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7" r:id="rId2"/>
    <p:sldId id="326" r:id="rId3"/>
    <p:sldId id="329" r:id="rId4"/>
    <p:sldId id="330" r:id="rId5"/>
    <p:sldId id="273" r:id="rId6"/>
    <p:sldId id="274" r:id="rId7"/>
    <p:sldId id="276" r:id="rId8"/>
    <p:sldId id="327" r:id="rId9"/>
    <p:sldId id="328" r:id="rId10"/>
    <p:sldId id="268" r:id="rId11"/>
    <p:sldId id="277" r:id="rId12"/>
    <p:sldId id="278" r:id="rId13"/>
    <p:sldId id="279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284" r:id="rId25"/>
    <p:sldId id="263" r:id="rId26"/>
    <p:sldId id="264" r:id="rId27"/>
    <p:sldId id="292" r:id="rId28"/>
    <p:sldId id="303" r:id="rId29"/>
    <p:sldId id="304" r:id="rId30"/>
    <p:sldId id="294" r:id="rId31"/>
    <p:sldId id="269" r:id="rId32"/>
    <p:sldId id="270" r:id="rId33"/>
    <p:sldId id="271" r:id="rId34"/>
    <p:sldId id="295" r:id="rId35"/>
    <p:sldId id="319" r:id="rId36"/>
    <p:sldId id="320" r:id="rId37"/>
    <p:sldId id="296" r:id="rId38"/>
    <p:sldId id="321" r:id="rId39"/>
    <p:sldId id="288" r:id="rId40"/>
    <p:sldId id="266" r:id="rId41"/>
    <p:sldId id="322" r:id="rId42"/>
    <p:sldId id="293" r:id="rId43"/>
    <p:sldId id="318" r:id="rId44"/>
    <p:sldId id="323" r:id="rId45"/>
    <p:sldId id="342" r:id="rId46"/>
    <p:sldId id="305" r:id="rId47"/>
    <p:sldId id="307" r:id="rId48"/>
    <p:sldId id="309" r:id="rId49"/>
    <p:sldId id="308" r:id="rId50"/>
    <p:sldId id="310" r:id="rId51"/>
    <p:sldId id="343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00" autoAdjust="0"/>
  </p:normalViewPr>
  <p:slideViewPr>
    <p:cSldViewPr>
      <p:cViewPr>
        <p:scale>
          <a:sx n="80" d="100"/>
          <a:sy n="80" d="100"/>
        </p:scale>
        <p:origin x="-16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87456-AC49-4C7D-A237-3443326FA54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04B1-722B-45A5-9603-FBC687451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92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30565.www3.hp.com/t5/Feature-Articles/How-Watson-Won-at-Jeopardy/ba-p/7752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viewer?a=v&amp;q=cache:US9smdxFxj8J:www.cs.stonybrook.edu/~pfodor/courses/HON111/DeepParsing.pdf+&amp;hl=en&amp;gl=in&amp;pid=bl&amp;srcid=ADGEESi98e3HMPa5ptzUfSE_Q5kAW8a1RVRogMD80VT0Peb_aW-H7PtmG19s7eGujac0hmvGhtgjcIOsuPDB1OK0pSPJdWfsLHQBVwuO8gVWz2as9GZ-i9FMR-wY4Vg4ORARxJFjvaxG&amp;sig=AHIEtbQRm3zSAf5hdaLl8H6CPWkfl9irPQ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7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suggests “Gary” is the answer BUT the system must learn that keyword matching may be weak relative to other types of evidence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0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competing with human champions, the system should be capable of answering 70 percent of the questions with accuracy of more than 80 percent in a time frame of less than three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http://h30565.www3.hp.com/t5/Feature-Articles/How-Watson-Won-at-Jeopardy/ba-p/7752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753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Watson’s text corpora contain both title-oriented documents,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encyclopedia documents, and non-title-oriented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sources, such as newswire articles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 the first case, the correct answer is the title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that answers the question. For example,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Jeopardy! question This country singer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imprisoned for robbery and in 1972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pardoned by Ronald Reagan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.[ The Wikipedia** article for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Merle Haggard, the correct answer, mentions him as a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country singer, his imprisonment for robbery, and his pardon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Reagan and is therefore an excellent match for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question. Jeopardy!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second case, the title of a document that answers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is in the question itself. For instance, consider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Aleksander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Kwasniewski became the president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country in 1995.[ The first sentence of the Wikipedia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article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Aleksander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Kwasniewski states,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BAleksander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Kwasniewski is a Polish socialist politician who served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President of Poland from 1995 to 2005.[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03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Many candidate answers (CAs) are generated from many different searches</a:t>
            </a:r>
          </a:p>
          <a:p>
            <a:r>
              <a:rPr lang="en-US" sz="1200" dirty="0" smtClean="0"/>
              <a:t>Each possibility is evaluated according </a:t>
            </a:r>
            <a:r>
              <a:rPr lang="en-US" sz="1200" b="1" dirty="0" smtClean="0"/>
              <a:t>to different dimensions of evidence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Just One</a:t>
            </a:r>
            <a:r>
              <a:rPr lang="en-US" sz="1200" dirty="0" smtClean="0"/>
              <a:t> piece of evidence is if the CA is of the right type. In this case a “liquid”.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40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Realizing and resolving implicit relationships and using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interpret language and to answer questions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useful and appears in different forms in Jeopardy!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clues. Although these examples are fun and may seem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interest to Jeopardy!, the ability to find what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 have in common can help in many areas,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relating symptoms to diseases or generating hypotheses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 chemical might be effective at treating a disease</a:t>
            </a:r>
            <a:r>
              <a:rPr lang="en-US" sz="1200" b="1" i="0" u="none" strike="noStrike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For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example, a hypothesis of using fish oil as a treatment for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Raynaud’s disease was made after text analytics discovered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that both had a relationship to blood viscosity [34].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COMMON BONDS clues, the task of finding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 link is directly suggested by the well-known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Jeopardy! category. However, this is not always the case.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 Jeopardy! questions, in particular, were uniquely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difficult, partly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they made implicit references to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unnamed entities or missing links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missing link had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 resolved in order to evidence the right answer.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following Final Jeopardy! clue: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EXPLORERS: On hearing of the discovery of George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Mallory’s body, he told reporters he still thinks he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first. (Answer: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Edmund Hillary[)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answer this question accurately, Watson had to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connection to Mount Everest and realize that,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not the answer, it is essential to confidently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 the correct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answerVin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case, Edmund Hillary,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person to reach the top of Mount Everest. Implicit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and other types of tacit context that help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interpreting language are certainly not unique to Jeopardy!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are commonplace in ordinary language. In the next paper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journal issue,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BIdentifying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Implicit Relationships,[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Chu-Carroll et al. [35] discuss the algorithmic techniques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solve BCOMMON BONDS[ questions, as well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questions, such as the Final Jeopardy! question above,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require the discovery of missing links and implicit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49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CBEB32-36D6-47BB-9B6D-B60C6CADF170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E339671-9480-44A4-9FE2-3986EB0A8763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informational retrieval system merely informs the existence of documents relating to the request</a:t>
            </a:r>
          </a:p>
          <a:p>
            <a:r>
              <a:rPr lang="en-US" dirty="0" smtClean="0"/>
              <a:t>Do not confuse with </a:t>
            </a:r>
            <a:r>
              <a:rPr lang="en-US" i="1" dirty="0" smtClean="0"/>
              <a:t>Data Retrieval</a:t>
            </a:r>
          </a:p>
          <a:p>
            <a:r>
              <a:rPr lang="en-US" i="1" dirty="0" smtClean="0"/>
              <a:t>Data </a:t>
            </a:r>
            <a:r>
              <a:rPr lang="en-US" i="1" dirty="0" err="1" smtClean="0"/>
              <a:t>retreival</a:t>
            </a:r>
            <a:r>
              <a:rPr lang="en-US" i="1" dirty="0" smtClean="0"/>
              <a:t> is the </a:t>
            </a:r>
            <a:r>
              <a:rPr lang="en-US" i="1" dirty="0" err="1" smtClean="0"/>
              <a:t>xact</a:t>
            </a:r>
            <a:r>
              <a:rPr lang="en-US" i="1" dirty="0" smtClean="0"/>
              <a:t> match while information </a:t>
            </a:r>
            <a:r>
              <a:rPr lang="en-US" i="1" dirty="0" err="1" smtClean="0"/>
              <a:t>retrival</a:t>
            </a:r>
            <a:r>
              <a:rPr lang="en-US" i="1" dirty="0" smtClean="0"/>
              <a:t> is the best match or partial match.</a:t>
            </a:r>
          </a:p>
          <a:p>
            <a:r>
              <a:rPr lang="en-US" i="1" dirty="0" smtClean="0"/>
              <a:t>Query </a:t>
            </a:r>
            <a:r>
              <a:rPr lang="en-US" i="1" dirty="0" err="1" smtClean="0"/>
              <a:t>specificationn</a:t>
            </a:r>
            <a:r>
              <a:rPr lang="en-US" i="1" dirty="0" smtClean="0"/>
              <a:t> is complete in data retrieval</a:t>
            </a:r>
            <a:r>
              <a:rPr lang="en-US" i="1" baseline="0" dirty="0" smtClean="0"/>
              <a:t> but incomplete in information retrieval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04B1-722B-45A5-9603-FBC6874516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16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first stage of processing in the IBM Watson system is to perform a detailed analysis of the question in order to determine what it is asking for and how best to approach answering  it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3 - Fact List Definition </a:t>
            </a:r>
            <a:r>
              <a:rPr lang="en-US" sz="1600" i="1" dirty="0" smtClean="0">
                <a:solidFill>
                  <a:srgbClr val="FF0000"/>
                </a:solidFill>
              </a:rPr>
              <a:t>How Why </a:t>
            </a:r>
            <a:r>
              <a:rPr lang="en-US" sz="1600" dirty="0" smtClean="0">
                <a:solidFill>
                  <a:srgbClr val="FF0000"/>
                </a:solidFill>
              </a:rPr>
              <a:t>Hypothetical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4 -Breaking a question down into logical subparts, so that the subparts may be independently explored and the results combined to produce the answer.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Parsing and semantic analysis is used to achieve above two goals.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B0783F-6049-4EE3-B515-2DBECDC21F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</a:rPr>
              <a:t>Focus</a:t>
            </a:r>
            <a:r>
              <a:rPr lang="en-US" smtClean="0"/>
              <a:t> = he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</a:rPr>
              <a:t>LAT</a:t>
            </a:r>
            <a:r>
              <a:rPr lang="en-US" smtClean="0"/>
              <a:t> = poet, he, clerk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</a:rPr>
              <a:t>Category</a:t>
            </a:r>
            <a:r>
              <a:rPr lang="en-US" smtClean="0"/>
              <a:t> = Factoid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D9CEC-EE08-4D6B-A533-F8666E2632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 smtClean="0"/>
              <a:t>Percy       placed    	 the penguin    on the podium</a:t>
            </a:r>
          </a:p>
          <a:p>
            <a:pPr>
              <a:spcBef>
                <a:spcPct val="0"/>
              </a:spcBef>
            </a:pPr>
            <a:r>
              <a:rPr lang="en-US" sz="1100" smtClean="0"/>
              <a:t>argument  predicate     	 argument       argument</a:t>
            </a:r>
          </a:p>
          <a:p>
            <a:pPr>
              <a:spcBef>
                <a:spcPct val="0"/>
              </a:spcBef>
            </a:pPr>
            <a:endParaRPr lang="en-US" sz="1100" smtClean="0"/>
          </a:p>
          <a:p>
            <a:pPr>
              <a:spcBef>
                <a:spcPct val="0"/>
              </a:spcBef>
            </a:pPr>
            <a:r>
              <a:rPr lang="en-US" sz="1100" smtClean="0">
                <a:hlinkClick r:id="rId3"/>
              </a:rPr>
              <a:t>https://docs.google.com/viewer?a=v&amp;q=cache:US9smdxFxj8J:www.cs.stonybrook.edu/~pfodor/courses/HON111/DeepParsing.pdf+&amp;hl=en&amp;gl=in&amp;pid=bl&amp;srcid=ADGEESi98e3HMPa5ptzUfSE_Q5kAW8a1RVRogMD80VT0Peb_aW-H7PtmG19s7eGujac0hmvGhtgjcIOsuPDB1OK0pSPJdWfsLHQBVwuO8gVWz2as9GZ-i9FMR-wY4Vg4ORARxJFjvaxG&amp;sig=AHIEtbQRm3zSAf5hdaLl8H6CPWkfl9irPQ</a:t>
            </a:r>
            <a:endParaRPr lang="en-US" sz="110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EE497-FD42-4F2C-9288-CBC65C8F34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 English Slot Grammar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grammatical parse of a sentence , identifies parts of speech and syntactic roles such as subject, predicate, and object, as well as modification relations between sentence segments.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 Seeks to generate semantic clues based on a network of syntactic relationships.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70A5F9-B555-4C84-975F-BC9CCC010C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 Predicate- Argument Structure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Builder reduces the complexity of results given by the ESG.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Result is more general form and is logically approximate to the result of the original parse.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E.g. “John sold a fish” and “A fish was sold by John” yield different parse trees via ESG but reduce to the same PAS.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Seeks to expand the space of textual evidence which would match well to the question.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35232-CB0A-4197-A289-F48F31262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2 - publishing event e1 occurred in 1907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9B6C0C-76D7-4B29-A1D9-97B4DF26C9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existing parsing and semantic analysis capabilities were developed for mixed case and heavily relied on these cues. To address this problem, we apply a statistical true-caser component that has been trained on many thousands of correctly cased example phrases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6A3B0D-505F-4BE5-B505-CACD22CD3F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6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4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9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4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09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41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61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77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56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7A33-8392-4272-BF88-23C7E5717C0A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A1DD-5579-4587-9257-A15DF085F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1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6" Type="http://schemas.openxmlformats.org/officeDocument/2006/relationships/image" Target="../media/image83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97" Type="http://schemas.openxmlformats.org/officeDocument/2006/relationships/image" Target="../media/image104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87" Type="http://schemas.openxmlformats.org/officeDocument/2006/relationships/image" Target="../media/image94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wmf"/><Relationship Id="rId5" Type="http://schemas.openxmlformats.org/officeDocument/2006/relationships/image" Target="../media/image138.png"/><Relationship Id="rId4" Type="http://schemas.openxmlformats.org/officeDocument/2006/relationships/image" Target="../media/image1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/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/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/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Question/Answering System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&amp;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Watson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err="1" smtClean="0"/>
              <a:t>Naveen</a:t>
            </a:r>
            <a:r>
              <a:rPr lang="en-US" sz="2000" dirty="0" smtClean="0"/>
              <a:t> </a:t>
            </a:r>
            <a:r>
              <a:rPr lang="en-US" sz="2000" dirty="0" err="1" smtClean="0"/>
              <a:t>Bansal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err="1" smtClean="0"/>
              <a:t>Soumyajit</a:t>
            </a:r>
            <a:r>
              <a:rPr lang="en-US" sz="2000" dirty="0" smtClean="0"/>
              <a:t> De</a:t>
            </a:r>
          </a:p>
          <a:p>
            <a:pPr marL="0" indent="0" algn="r">
              <a:buNone/>
            </a:pPr>
            <a:r>
              <a:rPr lang="en-US" sz="2000" dirty="0" err="1" smtClean="0"/>
              <a:t>Sanober</a:t>
            </a:r>
            <a:r>
              <a:rPr lang="en-US" sz="2000" dirty="0" smtClean="0"/>
              <a:t> </a:t>
            </a:r>
            <a:r>
              <a:rPr lang="en-US" sz="2000" dirty="0" err="1" smtClean="0"/>
              <a:t>Nishat</a:t>
            </a:r>
            <a:endParaRPr lang="en-US" sz="2000" dirty="0" smtClean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Under the guidance of</a:t>
            </a:r>
          </a:p>
          <a:p>
            <a:pPr marL="0" indent="0" algn="r">
              <a:buNone/>
            </a:pPr>
            <a:r>
              <a:rPr lang="en-US" sz="2800" dirty="0" smtClean="0"/>
              <a:t>Dr. </a:t>
            </a:r>
            <a:r>
              <a:rPr lang="en-US" sz="2800" dirty="0" err="1"/>
              <a:t>Pushpak</a:t>
            </a:r>
            <a:r>
              <a:rPr lang="en-US" sz="2800" dirty="0"/>
              <a:t> Bhattacharyya</a:t>
            </a:r>
          </a:p>
        </p:txBody>
      </p:sp>
    </p:spTree>
    <p:extLst>
      <p:ext uri="{BB962C8B-B14F-4D97-AF65-F5344CB8AC3E}">
        <p14:creationId xmlns:p14="http://schemas.microsoft.com/office/powerpoint/2010/main" xmlns="" val="41936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Information Retrieval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0275" y="1075531"/>
            <a:ext cx="1279525" cy="5476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 dirty="0" smtClean="0"/>
              <a:t>Question ?</a:t>
            </a:r>
            <a:endParaRPr lang="en-US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92475" y="2751931"/>
            <a:ext cx="1279525" cy="5476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/>
              <a:t>Search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52800" y="2110585"/>
            <a:ext cx="1119188" cy="641351"/>
            <a:chOff x="2438" y="1468"/>
            <a:chExt cx="705" cy="404"/>
          </a:xfrm>
        </p:grpSpPr>
        <p:cxnSp>
          <p:nvCxnSpPr>
            <p:cNvPr id="29" name="AutoShape 6"/>
            <p:cNvCxnSpPr>
              <a:cxnSpLocks noChangeShapeType="1"/>
              <a:stCxn id="13" idx="3"/>
              <a:endCxn id="6" idx="0"/>
            </p:cNvCxnSpPr>
            <p:nvPr/>
          </p:nvCxnSpPr>
          <p:spPr bwMode="auto">
            <a:xfrm>
              <a:off x="2438" y="1517"/>
              <a:ext cx="365" cy="35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678" y="1468"/>
              <a:ext cx="4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0"/>
                <a:t>Query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11675" y="3590131"/>
            <a:ext cx="1279525" cy="547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/>
              <a:t>Selection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572003" y="2948786"/>
            <a:ext cx="1652589" cy="641351"/>
            <a:chOff x="3206" y="1996"/>
            <a:chExt cx="1041" cy="404"/>
          </a:xfrm>
        </p:grpSpPr>
        <p:cxnSp>
          <p:nvCxnSpPr>
            <p:cNvPr id="27" name="AutoShape 10"/>
            <p:cNvCxnSpPr>
              <a:cxnSpLocks noChangeShapeType="1"/>
              <a:stCxn id="6" idx="3"/>
              <a:endCxn id="8" idx="0"/>
            </p:cNvCxnSpPr>
            <p:nvPr/>
          </p:nvCxnSpPr>
          <p:spPr bwMode="auto">
            <a:xfrm>
              <a:off x="3206" y="2045"/>
              <a:ext cx="365" cy="35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3456" y="1996"/>
              <a:ext cx="7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0"/>
                <a:t>Ranked List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30875" y="4428331"/>
            <a:ext cx="1279525" cy="547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/>
              <a:t>Examination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91204" y="3742537"/>
            <a:ext cx="1576389" cy="685801"/>
            <a:chOff x="3974" y="2496"/>
            <a:chExt cx="993" cy="432"/>
          </a:xfrm>
        </p:grpSpPr>
        <p:cxnSp>
          <p:nvCxnSpPr>
            <p:cNvPr id="25" name="AutoShape 14"/>
            <p:cNvCxnSpPr>
              <a:cxnSpLocks noChangeShapeType="1"/>
              <a:stCxn id="8" idx="3"/>
              <a:endCxn id="10" idx="0"/>
            </p:cNvCxnSpPr>
            <p:nvPr/>
          </p:nvCxnSpPr>
          <p:spPr bwMode="auto">
            <a:xfrm>
              <a:off x="3974" y="2573"/>
              <a:ext cx="365" cy="35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4204" y="2496"/>
              <a:ext cx="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0"/>
                <a:t>Documents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34200" y="5234781"/>
            <a:ext cx="1279525" cy="5476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/>
              <a:t>Delivery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3275" y="1913731"/>
            <a:ext cx="1279525" cy="547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0"/>
              <a:t>Query</a:t>
            </a:r>
          </a:p>
          <a:p>
            <a:pPr algn="ctr" eaLnBrk="1" hangingPunct="1"/>
            <a:r>
              <a:rPr lang="en-US" b="0"/>
              <a:t>Formulation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09802" y="1104107"/>
            <a:ext cx="2679700" cy="809626"/>
            <a:chOff x="1718" y="834"/>
            <a:chExt cx="1688" cy="510"/>
          </a:xfrm>
        </p:grpSpPr>
        <p:cxnSp>
          <p:nvCxnSpPr>
            <p:cNvPr id="23" name="AutoShape 22"/>
            <p:cNvCxnSpPr>
              <a:cxnSpLocks noChangeShapeType="1"/>
              <a:stCxn id="5" idx="3"/>
              <a:endCxn id="13" idx="0"/>
            </p:cNvCxnSpPr>
            <p:nvPr/>
          </p:nvCxnSpPr>
          <p:spPr bwMode="auto">
            <a:xfrm>
              <a:off x="1718" y="989"/>
              <a:ext cx="317" cy="35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290" y="834"/>
              <a:ext cx="1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b="0" dirty="0"/>
            </a:p>
          </p:txBody>
        </p:sp>
      </p:grp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073275" y="3987007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400" b="0" i="1" dirty="0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60364" y="6400007"/>
            <a:ext cx="2101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400" b="0" i="1" dirty="0"/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010400" y="4625180"/>
            <a:ext cx="1644651" cy="609601"/>
            <a:chOff x="4742" y="3052"/>
            <a:chExt cx="1036" cy="384"/>
          </a:xfrm>
        </p:grpSpPr>
        <p:cxnSp>
          <p:nvCxnSpPr>
            <p:cNvPr id="35" name="AutoShape 18"/>
            <p:cNvCxnSpPr>
              <a:cxnSpLocks noChangeShapeType="1"/>
            </p:cNvCxnSpPr>
            <p:nvPr/>
          </p:nvCxnSpPr>
          <p:spPr bwMode="auto">
            <a:xfrm>
              <a:off x="4742" y="3101"/>
              <a:ext cx="355" cy="33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5015" y="3052"/>
              <a:ext cx="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0"/>
                <a:t>Documents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An Introduction to Information Retrieval and Question Answering by College of Information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3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IR Limitations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Can </a:t>
            </a:r>
            <a:r>
              <a:rPr lang="en-GB" sz="2600" dirty="0" smtClean="0"/>
              <a:t>only substitute </a:t>
            </a:r>
            <a:r>
              <a:rPr lang="en-GB" sz="2600" dirty="0"/>
              <a:t>“document” for “information</a:t>
            </a:r>
            <a:r>
              <a:rPr lang="en-GB" sz="2600" dirty="0" smtClean="0"/>
              <a:t>”</a:t>
            </a:r>
            <a:endParaRPr lang="en-GB" sz="2600" b="1" dirty="0"/>
          </a:p>
          <a:p>
            <a:r>
              <a:rPr lang="en-GB" sz="3000" dirty="0"/>
              <a:t>Answers questions indirectly</a:t>
            </a:r>
          </a:p>
          <a:p>
            <a:r>
              <a:rPr lang="en-GB" sz="3000" dirty="0"/>
              <a:t>Does not attempt to understand the “meaning” of user’s query or documents in the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3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Information Extraction (IE)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1" dirty="0"/>
              <a:t>IE systems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Identify documents of a specific type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Extract information according to pre-defined templates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Place the information into frame-like database </a:t>
            </a:r>
            <a:r>
              <a:rPr lang="en-GB" sz="2000" dirty="0" smtClean="0"/>
              <a:t>records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Templates </a:t>
            </a:r>
            <a:r>
              <a:rPr lang="en-GB" sz="2000" dirty="0"/>
              <a:t>= pre-defined questions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Extracted information = answers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Templates are domain dependent and not easily portable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One size does not fit all!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2187" y="3200400"/>
            <a:ext cx="4138613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62187" y="3276600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Weather disaster: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52900" y="3200400"/>
            <a:ext cx="1065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b="0"/>
              <a:t>Type</a:t>
            </a:r>
          </a:p>
          <a:p>
            <a:r>
              <a:rPr lang="en-US" b="0"/>
              <a:t>Date</a:t>
            </a:r>
          </a:p>
          <a:p>
            <a:r>
              <a:rPr lang="en-US" b="0"/>
              <a:t>Location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49888" y="3213100"/>
            <a:ext cx="9509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b="0"/>
              <a:t>Damage</a:t>
            </a:r>
          </a:p>
          <a:p>
            <a:r>
              <a:rPr lang="en-US" b="0"/>
              <a:t>Deaths</a:t>
            </a:r>
          </a:p>
          <a:p>
            <a:r>
              <a:rPr lang="en-US" b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873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5501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Who</a:t>
            </a:r>
            <a:r>
              <a:rPr lang="en-US" sz="2000" dirty="0"/>
              <a:t> won the Nobel Peace Prize in 1991?</a:t>
            </a:r>
            <a:endParaRPr lang="en-US" sz="2000" b="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6705600" cy="1079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b="0" dirty="0"/>
              <a:t>But many foreign investors remain </a:t>
            </a:r>
            <a:r>
              <a:rPr lang="en-US" b="0" dirty="0" err="1"/>
              <a:t>sceptical</a:t>
            </a:r>
            <a:r>
              <a:rPr lang="en-US" b="0" dirty="0"/>
              <a:t>, and western governments are withholding aid because of the </a:t>
            </a:r>
            <a:r>
              <a:rPr lang="en-US" b="0" dirty="0" err="1"/>
              <a:t>Slorc's</a:t>
            </a:r>
            <a:r>
              <a:rPr lang="en-US" b="0" dirty="0"/>
              <a:t> dismal human rights record and the continued detention of </a:t>
            </a:r>
            <a:r>
              <a:rPr lang="en-US" b="0" u="sng" dirty="0" err="1"/>
              <a:t>Ms</a:t>
            </a:r>
            <a:r>
              <a:rPr lang="en-US" b="0" u="sng" dirty="0"/>
              <a:t> </a:t>
            </a:r>
            <a:r>
              <a:rPr lang="en-US" b="0" u="sng" dirty="0" err="1"/>
              <a:t>Aung</a:t>
            </a:r>
            <a:r>
              <a:rPr lang="en-US" b="0" u="sng" dirty="0"/>
              <a:t> San </a:t>
            </a:r>
            <a:r>
              <a:rPr lang="en-US" b="0" u="sng" dirty="0" err="1"/>
              <a:t>Suu</a:t>
            </a:r>
            <a:r>
              <a:rPr lang="en-US" b="0" u="sng" dirty="0"/>
              <a:t> </a:t>
            </a:r>
            <a:r>
              <a:rPr lang="en-US" b="0" u="sng" dirty="0" err="1"/>
              <a:t>Kyi</a:t>
            </a:r>
            <a:r>
              <a:rPr lang="en-US" b="0" dirty="0"/>
              <a:t>, the opposition leader who </a:t>
            </a:r>
            <a:r>
              <a:rPr lang="en-US" b="0" dirty="0">
                <a:solidFill>
                  <a:srgbClr val="FF0000"/>
                </a:solidFill>
              </a:rPr>
              <a:t>won</a:t>
            </a:r>
            <a:r>
              <a:rPr lang="en-US" b="0" dirty="0">
                <a:solidFill>
                  <a:srgbClr val="000066"/>
                </a:solidFill>
              </a:rPr>
              <a:t> </a:t>
            </a:r>
            <a:r>
              <a:rPr lang="en-US" b="0" dirty="0"/>
              <a:t>the</a:t>
            </a:r>
            <a:r>
              <a:rPr lang="en-US" b="0" dirty="0">
                <a:solidFill>
                  <a:srgbClr val="000066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Nobel Peace Prize</a:t>
            </a:r>
            <a:r>
              <a:rPr lang="en-US" b="0" dirty="0">
                <a:solidFill>
                  <a:srgbClr val="000066"/>
                </a:solidFill>
              </a:rPr>
              <a:t> </a:t>
            </a:r>
            <a:r>
              <a:rPr lang="en-US" b="0" dirty="0"/>
              <a:t>in</a:t>
            </a:r>
            <a:r>
              <a:rPr lang="en-US" b="0" dirty="0">
                <a:solidFill>
                  <a:srgbClr val="000066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1991</a:t>
            </a:r>
            <a:r>
              <a:rPr lang="en-US" b="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3429062"/>
            <a:ext cx="6705600" cy="13239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b="0" dirty="0"/>
              <a:t>The military junta took power in 1988 as pro-democracy demonstrations were sweeping the country. It held elections in 1990, but has ignored their result. It has kept the </a:t>
            </a:r>
            <a:r>
              <a:rPr lang="en-US" b="0" dirty="0">
                <a:solidFill>
                  <a:srgbClr val="FF0000"/>
                </a:solidFill>
              </a:rPr>
              <a:t>1991 Nobel peace prize winner</a:t>
            </a:r>
            <a:r>
              <a:rPr lang="en-US" b="0" dirty="0"/>
              <a:t>, </a:t>
            </a:r>
            <a:r>
              <a:rPr lang="en-US" b="0" u="sng" dirty="0" err="1"/>
              <a:t>Aung</a:t>
            </a:r>
            <a:r>
              <a:rPr lang="en-US" b="0" u="sng" dirty="0"/>
              <a:t> San </a:t>
            </a:r>
            <a:r>
              <a:rPr lang="en-US" b="0" u="sng" dirty="0" err="1"/>
              <a:t>Suu</a:t>
            </a:r>
            <a:r>
              <a:rPr lang="en-US" b="0" u="sng" dirty="0"/>
              <a:t> </a:t>
            </a:r>
            <a:r>
              <a:rPr lang="en-US" b="0" u="sng" dirty="0" err="1"/>
              <a:t>Kyi</a:t>
            </a:r>
            <a:r>
              <a:rPr lang="en-US" b="0" dirty="0"/>
              <a:t> - leader of the opposition party which won a landslide victory in the poll - under house arrest since July 1989.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6705600" cy="1568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b="0" dirty="0"/>
              <a:t>The regime, which is also engaged in a battle with insurgents near its eastern border with Thailand, ignored a 1990 election victory by an opposition party and is detaining its leader, </a:t>
            </a:r>
            <a:r>
              <a:rPr lang="en-US" b="0" u="sng" dirty="0" err="1"/>
              <a:t>Ms</a:t>
            </a:r>
            <a:r>
              <a:rPr lang="en-US" b="0" u="sng" dirty="0"/>
              <a:t> </a:t>
            </a:r>
            <a:r>
              <a:rPr lang="en-US" b="0" u="sng" dirty="0" err="1"/>
              <a:t>Aung</a:t>
            </a:r>
            <a:r>
              <a:rPr lang="en-US" b="0" u="sng" dirty="0"/>
              <a:t> San </a:t>
            </a:r>
            <a:r>
              <a:rPr lang="en-US" b="0" u="sng" dirty="0" err="1"/>
              <a:t>Suu</a:t>
            </a:r>
            <a:r>
              <a:rPr lang="en-US" b="0" u="sng" dirty="0"/>
              <a:t> </a:t>
            </a:r>
            <a:r>
              <a:rPr lang="en-US" b="0" u="sng" dirty="0" err="1"/>
              <a:t>Kyi</a:t>
            </a:r>
            <a:r>
              <a:rPr lang="en-US" b="0" dirty="0"/>
              <a:t>, who was awarded the </a:t>
            </a:r>
            <a:r>
              <a:rPr lang="en-US" b="0" dirty="0">
                <a:solidFill>
                  <a:srgbClr val="FF0000"/>
                </a:solidFill>
              </a:rPr>
              <a:t>1991 Nobel Peace Prize</a:t>
            </a:r>
            <a:r>
              <a:rPr lang="en-US" b="0" dirty="0"/>
              <a:t>. According to the British Red Cross, 5,000 or more refugees, mainly the elderly and women and children, are crossing into Bangladesh each day.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556" y="6445250"/>
            <a:ext cx="2895600" cy="395927"/>
          </a:xfrm>
        </p:spPr>
        <p:txBody>
          <a:bodyPr/>
          <a:lstStyle/>
          <a:p>
            <a:r>
              <a:rPr lang="en-US" smtClean="0"/>
              <a:t>source: An Introduction to Information Retrieval and Question Answering by College of Information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4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Question Answering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QA systems can pull answers from </a:t>
            </a:r>
            <a:endParaRPr lang="en-US" sz="2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structured database of knowledge or information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Example: FAQ, How-to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an </a:t>
            </a:r>
            <a:r>
              <a:rPr lang="en-US" sz="1800" dirty="0"/>
              <a:t>unstructured collection of natural language </a:t>
            </a:r>
            <a:r>
              <a:rPr lang="en-US" sz="1800" dirty="0" smtClean="0"/>
              <a:t>documents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Example: Wikipedia articles, reference books, encyclopedia, www etc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QA </a:t>
            </a:r>
            <a:r>
              <a:rPr lang="en-US" sz="2000" dirty="0"/>
              <a:t>System Domain</a:t>
            </a:r>
          </a:p>
          <a:p>
            <a:pPr marL="857250" lvl="1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i="1" dirty="0"/>
              <a:t>Closed-domain question answering </a:t>
            </a:r>
          </a:p>
          <a:p>
            <a:pPr marL="1257300" lvl="2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/>
              <a:t>only a limited type of questions are </a:t>
            </a:r>
            <a:r>
              <a:rPr lang="en-US" sz="1800" dirty="0" smtClean="0"/>
              <a:t>accepted.</a:t>
            </a:r>
          </a:p>
          <a:p>
            <a:pPr marL="1257300" lvl="2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Example: </a:t>
            </a:r>
            <a:r>
              <a:rPr lang="en-US" sz="1800" dirty="0">
                <a:solidFill>
                  <a:srgbClr val="FF0000"/>
                </a:solidFill>
              </a:rPr>
              <a:t>medicine or automotive maintenance</a:t>
            </a:r>
          </a:p>
          <a:p>
            <a:pPr marL="857250" lvl="1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i="1" dirty="0"/>
              <a:t>Open-domain question answering</a:t>
            </a:r>
          </a:p>
          <a:p>
            <a:pPr marL="1257300" lvl="2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/>
              <a:t>deals with questions about nearly anything</a:t>
            </a:r>
          </a:p>
          <a:p>
            <a:pPr marL="1257300" lvl="2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 smtClean="0"/>
              <a:t>extract </a:t>
            </a:r>
            <a:r>
              <a:rPr lang="en-US" sz="1800" dirty="0"/>
              <a:t>the answer from large amount of </a:t>
            </a:r>
            <a:r>
              <a:rPr lang="en-US" sz="1800" dirty="0" smtClean="0"/>
              <a:t>data</a:t>
            </a:r>
          </a:p>
          <a:p>
            <a:pPr marL="1257300" lvl="2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Example : Watson model</a:t>
            </a:r>
            <a:endParaRPr lang="en-US" sz="1800" dirty="0">
              <a:solidFill>
                <a:srgbClr val="FF0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2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7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Generic QA Architecture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418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114800" y="175895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Question Analyzer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114800" y="2760663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Document Retriever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114800" y="3751263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Passage Retriever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114800" y="4741863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Answer Extractor</a:t>
            </a: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371600" y="1758950"/>
            <a:ext cx="1905000" cy="457200"/>
          </a:xfrm>
          <a:prstGeom prst="parallelogram">
            <a:avLst>
              <a:gd name="adj" fmla="val 25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NL question</a:t>
            </a: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371600" y="2760663"/>
            <a:ext cx="1905000" cy="457200"/>
          </a:xfrm>
          <a:prstGeom prst="parallelogram">
            <a:avLst>
              <a:gd name="adj" fmla="val 25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IR Query</a:t>
            </a: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371600" y="3751263"/>
            <a:ext cx="1905000" cy="457200"/>
          </a:xfrm>
          <a:prstGeom prst="parallelogram">
            <a:avLst>
              <a:gd name="adj" fmla="val 25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Documents</a:t>
            </a: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371600" y="4741863"/>
            <a:ext cx="1905000" cy="457200"/>
          </a:xfrm>
          <a:prstGeom prst="parallelogram">
            <a:avLst>
              <a:gd name="adj" fmla="val 25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Passages</a:t>
            </a: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295400" y="5732463"/>
            <a:ext cx="1905000" cy="457200"/>
          </a:xfrm>
          <a:prstGeom prst="parallelogram">
            <a:avLst>
              <a:gd name="adj" fmla="val 254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Answers</a:t>
            </a:r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3216275" y="19986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3216275" y="29892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3216275" y="39798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3216275" y="49704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H="1">
            <a:off x="3276600" y="2227263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 flipH="1">
            <a:off x="3276600" y="3217863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 flipH="1">
            <a:off x="3276600" y="4208463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H="1">
            <a:off x="3200400" y="5199063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 flipH="1">
            <a:off x="6324600" y="4959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 flipV="1">
            <a:off x="7543800" y="199866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H="1">
            <a:off x="6324600" y="19875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36" name="AutoShape 23"/>
          <p:cNvSpPr>
            <a:spLocks noChangeArrowheads="1"/>
          </p:cNvSpPr>
          <p:nvPr/>
        </p:nvSpPr>
        <p:spPr bwMode="auto">
          <a:xfrm>
            <a:off x="6629400" y="3282950"/>
            <a:ext cx="1828800" cy="457200"/>
          </a:xfrm>
          <a:prstGeom prst="parallelogram">
            <a:avLst>
              <a:gd name="adj" fmla="val 2442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/>
            <a:r>
              <a:rPr lang="en-US" sz="1600" b="1"/>
              <a:t>Answer Type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source: An Introduction to Information Retrieval and Question Answering by College of Information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48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Question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Mistake @ this step =&gt; P(wrong answer)  </a:t>
            </a:r>
            <a:r>
              <a:rPr lang="en-US" sz="2400" dirty="0" smtClean="0"/>
              <a:t>   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Elements of Question analysis  are: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Focus detection</a:t>
            </a:r>
          </a:p>
          <a:p>
            <a:pPr marL="12573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Part of the question that is the reference to the answer.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Lexical Answer </a:t>
            </a:r>
            <a:r>
              <a:rPr lang="fr-FR" sz="2400" dirty="0" smtClean="0"/>
              <a:t>Types (</a:t>
            </a:r>
            <a:r>
              <a:rPr lang="fr-FR" sz="2400" dirty="0" err="1"/>
              <a:t>LATs</a:t>
            </a:r>
            <a:r>
              <a:rPr lang="fr-FR" sz="2400" dirty="0" smtClean="0"/>
              <a:t>)</a:t>
            </a:r>
          </a:p>
          <a:p>
            <a:pPr marL="1257300" lvl="2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Strings in </a:t>
            </a:r>
            <a:r>
              <a:rPr lang="en-US" sz="1800" dirty="0"/>
              <a:t>the </a:t>
            </a:r>
            <a:r>
              <a:rPr lang="en-US" sz="1800" dirty="0" smtClean="0"/>
              <a:t>clue </a:t>
            </a:r>
            <a:r>
              <a:rPr lang="en-US" sz="1800" dirty="0"/>
              <a:t>that indicate what type of entity is being asked </a:t>
            </a:r>
            <a:r>
              <a:rPr lang="en-US" sz="1800" dirty="0" smtClean="0"/>
              <a:t>for</a:t>
            </a:r>
            <a:endParaRPr lang="fr-FR" sz="1800" dirty="0" smtClean="0"/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/>
              <a:t>Question </a:t>
            </a:r>
            <a:r>
              <a:rPr lang="fr-FR" sz="2400" dirty="0" smtClean="0"/>
              <a:t>Classification</a:t>
            </a:r>
          </a:p>
          <a:p>
            <a:pPr marL="1314450" lvl="2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Logical categorization of question in definite class to narrow down the scope of search. </a:t>
            </a:r>
          </a:p>
          <a:p>
            <a:pPr marL="1314450" lvl="2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Example: Why, Definition, Fact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Question decomposition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Breaking question in the logical sub parts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760538"/>
            <a:ext cx="304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Question Analysis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POETS </a:t>
            </a:r>
            <a:r>
              <a:rPr lang="en-US" sz="2400" dirty="0"/>
              <a:t>&amp; POETRY: He was a bank clerk in the Yukon before he published Songs of a Sourdough in 1907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i="1" dirty="0" smtClean="0"/>
              <a:t>	Lexical Analysis Type (LAT)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/>
              <a:t>	Focus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/>
              <a:t>	Category : Fact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FICTIONAL </a:t>
            </a:r>
            <a:r>
              <a:rPr lang="en-US" sz="2400" dirty="0"/>
              <a:t>ANIMALS: The name of this character, introduced in 1894, comes from the Hindi for bear. (Answer: </a:t>
            </a:r>
            <a:r>
              <a:rPr lang="en-US" sz="2400" dirty="0" err="1"/>
              <a:t>Baloo</a:t>
            </a:r>
            <a:r>
              <a:rPr lang="en-US" sz="2400" dirty="0"/>
              <a:t>).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en-US" sz="2400" dirty="0">
                <a:solidFill>
                  <a:srgbClr val="B88C00"/>
                </a:solidFill>
              </a:rPr>
              <a:t>      Sub-question 1: Find the characters introduced in 1894.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en-US" sz="2400" dirty="0" smtClean="0">
                <a:solidFill>
                  <a:srgbClr val="1D4575"/>
                </a:solidFill>
              </a:rPr>
              <a:t>      Sub-question </a:t>
            </a:r>
            <a:r>
              <a:rPr lang="en-US" sz="2400" dirty="0">
                <a:solidFill>
                  <a:srgbClr val="1D4575"/>
                </a:solidFill>
              </a:rPr>
              <a:t>2: Find the words that come from </a:t>
            </a:r>
            <a:r>
              <a:rPr lang="en-US" sz="2400" dirty="0" err="1">
                <a:solidFill>
                  <a:srgbClr val="1D4575"/>
                </a:solidFill>
              </a:rPr>
              <a:t>hindi</a:t>
            </a:r>
            <a:r>
              <a:rPr lang="en-US" sz="2400" dirty="0">
                <a:solidFill>
                  <a:srgbClr val="1D4575"/>
                </a:solidFill>
              </a:rPr>
              <a:t> for bear</a:t>
            </a:r>
            <a:r>
              <a:rPr lang="en-US" sz="2400" dirty="0" smtClean="0">
                <a:solidFill>
                  <a:srgbClr val="1D4575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Evidence </a:t>
            </a:r>
            <a:r>
              <a:rPr lang="en-US" sz="2000" dirty="0"/>
              <a:t>for </a:t>
            </a:r>
            <a:r>
              <a:rPr lang="en-US" sz="2000" b="1" dirty="0"/>
              <a:t>both</a:t>
            </a:r>
            <a:r>
              <a:rPr lang="en-US" sz="2000" dirty="0"/>
              <a:t> of the sub-questions are combined for </a:t>
            </a:r>
            <a:r>
              <a:rPr lang="en-US" sz="2000" b="1" dirty="0" smtClean="0"/>
              <a:t>Scoring</a:t>
            </a:r>
            <a:r>
              <a:rPr lang="en-US" sz="2000" dirty="0" smtClean="0"/>
              <a:t>.</a:t>
            </a: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8153401" y="1903412"/>
            <a:ext cx="304800" cy="3175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1061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8201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865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2895600"/>
            <a:ext cx="379413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382794" y="1902619"/>
            <a:ext cx="304800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048794" y="1904206"/>
            <a:ext cx="304800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15988" y="3200400"/>
            <a:ext cx="379412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01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Foundation of Question 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14450" lvl="2" indent="-514350">
              <a:buFont typeface="Calibri" pitchFamily="34" charset="0"/>
              <a:buAutoNum type="arabicPeriod"/>
            </a:pPr>
            <a:endParaRPr lang="en-US" sz="2800" smtClean="0"/>
          </a:p>
          <a:p>
            <a:pPr marL="914400" lvl="1" indent="-514350"/>
            <a:endParaRPr lang="en-US" sz="3200" smtClean="0"/>
          </a:p>
          <a:p>
            <a:pPr marL="914400" lvl="1" indent="-514350"/>
            <a:endParaRPr lang="en-US" sz="3200" smtClean="0"/>
          </a:p>
          <a:p>
            <a:pPr marL="914400" lvl="1" indent="-514350"/>
            <a:endParaRPr lang="en-US" sz="3200" smtClean="0"/>
          </a:p>
          <a:p>
            <a:pPr marL="914400" lvl="1" indent="-514350"/>
            <a:endParaRPr lang="en-US" sz="3200" smtClean="0"/>
          </a:p>
          <a:p>
            <a:pPr marL="914400" lvl="1" indent="-514350"/>
            <a:endParaRPr lang="en-US" sz="3200" smtClean="0"/>
          </a:p>
          <a:p>
            <a:pPr marL="914400" lvl="1" indent="-514350"/>
            <a:r>
              <a:rPr lang="en-US" sz="3200" smtClean="0"/>
              <a:t>Provides an analytical structure of questions posed and textual knowledge.</a:t>
            </a:r>
          </a:p>
        </p:txBody>
      </p:sp>
      <p:sp>
        <p:nvSpPr>
          <p:cNvPr id="4" name="Oval 3"/>
          <p:cNvSpPr/>
          <p:nvPr/>
        </p:nvSpPr>
        <p:spPr>
          <a:xfrm>
            <a:off x="2819400" y="2743200"/>
            <a:ext cx="3733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Parsing And Semantic Analysis</a:t>
            </a:r>
          </a:p>
        </p:txBody>
      </p:sp>
      <p:sp>
        <p:nvSpPr>
          <p:cNvPr id="5" name="Oval 4"/>
          <p:cNvSpPr/>
          <p:nvPr/>
        </p:nvSpPr>
        <p:spPr>
          <a:xfrm>
            <a:off x="6400800" y="3733800"/>
            <a:ext cx="2514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5. Named Entity Recognizer (NER)</a:t>
            </a:r>
          </a:p>
        </p:txBody>
      </p:sp>
      <p:sp>
        <p:nvSpPr>
          <p:cNvPr id="6" name="Oval 5"/>
          <p:cNvSpPr/>
          <p:nvPr/>
        </p:nvSpPr>
        <p:spPr>
          <a:xfrm>
            <a:off x="6096000" y="1676400"/>
            <a:ext cx="23622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4 .Relation Extraction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1143000"/>
            <a:ext cx="23622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3. Co-reference Resolution Component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3886200"/>
            <a:ext cx="2667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2. Predicate-argument Structure (PAS)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1752600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/>
                </a:solidFill>
              </a:rPr>
              <a:t>1. Slot Grammar parser ESG (English Slot Grammar)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6096000" y="3657600"/>
            <a:ext cx="673100" cy="2317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8" idx="6"/>
          </p:cNvCxnSpPr>
          <p:nvPr/>
        </p:nvCxnSpPr>
        <p:spPr>
          <a:xfrm rot="5400000">
            <a:off x="3867150" y="3600450"/>
            <a:ext cx="60960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7"/>
            <a:endCxn id="6" idx="3"/>
          </p:cNvCxnSpPr>
          <p:nvPr/>
        </p:nvCxnSpPr>
        <p:spPr>
          <a:xfrm rot="5400000" flipH="1" flipV="1">
            <a:off x="6069013" y="2525712"/>
            <a:ext cx="311150" cy="4349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7" idx="4"/>
          </p:cNvCxnSpPr>
          <p:nvPr/>
        </p:nvCxnSpPr>
        <p:spPr>
          <a:xfrm rot="16200000" flipV="1">
            <a:off x="4305300" y="2362200"/>
            <a:ext cx="5334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1"/>
            <a:endCxn id="9" idx="6"/>
          </p:cNvCxnSpPr>
          <p:nvPr/>
        </p:nvCxnSpPr>
        <p:spPr>
          <a:xfrm rot="16200000" flipV="1">
            <a:off x="2824162" y="2357438"/>
            <a:ext cx="460375" cy="6223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2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marL="400050" indent="-514350" algn="l"/>
            <a:r>
              <a:rPr lang="en-US" sz="3200" smtClean="0">
                <a:solidFill>
                  <a:srgbClr val="0070C0"/>
                </a:solidFill>
              </a:rPr>
              <a:t>1- English Slot  Grammar (ESG)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 rtlCol="0">
            <a:normAutofit/>
          </a:bodyPr>
          <a:lstStyle/>
          <a:p>
            <a:pPr marL="571500" indent="-51435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Deep parser which explores the syntactic and logical structure to generate semantic clues 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i="1" dirty="0" smtClean="0"/>
              <a:t>Fig: Slot filling for John sold a fish	       Fig: Slot </a:t>
            </a:r>
            <a:r>
              <a:rPr lang="en-US" sz="1800" i="1" dirty="0" err="1" smtClean="0"/>
              <a:t>Grammer</a:t>
            </a:r>
            <a:r>
              <a:rPr lang="en-US" sz="1800" i="1" dirty="0" smtClean="0"/>
              <a:t> Analysis 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2743200"/>
            <a:ext cx="37338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000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/>
              <a:t>John sold a fish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0" name="Arc 9" descr="subj"/>
          <p:cNvSpPr/>
          <p:nvPr/>
        </p:nvSpPr>
        <p:spPr>
          <a:xfrm>
            <a:off x="593725" y="3505200"/>
            <a:ext cx="1006475" cy="990600"/>
          </a:xfrm>
          <a:prstGeom prst="arc">
            <a:avLst>
              <a:gd name="adj1" fmla="val 11220076"/>
              <a:gd name="adj2" fmla="val 0"/>
            </a:avLst>
          </a:prstGeom>
          <a:ln w="31750" cmpd="sng">
            <a:solidFill>
              <a:schemeClr val="bg1">
                <a:lumMod val="9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Arc 10" descr="ndet"/>
          <p:cNvSpPr/>
          <p:nvPr/>
        </p:nvSpPr>
        <p:spPr>
          <a:xfrm>
            <a:off x="2239963" y="3657600"/>
            <a:ext cx="731837" cy="762000"/>
          </a:xfrm>
          <a:prstGeom prst="arc">
            <a:avLst>
              <a:gd name="adj1" fmla="val 11220076"/>
              <a:gd name="adj2" fmla="val 20160232"/>
            </a:avLst>
          </a:prstGeom>
          <a:ln w="31750" cmpd="sng">
            <a:solidFill>
              <a:schemeClr val="bg1">
                <a:lumMod val="9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Arc 11"/>
          <p:cNvSpPr/>
          <p:nvPr/>
        </p:nvSpPr>
        <p:spPr>
          <a:xfrm>
            <a:off x="1828800" y="3382963"/>
            <a:ext cx="1295400" cy="1112837"/>
          </a:xfrm>
          <a:prstGeom prst="arc">
            <a:avLst>
              <a:gd name="adj1" fmla="val 10967934"/>
              <a:gd name="adj2" fmla="val 0"/>
            </a:avLst>
          </a:prstGeom>
          <a:ln w="31750">
            <a:solidFill>
              <a:schemeClr val="bg1">
                <a:lumMod val="95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8813" y="32004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subj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0480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obj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4290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ndet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4800" y="2438400"/>
            <a:ext cx="46482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3582988" y="4114800"/>
            <a:ext cx="1674812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419600" y="3276600"/>
            <a:ext cx="60960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4419600" y="3810000"/>
            <a:ext cx="53340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419600" y="4951413"/>
            <a:ext cx="685800" cy="1587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5400000">
            <a:off x="4610100" y="4533900"/>
            <a:ext cx="609600" cy="228600"/>
          </a:xfrm>
          <a:prstGeom prst="bentConnector3">
            <a:avLst>
              <a:gd name="adj1" fmla="val -735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81600" y="2514600"/>
            <a:ext cx="35814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Slots	WS(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arg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)	         features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Subj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(n)	John(1)	        noun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pron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Top	sold(2,1,4)      verb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Ndet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	a(3)	       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det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indef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Obj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(n)	fish(4)	        noun</a:t>
            </a:r>
          </a:p>
        </p:txBody>
      </p:sp>
    </p:spTree>
    <p:extLst>
      <p:ext uri="{BB962C8B-B14F-4D97-AF65-F5344CB8AC3E}">
        <p14:creationId xmlns:p14="http://schemas.microsoft.com/office/powerpoint/2010/main" xmlns="" val="15064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Motivation</a:t>
            </a:r>
          </a:p>
          <a:p>
            <a:r>
              <a:rPr lang="en-US" sz="5000" dirty="0" smtClean="0"/>
              <a:t>Search V/S Expert QA</a:t>
            </a:r>
          </a:p>
          <a:p>
            <a:r>
              <a:rPr lang="en-US" sz="5000" dirty="0" smtClean="0"/>
              <a:t>Roots Of QA</a:t>
            </a:r>
          </a:p>
          <a:p>
            <a:pPr lvl="1"/>
            <a:r>
              <a:rPr lang="en-US" sz="4600" dirty="0" smtClean="0"/>
              <a:t>Information Retrieval</a:t>
            </a:r>
          </a:p>
          <a:p>
            <a:pPr lvl="1"/>
            <a:r>
              <a:rPr lang="en-US" sz="4600" dirty="0" smtClean="0"/>
              <a:t>Information Extraction</a:t>
            </a:r>
          </a:p>
          <a:p>
            <a:r>
              <a:rPr lang="en-US" sz="5000" dirty="0" smtClean="0"/>
              <a:t>QA System</a:t>
            </a:r>
          </a:p>
          <a:p>
            <a:pPr lvl="1"/>
            <a:r>
              <a:rPr lang="en-US" sz="5000" dirty="0" smtClean="0"/>
              <a:t>Question Analysis</a:t>
            </a:r>
          </a:p>
          <a:p>
            <a:pPr lvl="1"/>
            <a:r>
              <a:rPr lang="en-US" sz="5000" dirty="0" smtClean="0"/>
              <a:t>Parsing And Semantic Analysis</a:t>
            </a:r>
          </a:p>
          <a:p>
            <a:pPr lvl="1"/>
            <a:r>
              <a:rPr lang="en-US" sz="5000" dirty="0" smtClean="0"/>
              <a:t>Knowledge Extraction</a:t>
            </a:r>
          </a:p>
          <a:p>
            <a:r>
              <a:rPr lang="en-US" sz="5000" dirty="0" smtClean="0"/>
              <a:t>IBM Watson</a:t>
            </a:r>
          </a:p>
          <a:p>
            <a:r>
              <a:rPr lang="en-US" sz="5000" dirty="0" smtClean="0"/>
              <a:t>Watson Architecture</a:t>
            </a:r>
          </a:p>
          <a:p>
            <a:pPr lvl="1"/>
            <a:r>
              <a:rPr lang="en-US" sz="5000" dirty="0" smtClean="0"/>
              <a:t>Understanding Clue</a:t>
            </a:r>
          </a:p>
          <a:p>
            <a:pPr lvl="1"/>
            <a:r>
              <a:rPr lang="en-US" sz="5000" dirty="0" smtClean="0"/>
              <a:t>Hypothesis Generation</a:t>
            </a:r>
          </a:p>
          <a:p>
            <a:pPr lvl="1"/>
            <a:r>
              <a:rPr lang="en-US" sz="5000" dirty="0" smtClean="0"/>
              <a:t>Candidate Generation</a:t>
            </a:r>
          </a:p>
          <a:p>
            <a:pPr lvl="1"/>
            <a:r>
              <a:rPr lang="en-US" sz="5000" dirty="0" smtClean="0"/>
              <a:t>Scoring And Ranking</a:t>
            </a:r>
          </a:p>
          <a:p>
            <a:r>
              <a:rPr lang="en-US" sz="5000" dirty="0" smtClean="0"/>
              <a:t>QA Applications &amp; Future Work</a:t>
            </a:r>
          </a:p>
          <a:p>
            <a:r>
              <a:rPr lang="en-US" sz="5000" dirty="0" smtClean="0"/>
              <a:t>References</a:t>
            </a:r>
          </a:p>
          <a:p>
            <a:endParaRPr lang="en-US" sz="22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3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2- Predicate-Argument Structure (PAS) builder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z="2400" smtClean="0"/>
              <a:t>Modifies the output of the ESG parse.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Example:  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“</a:t>
            </a:r>
            <a:r>
              <a:rPr lang="en-US" sz="2400" smtClean="0">
                <a:solidFill>
                  <a:srgbClr val="FF0000"/>
                </a:solidFill>
              </a:rPr>
              <a:t>John sold a fish</a:t>
            </a:r>
            <a:r>
              <a:rPr lang="en-US" sz="2400" smtClean="0"/>
              <a:t>” and “</a:t>
            </a:r>
            <a:r>
              <a:rPr lang="en-US" sz="2400" smtClean="0">
                <a:solidFill>
                  <a:srgbClr val="FF0000"/>
                </a:solidFill>
              </a:rPr>
              <a:t>A fish was sold by John</a:t>
            </a:r>
            <a:r>
              <a:rPr lang="en-US" sz="2400" smtClean="0"/>
              <a:t>” yield different parse trees via ESG but reduce to the same PAS.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4">
              <a:buFont typeface="Arial" charset="0"/>
              <a:buNone/>
            </a:pPr>
            <a:r>
              <a:rPr lang="en-US" smtClean="0"/>
              <a:t>	</a:t>
            </a:r>
            <a:r>
              <a:rPr lang="en-US" i="1" smtClean="0"/>
              <a:t>Figure: PAS Builder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2895600"/>
            <a:ext cx="6553200" cy="2057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John(1)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Sold(2, subj:1, obj:4)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a(3)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fish(4,ndet:3) [determiner : a]</a:t>
            </a:r>
          </a:p>
        </p:txBody>
      </p:sp>
    </p:spTree>
    <p:extLst>
      <p:ext uri="{BB962C8B-B14F-4D97-AF65-F5344CB8AC3E}">
        <p14:creationId xmlns:p14="http://schemas.microsoft.com/office/powerpoint/2010/main" xmlns="" val="26308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70C0"/>
                </a:solidFill>
              </a:rPr>
              <a:t>2- Predicate-Argument Structure (PAS) builder (Cont..)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</a:t>
            </a:r>
          </a:p>
          <a:p>
            <a:pPr>
              <a:buFont typeface="Arial" charset="0"/>
              <a:buNone/>
            </a:pPr>
            <a:endParaRPr lang="en-US" sz="2000" smtClean="0"/>
          </a:p>
          <a:p>
            <a:pPr>
              <a:buFont typeface="Arial" charset="0"/>
              <a:buNone/>
            </a:pPr>
            <a:endParaRPr lang="en-US" sz="2000" smtClean="0"/>
          </a:p>
          <a:p>
            <a:pPr>
              <a:buFont typeface="Arial" charset="0"/>
              <a:buNone/>
            </a:pPr>
            <a:endParaRPr lang="en-US" sz="2000" smtClean="0"/>
          </a:p>
          <a:p>
            <a:pPr lvl="1">
              <a:buFont typeface="Arial" charset="0"/>
              <a:buNone/>
            </a:pPr>
            <a:r>
              <a:rPr lang="en-US" sz="2400" smtClean="0"/>
              <a:t>PAS Builder:</a:t>
            </a:r>
          </a:p>
          <a:p>
            <a:pPr lvl="2">
              <a:buFont typeface="Arial" charset="0"/>
              <a:buChar char="–"/>
            </a:pPr>
            <a:r>
              <a:rPr lang="en-US" smtClean="0">
                <a:solidFill>
                  <a:srgbClr val="0070C0"/>
                </a:solidFill>
              </a:rPr>
              <a:t>publish(e1, he, ‘‘Songs of a Sourdough’’)</a:t>
            </a:r>
            <a:r>
              <a:rPr lang="en-US" smtClean="0"/>
              <a:t> </a:t>
            </a:r>
          </a:p>
          <a:p>
            <a:pPr lvl="2">
              <a:buFont typeface="Arial" charset="0"/>
              <a:buChar char="–"/>
            </a:pPr>
            <a:r>
              <a:rPr lang="en-US" smtClean="0">
                <a:solidFill>
                  <a:srgbClr val="0070C0"/>
                </a:solidFill>
              </a:rPr>
              <a:t>in(e2, e1, 1907)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7010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POETS &amp; POETRY: </a:t>
            </a:r>
            <a:r>
              <a:rPr lang="en-US" dirty="0">
                <a:solidFill>
                  <a:srgbClr val="FF0000"/>
                </a:solidFill>
              </a:rPr>
              <a:t>He was a bank clerk in the Yukon before he published “Songs of a Sourdough” in 1907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53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Parsing And Semantic Analysis (Cont..)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	Co-reference Resolution 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the two occurrences of “</a:t>
            </a:r>
            <a:r>
              <a:rPr lang="en-US" sz="2000" dirty="0" smtClean="0">
                <a:solidFill>
                  <a:srgbClr val="0070C0"/>
                </a:solidFill>
              </a:rPr>
              <a:t>he</a:t>
            </a:r>
            <a:r>
              <a:rPr lang="en-US" sz="2000" dirty="0" smtClean="0"/>
              <a:t>” and “</a:t>
            </a:r>
            <a:r>
              <a:rPr lang="en-US" sz="2000" dirty="0" smtClean="0">
                <a:solidFill>
                  <a:srgbClr val="0070C0"/>
                </a:solidFill>
              </a:rPr>
              <a:t>clerk</a:t>
            </a:r>
            <a:r>
              <a:rPr lang="en-US" sz="2000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4.	Relation Extraction 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identify semantic relationships among entities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err="1" smtClean="0"/>
              <a:t>authorOf</a:t>
            </a:r>
            <a:r>
              <a:rPr lang="en-US" sz="2000" dirty="0" smtClean="0"/>
              <a:t>(focus, ‘‘Songs of a Sourdough’’)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5. Named Entity Recognizer (NER)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Person</a:t>
            </a:r>
            <a:r>
              <a:rPr lang="en-US" sz="1600" dirty="0" smtClean="0">
                <a:solidFill>
                  <a:srgbClr val="000000"/>
                </a:solidFill>
              </a:rPr>
              <a:t>:  Mr. Hubert J. Smith, Adm. </a:t>
            </a:r>
            <a:r>
              <a:rPr lang="en-US" sz="1600" dirty="0" err="1" smtClean="0">
                <a:solidFill>
                  <a:srgbClr val="000000"/>
                </a:solidFill>
              </a:rPr>
              <a:t>McInnes</a:t>
            </a:r>
            <a:r>
              <a:rPr lang="en-US" sz="1600" dirty="0" smtClean="0">
                <a:solidFill>
                  <a:srgbClr val="000000"/>
                </a:solidFill>
              </a:rPr>
              <a:t>, Grace Chan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Title</a:t>
            </a:r>
            <a:r>
              <a:rPr lang="en-US" sz="1600" dirty="0" smtClean="0">
                <a:solidFill>
                  <a:srgbClr val="000000"/>
                </a:solidFill>
              </a:rPr>
              <a:t>:  Chairman, Vice President of Technology, Secretary of State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Country</a:t>
            </a:r>
            <a:r>
              <a:rPr lang="en-US" sz="1600" dirty="0" smtClean="0">
                <a:solidFill>
                  <a:srgbClr val="000000"/>
                </a:solidFill>
              </a:rPr>
              <a:t>:  USSR, France, Haiti, Haitian Republic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Char char="–"/>
              <a:defRPr/>
            </a:pPr>
            <a:r>
              <a:rPr lang="en-US" sz="2100" dirty="0" smtClean="0"/>
              <a:t>People: He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010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Example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POETS &amp; POETRY: </a:t>
            </a:r>
            <a:r>
              <a:rPr lang="en-US" dirty="0">
                <a:solidFill>
                  <a:srgbClr val="FF0000"/>
                </a:solidFill>
              </a:rPr>
              <a:t>He was a bank clerk in the Yukon before he published “Songs of a Sourdough” in 1907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6400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0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Watson adaptations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593850"/>
            <a:ext cx="8229600" cy="45259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371600" y="2057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93850"/>
            <a:ext cx="1981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Question are in Uppercase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725" y="1600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Apply statistical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True caser component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887413" y="2819400"/>
            <a:ext cx="193198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this/these/he/she/it  in </a:t>
            </a:r>
            <a:r>
              <a:rPr lang="en-US" dirty="0" err="1" smtClean="0"/>
              <a:t>palce</a:t>
            </a:r>
            <a:r>
              <a:rPr lang="en-US" dirty="0" smtClean="0"/>
              <a:t> of </a:t>
            </a:r>
            <a:r>
              <a:rPr lang="en-US" dirty="0" err="1" smtClean="0"/>
              <a:t>wh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7013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Modified parser to handle noun phrases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81400" y="17891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81400" y="29225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533400" y="44196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Font typeface="Calibri" pitchFamily="34" charset="0"/>
              <a:buChar char="⁻"/>
            </a:pPr>
            <a:r>
              <a:rPr lang="en-US" sz="2000"/>
              <a:t>often include an unbound pronoun as an indicator of the focus</a:t>
            </a:r>
          </a:p>
          <a:p>
            <a:pPr lvl="1">
              <a:buFont typeface="Calibri" pitchFamily="34" charset="0"/>
              <a:buChar char="⁻"/>
            </a:pPr>
            <a:r>
              <a:rPr lang="en-US" sz="2000"/>
              <a:t>Eg. “</a:t>
            </a:r>
            <a:r>
              <a:rPr lang="en-US" sz="2000">
                <a:solidFill>
                  <a:srgbClr val="FF0000"/>
                </a:solidFill>
              </a:rPr>
              <a:t>Astronaut Dave Bowman is brought back to life in his recent novel 3001: The Final Odyssey</a:t>
            </a:r>
            <a:r>
              <a:rPr lang="en-US" sz="2000"/>
              <a:t>”</a:t>
            </a:r>
          </a:p>
          <a:p>
            <a:pPr lvl="1">
              <a:buFont typeface="Calibri" pitchFamily="34" charset="0"/>
              <a:buChar char="⁻"/>
            </a:pPr>
            <a:r>
              <a:rPr lang="en-US" sz="2000"/>
              <a:t>“</a:t>
            </a:r>
            <a:r>
              <a:rPr lang="en-US" sz="2000">
                <a:solidFill>
                  <a:srgbClr val="FF0000"/>
                </a:solidFill>
              </a:rPr>
              <a:t>his</a:t>
            </a:r>
            <a:r>
              <a:rPr lang="en-US" sz="2000"/>
              <a:t>” refers to the answer (Arthur C. Clarke), not Dave Bowman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8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Knowledge Extraction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large amount of digital information is on WWW.</a:t>
            </a:r>
          </a:p>
          <a:p>
            <a:r>
              <a:rPr lang="en-US" sz="2400" b="1" dirty="0" err="1"/>
              <a:t>Artequakt</a:t>
            </a:r>
            <a:r>
              <a:rPr lang="en-US" sz="2400" b="1" dirty="0"/>
              <a:t> project</a:t>
            </a:r>
            <a:r>
              <a:rPr lang="en-US" sz="2400" dirty="0"/>
              <a:t>: The ability to extract certain types of knowledge from multiple documents and to maintain it in the structured KB for further inference forms the basis of </a:t>
            </a:r>
            <a:r>
              <a:rPr lang="en-US" sz="2400" dirty="0" err="1"/>
              <a:t>Artequakt</a:t>
            </a:r>
            <a:r>
              <a:rPr lang="en-US" sz="2400" dirty="0"/>
              <a:t> project.</a:t>
            </a:r>
          </a:p>
          <a:p>
            <a:r>
              <a:rPr lang="en-US" sz="2400" dirty="0" err="1"/>
              <a:t>Artequakt</a:t>
            </a:r>
            <a:r>
              <a:rPr lang="en-US" sz="2400" dirty="0"/>
              <a:t> project has implemented a system that searches web and extract knowledge about </a:t>
            </a:r>
            <a:r>
              <a:rPr lang="en-US" sz="2400" dirty="0" smtClean="0"/>
              <a:t>artists </a:t>
            </a:r>
            <a:r>
              <a:rPr lang="en-US" sz="2400" dirty="0"/>
              <a:t>and stores in KB to be used for automatically producing </a:t>
            </a:r>
            <a:r>
              <a:rPr lang="en-US" sz="2400" dirty="0" err="1"/>
              <a:t>personalised</a:t>
            </a:r>
            <a:r>
              <a:rPr lang="en-US" sz="2400" dirty="0"/>
              <a:t> biographies of artists.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Automatic extraction from documents, by Fan et al.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5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Knowledge extraction by </a:t>
            </a:r>
            <a:r>
              <a:rPr lang="en-US" dirty="0" err="1" smtClean="0">
                <a:solidFill>
                  <a:srgbClr val="0070C0"/>
                </a:solidFill>
              </a:rPr>
              <a:t>Artequakt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aim of the knowledge extraction tool of </a:t>
            </a:r>
            <a:r>
              <a:rPr lang="en-US" sz="2000" dirty="0" err="1"/>
              <a:t>Artequakt</a:t>
            </a:r>
            <a:r>
              <a:rPr lang="en-US" sz="2000" dirty="0"/>
              <a:t> is to identify and </a:t>
            </a:r>
            <a:r>
              <a:rPr lang="en-US" sz="2000" dirty="0" smtClean="0"/>
              <a:t>extract knowledge </a:t>
            </a:r>
            <a:r>
              <a:rPr lang="en-US" sz="2000" dirty="0"/>
              <a:t>triplets (concept – relation – concept) from text documents and </a:t>
            </a:r>
            <a:r>
              <a:rPr lang="en-US" sz="2000" dirty="0" smtClean="0"/>
              <a:t>to provide </a:t>
            </a:r>
            <a:r>
              <a:rPr lang="en-US" sz="2000" dirty="0"/>
              <a:t>it as XML </a:t>
            </a:r>
            <a:r>
              <a:rPr lang="en-US" sz="2000" dirty="0" smtClean="0"/>
              <a:t>files </a:t>
            </a:r>
            <a:r>
              <a:rPr lang="en-US" sz="2000" dirty="0"/>
              <a:t>for entry into the </a:t>
            </a:r>
            <a:r>
              <a:rPr lang="en-US" sz="2000" dirty="0" smtClean="0"/>
              <a:t>KB.</a:t>
            </a:r>
          </a:p>
          <a:p>
            <a:r>
              <a:rPr lang="en-US" sz="2000" dirty="0" smtClean="0"/>
              <a:t>Major steps to achieve above goal are:</a:t>
            </a:r>
          </a:p>
          <a:p>
            <a:pPr lvl="1"/>
            <a:r>
              <a:rPr lang="en-US" sz="1600" b="1" dirty="0"/>
              <a:t>Document </a:t>
            </a:r>
            <a:r>
              <a:rPr lang="en-US" sz="1600" b="1" dirty="0" smtClean="0"/>
              <a:t>Retrieval</a:t>
            </a:r>
          </a:p>
          <a:p>
            <a:pPr lvl="1"/>
            <a:r>
              <a:rPr lang="en-US" sz="1600" b="1" dirty="0"/>
              <a:t>Entity </a:t>
            </a:r>
            <a:r>
              <a:rPr lang="en-US" sz="1600" b="1" dirty="0" smtClean="0"/>
              <a:t>Recognition</a:t>
            </a:r>
          </a:p>
          <a:p>
            <a:pPr lvl="1"/>
            <a:r>
              <a:rPr lang="en-US" sz="1600" b="1" dirty="0"/>
              <a:t>Syntactical Analysis</a:t>
            </a:r>
            <a:r>
              <a:rPr lang="en-US" sz="1600" b="1" dirty="0" smtClean="0"/>
              <a:t>.</a:t>
            </a:r>
          </a:p>
          <a:p>
            <a:pPr lvl="1"/>
            <a:r>
              <a:rPr lang="en-US" sz="1600" b="1" dirty="0"/>
              <a:t>Semantic </a:t>
            </a:r>
            <a:r>
              <a:rPr lang="en-US" sz="1600" b="1" dirty="0" smtClean="0"/>
              <a:t>Analysis</a:t>
            </a:r>
          </a:p>
          <a:p>
            <a:pPr lvl="1"/>
            <a:r>
              <a:rPr lang="en-US" sz="1600" b="1" dirty="0"/>
              <a:t>Relation </a:t>
            </a:r>
            <a:r>
              <a:rPr lang="en-US" sz="1600" b="1" dirty="0" smtClean="0"/>
              <a:t>Extraction</a:t>
            </a:r>
          </a:p>
          <a:p>
            <a:r>
              <a:rPr lang="en-US" sz="2000" b="1" dirty="0" smtClean="0"/>
              <a:t>Example sentence: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"</a:t>
            </a:r>
            <a:r>
              <a:rPr lang="en-US" sz="2000" dirty="0">
                <a:solidFill>
                  <a:srgbClr val="FF0000"/>
                </a:solidFill>
              </a:rPr>
              <a:t>Pierre-</a:t>
            </a:r>
            <a:r>
              <a:rPr lang="en-US" sz="2000" dirty="0" err="1">
                <a:solidFill>
                  <a:srgbClr val="FF0000"/>
                </a:solidFill>
              </a:rPr>
              <a:t>Auguste</a:t>
            </a:r>
            <a:r>
              <a:rPr lang="en-US" sz="2000" dirty="0">
                <a:solidFill>
                  <a:srgbClr val="FF0000"/>
                </a:solidFill>
              </a:rPr>
              <a:t> Renoir was born in Limoges on February 25, 1841</a:t>
            </a:r>
            <a:r>
              <a:rPr lang="en-US" sz="2000" dirty="0"/>
              <a:t>."</a:t>
            </a:r>
            <a:endParaRPr lang="en-US" sz="2000" b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782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595"/>
            <a:ext cx="8382000" cy="682732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172200"/>
            <a:ext cx="2895600" cy="365125"/>
          </a:xfrm>
        </p:spPr>
        <p:txBody>
          <a:bodyPr/>
          <a:lstStyle/>
          <a:p>
            <a:r>
              <a:rPr lang="en-US" dirty="0" smtClean="0"/>
              <a:t>source: Automatic extraction from documents, by Fan et 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4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Does it work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Where do lobsters like to live?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on a Canadian airline </a:t>
            </a:r>
          </a:p>
          <a:p>
            <a:pPr>
              <a:lnSpc>
                <a:spcPct val="90000"/>
              </a:lnSpc>
            </a:pPr>
            <a:r>
              <a:rPr lang="en-US" dirty="0"/>
              <a:t>Where do hyenas live?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 Saudi Arabia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 the back of pick-up trucks </a:t>
            </a:r>
          </a:p>
          <a:p>
            <a:pPr>
              <a:lnSpc>
                <a:spcPct val="90000"/>
              </a:lnSpc>
            </a:pPr>
            <a:r>
              <a:rPr lang="en-US" dirty="0"/>
              <a:t>Where are zebras most likely found?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near dumps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 the dictionary </a:t>
            </a:r>
          </a:p>
          <a:p>
            <a:pPr>
              <a:lnSpc>
                <a:spcPct val="90000"/>
              </a:lnSpc>
            </a:pPr>
            <a:r>
              <a:rPr lang="en-US" dirty="0"/>
              <a:t>Why can't ostriches fly?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Because of American economic sanctions </a:t>
            </a:r>
          </a:p>
          <a:p>
            <a:pPr>
              <a:lnSpc>
                <a:spcPct val="90000"/>
              </a:lnSpc>
            </a:pPr>
            <a:r>
              <a:rPr lang="en-US" dirty="0"/>
              <a:t>What’s the population of Maryland?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8569325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52400" y="5943600"/>
            <a:ext cx="1371600" cy="365125"/>
          </a:xfrm>
        </p:spPr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0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AutoShape 21"/>
          <p:cNvCxnSpPr>
            <a:cxnSpLocks noChangeShapeType="1"/>
          </p:cNvCxnSpPr>
          <p:nvPr/>
        </p:nvCxnSpPr>
        <p:spPr bwMode="auto">
          <a:xfrm flipH="1" flipV="1">
            <a:off x="7198704" y="2812256"/>
            <a:ext cx="533400" cy="267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AutoShape 24"/>
          <p:cNvGrpSpPr>
            <a:grpSpLocks/>
          </p:cNvGrpSpPr>
          <p:nvPr/>
        </p:nvGrpSpPr>
        <p:grpSpPr bwMode="auto">
          <a:xfrm>
            <a:off x="5850917" y="750093"/>
            <a:ext cx="3121025" cy="584200"/>
            <a:chOff x="3667" y="346"/>
            <a:chExt cx="1966" cy="368"/>
          </a:xfrm>
        </p:grpSpPr>
        <p:pic>
          <p:nvPicPr>
            <p:cNvPr id="473" name="AutoShap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" y="346"/>
              <a:ext cx="19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Text Box 7"/>
            <p:cNvSpPr txBox="1">
              <a:spLocks noChangeArrowheads="1"/>
            </p:cNvSpPr>
            <p:nvPr/>
          </p:nvSpPr>
          <p:spPr bwMode="auto">
            <a:xfrm>
              <a:off x="3702" y="387"/>
              <a:ext cx="19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On 27th May 1498, Vasco da Gama landed in Kappad Beach</a:t>
              </a:r>
            </a:p>
          </p:txBody>
        </p:sp>
      </p:grpSp>
      <p:grpSp>
        <p:nvGrpSpPr>
          <p:cNvPr id="6" name="AutoShape 24"/>
          <p:cNvGrpSpPr>
            <a:grpSpLocks/>
          </p:cNvGrpSpPr>
          <p:nvPr/>
        </p:nvGrpSpPr>
        <p:grpSpPr bwMode="auto">
          <a:xfrm>
            <a:off x="5790592" y="797718"/>
            <a:ext cx="3121025" cy="585788"/>
            <a:chOff x="3629" y="376"/>
            <a:chExt cx="1966" cy="369"/>
          </a:xfrm>
        </p:grpSpPr>
        <p:pic>
          <p:nvPicPr>
            <p:cNvPr id="471" name="AutoShap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376"/>
              <a:ext cx="196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2" name="Text Box 10"/>
            <p:cNvSpPr txBox="1">
              <a:spLocks noChangeArrowheads="1"/>
            </p:cNvSpPr>
            <p:nvPr/>
          </p:nvSpPr>
          <p:spPr bwMode="auto">
            <a:xfrm>
              <a:off x="3661" y="418"/>
              <a:ext cx="19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On 27th May 1498, Vasco da Gama landed in Kappad Beach</a:t>
              </a:r>
            </a:p>
          </p:txBody>
        </p:sp>
      </p:grp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7554" y="3115468"/>
            <a:ext cx="2819400" cy="52387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FF9900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>
              <a:latin typeface="Arial Narrow" pitchFamily="34" charset="0"/>
            </a:endParaRPr>
          </a:p>
        </p:txBody>
      </p:sp>
      <p:grpSp>
        <p:nvGrpSpPr>
          <p:cNvPr id="8" name="AutoShape 5"/>
          <p:cNvGrpSpPr>
            <a:grpSpLocks/>
          </p:cNvGrpSpPr>
          <p:nvPr/>
        </p:nvGrpSpPr>
        <p:grpSpPr bwMode="auto">
          <a:xfrm>
            <a:off x="1480529" y="2248693"/>
            <a:ext cx="1139825" cy="334963"/>
            <a:chOff x="914" y="1290"/>
            <a:chExt cx="718" cy="211"/>
          </a:xfrm>
        </p:grpSpPr>
        <p:pic>
          <p:nvPicPr>
            <p:cNvPr id="469" name="AutoShap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1290"/>
              <a:ext cx="7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0" name="Text Box 14"/>
            <p:cNvSpPr txBox="1">
              <a:spLocks noChangeArrowheads="1"/>
            </p:cNvSpPr>
            <p:nvPr/>
          </p:nvSpPr>
          <p:spPr bwMode="auto">
            <a:xfrm>
              <a:off x="935" y="1311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celebrated</a:t>
              </a:r>
            </a:p>
          </p:txBody>
        </p:sp>
      </p:grp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518754" y="4483893"/>
            <a:ext cx="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>
            <a:off x="2053617" y="2588418"/>
            <a:ext cx="465137" cy="627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 flipH="1">
            <a:off x="1150329" y="2588418"/>
            <a:ext cx="903288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2" name="AutoShape 10"/>
          <p:cNvGrpSpPr>
            <a:grpSpLocks/>
          </p:cNvGrpSpPr>
          <p:nvPr/>
        </p:nvGrpSpPr>
        <p:grpSpPr bwMode="auto">
          <a:xfrm>
            <a:off x="602642" y="3212306"/>
            <a:ext cx="1090612" cy="334962"/>
            <a:chOff x="361" y="1897"/>
            <a:chExt cx="687" cy="211"/>
          </a:xfrm>
        </p:grpSpPr>
        <p:pic>
          <p:nvPicPr>
            <p:cNvPr id="467" name="AutoShap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1897"/>
              <a:ext cx="6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8" name="Text Box 20"/>
            <p:cNvSpPr txBox="1">
              <a:spLocks noChangeArrowheads="1"/>
            </p:cNvSpPr>
            <p:nvPr/>
          </p:nvSpPr>
          <p:spPr bwMode="auto">
            <a:xfrm>
              <a:off x="382" y="1917"/>
              <a:ext cx="6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May 1898</a:t>
              </a:r>
            </a:p>
          </p:txBody>
        </p:sp>
      </p:grpSp>
      <p:grpSp>
        <p:nvGrpSpPr>
          <p:cNvPr id="13" name="AutoShape 11"/>
          <p:cNvGrpSpPr>
            <a:grpSpLocks/>
          </p:cNvGrpSpPr>
          <p:nvPr/>
        </p:nvGrpSpPr>
        <p:grpSpPr bwMode="auto">
          <a:xfrm>
            <a:off x="1736117" y="3212306"/>
            <a:ext cx="1560512" cy="341312"/>
            <a:chOff x="1075" y="1897"/>
            <a:chExt cx="983" cy="215"/>
          </a:xfrm>
        </p:grpSpPr>
        <p:pic>
          <p:nvPicPr>
            <p:cNvPr id="465" name="AutoShap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1897"/>
              <a:ext cx="98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6" name="Text Box 23"/>
            <p:cNvSpPr txBox="1">
              <a:spLocks noChangeArrowheads="1"/>
            </p:cNvSpPr>
            <p:nvPr/>
          </p:nvSpPr>
          <p:spPr bwMode="auto">
            <a:xfrm>
              <a:off x="1097" y="1919"/>
              <a:ext cx="9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400th anniversary</a:t>
              </a:r>
            </a:p>
          </p:txBody>
        </p:sp>
      </p:grp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V="1">
            <a:off x="2518754" y="3552031"/>
            <a:ext cx="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5" name="AutoShape 13"/>
          <p:cNvGrpSpPr>
            <a:grpSpLocks/>
          </p:cNvGrpSpPr>
          <p:nvPr/>
        </p:nvGrpSpPr>
        <p:grpSpPr bwMode="auto">
          <a:xfrm>
            <a:off x="2090129" y="3944143"/>
            <a:ext cx="854075" cy="542925"/>
            <a:chOff x="1298" y="2358"/>
            <a:chExt cx="538" cy="342"/>
          </a:xfrm>
        </p:grpSpPr>
        <p:pic>
          <p:nvPicPr>
            <p:cNvPr id="463" name="AutoShap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2358"/>
              <a:ext cx="53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" name="Text Box 27"/>
            <p:cNvSpPr txBox="1">
              <a:spLocks noChangeArrowheads="1"/>
            </p:cNvSpPr>
            <p:nvPr/>
          </p:nvSpPr>
          <p:spPr bwMode="auto">
            <a:xfrm>
              <a:off x="1326" y="2385"/>
              <a:ext cx="4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arrival in</a:t>
              </a:r>
            </a:p>
          </p:txBody>
        </p:sp>
      </p:grpSp>
      <p:cxnSp>
        <p:nvCxnSpPr>
          <p:cNvPr id="16" name="AutoShape 14"/>
          <p:cNvCxnSpPr>
            <a:cxnSpLocks noChangeShapeType="1"/>
          </p:cNvCxnSpPr>
          <p:nvPr/>
        </p:nvCxnSpPr>
        <p:spPr bwMode="auto">
          <a:xfrm rot="16200000" flipH="1">
            <a:off x="1686111" y="1889124"/>
            <a:ext cx="73183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Rectangle 15"/>
          <p:cNvGrpSpPr>
            <a:grpSpLocks/>
          </p:cNvGrpSpPr>
          <p:nvPr/>
        </p:nvGrpSpPr>
        <p:grpSpPr bwMode="auto">
          <a:xfrm>
            <a:off x="516917" y="804068"/>
            <a:ext cx="3067050" cy="735013"/>
            <a:chOff x="307" y="380"/>
            <a:chExt cx="1932" cy="463"/>
          </a:xfrm>
        </p:grpSpPr>
        <p:pic>
          <p:nvPicPr>
            <p:cNvPr id="461" name="Rectangl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380"/>
              <a:ext cx="193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Text Box 31"/>
            <p:cNvSpPr txBox="1">
              <a:spLocks noChangeArrowheads="1"/>
            </p:cNvSpPr>
            <p:nvPr/>
          </p:nvSpPr>
          <p:spPr bwMode="auto">
            <a:xfrm>
              <a:off x="317" y="383"/>
              <a:ext cx="1913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400" b="1">
                  <a:solidFill>
                    <a:schemeClr val="bg1"/>
                  </a:solidFill>
                  <a:ea typeface="MS PGothic" pitchFamily="34" charset="-128"/>
                </a:rPr>
                <a:t>In May 1898 Portugal celebrated the 400th anniversary of this explorer’s arrival in India.</a:t>
              </a:r>
            </a:p>
          </p:txBody>
        </p:sp>
      </p:grpSp>
      <p:cxnSp>
        <p:nvCxnSpPr>
          <p:cNvPr id="18" name="AutoShape 16"/>
          <p:cNvCxnSpPr>
            <a:cxnSpLocks noChangeShapeType="1"/>
          </p:cNvCxnSpPr>
          <p:nvPr/>
        </p:nvCxnSpPr>
        <p:spPr bwMode="auto">
          <a:xfrm>
            <a:off x="2053617" y="2588418"/>
            <a:ext cx="979487" cy="127000"/>
          </a:xfrm>
          <a:prstGeom prst="straightConnector1">
            <a:avLst/>
          </a:prstGeom>
          <a:noFill/>
          <a:ln w="9525">
            <a:solidFill>
              <a:srgbClr val="0054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" name="AutoShape 17"/>
          <p:cNvGrpSpPr>
            <a:grpSpLocks/>
          </p:cNvGrpSpPr>
          <p:nvPr/>
        </p:nvGrpSpPr>
        <p:grpSpPr bwMode="auto">
          <a:xfrm>
            <a:off x="2577492" y="2718593"/>
            <a:ext cx="908050" cy="334963"/>
            <a:chOff x="1605" y="1586"/>
            <a:chExt cx="572" cy="211"/>
          </a:xfrm>
        </p:grpSpPr>
        <p:pic>
          <p:nvPicPr>
            <p:cNvPr id="459" name="AutoShape 1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" y="1586"/>
              <a:ext cx="57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" name="Text Box 35"/>
            <p:cNvSpPr txBox="1">
              <a:spLocks noChangeArrowheads="1"/>
            </p:cNvSpPr>
            <p:nvPr/>
          </p:nvSpPr>
          <p:spPr bwMode="auto">
            <a:xfrm>
              <a:off x="1625" y="1605"/>
              <a:ext cx="5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Portugal</a:t>
              </a:r>
            </a:p>
          </p:txBody>
        </p:sp>
      </p:grpSp>
      <p:grpSp>
        <p:nvGrpSpPr>
          <p:cNvPr id="20" name="AutoShape 19"/>
          <p:cNvGrpSpPr>
            <a:grpSpLocks/>
          </p:cNvGrpSpPr>
          <p:nvPr/>
        </p:nvGrpSpPr>
        <p:grpSpPr bwMode="auto">
          <a:xfrm>
            <a:off x="6698642" y="2474118"/>
            <a:ext cx="1000125" cy="336550"/>
            <a:chOff x="4201" y="1432"/>
            <a:chExt cx="630" cy="212"/>
          </a:xfrm>
        </p:grpSpPr>
        <p:pic>
          <p:nvPicPr>
            <p:cNvPr id="457" name="AutoShape 1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1432"/>
              <a:ext cx="6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8" name="Text Box 38"/>
            <p:cNvSpPr txBox="1">
              <a:spLocks noChangeArrowheads="1"/>
            </p:cNvSpPr>
            <p:nvPr/>
          </p:nvSpPr>
          <p:spPr bwMode="auto">
            <a:xfrm>
              <a:off x="4220" y="1453"/>
              <a:ext cx="5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ea typeface="MS PGothic" pitchFamily="34" charset="-128"/>
                </a:rPr>
                <a:t>landed in</a:t>
              </a:r>
            </a:p>
          </p:txBody>
        </p:sp>
      </p:grpSp>
      <p:cxnSp>
        <p:nvCxnSpPr>
          <p:cNvPr id="21" name="AutoShape 20"/>
          <p:cNvCxnSpPr>
            <a:cxnSpLocks noChangeShapeType="1"/>
          </p:cNvCxnSpPr>
          <p:nvPr/>
        </p:nvCxnSpPr>
        <p:spPr bwMode="auto">
          <a:xfrm flipH="1" flipV="1">
            <a:off x="7198704" y="2810668"/>
            <a:ext cx="935038" cy="414338"/>
          </a:xfrm>
          <a:prstGeom prst="straightConnector1">
            <a:avLst/>
          </a:prstGeom>
          <a:noFill/>
          <a:ln w="9525">
            <a:solidFill>
              <a:srgbClr val="0054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21"/>
          <p:cNvCxnSpPr>
            <a:cxnSpLocks noChangeShapeType="1"/>
          </p:cNvCxnSpPr>
          <p:nvPr/>
        </p:nvCxnSpPr>
        <p:spPr bwMode="auto">
          <a:xfrm flipV="1">
            <a:off x="7195529" y="2812256"/>
            <a:ext cx="3175" cy="193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AutoShape 23"/>
          <p:cNvGrpSpPr>
            <a:grpSpLocks/>
          </p:cNvGrpSpPr>
          <p:nvPr/>
        </p:nvGrpSpPr>
        <p:grpSpPr bwMode="auto">
          <a:xfrm>
            <a:off x="7430479" y="3205956"/>
            <a:ext cx="1408113" cy="334962"/>
            <a:chOff x="4662" y="1893"/>
            <a:chExt cx="887" cy="211"/>
          </a:xfrm>
        </p:grpSpPr>
        <p:pic>
          <p:nvPicPr>
            <p:cNvPr id="455" name="AutoShape 2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893"/>
              <a:ext cx="8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" name="Text Box 43"/>
            <p:cNvSpPr txBox="1">
              <a:spLocks noChangeArrowheads="1"/>
            </p:cNvSpPr>
            <p:nvPr/>
          </p:nvSpPr>
          <p:spPr bwMode="auto">
            <a:xfrm>
              <a:off x="4684" y="1914"/>
              <a:ext cx="8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ea typeface="MS PGothic" pitchFamily="34" charset="-128"/>
                </a:rPr>
                <a:t>27th May 1498</a:t>
              </a:r>
            </a:p>
          </p:txBody>
        </p:sp>
      </p:grpSp>
      <p:cxnSp>
        <p:nvCxnSpPr>
          <p:cNvPr id="24" name="AutoShape 25"/>
          <p:cNvCxnSpPr>
            <a:cxnSpLocks noChangeShapeType="1"/>
          </p:cNvCxnSpPr>
          <p:nvPr/>
        </p:nvCxnSpPr>
        <p:spPr bwMode="auto">
          <a:xfrm rot="5400000">
            <a:off x="6719279" y="2004218"/>
            <a:ext cx="971550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5" name="AutoShape 27"/>
          <p:cNvGrpSpPr>
            <a:grpSpLocks/>
          </p:cNvGrpSpPr>
          <p:nvPr/>
        </p:nvGrpSpPr>
        <p:grpSpPr bwMode="auto">
          <a:xfrm>
            <a:off x="3510942" y="1559718"/>
            <a:ext cx="2370137" cy="3987800"/>
            <a:chOff x="2193" y="856"/>
            <a:chExt cx="1493" cy="2512"/>
          </a:xfrm>
        </p:grpSpPr>
        <p:pic>
          <p:nvPicPr>
            <p:cNvPr id="453" name="AutoShape 2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856"/>
              <a:ext cx="1493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Text Box 47"/>
            <p:cNvSpPr txBox="1">
              <a:spLocks noChangeArrowheads="1"/>
            </p:cNvSpPr>
            <p:nvPr/>
          </p:nvSpPr>
          <p:spPr bwMode="auto">
            <a:xfrm>
              <a:off x="2299" y="950"/>
              <a:ext cx="1282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26" name="AutoShape 29"/>
          <p:cNvGrpSpPr>
            <a:grpSpLocks/>
          </p:cNvGrpSpPr>
          <p:nvPr/>
        </p:nvGrpSpPr>
        <p:grpSpPr bwMode="auto">
          <a:xfrm>
            <a:off x="7027254" y="5485606"/>
            <a:ext cx="1408113" cy="334962"/>
            <a:chOff x="4408" y="3329"/>
            <a:chExt cx="887" cy="211"/>
          </a:xfrm>
        </p:grpSpPr>
        <p:pic>
          <p:nvPicPr>
            <p:cNvPr id="451" name="AutoShape 29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3329"/>
              <a:ext cx="8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Text Box 50"/>
            <p:cNvSpPr txBox="1">
              <a:spLocks noChangeArrowheads="1"/>
            </p:cNvSpPr>
            <p:nvPr/>
          </p:nvSpPr>
          <p:spPr bwMode="auto">
            <a:xfrm>
              <a:off x="4427" y="3349"/>
              <a:ext cx="8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ea typeface="MS PGothic" pitchFamily="34" charset="-128"/>
                </a:rPr>
                <a:t>Vasco da Gama</a:t>
              </a:r>
            </a:p>
          </p:txBody>
        </p:sp>
      </p:grpSp>
      <p:cxnSp>
        <p:nvCxnSpPr>
          <p:cNvPr id="27" name="AutoShape 30"/>
          <p:cNvCxnSpPr>
            <a:cxnSpLocks noChangeShapeType="1"/>
            <a:stCxn id="7" idx="3"/>
          </p:cNvCxnSpPr>
          <p:nvPr/>
        </p:nvCxnSpPr>
        <p:spPr bwMode="auto">
          <a:xfrm>
            <a:off x="3356954" y="3377406"/>
            <a:ext cx="4073525" cy="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3874479" y="3053556"/>
            <a:ext cx="16335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5F5"/>
              </a:gs>
              <a:gs pos="64999">
                <a:srgbClr val="E4E4E4"/>
              </a:gs>
              <a:gs pos="100000">
                <a:srgbClr val="DADADA"/>
              </a:gs>
            </a:gsLst>
            <a:lin ang="5400000" scaled="1"/>
          </a:gradFill>
          <a:ln w="9525">
            <a:solidFill>
              <a:srgbClr val="A6A6A6"/>
            </a:solidFill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  <a:cs typeface="Arial" charset="0"/>
              </a:rPr>
              <a:t>Temporal Reasoning</a:t>
            </a:r>
          </a:p>
        </p:txBody>
      </p: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2944204" y="2645568"/>
            <a:ext cx="3754438" cy="1566863"/>
          </a:xfrm>
          <a:prstGeom prst="bentConnector3">
            <a:avLst>
              <a:gd name="adj1" fmla="val 73315"/>
            </a:avLst>
          </a:prstGeom>
          <a:noFill/>
          <a:ln w="19050">
            <a:solidFill>
              <a:srgbClr val="FF6600"/>
            </a:solidFill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3890354" y="3867943"/>
            <a:ext cx="16287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5F5"/>
              </a:gs>
              <a:gs pos="64999">
                <a:srgbClr val="E4E4E4"/>
              </a:gs>
              <a:gs pos="100000">
                <a:srgbClr val="DADADA"/>
              </a:gs>
            </a:gsLst>
            <a:lin ang="5400000" scaled="1"/>
          </a:gradFill>
          <a:ln w="9525">
            <a:solidFill>
              <a:srgbClr val="A6A6A6"/>
            </a:solidFill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  <a:cs typeface="Arial" charset="0"/>
              </a:rPr>
              <a:t>Statistical Paraphrasing</a:t>
            </a:r>
          </a:p>
        </p:txBody>
      </p: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 flipH="1">
            <a:off x="2958492" y="4917281"/>
            <a:ext cx="3563937" cy="127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3877654" y="4623593"/>
            <a:ext cx="1624013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5F5"/>
              </a:gs>
              <a:gs pos="64999">
                <a:srgbClr val="E4E4E4"/>
              </a:gs>
              <a:gs pos="100000">
                <a:srgbClr val="DADADA"/>
              </a:gs>
            </a:gsLst>
            <a:lin ang="5400000" scaled="1"/>
          </a:gradFill>
          <a:ln w="9525">
            <a:solidFill>
              <a:srgbClr val="A6A6A6"/>
            </a:solidFill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  <a:cs typeface="Arial" charset="0"/>
              </a:rPr>
              <a:t>GeoSpatial Reasoning</a:t>
            </a:r>
          </a:p>
        </p:txBody>
      </p:sp>
      <p:grpSp>
        <p:nvGrpSpPr>
          <p:cNvPr id="33" name="AutoShape 37"/>
          <p:cNvGrpSpPr>
            <a:grpSpLocks/>
          </p:cNvGrpSpPr>
          <p:nvPr/>
        </p:nvGrpSpPr>
        <p:grpSpPr bwMode="auto">
          <a:xfrm>
            <a:off x="2004404" y="5491956"/>
            <a:ext cx="1017588" cy="334962"/>
            <a:chOff x="1244" y="3333"/>
            <a:chExt cx="641" cy="211"/>
          </a:xfrm>
        </p:grpSpPr>
        <p:pic>
          <p:nvPicPr>
            <p:cNvPr id="449" name="AutoShape 3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3333"/>
              <a:ext cx="64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Text Box 59"/>
            <p:cNvSpPr txBox="1">
              <a:spLocks noChangeArrowheads="1"/>
            </p:cNvSpPr>
            <p:nvPr/>
          </p:nvSpPr>
          <p:spPr bwMode="auto">
            <a:xfrm>
              <a:off x="1263" y="3353"/>
              <a:ext cx="6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explorer</a:t>
              </a:r>
            </a:p>
          </p:txBody>
        </p:sp>
      </p:grpSp>
      <p:cxnSp>
        <p:nvCxnSpPr>
          <p:cNvPr id="34" name="AutoShape 51"/>
          <p:cNvCxnSpPr>
            <a:cxnSpLocks noChangeShapeType="1"/>
          </p:cNvCxnSpPr>
          <p:nvPr/>
        </p:nvCxnSpPr>
        <p:spPr bwMode="auto">
          <a:xfrm rot="5400000" flipH="1" flipV="1">
            <a:off x="2240942" y="5212556"/>
            <a:ext cx="549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5" name="AutoShape 24"/>
          <p:cNvGrpSpPr>
            <a:grpSpLocks/>
          </p:cNvGrpSpPr>
          <p:nvPr/>
        </p:nvGrpSpPr>
        <p:grpSpPr bwMode="auto">
          <a:xfrm>
            <a:off x="5692167" y="883443"/>
            <a:ext cx="3176587" cy="585788"/>
            <a:chOff x="3567" y="430"/>
            <a:chExt cx="2001" cy="369"/>
          </a:xfrm>
        </p:grpSpPr>
        <p:pic>
          <p:nvPicPr>
            <p:cNvPr id="447" name="AutoShape 2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430"/>
              <a:ext cx="200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" name="Text Box 64"/>
            <p:cNvSpPr txBox="1">
              <a:spLocks noChangeArrowheads="1"/>
            </p:cNvSpPr>
            <p:nvPr/>
          </p:nvSpPr>
          <p:spPr bwMode="auto">
            <a:xfrm>
              <a:off x="3602" y="472"/>
              <a:ext cx="1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On 27th May 1498, Vasco da Gama landed in Kappad Beach</a:t>
              </a:r>
            </a:p>
          </p:txBody>
        </p:sp>
      </p:grpSp>
      <p:grpSp>
        <p:nvGrpSpPr>
          <p:cNvPr id="36" name="AutoShape 24"/>
          <p:cNvGrpSpPr>
            <a:grpSpLocks/>
          </p:cNvGrpSpPr>
          <p:nvPr/>
        </p:nvGrpSpPr>
        <p:grpSpPr bwMode="auto">
          <a:xfrm>
            <a:off x="5588979" y="975518"/>
            <a:ext cx="3230563" cy="596900"/>
            <a:chOff x="3502" y="488"/>
            <a:chExt cx="2035" cy="376"/>
          </a:xfrm>
        </p:grpSpPr>
        <p:pic>
          <p:nvPicPr>
            <p:cNvPr id="445" name="AutoShape 24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" y="488"/>
              <a:ext cx="2035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" name="Text Box 67"/>
            <p:cNvSpPr txBox="1">
              <a:spLocks noChangeArrowheads="1"/>
            </p:cNvSpPr>
            <p:nvPr/>
          </p:nvSpPr>
          <p:spPr bwMode="auto">
            <a:xfrm>
              <a:off x="3536" y="514"/>
              <a:ext cx="19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ea typeface="MS PGothic" pitchFamily="34" charset="-128"/>
                </a:rPr>
                <a:t>On the 27</a:t>
              </a:r>
              <a:r>
                <a:rPr lang="en-US" sz="1400" b="1" baseline="30000">
                  <a:ea typeface="MS PGothic" pitchFamily="34" charset="-128"/>
                </a:rPr>
                <a:t>th</a:t>
              </a:r>
              <a:r>
                <a:rPr lang="en-US" sz="1400" b="1">
                  <a:ea typeface="MS PGothic" pitchFamily="34" charset="-128"/>
                </a:rPr>
                <a:t> of </a:t>
              </a:r>
              <a:r>
                <a:rPr lang="en-US" sz="1400" b="1">
                  <a:solidFill>
                    <a:srgbClr val="00547E"/>
                  </a:solidFill>
                  <a:ea typeface="MS PGothic" pitchFamily="34" charset="-128"/>
                </a:rPr>
                <a:t>May</a:t>
              </a:r>
              <a:r>
                <a:rPr lang="en-US" sz="1400" b="1">
                  <a:ea typeface="MS PGothic" pitchFamily="34" charset="-128"/>
                </a:rPr>
                <a:t> 1498, Vasco da Gama landed in Kappad Beach</a:t>
              </a:r>
            </a:p>
          </p:txBody>
        </p:sp>
      </p:grpSp>
      <p:grpSp>
        <p:nvGrpSpPr>
          <p:cNvPr id="37" name="Rectangle 42"/>
          <p:cNvGrpSpPr>
            <a:grpSpLocks/>
          </p:cNvGrpSpPr>
          <p:nvPr/>
        </p:nvGrpSpPr>
        <p:grpSpPr bwMode="auto">
          <a:xfrm>
            <a:off x="6662129" y="5217318"/>
            <a:ext cx="2157413" cy="890588"/>
            <a:chOff x="4178" y="3160"/>
            <a:chExt cx="1359" cy="561"/>
          </a:xfrm>
        </p:grpSpPr>
        <p:pic>
          <p:nvPicPr>
            <p:cNvPr id="443" name="Rectangle 42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3160"/>
              <a:ext cx="135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" name="Text Box 70"/>
            <p:cNvSpPr txBox="1">
              <a:spLocks noChangeArrowheads="1"/>
            </p:cNvSpPr>
            <p:nvPr/>
          </p:nvSpPr>
          <p:spPr bwMode="auto">
            <a:xfrm>
              <a:off x="4280" y="3265"/>
              <a:ext cx="115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>
                <a:ea typeface="MS PGothic" pitchFamily="34" charset="-128"/>
              </a:endParaRPr>
            </a:p>
          </p:txBody>
        </p:sp>
      </p:grpSp>
      <p:cxnSp>
        <p:nvCxnSpPr>
          <p:cNvPr id="38" name="AutoShape 34"/>
          <p:cNvCxnSpPr>
            <a:cxnSpLocks noChangeShapeType="1"/>
          </p:cNvCxnSpPr>
          <p:nvPr/>
        </p:nvCxnSpPr>
        <p:spPr bwMode="auto">
          <a:xfrm rot="10800000">
            <a:off x="3021992" y="5660231"/>
            <a:ext cx="3802062" cy="3175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0" name="AutoShape 22"/>
          <p:cNvGrpSpPr>
            <a:grpSpLocks/>
          </p:cNvGrpSpPr>
          <p:nvPr/>
        </p:nvGrpSpPr>
        <p:grpSpPr bwMode="auto">
          <a:xfrm>
            <a:off x="6522429" y="4749006"/>
            <a:ext cx="1346200" cy="334962"/>
            <a:chOff x="4090" y="2865"/>
            <a:chExt cx="848" cy="211"/>
          </a:xfrm>
        </p:grpSpPr>
        <p:pic>
          <p:nvPicPr>
            <p:cNvPr id="441" name="AutoShape 22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2865"/>
              <a:ext cx="8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2" name="Text Box 76"/>
            <p:cNvSpPr txBox="1">
              <a:spLocks noChangeArrowheads="1"/>
            </p:cNvSpPr>
            <p:nvPr/>
          </p:nvSpPr>
          <p:spPr bwMode="auto">
            <a:xfrm>
              <a:off x="4112" y="2886"/>
              <a:ext cx="8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ea typeface="MS PGothic" pitchFamily="34" charset="-128"/>
                </a:rPr>
                <a:t>Kappad Beach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711229" y="3425035"/>
            <a:ext cx="1223965" cy="2219327"/>
            <a:chOff x="3579" y="1941"/>
            <a:chExt cx="771" cy="1398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592" y="2396"/>
              <a:ext cx="758" cy="477"/>
              <a:chOff x="3454" y="1948"/>
              <a:chExt cx="1072" cy="676"/>
            </a:xfrm>
          </p:grpSpPr>
          <p:grpSp>
            <p:nvGrpSpPr>
              <p:cNvPr id="324" name="Group 323"/>
              <p:cNvGrpSpPr>
                <a:grpSpLocks/>
              </p:cNvGrpSpPr>
              <p:nvPr/>
            </p:nvGrpSpPr>
            <p:grpSpPr bwMode="auto">
              <a:xfrm>
                <a:off x="3454" y="1948"/>
                <a:ext cx="1072" cy="664"/>
                <a:chOff x="4105898" y="4560905"/>
                <a:chExt cx="3643145" cy="2316438"/>
              </a:xfrm>
            </p:grpSpPr>
            <p:cxnSp>
              <p:nvCxnSpPr>
                <p:cNvPr id="328" name="Straight Connector 3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41734" y="5346326"/>
                  <a:ext cx="685967" cy="26844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29" name="Oval 167"/>
                <p:cNvGrpSpPr>
                  <a:grpSpLocks/>
                </p:cNvGrpSpPr>
                <p:nvPr/>
              </p:nvGrpSpPr>
              <p:grpSpPr bwMode="auto">
                <a:xfrm>
                  <a:off x="4105898" y="5345813"/>
                  <a:ext cx="717589" cy="612612"/>
                  <a:chOff x="5705856" y="4181856"/>
                  <a:chExt cx="237744" cy="195072"/>
                </a:xfrm>
              </p:grpSpPr>
              <p:pic>
                <p:nvPicPr>
                  <p:cNvPr id="439" name="Oval 167"/>
                  <p:cNvPicPr>
                    <a:picLocks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05856" y="4181856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0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4563" y="4230909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30" name="Oval 168"/>
                <p:cNvGrpSpPr>
                  <a:grpSpLocks/>
                </p:cNvGrpSpPr>
                <p:nvPr/>
              </p:nvGrpSpPr>
              <p:grpSpPr bwMode="auto">
                <a:xfrm>
                  <a:off x="4234696" y="5652119"/>
                  <a:ext cx="809588" cy="612612"/>
                  <a:chOff x="5748528" y="4279392"/>
                  <a:chExt cx="268224" cy="195072"/>
                </a:xfrm>
              </p:grpSpPr>
              <p:pic>
                <p:nvPicPr>
                  <p:cNvPr id="437" name="Oval 168"/>
                  <p:cNvPicPr>
                    <a:picLocks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8528" y="4279392"/>
                    <a:ext cx="26822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8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9718" y="4310847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31" name="Oval 169"/>
                <p:cNvGrpSpPr>
                  <a:grpSpLocks/>
                </p:cNvGrpSpPr>
                <p:nvPr/>
              </p:nvGrpSpPr>
              <p:grpSpPr bwMode="auto">
                <a:xfrm>
                  <a:off x="5173082" y="5537255"/>
                  <a:ext cx="772788" cy="612612"/>
                  <a:chOff x="6059424" y="4242816"/>
                  <a:chExt cx="256032" cy="195072"/>
                </a:xfrm>
              </p:grpSpPr>
              <p:pic>
                <p:nvPicPr>
                  <p:cNvPr id="435" name="Oval 169"/>
                  <p:cNvPicPr>
                    <a:picLocks noChangeArrowheads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59424" y="4242816"/>
                    <a:ext cx="256032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6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7560" y="4279607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32" name="Oval 170"/>
                <p:cNvGrpSpPr>
                  <a:grpSpLocks/>
                </p:cNvGrpSpPr>
                <p:nvPr/>
              </p:nvGrpSpPr>
              <p:grpSpPr bwMode="auto">
                <a:xfrm>
                  <a:off x="4565891" y="5230949"/>
                  <a:ext cx="754389" cy="612612"/>
                  <a:chOff x="5858256" y="4145280"/>
                  <a:chExt cx="249936" cy="195072"/>
                </a:xfrm>
              </p:grpSpPr>
              <p:pic>
                <p:nvPicPr>
                  <p:cNvPr id="433" name="Oval 170"/>
                  <p:cNvPicPr>
                    <a:picLocks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58256" y="4145280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5086" y="4185634"/>
                    <a:ext cx="47837" cy="37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33" name="Straight Connector 3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3000" y="5485818"/>
                  <a:ext cx="245135" cy="22590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4" name="Oval 172"/>
                <p:cNvGrpSpPr>
                  <a:grpSpLocks/>
                </p:cNvGrpSpPr>
                <p:nvPr/>
              </p:nvGrpSpPr>
              <p:grpSpPr bwMode="auto">
                <a:xfrm>
                  <a:off x="4529092" y="6015857"/>
                  <a:ext cx="809588" cy="612612"/>
                  <a:chOff x="5846064" y="4395216"/>
                  <a:chExt cx="268224" cy="195072"/>
                </a:xfrm>
              </p:grpSpPr>
              <p:pic>
                <p:nvPicPr>
                  <p:cNvPr id="431" name="Oval 172"/>
                  <p:cNvPicPr>
                    <a:picLocks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46064" y="4395216"/>
                    <a:ext cx="26822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2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7274" y="4427995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35" name="Straight Connector 33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672499" y="6005888"/>
                  <a:ext cx="296522" cy="7204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Straight Connector 33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07987" y="5331126"/>
                  <a:ext cx="176591" cy="46674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7" name="Oval 175"/>
                <p:cNvGrpSpPr>
                  <a:grpSpLocks/>
                </p:cNvGrpSpPr>
                <p:nvPr/>
              </p:nvGrpSpPr>
              <p:grpSpPr bwMode="auto">
                <a:xfrm>
                  <a:off x="4731489" y="5652119"/>
                  <a:ext cx="772788" cy="612612"/>
                  <a:chOff x="5913120" y="4279392"/>
                  <a:chExt cx="256032" cy="195072"/>
                </a:xfrm>
              </p:grpSpPr>
              <p:pic>
                <p:nvPicPr>
                  <p:cNvPr id="429" name="Oval 175"/>
                  <p:cNvPicPr>
                    <a:picLocks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3120" y="4279392"/>
                    <a:ext cx="256032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30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32976" y="4314093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38" name="Oval 176"/>
                <p:cNvGrpSpPr>
                  <a:grpSpLocks/>
                </p:cNvGrpSpPr>
                <p:nvPr/>
              </p:nvGrpSpPr>
              <p:grpSpPr bwMode="auto">
                <a:xfrm>
                  <a:off x="5669875" y="5460678"/>
                  <a:ext cx="791188" cy="612612"/>
                  <a:chOff x="6224016" y="4218432"/>
                  <a:chExt cx="262128" cy="195072"/>
                </a:xfrm>
              </p:grpSpPr>
              <p:pic>
                <p:nvPicPr>
                  <p:cNvPr id="427" name="Oval 176"/>
                  <p:cNvPicPr>
                    <a:picLocks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24016" y="4218432"/>
                    <a:ext cx="262128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8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5391" y="4249996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39" name="Oval 177"/>
                <p:cNvGrpSpPr>
                  <a:grpSpLocks/>
                </p:cNvGrpSpPr>
                <p:nvPr/>
              </p:nvGrpSpPr>
              <p:grpSpPr bwMode="auto">
                <a:xfrm>
                  <a:off x="4989085" y="4982075"/>
                  <a:ext cx="754389" cy="612612"/>
                  <a:chOff x="5998464" y="4066032"/>
                  <a:chExt cx="249936" cy="195072"/>
                </a:xfrm>
              </p:grpSpPr>
              <p:pic>
                <p:nvPicPr>
                  <p:cNvPr id="425" name="Oval 177"/>
                  <p:cNvPicPr>
                    <a:picLocks noChangeArrowheads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98464" y="4066032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6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6525" y="4114541"/>
                    <a:ext cx="47565" cy="325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40" name="Straight Connector 33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011374" y="5399565"/>
                  <a:ext cx="497007" cy="17110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41" name="Oval 179"/>
                <p:cNvGrpSpPr>
                  <a:grpSpLocks/>
                </p:cNvGrpSpPr>
                <p:nvPr/>
              </p:nvGrpSpPr>
              <p:grpSpPr bwMode="auto">
                <a:xfrm>
                  <a:off x="5062684" y="5900993"/>
                  <a:ext cx="809588" cy="631756"/>
                  <a:chOff x="6022848" y="4358640"/>
                  <a:chExt cx="268224" cy="201168"/>
                </a:xfrm>
              </p:grpSpPr>
              <p:pic>
                <p:nvPicPr>
                  <p:cNvPr id="423" name="Oval 179"/>
                  <p:cNvPicPr>
                    <a:picLocks noChangeArrowheads="1"/>
                  </p:cNvPicPr>
                  <p:nvPr/>
                </p:nvPicPr>
                <p:blipFill>
                  <a:blip r:embed="rId2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2848" y="4358640"/>
                    <a:ext cx="268224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6864" y="4388327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42" name="Straight Connector 34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41196" y="5907946"/>
                  <a:ext cx="171846" cy="14345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43" name="Straight Connector 34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01016" y="5124596"/>
                  <a:ext cx="323188" cy="54722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44" name="Oval 182"/>
                <p:cNvGrpSpPr>
                  <a:grpSpLocks/>
                </p:cNvGrpSpPr>
                <p:nvPr/>
              </p:nvGrpSpPr>
              <p:grpSpPr bwMode="auto">
                <a:xfrm>
                  <a:off x="5301880" y="5441534"/>
                  <a:ext cx="754389" cy="612612"/>
                  <a:chOff x="6102096" y="4212336"/>
                  <a:chExt cx="249936" cy="195072"/>
                </a:xfrm>
              </p:grpSpPr>
              <p:pic>
                <p:nvPicPr>
                  <p:cNvPr id="421" name="Oval 182"/>
                  <p:cNvPicPr>
                    <a:picLocks noChangeArrowheads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02096" y="4212336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2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0878" y="4246379"/>
                    <a:ext cx="4976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45" name="Oval 183"/>
                <p:cNvGrpSpPr>
                  <a:grpSpLocks/>
                </p:cNvGrpSpPr>
                <p:nvPr/>
              </p:nvGrpSpPr>
              <p:grpSpPr bwMode="auto">
                <a:xfrm>
                  <a:off x="5449078" y="5001219"/>
                  <a:ext cx="735989" cy="612612"/>
                  <a:chOff x="6150864" y="4072128"/>
                  <a:chExt cx="243840" cy="195072"/>
                </a:xfrm>
              </p:grpSpPr>
              <p:pic>
                <p:nvPicPr>
                  <p:cNvPr id="419" name="Oval 183"/>
                  <p:cNvPicPr>
                    <a:picLocks noChangeArrowheads="1"/>
                  </p:cNvPicPr>
                  <p:nvPr/>
                </p:nvPicPr>
                <p:blipFill>
                  <a:blip r:embed="rId2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0864" y="4072128"/>
                    <a:ext cx="243840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0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7379" y="4113832"/>
                    <a:ext cx="43435" cy="338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46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26918" y="5347132"/>
                  <a:ext cx="282434" cy="6524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47" name="Oval 185"/>
                <p:cNvGrpSpPr>
                  <a:grpSpLocks/>
                </p:cNvGrpSpPr>
                <p:nvPr/>
              </p:nvGrpSpPr>
              <p:grpSpPr bwMode="auto">
                <a:xfrm>
                  <a:off x="5651475" y="5862704"/>
                  <a:ext cx="791188" cy="631756"/>
                  <a:chOff x="6217920" y="4346448"/>
                  <a:chExt cx="262128" cy="201168"/>
                </a:xfrm>
              </p:grpSpPr>
              <p:pic>
                <p:nvPicPr>
                  <p:cNvPr id="417" name="Oval 185"/>
                  <p:cNvPicPr>
                    <a:picLocks noChangeArrowheads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7920" y="4346448"/>
                    <a:ext cx="262128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8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8674" y="4376261"/>
                    <a:ext cx="56557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48" name="Straight Connector 34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722305" y="5769416"/>
                  <a:ext cx="346606" cy="16997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9" name="Oval 348"/>
                <p:cNvSpPr/>
                <p:nvPr/>
              </p:nvSpPr>
              <p:spPr>
                <a:xfrm>
                  <a:off x="6448021" y="5700304"/>
                  <a:ext cx="241414" cy="201877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cxnSp>
              <p:nvCxnSpPr>
                <p:cNvPr id="350" name="Straight Connector 34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19409" y="5150984"/>
                  <a:ext cx="461767" cy="63687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1" name="Straight Connector 3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22341" y="4768777"/>
                  <a:ext cx="186842" cy="27842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52" name="Oval 190"/>
                <p:cNvGrpSpPr>
                  <a:grpSpLocks/>
                </p:cNvGrpSpPr>
                <p:nvPr/>
              </p:nvGrpSpPr>
              <p:grpSpPr bwMode="auto">
                <a:xfrm>
                  <a:off x="4602691" y="4848067"/>
                  <a:ext cx="717589" cy="612612"/>
                  <a:chOff x="5870448" y="4023360"/>
                  <a:chExt cx="237744" cy="195072"/>
                </a:xfrm>
              </p:grpSpPr>
              <p:pic>
                <p:nvPicPr>
                  <p:cNvPr id="415" name="Oval 190"/>
                  <p:cNvPicPr>
                    <a:picLocks noChangeArrowheads="1"/>
                  </p:cNvPicPr>
                  <p:nvPr/>
                </p:nvPicPr>
                <p:blipFill>
                  <a:blip r:embed="rId3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0448" y="4023360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6" name="Text 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88995" y="4072189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53" name="Oval 191"/>
                <p:cNvGrpSpPr>
                  <a:grpSpLocks/>
                </p:cNvGrpSpPr>
                <p:nvPr/>
              </p:nvGrpSpPr>
              <p:grpSpPr bwMode="auto">
                <a:xfrm>
                  <a:off x="5007485" y="4560905"/>
                  <a:ext cx="699189" cy="612612"/>
                  <a:chOff x="6004560" y="3931920"/>
                  <a:chExt cx="231648" cy="195072"/>
                </a:xfrm>
              </p:grpSpPr>
              <p:pic>
                <p:nvPicPr>
                  <p:cNvPr id="413" name="Oval 191"/>
                  <p:cNvPicPr>
                    <a:picLocks noChangeArrowheads="1"/>
                  </p:cNvPicPr>
                  <p:nvPr/>
                </p:nvPicPr>
                <p:blipFill>
                  <a:blip r:embed="rId3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4560" y="3931920"/>
                    <a:ext cx="231648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4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9687" y="3981550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54" name="Straight Connector 35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522218" y="5050312"/>
                  <a:ext cx="414257" cy="4292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55" name="Oval 193"/>
                <p:cNvGrpSpPr>
                  <a:grpSpLocks/>
                </p:cNvGrpSpPr>
                <p:nvPr/>
              </p:nvGrpSpPr>
              <p:grpSpPr bwMode="auto">
                <a:xfrm>
                  <a:off x="6166667" y="5096940"/>
                  <a:ext cx="717589" cy="612612"/>
                  <a:chOff x="6388608" y="4102608"/>
                  <a:chExt cx="237744" cy="195072"/>
                </a:xfrm>
              </p:grpSpPr>
              <p:pic>
                <p:nvPicPr>
                  <p:cNvPr id="411" name="Oval 193"/>
                  <p:cNvPicPr>
                    <a:picLocks noChangeArrowheads="1"/>
                  </p:cNvPicPr>
                  <p:nvPr/>
                </p:nvPicPr>
                <p:blipFill>
                  <a:blip r:embed="rId3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8608" y="4102608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2" name="Text Box 1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8222" y="4150876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56" name="Straight Connector 35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21522" y="4464065"/>
                  <a:ext cx="413697" cy="111470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7" name="Straight Connector 35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275895" y="4971927"/>
                  <a:ext cx="278422" cy="421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8" name="Straight Connector 3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92812" y="5185514"/>
                  <a:ext cx="222885" cy="23142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9" name="Straight Connector 3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96893" y="5477924"/>
                  <a:ext cx="620241" cy="24923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0" name="Oval 359"/>
                <p:cNvSpPr/>
                <p:nvPr/>
              </p:nvSpPr>
              <p:spPr>
                <a:xfrm>
                  <a:off x="5221212" y="5517704"/>
                  <a:ext cx="221355" cy="247856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sp>
              <p:nvSpPr>
                <p:cNvPr id="361" name="Oval 360"/>
                <p:cNvSpPr/>
                <p:nvPr/>
              </p:nvSpPr>
              <p:spPr>
                <a:xfrm>
                  <a:off x="5343380" y="5759439"/>
                  <a:ext cx="351459" cy="361755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sp>
              <p:nvSpPr>
                <p:cNvPr id="362" name="Oval 361"/>
                <p:cNvSpPr/>
                <p:nvPr/>
              </p:nvSpPr>
              <p:spPr>
                <a:xfrm>
                  <a:off x="6277126" y="5663421"/>
                  <a:ext cx="309282" cy="336177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5669669" y="5371232"/>
                  <a:ext cx="275424" cy="300367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cxnSp>
              <p:nvCxnSpPr>
                <p:cNvPr id="364" name="Straight Connector 3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48643" y="5598078"/>
                  <a:ext cx="131828" cy="19089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65" name="Oval 203"/>
                <p:cNvGrpSpPr>
                  <a:grpSpLocks/>
                </p:cNvGrpSpPr>
                <p:nvPr/>
              </p:nvGrpSpPr>
              <p:grpSpPr bwMode="auto">
                <a:xfrm>
                  <a:off x="5283480" y="6073290"/>
                  <a:ext cx="901586" cy="804053"/>
                  <a:chOff x="6096000" y="4413504"/>
                  <a:chExt cx="298704" cy="256032"/>
                </a:xfrm>
              </p:grpSpPr>
              <p:pic>
                <p:nvPicPr>
                  <p:cNvPr id="409" name="Oval 203"/>
                  <p:cNvPicPr>
                    <a:picLocks noChangeArrowheads="1"/>
                  </p:cNvPicPr>
                  <p:nvPr/>
                </p:nvPicPr>
                <p:blipFill>
                  <a:blip r:embed="rId3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6000" y="4413504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0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0454" y="4447583"/>
                    <a:ext cx="8233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66" name="Straight Connector 365"/>
                <p:cNvCxnSpPr/>
                <p:nvPr/>
              </p:nvCxnSpPr>
              <p:spPr>
                <a:xfrm rot="5400000">
                  <a:off x="5518311" y="6187256"/>
                  <a:ext cx="244285" cy="479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71067" y="5461301"/>
                  <a:ext cx="85042" cy="4176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68" name="Oval 206"/>
                <p:cNvGrpSpPr>
                  <a:grpSpLocks/>
                </p:cNvGrpSpPr>
                <p:nvPr/>
              </p:nvGrpSpPr>
              <p:grpSpPr bwMode="auto">
                <a:xfrm>
                  <a:off x="5522677" y="5594687"/>
                  <a:ext cx="864787" cy="784909"/>
                  <a:chOff x="6175248" y="4261104"/>
                  <a:chExt cx="286512" cy="249936"/>
                </a:xfrm>
              </p:grpSpPr>
              <p:pic>
                <p:nvPicPr>
                  <p:cNvPr id="407" name="Oval 206"/>
                  <p:cNvPicPr>
                    <a:picLocks noChangeArrowheads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75248" y="4261104"/>
                    <a:ext cx="286512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8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04612" y="4296191"/>
                    <a:ext cx="72456" cy="756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369" name="Oval 368"/>
                <p:cNvSpPr/>
                <p:nvPr/>
              </p:nvSpPr>
              <p:spPr>
                <a:xfrm>
                  <a:off x="6783694" y="5570429"/>
                  <a:ext cx="309282" cy="336177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grpSp>
              <p:nvGrpSpPr>
                <p:cNvPr id="370" name="Oval 208"/>
                <p:cNvGrpSpPr>
                  <a:grpSpLocks/>
                </p:cNvGrpSpPr>
                <p:nvPr/>
              </p:nvGrpSpPr>
              <p:grpSpPr bwMode="auto">
                <a:xfrm>
                  <a:off x="5743474" y="5096940"/>
                  <a:ext cx="846387" cy="670044"/>
                  <a:chOff x="6248400" y="4102608"/>
                  <a:chExt cx="280416" cy="213360"/>
                </a:xfrm>
              </p:grpSpPr>
              <p:pic>
                <p:nvPicPr>
                  <p:cNvPr id="405" name="Oval 208"/>
                  <p:cNvPicPr>
                    <a:picLocks noChangeArrowheads="1"/>
                  </p:cNvPicPr>
                  <p:nvPr/>
                </p:nvPicPr>
                <p:blipFill>
                  <a:blip r:embed="rId3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8400" y="4102608"/>
                    <a:ext cx="280416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6" name="Text 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8730" y="4132010"/>
                    <a:ext cx="64158" cy="583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71" name="Straight Connector 3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38057" y="5456846"/>
                  <a:ext cx="283227" cy="11436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72" name="Oval 210"/>
                <p:cNvGrpSpPr>
                  <a:grpSpLocks/>
                </p:cNvGrpSpPr>
                <p:nvPr/>
              </p:nvGrpSpPr>
              <p:grpSpPr bwMode="auto">
                <a:xfrm>
                  <a:off x="5835472" y="5939281"/>
                  <a:ext cx="901586" cy="804053"/>
                  <a:chOff x="6278880" y="4370832"/>
                  <a:chExt cx="298704" cy="256032"/>
                </a:xfrm>
              </p:grpSpPr>
              <p:pic>
                <p:nvPicPr>
                  <p:cNvPr id="403" name="Oval 210"/>
                  <p:cNvPicPr>
                    <a:picLocks noChangeArrowheads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78880" y="4370832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4" name="Text Box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0044" y="4407915"/>
                    <a:ext cx="8233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73" name="Straight Connector 3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35340" y="6039081"/>
                  <a:ext cx="241050" cy="480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456122" y="5246795"/>
                  <a:ext cx="247245" cy="49848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75" name="Oval 213"/>
                <p:cNvGrpSpPr>
                  <a:grpSpLocks/>
                </p:cNvGrpSpPr>
                <p:nvPr/>
              </p:nvGrpSpPr>
              <p:grpSpPr bwMode="auto">
                <a:xfrm>
                  <a:off x="6056269" y="5498966"/>
                  <a:ext cx="846387" cy="784909"/>
                  <a:chOff x="6352032" y="4230624"/>
                  <a:chExt cx="280416" cy="249936"/>
                </a:xfrm>
              </p:grpSpPr>
              <p:pic>
                <p:nvPicPr>
                  <p:cNvPr id="401" name="Oval 213"/>
                  <p:cNvPicPr>
                    <a:picLocks noChangeArrowheads="1"/>
                  </p:cNvPicPr>
                  <p:nvPr/>
                </p:nvPicPr>
                <p:blipFill>
                  <a:blip r:embed="rId3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52032" y="4230624"/>
                    <a:ext cx="280416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2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3242" y="4265440"/>
                    <a:ext cx="67131" cy="756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76" name="Oval 215"/>
                <p:cNvGrpSpPr>
                  <a:grpSpLocks/>
                </p:cNvGrpSpPr>
                <p:nvPr/>
              </p:nvGrpSpPr>
              <p:grpSpPr bwMode="auto">
                <a:xfrm>
                  <a:off x="6203467" y="5096940"/>
                  <a:ext cx="827987" cy="689188"/>
                  <a:chOff x="6400800" y="4102608"/>
                  <a:chExt cx="274320" cy="219456"/>
                </a:xfrm>
              </p:grpSpPr>
              <p:pic>
                <p:nvPicPr>
                  <p:cNvPr id="399" name="Oval 215"/>
                  <p:cNvPicPr>
                    <a:picLocks noChangeArrowheads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00800" y="4102608"/>
                    <a:ext cx="274320" cy="219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9287" y="4131519"/>
                    <a:ext cx="58585" cy="606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482064" y="5449856"/>
                  <a:ext cx="180769" cy="3766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78" name="Oval 217"/>
                <p:cNvGrpSpPr>
                  <a:grpSpLocks/>
                </p:cNvGrpSpPr>
                <p:nvPr/>
              </p:nvGrpSpPr>
              <p:grpSpPr bwMode="auto">
                <a:xfrm>
                  <a:off x="6387464" y="5900993"/>
                  <a:ext cx="901586" cy="804053"/>
                  <a:chOff x="6461760" y="4358640"/>
                  <a:chExt cx="298704" cy="256032"/>
                </a:xfrm>
              </p:grpSpPr>
              <p:pic>
                <p:nvPicPr>
                  <p:cNvPr id="397" name="Oval 217"/>
                  <p:cNvPicPr>
                    <a:picLocks noChangeArrowheads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1760" y="4358640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8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01528" y="4395849"/>
                    <a:ext cx="7628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79" name="Straight Connector 37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558422" y="5942522"/>
                  <a:ext cx="299729" cy="10671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80" name="Oval 219"/>
                <p:cNvGrpSpPr>
                  <a:grpSpLocks/>
                </p:cNvGrpSpPr>
                <p:nvPr/>
              </p:nvGrpSpPr>
              <p:grpSpPr bwMode="auto">
                <a:xfrm>
                  <a:off x="6884256" y="5690407"/>
                  <a:ext cx="864787" cy="784909"/>
                  <a:chOff x="6626352" y="4291584"/>
                  <a:chExt cx="286512" cy="249936"/>
                </a:xfrm>
              </p:grpSpPr>
              <p:pic>
                <p:nvPicPr>
                  <p:cNvPr id="395" name="Oval 219"/>
                  <p:cNvPicPr>
                    <a:picLocks noChangeArrowheads="1"/>
                  </p:cNvPicPr>
                  <p:nvPr/>
                </p:nvPicPr>
                <p:blipFill>
                  <a:blip r:embed="rId4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26352" y="4291584"/>
                    <a:ext cx="286512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6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56391" y="4323737"/>
                    <a:ext cx="7628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381" name="Straight Connector 38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99947" y="5246466"/>
                  <a:ext cx="360102" cy="62377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2" name="Straight Connector 38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70742" y="4881886"/>
                  <a:ext cx="109386" cy="23794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83" name="Oval 382"/>
                <p:cNvSpPr/>
                <p:nvPr/>
              </p:nvSpPr>
              <p:spPr>
                <a:xfrm>
                  <a:off x="5717523" y="5019255"/>
                  <a:ext cx="221355" cy="247856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6111992" y="4734609"/>
                  <a:ext cx="221355" cy="247856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cxnSp>
              <p:nvCxnSpPr>
                <p:cNvPr id="385" name="Straight Connector 3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331891" y="5143182"/>
                  <a:ext cx="385633" cy="37452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86" name="Oval 385"/>
                <p:cNvSpPr/>
                <p:nvPr/>
              </p:nvSpPr>
              <p:spPr>
                <a:xfrm>
                  <a:off x="7284717" y="5266366"/>
                  <a:ext cx="221355" cy="247856"/>
                </a:xfrm>
                <a:prstGeom prst="ellipse">
                  <a:avLst/>
                </a:prstGeom>
                <a:ln w="12700"/>
                <a:effectLst>
                  <a:outerShdw blurRad="76200" dist="12700" dir="8100000" sy="-23000" kx="800400" algn="br" rotWithShape="0">
                    <a:schemeClr val="bg2">
                      <a:lumMod val="60000"/>
                      <a:lumOff val="40000"/>
                      <a:alpha val="20000"/>
                    </a:scheme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28" charset="-128"/>
                  </a:endParaRPr>
                </a:p>
              </p:txBody>
            </p: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688063" y="4559033"/>
                  <a:ext cx="320199" cy="109446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8" name="Straight Connector 38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143734" y="5061402"/>
                  <a:ext cx="168881" cy="1100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9" name="Straight Connector 3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45093" y="5280846"/>
                  <a:ext cx="151654" cy="240570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90" name="Straight Connector 38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94839" y="5823728"/>
                  <a:ext cx="173009" cy="11658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91" name="Straight Connector 39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531356" y="6145744"/>
                  <a:ext cx="230289" cy="378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>
                  <a:off x="4823487" y="5823220"/>
                  <a:ext cx="234790" cy="498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55706" y="5584431"/>
                  <a:ext cx="103419" cy="17039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8731" y="5143183"/>
                  <a:ext cx="198792" cy="4233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325" name="Flowchart: Magnetic Disk 70"/>
              <p:cNvGrpSpPr>
                <a:grpSpLocks/>
              </p:cNvGrpSpPr>
              <p:nvPr/>
            </p:nvGrpSpPr>
            <p:grpSpPr bwMode="auto">
              <a:xfrm>
                <a:off x="3539" y="2089"/>
                <a:ext cx="603" cy="535"/>
                <a:chOff x="5797296" y="4096512"/>
                <a:chExt cx="676656" cy="597408"/>
              </a:xfrm>
            </p:grpSpPr>
            <p:pic>
              <p:nvPicPr>
                <p:cNvPr id="326" name="Flowchart: Magnetic Disk 70"/>
                <p:cNvPicPr>
                  <a:picLocks noChangeArrowheads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7296" y="4096512"/>
                  <a:ext cx="676656" cy="59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5866005" y="4299040"/>
                  <a:ext cx="544570" cy="236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n-US" sz="800">
                      <a:solidFill>
                        <a:srgbClr val="FFFFFF"/>
                      </a:solidFill>
                      <a:ea typeface="MS PGothic" pitchFamily="34" charset="-128"/>
                    </a:rPr>
                    <a:t>Para-phrases</a:t>
                  </a:r>
                </a:p>
              </p:txBody>
            </p:sp>
          </p:grp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3579" y="2861"/>
              <a:ext cx="762" cy="478"/>
              <a:chOff x="3454" y="1948"/>
              <a:chExt cx="1078" cy="677"/>
            </a:xfrm>
          </p:grpSpPr>
          <p:grpSp>
            <p:nvGrpSpPr>
              <p:cNvPr id="189" name="Group 188"/>
              <p:cNvGrpSpPr>
                <a:grpSpLocks/>
              </p:cNvGrpSpPr>
              <p:nvPr/>
            </p:nvGrpSpPr>
            <p:grpSpPr bwMode="auto">
              <a:xfrm>
                <a:off x="3454" y="1948"/>
                <a:ext cx="1078" cy="663"/>
                <a:chOff x="4103408" y="4564096"/>
                <a:chExt cx="3661544" cy="2316437"/>
              </a:xfrm>
            </p:grpSpPr>
            <p:cxnSp>
              <p:nvCxnSpPr>
                <p:cNvPr id="193" name="Straight Connector 1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41734" y="5346326"/>
                  <a:ext cx="685967" cy="26844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94" name="Oval 167"/>
                <p:cNvGrpSpPr>
                  <a:grpSpLocks/>
                </p:cNvGrpSpPr>
                <p:nvPr/>
              </p:nvGrpSpPr>
              <p:grpSpPr bwMode="auto">
                <a:xfrm>
                  <a:off x="4103408" y="5349004"/>
                  <a:ext cx="717589" cy="612612"/>
                  <a:chOff x="5687568" y="4919472"/>
                  <a:chExt cx="237744" cy="195072"/>
                </a:xfrm>
              </p:grpSpPr>
              <p:pic>
                <p:nvPicPr>
                  <p:cNvPr id="322" name="Oval 167"/>
                  <p:cNvPicPr>
                    <a:picLocks noChangeArrowheads="1"/>
                  </p:cNvPicPr>
                  <p:nvPr/>
                </p:nvPicPr>
                <p:blipFill>
                  <a:blip r:embed="rId4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7568" y="4919472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3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7100" y="4967509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195" name="Oval 168"/>
                <p:cNvGrpSpPr>
                  <a:grpSpLocks/>
                </p:cNvGrpSpPr>
                <p:nvPr/>
              </p:nvGrpSpPr>
              <p:grpSpPr bwMode="auto">
                <a:xfrm>
                  <a:off x="4232206" y="5655310"/>
                  <a:ext cx="809588" cy="631756"/>
                  <a:chOff x="5730240" y="5017008"/>
                  <a:chExt cx="268224" cy="201168"/>
                </a:xfrm>
              </p:grpSpPr>
              <p:pic>
                <p:nvPicPr>
                  <p:cNvPr id="320" name="Oval 168"/>
                  <p:cNvPicPr>
                    <a:picLocks noChangeArrowheads="1"/>
                  </p:cNvPicPr>
                  <p:nvPr/>
                </p:nvPicPr>
                <p:blipFill>
                  <a:blip r:embed="rId4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0240" y="5017008"/>
                    <a:ext cx="268224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1" name="Text 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52255" y="5047447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196" name="Oval 169"/>
                <p:cNvGrpSpPr>
                  <a:grpSpLocks/>
                </p:cNvGrpSpPr>
                <p:nvPr/>
              </p:nvGrpSpPr>
              <p:grpSpPr bwMode="auto">
                <a:xfrm>
                  <a:off x="5170592" y="5540445"/>
                  <a:ext cx="772788" cy="612612"/>
                  <a:chOff x="6041136" y="4980432"/>
                  <a:chExt cx="256032" cy="195072"/>
                </a:xfrm>
              </p:grpSpPr>
              <p:pic>
                <p:nvPicPr>
                  <p:cNvPr id="318" name="Oval 169"/>
                  <p:cNvPicPr>
                    <a:picLocks noChangeArrowheads="1"/>
                  </p:cNvPicPr>
                  <p:nvPr/>
                </p:nvPicPr>
                <p:blipFill>
                  <a:blip r:embed="rId4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1136" y="4980432"/>
                    <a:ext cx="256032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9" name="Text 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0097" y="5016207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197" name="Oval 170"/>
                <p:cNvGrpSpPr>
                  <a:grpSpLocks/>
                </p:cNvGrpSpPr>
                <p:nvPr/>
              </p:nvGrpSpPr>
              <p:grpSpPr bwMode="auto">
                <a:xfrm>
                  <a:off x="4563401" y="5234139"/>
                  <a:ext cx="754389" cy="612612"/>
                  <a:chOff x="5839968" y="4882896"/>
                  <a:chExt cx="249936" cy="195072"/>
                </a:xfrm>
              </p:grpSpPr>
              <p:pic>
                <p:nvPicPr>
                  <p:cNvPr id="316" name="Oval 170"/>
                  <p:cNvPicPr>
                    <a:picLocks noChangeArrowheads="1"/>
                  </p:cNvPicPr>
                  <p:nvPr/>
                </p:nvPicPr>
                <p:blipFill>
                  <a:blip r:embed="rId4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39968" y="4882896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7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57623" y="4922234"/>
                    <a:ext cx="47837" cy="377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198" name="Straight Connector 19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3000" y="5485818"/>
                  <a:ext cx="245135" cy="22590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99" name="Oval 172"/>
                <p:cNvGrpSpPr>
                  <a:grpSpLocks/>
                </p:cNvGrpSpPr>
                <p:nvPr/>
              </p:nvGrpSpPr>
              <p:grpSpPr bwMode="auto">
                <a:xfrm>
                  <a:off x="4526602" y="6019048"/>
                  <a:ext cx="809588" cy="612612"/>
                  <a:chOff x="5827776" y="5132832"/>
                  <a:chExt cx="268224" cy="195072"/>
                </a:xfrm>
              </p:grpSpPr>
              <p:pic>
                <p:nvPicPr>
                  <p:cNvPr id="314" name="Oval 172"/>
                  <p:cNvPicPr>
                    <a:picLocks noChangeArrowheads="1"/>
                  </p:cNvPicPr>
                  <p:nvPr/>
                </p:nvPicPr>
                <p:blipFill>
                  <a:blip r:embed="rId4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27776" y="5132832"/>
                    <a:ext cx="26822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5" name="Text 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9811" y="5164595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00" name="Straight Connector 19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672499" y="6005888"/>
                  <a:ext cx="296522" cy="7204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1" name="Straight Connector 20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07987" y="5331126"/>
                  <a:ext cx="176591" cy="46674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02" name="Oval 175"/>
                <p:cNvGrpSpPr>
                  <a:grpSpLocks/>
                </p:cNvGrpSpPr>
                <p:nvPr/>
              </p:nvGrpSpPr>
              <p:grpSpPr bwMode="auto">
                <a:xfrm>
                  <a:off x="4728999" y="5655310"/>
                  <a:ext cx="772788" cy="612612"/>
                  <a:chOff x="5894832" y="5017008"/>
                  <a:chExt cx="256032" cy="195072"/>
                </a:xfrm>
              </p:grpSpPr>
              <p:pic>
                <p:nvPicPr>
                  <p:cNvPr id="312" name="Oval 175"/>
                  <p:cNvPicPr>
                    <a:picLocks noChangeArrowheads="1"/>
                  </p:cNvPicPr>
                  <p:nvPr/>
                </p:nvPicPr>
                <p:blipFill>
                  <a:blip r:embed="rId4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94832" y="5017008"/>
                    <a:ext cx="256032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3" name="Text 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5513" y="5050693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03" name="Oval 176"/>
                <p:cNvGrpSpPr>
                  <a:grpSpLocks/>
                </p:cNvGrpSpPr>
                <p:nvPr/>
              </p:nvGrpSpPr>
              <p:grpSpPr bwMode="auto">
                <a:xfrm>
                  <a:off x="5667385" y="5444725"/>
                  <a:ext cx="791188" cy="612612"/>
                  <a:chOff x="6205728" y="4949952"/>
                  <a:chExt cx="262128" cy="195072"/>
                </a:xfrm>
              </p:grpSpPr>
              <p:pic>
                <p:nvPicPr>
                  <p:cNvPr id="310" name="Oval 176"/>
                  <p:cNvPicPr>
                    <a:picLocks noChangeArrowheads="1"/>
                  </p:cNvPicPr>
                  <p:nvPr/>
                </p:nvPicPr>
                <p:blipFill>
                  <a:blip r:embed="rId4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5728" y="4949952"/>
                    <a:ext cx="262128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1" name="Text Box 2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7928" y="4986596"/>
                    <a:ext cx="5371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04" name="Oval 177"/>
                <p:cNvGrpSpPr>
                  <a:grpSpLocks/>
                </p:cNvGrpSpPr>
                <p:nvPr/>
              </p:nvGrpSpPr>
              <p:grpSpPr bwMode="auto">
                <a:xfrm>
                  <a:off x="4986595" y="4985266"/>
                  <a:ext cx="754389" cy="612612"/>
                  <a:chOff x="5980176" y="4803648"/>
                  <a:chExt cx="249936" cy="195072"/>
                </a:xfrm>
              </p:grpSpPr>
              <p:pic>
                <p:nvPicPr>
                  <p:cNvPr id="308" name="Oval 177"/>
                  <p:cNvPicPr>
                    <a:picLocks noChangeArrowheads="1"/>
                  </p:cNvPicPr>
                  <p:nvPr/>
                </p:nvPicPr>
                <p:blipFill>
                  <a:blip r:embed="rId4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80176" y="4803648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9" name="Text Box 2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9062" y="4851141"/>
                    <a:ext cx="47565" cy="325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05" name="Straight Connector 2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011374" y="5399565"/>
                  <a:ext cx="497007" cy="17110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06" name="Oval 179"/>
                <p:cNvGrpSpPr>
                  <a:grpSpLocks/>
                </p:cNvGrpSpPr>
                <p:nvPr/>
              </p:nvGrpSpPr>
              <p:grpSpPr bwMode="auto">
                <a:xfrm>
                  <a:off x="5060194" y="5904183"/>
                  <a:ext cx="827987" cy="631756"/>
                  <a:chOff x="6004560" y="5096256"/>
                  <a:chExt cx="274320" cy="201168"/>
                </a:xfrm>
              </p:grpSpPr>
              <p:pic>
                <p:nvPicPr>
                  <p:cNvPr id="306" name="Oval 179"/>
                  <p:cNvPicPr>
                    <a:picLocks noChangeArrowheads="1"/>
                  </p:cNvPicPr>
                  <p:nvPr/>
                </p:nvPicPr>
                <p:blipFill>
                  <a:blip r:embed="rId5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4560" y="5096256"/>
                    <a:ext cx="274320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7" name="Text Box 2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401" y="5124927"/>
                    <a:ext cx="61043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07" name="Straight Connector 20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41196" y="5907946"/>
                  <a:ext cx="171846" cy="14345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8" name="Straight Connector 20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01016" y="5124596"/>
                  <a:ext cx="323188" cy="54722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09" name="Oval 182"/>
                <p:cNvGrpSpPr>
                  <a:grpSpLocks/>
                </p:cNvGrpSpPr>
                <p:nvPr/>
              </p:nvGrpSpPr>
              <p:grpSpPr bwMode="auto">
                <a:xfrm>
                  <a:off x="5299390" y="5444725"/>
                  <a:ext cx="754389" cy="612612"/>
                  <a:chOff x="6083808" y="4949952"/>
                  <a:chExt cx="249936" cy="195072"/>
                </a:xfrm>
              </p:grpSpPr>
              <p:pic>
                <p:nvPicPr>
                  <p:cNvPr id="304" name="Oval 182"/>
                  <p:cNvPicPr>
                    <a:picLocks noChangeArrowheads="1"/>
                  </p:cNvPicPr>
                  <p:nvPr/>
                </p:nvPicPr>
                <p:blipFill>
                  <a:blip r:embed="rId5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3808" y="4949952"/>
                    <a:ext cx="24993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5" name="Text 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03415" y="4982979"/>
                    <a:ext cx="49768" cy="422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10" name="Oval 183"/>
                <p:cNvGrpSpPr>
                  <a:grpSpLocks/>
                </p:cNvGrpSpPr>
                <p:nvPr/>
              </p:nvGrpSpPr>
              <p:grpSpPr bwMode="auto">
                <a:xfrm>
                  <a:off x="5446588" y="4985266"/>
                  <a:ext cx="735989" cy="612612"/>
                  <a:chOff x="6132576" y="4803648"/>
                  <a:chExt cx="243840" cy="195072"/>
                </a:xfrm>
              </p:grpSpPr>
              <p:pic>
                <p:nvPicPr>
                  <p:cNvPr id="302" name="Oval 183"/>
                  <p:cNvPicPr>
                    <a:picLocks noChangeArrowheads="1"/>
                  </p:cNvPicPr>
                  <p:nvPr/>
                </p:nvPicPr>
                <p:blipFill>
                  <a:blip r:embed="rId5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32576" y="4803648"/>
                    <a:ext cx="243840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3" name="Text 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9916" y="4850432"/>
                    <a:ext cx="43435" cy="338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11" name="Straight Connector 2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26918" y="5347132"/>
                  <a:ext cx="282434" cy="6524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12" name="Oval 185"/>
                <p:cNvGrpSpPr>
                  <a:grpSpLocks/>
                </p:cNvGrpSpPr>
                <p:nvPr/>
              </p:nvGrpSpPr>
              <p:grpSpPr bwMode="auto">
                <a:xfrm>
                  <a:off x="5648985" y="5865895"/>
                  <a:ext cx="791188" cy="631756"/>
                  <a:chOff x="6199632" y="5084064"/>
                  <a:chExt cx="262128" cy="201168"/>
                </a:xfrm>
              </p:grpSpPr>
              <p:pic>
                <p:nvPicPr>
                  <p:cNvPr id="300" name="Oval 185"/>
                  <p:cNvPicPr>
                    <a:picLocks noChangeArrowheads="1"/>
                  </p:cNvPicPr>
                  <p:nvPr/>
                </p:nvPicPr>
                <p:blipFill>
                  <a:blip r:embed="rId5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9632" y="5084064"/>
                    <a:ext cx="262128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1211" y="5112861"/>
                    <a:ext cx="56557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13" name="Straight Connector 21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722305" y="5769416"/>
                  <a:ext cx="346606" cy="16997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14" name="Oval 187"/>
                <p:cNvGrpSpPr>
                  <a:grpSpLocks/>
                </p:cNvGrpSpPr>
                <p:nvPr/>
              </p:nvGrpSpPr>
              <p:grpSpPr bwMode="auto">
                <a:xfrm>
                  <a:off x="6108978" y="5636166"/>
                  <a:ext cx="809588" cy="631756"/>
                  <a:chOff x="6352032" y="5010912"/>
                  <a:chExt cx="268224" cy="201168"/>
                </a:xfrm>
              </p:grpSpPr>
              <p:pic>
                <p:nvPicPr>
                  <p:cNvPr id="298" name="Oval 187"/>
                  <p:cNvPicPr>
                    <a:picLocks noChangeArrowheads="1"/>
                  </p:cNvPicPr>
                  <p:nvPr/>
                </p:nvPicPr>
                <p:blipFill>
                  <a:blip r:embed="rId5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52032" y="5010912"/>
                    <a:ext cx="268224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9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6073" y="5040749"/>
                    <a:ext cx="56557" cy="45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15" name="Straight Connector 21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19409" y="5150984"/>
                  <a:ext cx="461767" cy="63687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16" name="Straight Connector 21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22341" y="4768777"/>
                  <a:ext cx="186842" cy="27842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17" name="Oval 190"/>
                <p:cNvGrpSpPr>
                  <a:grpSpLocks/>
                </p:cNvGrpSpPr>
                <p:nvPr/>
              </p:nvGrpSpPr>
              <p:grpSpPr bwMode="auto">
                <a:xfrm>
                  <a:off x="4600201" y="4851257"/>
                  <a:ext cx="717589" cy="612612"/>
                  <a:chOff x="5852160" y="4760976"/>
                  <a:chExt cx="237744" cy="195072"/>
                </a:xfrm>
              </p:grpSpPr>
              <p:pic>
                <p:nvPicPr>
                  <p:cNvPr id="296" name="Oval 190"/>
                  <p:cNvPicPr>
                    <a:picLocks noChangeArrowheads="1"/>
                  </p:cNvPicPr>
                  <p:nvPr/>
                </p:nvPicPr>
                <p:blipFill>
                  <a:blip r:embed="rId5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52160" y="4760976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7" name="Text Box 2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1532" y="4808789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18" name="Oval 191"/>
                <p:cNvGrpSpPr>
                  <a:grpSpLocks/>
                </p:cNvGrpSpPr>
                <p:nvPr/>
              </p:nvGrpSpPr>
              <p:grpSpPr bwMode="auto">
                <a:xfrm>
                  <a:off x="5004995" y="4564096"/>
                  <a:ext cx="717589" cy="612612"/>
                  <a:chOff x="5986272" y="4669536"/>
                  <a:chExt cx="237744" cy="195072"/>
                </a:xfrm>
              </p:grpSpPr>
              <p:pic>
                <p:nvPicPr>
                  <p:cNvPr id="294" name="Oval 191"/>
                  <p:cNvPicPr>
                    <a:picLocks noChangeArrowheads="1"/>
                  </p:cNvPicPr>
                  <p:nvPr/>
                </p:nvPicPr>
                <p:blipFill>
                  <a:blip r:embed="rId5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86272" y="4669536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5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2224" y="4718150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19" name="Straight Connector 2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522218" y="5050312"/>
                  <a:ext cx="414257" cy="4292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20" name="Oval 193"/>
                <p:cNvGrpSpPr>
                  <a:grpSpLocks/>
                </p:cNvGrpSpPr>
                <p:nvPr/>
              </p:nvGrpSpPr>
              <p:grpSpPr bwMode="auto">
                <a:xfrm>
                  <a:off x="6164177" y="5100131"/>
                  <a:ext cx="717589" cy="612612"/>
                  <a:chOff x="6370320" y="4840224"/>
                  <a:chExt cx="237744" cy="195072"/>
                </a:xfrm>
              </p:grpSpPr>
              <p:pic>
                <p:nvPicPr>
                  <p:cNvPr id="292" name="Oval 193"/>
                  <p:cNvPicPr>
                    <a:picLocks noChangeArrowheads="1"/>
                  </p:cNvPicPr>
                  <p:nvPr/>
                </p:nvPicPr>
                <p:blipFill>
                  <a:blip r:embed="rId5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70320" y="4840224"/>
                    <a:ext cx="23774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3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0759" y="4887476"/>
                    <a:ext cx="38447" cy="31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21" name="Straight Connector 22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21522" y="4464065"/>
                  <a:ext cx="413697" cy="111470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2" name="Straight Connector 22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275895" y="4971927"/>
                  <a:ext cx="278422" cy="421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3" name="Straight Connector 2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92812" y="5185514"/>
                  <a:ext cx="222885" cy="23142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24" name="Straight Connector 2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96893" y="5477924"/>
                  <a:ext cx="620241" cy="24923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25" name="Oval 198"/>
                <p:cNvGrpSpPr>
                  <a:grpSpLocks/>
                </p:cNvGrpSpPr>
                <p:nvPr/>
              </p:nvGrpSpPr>
              <p:grpSpPr bwMode="auto">
                <a:xfrm>
                  <a:off x="4876197" y="5463869"/>
                  <a:ext cx="791188" cy="670044"/>
                  <a:chOff x="5943600" y="4956048"/>
                  <a:chExt cx="262128" cy="213360"/>
                </a:xfrm>
              </p:grpSpPr>
              <p:pic>
                <p:nvPicPr>
                  <p:cNvPr id="290" name="Oval 198"/>
                  <p:cNvPicPr>
                    <a:picLocks noChangeArrowheads="1"/>
                  </p:cNvPicPr>
                  <p:nvPr/>
                </p:nvPicPr>
                <p:blipFill>
                  <a:blip r:embed="rId5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3600" y="4956048"/>
                    <a:ext cx="262128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1" name="Text Box 2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68647" y="4984749"/>
                    <a:ext cx="51857" cy="55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26" name="Oval 199"/>
                <p:cNvGrpSpPr>
                  <a:grpSpLocks/>
                </p:cNvGrpSpPr>
                <p:nvPr/>
              </p:nvGrpSpPr>
              <p:grpSpPr bwMode="auto">
                <a:xfrm>
                  <a:off x="4986595" y="5693598"/>
                  <a:ext cx="901586" cy="804053"/>
                  <a:chOff x="5980176" y="5029200"/>
                  <a:chExt cx="298704" cy="256032"/>
                </a:xfrm>
              </p:grpSpPr>
              <p:pic>
                <p:nvPicPr>
                  <p:cNvPr id="288" name="Oval 199"/>
                  <p:cNvPicPr>
                    <a:picLocks noChangeArrowheads="1"/>
                  </p:cNvPicPr>
                  <p:nvPr/>
                </p:nvPicPr>
                <p:blipFill>
                  <a:blip r:embed="rId5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80176" y="5029200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9" name="Text Box 2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5435" y="5067035"/>
                    <a:ext cx="8233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27" name="Oval 200"/>
                <p:cNvGrpSpPr>
                  <a:grpSpLocks/>
                </p:cNvGrpSpPr>
                <p:nvPr/>
              </p:nvGrpSpPr>
              <p:grpSpPr bwMode="auto">
                <a:xfrm>
                  <a:off x="5924981" y="5597878"/>
                  <a:ext cx="864787" cy="784909"/>
                  <a:chOff x="6291072" y="4998720"/>
                  <a:chExt cx="286512" cy="249936"/>
                </a:xfrm>
              </p:grpSpPr>
              <p:pic>
                <p:nvPicPr>
                  <p:cNvPr id="286" name="Oval 200"/>
                  <p:cNvPicPr>
                    <a:picLocks noChangeArrowheads="1"/>
                  </p:cNvPicPr>
                  <p:nvPr/>
                </p:nvPicPr>
                <p:blipFill>
                  <a:blip r:embed="rId6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91072" y="4998720"/>
                    <a:ext cx="286512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7" name="Text 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2747" y="5035268"/>
                    <a:ext cx="72456" cy="756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28" name="Oval 201"/>
                <p:cNvGrpSpPr>
                  <a:grpSpLocks/>
                </p:cNvGrpSpPr>
                <p:nvPr/>
              </p:nvGrpSpPr>
              <p:grpSpPr bwMode="auto">
                <a:xfrm>
                  <a:off x="5317790" y="5310716"/>
                  <a:ext cx="827987" cy="746620"/>
                  <a:chOff x="6089904" y="4907280"/>
                  <a:chExt cx="274320" cy="237744"/>
                </a:xfrm>
              </p:grpSpPr>
              <p:pic>
                <p:nvPicPr>
                  <p:cNvPr id="284" name="Oval 201"/>
                  <p:cNvPicPr>
                    <a:picLocks noChangeArrowheads="1"/>
                  </p:cNvPicPr>
                  <p:nvPr/>
                </p:nvPicPr>
                <p:blipFill>
                  <a:blip r:embed="rId6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9904" y="4907280"/>
                    <a:ext cx="274320" cy="2377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5" name="Text 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9848" y="4940557"/>
                    <a:ext cx="64525" cy="676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29" name="Straight Connector 2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48643" y="5598078"/>
                  <a:ext cx="131828" cy="19089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30" name="Oval 203"/>
                <p:cNvGrpSpPr>
                  <a:grpSpLocks/>
                </p:cNvGrpSpPr>
                <p:nvPr/>
              </p:nvGrpSpPr>
              <p:grpSpPr bwMode="auto">
                <a:xfrm>
                  <a:off x="5280990" y="6076480"/>
                  <a:ext cx="901586" cy="804053"/>
                  <a:chOff x="6077712" y="5151120"/>
                  <a:chExt cx="298704" cy="256032"/>
                </a:xfrm>
              </p:grpSpPr>
              <p:pic>
                <p:nvPicPr>
                  <p:cNvPr id="282" name="Oval 203"/>
                  <p:cNvPicPr>
                    <a:picLocks noChangeArrowheads="1"/>
                  </p:cNvPicPr>
                  <p:nvPr/>
                </p:nvPicPr>
                <p:blipFill>
                  <a:blip r:embed="rId6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77712" y="5151120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3" name="Text Box 2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2991" y="5184183"/>
                    <a:ext cx="8233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31" name="Straight Connector 230"/>
                <p:cNvCxnSpPr/>
                <p:nvPr/>
              </p:nvCxnSpPr>
              <p:spPr>
                <a:xfrm rot="5400000">
                  <a:off x="5518314" y="6187256"/>
                  <a:ext cx="244285" cy="47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71067" y="5461301"/>
                  <a:ext cx="85042" cy="4176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33" name="Oval 206"/>
                <p:cNvGrpSpPr>
                  <a:grpSpLocks/>
                </p:cNvGrpSpPr>
                <p:nvPr/>
              </p:nvGrpSpPr>
              <p:grpSpPr bwMode="auto">
                <a:xfrm>
                  <a:off x="5520187" y="5597878"/>
                  <a:ext cx="864787" cy="784909"/>
                  <a:chOff x="6156960" y="4998720"/>
                  <a:chExt cx="286512" cy="249936"/>
                </a:xfrm>
              </p:grpSpPr>
              <p:pic>
                <p:nvPicPr>
                  <p:cNvPr id="280" name="Oval 206"/>
                  <p:cNvPicPr>
                    <a:picLocks noChangeArrowheads="1"/>
                  </p:cNvPicPr>
                  <p:nvPr/>
                </p:nvPicPr>
                <p:blipFill>
                  <a:blip r:embed="rId6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960" y="4998720"/>
                    <a:ext cx="286512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1" name="Text Box 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7149" y="5032791"/>
                    <a:ext cx="72456" cy="756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34" name="Oval 207"/>
                <p:cNvGrpSpPr>
                  <a:grpSpLocks/>
                </p:cNvGrpSpPr>
                <p:nvPr/>
              </p:nvGrpSpPr>
              <p:grpSpPr bwMode="auto">
                <a:xfrm>
                  <a:off x="6440173" y="5521301"/>
                  <a:ext cx="846387" cy="765764"/>
                  <a:chOff x="6461760" y="4974336"/>
                  <a:chExt cx="280416" cy="243840"/>
                </a:xfrm>
              </p:grpSpPr>
              <p:pic>
                <p:nvPicPr>
                  <p:cNvPr id="278" name="Oval 207"/>
                  <p:cNvPicPr>
                    <a:picLocks noChangeArrowheads="1"/>
                  </p:cNvPicPr>
                  <p:nvPr/>
                </p:nvPicPr>
                <p:blipFill>
                  <a:blip r:embed="rId6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1760" y="4974336"/>
                    <a:ext cx="280416" cy="2438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9" name="Text Box 3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90578" y="5005657"/>
                    <a:ext cx="72456" cy="756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35" name="Oval 208"/>
                <p:cNvGrpSpPr>
                  <a:grpSpLocks/>
                </p:cNvGrpSpPr>
                <p:nvPr/>
              </p:nvGrpSpPr>
              <p:grpSpPr bwMode="auto">
                <a:xfrm>
                  <a:off x="5740983" y="5100131"/>
                  <a:ext cx="846387" cy="670044"/>
                  <a:chOff x="6230112" y="4840224"/>
                  <a:chExt cx="280416" cy="213360"/>
                </a:xfrm>
              </p:grpSpPr>
              <p:pic>
                <p:nvPicPr>
                  <p:cNvPr id="276" name="Oval 208"/>
                  <p:cNvPicPr>
                    <a:picLocks noChangeArrowheads="1"/>
                  </p:cNvPicPr>
                  <p:nvPr/>
                </p:nvPicPr>
                <p:blipFill>
                  <a:blip r:embed="rId6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30112" y="4840224"/>
                    <a:ext cx="280416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7" name="Text Box 3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61267" y="4868610"/>
                    <a:ext cx="64158" cy="583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36" name="Straight Connector 23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38057" y="5456846"/>
                  <a:ext cx="283227" cy="11436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37" name="Oval 210"/>
                <p:cNvGrpSpPr>
                  <a:grpSpLocks/>
                </p:cNvGrpSpPr>
                <p:nvPr/>
              </p:nvGrpSpPr>
              <p:grpSpPr bwMode="auto">
                <a:xfrm>
                  <a:off x="5832982" y="5942472"/>
                  <a:ext cx="901586" cy="804053"/>
                  <a:chOff x="6260592" y="5108448"/>
                  <a:chExt cx="298704" cy="256032"/>
                </a:xfrm>
              </p:grpSpPr>
              <p:pic>
                <p:nvPicPr>
                  <p:cNvPr id="274" name="Oval 210"/>
                  <p:cNvPicPr>
                    <a:picLocks noChangeArrowheads="1"/>
                  </p:cNvPicPr>
                  <p:nvPr/>
                </p:nvPicPr>
                <p:blipFill>
                  <a:blip r:embed="rId6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60592" y="5108448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5" name="Text Box 3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2581" y="5144515"/>
                    <a:ext cx="8233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38" name="Straight Connector 23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35340" y="6039081"/>
                  <a:ext cx="241050" cy="480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39" name="Straight Connector 2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456122" y="5246795"/>
                  <a:ext cx="247245" cy="49848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40" name="Oval 213"/>
                <p:cNvGrpSpPr>
                  <a:grpSpLocks/>
                </p:cNvGrpSpPr>
                <p:nvPr/>
              </p:nvGrpSpPr>
              <p:grpSpPr bwMode="auto">
                <a:xfrm>
                  <a:off x="6053779" y="5502157"/>
                  <a:ext cx="846387" cy="784909"/>
                  <a:chOff x="6333744" y="4968240"/>
                  <a:chExt cx="280416" cy="249936"/>
                </a:xfrm>
              </p:grpSpPr>
              <p:pic>
                <p:nvPicPr>
                  <p:cNvPr id="272" name="Oval 213"/>
                  <p:cNvPicPr>
                    <a:picLocks noChangeArrowheads="1"/>
                  </p:cNvPicPr>
                  <p:nvPr/>
                </p:nvPicPr>
                <p:blipFill>
                  <a:blip r:embed="rId6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33744" y="4968240"/>
                    <a:ext cx="280416" cy="2499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3" name="Text Box 3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5779" y="5002040"/>
                    <a:ext cx="67131" cy="756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41" name="Oval 215"/>
                <p:cNvGrpSpPr>
                  <a:grpSpLocks/>
                </p:cNvGrpSpPr>
                <p:nvPr/>
              </p:nvGrpSpPr>
              <p:grpSpPr bwMode="auto">
                <a:xfrm>
                  <a:off x="6200976" y="5100131"/>
                  <a:ext cx="827987" cy="689188"/>
                  <a:chOff x="6382512" y="4840224"/>
                  <a:chExt cx="274320" cy="219456"/>
                </a:xfrm>
              </p:grpSpPr>
              <p:pic>
                <p:nvPicPr>
                  <p:cNvPr id="270" name="Oval 215"/>
                  <p:cNvPicPr>
                    <a:picLocks noChangeArrowheads="1"/>
                  </p:cNvPicPr>
                  <p:nvPr/>
                </p:nvPicPr>
                <p:blipFill>
                  <a:blip r:embed="rId6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2512" y="4840224"/>
                    <a:ext cx="274320" cy="219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1" name="Text Box 3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1824" y="4868119"/>
                    <a:ext cx="58585" cy="606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42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482064" y="5449856"/>
                  <a:ext cx="180769" cy="3766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43" name="Oval 217"/>
                <p:cNvGrpSpPr>
                  <a:grpSpLocks/>
                </p:cNvGrpSpPr>
                <p:nvPr/>
              </p:nvGrpSpPr>
              <p:grpSpPr bwMode="auto">
                <a:xfrm>
                  <a:off x="6384974" y="5904183"/>
                  <a:ext cx="901586" cy="804053"/>
                  <a:chOff x="6443472" y="5096256"/>
                  <a:chExt cx="298704" cy="256032"/>
                </a:xfrm>
              </p:grpSpPr>
              <p:pic>
                <p:nvPicPr>
                  <p:cNvPr id="268" name="Oval 217"/>
                  <p:cNvPicPr>
                    <a:picLocks noChangeArrowheads="1"/>
                  </p:cNvPicPr>
                  <p:nvPr/>
                </p:nvPicPr>
                <p:blipFill>
                  <a:blip r:embed="rId6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43472" y="5096256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9" name="Text Box 3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4065" y="5132449"/>
                    <a:ext cx="7628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44" name="Straight Connector 24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558422" y="5942522"/>
                  <a:ext cx="299729" cy="10671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45" name="Oval 219"/>
                <p:cNvGrpSpPr>
                  <a:grpSpLocks/>
                </p:cNvGrpSpPr>
                <p:nvPr/>
              </p:nvGrpSpPr>
              <p:grpSpPr bwMode="auto">
                <a:xfrm>
                  <a:off x="6863366" y="5674454"/>
                  <a:ext cx="901586" cy="804053"/>
                  <a:chOff x="6601968" y="5023104"/>
                  <a:chExt cx="298704" cy="256032"/>
                </a:xfrm>
              </p:grpSpPr>
              <p:pic>
                <p:nvPicPr>
                  <p:cNvPr id="266" name="Oval 219"/>
                  <p:cNvPicPr>
                    <a:picLocks noChangeArrowheads="1"/>
                  </p:cNvPicPr>
                  <p:nvPr/>
                </p:nvPicPr>
                <p:blipFill>
                  <a:blip r:embed="rId7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01968" y="5023104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7" name="Text Box 3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8928" y="5060337"/>
                    <a:ext cx="76286" cy="8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46" name="Straight Connector 24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99947" y="5246466"/>
                  <a:ext cx="360102" cy="62377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47" name="Straight Connector 2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70742" y="4881886"/>
                  <a:ext cx="109386" cy="23794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48" name="Oval 222"/>
                <p:cNvGrpSpPr>
                  <a:grpSpLocks/>
                </p:cNvGrpSpPr>
                <p:nvPr/>
              </p:nvGrpSpPr>
              <p:grpSpPr bwMode="auto">
                <a:xfrm>
                  <a:off x="5372989" y="4966122"/>
                  <a:ext cx="791188" cy="670044"/>
                  <a:chOff x="6108192" y="4797552"/>
                  <a:chExt cx="262128" cy="213360"/>
                </a:xfrm>
              </p:grpSpPr>
              <p:pic>
                <p:nvPicPr>
                  <p:cNvPr id="264" name="Oval 222"/>
                  <p:cNvPicPr>
                    <a:picLocks noChangeArrowheads="1"/>
                  </p:cNvPicPr>
                  <p:nvPr/>
                </p:nvPicPr>
                <p:blipFill>
                  <a:blip r:embed="rId7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08192" y="4797552"/>
                    <a:ext cx="262128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5" name="Text Box 3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3079" y="4826029"/>
                    <a:ext cx="51857" cy="55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249" name="Oval 223"/>
                <p:cNvGrpSpPr>
                  <a:grpSpLocks/>
                </p:cNvGrpSpPr>
                <p:nvPr/>
              </p:nvGrpSpPr>
              <p:grpSpPr bwMode="auto">
                <a:xfrm>
                  <a:off x="5759383" y="4678960"/>
                  <a:ext cx="791188" cy="670044"/>
                  <a:chOff x="6236208" y="4706112"/>
                  <a:chExt cx="262128" cy="213360"/>
                </a:xfrm>
              </p:grpSpPr>
              <p:pic>
                <p:nvPicPr>
                  <p:cNvPr id="262" name="Oval 223"/>
                  <p:cNvPicPr>
                    <a:picLocks noChangeArrowheads="1"/>
                  </p:cNvPicPr>
                  <p:nvPr/>
                </p:nvPicPr>
                <p:blipFill>
                  <a:blip r:embed="rId7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36208" y="4706112"/>
                    <a:ext cx="262128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3" name="Text Box 3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63771" y="4735390"/>
                    <a:ext cx="51857" cy="55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50" name="Straight Connector 24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331891" y="5143182"/>
                  <a:ext cx="385633" cy="37452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51" name="Oval 225"/>
                <p:cNvGrpSpPr>
                  <a:grpSpLocks/>
                </p:cNvGrpSpPr>
                <p:nvPr/>
              </p:nvGrpSpPr>
              <p:grpSpPr bwMode="auto">
                <a:xfrm>
                  <a:off x="6936965" y="5214995"/>
                  <a:ext cx="791188" cy="670044"/>
                  <a:chOff x="6626352" y="4876800"/>
                  <a:chExt cx="262128" cy="213360"/>
                </a:xfrm>
              </p:grpSpPr>
              <p:pic>
                <p:nvPicPr>
                  <p:cNvPr id="260" name="Oval 225"/>
                  <p:cNvPicPr>
                    <a:picLocks noChangeArrowheads="1"/>
                  </p:cNvPicPr>
                  <p:nvPr/>
                </p:nvPicPr>
                <p:blipFill>
                  <a:blip r:embed="rId7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26352" y="4876800"/>
                    <a:ext cx="262128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1" name="Text Box 3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52305" y="4904716"/>
                    <a:ext cx="51857" cy="558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cxnSp>
              <p:nvCxnSpPr>
                <p:cNvPr id="252" name="Straight Connector 25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688063" y="4559033"/>
                  <a:ext cx="320199" cy="109446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3" name="Straight Connector 25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143734" y="5061402"/>
                  <a:ext cx="168881" cy="1100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4" name="Straight Connector 2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45093" y="5280846"/>
                  <a:ext cx="151654" cy="240570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5" name="Straight Connector 25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94839" y="5823728"/>
                  <a:ext cx="173009" cy="11658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6" name="Straight Connector 25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531356" y="6145744"/>
                  <a:ext cx="230289" cy="378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10800000">
                  <a:off x="4823491" y="5823220"/>
                  <a:ext cx="234787" cy="498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55706" y="5584431"/>
                  <a:ext cx="103419" cy="17039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9" name="Straight Connector 2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8731" y="5143183"/>
                  <a:ext cx="198792" cy="4233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90" name="Flowchart: Magnetic Disk 70"/>
              <p:cNvGrpSpPr>
                <a:grpSpLocks/>
              </p:cNvGrpSpPr>
              <p:nvPr/>
            </p:nvGrpSpPr>
            <p:grpSpPr bwMode="auto">
              <a:xfrm>
                <a:off x="3538" y="2090"/>
                <a:ext cx="603" cy="535"/>
                <a:chOff x="5779008" y="4834128"/>
                <a:chExt cx="676656" cy="597408"/>
              </a:xfrm>
            </p:grpSpPr>
            <p:pic>
              <p:nvPicPr>
                <p:cNvPr id="191" name="Flowchart: Magnetic Disk 70"/>
                <p:cNvPicPr>
                  <a:picLocks noChangeArrowheads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9008" y="4834128"/>
                  <a:ext cx="676656" cy="597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2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5848542" y="5035640"/>
                  <a:ext cx="544570" cy="236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n-US" sz="800">
                      <a:solidFill>
                        <a:srgbClr val="FFFFFF"/>
                      </a:solidFill>
                      <a:ea typeface="MS PGothic" pitchFamily="34" charset="-128"/>
                    </a:rPr>
                    <a:t>Geo-KB</a:t>
                  </a:r>
                </a:p>
              </p:txBody>
            </p:sp>
          </p:grp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3621" y="1941"/>
              <a:ext cx="723" cy="450"/>
              <a:chOff x="3488" y="1973"/>
              <a:chExt cx="1021" cy="638"/>
            </a:xfrm>
          </p:grpSpPr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3488" y="1973"/>
                <a:ext cx="1021" cy="608"/>
                <a:chOff x="4216078" y="4657360"/>
                <a:chExt cx="3464748" cy="2125755"/>
              </a:xfrm>
            </p:grpSpPr>
            <p:cxnSp>
              <p:nvCxnSpPr>
                <p:cNvPr id="58" name="Straight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41734" y="5346326"/>
                  <a:ext cx="685967" cy="26844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59" name="Oval 167"/>
                <p:cNvGrpSpPr>
                  <a:grpSpLocks/>
                </p:cNvGrpSpPr>
                <p:nvPr/>
              </p:nvGrpSpPr>
              <p:grpSpPr bwMode="auto">
                <a:xfrm>
                  <a:off x="4216078" y="5435075"/>
                  <a:ext cx="533038" cy="427743"/>
                  <a:chOff x="5041392" y="1810512"/>
                  <a:chExt cx="268224" cy="201168"/>
                </a:xfrm>
              </p:grpSpPr>
              <p:pic>
                <p:nvPicPr>
                  <p:cNvPr id="187" name="Oval 167"/>
                  <p:cNvPicPr>
                    <a:picLocks noChangeArrowheads="1"/>
                  </p:cNvPicPr>
                  <p:nvPr/>
                </p:nvPicPr>
                <p:blipFill>
                  <a:blip r:embed="rId7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41392" y="1810512"/>
                    <a:ext cx="268224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8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6244" y="1840980"/>
                    <a:ext cx="58393" cy="45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0" name="Oval 168"/>
                <p:cNvGrpSpPr>
                  <a:grpSpLocks/>
                </p:cNvGrpSpPr>
                <p:nvPr/>
              </p:nvGrpSpPr>
              <p:grpSpPr bwMode="auto">
                <a:xfrm>
                  <a:off x="4337224" y="5681351"/>
                  <a:ext cx="617840" cy="492553"/>
                  <a:chOff x="5102352" y="1926336"/>
                  <a:chExt cx="310896" cy="231648"/>
                </a:xfrm>
              </p:grpSpPr>
              <p:pic>
                <p:nvPicPr>
                  <p:cNvPr id="185" name="Oval 168"/>
                  <p:cNvPicPr>
                    <a:picLocks noChangeArrowheads="1"/>
                  </p:cNvPicPr>
                  <p:nvPr/>
                </p:nvPicPr>
                <p:blipFill>
                  <a:blip r:embed="rId7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2352" y="1926336"/>
                    <a:ext cx="310896" cy="231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4827" y="1959046"/>
                    <a:ext cx="92713" cy="67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1" name="Oval 169"/>
                <p:cNvGrpSpPr>
                  <a:grpSpLocks/>
                </p:cNvGrpSpPr>
                <p:nvPr/>
              </p:nvGrpSpPr>
              <p:grpSpPr bwMode="auto">
                <a:xfrm>
                  <a:off x="5270040" y="5590618"/>
                  <a:ext cx="593611" cy="466629"/>
                  <a:chOff x="5571744" y="1883664"/>
                  <a:chExt cx="298704" cy="219456"/>
                </a:xfrm>
              </p:grpSpPr>
              <p:pic>
                <p:nvPicPr>
                  <p:cNvPr id="183" name="Oval 169"/>
                  <p:cNvPicPr>
                    <a:picLocks noChangeArrowheads="1"/>
                  </p:cNvPicPr>
                  <p:nvPr/>
                </p:nvPicPr>
                <p:blipFill>
                  <a:blip r:embed="rId7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1744" y="1883664"/>
                    <a:ext cx="298704" cy="219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4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02382" y="1912906"/>
                    <a:ext cx="81587" cy="62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2" name="Oval 170"/>
                <p:cNvGrpSpPr>
                  <a:grpSpLocks/>
                </p:cNvGrpSpPr>
                <p:nvPr/>
              </p:nvGrpSpPr>
              <p:grpSpPr bwMode="auto">
                <a:xfrm>
                  <a:off x="4664315" y="5292494"/>
                  <a:ext cx="569382" cy="453667"/>
                  <a:chOff x="5266944" y="1743456"/>
                  <a:chExt cx="286512" cy="213360"/>
                </a:xfrm>
              </p:grpSpPr>
              <p:pic>
                <p:nvPicPr>
                  <p:cNvPr id="181" name="Oval 170"/>
                  <p:cNvPicPr>
                    <a:picLocks noChangeArrowheads="1"/>
                  </p:cNvPicPr>
                  <p:nvPr/>
                </p:nvPicPr>
                <p:blipFill>
                  <a:blip r:embed="rId7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6944" y="1743456"/>
                    <a:ext cx="286512" cy="213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4860" y="1774113"/>
                    <a:ext cx="72656" cy="557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63" name="Straight Connector 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3000" y="5485818"/>
                  <a:ext cx="245135" cy="22590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64" name="Oval 172"/>
                <p:cNvGrpSpPr>
                  <a:grpSpLocks/>
                </p:cNvGrpSpPr>
                <p:nvPr/>
              </p:nvGrpSpPr>
              <p:grpSpPr bwMode="auto">
                <a:xfrm>
                  <a:off x="4627972" y="6044285"/>
                  <a:ext cx="629954" cy="505515"/>
                  <a:chOff x="5248656" y="2097024"/>
                  <a:chExt cx="316992" cy="237744"/>
                </a:xfrm>
              </p:grpSpPr>
              <p:pic>
                <p:nvPicPr>
                  <p:cNvPr id="179" name="Oval 172"/>
                  <p:cNvPicPr>
                    <a:picLocks noChangeArrowheads="1"/>
                  </p:cNvPicPr>
                  <p:nvPr/>
                </p:nvPicPr>
                <p:blipFill>
                  <a:blip r:embed="rId7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48656" y="2097024"/>
                    <a:ext cx="316992" cy="2377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0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2996" y="2132068"/>
                    <a:ext cx="92713" cy="67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65" name="Straight Connector 6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672499" y="6005888"/>
                  <a:ext cx="296522" cy="72049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6" name="Straight Connector 6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07987" y="5331126"/>
                  <a:ext cx="176591" cy="46674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67" name="Oval 175"/>
                <p:cNvGrpSpPr>
                  <a:grpSpLocks/>
                </p:cNvGrpSpPr>
                <p:nvPr/>
              </p:nvGrpSpPr>
              <p:grpSpPr bwMode="auto">
                <a:xfrm>
                  <a:off x="4833918" y="5694313"/>
                  <a:ext cx="593611" cy="479591"/>
                  <a:chOff x="5352288" y="1932432"/>
                  <a:chExt cx="298704" cy="225552"/>
                </a:xfrm>
              </p:grpSpPr>
              <p:pic>
                <p:nvPicPr>
                  <p:cNvPr id="177" name="Oval 175"/>
                  <p:cNvPicPr>
                    <a:picLocks noChangeArrowheads="1"/>
                  </p:cNvPicPr>
                  <p:nvPr/>
                </p:nvPicPr>
                <p:blipFill>
                  <a:blip r:embed="rId8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52288" y="1932432"/>
                    <a:ext cx="298704" cy="225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8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2786" y="1963840"/>
                    <a:ext cx="81587" cy="62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Oval 176"/>
                <p:cNvGrpSpPr>
                  <a:grpSpLocks/>
                </p:cNvGrpSpPr>
                <p:nvPr/>
              </p:nvGrpSpPr>
              <p:grpSpPr bwMode="auto">
                <a:xfrm>
                  <a:off x="5778849" y="5499884"/>
                  <a:ext cx="593611" cy="466629"/>
                  <a:chOff x="5827776" y="1840992"/>
                  <a:chExt cx="298704" cy="219456"/>
                </a:xfrm>
              </p:grpSpPr>
              <p:pic>
                <p:nvPicPr>
                  <p:cNvPr id="175" name="Oval 176"/>
                  <p:cNvPicPr>
                    <a:picLocks noChangeArrowheads="1"/>
                  </p:cNvPicPr>
                  <p:nvPr/>
                </p:nvPicPr>
                <p:blipFill>
                  <a:blip r:embed="rId7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27776" y="1840992"/>
                    <a:ext cx="298704" cy="219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57286" y="1869172"/>
                    <a:ext cx="81587" cy="62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Oval 177"/>
                <p:cNvGrpSpPr>
                  <a:grpSpLocks/>
                </p:cNvGrpSpPr>
                <p:nvPr/>
              </p:nvGrpSpPr>
              <p:grpSpPr bwMode="auto">
                <a:xfrm>
                  <a:off x="5088323" y="5072141"/>
                  <a:ext cx="569382" cy="427743"/>
                  <a:chOff x="5480304" y="1639824"/>
                  <a:chExt cx="286512" cy="201168"/>
                </a:xfrm>
              </p:grpSpPr>
              <p:pic>
                <p:nvPicPr>
                  <p:cNvPr id="173" name="Oval 177"/>
                  <p:cNvPicPr>
                    <a:picLocks noChangeArrowheads="1"/>
                  </p:cNvPicPr>
                  <p:nvPr/>
                </p:nvPicPr>
                <p:blipFill>
                  <a:blip r:embed="rId8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80304" y="1639824"/>
                    <a:ext cx="286512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09680" y="1669111"/>
                    <a:ext cx="72242" cy="480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70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011374" y="5399565"/>
                  <a:ext cx="497007" cy="17110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71" name="Oval 179"/>
                <p:cNvGrpSpPr>
                  <a:grpSpLocks/>
                </p:cNvGrpSpPr>
                <p:nvPr/>
              </p:nvGrpSpPr>
              <p:grpSpPr bwMode="auto">
                <a:xfrm>
                  <a:off x="5173124" y="5927628"/>
                  <a:ext cx="617840" cy="492553"/>
                  <a:chOff x="5522976" y="2042160"/>
                  <a:chExt cx="310896" cy="231648"/>
                </a:xfrm>
              </p:grpSpPr>
              <p:pic>
                <p:nvPicPr>
                  <p:cNvPr id="171" name="Oval 179"/>
                  <p:cNvPicPr>
                    <a:picLocks noChangeArrowheads="1"/>
                  </p:cNvPicPr>
                  <p:nvPr/>
                </p:nvPicPr>
                <p:blipFill>
                  <a:blip r:embed="rId7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22976" y="2042160"/>
                    <a:ext cx="310896" cy="231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2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5760" y="2073479"/>
                    <a:ext cx="92713" cy="67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41196" y="5907946"/>
                  <a:ext cx="171846" cy="14345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3" name="Straight Connector 7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601016" y="5124596"/>
                  <a:ext cx="323188" cy="54722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74" name="Oval 182"/>
                <p:cNvGrpSpPr>
                  <a:grpSpLocks/>
                </p:cNvGrpSpPr>
                <p:nvPr/>
              </p:nvGrpSpPr>
              <p:grpSpPr bwMode="auto">
                <a:xfrm>
                  <a:off x="5403300" y="5486923"/>
                  <a:ext cx="581496" cy="466629"/>
                  <a:chOff x="5638800" y="1834896"/>
                  <a:chExt cx="292608" cy="219456"/>
                </a:xfrm>
              </p:grpSpPr>
              <p:pic>
                <p:nvPicPr>
                  <p:cNvPr id="169" name="Oval 182"/>
                  <p:cNvPicPr>
                    <a:picLocks noChangeArrowheads="1"/>
                  </p:cNvPicPr>
                  <p:nvPr/>
                </p:nvPicPr>
                <p:blipFill>
                  <a:blip r:embed="rId8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8800" y="1834896"/>
                    <a:ext cx="292608" cy="2194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0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8173" y="1863830"/>
                    <a:ext cx="75591" cy="62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5" name="Oval 183"/>
                <p:cNvGrpSpPr>
                  <a:grpSpLocks/>
                </p:cNvGrpSpPr>
                <p:nvPr/>
              </p:nvGrpSpPr>
              <p:grpSpPr bwMode="auto">
                <a:xfrm>
                  <a:off x="5548674" y="5072141"/>
                  <a:ext cx="557267" cy="427743"/>
                  <a:chOff x="5711952" y="1639824"/>
                  <a:chExt cx="280416" cy="201168"/>
                </a:xfrm>
              </p:grpSpPr>
              <p:pic>
                <p:nvPicPr>
                  <p:cNvPr id="167" name="Oval 183"/>
                  <p:cNvPicPr>
                    <a:picLocks noChangeArrowheads="1"/>
                  </p:cNvPicPr>
                  <p:nvPr/>
                </p:nvPicPr>
                <p:blipFill>
                  <a:blip r:embed="rId8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11952" y="1639824"/>
                    <a:ext cx="280416" cy="201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8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8801" y="1668064"/>
                    <a:ext cx="65968" cy="50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76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26918" y="5347132"/>
                  <a:ext cx="282434" cy="6524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77" name="Oval 185"/>
                <p:cNvGrpSpPr>
                  <a:grpSpLocks/>
                </p:cNvGrpSpPr>
                <p:nvPr/>
              </p:nvGrpSpPr>
              <p:grpSpPr bwMode="auto">
                <a:xfrm>
                  <a:off x="5754620" y="5888742"/>
                  <a:ext cx="605725" cy="492553"/>
                  <a:chOff x="5815584" y="2023872"/>
                  <a:chExt cx="304800" cy="231648"/>
                </a:xfrm>
              </p:grpSpPr>
              <p:pic>
                <p:nvPicPr>
                  <p:cNvPr id="165" name="Oval 185"/>
                  <p:cNvPicPr>
                    <a:picLocks noChangeArrowheads="1"/>
                  </p:cNvPicPr>
                  <p:nvPr/>
                </p:nvPicPr>
                <p:blipFill>
                  <a:blip r:embed="rId8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15584" y="2023872"/>
                    <a:ext cx="304800" cy="231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6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7084" y="2055659"/>
                    <a:ext cx="85899" cy="67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78" name="Straight Connector 7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722305" y="5769416"/>
                  <a:ext cx="346606" cy="16997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79" name="Oval 187"/>
                <p:cNvGrpSpPr>
                  <a:grpSpLocks/>
                </p:cNvGrpSpPr>
                <p:nvPr/>
              </p:nvGrpSpPr>
              <p:grpSpPr bwMode="auto">
                <a:xfrm>
                  <a:off x="6214971" y="5655428"/>
                  <a:ext cx="617840" cy="505515"/>
                  <a:chOff x="6047232" y="1914144"/>
                  <a:chExt cx="310896" cy="237744"/>
                </a:xfrm>
              </p:grpSpPr>
              <p:pic>
                <p:nvPicPr>
                  <p:cNvPr id="163" name="Oval 187"/>
                  <p:cNvPicPr>
                    <a:picLocks noChangeArrowheads="1"/>
                  </p:cNvPicPr>
                  <p:nvPr/>
                </p:nvPicPr>
                <p:blipFill>
                  <a:blip r:embed="rId8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7232" y="1914144"/>
                    <a:ext cx="310896" cy="2377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" name="Text Box 1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2292" y="1949153"/>
                    <a:ext cx="85899" cy="67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80" name="Straight Connector 7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19409" y="5150984"/>
                  <a:ext cx="461767" cy="63687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1" name="Straight Connector 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22341" y="4768777"/>
                  <a:ext cx="186842" cy="27842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82" name="Oval 190"/>
                <p:cNvGrpSpPr>
                  <a:grpSpLocks/>
                </p:cNvGrpSpPr>
                <p:nvPr/>
              </p:nvGrpSpPr>
              <p:grpSpPr bwMode="auto">
                <a:xfrm>
                  <a:off x="4712773" y="4942522"/>
                  <a:ext cx="533038" cy="414781"/>
                  <a:chOff x="5291328" y="1578864"/>
                  <a:chExt cx="268224" cy="195072"/>
                </a:xfrm>
              </p:grpSpPr>
              <p:pic>
                <p:nvPicPr>
                  <p:cNvPr id="161" name="Oval 190"/>
                  <p:cNvPicPr>
                    <a:picLocks noChangeArrowheads="1"/>
                  </p:cNvPicPr>
                  <p:nvPr/>
                </p:nvPicPr>
                <p:blipFill>
                  <a:blip r:embed="rId8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1328" y="1578864"/>
                    <a:ext cx="26822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" name="Text Box 1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15987" y="1606559"/>
                    <a:ext cx="58393" cy="45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3" name="Oval 191"/>
                <p:cNvGrpSpPr>
                  <a:grpSpLocks/>
                </p:cNvGrpSpPr>
                <p:nvPr/>
              </p:nvGrpSpPr>
              <p:grpSpPr bwMode="auto">
                <a:xfrm>
                  <a:off x="5112552" y="4657360"/>
                  <a:ext cx="520924" cy="414781"/>
                  <a:chOff x="5492496" y="1444752"/>
                  <a:chExt cx="262128" cy="195072"/>
                </a:xfrm>
              </p:grpSpPr>
              <p:pic>
                <p:nvPicPr>
                  <p:cNvPr id="159" name="Oval 191"/>
                  <p:cNvPicPr>
                    <a:picLocks noChangeArrowheads="1"/>
                  </p:cNvPicPr>
                  <p:nvPr/>
                </p:nvPicPr>
                <p:blipFill>
                  <a:blip r:embed="rId8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92496" y="1444752"/>
                    <a:ext cx="262128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0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14483" y="1472690"/>
                    <a:ext cx="58393" cy="45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84" name="Straight Connector 8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522218" y="5050312"/>
                  <a:ext cx="414257" cy="4292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85" name="Oval 193"/>
                <p:cNvGrpSpPr>
                  <a:grpSpLocks/>
                </p:cNvGrpSpPr>
                <p:nvPr/>
              </p:nvGrpSpPr>
              <p:grpSpPr bwMode="auto">
                <a:xfrm>
                  <a:off x="6275544" y="5188798"/>
                  <a:ext cx="533038" cy="414781"/>
                  <a:chOff x="6077712" y="1694688"/>
                  <a:chExt cx="268224" cy="195072"/>
                </a:xfrm>
              </p:grpSpPr>
              <p:pic>
                <p:nvPicPr>
                  <p:cNvPr id="157" name="Oval 193"/>
                  <p:cNvPicPr>
                    <a:picLocks noChangeArrowheads="1"/>
                  </p:cNvPicPr>
                  <p:nvPr/>
                </p:nvPicPr>
                <p:blipFill>
                  <a:blip r:embed="rId8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77712" y="1694688"/>
                    <a:ext cx="268224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8" name="Text 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04597" y="1722776"/>
                    <a:ext cx="58393" cy="459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86" name="Straight Connector 8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21522" y="4464065"/>
                  <a:ext cx="413697" cy="111470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7" name="Straight Connector 8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275895" y="4971927"/>
                  <a:ext cx="278422" cy="421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8" name="Straight Connector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92812" y="5185514"/>
                  <a:ext cx="222885" cy="23142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9" name="Straight Connector 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96893" y="5477924"/>
                  <a:ext cx="620241" cy="24923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90" name="Oval 198"/>
                <p:cNvGrpSpPr>
                  <a:grpSpLocks/>
                </p:cNvGrpSpPr>
                <p:nvPr/>
              </p:nvGrpSpPr>
              <p:grpSpPr bwMode="auto">
                <a:xfrm>
                  <a:off x="4979292" y="5473961"/>
                  <a:ext cx="593611" cy="557363"/>
                  <a:chOff x="5425440" y="1828800"/>
                  <a:chExt cx="298704" cy="262128"/>
                </a:xfrm>
              </p:grpSpPr>
              <p:pic>
                <p:nvPicPr>
                  <p:cNvPr id="155" name="Oval 198"/>
                  <p:cNvPicPr>
                    <a:picLocks noChangeArrowheads="1"/>
                  </p:cNvPicPr>
                  <p:nvPr/>
                </p:nvPicPr>
                <p:blipFill>
                  <a:blip r:embed="rId8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5440" y="1828800"/>
                    <a:ext cx="298704" cy="262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6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3486" y="1866444"/>
                    <a:ext cx="78762" cy="82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1" name="Oval 199"/>
                <p:cNvGrpSpPr>
                  <a:grpSpLocks/>
                </p:cNvGrpSpPr>
                <p:nvPr/>
              </p:nvGrpSpPr>
              <p:grpSpPr bwMode="auto">
                <a:xfrm>
                  <a:off x="5088323" y="5720237"/>
                  <a:ext cx="726870" cy="686982"/>
                  <a:chOff x="5480304" y="1944624"/>
                  <a:chExt cx="365760" cy="323088"/>
                </a:xfrm>
              </p:grpSpPr>
              <p:pic>
                <p:nvPicPr>
                  <p:cNvPr id="153" name="Oval 199"/>
                  <p:cNvPicPr>
                    <a:picLocks noChangeArrowheads="1"/>
                  </p:cNvPicPr>
                  <p:nvPr/>
                </p:nvPicPr>
                <p:blipFill>
                  <a:blip r:embed="rId8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80304" y="1944624"/>
                    <a:ext cx="365760" cy="323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4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4548" y="1987977"/>
                    <a:ext cx="125054" cy="120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2" name="Oval 200"/>
                <p:cNvGrpSpPr>
                  <a:grpSpLocks/>
                </p:cNvGrpSpPr>
                <p:nvPr/>
              </p:nvGrpSpPr>
              <p:grpSpPr bwMode="auto">
                <a:xfrm>
                  <a:off x="6033254" y="5629504"/>
                  <a:ext cx="678412" cy="648096"/>
                  <a:chOff x="5955792" y="1901952"/>
                  <a:chExt cx="341376" cy="304800"/>
                </a:xfrm>
              </p:grpSpPr>
              <p:pic>
                <p:nvPicPr>
                  <p:cNvPr id="151" name="Oval 200"/>
                  <p:cNvPicPr>
                    <a:picLocks noChangeArrowheads="1"/>
                  </p:cNvPicPr>
                  <p:nvPr/>
                </p:nvPicPr>
                <p:blipFill>
                  <a:blip r:embed="rId90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55792" y="1901952"/>
                    <a:ext cx="341376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2" name="Text 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1299" y="1941057"/>
                    <a:ext cx="110048" cy="1117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3" name="Oval 201"/>
                <p:cNvGrpSpPr>
                  <a:grpSpLocks/>
                </p:cNvGrpSpPr>
                <p:nvPr/>
              </p:nvGrpSpPr>
              <p:grpSpPr bwMode="auto">
                <a:xfrm>
                  <a:off x="5427529" y="5331379"/>
                  <a:ext cx="642069" cy="622172"/>
                  <a:chOff x="5650992" y="1761744"/>
                  <a:chExt cx="323088" cy="292608"/>
                </a:xfrm>
              </p:grpSpPr>
              <p:pic>
                <p:nvPicPr>
                  <p:cNvPr id="149" name="Oval 201"/>
                  <p:cNvPicPr>
                    <a:picLocks noChangeArrowheads="1"/>
                  </p:cNvPicPr>
                  <p:nvPr/>
                </p:nvPicPr>
                <p:blipFill>
                  <a:blip r:embed="rId9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0992" y="1761744"/>
                    <a:ext cx="323088" cy="29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Text Box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93133" y="1801174"/>
                    <a:ext cx="98001" cy="998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94" name="Straight Connector 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48643" y="5598078"/>
                  <a:ext cx="131828" cy="19089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95" name="Oval 203"/>
                <p:cNvGrpSpPr>
                  <a:grpSpLocks/>
                </p:cNvGrpSpPr>
                <p:nvPr/>
              </p:nvGrpSpPr>
              <p:grpSpPr bwMode="auto">
                <a:xfrm>
                  <a:off x="5391185" y="6083171"/>
                  <a:ext cx="714756" cy="699944"/>
                  <a:chOff x="5632704" y="2115312"/>
                  <a:chExt cx="359664" cy="329184"/>
                </a:xfrm>
              </p:grpSpPr>
              <p:pic>
                <p:nvPicPr>
                  <p:cNvPr id="147" name="Oval 203"/>
                  <p:cNvPicPr>
                    <a:picLocks noChangeArrowheads="1"/>
                  </p:cNvPicPr>
                  <p:nvPr/>
                </p:nvPicPr>
                <p:blipFill>
                  <a:blip r:embed="rId9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2704" y="2115312"/>
                    <a:ext cx="359664" cy="3291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Text Box 1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2717" y="2160998"/>
                    <a:ext cx="125054" cy="120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96" name="Straight Connector 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20604" y="6185447"/>
                  <a:ext cx="239997" cy="553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97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71067" y="5461301"/>
                  <a:ext cx="85042" cy="4176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98" name="Oval 206"/>
                <p:cNvGrpSpPr>
                  <a:grpSpLocks/>
                </p:cNvGrpSpPr>
                <p:nvPr/>
              </p:nvGrpSpPr>
              <p:grpSpPr bwMode="auto">
                <a:xfrm>
                  <a:off x="5621361" y="5616542"/>
                  <a:ext cx="678412" cy="661058"/>
                  <a:chOff x="5748528" y="1895856"/>
                  <a:chExt cx="341376" cy="310896"/>
                </a:xfrm>
              </p:grpSpPr>
              <p:pic>
                <p:nvPicPr>
                  <p:cNvPr id="145" name="Oval 206"/>
                  <p:cNvPicPr>
                    <a:picLocks noChangeArrowheads="1"/>
                  </p:cNvPicPr>
                  <p:nvPr/>
                </p:nvPicPr>
                <p:blipFill>
                  <a:blip r:embed="rId9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8528" y="1895856"/>
                    <a:ext cx="341376" cy="3108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6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351" y="1937399"/>
                    <a:ext cx="110048" cy="1117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Oval 207"/>
                <p:cNvGrpSpPr>
                  <a:grpSpLocks/>
                </p:cNvGrpSpPr>
                <p:nvPr/>
              </p:nvGrpSpPr>
              <p:grpSpPr bwMode="auto">
                <a:xfrm>
                  <a:off x="6542063" y="5525808"/>
                  <a:ext cx="678412" cy="661058"/>
                  <a:chOff x="6211824" y="1853184"/>
                  <a:chExt cx="341376" cy="310896"/>
                </a:xfrm>
              </p:grpSpPr>
              <p:pic>
                <p:nvPicPr>
                  <p:cNvPr id="143" name="Oval 207"/>
                  <p:cNvPicPr>
                    <a:picLocks noChangeArrowheads="1"/>
                  </p:cNvPicPr>
                  <p:nvPr/>
                </p:nvPicPr>
                <p:blipFill>
                  <a:blip r:embed="rId9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1824" y="1853184"/>
                    <a:ext cx="341376" cy="3108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4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56203" y="1897323"/>
                    <a:ext cx="110048" cy="1117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Oval 208"/>
                <p:cNvGrpSpPr>
                  <a:grpSpLocks/>
                </p:cNvGrpSpPr>
                <p:nvPr/>
              </p:nvGrpSpPr>
              <p:grpSpPr bwMode="auto">
                <a:xfrm>
                  <a:off x="5863651" y="5111027"/>
                  <a:ext cx="642069" cy="570325"/>
                  <a:chOff x="5870448" y="1658112"/>
                  <a:chExt cx="323088" cy="268224"/>
                </a:xfrm>
              </p:grpSpPr>
              <p:pic>
                <p:nvPicPr>
                  <p:cNvPr id="141" name="Oval 208"/>
                  <p:cNvPicPr>
                    <a:picLocks noChangeArrowheads="1"/>
                  </p:cNvPicPr>
                  <p:nvPr/>
                </p:nvPicPr>
                <p:blipFill>
                  <a:blip r:embed="rId9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0448" y="1658112"/>
                    <a:ext cx="323088" cy="268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2" name="Text Box 1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7923" y="1694912"/>
                    <a:ext cx="97444" cy="86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01" name="Straight Connector 1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38057" y="5456846"/>
                  <a:ext cx="283227" cy="11436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02" name="Oval 210"/>
                <p:cNvGrpSpPr>
                  <a:grpSpLocks/>
                </p:cNvGrpSpPr>
                <p:nvPr/>
              </p:nvGrpSpPr>
              <p:grpSpPr bwMode="auto">
                <a:xfrm>
                  <a:off x="5924223" y="5966514"/>
                  <a:ext cx="726870" cy="686982"/>
                  <a:chOff x="5900928" y="2060448"/>
                  <a:chExt cx="365760" cy="323088"/>
                </a:xfrm>
              </p:grpSpPr>
              <p:pic>
                <p:nvPicPr>
                  <p:cNvPr id="139" name="Oval 210"/>
                  <p:cNvPicPr>
                    <a:picLocks noChangeArrowheads="1"/>
                  </p:cNvPicPr>
                  <p:nvPr/>
                </p:nvPicPr>
                <p:blipFill>
                  <a:blip r:embed="rId8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00928" y="2060448"/>
                    <a:ext cx="365760" cy="323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0" name="Text Box 1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55482" y="2102410"/>
                    <a:ext cx="125054" cy="120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03" name="Straight Connector 10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35340" y="6039081"/>
                  <a:ext cx="241050" cy="4806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4" name="Straight Connector 10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456122" y="5246795"/>
                  <a:ext cx="247245" cy="49848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05" name="Oval 213"/>
                <p:cNvGrpSpPr>
                  <a:grpSpLocks/>
                </p:cNvGrpSpPr>
                <p:nvPr/>
              </p:nvGrpSpPr>
              <p:grpSpPr bwMode="auto">
                <a:xfrm>
                  <a:off x="6166513" y="5525808"/>
                  <a:ext cx="654183" cy="648096"/>
                  <a:chOff x="6022848" y="1853184"/>
                  <a:chExt cx="329184" cy="304800"/>
                </a:xfrm>
              </p:grpSpPr>
              <p:pic>
                <p:nvPicPr>
                  <p:cNvPr id="137" name="Oval 213"/>
                  <p:cNvPicPr>
                    <a:picLocks noChangeArrowheads="1"/>
                  </p:cNvPicPr>
                  <p:nvPr/>
                </p:nvPicPr>
                <p:blipFill>
                  <a:blip r:embed="rId9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2848" y="1853184"/>
                    <a:ext cx="32918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8" name="Text 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6659" y="1891981"/>
                    <a:ext cx="101959" cy="1117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6" name="Oval 215"/>
                <p:cNvGrpSpPr>
                  <a:grpSpLocks/>
                </p:cNvGrpSpPr>
                <p:nvPr/>
              </p:nvGrpSpPr>
              <p:grpSpPr bwMode="auto">
                <a:xfrm>
                  <a:off x="6311887" y="5111027"/>
                  <a:ext cx="629954" cy="570325"/>
                  <a:chOff x="6096000" y="1658112"/>
                  <a:chExt cx="316992" cy="268224"/>
                </a:xfrm>
              </p:grpSpPr>
              <p:pic>
                <p:nvPicPr>
                  <p:cNvPr id="135" name="Oval 215"/>
                  <p:cNvPicPr>
                    <a:picLocks noChangeArrowheads="1"/>
                  </p:cNvPicPr>
                  <p:nvPr/>
                </p:nvPicPr>
                <p:blipFill>
                  <a:blip r:embed="rId9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6000" y="1658112"/>
                    <a:ext cx="316992" cy="268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6" name="Text Box 2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6590" y="1694186"/>
                    <a:ext cx="88980" cy="896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07" name="Straight Connector 1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482064" y="5449856"/>
                  <a:ext cx="180769" cy="37663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08" name="Oval 217"/>
                <p:cNvGrpSpPr>
                  <a:grpSpLocks/>
                </p:cNvGrpSpPr>
                <p:nvPr/>
              </p:nvGrpSpPr>
              <p:grpSpPr bwMode="auto">
                <a:xfrm>
                  <a:off x="6505719" y="5927628"/>
                  <a:ext cx="702641" cy="686982"/>
                  <a:chOff x="6193536" y="2042160"/>
                  <a:chExt cx="353568" cy="323088"/>
                </a:xfrm>
              </p:grpSpPr>
              <p:pic>
                <p:nvPicPr>
                  <p:cNvPr id="133" name="Oval 217"/>
                  <p:cNvPicPr>
                    <a:picLocks noChangeArrowheads="1"/>
                  </p:cNvPicPr>
                  <p:nvPr/>
                </p:nvPicPr>
                <p:blipFill>
                  <a:blip r:embed="rId9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93536" y="2042160"/>
                    <a:ext cx="353568" cy="323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4" name="Text Box 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6313" y="2084590"/>
                    <a:ext cx="115864" cy="120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09" name="Straight Connector 10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558422" y="5942522"/>
                  <a:ext cx="299729" cy="10671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10" name="Oval 219"/>
                <p:cNvGrpSpPr>
                  <a:grpSpLocks/>
                </p:cNvGrpSpPr>
                <p:nvPr/>
              </p:nvGrpSpPr>
              <p:grpSpPr bwMode="auto">
                <a:xfrm>
                  <a:off x="6978185" y="5694313"/>
                  <a:ext cx="702641" cy="699944"/>
                  <a:chOff x="6431280" y="1932432"/>
                  <a:chExt cx="353568" cy="329184"/>
                </a:xfrm>
              </p:grpSpPr>
              <p:pic>
                <p:nvPicPr>
                  <p:cNvPr id="131" name="Oval 219"/>
                  <p:cNvPicPr>
                    <a:picLocks noChangeArrowheads="1"/>
                  </p:cNvPicPr>
                  <p:nvPr/>
                </p:nvPicPr>
                <p:blipFill>
                  <a:blip r:embed="rId9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31280" y="1932432"/>
                    <a:ext cx="353568" cy="3291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Text Box 2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81521" y="1978084"/>
                    <a:ext cx="115864" cy="120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11" name="Straight Connector 11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99947" y="5246466"/>
                  <a:ext cx="360102" cy="623774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2" name="Straight Connector 1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970742" y="4881886"/>
                  <a:ext cx="109386" cy="237948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13" name="Oval 222"/>
                <p:cNvGrpSpPr>
                  <a:grpSpLocks/>
                </p:cNvGrpSpPr>
                <p:nvPr/>
              </p:nvGrpSpPr>
              <p:grpSpPr bwMode="auto">
                <a:xfrm>
                  <a:off x="5475987" y="4981408"/>
                  <a:ext cx="593611" cy="544401"/>
                  <a:chOff x="5675376" y="1597152"/>
                  <a:chExt cx="298704" cy="256032"/>
                </a:xfrm>
              </p:grpSpPr>
              <p:pic>
                <p:nvPicPr>
                  <p:cNvPr id="129" name="Oval 222"/>
                  <p:cNvPicPr>
                    <a:picLocks noChangeArrowheads="1"/>
                  </p:cNvPicPr>
                  <p:nvPr/>
                </p:nvPicPr>
                <p:blipFill>
                  <a:blip r:embed="rId9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75376" y="1597152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0" name="Text Box 2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3229" y="1632023"/>
                    <a:ext cx="78762" cy="82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Oval 223"/>
                <p:cNvGrpSpPr>
                  <a:grpSpLocks/>
                </p:cNvGrpSpPr>
                <p:nvPr/>
              </p:nvGrpSpPr>
              <p:grpSpPr bwMode="auto">
                <a:xfrm>
                  <a:off x="5875765" y="4696245"/>
                  <a:ext cx="593611" cy="544401"/>
                  <a:chOff x="5876544" y="1463040"/>
                  <a:chExt cx="298704" cy="256032"/>
                </a:xfrm>
              </p:grpSpPr>
              <p:pic>
                <p:nvPicPr>
                  <p:cNvPr id="127" name="Oval 223"/>
                  <p:cNvPicPr>
                    <a:picLocks noChangeArrowheads="1"/>
                  </p:cNvPicPr>
                  <p:nvPr/>
                </p:nvPicPr>
                <p:blipFill>
                  <a:blip r:embed="rId9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6544" y="1463040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8" name="Text Box 2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1725" y="1498153"/>
                    <a:ext cx="78762" cy="82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15" name="Straight Connector 11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331891" y="5143182"/>
                  <a:ext cx="385633" cy="37452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16" name="Oval 225"/>
                <p:cNvGrpSpPr>
                  <a:grpSpLocks/>
                </p:cNvGrpSpPr>
                <p:nvPr/>
              </p:nvGrpSpPr>
              <p:grpSpPr bwMode="auto">
                <a:xfrm>
                  <a:off x="7050872" y="5227684"/>
                  <a:ext cx="593611" cy="544401"/>
                  <a:chOff x="6467856" y="1712976"/>
                  <a:chExt cx="298704" cy="256032"/>
                </a:xfrm>
              </p:grpSpPr>
              <p:pic>
                <p:nvPicPr>
                  <p:cNvPr id="125" name="Oval 225"/>
                  <p:cNvPicPr>
                    <a:picLocks noChangeArrowheads="1"/>
                  </p:cNvPicPr>
                  <p:nvPr/>
                </p:nvPicPr>
                <p:blipFill>
                  <a:blip r:embed="rId9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67856" y="1712976"/>
                    <a:ext cx="298704" cy="256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6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01838" y="1748239"/>
                    <a:ext cx="78762" cy="82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Ins="64008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17" name="Straight Connector 11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688063" y="4559033"/>
                  <a:ext cx="320199" cy="1094465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8" name="Straight Connector 1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143734" y="5061402"/>
                  <a:ext cx="168881" cy="1100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9" name="Straight Connector 1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45093" y="5280846"/>
                  <a:ext cx="151654" cy="240570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" name="Straight Connector 11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94839" y="5823728"/>
                  <a:ext cx="173009" cy="116587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1" name="Straight Connector 12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531356" y="6145744"/>
                  <a:ext cx="230289" cy="3789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2" name="Straight Connector 12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2895" y="5822278"/>
                  <a:ext cx="236780" cy="514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" name="Straight Connector 12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55706" y="5584431"/>
                  <a:ext cx="103419" cy="170396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4" name="Straight Connector 1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18731" y="5143183"/>
                  <a:ext cx="198792" cy="42331"/>
                </a:xfrm>
                <a:prstGeom prst="line">
                  <a:avLst/>
                </a:prstGeom>
                <a:noFill/>
                <a:ln w="12700">
                  <a:solidFill>
                    <a:srgbClr val="7283F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55" name="Flowchart: Magnetic Disk 70"/>
              <p:cNvGrpSpPr>
                <a:grpSpLocks/>
              </p:cNvGrpSpPr>
              <p:nvPr/>
            </p:nvGrpSpPr>
            <p:grpSpPr bwMode="auto">
              <a:xfrm>
                <a:off x="3563" y="2098"/>
                <a:ext cx="557" cy="513"/>
                <a:chOff x="4468368" y="1834896"/>
                <a:chExt cx="950976" cy="701040"/>
              </a:xfrm>
            </p:grpSpPr>
            <p:pic>
              <p:nvPicPr>
                <p:cNvPr id="56" name="Flowchart: Magnetic Disk 70"/>
                <p:cNvPicPr>
                  <a:picLocks noChangeArrowheads="1"/>
                </p:cNvPicPr>
                <p:nvPr/>
              </p:nvPicPr>
              <p:blipFill>
                <a:blip r:embed="rId10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8368" y="1834896"/>
                  <a:ext cx="950976" cy="701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531275" y="2069838"/>
                  <a:ext cx="827533" cy="289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64008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n-US" sz="800">
                      <a:solidFill>
                        <a:srgbClr val="FFFFFF"/>
                      </a:solidFill>
                    </a:rPr>
                    <a:t>Date</a:t>
                  </a:r>
                </a:p>
                <a:p>
                  <a:pPr algn="ctr"/>
                  <a:r>
                    <a:rPr lang="en-US" sz="800">
                      <a:solidFill>
                        <a:srgbClr val="FFFFFF"/>
                      </a:solidFill>
                    </a:rPr>
                    <a:t>Math</a:t>
                  </a:r>
                </a:p>
              </p:txBody>
            </p:sp>
          </p:grpSp>
        </p:grpSp>
      </p:grpSp>
      <p:cxnSp>
        <p:nvCxnSpPr>
          <p:cNvPr id="42" name="AutoShape 506"/>
          <p:cNvCxnSpPr>
            <a:cxnSpLocks noChangeShapeType="1"/>
            <a:stCxn id="28" idx="3"/>
          </p:cNvCxnSpPr>
          <p:nvPr/>
        </p:nvCxnSpPr>
        <p:spPr bwMode="auto">
          <a:xfrm>
            <a:off x="5508017" y="3377406"/>
            <a:ext cx="604837" cy="182562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chemeClr val="hlink"/>
            </a:solidFill>
            <a:round/>
            <a:headEnd/>
            <a:tailEnd type="oval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862029" y="2948781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cxnSp>
        <p:nvCxnSpPr>
          <p:cNvPr id="44" name="AutoShape 508"/>
          <p:cNvCxnSpPr>
            <a:cxnSpLocks noChangeShapeType="1"/>
          </p:cNvCxnSpPr>
          <p:nvPr/>
        </p:nvCxnSpPr>
        <p:spPr bwMode="auto">
          <a:xfrm>
            <a:off x="5582629" y="4158456"/>
            <a:ext cx="584200" cy="149225"/>
          </a:xfrm>
          <a:prstGeom prst="curvedConnector2">
            <a:avLst/>
          </a:prstGeom>
          <a:noFill/>
          <a:ln w="15875">
            <a:solidFill>
              <a:schemeClr val="hlink"/>
            </a:solidFill>
            <a:round/>
            <a:headEnd/>
            <a:tailEnd type="oval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AutoShape 509"/>
          <p:cNvCxnSpPr>
            <a:cxnSpLocks noChangeShapeType="1"/>
            <a:stCxn id="32" idx="3"/>
          </p:cNvCxnSpPr>
          <p:nvPr/>
        </p:nvCxnSpPr>
        <p:spPr bwMode="auto">
          <a:xfrm>
            <a:off x="5501667" y="4947443"/>
            <a:ext cx="588962" cy="96838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chemeClr val="hlink"/>
            </a:solidFill>
            <a:round/>
            <a:headEnd/>
            <a:tailEnd type="oval" w="sm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6" name="AutoShape 9"/>
          <p:cNvGrpSpPr>
            <a:grpSpLocks/>
          </p:cNvGrpSpPr>
          <p:nvPr/>
        </p:nvGrpSpPr>
        <p:grpSpPr bwMode="auto">
          <a:xfrm>
            <a:off x="2047267" y="4753768"/>
            <a:ext cx="938212" cy="342900"/>
            <a:chOff x="1271" y="2868"/>
            <a:chExt cx="591" cy="216"/>
          </a:xfrm>
        </p:grpSpPr>
        <p:pic>
          <p:nvPicPr>
            <p:cNvPr id="49" name="AutoShape 9"/>
            <p:cNvPicPr>
              <a:picLocks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2868"/>
              <a:ext cx="59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93"/>
            <p:cNvSpPr txBox="1">
              <a:spLocks noChangeArrowheads="1"/>
            </p:cNvSpPr>
            <p:nvPr/>
          </p:nvSpPr>
          <p:spPr bwMode="auto">
            <a:xfrm>
              <a:off x="1291" y="2891"/>
              <a:ext cx="5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India</a:t>
              </a:r>
            </a:p>
          </p:txBody>
        </p:sp>
      </p:grp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3546621" y="1648387"/>
            <a:ext cx="2264608" cy="1301895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9144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Search </a:t>
            </a:r>
            <a:r>
              <a:rPr lang="en-US" sz="1200" b="1" dirty="0">
                <a:solidFill>
                  <a:srgbClr val="000000"/>
                </a:solidFill>
              </a:rPr>
              <a:t>Far and Wide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</a:rPr>
              <a:t>Explore many hypotheses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</a:rPr>
              <a:t>Find Judge Evidence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200" b="1" dirty="0">
                <a:solidFill>
                  <a:srgbClr val="000000"/>
                </a:solidFill>
              </a:rPr>
              <a:t>Many inference algorithms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7543800" cy="365125"/>
          </a:xfrm>
        </p:spPr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1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05" y="34210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18306" y="664369"/>
            <a:ext cx="8245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0118" y="1569244"/>
            <a:ext cx="777557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fontAlgn="base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6826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9128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0" dirty="0"/>
              <a:t>Understanding a text and answering questions </a:t>
            </a:r>
          </a:p>
          <a:p>
            <a:pPr>
              <a:lnSpc>
                <a:spcPct val="90000"/>
              </a:lnSpc>
            </a:pPr>
            <a:r>
              <a:rPr lang="en-US" sz="2000" b="0" dirty="0"/>
              <a:t> A fundamental problem in Natural Language Processing and Linguistics</a:t>
            </a:r>
          </a:p>
          <a:p>
            <a:pPr>
              <a:lnSpc>
                <a:spcPct val="90000"/>
              </a:lnSpc>
            </a:pPr>
            <a:r>
              <a:rPr lang="en-US" sz="2000" b="0" dirty="0" smtClean="0"/>
              <a:t>May have many applications like in healthcare, customer care services </a:t>
            </a:r>
            <a:r>
              <a:rPr lang="en-US" sz="2000" b="0" dirty="0" err="1" smtClean="0"/>
              <a:t>etc</a:t>
            </a:r>
            <a:endParaRPr lang="en-US" sz="2000" b="0" dirty="0"/>
          </a:p>
          <a:p>
            <a:pPr>
              <a:lnSpc>
                <a:spcPct val="90000"/>
              </a:lnSpc>
            </a:pPr>
            <a:endParaRPr lang="en-US" sz="2000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518" y="5126831"/>
            <a:ext cx="1028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778918" y="3298031"/>
            <a:ext cx="5715000" cy="1524000"/>
          </a:xfrm>
          <a:prstGeom prst="cloudCallout">
            <a:avLst>
              <a:gd name="adj1" fmla="val -45167"/>
              <a:gd name="adj2" fmla="val 65000"/>
            </a:avLst>
          </a:prstGeom>
          <a:solidFill>
            <a:srgbClr val="9CA7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b="0">
                <a:cs typeface="Arial" pitchFamily="34" charset="0"/>
              </a:rPr>
              <a:t>Imagine if computers could understand text</a:t>
            </a:r>
          </a:p>
          <a:p>
            <a:pPr>
              <a:spcBef>
                <a:spcPct val="0"/>
              </a:spcBef>
            </a:pPr>
            <a:endParaRPr lang="en-US" sz="2800" b="0">
              <a:cs typeface="Arial" pitchFamily="34" charset="0"/>
            </a:endParaRPr>
          </a:p>
        </p:txBody>
      </p:sp>
      <p:sp>
        <p:nvSpPr>
          <p:cNvPr id="8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772400" cy="365125"/>
          </a:xfrm>
        </p:spPr>
        <p:txBody>
          <a:bodyPr/>
          <a:lstStyle/>
          <a:p>
            <a:r>
              <a:rPr lang="en-US" dirty="0" smtClean="0"/>
              <a:t>source:  Text understanding through </a:t>
            </a:r>
            <a:r>
              <a:rPr lang="en-US" dirty="0" err="1" smtClean="0"/>
              <a:t>problistic</a:t>
            </a:r>
            <a:r>
              <a:rPr lang="en-US" dirty="0" smtClean="0"/>
              <a:t> reasoning and action, T J </a:t>
            </a:r>
            <a:r>
              <a:rPr lang="en-US" dirty="0" err="1" smtClean="0"/>
              <a:t>watson</a:t>
            </a:r>
            <a:r>
              <a:rPr lang="en-US" dirty="0" smtClean="0"/>
              <a:t> research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9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IBM WATSON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0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Watson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started by IBM in 2007.</a:t>
            </a:r>
          </a:p>
          <a:p>
            <a:r>
              <a:rPr lang="en-US" dirty="0"/>
              <a:t>Goal was to make an expert system which can process natural language faster then human in real time.</a:t>
            </a:r>
          </a:p>
          <a:p>
            <a:r>
              <a:rPr lang="en-US" dirty="0"/>
              <a:t>Being above goal and question answering in mind, an </a:t>
            </a:r>
            <a:r>
              <a:rPr lang="en-US" dirty="0" err="1"/>
              <a:t>american</a:t>
            </a:r>
            <a:r>
              <a:rPr lang="en-US" dirty="0"/>
              <a:t> TV quiz show, </a:t>
            </a:r>
            <a:r>
              <a:rPr lang="en-US" b="1" dirty="0"/>
              <a:t>Jeopardy </a:t>
            </a:r>
            <a:r>
              <a:rPr lang="en-US" dirty="0"/>
              <a:t>was chosen because of its pattern.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1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1063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06829"/>
            <a:ext cx="92583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23000" y="6439354"/>
            <a:ext cx="2895600" cy="320675"/>
          </a:xfrm>
        </p:spPr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5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505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019800"/>
            <a:ext cx="1555668" cy="365125"/>
          </a:xfrm>
        </p:spPr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atson Works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4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Understanding by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“</a:t>
            </a:r>
            <a:r>
              <a:rPr lang="en-US" dirty="0" smtClean="0">
                <a:solidFill>
                  <a:srgbClr val="FF0000"/>
                </a:solidFill>
              </a:rPr>
              <a:t>Who is the 44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president of United states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9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8305800" cy="595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32566"/>
            <a:ext cx="2895600" cy="365125"/>
          </a:xfrm>
        </p:spPr>
        <p:txBody>
          <a:bodyPr/>
          <a:lstStyle/>
          <a:p>
            <a:r>
              <a:rPr lang="en-US" dirty="0" smtClean="0"/>
              <a:t>source: http://h30565.www3.hp.com/t5/Feature-Articles/How-Watson-Won-at-Jeopardy/ba-p/7752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7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Understanding Clue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Watson tokenizes and parse clue to identify relationship among important words and find the focus of the clue.</a:t>
            </a:r>
          </a:p>
          <a:p>
            <a:r>
              <a:rPr lang="en-US" sz="1700" dirty="0" smtClean="0"/>
              <a:t>“</a:t>
            </a:r>
            <a:r>
              <a:rPr lang="en-US" sz="1800" dirty="0" err="1"/>
              <a:t>Wisden</a:t>
            </a:r>
            <a:r>
              <a:rPr lang="en-US" sz="1800" dirty="0"/>
              <a:t> ranked him the second greatest ODI </a:t>
            </a:r>
            <a:r>
              <a:rPr lang="en-US" sz="1800" dirty="0" smtClean="0"/>
              <a:t>batsman</a:t>
            </a:r>
            <a:r>
              <a:rPr lang="en-US" sz="1700" dirty="0" smtClean="0"/>
              <a:t>”</a:t>
            </a:r>
          </a:p>
          <a:p>
            <a:pPr lvl="2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2996623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4917" y="4842246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5739823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greatest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3530023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batsman</a:t>
            </a:r>
          </a:p>
        </p:txBody>
      </p:sp>
      <p:sp>
        <p:nvSpPr>
          <p:cNvPr id="10" name="Oval 9"/>
          <p:cNvSpPr/>
          <p:nvPr/>
        </p:nvSpPr>
        <p:spPr>
          <a:xfrm>
            <a:off x="838200" y="4825423"/>
            <a:ext cx="15240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Wisden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9000" y="4977823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6200" y="5718134"/>
            <a:ext cx="1524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 rot="5400000">
            <a:off x="2019300" y="3415723"/>
            <a:ext cx="990600" cy="1828800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5400000">
            <a:off x="3017817" y="4270746"/>
            <a:ext cx="990600" cy="152400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2"/>
          </p:cNvCxnSpPr>
          <p:nvPr/>
        </p:nvCxnSpPr>
        <p:spPr>
          <a:xfrm>
            <a:off x="3886200" y="3758623"/>
            <a:ext cx="1447800" cy="190500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2" idx="0"/>
          </p:cNvCxnSpPr>
          <p:nvPr/>
        </p:nvCxnSpPr>
        <p:spPr>
          <a:xfrm flipH="1">
            <a:off x="4648200" y="4245471"/>
            <a:ext cx="908985" cy="1472663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8" idx="0"/>
          </p:cNvCxnSpPr>
          <p:nvPr/>
        </p:nvCxnSpPr>
        <p:spPr>
          <a:xfrm rot="16200000" flipH="1">
            <a:off x="5562600" y="4901623"/>
            <a:ext cx="1371600" cy="304800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0"/>
          </p:cNvCxnSpPr>
          <p:nvPr/>
        </p:nvCxnSpPr>
        <p:spPr>
          <a:xfrm rot="16200000" flipH="1">
            <a:off x="6951732" y="3928554"/>
            <a:ext cx="732351" cy="1366185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39872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subj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41396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obj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3776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47492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nadj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9000" y="40634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madj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50540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nadj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0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239000" cy="581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2300" y="6248400"/>
            <a:ext cx="2895600" cy="365125"/>
          </a:xfrm>
        </p:spPr>
        <p:txBody>
          <a:bodyPr/>
          <a:lstStyle/>
          <a:p>
            <a:r>
              <a:rPr lang="en-US" smtClean="0"/>
              <a:t>source: http://h30565.www3.hp.com/t5/Feature-Articles/How-Watson-Won-at-Jeopardy/ba-p/7752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0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Hypothesis generation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 of producing possible answers to a given question.</a:t>
            </a:r>
          </a:p>
          <a:p>
            <a:r>
              <a:rPr lang="en-US" sz="2400" dirty="0"/>
              <a:t>These candidate answers are scored by the Evidence gathering and Hypothesis scoring components and ranked by final merging component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Two main components :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2"/>
            <a:r>
              <a:rPr lang="en-US" sz="1600" dirty="0"/>
              <a:t>Retrieve relevant content from its diverse knowledge </a:t>
            </a:r>
            <a:r>
              <a:rPr lang="en-US" sz="1600" dirty="0" smtClean="0"/>
              <a:t>source</a:t>
            </a:r>
          </a:p>
          <a:p>
            <a:pPr lvl="1"/>
            <a:r>
              <a:rPr lang="en-US" sz="2000" dirty="0" smtClean="0"/>
              <a:t>Candidate generation</a:t>
            </a:r>
          </a:p>
          <a:p>
            <a:pPr lvl="2"/>
            <a:r>
              <a:rPr lang="en-US" sz="1600" dirty="0"/>
              <a:t>Identifies the potential answers</a:t>
            </a:r>
          </a:p>
          <a:p>
            <a:pPr marL="914400" lvl="2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3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9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Motivation(cont..)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2689225"/>
            <a:ext cx="1663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cs typeface="Arial" pitchFamily="34" charset="0"/>
              </a:rPr>
              <a:t>User text about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the problem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857500" y="2552700"/>
            <a:ext cx="2895600" cy="914400"/>
          </a:xfrm>
          <a:prstGeom prst="ellipse">
            <a:avLst/>
          </a:prstGeom>
          <a:solidFill>
            <a:srgbClr val="9CA7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cs typeface="Arial" pitchFamily="34" charset="0"/>
              </a:rPr>
              <a:t>Text Understanding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 System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67500" y="2552700"/>
            <a:ext cx="1752600" cy="914400"/>
          </a:xfrm>
          <a:prstGeom prst="rect">
            <a:avLst/>
          </a:prstGeom>
          <a:solidFill>
            <a:srgbClr val="9CA7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cs typeface="Arial" pitchFamily="34" charset="0"/>
              </a:rPr>
              <a:t>Commonsense 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Reasoning</a:t>
            </a:r>
          </a:p>
        </p:txBody>
      </p:sp>
      <p:cxnSp>
        <p:nvCxnSpPr>
          <p:cNvPr id="7" name="AutoShape 8"/>
          <p:cNvCxnSpPr>
            <a:cxnSpLocks noChangeShapeType="1"/>
            <a:stCxn id="4" idx="3"/>
            <a:endCxn id="5" idx="2"/>
          </p:cNvCxnSpPr>
          <p:nvPr/>
        </p:nvCxnSpPr>
        <p:spPr bwMode="auto">
          <a:xfrm>
            <a:off x="2143125" y="2979738"/>
            <a:ext cx="714375" cy="3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9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5753100" y="3009900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91350" y="4176713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cs typeface="Arial" pitchFamily="34" charset="0"/>
              </a:rPr>
              <a:t>Solutions</a:t>
            </a:r>
          </a:p>
        </p:txBody>
      </p:sp>
      <p:cxnSp>
        <p:nvCxnSpPr>
          <p:cNvPr id="10" name="AutoShape 11"/>
          <p:cNvCxnSpPr>
            <a:cxnSpLocks noChangeShapeType="1"/>
            <a:stCxn id="5" idx="5"/>
            <a:endCxn id="9" idx="1"/>
          </p:cNvCxnSpPr>
          <p:nvPr/>
        </p:nvCxnSpPr>
        <p:spPr bwMode="auto">
          <a:xfrm>
            <a:off x="5329238" y="3333750"/>
            <a:ext cx="1662112" cy="1011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2"/>
          <p:cNvCxnSpPr>
            <a:cxnSpLocks noChangeShapeType="1"/>
            <a:stCxn id="6" idx="2"/>
            <a:endCxn id="9" idx="0"/>
          </p:cNvCxnSpPr>
          <p:nvPr/>
        </p:nvCxnSpPr>
        <p:spPr bwMode="auto">
          <a:xfrm>
            <a:off x="7543800" y="3467100"/>
            <a:ext cx="3175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6843" y="1447800"/>
            <a:ext cx="3992563" cy="952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cs typeface="Arial" pitchFamily="34" charset="0"/>
              </a:rPr>
              <a:t>Problem:</a:t>
            </a:r>
          </a:p>
          <a:p>
            <a:pPr algn="l">
              <a:spcBef>
                <a:spcPct val="0"/>
              </a:spcBef>
            </a:pPr>
            <a:r>
              <a:rPr lang="en-US" dirty="0">
                <a:cs typeface="Arial" pitchFamily="34" charset="0"/>
              </a:rPr>
              <a:t>I’m having trouble installing </a:t>
            </a:r>
            <a:r>
              <a:rPr lang="en-US" dirty="0" smtClean="0">
                <a:cs typeface="Arial" pitchFamily="34" charset="0"/>
              </a:rPr>
              <a:t>program. 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I got error message 1. How do I solve it? </a:t>
            </a:r>
          </a:p>
          <a:p>
            <a:pPr algn="l">
              <a:spcBef>
                <a:spcPct val="0"/>
              </a:spcBef>
            </a:pPr>
            <a:endParaRPr lang="en-US" dirty="0">
              <a:cs typeface="Arial" pitchFamily="34" charset="0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266700" y="3390900"/>
            <a:ext cx="54102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dirty="0">
                <a:cs typeface="Arial" pitchFamily="34" charset="0"/>
              </a:rPr>
              <a:t>Yes, you will get error message 1 if there is another </a:t>
            </a:r>
            <a:r>
              <a:rPr lang="en-US" sz="1600" dirty="0" smtClean="0">
                <a:cs typeface="Arial" pitchFamily="34" charset="0"/>
              </a:rPr>
              <a:t>program </a:t>
            </a:r>
            <a:r>
              <a:rPr lang="en-US" sz="1600" dirty="0">
                <a:cs typeface="Arial" pitchFamily="34" charset="0"/>
              </a:rPr>
              <a:t>installed.</a:t>
            </a:r>
          </a:p>
          <a:p>
            <a:pPr algn="l">
              <a:spcBef>
                <a:spcPct val="0"/>
              </a:spcBef>
            </a:pPr>
            <a:endParaRPr lang="en-US" sz="1600" dirty="0">
              <a:cs typeface="Arial" pitchFamily="34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746625" y="4540972"/>
            <a:ext cx="4267200" cy="1219200"/>
          </a:xfrm>
          <a:prstGeom prst="horizontalScroll">
            <a:avLst>
              <a:gd name="adj" fmla="val 12500"/>
            </a:avLst>
          </a:prstGeom>
          <a:solidFill>
            <a:srgbClr val="9CA7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cs typeface="Arial" pitchFamily="34" charset="0"/>
              </a:rPr>
              <a:t>You must first </a:t>
            </a:r>
            <a:r>
              <a:rPr lang="en-US" dirty="0" smtClean="0">
                <a:cs typeface="Arial" pitchFamily="34" charset="0"/>
              </a:rPr>
              <a:t>uninstall other programs</a:t>
            </a:r>
            <a:r>
              <a:rPr lang="en-US" dirty="0">
                <a:cs typeface="Arial" pitchFamily="34" charset="0"/>
              </a:rPr>
              <a:t>.</a:t>
            </a:r>
          </a:p>
          <a:p>
            <a:pPr algn="l">
              <a:spcBef>
                <a:spcPct val="0"/>
              </a:spcBef>
            </a:pPr>
            <a:r>
              <a:rPr lang="en-US" dirty="0">
                <a:cs typeface="Arial" pitchFamily="34" charset="0"/>
              </a:rPr>
              <a:t>Then, when you run setup you will</a:t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 get </a:t>
            </a:r>
            <a:r>
              <a:rPr lang="en-US" dirty="0" smtClean="0">
                <a:cs typeface="Arial" pitchFamily="34" charset="0"/>
              </a:rPr>
              <a:t>your program </a:t>
            </a:r>
            <a:r>
              <a:rPr lang="en-US" dirty="0">
                <a:cs typeface="Arial" pitchFamily="34" charset="0"/>
              </a:rPr>
              <a:t>installed</a:t>
            </a:r>
          </a:p>
        </p:txBody>
      </p:sp>
      <p:sp>
        <p:nvSpPr>
          <p:cNvPr id="27" name="Content Placeholder 26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en-US" sz="1600" dirty="0">
              <a:cs typeface="Arial" pitchFamily="34" charset="0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7772400" cy="365125"/>
          </a:xfrm>
        </p:spPr>
        <p:txBody>
          <a:bodyPr/>
          <a:lstStyle/>
          <a:p>
            <a:r>
              <a:rPr lang="en-US" dirty="0" smtClean="0"/>
              <a:t>source:  Text understanding through </a:t>
            </a:r>
            <a:r>
              <a:rPr lang="en-US" dirty="0" err="1" smtClean="0"/>
              <a:t>problistic</a:t>
            </a:r>
            <a:r>
              <a:rPr lang="en-US" dirty="0" smtClean="0"/>
              <a:t> reasoning and action, T J </a:t>
            </a:r>
            <a:r>
              <a:rPr lang="en-US" dirty="0" err="1" smtClean="0"/>
              <a:t>watson</a:t>
            </a:r>
            <a:r>
              <a:rPr lang="en-US" dirty="0" smtClean="0"/>
              <a:t> research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Searching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Searching unstructured resources</a:t>
            </a:r>
          </a:p>
          <a:p>
            <a:pPr lvl="1"/>
            <a:r>
              <a:rPr lang="en-US" sz="1800" dirty="0" smtClean="0"/>
              <a:t>Title oriented search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Correct answer is the title of the document itself</a:t>
            </a:r>
          </a:p>
          <a:p>
            <a:pPr lvl="2"/>
            <a:r>
              <a:rPr lang="en-US" sz="1800" dirty="0" smtClean="0"/>
              <a:t>Ex- “This </a:t>
            </a:r>
            <a:r>
              <a:rPr lang="en-US" sz="1800" dirty="0"/>
              <a:t>country </a:t>
            </a:r>
            <a:r>
              <a:rPr lang="en-US" sz="1800" dirty="0" smtClean="0"/>
              <a:t>singer  was </a:t>
            </a:r>
            <a:r>
              <a:rPr lang="en-US" sz="1800" dirty="0"/>
              <a:t>imprisoned for robbery and in 1972 </a:t>
            </a:r>
            <a:r>
              <a:rPr lang="en-US" sz="1800" dirty="0" smtClean="0"/>
              <a:t>was  pardoned </a:t>
            </a:r>
            <a:r>
              <a:rPr lang="en-US" sz="1800" dirty="0"/>
              <a:t>by Ronald </a:t>
            </a:r>
            <a:r>
              <a:rPr lang="en-US" sz="1800" dirty="0" smtClean="0"/>
              <a:t>Reagan”  (answer : </a:t>
            </a:r>
            <a:r>
              <a:rPr lang="en-US" sz="1800" dirty="0"/>
              <a:t>Merle </a:t>
            </a:r>
            <a:r>
              <a:rPr lang="en-US" sz="1800" dirty="0" smtClean="0"/>
              <a:t>Haggard)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Title of the document is the question itself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Ex- “</a:t>
            </a:r>
            <a:r>
              <a:rPr lang="en-US" sz="1800" dirty="0" err="1"/>
              <a:t>Aleksander</a:t>
            </a:r>
            <a:r>
              <a:rPr lang="en-US" sz="1800" dirty="0"/>
              <a:t> </a:t>
            </a:r>
            <a:r>
              <a:rPr lang="en-US" sz="1800" dirty="0" smtClean="0"/>
              <a:t>became </a:t>
            </a:r>
            <a:r>
              <a:rPr lang="en-US" sz="1800" dirty="0"/>
              <a:t>the president </a:t>
            </a:r>
            <a:r>
              <a:rPr lang="en-US" sz="1800" dirty="0" smtClean="0"/>
              <a:t>of this </a:t>
            </a:r>
            <a:r>
              <a:rPr lang="en-US" sz="1800" dirty="0"/>
              <a:t>country in 1995</a:t>
            </a:r>
            <a:r>
              <a:rPr lang="en-US" sz="1800" dirty="0" smtClean="0"/>
              <a:t>” </a:t>
            </a:r>
            <a:endParaRPr lang="en-US" sz="1800" dirty="0"/>
          </a:p>
          <a:p>
            <a:pPr marL="800100" lvl="2" indent="0">
              <a:buNone/>
            </a:pPr>
            <a:r>
              <a:rPr lang="en-US" sz="1800" dirty="0" smtClean="0"/>
              <a:t>[ </a:t>
            </a:r>
            <a:r>
              <a:rPr lang="en-US" sz="1800" dirty="0"/>
              <a:t>The first sentence of the </a:t>
            </a:r>
            <a:r>
              <a:rPr lang="en-US" sz="1800" dirty="0" smtClean="0"/>
              <a:t>Wikipedia article </a:t>
            </a:r>
            <a:r>
              <a:rPr lang="en-US" sz="1800" dirty="0"/>
              <a:t>on </a:t>
            </a:r>
            <a:r>
              <a:rPr lang="en-US" sz="1800" dirty="0" err="1"/>
              <a:t>Aleksander</a:t>
            </a:r>
            <a:r>
              <a:rPr lang="en-US" sz="1800" dirty="0"/>
              <a:t> </a:t>
            </a:r>
            <a:r>
              <a:rPr lang="en-US" sz="1800" dirty="0" smtClean="0"/>
              <a:t>states</a:t>
            </a:r>
            <a:r>
              <a:rPr lang="en-US" sz="1800" dirty="0"/>
              <a:t>, </a:t>
            </a:r>
            <a:r>
              <a:rPr lang="en-US" sz="1800" dirty="0" err="1" smtClean="0"/>
              <a:t>Aleksander</a:t>
            </a:r>
            <a:r>
              <a:rPr lang="en-US" sz="1800" dirty="0" smtClean="0"/>
              <a:t> is </a:t>
            </a:r>
            <a:r>
              <a:rPr lang="en-US" sz="1800" dirty="0"/>
              <a:t>a Polish socialist politician who served </a:t>
            </a:r>
            <a:r>
              <a:rPr lang="en-US" sz="1800" dirty="0" smtClean="0"/>
              <a:t>as the </a:t>
            </a:r>
            <a:r>
              <a:rPr lang="en-US" sz="1800" dirty="0"/>
              <a:t>President of Poland from 1995 to </a:t>
            </a:r>
            <a:r>
              <a:rPr lang="en-US" sz="1800" dirty="0" smtClean="0"/>
              <a:t>2005 ] </a:t>
            </a:r>
            <a:endParaRPr lang="en-US" sz="1800" b="1" dirty="0"/>
          </a:p>
          <a:p>
            <a:pPr lvl="4"/>
            <a:endParaRPr lang="en-US" sz="1800" dirty="0" smtClean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29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Candidate Generation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15200" cy="491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32566"/>
            <a:ext cx="2895600" cy="365125"/>
          </a:xfrm>
        </p:spPr>
        <p:txBody>
          <a:bodyPr/>
          <a:lstStyle/>
          <a:p>
            <a:r>
              <a:rPr lang="en-US" dirty="0" smtClean="0"/>
              <a:t>source: http://h30565.www3.hp.com/t5/Feature-Articles/How-Watson-Won-at-Jeopardy/ba-p/7752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1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Candidate Generation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18" y="161952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Responsible for finding CAs and  giving them relative probability estimate using Word net.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/>
              <a:t>In cell division, mitosis splits the nucleus &amp; cytokinesis splits this </a:t>
            </a:r>
            <a:r>
              <a:rPr lang="en-US" sz="2000" dirty="0">
                <a:solidFill>
                  <a:srgbClr val="FF0000"/>
                </a:solidFill>
              </a:rPr>
              <a:t>liquid</a:t>
            </a:r>
            <a:r>
              <a:rPr lang="en-US" sz="2000" dirty="0"/>
              <a:t> </a:t>
            </a:r>
            <a:r>
              <a:rPr lang="en-US" sz="2000" i="1" dirty="0"/>
              <a:t>cushioning</a:t>
            </a:r>
            <a:r>
              <a:rPr lang="en-US" sz="2000" dirty="0"/>
              <a:t> the </a:t>
            </a:r>
            <a:r>
              <a:rPr lang="en-US" sz="2000" dirty="0" smtClean="0"/>
              <a:t>nucleus</a:t>
            </a:r>
            <a:r>
              <a:rPr lang="en-US" sz="2000" dirty="0" smtClean="0">
                <a:solidFill>
                  <a:srgbClr val="FF0000"/>
                </a:solidFill>
              </a:rPr>
              <a:t>”	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4824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2875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550" y="3810000"/>
            <a:ext cx="3478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932" y="4189413"/>
            <a:ext cx="37274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90268"/>
            <a:ext cx="28781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69681"/>
            <a:ext cx="27479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787" y="5410200"/>
            <a:ext cx="26400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66078"/>
            <a:ext cx="2565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469" y="4568826"/>
            <a:ext cx="38576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33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7212" y="14605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Missing Links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7444" y="5581650"/>
            <a:ext cx="4038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3844" y="5581650"/>
            <a:ext cx="152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1644" y="14509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99844" y="14287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2044" y="19081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76044" y="895350"/>
            <a:ext cx="1447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10" name="Oval 9"/>
          <p:cNvSpPr/>
          <p:nvPr/>
        </p:nvSpPr>
        <p:spPr>
          <a:xfrm>
            <a:off x="5938044" y="14509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66444" y="20605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47644" y="21367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28644" y="16033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09644" y="2289175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423444" y="3028950"/>
            <a:ext cx="4111625" cy="338138"/>
            <a:chOff x="3429000" y="3048000"/>
            <a:chExt cx="4111625" cy="338138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343400" y="3048000"/>
              <a:ext cx="1976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600"/>
                <a:t>TV remote controls,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429000" y="3048000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600"/>
                <a:t>Shirts,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6308725" y="3048000"/>
              <a:ext cx="12319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600"/>
                <a:t>Telephones</a:t>
              </a:r>
            </a:p>
          </p:txBody>
        </p:sp>
      </p:grpSp>
      <p:cxnSp>
        <p:nvCxnSpPr>
          <p:cNvPr id="16" name="Curved Connector 15"/>
          <p:cNvCxnSpPr>
            <a:stCxn id="57" idx="0"/>
            <a:endCxn id="8" idx="4"/>
          </p:cNvCxnSpPr>
          <p:nvPr/>
        </p:nvCxnSpPr>
        <p:spPr>
          <a:xfrm rot="5400000" flipH="1" flipV="1">
            <a:off x="3568700" y="2602707"/>
            <a:ext cx="663575" cy="1889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7" idx="0"/>
            <a:endCxn id="11" idx="4"/>
          </p:cNvCxnSpPr>
          <p:nvPr/>
        </p:nvCxnSpPr>
        <p:spPr>
          <a:xfrm rot="5400000" flipH="1" flipV="1">
            <a:off x="4102100" y="2221707"/>
            <a:ext cx="511175" cy="11033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7" idx="0"/>
            <a:endCxn id="6" idx="4"/>
          </p:cNvCxnSpPr>
          <p:nvPr/>
        </p:nvCxnSpPr>
        <p:spPr>
          <a:xfrm rot="5400000" flipH="1" flipV="1">
            <a:off x="3644900" y="2069307"/>
            <a:ext cx="1120775" cy="7985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6" idx="0"/>
            <a:endCxn id="7" idx="4"/>
          </p:cNvCxnSpPr>
          <p:nvPr/>
        </p:nvCxnSpPr>
        <p:spPr>
          <a:xfrm rot="5400000" flipH="1" flipV="1">
            <a:off x="4813301" y="2399506"/>
            <a:ext cx="1143000" cy="115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6" idx="0"/>
            <a:endCxn id="10" idx="4"/>
          </p:cNvCxnSpPr>
          <p:nvPr/>
        </p:nvCxnSpPr>
        <p:spPr>
          <a:xfrm rot="5400000" flipH="1" flipV="1">
            <a:off x="5243513" y="1991519"/>
            <a:ext cx="1120775" cy="9540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56" idx="0"/>
            <a:endCxn id="9" idx="4"/>
          </p:cNvCxnSpPr>
          <p:nvPr/>
        </p:nvCxnSpPr>
        <p:spPr>
          <a:xfrm rot="5400000" flipH="1" flipV="1">
            <a:off x="4775201" y="1904206"/>
            <a:ext cx="1676400" cy="57308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58" idx="0"/>
            <a:endCxn id="12" idx="4"/>
          </p:cNvCxnSpPr>
          <p:nvPr/>
        </p:nvCxnSpPr>
        <p:spPr>
          <a:xfrm rot="16200000" flipV="1">
            <a:off x="6687344" y="2797175"/>
            <a:ext cx="434975" cy="285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58" idx="0"/>
            <a:endCxn id="13" idx="4"/>
          </p:cNvCxnSpPr>
          <p:nvPr/>
        </p:nvCxnSpPr>
        <p:spPr>
          <a:xfrm rot="5400000" flipH="1" flipV="1">
            <a:off x="6611144" y="2368550"/>
            <a:ext cx="968375" cy="352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8" idx="0"/>
            <a:endCxn id="14" idx="4"/>
          </p:cNvCxnSpPr>
          <p:nvPr/>
        </p:nvCxnSpPr>
        <p:spPr>
          <a:xfrm rot="5400000" flipH="1" flipV="1">
            <a:off x="7144544" y="2520950"/>
            <a:ext cx="282575" cy="733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575844" y="1222375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26" name="Curved Connector 25"/>
          <p:cNvCxnSpPr>
            <a:stCxn id="8" idx="0"/>
            <a:endCxn id="25" idx="4"/>
          </p:cNvCxnSpPr>
          <p:nvPr/>
        </p:nvCxnSpPr>
        <p:spPr>
          <a:xfrm rot="16200000" flipV="1">
            <a:off x="3861594" y="1774825"/>
            <a:ext cx="228600" cy="38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6" idx="6"/>
            <a:endCxn id="7" idx="2"/>
          </p:cNvCxnSpPr>
          <p:nvPr/>
        </p:nvCxnSpPr>
        <p:spPr>
          <a:xfrm flipV="1">
            <a:off x="4947444" y="1657350"/>
            <a:ext cx="152400" cy="222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0"/>
            <a:endCxn id="9" idx="5"/>
          </p:cNvCxnSpPr>
          <p:nvPr/>
        </p:nvCxnSpPr>
        <p:spPr>
          <a:xfrm rot="16200000" flipV="1">
            <a:off x="6682582" y="1014412"/>
            <a:ext cx="317500" cy="860425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7"/>
            <a:endCxn id="9" idx="2"/>
          </p:cNvCxnSpPr>
          <p:nvPr/>
        </p:nvCxnSpPr>
        <p:spPr>
          <a:xfrm rot="5400000" flipH="1" flipV="1">
            <a:off x="4618832" y="731837"/>
            <a:ext cx="165100" cy="949325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67994" y="40576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8394" y="45148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794" y="46672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33" name="Curved Connector 32"/>
          <p:cNvCxnSpPr>
            <a:endCxn id="31" idx="4"/>
          </p:cNvCxnSpPr>
          <p:nvPr/>
        </p:nvCxnSpPr>
        <p:spPr>
          <a:xfrm rot="5400000" flipH="1" flipV="1">
            <a:off x="3608387" y="5244307"/>
            <a:ext cx="665163" cy="1206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32" idx="4"/>
          </p:cNvCxnSpPr>
          <p:nvPr/>
        </p:nvCxnSpPr>
        <p:spPr>
          <a:xfrm rot="5400000" flipH="1" flipV="1">
            <a:off x="4141787" y="4863307"/>
            <a:ext cx="512763" cy="1035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30" idx="4"/>
          </p:cNvCxnSpPr>
          <p:nvPr/>
        </p:nvCxnSpPr>
        <p:spPr>
          <a:xfrm rot="5400000" flipH="1" flipV="1">
            <a:off x="3684587" y="4710907"/>
            <a:ext cx="1122363" cy="7302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1" idx="0"/>
            <a:endCxn id="39" idx="4"/>
          </p:cNvCxnSpPr>
          <p:nvPr/>
        </p:nvCxnSpPr>
        <p:spPr>
          <a:xfrm rot="16200000" flipV="1">
            <a:off x="3769519" y="4283075"/>
            <a:ext cx="304800" cy="158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0" idx="6"/>
          </p:cNvCxnSpPr>
          <p:nvPr/>
        </p:nvCxnSpPr>
        <p:spPr>
          <a:xfrm flipV="1">
            <a:off x="4953794" y="3981450"/>
            <a:ext cx="37465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328444" y="3752850"/>
            <a:ext cx="11430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Mt Everest</a:t>
            </a:r>
          </a:p>
        </p:txBody>
      </p:sp>
      <p:sp>
        <p:nvSpPr>
          <p:cNvPr id="39" name="Oval 38"/>
          <p:cNvSpPr/>
          <p:nvPr/>
        </p:nvSpPr>
        <p:spPr>
          <a:xfrm>
            <a:off x="3499644" y="37528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37644" y="45148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1" name="Curved Connector 40"/>
          <p:cNvCxnSpPr>
            <a:stCxn id="5" idx="0"/>
            <a:endCxn id="40" idx="4"/>
          </p:cNvCxnSpPr>
          <p:nvPr/>
        </p:nvCxnSpPr>
        <p:spPr>
          <a:xfrm rot="16200000" flipV="1">
            <a:off x="3023394" y="5029200"/>
            <a:ext cx="609600" cy="495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356644" y="382905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3" name="Curved Connector 42"/>
          <p:cNvCxnSpPr>
            <a:stCxn id="40" idx="0"/>
            <a:endCxn id="42" idx="4"/>
          </p:cNvCxnSpPr>
          <p:nvPr/>
        </p:nvCxnSpPr>
        <p:spPr>
          <a:xfrm rot="16200000" flipV="1">
            <a:off x="2775744" y="4210050"/>
            <a:ext cx="228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42" idx="0"/>
          </p:cNvCxnSpPr>
          <p:nvPr/>
        </p:nvCxnSpPr>
        <p:spPr>
          <a:xfrm rot="5400000" flipH="1" flipV="1">
            <a:off x="2604294" y="3619500"/>
            <a:ext cx="304800" cy="114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0" idx="2"/>
          </p:cNvCxnSpPr>
          <p:nvPr/>
        </p:nvCxnSpPr>
        <p:spPr>
          <a:xfrm rot="10800000">
            <a:off x="1975644" y="3676650"/>
            <a:ext cx="762000" cy="10668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938044" y="4895850"/>
            <a:ext cx="1676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He was first</a:t>
            </a:r>
          </a:p>
        </p:txBody>
      </p:sp>
      <p:cxnSp>
        <p:nvCxnSpPr>
          <p:cNvPr id="47" name="Curved Connector 46"/>
          <p:cNvCxnSpPr>
            <a:stCxn id="46" idx="0"/>
            <a:endCxn id="49" idx="4"/>
          </p:cNvCxnSpPr>
          <p:nvPr/>
        </p:nvCxnSpPr>
        <p:spPr>
          <a:xfrm rot="5400000" flipH="1" flipV="1">
            <a:off x="7347744" y="4019550"/>
            <a:ext cx="304800" cy="1447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8" idx="6"/>
            <a:endCxn id="49" idx="2"/>
          </p:cNvCxnSpPr>
          <p:nvPr/>
        </p:nvCxnSpPr>
        <p:spPr>
          <a:xfrm>
            <a:off x="6471444" y="4057650"/>
            <a:ext cx="10668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538244" y="3981450"/>
            <a:ext cx="1371600" cy="609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Edmund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Hillary</a:t>
            </a:r>
          </a:p>
        </p:txBody>
      </p:sp>
      <p:cxnSp>
        <p:nvCxnSpPr>
          <p:cNvPr id="50" name="Curved Connector 49"/>
          <p:cNvCxnSpPr/>
          <p:nvPr/>
        </p:nvCxnSpPr>
        <p:spPr>
          <a:xfrm rot="5400000" flipH="1" flipV="1">
            <a:off x="6661945" y="5543550"/>
            <a:ext cx="228600" cy="31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5" idx="0"/>
          </p:cNvCxnSpPr>
          <p:nvPr/>
        </p:nvCxnSpPr>
        <p:spPr>
          <a:xfrm rot="16200000" flipV="1">
            <a:off x="3602831" y="868363"/>
            <a:ext cx="403225" cy="3048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8" idx="2"/>
          </p:cNvCxnSpPr>
          <p:nvPr/>
        </p:nvCxnSpPr>
        <p:spPr>
          <a:xfrm rot="10800000">
            <a:off x="3271044" y="1657350"/>
            <a:ext cx="381000" cy="4794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3" idx="6"/>
          </p:cNvCxnSpPr>
          <p:nvPr/>
        </p:nvCxnSpPr>
        <p:spPr>
          <a:xfrm flipV="1">
            <a:off x="7614444" y="1200150"/>
            <a:ext cx="152400" cy="6318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9" idx="6"/>
          </p:cNvCxnSpPr>
          <p:nvPr/>
        </p:nvCxnSpPr>
        <p:spPr>
          <a:xfrm flipV="1">
            <a:off x="6623844" y="1047750"/>
            <a:ext cx="457200" cy="7620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57957" y="3016250"/>
            <a:ext cx="3954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 smtClean="0"/>
              <a:t>    Category</a:t>
            </a:r>
            <a:r>
              <a:rPr lang="en-US" b="1" dirty="0"/>
              <a:t>:</a:t>
            </a:r>
            <a:r>
              <a:rPr lang="en-US" dirty="0"/>
              <a:t> Common Bonds</a:t>
            </a:r>
          </a:p>
        </p:txBody>
      </p:sp>
      <p:sp>
        <p:nvSpPr>
          <p:cNvPr id="59" name="Content Placeholder 58"/>
          <p:cNvSpPr>
            <a:spLocks noGrp="1" noChangeArrowheads="1"/>
          </p:cNvSpPr>
          <p:nvPr>
            <p:ph idx="1"/>
          </p:nvPr>
        </p:nvSpPr>
        <p:spPr bwMode="auto">
          <a:xfrm>
            <a:off x="1" y="5671519"/>
            <a:ext cx="8986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On hearing of the discovery of George Mallory's body, he told reporters he still thinks he was first.</a:t>
            </a:r>
          </a:p>
        </p:txBody>
      </p:sp>
    </p:spTree>
    <p:extLst>
      <p:ext uri="{BB962C8B-B14F-4D97-AF65-F5344CB8AC3E}">
        <p14:creationId xmlns:p14="http://schemas.microsoft.com/office/powerpoint/2010/main" xmlns="" val="42725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7600" cy="50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32566"/>
            <a:ext cx="2895600" cy="365125"/>
          </a:xfrm>
        </p:spPr>
        <p:txBody>
          <a:bodyPr/>
          <a:lstStyle/>
          <a:p>
            <a:r>
              <a:rPr lang="en-US" dirty="0" smtClean="0"/>
              <a:t>source: http://h30565.www3.hp.com/t5/Feature-Articles/How-Watson-Won-at-Jeopardy/ba-p/7752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6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Word Net - </a:t>
            </a:r>
            <a:r>
              <a:rPr lang="en-US" dirty="0" err="1" smtClean="0">
                <a:solidFill>
                  <a:srgbClr val="0070C0"/>
                </a:solidFill>
              </a:rPr>
              <a:t>Synsets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137" y="1677194"/>
            <a:ext cx="77057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7924800" cy="365125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watson</a:t>
            </a:r>
            <a:r>
              <a:rPr lang="en-US" dirty="0" smtClean="0"/>
              <a:t> model by </a:t>
            </a:r>
            <a:r>
              <a:rPr lang="en-US" dirty="0" err="1" smtClean="0"/>
              <a:t>Bibek</a:t>
            </a:r>
            <a:r>
              <a:rPr lang="en-US" dirty="0" smtClean="0"/>
              <a:t> </a:t>
            </a:r>
            <a:r>
              <a:rPr lang="en-US" dirty="0" err="1" smtClean="0"/>
              <a:t>behra</a:t>
            </a:r>
            <a:r>
              <a:rPr lang="en-US" dirty="0" smtClean="0"/>
              <a:t>, </a:t>
            </a:r>
            <a:r>
              <a:rPr lang="en-US" dirty="0" err="1" smtClean="0"/>
              <a:t>karan</a:t>
            </a:r>
            <a:r>
              <a:rPr lang="en-US" dirty="0" smtClean="0"/>
              <a:t> </a:t>
            </a:r>
            <a:r>
              <a:rPr lang="en-US" dirty="0" err="1" smtClean="0"/>
              <a:t>chawla</a:t>
            </a:r>
            <a:r>
              <a:rPr lang="en-US" dirty="0" smtClean="0"/>
              <a:t>, </a:t>
            </a:r>
            <a:r>
              <a:rPr lang="en-US" dirty="0" err="1" smtClean="0"/>
              <a:t>jayanta</a:t>
            </a:r>
            <a:r>
              <a:rPr lang="en-US" dirty="0" smtClean="0"/>
              <a:t> </a:t>
            </a:r>
            <a:r>
              <a:rPr lang="en-US" dirty="0" err="1" smtClean="0"/>
              <a:t>borah</a:t>
            </a:r>
            <a:r>
              <a:rPr lang="en-US" dirty="0" smtClean="0"/>
              <a:t> 2010 after permission from </a:t>
            </a:r>
            <a:r>
              <a:rPr lang="en-US" dirty="0" err="1" smtClean="0"/>
              <a:t>Bibek</a:t>
            </a:r>
            <a:r>
              <a:rPr lang="en-US" dirty="0" smtClean="0"/>
              <a:t> </a:t>
            </a:r>
            <a:r>
              <a:rPr lang="en-US" dirty="0" err="1" smtClean="0"/>
              <a:t>behra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Final Scoring and Summarizing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Each dimension contributes to supporting or refuting hypotheses based on</a:t>
            </a:r>
          </a:p>
          <a:p>
            <a:pPr lvl="1"/>
            <a:r>
              <a:rPr lang="en-US" sz="1800" b="1" dirty="0"/>
              <a:t>Strength of evidence and </a:t>
            </a:r>
          </a:p>
          <a:p>
            <a:pPr lvl="1"/>
            <a:r>
              <a:rPr lang="en-US" sz="1800" b="1" dirty="0"/>
              <a:t>Importance of dimension for diagnosis </a:t>
            </a:r>
            <a:r>
              <a:rPr lang="en-US" sz="1800" dirty="0"/>
              <a:t>(learned from training data)</a:t>
            </a:r>
          </a:p>
          <a:p>
            <a:r>
              <a:rPr lang="en-US" sz="1800" dirty="0"/>
              <a:t>Evidence dimensions are combined to produce an overall confidences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2802586"/>
            <a:ext cx="8485187" cy="3976687"/>
            <a:chOff x="286955" y="2906472"/>
            <a:chExt cx="8485570" cy="397668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012" y="2906472"/>
              <a:ext cx="4399161" cy="397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86955" y="4568584"/>
              <a:ext cx="2209900" cy="1347788"/>
              <a:chOff x="6512891" y="3594284"/>
              <a:chExt cx="2436933" cy="1347788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6512891" y="3594284"/>
                <a:ext cx="1743668" cy="1347788"/>
                <a:chOff x="6512891" y="3594284"/>
                <a:chExt cx="1743668" cy="1347788"/>
              </a:xfrm>
            </p:grpSpPr>
            <p:sp>
              <p:nvSpPr>
                <p:cNvPr id="12" name="TextBox 30"/>
                <p:cNvSpPr txBox="1"/>
                <p:nvPr/>
              </p:nvSpPr>
              <p:spPr>
                <a:xfrm>
                  <a:off x="6512891" y="3594284"/>
                  <a:ext cx="1153691" cy="579438"/>
                </a:xfrm>
                <a:prstGeom prst="round2Diag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</a:rPr>
                    <a:t>Positive Evidence</a:t>
                  </a:r>
                </a:p>
              </p:txBody>
            </p:sp>
            <p:sp>
              <p:nvSpPr>
                <p:cNvPr id="13" name="TextBox 31"/>
                <p:cNvSpPr txBox="1"/>
                <p:nvPr/>
              </p:nvSpPr>
              <p:spPr>
                <a:xfrm>
                  <a:off x="6525145" y="4362634"/>
                  <a:ext cx="1099421" cy="579438"/>
                </a:xfrm>
                <a:prstGeom prst="round2Diag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r>
                    <a:rPr lang="en-US" sz="1400" dirty="0">
                      <a:solidFill>
                        <a:prstClr val="black"/>
                      </a:solidFill>
                    </a:rPr>
                    <a:t>Negative Evidence</a:t>
                  </a:r>
                </a:p>
              </p:txBody>
            </p:sp>
            <p:sp>
              <p:nvSpPr>
                <p:cNvPr id="14" name="Up Arrow 13"/>
                <p:cNvSpPr/>
                <p:nvPr/>
              </p:nvSpPr>
              <p:spPr>
                <a:xfrm>
                  <a:off x="7771623" y="3621272"/>
                  <a:ext cx="484936" cy="60960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Up Arrow 14"/>
                <p:cNvSpPr/>
                <p:nvPr/>
              </p:nvSpPr>
              <p:spPr>
                <a:xfrm rot="10800000">
                  <a:off x="7771623" y="4315009"/>
                  <a:ext cx="484936" cy="60960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en-US" sz="16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7039842" y="4267384"/>
                <a:ext cx="1909982" cy="1588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26" y="3446203"/>
              <a:ext cx="2324099" cy="19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5892670" y="4119322"/>
              <a:ext cx="698532" cy="4667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76950" y="3090446"/>
              <a:ext cx="2695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lvl="1" defTabSz="457200"/>
              <a:r>
                <a:rPr lang="en-US" sz="1600" b="1">
                  <a:solidFill>
                    <a:srgbClr val="000000"/>
                  </a:solidFill>
                </a:rPr>
                <a:t>Overall Confidence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6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91400" y="1905000"/>
            <a:ext cx="1524000" cy="320040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Watson’s</a:t>
            </a:r>
          </a:p>
          <a:p>
            <a:pPr algn="ctr">
              <a:defRPr/>
            </a:pPr>
            <a:r>
              <a:rPr lang="en-US" dirty="0"/>
              <a:t>QA Engine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2,880 </a:t>
            </a:r>
          </a:p>
          <a:p>
            <a:pPr algn="ctr">
              <a:defRPr/>
            </a:pPr>
            <a:r>
              <a:rPr lang="en-US" sz="1400" dirty="0"/>
              <a:t>IBM Power750</a:t>
            </a:r>
          </a:p>
          <a:p>
            <a:pPr algn="ctr">
              <a:defRPr/>
            </a:pPr>
            <a:r>
              <a:rPr lang="en-US" sz="1400" dirty="0"/>
              <a:t>Compute</a:t>
            </a:r>
          </a:p>
          <a:p>
            <a:pPr algn="ctr">
              <a:defRPr/>
            </a:pPr>
            <a:r>
              <a:rPr lang="en-US" sz="1400" dirty="0"/>
              <a:t>Cores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15 TB of </a:t>
            </a:r>
          </a:p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238625" y="2895600"/>
            <a:ext cx="1143000" cy="304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Strategy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248150" y="3829050"/>
            <a:ext cx="1143000" cy="381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Text-to-Speech</a:t>
            </a:r>
          </a:p>
        </p:txBody>
      </p:sp>
      <p:cxnSp>
        <p:nvCxnSpPr>
          <p:cNvPr id="146" name="Elbow Connector 145"/>
          <p:cNvCxnSpPr>
            <a:stCxn id="181" idx="1"/>
            <a:endCxn id="183" idx="3"/>
          </p:cNvCxnSpPr>
          <p:nvPr/>
        </p:nvCxnSpPr>
        <p:spPr>
          <a:xfrm rot="10800000">
            <a:off x="5419726" y="3619500"/>
            <a:ext cx="1971675" cy="1905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endCxn id="185" idx="1"/>
          </p:cNvCxnSpPr>
          <p:nvPr/>
        </p:nvCxnSpPr>
        <p:spPr>
          <a:xfrm flipV="1">
            <a:off x="5410200" y="3038475"/>
            <a:ext cx="1981200" cy="3143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1000" y="2286000"/>
            <a:ext cx="1066800" cy="2971800"/>
          </a:xfrm>
          <a:prstGeom prst="roundRect">
            <a:avLst/>
          </a:prstGeom>
          <a:solidFill>
            <a:srgbClr val="9696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Jeopardy! Game Control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43150" y="4772025"/>
            <a:ext cx="1428750" cy="666750"/>
          </a:xfrm>
          <a:prstGeom prst="roundRect">
            <a:avLst/>
          </a:prstGeom>
          <a:solidFill>
            <a:srgbClr val="9696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Human Player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7150" y="914400"/>
            <a:ext cx="1704975" cy="962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Clue Grid</a:t>
            </a:r>
          </a:p>
        </p:txBody>
      </p:sp>
      <p:cxnSp>
        <p:nvCxnSpPr>
          <p:cNvPr id="87" name="Elbow Connector 86"/>
          <p:cNvCxnSpPr>
            <a:endCxn id="85" idx="2"/>
          </p:cNvCxnSpPr>
          <p:nvPr/>
        </p:nvCxnSpPr>
        <p:spPr>
          <a:xfrm rot="16200000" flipV="1">
            <a:off x="707231" y="2078832"/>
            <a:ext cx="409575" cy="47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210050" y="3171025"/>
            <a:ext cx="1219200" cy="76200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Watson’s</a:t>
            </a:r>
          </a:p>
          <a:p>
            <a:pPr algn="ctr">
              <a:defRPr/>
            </a:pPr>
            <a:r>
              <a:rPr lang="en-US" sz="1600" dirty="0"/>
              <a:t>Game Controller</a:t>
            </a:r>
          </a:p>
        </p:txBody>
      </p:sp>
      <p:cxnSp>
        <p:nvCxnSpPr>
          <p:cNvPr id="68" name="Elbow Connector 8"/>
          <p:cNvCxnSpPr/>
          <p:nvPr/>
        </p:nvCxnSpPr>
        <p:spPr>
          <a:xfrm rot="10800000" flipV="1">
            <a:off x="1447800" y="2341563"/>
            <a:ext cx="585788" cy="14303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7" name="TextBox 72"/>
          <p:cNvSpPr txBox="1">
            <a:spLocks noChangeArrowheads="1"/>
          </p:cNvSpPr>
          <p:nvPr/>
        </p:nvSpPr>
        <p:spPr bwMode="auto">
          <a:xfrm>
            <a:off x="1600200" y="304800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3366CC"/>
                </a:solidFill>
              </a:rPr>
              <a:t>Real-Time Game Configuration</a:t>
            </a:r>
          </a:p>
          <a:p>
            <a:pPr algn="ctr" eaLnBrk="1" hangingPunct="1"/>
            <a:r>
              <a:rPr lang="en-US" b="1" dirty="0">
                <a:solidFill>
                  <a:srgbClr val="3366CC"/>
                </a:solidFill>
              </a:rPr>
              <a:t>Used in Sparring and Exhibition Games</a:t>
            </a:r>
          </a:p>
        </p:txBody>
      </p:sp>
      <p:grpSp>
        <p:nvGrpSpPr>
          <p:cNvPr id="28698" name="Group 69"/>
          <p:cNvGrpSpPr>
            <a:grpSpLocks/>
          </p:cNvGrpSpPr>
          <p:nvPr/>
        </p:nvGrpSpPr>
        <p:grpSpPr bwMode="auto">
          <a:xfrm rot="785842">
            <a:off x="2119313" y="4527550"/>
            <a:ext cx="314325" cy="1000125"/>
            <a:chOff x="2276076" y="669632"/>
            <a:chExt cx="364272" cy="1318874"/>
          </a:xfrm>
        </p:grpSpPr>
        <p:grpSp>
          <p:nvGrpSpPr>
            <p:cNvPr id="28779" name="Group 117"/>
            <p:cNvGrpSpPr>
              <a:grpSpLocks/>
            </p:cNvGrpSpPr>
            <p:nvPr/>
          </p:nvGrpSpPr>
          <p:grpSpPr bwMode="auto">
            <a:xfrm rot="1728010">
              <a:off x="2485053" y="669631"/>
              <a:ext cx="155295" cy="866239"/>
              <a:chOff x="7293255" y="2854760"/>
              <a:chExt cx="155295" cy="866239"/>
            </a:xfrm>
          </p:grpSpPr>
          <p:grpSp>
            <p:nvGrpSpPr>
              <p:cNvPr id="28781" name="Group 35"/>
              <p:cNvGrpSpPr>
                <a:grpSpLocks/>
              </p:cNvGrpSpPr>
              <p:nvPr/>
            </p:nvGrpSpPr>
            <p:grpSpPr bwMode="auto">
              <a:xfrm>
                <a:off x="7293255" y="2854760"/>
                <a:ext cx="155295" cy="838885"/>
                <a:chOff x="7293255" y="2942540"/>
                <a:chExt cx="155295" cy="838885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232292" y="3020188"/>
                  <a:ext cx="137981" cy="768297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32642" y="2962704"/>
                  <a:ext cx="137982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234151" y="2941471"/>
                  <a:ext cx="143501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28055" y="2943947"/>
                  <a:ext cx="139821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7245730" y="3687155"/>
                <a:ext cx="136142" cy="4605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5" name="Freeform 74"/>
            <p:cNvSpPr/>
            <p:nvPr/>
          </p:nvSpPr>
          <p:spPr>
            <a:xfrm flipH="1">
              <a:off x="2264731" y="1376927"/>
              <a:ext cx="200534" cy="609195"/>
            </a:xfrm>
            <a:custGeom>
              <a:avLst/>
              <a:gdLst>
                <a:gd name="connsiteX0" fmla="*/ 360883 w 541325"/>
                <a:gd name="connsiteY0" fmla="*/ 0 h 494995"/>
                <a:gd name="connsiteX1" fmla="*/ 17069 w 541325"/>
                <a:gd name="connsiteY1" fmla="*/ 248716 h 494995"/>
                <a:gd name="connsiteX2" fmla="*/ 463296 w 541325"/>
                <a:gd name="connsiteY2" fmla="*/ 460857 h 494995"/>
                <a:gd name="connsiteX3" fmla="*/ 485242 w 541325"/>
                <a:gd name="connsiteY3" fmla="*/ 453542 h 4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25" h="494995">
                  <a:moveTo>
                    <a:pt x="360883" y="0"/>
                  </a:moveTo>
                  <a:cubicBezTo>
                    <a:pt x="180441" y="85953"/>
                    <a:pt x="0" y="171907"/>
                    <a:pt x="17069" y="248716"/>
                  </a:cubicBezTo>
                  <a:cubicBezTo>
                    <a:pt x="34138" y="325525"/>
                    <a:pt x="385267" y="426719"/>
                    <a:pt x="463296" y="460857"/>
                  </a:cubicBezTo>
                  <a:cubicBezTo>
                    <a:pt x="541325" y="494995"/>
                    <a:pt x="513283" y="474268"/>
                    <a:pt x="485242" y="453542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5" name="Elbow Connector 8"/>
          <p:cNvCxnSpPr>
            <a:endCxn id="2" idx="3"/>
          </p:cNvCxnSpPr>
          <p:nvPr/>
        </p:nvCxnSpPr>
        <p:spPr>
          <a:xfrm rot="10800000" flipV="1">
            <a:off x="1447800" y="3768878"/>
            <a:ext cx="641162" cy="30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8"/>
          <p:cNvCxnSpPr/>
          <p:nvPr/>
        </p:nvCxnSpPr>
        <p:spPr>
          <a:xfrm rot="10800000">
            <a:off x="1447800" y="3771900"/>
            <a:ext cx="593725" cy="1681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" idx="2"/>
            <a:endCxn id="3" idx="2"/>
          </p:cNvCxnSpPr>
          <p:nvPr/>
        </p:nvCxnSpPr>
        <p:spPr>
          <a:xfrm rot="5400000" flipH="1" flipV="1">
            <a:off x="2204637" y="2642788"/>
            <a:ext cx="1324775" cy="3905250"/>
          </a:xfrm>
          <a:prstGeom prst="bentConnector3">
            <a:avLst>
              <a:gd name="adj1" fmla="val -36977"/>
            </a:avLst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58"/>
          <p:cNvSpPr txBox="1">
            <a:spLocks noChangeArrowheads="1"/>
          </p:cNvSpPr>
          <p:nvPr/>
        </p:nvSpPr>
        <p:spPr bwMode="auto">
          <a:xfrm>
            <a:off x="1504950" y="5791200"/>
            <a:ext cx="295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Clues, Scores &amp; Other Game Data </a:t>
            </a:r>
          </a:p>
        </p:txBody>
      </p:sp>
      <p:sp>
        <p:nvSpPr>
          <p:cNvPr id="28703" name="TextBox 75"/>
          <p:cNvSpPr txBox="1">
            <a:spLocks noChangeArrowheads="1"/>
          </p:cNvSpPr>
          <p:nvPr/>
        </p:nvSpPr>
        <p:spPr bwMode="auto">
          <a:xfrm>
            <a:off x="7210425" y="93345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/>
              <a:t>Insulated and Self-Contained </a:t>
            </a:r>
          </a:p>
        </p:txBody>
      </p:sp>
      <p:sp>
        <p:nvSpPr>
          <p:cNvPr id="28704" name="TextBox 82"/>
          <p:cNvSpPr txBox="1">
            <a:spLocks noChangeArrowheads="1"/>
          </p:cNvSpPr>
          <p:nvPr/>
        </p:nvSpPr>
        <p:spPr bwMode="auto">
          <a:xfrm>
            <a:off x="5715000" y="3810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/>
              <a:t>Answers &amp; Confidences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86100"/>
            <a:ext cx="1176338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343150" y="1695449"/>
            <a:ext cx="1428750" cy="695325"/>
          </a:xfrm>
          <a:prstGeom prst="roundRect">
            <a:avLst/>
          </a:prstGeom>
          <a:solidFill>
            <a:srgbClr val="9696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Human Player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8709" name="Picture 1" descr="C:\Users\Admin\AppData\Local\Microsoft\Windows\Temporary Internet Files\Content.IE5\CB6103UU\MC90044150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10" name="Group 81"/>
          <p:cNvGrpSpPr>
            <a:grpSpLocks/>
          </p:cNvGrpSpPr>
          <p:nvPr/>
        </p:nvGrpSpPr>
        <p:grpSpPr bwMode="auto">
          <a:xfrm rot="785842">
            <a:off x="2166938" y="2841625"/>
            <a:ext cx="314325" cy="1001713"/>
            <a:chOff x="2276076" y="669632"/>
            <a:chExt cx="364272" cy="1318874"/>
          </a:xfrm>
        </p:grpSpPr>
        <p:grpSp>
          <p:nvGrpSpPr>
            <p:cNvPr id="28771" name="Group 117"/>
            <p:cNvGrpSpPr>
              <a:grpSpLocks/>
            </p:cNvGrpSpPr>
            <p:nvPr/>
          </p:nvGrpSpPr>
          <p:grpSpPr bwMode="auto">
            <a:xfrm rot="1728010">
              <a:off x="2485053" y="669630"/>
              <a:ext cx="155295" cy="866239"/>
              <a:chOff x="7293255" y="2854760"/>
              <a:chExt cx="155295" cy="866239"/>
            </a:xfrm>
          </p:grpSpPr>
          <p:grpSp>
            <p:nvGrpSpPr>
              <p:cNvPr id="28773" name="Group 35"/>
              <p:cNvGrpSpPr>
                <a:grpSpLocks/>
              </p:cNvGrpSpPr>
              <p:nvPr/>
            </p:nvGrpSpPr>
            <p:grpSpPr bwMode="auto">
              <a:xfrm>
                <a:off x="7293255" y="2854760"/>
                <a:ext cx="155295" cy="838885"/>
                <a:chOff x="7293255" y="2942540"/>
                <a:chExt cx="155295" cy="83888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7249815" y="2984902"/>
                  <a:ext cx="141661" cy="744087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253762" y="2936217"/>
                  <a:ext cx="141661" cy="75245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251914" y="2914698"/>
                  <a:ext cx="143501" cy="75245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245768" y="2905631"/>
                  <a:ext cx="139821" cy="7315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88" name="Oval 87"/>
              <p:cNvSpPr/>
              <p:nvPr/>
            </p:nvSpPr>
            <p:spPr>
              <a:xfrm>
                <a:off x="7261887" y="3642906"/>
                <a:ext cx="143501" cy="45983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84" name="Freeform 83"/>
            <p:cNvSpPr/>
            <p:nvPr/>
          </p:nvSpPr>
          <p:spPr>
            <a:xfrm flipH="1">
              <a:off x="2249810" y="1358290"/>
              <a:ext cx="200534" cy="610319"/>
            </a:xfrm>
            <a:custGeom>
              <a:avLst/>
              <a:gdLst>
                <a:gd name="connsiteX0" fmla="*/ 360883 w 541325"/>
                <a:gd name="connsiteY0" fmla="*/ 0 h 494995"/>
                <a:gd name="connsiteX1" fmla="*/ 17069 w 541325"/>
                <a:gd name="connsiteY1" fmla="*/ 248716 h 494995"/>
                <a:gd name="connsiteX2" fmla="*/ 463296 w 541325"/>
                <a:gd name="connsiteY2" fmla="*/ 460857 h 494995"/>
                <a:gd name="connsiteX3" fmla="*/ 485242 w 541325"/>
                <a:gd name="connsiteY3" fmla="*/ 453542 h 4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25" h="494995">
                  <a:moveTo>
                    <a:pt x="360883" y="0"/>
                  </a:moveTo>
                  <a:cubicBezTo>
                    <a:pt x="180441" y="85953"/>
                    <a:pt x="0" y="171907"/>
                    <a:pt x="17069" y="248716"/>
                  </a:cubicBezTo>
                  <a:cubicBezTo>
                    <a:pt x="34138" y="325525"/>
                    <a:pt x="385267" y="426719"/>
                    <a:pt x="463296" y="460857"/>
                  </a:cubicBezTo>
                  <a:cubicBezTo>
                    <a:pt x="541325" y="494995"/>
                    <a:pt x="513283" y="474268"/>
                    <a:pt x="485242" y="453542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5" name="Right Arrow 114"/>
          <p:cNvSpPr/>
          <p:nvPr/>
        </p:nvSpPr>
        <p:spPr>
          <a:xfrm>
            <a:off x="4419600" y="5791200"/>
            <a:ext cx="304800" cy="304800"/>
          </a:xfrm>
          <a:prstGeom prst="rightArrow">
            <a:avLst/>
          </a:prstGeom>
          <a:solidFill>
            <a:srgbClr val="33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ight Arrow 134"/>
          <p:cNvSpPr/>
          <p:nvPr/>
        </p:nvSpPr>
        <p:spPr>
          <a:xfrm>
            <a:off x="1200150" y="5791200"/>
            <a:ext cx="304800" cy="304800"/>
          </a:xfrm>
          <a:prstGeom prst="rightArrow">
            <a:avLst/>
          </a:prstGeom>
          <a:solidFill>
            <a:srgbClr val="33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17" name="TextBox 139"/>
          <p:cNvSpPr txBox="1">
            <a:spLocks noChangeArrowheads="1"/>
          </p:cNvSpPr>
          <p:nvPr/>
        </p:nvSpPr>
        <p:spPr bwMode="auto">
          <a:xfrm>
            <a:off x="5562600" y="2819400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/>
              <a:t>Clue &amp;</a:t>
            </a:r>
          </a:p>
          <a:p>
            <a:pPr algn="ctr" eaLnBrk="1" hangingPunct="1"/>
            <a:r>
              <a:rPr lang="en-US" sz="1200" b="1"/>
              <a:t>Category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258050" y="1600200"/>
            <a:ext cx="1752600" cy="4419600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8" name="Elbow Connector 157"/>
          <p:cNvCxnSpPr>
            <a:stCxn id="3" idx="1"/>
            <a:endCxn id="1027" idx="3"/>
          </p:cNvCxnSpPr>
          <p:nvPr/>
        </p:nvCxnSpPr>
        <p:spPr>
          <a:xfrm rot="10800000">
            <a:off x="3690938" y="3548063"/>
            <a:ext cx="519112" cy="39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0" name="TextBox 160"/>
          <p:cNvSpPr txBox="1">
            <a:spLocks noChangeArrowheads="1"/>
          </p:cNvSpPr>
          <p:nvPr/>
        </p:nvSpPr>
        <p:spPr bwMode="auto">
          <a:xfrm>
            <a:off x="4229100" y="23907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/>
              <a:t>Decisions to </a:t>
            </a:r>
          </a:p>
          <a:p>
            <a:pPr algn="ctr" eaLnBrk="1" hangingPunct="1"/>
            <a:r>
              <a:rPr lang="en-US" sz="1200" b="1"/>
              <a:t>Buzz and Bet</a:t>
            </a:r>
          </a:p>
        </p:txBody>
      </p:sp>
      <p:pic>
        <p:nvPicPr>
          <p:cNvPr id="28721" name="Picture 167" descr="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44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 descr="C:\Users\Admin\Desktop\ticker_sample.png"/>
          <p:cNvPicPr>
            <a:picLocks noChangeAspect="1" noChangeArrowheads="1"/>
          </p:cNvPicPr>
          <p:nvPr/>
        </p:nvPicPr>
        <p:blipFill>
          <a:blip r:embed="rId6"/>
          <a:srcRect l="37161" t="6400" b="6400"/>
          <a:stretch>
            <a:fillRect/>
          </a:stretch>
        </p:blipFill>
        <p:spPr bwMode="auto">
          <a:xfrm>
            <a:off x="4876800" y="4257675"/>
            <a:ext cx="2665413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723" name="Group 147"/>
          <p:cNvGrpSpPr>
            <a:grpSpLocks/>
          </p:cNvGrpSpPr>
          <p:nvPr/>
        </p:nvGrpSpPr>
        <p:grpSpPr bwMode="auto">
          <a:xfrm rot="785842">
            <a:off x="2117725" y="1423988"/>
            <a:ext cx="314325" cy="1000125"/>
            <a:chOff x="2276076" y="669632"/>
            <a:chExt cx="364272" cy="1318874"/>
          </a:xfrm>
        </p:grpSpPr>
        <p:grpSp>
          <p:nvGrpSpPr>
            <p:cNvPr id="28763" name="Group 117"/>
            <p:cNvGrpSpPr>
              <a:grpSpLocks/>
            </p:cNvGrpSpPr>
            <p:nvPr/>
          </p:nvGrpSpPr>
          <p:grpSpPr bwMode="auto">
            <a:xfrm rot="1728010">
              <a:off x="2485053" y="669632"/>
              <a:ext cx="155295" cy="866239"/>
              <a:chOff x="7293255" y="2854760"/>
              <a:chExt cx="155295" cy="866239"/>
            </a:xfrm>
          </p:grpSpPr>
          <p:grpSp>
            <p:nvGrpSpPr>
              <p:cNvPr id="28765" name="Group 35"/>
              <p:cNvGrpSpPr>
                <a:grpSpLocks/>
              </p:cNvGrpSpPr>
              <p:nvPr/>
            </p:nvGrpSpPr>
            <p:grpSpPr bwMode="auto">
              <a:xfrm>
                <a:off x="7293255" y="2854760"/>
                <a:ext cx="155295" cy="838885"/>
                <a:chOff x="7293255" y="2942540"/>
                <a:chExt cx="155295" cy="83888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7232291" y="3020187"/>
                  <a:ext cx="137982" cy="768296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7232642" y="2962702"/>
                  <a:ext cx="137981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234150" y="2941470"/>
                  <a:ext cx="143501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228056" y="2943945"/>
                  <a:ext cx="139821" cy="7536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20" name="Oval 119"/>
              <p:cNvSpPr/>
              <p:nvPr/>
            </p:nvSpPr>
            <p:spPr>
              <a:xfrm>
                <a:off x="7245729" y="3687153"/>
                <a:ext cx="136142" cy="46056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 flipH="1">
              <a:off x="2264732" y="1376927"/>
              <a:ext cx="200533" cy="609194"/>
            </a:xfrm>
            <a:custGeom>
              <a:avLst/>
              <a:gdLst>
                <a:gd name="connsiteX0" fmla="*/ 360883 w 541325"/>
                <a:gd name="connsiteY0" fmla="*/ 0 h 494995"/>
                <a:gd name="connsiteX1" fmla="*/ 17069 w 541325"/>
                <a:gd name="connsiteY1" fmla="*/ 248716 h 494995"/>
                <a:gd name="connsiteX2" fmla="*/ 463296 w 541325"/>
                <a:gd name="connsiteY2" fmla="*/ 460857 h 494995"/>
                <a:gd name="connsiteX3" fmla="*/ 485242 w 541325"/>
                <a:gd name="connsiteY3" fmla="*/ 453542 h 4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25" h="494995">
                  <a:moveTo>
                    <a:pt x="360883" y="0"/>
                  </a:moveTo>
                  <a:cubicBezTo>
                    <a:pt x="180441" y="85953"/>
                    <a:pt x="0" y="171907"/>
                    <a:pt x="17069" y="248716"/>
                  </a:cubicBezTo>
                  <a:cubicBezTo>
                    <a:pt x="34138" y="325525"/>
                    <a:pt x="385267" y="426719"/>
                    <a:pt x="463296" y="460857"/>
                  </a:cubicBezTo>
                  <a:cubicBezTo>
                    <a:pt x="541325" y="494995"/>
                    <a:pt x="513283" y="474268"/>
                    <a:pt x="485242" y="453542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7391400" y="3695700"/>
            <a:ext cx="152400" cy="228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5267325" y="3543300"/>
            <a:ext cx="1524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7391400" y="2924175"/>
            <a:ext cx="152400" cy="228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27" name="TextBox 187"/>
          <p:cNvSpPr txBox="1">
            <a:spLocks noChangeArrowheads="1"/>
          </p:cNvSpPr>
          <p:nvPr/>
        </p:nvSpPr>
        <p:spPr bwMode="auto">
          <a:xfrm>
            <a:off x="5867400" y="60960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Analyzes content equivalent to 1 Million Books</a:t>
            </a:r>
          </a:p>
        </p:txBody>
      </p:sp>
      <p:pic>
        <p:nvPicPr>
          <p:cNvPr id="93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958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992688"/>
            <a:ext cx="4968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205413"/>
            <a:ext cx="6524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313" y="495141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972050"/>
            <a:ext cx="6508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7685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688" y="4764088"/>
            <a:ext cx="5969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88" y="4860925"/>
            <a:ext cx="5572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363" y="507365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1965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838" y="48402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145088"/>
            <a:ext cx="630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103813"/>
            <a:ext cx="577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00650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47052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159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80013"/>
            <a:ext cx="704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541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972050"/>
            <a:ext cx="611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068888"/>
            <a:ext cx="5699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75" y="5281613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313" y="5027613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1350" y="5048250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530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&quot;No&quot; Symbol 103"/>
          <p:cNvSpPr/>
          <p:nvPr/>
        </p:nvSpPr>
        <p:spPr>
          <a:xfrm>
            <a:off x="6553200" y="1371600"/>
            <a:ext cx="609600" cy="609600"/>
          </a:xfrm>
          <a:prstGeom prst="noSmoking">
            <a:avLst>
              <a:gd name="adj" fmla="val 12239"/>
            </a:avLst>
          </a:prstGeom>
          <a:solidFill>
            <a:srgbClr val="FF0000">
              <a:alpha val="76000"/>
            </a:srgb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755" name="Picture 10" descr="C:\Users\Admin\AppData\Local\Microsoft\Windows\Temporary Internet Files\Content.IE5\CB6103UU\MC90029351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395605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&quot;No&quot; Symbol 104"/>
          <p:cNvSpPr/>
          <p:nvPr/>
        </p:nvSpPr>
        <p:spPr>
          <a:xfrm>
            <a:off x="3710050" y="4062350"/>
            <a:ext cx="304800" cy="304800"/>
          </a:xfrm>
          <a:prstGeom prst="noSmoking">
            <a:avLst>
              <a:gd name="adj" fmla="val 122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759" name="Picture 4" descr="C:\Users\Admin\AppData\Local\Microsoft\Windows\Temporary Internet Files\Content.IE5\6FN2RDCR\MC90006495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62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&quot;No&quot; Symbol 106"/>
          <p:cNvSpPr/>
          <p:nvPr/>
        </p:nvSpPr>
        <p:spPr>
          <a:xfrm>
            <a:off x="3581400" y="2743200"/>
            <a:ext cx="304800" cy="304800"/>
          </a:xfrm>
          <a:prstGeom prst="noSmoking">
            <a:avLst>
              <a:gd name="adj" fmla="val 122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8382000" cy="365125"/>
          </a:xfrm>
        </p:spPr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2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709602" y="381000"/>
            <a:ext cx="7056437" cy="3937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Conclusion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Watson: Precision, Confidence &amp; Speed</a:t>
            </a:r>
          </a:p>
        </p:txBody>
      </p:sp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152400" y="1238250"/>
            <a:ext cx="6096000" cy="52387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Deep Analytics – </a:t>
            </a:r>
            <a:r>
              <a:rPr lang="en-US" sz="2000" dirty="0" smtClean="0"/>
              <a:t>Watson achieved</a:t>
            </a:r>
            <a:r>
              <a:rPr lang="en-US" sz="2000" b="1" dirty="0" smtClean="0"/>
              <a:t> </a:t>
            </a:r>
            <a:r>
              <a:rPr lang="en-US" sz="2000" dirty="0" smtClean="0"/>
              <a:t>champion-levels of </a:t>
            </a:r>
            <a:r>
              <a:rPr lang="en-US" sz="2000" i="1" dirty="0" smtClean="0"/>
              <a:t>Precision</a:t>
            </a:r>
            <a:r>
              <a:rPr lang="en-US" sz="2000" dirty="0" smtClean="0"/>
              <a:t> and </a:t>
            </a:r>
            <a:r>
              <a:rPr lang="en-US" sz="2000" i="1" dirty="0" smtClean="0"/>
              <a:t>Confidence </a:t>
            </a:r>
            <a:r>
              <a:rPr lang="en-US" sz="2000" dirty="0" smtClean="0"/>
              <a:t>over a huge variety of expression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Speed</a:t>
            </a:r>
            <a:r>
              <a:rPr lang="en-US" sz="2000" dirty="0" smtClean="0"/>
              <a:t> – By optimizing Watson’s computation for Jeopardy! on </a:t>
            </a:r>
            <a:r>
              <a:rPr lang="en-US" sz="2000" b="1" dirty="0" smtClean="0"/>
              <a:t>2,880 POWER7 </a:t>
            </a:r>
            <a:r>
              <a:rPr lang="en-US" sz="2000" dirty="0" smtClean="0"/>
              <a:t>processing cores </a:t>
            </a:r>
            <a:r>
              <a:rPr lang="en-US" sz="2000" dirty="0" err="1" smtClean="0"/>
              <a:t>watson</a:t>
            </a:r>
            <a:r>
              <a:rPr lang="en-US" sz="2000" dirty="0" smtClean="0"/>
              <a:t>  went </a:t>
            </a:r>
            <a:r>
              <a:rPr lang="en-US" sz="2000" b="1" dirty="0" smtClean="0"/>
              <a:t>from 2 hours per question on a single CPU to an average of just 3 seconds </a:t>
            </a:r>
            <a:r>
              <a:rPr lang="en-US" sz="2000" dirty="0" smtClean="0"/>
              <a:t>– fast enough to compete with the best.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Results – </a:t>
            </a:r>
            <a:r>
              <a:rPr lang="en-US" sz="2000" dirty="0" smtClean="0"/>
              <a:t> in 55 real-time sparring against former </a:t>
            </a:r>
            <a:r>
              <a:rPr lang="en-US" sz="2000" b="1" dirty="0" smtClean="0"/>
              <a:t>Tournament of Champion Players last year</a:t>
            </a:r>
            <a:r>
              <a:rPr lang="en-US" sz="2000" dirty="0" smtClean="0"/>
              <a:t>, Watson put on a very competitive performance, winning 71%.  In the final Exhibition Match against Ken Jennings and Brad </a:t>
            </a:r>
            <a:r>
              <a:rPr lang="en-US" sz="2000" dirty="0" err="1" smtClean="0"/>
              <a:t>Rutter</a:t>
            </a:r>
            <a:r>
              <a:rPr lang="en-US" sz="2000" dirty="0" smtClean="0"/>
              <a:t>, Watson won!</a:t>
            </a:r>
          </a:p>
        </p:txBody>
      </p:sp>
      <p:pic>
        <p:nvPicPr>
          <p:cNvPr id="2050" name="Picture 2" descr="C:\Users\Admin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1524000"/>
            <a:ext cx="276383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9041" t="20183" r="21096" b="8073"/>
          <a:stretch>
            <a:fillRect/>
          </a:stretch>
        </p:blipFill>
        <p:spPr bwMode="auto">
          <a:xfrm>
            <a:off x="6477000" y="4419600"/>
            <a:ext cx="24844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82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71" name="Picture 7" descr="C:\Users\Admin\AppData\Local\Microsoft\Windows\Temporary Internet Files\Content.IE5\HCDCYIPB\MC90025046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3657600"/>
            <a:ext cx="1725612" cy="15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0468" name="Picture 4" descr="C:\Users\Admin\AppData\Local\Microsoft\Windows\Temporary Internet Files\Content.IE5\GBJ1BHLX\MC9004470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209800"/>
            <a:ext cx="1752600" cy="17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593725"/>
            <a:ext cx="8961437" cy="4794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Potential Business Applications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&amp;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Future Work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914400" y="2895600"/>
            <a:ext cx="495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11500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1900" b="1">
                <a:ea typeface="MS PGothic" pitchFamily="34" charset="-128"/>
              </a:rPr>
              <a:t>Tech Support</a:t>
            </a:r>
            <a:r>
              <a:rPr lang="en-US" sz="1900">
                <a:ea typeface="MS PGothic" pitchFamily="34" charset="-128"/>
              </a:rPr>
              <a:t>: Help-desk, Contact Centers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1219200" y="1676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11500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1900" b="1" dirty="0">
                <a:ea typeface="MS PGothic" pitchFamily="34" charset="-128"/>
              </a:rPr>
              <a:t>Healthcare / Life Sciences</a:t>
            </a:r>
            <a:r>
              <a:rPr lang="en-US" sz="1900" dirty="0">
                <a:ea typeface="MS PGothic" pitchFamily="34" charset="-128"/>
              </a:rPr>
              <a:t>: Diagnostic Assistance, Evidence-Based, Collaborative Medicine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1600200" y="40386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11500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1900" b="1">
                <a:ea typeface="MS PGothic" pitchFamily="34" charset="-128"/>
              </a:rPr>
              <a:t>Enterprise Knowledge Management and Business Intelligence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762000" y="55626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11500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1900" b="1" dirty="0">
                <a:ea typeface="MS PGothic" pitchFamily="34" charset="-128"/>
              </a:rPr>
              <a:t>Government: </a:t>
            </a:r>
            <a:r>
              <a:rPr lang="en-US" sz="1900" dirty="0">
                <a:ea typeface="MS PGothic" pitchFamily="34" charset="-128"/>
              </a:rPr>
              <a:t>Improved Information Sharing and Education</a:t>
            </a:r>
            <a:endParaRPr lang="en-US" sz="1900" b="1" dirty="0">
              <a:ea typeface="MS PGothic" pitchFamily="34" charset="-128"/>
            </a:endParaRPr>
          </a:p>
        </p:txBody>
      </p:sp>
      <p:pic>
        <p:nvPicPr>
          <p:cNvPr id="779266" name="Picture 2" descr="C:\Users\Admin\AppData\Local\Microsoft\Windows\Temporary Internet Files\Content.IE5\HCDCYIPB\MC900439599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1143000"/>
            <a:ext cx="130016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9273" name="Picture 9" descr="C:\Users\Admin\AppData\Local\Microsoft\Windows\Temporary Internet Files\Content.IE5\L9I1UCGY\MC90036614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724400"/>
            <a:ext cx="2209800" cy="164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source: A Brief Overview and Thoughts for Healthcare Education and Performance Improvement  by </a:t>
            </a:r>
            <a:r>
              <a:rPr lang="en-US" dirty="0" err="1" smtClean="0"/>
              <a:t>watson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42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Search vs. Expert Q&amp;A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363" y="1265126"/>
            <a:ext cx="8915400" cy="3105150"/>
            <a:chOff x="119416" y="1064528"/>
            <a:chExt cx="8915400" cy="3104864"/>
          </a:xfrm>
        </p:grpSpPr>
        <p:sp>
          <p:nvSpPr>
            <p:cNvPr id="6" name="Trapezoid 5"/>
            <p:cNvSpPr/>
            <p:nvPr/>
          </p:nvSpPr>
          <p:spPr>
            <a:xfrm rot="5400000">
              <a:off x="3024684" y="-1840740"/>
              <a:ext cx="3104864" cy="8915400"/>
            </a:xfrm>
            <a:prstGeom prst="trapezoid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865496" y="1227160"/>
              <a:ext cx="2308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Decision Maker</a:t>
              </a: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5410200" y="1743512"/>
              <a:ext cx="22060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Search Engine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553" y="2224884"/>
              <a:ext cx="4648200" cy="4571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Finds Documents containing Keywords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553" y="2758235"/>
              <a:ext cx="4648200" cy="4571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Delivers Documents based on Popularity</a:t>
              </a:r>
            </a:p>
          </p:txBody>
        </p:sp>
        <p:cxnSp>
          <p:nvCxnSpPr>
            <p:cNvPr id="11" name="Shape 20"/>
            <p:cNvCxnSpPr>
              <a:stCxn id="14" idx="3"/>
              <a:endCxn id="9" idx="1"/>
            </p:cNvCxnSpPr>
            <p:nvPr/>
          </p:nvCxnSpPr>
          <p:spPr>
            <a:xfrm>
              <a:off x="3715103" y="2453463"/>
              <a:ext cx="552450" cy="1587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21"/>
            <p:cNvCxnSpPr>
              <a:stCxn id="10" idx="1"/>
              <a:endCxn id="15" idx="3"/>
            </p:cNvCxnSpPr>
            <p:nvPr/>
          </p:nvCxnSpPr>
          <p:spPr>
            <a:xfrm rot="10800000">
              <a:off x="3715103" y="2986814"/>
              <a:ext cx="552450" cy="1587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38503" y="1675660"/>
              <a:ext cx="3276600" cy="4889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Has Question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503" y="2209011"/>
              <a:ext cx="3276600" cy="4889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Distills to 2-3 Keywords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8503" y="2743948"/>
              <a:ext cx="3276600" cy="4873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Reads Documents, Finds Answers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8503" y="3277299"/>
              <a:ext cx="3276600" cy="4873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Finds &amp; Analyzes Evidence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A Brief Overview and Thoughts for Healthcare Education and Performance Improvement  by watson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3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Ferrucci</a:t>
            </a:r>
            <a:r>
              <a:rPr lang="en-US" dirty="0" smtClean="0"/>
              <a:t>, David, Eric Brown, Jennifer Chu-Carroll, James Fan, David </a:t>
            </a:r>
            <a:r>
              <a:rPr lang="en-US" dirty="0" err="1" smtClean="0"/>
              <a:t>Gondek</a:t>
            </a:r>
            <a:r>
              <a:rPr lang="en-US" dirty="0" smtClean="0"/>
              <a:t>, </a:t>
            </a:r>
            <a:r>
              <a:rPr lang="en-US" dirty="0" err="1" smtClean="0"/>
              <a:t>Aditya</a:t>
            </a:r>
            <a:r>
              <a:rPr lang="en-US" dirty="0" smtClean="0"/>
              <a:t> A. </a:t>
            </a:r>
            <a:r>
              <a:rPr lang="en-US" dirty="0" err="1" smtClean="0"/>
              <a:t>Kalyanpur</a:t>
            </a:r>
            <a:r>
              <a:rPr lang="en-US" dirty="0" smtClean="0"/>
              <a:t>, Adam </a:t>
            </a:r>
            <a:r>
              <a:rPr lang="en-US" dirty="0" err="1" smtClean="0"/>
              <a:t>Lally</a:t>
            </a:r>
            <a:r>
              <a:rPr lang="en-US" dirty="0" smtClean="0"/>
              <a:t> et al. </a:t>
            </a:r>
            <a:r>
              <a:rPr lang="en-US" i="1" dirty="0" smtClean="0"/>
              <a:t>"Building Watson: An overview of the </a:t>
            </a:r>
            <a:r>
              <a:rPr lang="en-US" i="1" dirty="0" err="1" smtClean="0"/>
              <a:t>DeepQA</a:t>
            </a:r>
            <a:r>
              <a:rPr lang="en-US" i="1" dirty="0" smtClean="0"/>
              <a:t> project."</a:t>
            </a:r>
            <a:r>
              <a:rPr lang="en-US" dirty="0" smtClean="0"/>
              <a:t> AI Magazine 31, no. 3 (2010): 59-79.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Harith</a:t>
            </a:r>
            <a:r>
              <a:rPr lang="en-US" dirty="0" smtClean="0"/>
              <a:t> </a:t>
            </a:r>
            <a:r>
              <a:rPr lang="en-US" dirty="0" err="1"/>
              <a:t>Alani</a:t>
            </a:r>
            <a:r>
              <a:rPr lang="en-US" dirty="0"/>
              <a:t>, </a:t>
            </a:r>
            <a:r>
              <a:rPr lang="en-US" dirty="0" err="1"/>
              <a:t>Sanghee</a:t>
            </a:r>
            <a:r>
              <a:rPr lang="en-US" dirty="0"/>
              <a:t> Kim, David E. Millard, Mark J. </a:t>
            </a:r>
            <a:r>
              <a:rPr lang="en-US" dirty="0" smtClean="0"/>
              <a:t>Weal, Paul </a:t>
            </a:r>
            <a:r>
              <a:rPr lang="en-US" dirty="0"/>
              <a:t>H. Lewis, Wendy Hall, Nigel </a:t>
            </a:r>
            <a:r>
              <a:rPr lang="en-US" dirty="0" err="1" smtClean="0"/>
              <a:t>Shadbolt</a:t>
            </a:r>
            <a:r>
              <a:rPr lang="en-US" dirty="0" smtClean="0"/>
              <a:t>, </a:t>
            </a:r>
            <a:r>
              <a:rPr lang="en-US" i="1" dirty="0" smtClean="0"/>
              <a:t>“Automatic Extraction of Knowledge from Web Documents .” </a:t>
            </a:r>
            <a:r>
              <a:rPr lang="en-US" dirty="0" smtClean="0"/>
              <a:t>In Workshop of Human Language Technology for the Semantic Web and Web Services, 2nd International Semantic Web Conference, Sanibel Island, Florida, USA, 2003.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smtClean="0"/>
              <a:t>Chu-Carroll J</a:t>
            </a:r>
            <a:r>
              <a:rPr lang="en-US" dirty="0"/>
              <a:t>. </a:t>
            </a:r>
            <a:r>
              <a:rPr lang="en-US" dirty="0" smtClean="0"/>
              <a:t>Fan , B</a:t>
            </a:r>
            <a:r>
              <a:rPr lang="en-US" dirty="0"/>
              <a:t>. K. </a:t>
            </a:r>
            <a:r>
              <a:rPr lang="en-US" dirty="0" err="1" smtClean="0"/>
              <a:t>Boguraev</a:t>
            </a:r>
            <a:r>
              <a:rPr lang="en-US" dirty="0" smtClean="0"/>
              <a:t>, D. Carmel, D</a:t>
            </a:r>
            <a:r>
              <a:rPr lang="en-US" dirty="0"/>
              <a:t>. </a:t>
            </a:r>
            <a:r>
              <a:rPr lang="en-US" dirty="0" err="1" smtClean="0"/>
              <a:t>Sheinwald</a:t>
            </a:r>
            <a:r>
              <a:rPr lang="en-US" dirty="0" smtClean="0"/>
              <a:t>, C</a:t>
            </a:r>
            <a:r>
              <a:rPr lang="en-US" dirty="0"/>
              <a:t>. </a:t>
            </a:r>
            <a:r>
              <a:rPr lang="en-US" dirty="0" smtClean="0"/>
              <a:t>Welty,</a:t>
            </a:r>
            <a:r>
              <a:rPr lang="en-US" i="1" dirty="0" smtClean="0"/>
              <a:t> “Finding needles in the haystack: Search and candidate generation.” </a:t>
            </a:r>
            <a:r>
              <a:rPr lang="en-US" dirty="0" smtClean="0"/>
              <a:t>In IBM Journal of Research and Development 56.3.4 (2012): 6-1.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smtClean="0"/>
              <a:t>Chu-Carroll , E.W</a:t>
            </a:r>
            <a:r>
              <a:rPr lang="en-US" dirty="0"/>
              <a:t>. </a:t>
            </a:r>
            <a:r>
              <a:rPr lang="en-US" dirty="0" smtClean="0"/>
              <a:t>Brown, </a:t>
            </a:r>
            <a:r>
              <a:rPr lang="en-US" dirty="0" err="1" smtClean="0"/>
              <a:t>Lally</a:t>
            </a:r>
            <a:r>
              <a:rPr lang="en-US" dirty="0" smtClean="0"/>
              <a:t>, J.W</a:t>
            </a:r>
            <a:r>
              <a:rPr lang="en-US" dirty="0"/>
              <a:t>. </a:t>
            </a:r>
            <a:r>
              <a:rPr lang="en-US" dirty="0" smtClean="0"/>
              <a:t>Murdock, </a:t>
            </a:r>
            <a:r>
              <a:rPr lang="en-US" i="1" dirty="0" smtClean="0"/>
              <a:t>“Identifying Implicit Relationships.” </a:t>
            </a:r>
            <a:r>
              <a:rPr lang="en-US" dirty="0" smtClean="0"/>
              <a:t>IBM Journal of Research and Development 56, no. 3.4 (2012): 12-1.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B. L. Lewis, </a:t>
            </a:r>
            <a:r>
              <a:rPr lang="en-US" i="1" dirty="0" smtClean="0"/>
              <a:t>“In </a:t>
            </a:r>
            <a:r>
              <a:rPr lang="en-US" i="1" dirty="0"/>
              <a:t>the game: </a:t>
            </a:r>
            <a:r>
              <a:rPr lang="en-US" i="1" dirty="0" smtClean="0"/>
              <a:t>The interface between Watson </a:t>
            </a:r>
            <a:r>
              <a:rPr lang="en-US" i="1" dirty="0"/>
              <a:t>and Jeopardy</a:t>
            </a:r>
            <a:r>
              <a:rPr lang="en-US" i="1" dirty="0" smtClean="0"/>
              <a:t>!.” </a:t>
            </a:r>
            <a:r>
              <a:rPr lang="en-US" dirty="0" smtClean="0"/>
              <a:t>In IBM Journal of Research and Development 56.3.4 (2012): 17-1.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D. A. </a:t>
            </a:r>
            <a:r>
              <a:rPr lang="en-US" dirty="0" err="1" smtClean="0"/>
              <a:t>Ferrucci</a:t>
            </a:r>
            <a:r>
              <a:rPr lang="en-US" dirty="0" smtClean="0"/>
              <a:t>, </a:t>
            </a:r>
            <a:r>
              <a:rPr lang="en-US" i="1" dirty="0" smtClean="0"/>
              <a:t>“Introduction to “This </a:t>
            </a:r>
            <a:r>
              <a:rPr lang="en-US" i="1" dirty="0"/>
              <a:t>is </a:t>
            </a:r>
            <a:r>
              <a:rPr lang="en-US" i="1" dirty="0" smtClean="0"/>
              <a:t>Watson”.”</a:t>
            </a:r>
            <a:r>
              <a:rPr lang="en-US" dirty="0" smtClean="0"/>
              <a:t> In IBM Journal of Research and Development 56.3.4 (2012): 1-1.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itchFamily="34" charset="0"/>
              <a:buChar char="•"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7406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700"/>
              </a:spcBef>
              <a:buNone/>
            </a:pPr>
            <a:r>
              <a:rPr lang="en-US" sz="1800" dirty="0" smtClean="0"/>
              <a:t>7.	 A. </a:t>
            </a:r>
            <a:r>
              <a:rPr lang="en-US" sz="1800" dirty="0" err="1" smtClean="0"/>
              <a:t>Lally</a:t>
            </a:r>
            <a:r>
              <a:rPr lang="en-US" sz="1800" dirty="0" smtClean="0"/>
              <a:t>, J. M. </a:t>
            </a:r>
            <a:r>
              <a:rPr lang="en-US" sz="1800" dirty="0" err="1" smtClean="0"/>
              <a:t>Prager</a:t>
            </a:r>
            <a:r>
              <a:rPr lang="en-US" sz="1800" dirty="0" smtClean="0"/>
              <a:t>, M. C. McCord, B. K. </a:t>
            </a:r>
            <a:r>
              <a:rPr lang="en-US" sz="1800" dirty="0" err="1" smtClean="0"/>
              <a:t>Boguraev</a:t>
            </a:r>
            <a:r>
              <a:rPr lang="en-US" sz="1800" dirty="0" smtClean="0"/>
              <a:t>, S. </a:t>
            </a:r>
            <a:r>
              <a:rPr lang="en-US" sz="1800" dirty="0" err="1" smtClean="0"/>
              <a:t>Patwardhan</a:t>
            </a:r>
            <a:r>
              <a:rPr lang="en-US" sz="1800" dirty="0" smtClean="0"/>
              <a:t>, J. Fan, P. Fodor, J. Chu-Carroll, </a:t>
            </a:r>
            <a:r>
              <a:rPr lang="en-US" sz="1800" i="1" dirty="0" smtClean="0"/>
              <a:t>“Question analysis: How Watson reads a clue.”</a:t>
            </a:r>
            <a:r>
              <a:rPr lang="en-US" sz="1800" dirty="0" smtClean="0"/>
              <a:t> In IBM Journal of Research and Development 56.3.4 (2012): 2-1.</a:t>
            </a:r>
            <a:endParaRPr lang="en-IN" sz="1800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ts val="700"/>
              </a:spcBef>
              <a:buNone/>
            </a:pPr>
            <a:r>
              <a:rPr lang="en-IN" sz="1800" dirty="0" smtClean="0"/>
              <a:t>8.	</a:t>
            </a:r>
            <a:r>
              <a:rPr lang="en-IN" sz="1800" i="1" dirty="0" smtClean="0"/>
              <a:t>Jeopardy! IBM Watson Day 1 (Feb 14, 2011) </a:t>
            </a:r>
            <a:r>
              <a:rPr lang="en-IN" sz="1800" dirty="0" smtClean="0"/>
              <a:t>http://www.youtube.com/watch?v=seNkjYyG3gI&amp;feature=related</a:t>
            </a:r>
          </a:p>
          <a:p>
            <a:pPr marL="457200" indent="-457200">
              <a:spcBef>
                <a:spcPts val="700"/>
              </a:spcBef>
              <a:buNone/>
            </a:pPr>
            <a:r>
              <a:rPr lang="en-IN" sz="1800" dirty="0" smtClean="0"/>
              <a:t>9.	</a:t>
            </a:r>
            <a:r>
              <a:rPr lang="en-IN" sz="1800" i="1" dirty="0" smtClean="0"/>
              <a:t>What Is Watson?</a:t>
            </a:r>
            <a:r>
              <a:rPr lang="en-IN" sz="1800" dirty="0" smtClean="0"/>
              <a:t> –  http://www-03.ibm.com/innovation/us/watson/what-is-watson/index.html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6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Search vs. Expert Q&amp;A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363" y="1265126"/>
            <a:ext cx="8915400" cy="3105150"/>
            <a:chOff x="119416" y="1064528"/>
            <a:chExt cx="8915400" cy="3104864"/>
          </a:xfrm>
        </p:grpSpPr>
        <p:sp>
          <p:nvSpPr>
            <p:cNvPr id="6" name="Trapezoid 5"/>
            <p:cNvSpPr/>
            <p:nvPr/>
          </p:nvSpPr>
          <p:spPr>
            <a:xfrm rot="5400000">
              <a:off x="3024684" y="-1840740"/>
              <a:ext cx="3104864" cy="8915400"/>
            </a:xfrm>
            <a:prstGeom prst="trapezoid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865496" y="1227160"/>
              <a:ext cx="2308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Decision Maker</a:t>
              </a: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5410200" y="1743512"/>
              <a:ext cx="22060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Search Engine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553" y="2224884"/>
              <a:ext cx="4648200" cy="4571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Finds Documents containing Keywords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553" y="2758235"/>
              <a:ext cx="4648200" cy="45715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Delivers Documents based on Popularity</a:t>
              </a:r>
            </a:p>
          </p:txBody>
        </p:sp>
        <p:cxnSp>
          <p:nvCxnSpPr>
            <p:cNvPr id="11" name="Shape 20"/>
            <p:cNvCxnSpPr>
              <a:stCxn id="14" idx="3"/>
              <a:endCxn id="9" idx="1"/>
            </p:cNvCxnSpPr>
            <p:nvPr/>
          </p:nvCxnSpPr>
          <p:spPr>
            <a:xfrm>
              <a:off x="3715103" y="2453463"/>
              <a:ext cx="552450" cy="1587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21"/>
            <p:cNvCxnSpPr>
              <a:stCxn id="10" idx="1"/>
              <a:endCxn id="15" idx="3"/>
            </p:cNvCxnSpPr>
            <p:nvPr/>
          </p:nvCxnSpPr>
          <p:spPr>
            <a:xfrm rot="10800000">
              <a:off x="3715103" y="2986814"/>
              <a:ext cx="552450" cy="1587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38503" y="1675660"/>
              <a:ext cx="3276600" cy="4889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Has Question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503" y="2209011"/>
              <a:ext cx="3276600" cy="4889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Distills to 2-3 Keywords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8503" y="2743948"/>
              <a:ext cx="3276600" cy="4873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Reads Documents, Finds Answers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8503" y="3277299"/>
              <a:ext cx="3276600" cy="4873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Finds &amp; Analyzes Evidence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5640" y="3632198"/>
            <a:ext cx="8915400" cy="3235325"/>
            <a:chOff x="122832" y="3595049"/>
            <a:chExt cx="8915400" cy="3235656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2962704" y="755177"/>
              <a:ext cx="3235656" cy="8915400"/>
            </a:xfrm>
            <a:prstGeom prst="trapezoid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019800" y="3810000"/>
              <a:ext cx="1074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Expert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02720" y="4242814"/>
              <a:ext cx="4613275" cy="4572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Understands Question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2720" y="4763568"/>
              <a:ext cx="4613275" cy="4572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Produces Possible Answers &amp; Evidence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02720" y="5833652"/>
              <a:ext cx="4613275" cy="4572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Delivers Response, Evidence &amp; Confidence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02720" y="5304960"/>
              <a:ext cx="4613275" cy="4572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/>
                <a:t>Analyzes Evidence, Computes Confidence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795" y="4765155"/>
              <a:ext cx="3276600" cy="4572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Asks NL Question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795" y="5312899"/>
              <a:ext cx="3276600" cy="4572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Considers Answer &amp; Evidence</a:t>
              </a:r>
            </a:p>
          </p:txBody>
        </p:sp>
        <p:cxnSp>
          <p:nvCxnSpPr>
            <p:cNvPr id="26" name="Shape 21"/>
            <p:cNvCxnSpPr>
              <a:stCxn id="24" idx="3"/>
              <a:endCxn id="20" idx="1"/>
            </p:cNvCxnSpPr>
            <p:nvPr/>
          </p:nvCxnSpPr>
          <p:spPr>
            <a:xfrm flipV="1">
              <a:off x="3734395" y="4471438"/>
              <a:ext cx="568325" cy="522340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21"/>
            <p:cNvCxnSpPr>
              <a:stCxn id="22" idx="1"/>
              <a:endCxn id="25" idx="3"/>
            </p:cNvCxnSpPr>
            <p:nvPr/>
          </p:nvCxnSpPr>
          <p:spPr>
            <a:xfrm rot="10800000">
              <a:off x="3734395" y="5541522"/>
              <a:ext cx="568325" cy="520753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67"/>
            <p:cNvSpPr txBox="1">
              <a:spLocks noChangeArrowheads="1"/>
            </p:cNvSpPr>
            <p:nvPr/>
          </p:nvSpPr>
          <p:spPr bwMode="auto">
            <a:xfrm>
              <a:off x="851848" y="4288808"/>
              <a:ext cx="2308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/>
                <a:t>Decision Maker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94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Roots of Question Answering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Information Retrieval (IR)</a:t>
            </a:r>
          </a:p>
          <a:p>
            <a:r>
              <a:rPr lang="en-GB" dirty="0"/>
              <a:t>Information Extraction (</a:t>
            </a:r>
            <a:r>
              <a:rPr lang="en-GB" dirty="0" smtClean="0"/>
              <a:t>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Information Retrieval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206" y="2528887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31"/>
          <p:cNvSpPr>
            <a:spLocks noChangeArrowheads="1"/>
          </p:cNvSpPr>
          <p:nvPr/>
        </p:nvSpPr>
        <p:spPr bwMode="auto">
          <a:xfrm>
            <a:off x="1042194" y="3536950"/>
            <a:ext cx="1152525" cy="1223962"/>
          </a:xfrm>
          <a:prstGeom prst="can">
            <a:avLst>
              <a:gd name="adj" fmla="val 265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AU"/>
              <a:t>Document </a:t>
            </a:r>
          </a:p>
          <a:p>
            <a:pPr algn="ctr"/>
            <a:r>
              <a:rPr lang="en-AU"/>
              <a:t>collection</a:t>
            </a:r>
          </a:p>
        </p:txBody>
      </p:sp>
      <p:sp>
        <p:nvSpPr>
          <p:cNvPr id="6" name="Line 1032"/>
          <p:cNvSpPr>
            <a:spLocks noChangeShapeType="1"/>
          </p:cNvSpPr>
          <p:nvPr/>
        </p:nvSpPr>
        <p:spPr bwMode="auto">
          <a:xfrm flipH="1">
            <a:off x="5218906" y="3392487"/>
            <a:ext cx="15240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1035"/>
          <p:cNvSpPr>
            <a:spLocks noChangeShapeType="1"/>
          </p:cNvSpPr>
          <p:nvPr/>
        </p:nvSpPr>
        <p:spPr bwMode="auto">
          <a:xfrm>
            <a:off x="2410619" y="41846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1036"/>
          <p:cNvSpPr>
            <a:spLocks noChangeShapeType="1"/>
          </p:cNvSpPr>
          <p:nvPr/>
        </p:nvSpPr>
        <p:spPr bwMode="auto">
          <a:xfrm>
            <a:off x="5218906" y="4113212"/>
            <a:ext cx="18002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7090569" y="1952625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AU"/>
              <a:t>Info. need</a:t>
            </a:r>
          </a:p>
        </p:txBody>
      </p:sp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5577681" y="3248025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AU"/>
              <a:t>Query</a:t>
            </a:r>
          </a:p>
        </p:txBody>
      </p:sp>
      <p:sp>
        <p:nvSpPr>
          <p:cNvPr id="11" name="Text Box 1044"/>
          <p:cNvSpPr txBox="1">
            <a:spLocks noChangeArrowheads="1"/>
          </p:cNvSpPr>
          <p:nvPr/>
        </p:nvSpPr>
        <p:spPr bwMode="auto">
          <a:xfrm>
            <a:off x="5650706" y="3968750"/>
            <a:ext cx="2648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AU" dirty="0" smtClean="0"/>
              <a:t>Answer or document </a:t>
            </a:r>
            <a:r>
              <a:rPr lang="en-AU" dirty="0"/>
              <a:t>list</a:t>
            </a:r>
          </a:p>
        </p:txBody>
      </p:sp>
      <p:sp>
        <p:nvSpPr>
          <p:cNvPr id="12" name="laptop"/>
          <p:cNvSpPr>
            <a:spLocks noEditPoints="1" noChangeArrowheads="1"/>
          </p:cNvSpPr>
          <p:nvPr/>
        </p:nvSpPr>
        <p:spPr bwMode="auto">
          <a:xfrm>
            <a:off x="3706019" y="3465512"/>
            <a:ext cx="1512887" cy="122396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AU"/>
              <a:t>IR system</a:t>
            </a:r>
          </a:p>
        </p:txBody>
      </p:sp>
      <p:sp>
        <p:nvSpPr>
          <p:cNvPr id="13" name="Text Box 1052"/>
          <p:cNvSpPr txBox="1">
            <a:spLocks noChangeArrowheads="1"/>
          </p:cNvSpPr>
          <p:nvPr/>
        </p:nvSpPr>
        <p:spPr bwMode="auto">
          <a:xfrm>
            <a:off x="2482056" y="3752850"/>
            <a:ext cx="1065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AU"/>
              <a:t>Retrieval</a:t>
            </a:r>
          </a:p>
        </p:txBody>
      </p:sp>
      <p:pic>
        <p:nvPicPr>
          <p:cNvPr id="14" name="Content Placeholder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131" y="4493160"/>
            <a:ext cx="1345997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Grp="1" noChangeArrowheads="1"/>
          </p:cNvSpPr>
          <p:nvPr/>
        </p:nvSpPr>
        <p:spPr bwMode="auto">
          <a:xfrm>
            <a:off x="213601" y="1438275"/>
            <a:ext cx="763746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69925" indent="-282575">
              <a:lnSpc>
                <a:spcPct val="90000"/>
              </a:lnSpc>
            </a:pPr>
            <a:r>
              <a:rPr lang="en-US" sz="2400" b="1" dirty="0"/>
              <a:t>Goal</a:t>
            </a:r>
            <a:r>
              <a:rPr lang="en-US" sz="2400" dirty="0"/>
              <a:t> = find documents </a:t>
            </a:r>
            <a:r>
              <a:rPr lang="en-US" sz="2400" i="1" dirty="0"/>
              <a:t>relevant</a:t>
            </a:r>
            <a:r>
              <a:rPr lang="en-US" sz="2400" dirty="0"/>
              <a:t> to an information need from a large document set</a:t>
            </a:r>
          </a:p>
          <a:p>
            <a:pPr marL="669925" indent="-282575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69925" indent="-282575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69925" indent="-282575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669925" indent="-282575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28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79491"/>
            <a:ext cx="8229600" cy="1143000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75482" y="1285875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AU"/>
              <a:t>Example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40200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69187" y="4308474"/>
            <a:ext cx="1008062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AU" b="1" dirty="0">
                <a:solidFill>
                  <a:schemeClr val="folHlink"/>
                </a:solidFill>
              </a:rPr>
              <a:t>G</a:t>
            </a:r>
            <a:r>
              <a:rPr lang="en-AU" b="1" dirty="0">
                <a:solidFill>
                  <a:schemeClr val="hlink"/>
                </a:solidFill>
              </a:rPr>
              <a:t>o</a:t>
            </a:r>
            <a:r>
              <a:rPr lang="en-AU" b="1" dirty="0">
                <a:solidFill>
                  <a:schemeClr val="accent2"/>
                </a:solidFill>
              </a:rPr>
              <a:t>o</a:t>
            </a:r>
            <a:r>
              <a:rPr lang="en-AU" b="1" dirty="0">
                <a:solidFill>
                  <a:schemeClr val="folHlink"/>
                </a:solidFill>
              </a:rPr>
              <a:t>g</a:t>
            </a:r>
            <a:r>
              <a:rPr lang="en-AU" b="1" dirty="0">
                <a:solidFill>
                  <a:srgbClr val="009900"/>
                </a:solidFill>
              </a:rPr>
              <a:t>l</a:t>
            </a:r>
            <a:r>
              <a:rPr lang="en-AU" b="1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426511" y="3373437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881624" y="4564360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473218" y="4684712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Content Placeholder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27" y="1752600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638800" y="5224173"/>
            <a:ext cx="2087563" cy="1439863"/>
          </a:xfrm>
          <a:prstGeom prst="cloudCallout">
            <a:avLst>
              <a:gd name="adj1" fmla="val -34259"/>
              <a:gd name="adj2" fmla="val 347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AU" sz="2000" b="1">
                <a:solidFill>
                  <a:schemeClr val="folHlink"/>
                </a:solidFill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xmlns="" val="10961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3314</Words>
  <Application>Microsoft Office PowerPoint</Application>
  <PresentationFormat>On-screen Show (4:3)</PresentationFormat>
  <Paragraphs>582</Paragraphs>
  <Slides>52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   Question/Answering System &amp; Watson</vt:lpstr>
      <vt:lpstr>Outline</vt:lpstr>
      <vt:lpstr>Motivation</vt:lpstr>
      <vt:lpstr>Motivation(cont..)</vt:lpstr>
      <vt:lpstr>Search vs. Expert Q&amp;A </vt:lpstr>
      <vt:lpstr>Search vs. Expert Q&amp;A </vt:lpstr>
      <vt:lpstr>Roots of Question Answering</vt:lpstr>
      <vt:lpstr>Information Retrieval</vt:lpstr>
      <vt:lpstr>Example</vt:lpstr>
      <vt:lpstr>Information Retrieval</vt:lpstr>
      <vt:lpstr>IR Limitations</vt:lpstr>
      <vt:lpstr>Information Extraction (IE)</vt:lpstr>
      <vt:lpstr>An Example</vt:lpstr>
      <vt:lpstr>Question Answering System</vt:lpstr>
      <vt:lpstr>Generic QA Architecture</vt:lpstr>
      <vt:lpstr>Question Analysis</vt:lpstr>
      <vt:lpstr>Question Analysis</vt:lpstr>
      <vt:lpstr>Foundation of Question Analysis </vt:lpstr>
      <vt:lpstr>1- English Slot  Grammar (ESG) parser</vt:lpstr>
      <vt:lpstr>2- Predicate-Argument Structure (PAS) builder </vt:lpstr>
      <vt:lpstr>2- Predicate-Argument Structure (PAS) builder (Cont..)</vt:lpstr>
      <vt:lpstr>Parsing And Semantic Analysis (Cont..) </vt:lpstr>
      <vt:lpstr>Watson adaptations</vt:lpstr>
      <vt:lpstr>Knowledge Extraction</vt:lpstr>
      <vt:lpstr>Knowledge extraction by Artequakt</vt:lpstr>
      <vt:lpstr>Slide 26</vt:lpstr>
      <vt:lpstr>Does it work ?</vt:lpstr>
      <vt:lpstr>Slide 28</vt:lpstr>
      <vt:lpstr>Slide 29</vt:lpstr>
      <vt:lpstr>IBM WATSON </vt:lpstr>
      <vt:lpstr>Watson</vt:lpstr>
      <vt:lpstr>Slide 32</vt:lpstr>
      <vt:lpstr>Slide 33</vt:lpstr>
      <vt:lpstr>How Watson Works</vt:lpstr>
      <vt:lpstr>Understanding by Example</vt:lpstr>
      <vt:lpstr>Slide 36</vt:lpstr>
      <vt:lpstr> Understanding Clue</vt:lpstr>
      <vt:lpstr>Slide 38</vt:lpstr>
      <vt:lpstr>Hypothesis generation </vt:lpstr>
      <vt:lpstr>Searching</vt:lpstr>
      <vt:lpstr>Candidate Generation</vt:lpstr>
      <vt:lpstr>Candidate Generation  </vt:lpstr>
      <vt:lpstr>Missing Links</vt:lpstr>
      <vt:lpstr>Slide 44</vt:lpstr>
      <vt:lpstr>Word Net - Synsets</vt:lpstr>
      <vt:lpstr> Final Scoring and Summarizing</vt:lpstr>
      <vt:lpstr>Slide 47</vt:lpstr>
      <vt:lpstr>Conclusion Watson: Precision, Confidence &amp; Speed</vt:lpstr>
      <vt:lpstr>Potential Business Applications &amp;  Future Work</vt:lpstr>
      <vt:lpstr>References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Watson architecture</dc:title>
  <dc:creator>Ravi Raipuria</dc:creator>
  <cp:lastModifiedBy>ada10</cp:lastModifiedBy>
  <cp:revision>154</cp:revision>
  <dcterms:created xsi:type="dcterms:W3CDTF">2012-11-06T06:46:14Z</dcterms:created>
  <dcterms:modified xsi:type="dcterms:W3CDTF">2012-11-16T20:40:29Z</dcterms:modified>
</cp:coreProperties>
</file>