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56" r:id="rId2"/>
    <p:sldId id="296" r:id="rId3"/>
    <p:sldId id="257" r:id="rId4"/>
    <p:sldId id="326" r:id="rId5"/>
    <p:sldId id="258" r:id="rId6"/>
    <p:sldId id="324" r:id="rId7"/>
    <p:sldId id="325" r:id="rId8"/>
    <p:sldId id="259" r:id="rId9"/>
    <p:sldId id="288" r:id="rId10"/>
    <p:sldId id="349" r:id="rId11"/>
    <p:sldId id="284" r:id="rId12"/>
    <p:sldId id="286" r:id="rId13"/>
    <p:sldId id="287" r:id="rId14"/>
    <p:sldId id="297" r:id="rId15"/>
    <p:sldId id="262" r:id="rId16"/>
    <p:sldId id="263" r:id="rId17"/>
    <p:sldId id="350" r:id="rId18"/>
    <p:sldId id="351" r:id="rId19"/>
    <p:sldId id="352" r:id="rId20"/>
    <p:sldId id="264" r:id="rId21"/>
    <p:sldId id="289" r:id="rId22"/>
    <p:sldId id="293" r:id="rId23"/>
    <p:sldId id="290" r:id="rId24"/>
    <p:sldId id="294" r:id="rId25"/>
    <p:sldId id="310" r:id="rId26"/>
    <p:sldId id="309" r:id="rId27"/>
    <p:sldId id="298" r:id="rId28"/>
    <p:sldId id="355" r:id="rId29"/>
    <p:sldId id="356" r:id="rId30"/>
    <p:sldId id="357" r:id="rId31"/>
    <p:sldId id="358" r:id="rId32"/>
    <p:sldId id="363" r:id="rId33"/>
    <p:sldId id="359" r:id="rId34"/>
    <p:sldId id="360" r:id="rId35"/>
    <p:sldId id="361" r:id="rId36"/>
    <p:sldId id="362" r:id="rId37"/>
    <p:sldId id="321" r:id="rId38"/>
    <p:sldId id="320" r:id="rId39"/>
    <p:sldId id="330" r:id="rId40"/>
    <p:sldId id="331" r:id="rId41"/>
    <p:sldId id="322" r:id="rId42"/>
    <p:sldId id="332" r:id="rId43"/>
    <p:sldId id="323" r:id="rId44"/>
    <p:sldId id="333" r:id="rId45"/>
    <p:sldId id="364" r:id="rId46"/>
    <p:sldId id="365" r:id="rId47"/>
    <p:sldId id="299" r:id="rId48"/>
    <p:sldId id="339" r:id="rId49"/>
    <p:sldId id="340" r:id="rId50"/>
    <p:sldId id="341" r:id="rId51"/>
    <p:sldId id="342" r:id="rId52"/>
    <p:sldId id="343" r:id="rId53"/>
    <p:sldId id="27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27" autoAdjust="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outlineViewPr>
    <p:cViewPr>
      <p:scale>
        <a:sx n="33" d="100"/>
        <a:sy n="33" d="100"/>
      </p:scale>
      <p:origin x="0" y="-102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648D4-D289-4964-B245-0B9F2B6F6D84}" type="datetimeFigureOut">
              <a:rPr lang="en-IN" smtClean="0"/>
              <a:t>28-10-2016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CBA71-6CEF-41C0-98E9-DBDD5F0FA8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54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811890-A351-4AAC-9B2B-F7C50D265C8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3AD138-0750-4848-9247-481953725DF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40.png"/><Relationship Id="rId5" Type="http://schemas.openxmlformats.org/officeDocument/2006/relationships/image" Target="../media/image56.png"/><Relationship Id="rId15" Type="http://schemas.openxmlformats.org/officeDocument/2006/relationships/image" Target="../media/image25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40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9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Supervised</a:t>
            </a:r>
            <a:br>
              <a:rPr lang="en-IN" dirty="0"/>
            </a:br>
            <a:r>
              <a:rPr lang="en-IN" dirty="0"/>
              <a:t>Class-Ratio Estimation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IN" i="1" dirty="0"/>
          </a:p>
          <a:p>
            <a:endParaRPr lang="en-IN" i="1" dirty="0"/>
          </a:p>
          <a:p>
            <a:r>
              <a:rPr lang="en-IN" i="1" dirty="0"/>
              <a:t>Joint Work by</a:t>
            </a:r>
            <a:r>
              <a:rPr lang="en-IN" dirty="0"/>
              <a:t>: Arun Iyer, J. </a:t>
            </a:r>
            <a:r>
              <a:rPr lang="en-IN" dirty="0" err="1"/>
              <a:t>Saketha</a:t>
            </a:r>
            <a:r>
              <a:rPr lang="en-IN" dirty="0"/>
              <a:t> Nath, </a:t>
            </a:r>
            <a:r>
              <a:rPr lang="en-IN" dirty="0" err="1"/>
              <a:t>Sunita</a:t>
            </a:r>
            <a:r>
              <a:rPr lang="en-IN" dirty="0"/>
              <a:t> </a:t>
            </a:r>
            <a:r>
              <a:rPr lang="en-IN" dirty="0" err="1"/>
              <a:t>Sarawagi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57" y="1809252"/>
            <a:ext cx="1809092" cy="66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22" y="3327"/>
            <a:ext cx="1842962" cy="18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8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82605" y="1806721"/>
            <a:ext cx="4109395" cy="3914998"/>
            <a:chOff x="7918036" y="1815022"/>
            <a:chExt cx="4109395" cy="39149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36" y="1815022"/>
              <a:ext cx="1213795" cy="10193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36" y="1967422"/>
              <a:ext cx="1213795" cy="101939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836" y="2119822"/>
              <a:ext cx="1213795" cy="101939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5236" y="2272222"/>
              <a:ext cx="1213795" cy="10193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636" y="2424622"/>
              <a:ext cx="1213795" cy="101939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036" y="2577022"/>
              <a:ext cx="1213795" cy="101939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436" y="2729422"/>
              <a:ext cx="1213795" cy="101939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836" y="2881822"/>
              <a:ext cx="1213795" cy="101939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236" y="3034222"/>
              <a:ext cx="1213795" cy="101939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636" y="3186622"/>
              <a:ext cx="1213795" cy="101939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036" y="3339022"/>
              <a:ext cx="1213795" cy="10193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436" y="3491422"/>
              <a:ext cx="1213795" cy="10193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836" y="3643822"/>
              <a:ext cx="1213795" cy="10193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236" y="3796222"/>
              <a:ext cx="1213795" cy="101939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36" y="3948622"/>
              <a:ext cx="1213795" cy="101939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036" y="4101022"/>
              <a:ext cx="1213795" cy="101939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6436" y="4253422"/>
              <a:ext cx="1213795" cy="101939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836" y="4405822"/>
              <a:ext cx="1213795" cy="101939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236" y="4558222"/>
              <a:ext cx="1213795" cy="101939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36" y="4710622"/>
              <a:ext cx="1213795" cy="1019398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371410" y="3458218"/>
            <a:ext cx="1775880" cy="1783802"/>
            <a:chOff x="7074365" y="2667420"/>
            <a:chExt cx="1775880" cy="17838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365" y="2667420"/>
              <a:ext cx="1013880" cy="102180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765" y="2819820"/>
              <a:ext cx="1013880" cy="102180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65" y="2972220"/>
              <a:ext cx="1013880" cy="102180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65" y="3124620"/>
              <a:ext cx="1013880" cy="102180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965" y="3277020"/>
              <a:ext cx="1013880" cy="102180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65" y="3429420"/>
              <a:ext cx="1013880" cy="102180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796341" y="4615001"/>
            <a:ext cx="1327535" cy="1121886"/>
            <a:chOff x="6640598" y="4217578"/>
            <a:chExt cx="1327535" cy="1121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4217578"/>
              <a:ext cx="1175135" cy="96948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998" y="4369978"/>
              <a:ext cx="1175135" cy="969486"/>
            </a:xfrm>
            <a:prstGeom prst="rect">
              <a:avLst/>
            </a:prstGeom>
          </p:spPr>
        </p:pic>
      </p:grpSp>
      <p:sp>
        <p:nvSpPr>
          <p:cNvPr id="58" name="Oval Callout 57"/>
          <p:cNvSpPr/>
          <p:nvPr/>
        </p:nvSpPr>
        <p:spPr>
          <a:xfrm>
            <a:off x="9448800" y="1784222"/>
            <a:ext cx="2660041" cy="801018"/>
          </a:xfrm>
          <a:prstGeom prst="wedgeEllipseCallout">
            <a:avLst>
              <a:gd name="adj1" fmla="val -25317"/>
              <a:gd name="adj2" fmla="val 67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+</a:t>
            </a:r>
            <a:r>
              <a:rPr lang="en-IN" dirty="0" err="1"/>
              <a:t>ve</a:t>
            </a:r>
            <a:r>
              <a:rPr lang="en-IN" dirty="0"/>
              <a:t> comments</a:t>
            </a:r>
          </a:p>
          <a:p>
            <a:pPr algn="ctr"/>
            <a:r>
              <a:rPr lang="en-IN" dirty="0"/>
              <a:t>80%</a:t>
            </a:r>
            <a:endParaRPr lang="en-US" dirty="0"/>
          </a:p>
        </p:txBody>
      </p:sp>
      <p:sp>
        <p:nvSpPr>
          <p:cNvPr id="60" name="Oval Callout 57"/>
          <p:cNvSpPr/>
          <p:nvPr/>
        </p:nvSpPr>
        <p:spPr>
          <a:xfrm>
            <a:off x="8030750" y="5282192"/>
            <a:ext cx="2660041" cy="801018"/>
          </a:xfrm>
          <a:prstGeom prst="wedgeEllipseCallout">
            <a:avLst>
              <a:gd name="adj1" fmla="val -30875"/>
              <a:gd name="adj2" fmla="val -66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-</a:t>
            </a:r>
            <a:r>
              <a:rPr lang="en-IN" dirty="0" err="1"/>
              <a:t>ve</a:t>
            </a:r>
            <a:r>
              <a:rPr lang="en-IN" dirty="0"/>
              <a:t> comments</a:t>
            </a:r>
          </a:p>
          <a:p>
            <a:pPr algn="ctr"/>
            <a:r>
              <a:rPr lang="en-IN" dirty="0"/>
              <a:t>15%</a:t>
            </a:r>
            <a:endParaRPr lang="en-US" dirty="0"/>
          </a:p>
        </p:txBody>
      </p:sp>
      <p:sp>
        <p:nvSpPr>
          <p:cNvPr id="63" name="Oval Callout 57"/>
          <p:cNvSpPr/>
          <p:nvPr/>
        </p:nvSpPr>
        <p:spPr>
          <a:xfrm>
            <a:off x="3288700" y="5398579"/>
            <a:ext cx="2660041" cy="801018"/>
          </a:xfrm>
          <a:prstGeom prst="wedgeEllipseCallout">
            <a:avLst>
              <a:gd name="adj1" fmla="val 58049"/>
              <a:gd name="adj2" fmla="val -6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neutral</a:t>
            </a:r>
          </a:p>
          <a:p>
            <a:pPr algn="ctr"/>
            <a:r>
              <a:rPr lang="en-IN" dirty="0"/>
              <a:t>5%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097280" y="2650558"/>
            <a:ext cx="5876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Each comment need </a:t>
            </a:r>
            <a:r>
              <a:rPr lang="en-IN" sz="2400" b="1" dirty="0">
                <a:solidFill>
                  <a:schemeClr val="accent2"/>
                </a:solidFill>
              </a:rPr>
              <a:t>NOT</a:t>
            </a:r>
            <a:r>
              <a:rPr lang="en-IN" sz="2400" dirty="0"/>
              <a:t> be labelled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From ML perspective: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Direct estimation is </a:t>
            </a:r>
            <a:r>
              <a:rPr lang="en-IN" sz="2400" b="1" dirty="0">
                <a:solidFill>
                  <a:schemeClr val="accent2"/>
                </a:solidFill>
              </a:rPr>
              <a:t>simpler</a:t>
            </a:r>
            <a:r>
              <a:rPr lang="en-IN" sz="2400" dirty="0"/>
              <a:t>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Leads to </a:t>
            </a:r>
            <a:r>
              <a:rPr lang="en-IN" sz="2400" b="1" dirty="0"/>
              <a:t>better </a:t>
            </a:r>
            <a:r>
              <a:rPr lang="en-IN" sz="2400" b="1" dirty="0">
                <a:solidFill>
                  <a:schemeClr val="accent2"/>
                </a:solidFill>
              </a:rPr>
              <a:t>confidence</a:t>
            </a:r>
            <a:r>
              <a:rPr lang="en-IN" sz="2400" dirty="0"/>
              <a:t> in estimates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26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/>
        </p:nvSpPr>
        <p:spPr>
          <a:xfrm>
            <a:off x="1097280" y="1837678"/>
            <a:ext cx="10058400" cy="38706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Definition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Given an </a:t>
            </a:r>
            <a:r>
              <a:rPr lang="en-US" sz="3200" b="1" dirty="0"/>
              <a:t>unlabeled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set</a:t>
            </a:r>
            <a:r>
              <a:rPr lang="en-US" sz="3200" dirty="0"/>
              <a:t> of objects sampled from an unknown distribution, the task is to estimate the </a:t>
            </a:r>
            <a:r>
              <a:rPr lang="en-US" sz="3200" b="1" dirty="0">
                <a:solidFill>
                  <a:srgbClr val="FF0000"/>
                </a:solidFill>
              </a:rPr>
              <a:t>true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probabilities of the labels</a:t>
            </a:r>
            <a:r>
              <a:rPr lang="en-US" sz="3200" dirty="0"/>
              <a:t> (</a:t>
            </a:r>
            <a:r>
              <a:rPr lang="en-US" sz="3200" i="1" dirty="0"/>
              <a:t>viz.,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Class-Ratios</a:t>
            </a:r>
            <a:r>
              <a:rPr lang="en-US" sz="3200" dirty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Class-Ratio (CR) estimation</a:t>
            </a:r>
          </a:p>
        </p:txBody>
      </p:sp>
    </p:spTree>
    <p:extLst>
      <p:ext uri="{BB962C8B-B14F-4D97-AF65-F5344CB8AC3E}">
        <p14:creationId xmlns:p14="http://schemas.microsoft.com/office/powerpoint/2010/main" val="388102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Class-Ratio (CR)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croll: Horizontal 3"/>
              <p:cNvSpPr/>
              <p:nvPr/>
            </p:nvSpPr>
            <p:spPr>
              <a:xfrm>
                <a:off x="1097280" y="1837678"/>
                <a:ext cx="10058400" cy="3870663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5"/>
                    </a:solidFill>
                  </a:rPr>
                  <a:t>Definition</a:t>
                </a:r>
                <a:br>
                  <a:rPr lang="en-US" sz="3600" b="1" dirty="0">
                    <a:solidFill>
                      <a:schemeClr val="accent5"/>
                    </a:solidFill>
                  </a:rPr>
                </a:br>
                <a:endParaRPr lang="en-US" sz="3600" b="1" dirty="0">
                  <a:solidFill>
                    <a:schemeClr val="accent5"/>
                  </a:solidFill>
                </a:endParaRPr>
              </a:p>
              <a:p>
                <a:pPr algn="just"/>
                <a:r>
                  <a:rPr lang="en-US" sz="3600" dirty="0"/>
                  <a:t>Given </a:t>
                </a:r>
                <a:r>
                  <a:rPr lang="en-US" sz="3600" i="1" dirty="0"/>
                  <a:t>appropriate</a:t>
                </a:r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training</a:t>
                </a:r>
                <a:r>
                  <a:rPr lang="en-US" sz="3600" dirty="0"/>
                  <a:t> data construct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3600" dirty="0"/>
                  <a:t> that takes </a:t>
                </a:r>
                <a:r>
                  <a:rPr lang="en-US" sz="3600" i="1" dirty="0"/>
                  <a:t>any</a:t>
                </a:r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set</a:t>
                </a:r>
                <a:r>
                  <a:rPr lang="en-US" sz="3600" dirty="0"/>
                  <a:t> of unlabeled objects and outputs the estimate for the corresponding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class-ratios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" name="Scroll: Horizont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37678"/>
                <a:ext cx="10058400" cy="3870663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37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Class-Ratio (CR)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croll: Horizontal 3"/>
              <p:cNvSpPr/>
              <p:nvPr/>
            </p:nvSpPr>
            <p:spPr>
              <a:xfrm>
                <a:off x="1097280" y="1837678"/>
                <a:ext cx="10058400" cy="3870663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5"/>
                    </a:solidFill>
                  </a:rPr>
                  <a:t>Definition</a:t>
                </a:r>
                <a:br>
                  <a:rPr lang="en-US" sz="3600" b="1" dirty="0">
                    <a:solidFill>
                      <a:schemeClr val="accent5"/>
                    </a:solidFill>
                  </a:rPr>
                </a:br>
                <a:endParaRPr lang="en-US" sz="3600" b="1" dirty="0">
                  <a:solidFill>
                    <a:schemeClr val="accent5"/>
                  </a:solidFill>
                </a:endParaRPr>
              </a:p>
              <a:p>
                <a:pPr algn="just"/>
                <a:r>
                  <a:rPr lang="en-US" sz="3600" dirty="0"/>
                  <a:t>Given </a:t>
                </a:r>
                <a:r>
                  <a:rPr lang="en-US" sz="3600" i="1" dirty="0"/>
                  <a:t>appropriate</a:t>
                </a:r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training</a:t>
                </a:r>
                <a:r>
                  <a:rPr lang="en-US" sz="3600" dirty="0"/>
                  <a:t> data construct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3600" dirty="0"/>
                  <a:t> that takes </a:t>
                </a:r>
                <a:r>
                  <a:rPr lang="en-US" sz="3600" i="1" dirty="0"/>
                  <a:t>any</a:t>
                </a:r>
                <a:r>
                  <a:rPr lang="en-US" sz="3600" dirty="0"/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set</a:t>
                </a:r>
                <a:r>
                  <a:rPr lang="en-US" sz="3600" dirty="0"/>
                  <a:t> of unlabeled objects and outputs the estimate for the corresponding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class-ratios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" name="Scroll: Horizont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37678"/>
                <a:ext cx="10058400" cy="3870663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Oval 4"/>
          <p:cNvSpPr/>
          <p:nvPr/>
        </p:nvSpPr>
        <p:spPr>
          <a:xfrm>
            <a:off x="8063882" y="5065598"/>
            <a:ext cx="3994952" cy="1285486"/>
          </a:xfrm>
          <a:prstGeom prst="wedgeEllipseCallout">
            <a:avLst>
              <a:gd name="adj1" fmla="val -39920"/>
              <a:gd name="adj2" fmla="val -479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 of objects with a label is a good estimate</a:t>
            </a:r>
          </a:p>
          <a:p>
            <a:pPr algn="ctr"/>
            <a:r>
              <a:rPr lang="en-US" dirty="0"/>
              <a:t>(but unknown)</a:t>
            </a:r>
          </a:p>
        </p:txBody>
      </p:sp>
    </p:spTree>
    <p:extLst>
      <p:ext uri="{BB962C8B-B14F-4D97-AF65-F5344CB8AC3E}">
        <p14:creationId xmlns:p14="http://schemas.microsoft.com/office/powerpoint/2010/main" val="333700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&amp; Beyond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Baseline ML Set-up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40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27661" y="3138024"/>
            <a:ext cx="1664044" cy="552429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Comment Classifier</a:t>
            </a:r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>
            <a:off x="4732028" y="3401699"/>
            <a:ext cx="1095633" cy="12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Flowchart: Process 12"/>
          <p:cNvSpPr/>
          <p:nvPr/>
        </p:nvSpPr>
        <p:spPr>
          <a:xfrm>
            <a:off x="8188207" y="3443714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Data 13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Flowchart: Data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9014382" y="3108054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31" idx="0"/>
          </p:cNvCxnSpPr>
          <p:nvPr/>
        </p:nvCxnSpPr>
        <p:spPr>
          <a:xfrm>
            <a:off x="8454117" y="3639779"/>
            <a:ext cx="1208559" cy="35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9131055" y="4396472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Data 20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Flowchart: Data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10263599" y="3106240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Data 22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Flowchart: Data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10754252" y="3108054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Data 24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Flowchart: Data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8509187" y="3108054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74046" y="3253414"/>
            <a:ext cx="43103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/>
          <p:cNvSpPr/>
          <p:nvPr/>
        </p:nvSpPr>
        <p:spPr>
          <a:xfrm>
            <a:off x="8768978" y="3447833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9987089" y="3447833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10552724" y="3447832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/>
              <a:t>Classifier</a:t>
            </a:r>
          </a:p>
        </p:txBody>
      </p:sp>
      <p:sp>
        <p:nvSpPr>
          <p:cNvPr id="31" name="Flowchart: Collate 30"/>
          <p:cNvSpPr/>
          <p:nvPr/>
        </p:nvSpPr>
        <p:spPr>
          <a:xfrm>
            <a:off x="9520269" y="3990442"/>
            <a:ext cx="284814" cy="238897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>
            <a:off x="9034888" y="3643898"/>
            <a:ext cx="627788" cy="34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2"/>
            <a:endCxn id="31" idx="0"/>
          </p:cNvCxnSpPr>
          <p:nvPr/>
        </p:nvCxnSpPr>
        <p:spPr>
          <a:xfrm flipH="1">
            <a:off x="9662676" y="3643898"/>
            <a:ext cx="590323" cy="34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  <a:endCxn id="31" idx="0"/>
          </p:cNvCxnSpPr>
          <p:nvPr/>
        </p:nvCxnSpPr>
        <p:spPr>
          <a:xfrm flipH="1">
            <a:off x="9662676" y="3643897"/>
            <a:ext cx="1155958" cy="34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  <a:endCxn id="17" idx="0"/>
          </p:cNvCxnSpPr>
          <p:nvPr/>
        </p:nvCxnSpPr>
        <p:spPr>
          <a:xfrm>
            <a:off x="9662676" y="4229339"/>
            <a:ext cx="0" cy="16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0"/>
          </p:cNvCxnSpPr>
          <p:nvPr/>
        </p:nvCxnSpPr>
        <p:spPr>
          <a:xfrm>
            <a:off x="9658552" y="3583495"/>
            <a:ext cx="4124" cy="40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37" name="Flowchart: Multidocument 36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39" name="Flowchart: Multidocument 38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22772" y="2748791"/>
            <a:ext cx="121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299399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Direct Estimator </a:t>
            </a:r>
            <a:r>
              <a:rPr lang="en-IN" dirty="0">
                <a:solidFill>
                  <a:schemeClr val="bg2">
                    <a:lumMod val="90000"/>
                  </a:schemeClr>
                </a:solidFill>
              </a:rPr>
              <a:t>(Strong Supervision)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40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Data 13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Flowchart: Data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Terminator 16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Data 20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Flowchart: Data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Data 22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Flowchart: Data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Data 24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Flowchart: Data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42" idx="2"/>
            <a:endCxn id="17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3" idx="2"/>
            <a:endCxn id="42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37" name="Flowchart: Multidocument 36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39" name="Flowchart: Multidocument 38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Process 41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22772" y="2748791"/>
            <a:ext cx="121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3621293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Strong -&gt; Regular Supervision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25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7" name="Straight Arrow Connector 6"/>
          <p:cNvCxnSpPr>
            <a:stCxn id="6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ata 11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Flowchart: Data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12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Data 16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Flowchart: Da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Data 17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Flowchart: Data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Data 18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Flowchart: Data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7" idx="2"/>
            <a:endCxn id="13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2"/>
            <a:endCxn id="27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23" name="Flowchart: Multidocument 22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24" name="Flowchart: Multidocument 23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sp>
        <p:nvSpPr>
          <p:cNvPr id="28" name="6-Point Star 27"/>
          <p:cNvSpPr/>
          <p:nvPr/>
        </p:nvSpPr>
        <p:spPr>
          <a:xfrm>
            <a:off x="765908" y="500185"/>
            <a:ext cx="2400931" cy="1993233"/>
          </a:xfrm>
          <a:prstGeom prst="star6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5" idx="0"/>
            <a:endCxn id="28" idx="3"/>
          </p:cNvCxnSpPr>
          <p:nvPr/>
        </p:nvCxnSpPr>
        <p:spPr>
          <a:xfrm flipH="1" flipV="1">
            <a:off x="765909" y="1995110"/>
            <a:ext cx="1115035" cy="10355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0"/>
            <a:endCxn id="28" idx="1"/>
          </p:cNvCxnSpPr>
          <p:nvPr/>
        </p:nvCxnSpPr>
        <p:spPr>
          <a:xfrm flipH="1" flipV="1">
            <a:off x="3166838" y="1995110"/>
            <a:ext cx="6447375" cy="709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8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Strong -&gt; Regular Supervision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stCxn id="25" idx="3"/>
            <a:endCxn id="4" idx="1"/>
          </p:cNvCxnSpPr>
          <p:nvPr/>
        </p:nvCxnSpPr>
        <p:spPr>
          <a:xfrm flipV="1">
            <a:off x="2349867" y="3401699"/>
            <a:ext cx="816972" cy="5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7" name="Straight Arrow Connector 6"/>
          <p:cNvCxnSpPr>
            <a:stCxn id="6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ata 11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Flowchart: Data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12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Data 16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Flowchart: Da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Data 17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Flowchart: Data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Data 18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Flowchart: Data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7" idx="2"/>
            <a:endCxn id="13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2"/>
            <a:endCxn id="27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412021" y="3030708"/>
            <a:ext cx="937846" cy="1851794"/>
            <a:chOff x="101600" y="2769009"/>
            <a:chExt cx="937846" cy="1851794"/>
          </a:xfrm>
        </p:grpSpPr>
        <p:sp>
          <p:nvSpPr>
            <p:cNvPr id="23" name="Flowchart: Multidocument 22"/>
            <p:cNvSpPr/>
            <p:nvPr/>
          </p:nvSpPr>
          <p:spPr>
            <a:xfrm>
              <a:off x="166829" y="2876325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+</a:t>
              </a:r>
              <a:endParaRPr lang="en-US" sz="5400" dirty="0"/>
            </a:p>
          </p:txBody>
        </p:sp>
        <p:sp>
          <p:nvSpPr>
            <p:cNvPr id="24" name="Flowchart: Multidocument 23"/>
            <p:cNvSpPr/>
            <p:nvPr/>
          </p:nvSpPr>
          <p:spPr>
            <a:xfrm>
              <a:off x="166829" y="3726141"/>
              <a:ext cx="801946" cy="79332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5400" dirty="0"/>
                <a:t>-</a:t>
              </a:r>
              <a:endParaRPr lang="en-US" sz="5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600" y="2769009"/>
              <a:ext cx="937846" cy="18517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691863" y="4651806"/>
            <a:ext cx="3260573" cy="1622823"/>
          </a:xfrm>
          <a:prstGeom prst="cloudCallout">
            <a:avLst>
              <a:gd name="adj1" fmla="val -148590"/>
              <a:gd name="adj2" fmla="val 20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E.g. Demography based Voter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428477" y="2723411"/>
            <a:ext cx="500821" cy="103529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Strong -&gt; </a:t>
            </a:r>
            <a:r>
              <a:rPr lang="en-IN" dirty="0"/>
              <a:t>Regular Supervision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166839" y="3010401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Training Algorithm</a:t>
            </a:r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 flipV="1">
            <a:off x="1747713" y="3401699"/>
            <a:ext cx="1419126" cy="561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>
            <a:off x="3253335" y="4496623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Model</a:t>
            </a:r>
          </a:p>
        </p:txBody>
      </p:sp>
      <p:cxnSp>
        <p:nvCxnSpPr>
          <p:cNvPr id="7" name="Straight Arrow Connector 6"/>
          <p:cNvCxnSpPr>
            <a:stCxn id="6" idx="1"/>
            <a:endCxn id="4" idx="2"/>
          </p:cNvCxnSpPr>
          <p:nvPr/>
        </p:nvCxnSpPr>
        <p:spPr>
          <a:xfrm flipV="1">
            <a:off x="3949433" y="3792996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827661" y="3241060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4732028" y="3401698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8017" y="4361406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7423" y="2645641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ata 11"/>
              <p:cNvSpPr/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Flowchart: Data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606" y="2770823"/>
                <a:ext cx="487525" cy="320742"/>
              </a:xfrm>
              <a:prstGeom prst="flowChartInputOutpu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12"/>
          <p:cNvSpPr/>
          <p:nvPr/>
        </p:nvSpPr>
        <p:spPr>
          <a:xfrm>
            <a:off x="9082592" y="4396570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pmf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1026" y="2645641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7631747" y="3956605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9182" y="4855529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Inference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Data 16"/>
              <p:cNvSpPr/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Flowchart: Da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823" y="2769009"/>
                <a:ext cx="487525" cy="320742"/>
              </a:xfrm>
              <a:prstGeom prst="flowChartInputOutpu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Data 17"/>
              <p:cNvSpPr/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Flowchart: Data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476" y="2770823"/>
                <a:ext cx="487525" cy="320742"/>
              </a:xfrm>
              <a:prstGeom prst="flowChartInputOutp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Data 18"/>
              <p:cNvSpPr/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Flowchart: Data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11" y="2770823"/>
                <a:ext cx="487525" cy="320742"/>
              </a:xfrm>
              <a:prstGeom prst="flowChartInputOutpu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7" idx="2"/>
            <a:endCxn id="13" idx="0"/>
          </p:cNvCxnSpPr>
          <p:nvPr/>
        </p:nvCxnSpPr>
        <p:spPr>
          <a:xfrm>
            <a:off x="9614213" y="4091987"/>
            <a:ext cx="0" cy="30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2"/>
            <a:endCxn id="27" idx="0"/>
          </p:cNvCxnSpPr>
          <p:nvPr/>
        </p:nvCxnSpPr>
        <p:spPr>
          <a:xfrm>
            <a:off x="9614213" y="3138024"/>
            <a:ext cx="0" cy="6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Multidocument 23"/>
          <p:cNvSpPr/>
          <p:nvPr/>
        </p:nvSpPr>
        <p:spPr>
          <a:xfrm>
            <a:off x="1464656" y="2741636"/>
            <a:ext cx="428249" cy="44353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8207816" y="2704123"/>
            <a:ext cx="2812794" cy="43390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782191" y="3770712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CR Estimator</a:t>
            </a:r>
          </a:p>
        </p:txBody>
      </p:sp>
      <p:cxnSp>
        <p:nvCxnSpPr>
          <p:cNvPr id="33" name="Straight Connector 32"/>
          <p:cNvCxnSpPr>
            <a:stCxn id="31" idx="0"/>
            <a:endCxn id="25" idx="2"/>
          </p:cNvCxnSpPr>
          <p:nvPr/>
        </p:nvCxnSpPr>
        <p:spPr>
          <a:xfrm flipV="1">
            <a:off x="1677090" y="3758709"/>
            <a:ext cx="1798" cy="409514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26679" y="4194343"/>
            <a:ext cx="500821" cy="103529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Flowchart: Multidocument 36"/>
          <p:cNvSpPr/>
          <p:nvPr/>
        </p:nvSpPr>
        <p:spPr>
          <a:xfrm>
            <a:off x="1459522" y="4244278"/>
            <a:ext cx="428249" cy="44353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2269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&amp; Definition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8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observations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Learning requires Training and Test data to be related</a:t>
            </a:r>
          </a:p>
        </p:txBody>
      </p:sp>
    </p:spTree>
    <p:extLst>
      <p:ext uri="{BB962C8B-B14F-4D97-AF65-F5344CB8AC3E}">
        <p14:creationId xmlns:p14="http://schemas.microsoft.com/office/powerpoint/2010/main" val="116856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N" dirty="0"/>
              <a:t>Key observations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7244288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Learning requires Training and Test data to be related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Traditional ML </a:t>
                </a:r>
                <a:r>
                  <a:rPr lang="en-IN" dirty="0" err="1"/>
                  <a:t>algos</a:t>
                </a:r>
                <a:r>
                  <a:rPr lang="en-IN" dirty="0"/>
                  <a:t> insist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𝑇𝑟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𝑇𝑒</m:t>
                    </m:r>
                  </m:oMath>
                </a14:m>
                <a:r>
                  <a:rPr lang="en-IN" dirty="0"/>
                  <a:t> come from </a:t>
                </a:r>
                <a:r>
                  <a:rPr lang="en-IN" i="1" dirty="0"/>
                  <a:t>same</a:t>
                </a:r>
                <a:r>
                  <a:rPr lang="en-IN" dirty="0"/>
                  <a:t> distribution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IN" dirty="0"/>
                  <a:t> Renders CR estimation meaningless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7244288" cy="4023360"/>
              </a:xfrm>
              <a:blipFill>
                <a:blip r:embed="rId2"/>
                <a:stretch>
                  <a:fillRect l="-2020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07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567" y="2372156"/>
            <a:ext cx="3135109" cy="297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N" dirty="0"/>
              <a:t>Key observations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7244288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Learning requires Training and Test data to be related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Traditional ML </a:t>
                </a:r>
                <a:r>
                  <a:rPr lang="en-IN" dirty="0" err="1"/>
                  <a:t>algos</a:t>
                </a:r>
                <a:r>
                  <a:rPr lang="en-IN" dirty="0"/>
                  <a:t> insist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𝑇𝑟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𝑇𝑒</m:t>
                    </m:r>
                  </m:oMath>
                </a14:m>
                <a:r>
                  <a:rPr lang="en-IN" dirty="0"/>
                  <a:t> come from </a:t>
                </a:r>
                <a:r>
                  <a:rPr lang="en-IN" i="1" dirty="0"/>
                  <a:t>same</a:t>
                </a:r>
                <a:r>
                  <a:rPr lang="en-IN" dirty="0"/>
                  <a:t> distribution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IN" dirty="0"/>
                  <a:t> Renders CR estimation meaningless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7244288" cy="4023360"/>
              </a:xfrm>
              <a:blipFill>
                <a:blip r:embed="rId3"/>
                <a:stretch>
                  <a:fillRect l="-2020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7986460" y="5342671"/>
            <a:ext cx="3850433" cy="4738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/>
              <a:t>Baseline predicts well ONLY with iid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80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observations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Learning requires Training and Test data to be related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Traditional ML </a:t>
                </a:r>
                <a:r>
                  <a:rPr lang="en-IN" dirty="0" err="1"/>
                  <a:t>algos</a:t>
                </a:r>
                <a:r>
                  <a:rPr lang="en-IN" dirty="0"/>
                  <a:t> insist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𝑇𝑟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𝑇𝑒</m:t>
                    </m:r>
                  </m:oMath>
                </a14:m>
                <a:r>
                  <a:rPr lang="en-IN" dirty="0"/>
                  <a:t> come from </a:t>
                </a:r>
                <a:r>
                  <a:rPr lang="en-IN" i="1" dirty="0"/>
                  <a:t>same</a:t>
                </a:r>
                <a:r>
                  <a:rPr lang="en-IN" dirty="0"/>
                  <a:t> distribution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IN" dirty="0"/>
                  <a:t> Renders CR estimation meaningless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IN" dirty="0"/>
                  <a:t> Invent better `relatedness’ assumption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63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assumption … “Target-Shift”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Sup>
                        <m:sSubSup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23174" y="3446860"/>
            <a:ext cx="1285884" cy="928694"/>
            <a:chOff x="571472" y="2928934"/>
            <a:chExt cx="1285884" cy="928694"/>
          </a:xfrm>
        </p:grpSpPr>
        <p:sp>
          <p:nvSpPr>
            <p:cNvPr id="5" name="Rectangle 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Interesting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0562" y="3446860"/>
            <a:ext cx="1785950" cy="928694"/>
            <a:chOff x="2214546" y="2928934"/>
            <a:chExt cx="1785950" cy="928694"/>
          </a:xfrm>
        </p:grpSpPr>
        <p:sp>
          <p:nvSpPr>
            <p:cNvPr id="8" name="Rectangle 7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Boring</a:t>
              </a:r>
              <a:endParaRPr lang="en-IN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2528" y="3446860"/>
            <a:ext cx="1305040" cy="928694"/>
            <a:chOff x="4929190" y="4143380"/>
            <a:chExt cx="1305040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589959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5240" y="4143380"/>
              <a:ext cx="79899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decent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565534" y="3901277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259223" y="2777128"/>
            <a:ext cx="2163377" cy="6697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0"/>
          </p:cNvCxnSpPr>
          <p:nvPr/>
        </p:nvCxnSpPr>
        <p:spPr>
          <a:xfrm flipH="1">
            <a:off x="2473273" y="2771556"/>
            <a:ext cx="3950732" cy="67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6348215" y="2770165"/>
            <a:ext cx="107006" cy="64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2" idx="0"/>
          </p:cNvCxnSpPr>
          <p:nvPr/>
        </p:nvCxnSpPr>
        <p:spPr>
          <a:xfrm>
            <a:off x="6348215" y="2770165"/>
            <a:ext cx="2209858" cy="67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0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assumption … “Target-Shift”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Sup>
                        <m:sSubSup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23174" y="3446860"/>
            <a:ext cx="1285884" cy="928694"/>
            <a:chOff x="571472" y="2928934"/>
            <a:chExt cx="1285884" cy="928694"/>
          </a:xfrm>
        </p:grpSpPr>
        <p:sp>
          <p:nvSpPr>
            <p:cNvPr id="5" name="Rectangle 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Interesting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0562" y="3446860"/>
            <a:ext cx="1785950" cy="928694"/>
            <a:chOff x="2214546" y="2928934"/>
            <a:chExt cx="1785950" cy="928694"/>
          </a:xfrm>
        </p:grpSpPr>
        <p:sp>
          <p:nvSpPr>
            <p:cNvPr id="8" name="Rectangle 7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Boring</a:t>
              </a:r>
              <a:endParaRPr lang="en-IN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2528" y="3446860"/>
            <a:ext cx="1305040" cy="928694"/>
            <a:chOff x="4929190" y="4143380"/>
            <a:chExt cx="1305040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589959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5240" y="4143380"/>
              <a:ext cx="79899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decent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565534" y="3901277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259223" y="2777128"/>
            <a:ext cx="2163377" cy="6697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0"/>
          </p:cNvCxnSpPr>
          <p:nvPr/>
        </p:nvCxnSpPr>
        <p:spPr>
          <a:xfrm flipH="1">
            <a:off x="2473273" y="2771556"/>
            <a:ext cx="3950732" cy="67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6348215" y="2770165"/>
            <a:ext cx="107006" cy="64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2" idx="0"/>
          </p:cNvCxnSpPr>
          <p:nvPr/>
        </p:nvCxnSpPr>
        <p:spPr>
          <a:xfrm>
            <a:off x="6348215" y="2770165"/>
            <a:ext cx="2209858" cy="67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Callout 22"/>
          <p:cNvSpPr/>
          <p:nvPr/>
        </p:nvSpPr>
        <p:spPr>
          <a:xfrm>
            <a:off x="8485751" y="1632837"/>
            <a:ext cx="3337040" cy="1671028"/>
          </a:xfrm>
          <a:prstGeom prst="wedgeEllipseCallout">
            <a:avLst>
              <a:gd name="adj1" fmla="val -70609"/>
              <a:gd name="adj2" fmla="val 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Distribution of all possible comments and labels</a:t>
            </a:r>
          </a:p>
        </p:txBody>
      </p:sp>
    </p:spTree>
    <p:extLst>
      <p:ext uri="{BB962C8B-B14F-4D97-AF65-F5344CB8AC3E}">
        <p14:creationId xmlns:p14="http://schemas.microsoft.com/office/powerpoint/2010/main" val="2152619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assumption … “Target-Shift”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Sup>
                        <m:sSubSup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072" y="4282859"/>
                <a:ext cx="1689500" cy="653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99" y="4285682"/>
                <a:ext cx="1609095" cy="654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23174" y="3446860"/>
            <a:ext cx="1285884" cy="928694"/>
            <a:chOff x="571472" y="2928934"/>
            <a:chExt cx="1285884" cy="928694"/>
          </a:xfrm>
        </p:grpSpPr>
        <p:sp>
          <p:nvSpPr>
            <p:cNvPr id="5" name="Rectangle 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Interesting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0562" y="3446860"/>
            <a:ext cx="1785950" cy="928694"/>
            <a:chOff x="2214546" y="2928934"/>
            <a:chExt cx="1785950" cy="928694"/>
          </a:xfrm>
        </p:grpSpPr>
        <p:sp>
          <p:nvSpPr>
            <p:cNvPr id="8" name="Rectangle 7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Boring</a:t>
              </a:r>
              <a:endParaRPr lang="en-IN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2528" y="3446860"/>
            <a:ext cx="1305040" cy="928694"/>
            <a:chOff x="4929190" y="4143380"/>
            <a:chExt cx="1305040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589959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5240" y="4143380"/>
              <a:ext cx="79899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600" dirty="0"/>
                <a:t>decent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3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IN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35" y="4289592"/>
                <a:ext cx="18475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565534" y="3901277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567" y="2166538"/>
                <a:ext cx="2579296" cy="603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4259223" y="2777128"/>
            <a:ext cx="2163377" cy="6697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0"/>
          </p:cNvCxnSpPr>
          <p:nvPr/>
        </p:nvCxnSpPr>
        <p:spPr>
          <a:xfrm flipH="1">
            <a:off x="2473273" y="2771556"/>
            <a:ext cx="3950732" cy="67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6348215" y="2770165"/>
            <a:ext cx="107006" cy="64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2" idx="0"/>
          </p:cNvCxnSpPr>
          <p:nvPr/>
        </p:nvCxnSpPr>
        <p:spPr>
          <a:xfrm>
            <a:off x="6348215" y="2770165"/>
            <a:ext cx="2209858" cy="67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29759" y="5439719"/>
                <a:ext cx="2592376" cy="644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59" y="5439719"/>
                <a:ext cx="2592376" cy="644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Callout 22"/>
              <p:cNvSpPr/>
              <p:nvPr/>
            </p:nvSpPr>
            <p:spPr>
              <a:xfrm>
                <a:off x="8485751" y="4650099"/>
                <a:ext cx="3337040" cy="1671028"/>
              </a:xfrm>
              <a:prstGeom prst="wedgeEllipseCallout">
                <a:avLst>
                  <a:gd name="adj1" fmla="val -81782"/>
                  <a:gd name="adj2" fmla="val 40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IN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same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IN" dirty="0"/>
                  <a:t>But,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changes</a:t>
                </a:r>
              </a:p>
            </p:txBody>
          </p:sp>
        </mc:Choice>
        <mc:Fallback xmlns="">
          <p:sp>
            <p:nvSpPr>
              <p:cNvPr id="24" name="Oval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751" y="4650099"/>
                <a:ext cx="3337040" cy="1671028"/>
              </a:xfrm>
              <a:prstGeom prst="wedgeEllipseCallout">
                <a:avLst>
                  <a:gd name="adj1" fmla="val -81782"/>
                  <a:gd name="adj2" fmla="val 40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321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CR Estimator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48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69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8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3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8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p:sp>
        <p:nvSpPr>
          <p:cNvPr id="9" name="Thought Bubble: Cloud 8"/>
          <p:cNvSpPr/>
          <p:nvPr/>
        </p:nvSpPr>
        <p:spPr>
          <a:xfrm>
            <a:off x="832267" y="1845225"/>
            <a:ext cx="3630837" cy="1111517"/>
          </a:xfrm>
          <a:prstGeom prst="cloudCallout">
            <a:avLst>
              <a:gd name="adj1" fmla="val 60165"/>
              <a:gd name="adj2" fmla="val 22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Affine hull of training-set CRs has the simplex</a:t>
            </a:r>
          </a:p>
        </p:txBody>
      </p:sp>
    </p:spTree>
    <p:extLst>
      <p:ext uri="{BB962C8B-B14F-4D97-AF65-F5344CB8AC3E}">
        <p14:creationId xmlns:p14="http://schemas.microsoft.com/office/powerpoint/2010/main" val="3202495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blipFill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blipFill>
                <a:blip r:embed="rId9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blipFill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12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  <a:blipFill>
                <a:blip r:embed="rId13"/>
                <a:stretch>
                  <a:fillRect t="-30137" r="-11806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  <a:blipFill>
                <a:blip r:embed="rId14"/>
                <a:stretch>
                  <a:fillRect t="-30137" r="-11034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  <a:blipFill>
                <a:blip r:embed="rId15"/>
                <a:stretch>
                  <a:fillRect t="-30137" r="-11111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8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blipFill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blipFill>
                <a:blip r:embed="rId9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blipFill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12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  <a:blipFill>
                <a:blip r:embed="rId13"/>
                <a:stretch>
                  <a:fillRect t="-30137" r="-11806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  <a:blipFill>
                <a:blip r:embed="rId14"/>
                <a:stretch>
                  <a:fillRect t="-30137" r="-11034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  <a:blipFill>
                <a:blip r:embed="rId15"/>
                <a:stretch>
                  <a:fillRect t="-30137" r="-11111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rved Left Arrow 23"/>
          <p:cNvSpPr/>
          <p:nvPr/>
        </p:nvSpPr>
        <p:spPr>
          <a:xfrm flipH="1">
            <a:off x="2682139" y="3021313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17336" y="3476456"/>
                <a:ext cx="2965812" cy="879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36" y="3476456"/>
                <a:ext cx="2965812" cy="8794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332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blipFill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blipFill>
                <a:blip r:embed="rId9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blipFill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7625908" y="5120207"/>
            <a:ext cx="154963" cy="132862"/>
          </a:xfrm>
          <a:prstGeom prst="star4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80871" y="5131155"/>
                <a:ext cx="150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71" y="5131155"/>
                <a:ext cx="150682" cy="276999"/>
              </a:xfrm>
              <a:prstGeom prst="rect">
                <a:avLst/>
              </a:prstGeom>
              <a:blipFill>
                <a:blip r:embed="rId11"/>
                <a:stretch>
                  <a:fillRect l="-36000" r="-36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12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p:sp>
        <p:nvSpPr>
          <p:cNvPr id="31" name="Curved Left Arrow 23"/>
          <p:cNvSpPr/>
          <p:nvPr/>
        </p:nvSpPr>
        <p:spPr>
          <a:xfrm flipH="1">
            <a:off x="2682139" y="3021313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  <a:blipFill>
                <a:blip r:embed="rId13"/>
                <a:stretch>
                  <a:fillRect t="-30137" r="-11806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  <a:blipFill>
                <a:blip r:embed="rId14"/>
                <a:stretch>
                  <a:fillRect t="-30137" r="-11034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  <a:blipFill>
                <a:blip r:embed="rId15"/>
                <a:stretch>
                  <a:fillRect t="-30137" r="-11111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352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blipFill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blipFill>
                <a:blip r:embed="rId9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blipFill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7625908" y="5120207"/>
            <a:ext cx="154963" cy="132862"/>
          </a:xfrm>
          <a:prstGeom prst="star4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80871" y="5131155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71" y="5131155"/>
                <a:ext cx="329256" cy="282834"/>
              </a:xfrm>
              <a:prstGeom prst="rect">
                <a:avLst/>
              </a:prstGeom>
              <a:blipFill>
                <a:blip r:embed="rId11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12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p:sp>
        <p:nvSpPr>
          <p:cNvPr id="31" name="Curved Left Arrow 23"/>
          <p:cNvSpPr/>
          <p:nvPr/>
        </p:nvSpPr>
        <p:spPr>
          <a:xfrm flipH="1">
            <a:off x="2682139" y="3021313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  <a:solidFill>
            <a:srgbClr val="9DBFBE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  <a:blipFill>
                <a:blip r:embed="rId13"/>
                <a:stretch>
                  <a:fillRect t="-30137" r="-11806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  <a:blipFill>
                <a:blip r:embed="rId11"/>
                <a:stretch>
                  <a:fillRect t="-30137" r="-11034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  <a:blipFill>
                <a:blip r:embed="rId14"/>
                <a:stretch>
                  <a:fillRect t="-30137" r="-11111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48229" y="2341268"/>
                <a:ext cx="3169522" cy="356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:endParaRPr lang="en-US" dirty="0"/>
              </a:p>
              <a:p>
                <a:pPr/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</m:sSub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:endParaRPr lang="en-US" dirty="0"/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29" y="2341268"/>
                <a:ext cx="3169522" cy="35617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074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Idea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65075" y="370074"/>
            <a:ext cx="5122809" cy="4042866"/>
            <a:chOff x="5376985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6" name="Isosceles Triangle 5"/>
            <p:cNvSpPr/>
            <p:nvPr/>
          </p:nvSpPr>
          <p:spPr>
            <a:xfrm>
              <a:off x="5376985" y="2117969"/>
              <a:ext cx="3180861" cy="228209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680476">
              <a:off x="6076463" y="3368432"/>
              <a:ext cx="1379414" cy="554892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extrusionH="1333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0966" y="2977508"/>
            <a:ext cx="5122809" cy="4042866"/>
            <a:chOff x="1434123" y="2117969"/>
            <a:chExt cx="3180861" cy="2282093"/>
          </a:xfrm>
          <a:scene3d>
            <a:camera prst="isometricOffAxis1Top"/>
            <a:lightRig rig="threePt" dir="t"/>
          </a:scene3d>
        </p:grpSpPr>
        <p:sp>
          <p:nvSpPr>
            <p:cNvPr id="14" name="Isosceles Triangle 13"/>
            <p:cNvSpPr/>
            <p:nvPr/>
          </p:nvSpPr>
          <p:spPr>
            <a:xfrm>
              <a:off x="1434123" y="2117969"/>
              <a:ext cx="3180861" cy="228209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680476">
              <a:off x="2133601" y="3368432"/>
              <a:ext cx="1379414" cy="554892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13335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40" y="2117245"/>
                <a:ext cx="300916" cy="280846"/>
              </a:xfrm>
              <a:prstGeom prst="rect">
                <a:avLst/>
              </a:prstGeom>
              <a:blipFill>
                <a:blip r:embed="rId2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96" y="2286566"/>
                <a:ext cx="295978" cy="280270"/>
              </a:xfrm>
              <a:prstGeom prst="rect">
                <a:avLst/>
              </a:prstGeom>
              <a:blipFill>
                <a:blip r:embed="rId3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9" y="3040076"/>
                <a:ext cx="300916" cy="282257"/>
              </a:xfrm>
              <a:prstGeom prst="rect">
                <a:avLst/>
              </a:prstGeom>
              <a:blipFill>
                <a:blip r:embed="rId4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708" y="2291801"/>
                <a:ext cx="365292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04" y="1737360"/>
                <a:ext cx="365292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89" y="3042740"/>
                <a:ext cx="365292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46" y="4858806"/>
                <a:ext cx="295978" cy="280270"/>
              </a:xfrm>
              <a:prstGeom prst="rect">
                <a:avLst/>
              </a:prstGeom>
              <a:blipFill>
                <a:blip r:embed="rId8"/>
                <a:stretch>
                  <a:fillRect l="-28571" t="-2174" r="-6122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5" y="4858806"/>
                <a:ext cx="300916" cy="280846"/>
              </a:xfrm>
              <a:prstGeom prst="rect">
                <a:avLst/>
              </a:prstGeom>
              <a:blipFill>
                <a:blip r:embed="rId9"/>
                <a:stretch>
                  <a:fillRect l="-28571" t="-2174" r="-8163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59" y="5578358"/>
                <a:ext cx="300916" cy="282257"/>
              </a:xfrm>
              <a:prstGeom prst="rect">
                <a:avLst/>
              </a:prstGeom>
              <a:blipFill>
                <a:blip r:embed="rId10"/>
                <a:stretch>
                  <a:fillRect l="-28000" t="-2174" r="-6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4-Point Star 2"/>
          <p:cNvSpPr/>
          <p:nvPr/>
        </p:nvSpPr>
        <p:spPr>
          <a:xfrm>
            <a:off x="7777434" y="2511058"/>
            <a:ext cx="154963" cy="132862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7625908" y="5120207"/>
            <a:ext cx="154963" cy="132862"/>
          </a:xfrm>
          <a:prstGeom prst="star4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80871" y="5131155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71" y="5131155"/>
                <a:ext cx="329256" cy="282834"/>
              </a:xfrm>
              <a:prstGeom prst="rect">
                <a:avLst/>
              </a:prstGeom>
              <a:blipFill>
                <a:blip r:embed="rId11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97" y="2515773"/>
                <a:ext cx="329256" cy="282834"/>
              </a:xfrm>
              <a:prstGeom prst="rect">
                <a:avLst/>
              </a:prstGeom>
              <a:blipFill>
                <a:blip r:embed="rId12"/>
                <a:stretch>
                  <a:fillRect l="-24074" t="-2174" r="-7407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rved Left Arrow 28"/>
          <p:cNvSpPr/>
          <p:nvPr/>
        </p:nvSpPr>
        <p:spPr>
          <a:xfrm flipH="1" flipV="1">
            <a:off x="2787176" y="2529134"/>
            <a:ext cx="1332327" cy="2201655"/>
          </a:xfrm>
          <a:prstGeom prst="curvedLeftArrow">
            <a:avLst>
              <a:gd name="adj1" fmla="val 16508"/>
              <a:gd name="adj2" fmla="val 41477"/>
              <a:gd name="adj3" fmla="val 2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6105" y="3445295"/>
            <a:ext cx="21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conditions</a:t>
            </a:r>
            <a:r>
              <a:rPr lang="en-IN" baseline="30000" dirty="0"/>
              <a:t>2</a:t>
            </a:r>
            <a:endParaRPr lang="en-US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aseline="30000" dirty="0"/>
              <a:t>2</a:t>
            </a:r>
            <a:r>
              <a:rPr lang="de-DE" dirty="0"/>
              <a:t> Details in Iyer et.al., KDD, 2016.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9" y="4021789"/>
                <a:ext cx="879280" cy="444096"/>
              </a:xfrm>
              <a:prstGeom prst="rect">
                <a:avLst/>
              </a:prstGeom>
              <a:blipFill>
                <a:blip r:embed="rId13"/>
                <a:stretch>
                  <a:fillRect t="-30137" r="-11806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24" y="5820225"/>
                <a:ext cx="879280" cy="444096"/>
              </a:xfrm>
              <a:prstGeom prst="rect">
                <a:avLst/>
              </a:prstGeom>
              <a:blipFill>
                <a:blip r:embed="rId11"/>
                <a:stretch>
                  <a:fillRect t="-30137" r="-11034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0" y="5050524"/>
                <a:ext cx="879280" cy="444096"/>
              </a:xfrm>
              <a:prstGeom prst="rect">
                <a:avLst/>
              </a:prstGeom>
              <a:blipFill>
                <a:blip r:embed="rId14"/>
                <a:stretch>
                  <a:fillRect t="-30137" r="-11111" b="-110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19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for CR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44379" y="2094280"/>
                <a:ext cx="7564202" cy="2170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 b="0" i="0" smtClean="0"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40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IN" sz="40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4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p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4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p>
                                  </m:sSubSup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40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4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4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IN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4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4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IN" sz="4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en-IN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379" y="2094280"/>
                <a:ext cx="7564202" cy="2170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86923" y="4451541"/>
                <a:ext cx="3079113" cy="1743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IN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IN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IN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923" y="4451541"/>
                <a:ext cx="3079113" cy="1743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125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022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4577" y="2638420"/>
            <a:ext cx="2423604" cy="2929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/>
          <p:cNvSpPr/>
          <p:nvPr/>
        </p:nvSpPr>
        <p:spPr>
          <a:xfrm>
            <a:off x="2027956" y="4591509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blipFill>
                <a:blip r:embed="rId3"/>
                <a:stretch>
                  <a:fillRect r="-28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Space of random variables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blipFill>
                <a:blip r:embed="rId4"/>
                <a:stretch>
                  <a:fillRect l="-1636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516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4577" y="2638420"/>
            <a:ext cx="2423604" cy="2929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27890" y="2638419"/>
            <a:ext cx="2423604" cy="29296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/>
          <p:cNvSpPr/>
          <p:nvPr/>
        </p:nvSpPr>
        <p:spPr>
          <a:xfrm>
            <a:off x="2027956" y="4591509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4 Points 6"/>
          <p:cNvSpPr/>
          <p:nvPr/>
        </p:nvSpPr>
        <p:spPr>
          <a:xfrm>
            <a:off x="10108115" y="3634200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blipFill>
                <a:blip r:embed="rId3"/>
                <a:stretch>
                  <a:fillRect r="-28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95429" y="3634200"/>
                <a:ext cx="408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429" y="3634200"/>
                <a:ext cx="408373" cy="584775"/>
              </a:xfrm>
              <a:prstGeom prst="rect">
                <a:avLst/>
              </a:prstGeom>
              <a:blipFill>
                <a:blip r:embed="rId4"/>
                <a:stretch>
                  <a:fillRect r="-1820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/>
          <p:cNvCxnSpPr>
            <a:cxnSpLocks/>
            <a:stCxn id="6" idx="0"/>
            <a:endCxn id="7" idx="0"/>
          </p:cNvCxnSpPr>
          <p:nvPr/>
        </p:nvCxnSpPr>
        <p:spPr>
          <a:xfrm rot="5400000" flipH="1" flipV="1">
            <a:off x="5629331" y="72776"/>
            <a:ext cx="957309" cy="8080159"/>
          </a:xfrm>
          <a:prstGeom prst="curvedConnector3">
            <a:avLst>
              <a:gd name="adj1" fmla="val 190649"/>
            </a:avLst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Space of random variables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blipFill>
                <a:blip r:embed="rId5"/>
                <a:stretch>
                  <a:fillRect l="-1636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RKHS of real valued functions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blipFill>
                <a:blip r:embed="rId6"/>
                <a:stretch>
                  <a:fillRect l="-1358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00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</p:spTree>
    <p:extLst>
      <p:ext uri="{BB962C8B-B14F-4D97-AF65-F5344CB8AC3E}">
        <p14:creationId xmlns:p14="http://schemas.microsoft.com/office/powerpoint/2010/main" val="4133851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18499" y="2638419"/>
            <a:ext cx="10815962" cy="3318205"/>
            <a:chOff x="741285" y="2352580"/>
            <a:chExt cx="10815962" cy="3318205"/>
          </a:xfrm>
        </p:grpSpPr>
        <p:sp>
          <p:nvSpPr>
            <p:cNvPr id="4" name="Oval 3"/>
            <p:cNvSpPr/>
            <p:nvPr/>
          </p:nvSpPr>
          <p:spPr>
            <a:xfrm>
              <a:off x="1207363" y="2352581"/>
              <a:ext cx="2423604" cy="2929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550676" y="2352580"/>
              <a:ext cx="2423604" cy="292963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4 Points 5"/>
            <p:cNvSpPr/>
            <p:nvPr/>
          </p:nvSpPr>
          <p:spPr>
            <a:xfrm>
              <a:off x="2050742" y="4305670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4 Points 6"/>
            <p:cNvSpPr/>
            <p:nvPr/>
          </p:nvSpPr>
          <p:spPr>
            <a:xfrm>
              <a:off x="10130901" y="3348361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blipFill>
                  <a:blip r:embed="rId3"/>
                  <a:stretch>
                    <a:fillRect r="-28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blipFill>
                  <a:blip r:embed="rId4"/>
                  <a:stretch>
                    <a:fillRect r="-1820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ctor: Curved 22"/>
            <p:cNvCxnSpPr>
              <a:stCxn id="6" idx="0"/>
              <a:endCxn id="7" idx="0"/>
            </p:cNvCxnSpPr>
            <p:nvPr/>
          </p:nvCxnSpPr>
          <p:spPr>
            <a:xfrm rot="5400000" flipH="1" flipV="1">
              <a:off x="5652117" y="-213063"/>
              <a:ext cx="957309" cy="8080159"/>
            </a:xfrm>
            <a:prstGeom prst="curvedConnector3">
              <a:avLst>
                <a:gd name="adj1" fmla="val 190649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,⋅)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Space of random variables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36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RKHS of real valued functions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5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9313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14907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14907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18499" y="2638419"/>
            <a:ext cx="10815962" cy="3318205"/>
            <a:chOff x="741285" y="2352580"/>
            <a:chExt cx="10815962" cy="3318205"/>
          </a:xfrm>
        </p:grpSpPr>
        <p:sp>
          <p:nvSpPr>
            <p:cNvPr id="4" name="Oval 3"/>
            <p:cNvSpPr/>
            <p:nvPr/>
          </p:nvSpPr>
          <p:spPr>
            <a:xfrm>
              <a:off x="1207363" y="2352581"/>
              <a:ext cx="2423604" cy="2929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550676" y="2352580"/>
              <a:ext cx="2423604" cy="292963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4 Points 5"/>
            <p:cNvSpPr/>
            <p:nvPr/>
          </p:nvSpPr>
          <p:spPr>
            <a:xfrm>
              <a:off x="2050742" y="4305670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4 Points 6"/>
            <p:cNvSpPr/>
            <p:nvPr/>
          </p:nvSpPr>
          <p:spPr>
            <a:xfrm>
              <a:off x="10130901" y="3348361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blipFill>
                  <a:blip r:embed="rId3"/>
                  <a:stretch>
                    <a:fillRect r="-28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blipFill>
                  <a:blip r:embed="rId4"/>
                  <a:stretch>
                    <a:fillRect r="-1820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ctor: Curved 22"/>
            <p:cNvCxnSpPr>
              <a:stCxn id="6" idx="0"/>
              <a:endCxn id="7" idx="0"/>
            </p:cNvCxnSpPr>
            <p:nvPr/>
          </p:nvCxnSpPr>
          <p:spPr>
            <a:xfrm rot="5400000" flipH="1" flipV="1">
              <a:off x="5652117" y="-213063"/>
              <a:ext cx="957309" cy="8080159"/>
            </a:xfrm>
            <a:prstGeom prst="curvedConnector3">
              <a:avLst>
                <a:gd name="adj1" fmla="val 190649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,⋅)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Space of random variables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36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RKHS of real valued functions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5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ouble Wave 8"/>
              <p:cNvSpPr/>
              <p:nvPr/>
            </p:nvSpPr>
            <p:spPr>
              <a:xfrm>
                <a:off x="3453858" y="3634200"/>
                <a:ext cx="5228356" cy="1204130"/>
              </a:xfrm>
              <a:prstGeom prst="doubleWav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 This gives: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, the moment-generating function</a:t>
                </a:r>
              </a:p>
            </p:txBody>
          </p:sp>
        </mc:Choice>
        <mc:Fallback xmlns="">
          <p:sp>
            <p:nvSpPr>
              <p:cNvPr id="9" name="Double Wav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58" y="3634200"/>
                <a:ext cx="5228356" cy="1204130"/>
              </a:xfrm>
              <a:prstGeom prst="doubleWave">
                <a:avLst/>
              </a:prstGeom>
              <a:blipFill>
                <a:blip r:embed="rId8"/>
                <a:stretch>
                  <a:fillRect b="-24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897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14907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14907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18499" y="2638419"/>
            <a:ext cx="10815962" cy="3318205"/>
            <a:chOff x="741285" y="2352580"/>
            <a:chExt cx="10815962" cy="3318205"/>
          </a:xfrm>
        </p:grpSpPr>
        <p:sp>
          <p:nvSpPr>
            <p:cNvPr id="4" name="Oval 3"/>
            <p:cNvSpPr/>
            <p:nvPr/>
          </p:nvSpPr>
          <p:spPr>
            <a:xfrm>
              <a:off x="1207363" y="2352581"/>
              <a:ext cx="2423604" cy="2929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550676" y="2352580"/>
              <a:ext cx="2423604" cy="292963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4 Points 5"/>
            <p:cNvSpPr/>
            <p:nvPr/>
          </p:nvSpPr>
          <p:spPr>
            <a:xfrm>
              <a:off x="2050742" y="4305670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4 Points 6"/>
            <p:cNvSpPr/>
            <p:nvPr/>
          </p:nvSpPr>
          <p:spPr>
            <a:xfrm>
              <a:off x="10130901" y="3348361"/>
              <a:ext cx="79899" cy="7989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19" y="4305670"/>
                  <a:ext cx="79899" cy="584775"/>
                </a:xfrm>
                <a:prstGeom prst="rect">
                  <a:avLst/>
                </a:prstGeom>
                <a:blipFill>
                  <a:blip r:embed="rId3"/>
                  <a:stretch>
                    <a:fillRect r="-28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215" y="3348361"/>
                  <a:ext cx="408373" cy="584775"/>
                </a:xfrm>
                <a:prstGeom prst="rect">
                  <a:avLst/>
                </a:prstGeom>
                <a:blipFill>
                  <a:blip r:embed="rId4"/>
                  <a:stretch>
                    <a:fillRect r="-1820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ctor: Curved 22"/>
            <p:cNvCxnSpPr>
              <a:stCxn id="6" idx="0"/>
              <a:endCxn id="7" idx="0"/>
            </p:cNvCxnSpPr>
            <p:nvPr/>
          </p:nvCxnSpPr>
          <p:spPr>
            <a:xfrm rot="5400000" flipH="1" flipV="1">
              <a:off x="5652117" y="-213063"/>
              <a:ext cx="957309" cy="8080159"/>
            </a:xfrm>
            <a:prstGeom prst="curvedConnector3">
              <a:avLst>
                <a:gd name="adj1" fmla="val 190649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,⋅)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712" y="2609697"/>
                  <a:ext cx="378188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Space of random variables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85" y="5301453"/>
                  <a:ext cx="335575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36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RKHS of real valued functions over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709" y="5301453"/>
                  <a:ext cx="358953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5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ouble Wave 8"/>
              <p:cNvSpPr/>
              <p:nvPr/>
            </p:nvSpPr>
            <p:spPr>
              <a:xfrm>
                <a:off x="3453858" y="3634200"/>
                <a:ext cx="5228356" cy="1204130"/>
              </a:xfrm>
              <a:prstGeom prst="doubleWav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 This gives: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 moment-generating function</a:t>
                </a:r>
              </a:p>
            </p:txBody>
          </p:sp>
        </mc:Choice>
        <mc:Fallback xmlns="">
          <p:sp>
            <p:nvSpPr>
              <p:cNvPr id="9" name="Double Wav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58" y="3634200"/>
                <a:ext cx="5228356" cy="1204130"/>
              </a:xfrm>
              <a:prstGeom prst="doubleWave">
                <a:avLst/>
              </a:prstGeom>
              <a:blipFill>
                <a:blip r:embed="rId8"/>
                <a:stretch>
                  <a:fillRect l="-233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735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 – Sample 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4577" y="2638420"/>
            <a:ext cx="2423604" cy="2929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27890" y="2638419"/>
            <a:ext cx="2423604" cy="29296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/>
          <p:cNvSpPr/>
          <p:nvPr/>
        </p:nvSpPr>
        <p:spPr>
          <a:xfrm>
            <a:off x="2027956" y="4591509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4 Points 6"/>
          <p:cNvSpPr/>
          <p:nvPr/>
        </p:nvSpPr>
        <p:spPr>
          <a:xfrm>
            <a:off x="10108115" y="3634200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blipFill>
                <a:blip r:embed="rId3"/>
                <a:stretch>
                  <a:fillRect r="-2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/>
          <p:cNvCxnSpPr>
            <a:stCxn id="6" idx="0"/>
            <a:endCxn id="7" idx="0"/>
          </p:cNvCxnSpPr>
          <p:nvPr/>
        </p:nvCxnSpPr>
        <p:spPr>
          <a:xfrm rot="5400000" flipH="1" flipV="1">
            <a:off x="5629331" y="72776"/>
            <a:ext cx="957309" cy="8080159"/>
          </a:xfrm>
          <a:prstGeom prst="curvedConnector3">
            <a:avLst>
              <a:gd name="adj1" fmla="val 190649"/>
            </a:avLst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4926" y="2895536"/>
                <a:ext cx="37818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,⋅)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26" y="2895536"/>
                <a:ext cx="37818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Space of random variables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blipFill>
                <a:blip r:embed="rId6"/>
                <a:stretch>
                  <a:fillRect l="-163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RKHS of real valued functions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blipFill>
                <a:blip r:embed="rId7"/>
                <a:stretch>
                  <a:fillRect l="-13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3831" y="3402948"/>
                <a:ext cx="2500876" cy="965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831" y="3402948"/>
                <a:ext cx="2500876" cy="9658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tar: 4 Points 15"/>
          <p:cNvSpPr/>
          <p:nvPr/>
        </p:nvSpPr>
        <p:spPr>
          <a:xfrm>
            <a:off x="9949796" y="3662313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Connector: Curved 11"/>
          <p:cNvCxnSpPr>
            <a:stCxn id="9" idx="2"/>
            <a:endCxn id="16" idx="0"/>
          </p:cNvCxnSpPr>
          <p:nvPr/>
        </p:nvCxnSpPr>
        <p:spPr>
          <a:xfrm rot="5400000" flipH="1" flipV="1">
            <a:off x="8313768" y="2692813"/>
            <a:ext cx="706477" cy="2645477"/>
          </a:xfrm>
          <a:prstGeom prst="curvedConnector5">
            <a:avLst>
              <a:gd name="adj1" fmla="val -32358"/>
              <a:gd name="adj2" fmla="val 72878"/>
              <a:gd name="adj3" fmla="val 132358"/>
            </a:avLst>
          </a:prstGeom>
          <a:ln>
            <a:prstDash val="lgDash"/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72266" y="3547937"/>
                <a:ext cx="1836272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66" y="3547937"/>
                <a:ext cx="1836272" cy="605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804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Embedding – Sample 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set of objects,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(similarity function)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35312"/>
                <a:ext cx="10058400" cy="4023360"/>
              </a:xfrm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84577" y="2638420"/>
            <a:ext cx="2423604" cy="2929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27890" y="2638419"/>
            <a:ext cx="2423604" cy="29296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/>
          <p:cNvSpPr/>
          <p:nvPr/>
        </p:nvSpPr>
        <p:spPr>
          <a:xfrm>
            <a:off x="2027956" y="4591509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4 Points 6"/>
          <p:cNvSpPr/>
          <p:nvPr/>
        </p:nvSpPr>
        <p:spPr>
          <a:xfrm>
            <a:off x="10108115" y="3634200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33" y="4591509"/>
                <a:ext cx="79899" cy="584775"/>
              </a:xfrm>
              <a:prstGeom prst="rect">
                <a:avLst/>
              </a:prstGeom>
              <a:blipFill>
                <a:blip r:embed="rId3"/>
                <a:stretch>
                  <a:fillRect r="-2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/>
          <p:cNvCxnSpPr>
            <a:stCxn id="6" idx="0"/>
            <a:endCxn id="7" idx="0"/>
          </p:cNvCxnSpPr>
          <p:nvPr/>
        </p:nvCxnSpPr>
        <p:spPr>
          <a:xfrm rot="5400000" flipH="1" flipV="1">
            <a:off x="5629331" y="72776"/>
            <a:ext cx="957309" cy="8080159"/>
          </a:xfrm>
          <a:prstGeom prst="curvedConnector3">
            <a:avLst>
              <a:gd name="adj1" fmla="val 190649"/>
            </a:avLst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4926" y="2895536"/>
                <a:ext cx="37818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,⋅)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26" y="2895536"/>
                <a:ext cx="37818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Space of random variables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9" y="5587292"/>
                <a:ext cx="3355759" cy="369332"/>
              </a:xfrm>
              <a:prstGeom prst="rect">
                <a:avLst/>
              </a:prstGeom>
              <a:blipFill>
                <a:blip r:embed="rId6"/>
                <a:stretch>
                  <a:fillRect l="-163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RKHS of real valued functions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23" y="5587292"/>
                <a:ext cx="3589538" cy="369332"/>
              </a:xfrm>
              <a:prstGeom prst="rect">
                <a:avLst/>
              </a:prstGeom>
              <a:blipFill>
                <a:blip r:embed="rId7"/>
                <a:stretch>
                  <a:fillRect l="-13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3831" y="3402948"/>
                <a:ext cx="2500876" cy="965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831" y="3402948"/>
                <a:ext cx="2500876" cy="9658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tar: 4 Points 15"/>
          <p:cNvSpPr/>
          <p:nvPr/>
        </p:nvSpPr>
        <p:spPr>
          <a:xfrm>
            <a:off x="9949796" y="3662313"/>
            <a:ext cx="79899" cy="79899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Connector: Curved 11"/>
          <p:cNvCxnSpPr>
            <a:stCxn id="9" idx="2"/>
            <a:endCxn id="16" idx="0"/>
          </p:cNvCxnSpPr>
          <p:nvPr/>
        </p:nvCxnSpPr>
        <p:spPr>
          <a:xfrm rot="5400000" flipH="1" flipV="1">
            <a:off x="8313768" y="2692813"/>
            <a:ext cx="706477" cy="2645477"/>
          </a:xfrm>
          <a:prstGeom prst="curvedConnector5">
            <a:avLst>
              <a:gd name="adj1" fmla="val -32358"/>
              <a:gd name="adj2" fmla="val 72878"/>
              <a:gd name="adj3" fmla="val 132358"/>
            </a:avLst>
          </a:prstGeom>
          <a:ln>
            <a:prstDash val="lgDash"/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72266" y="3547937"/>
                <a:ext cx="1836272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66" y="3547937"/>
                <a:ext cx="1836272" cy="605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077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for CR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255520" y="2094280"/>
                <a:ext cx="7653061" cy="2587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unc>
                                    <m:funcPr>
                                      <m:ctrlPr>
                                        <a:rPr lang="en-IN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IN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sz="4000" b="0" i="0" smtClean="0">
                                              <a:latin typeface="Cambria Math" panose="02040503050406030204" pitchFamily="18" charset="0"/>
                                            </a:rPr>
                                            <m:t>arg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sz="4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IN" sz="40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IN" sz="4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IN" sz="4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40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ℝ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4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IN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IN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4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4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IN" sz="40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IN" sz="40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sup>
                                          </m:sSubSup>
                                          <m:r>
                                            <a:rPr lang="en-IN" sz="4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IN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IN" sz="4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IN" sz="40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IN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4000" i="1" smtClean="0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400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400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Sup>
                                                <m:sSubSupPr>
                                                  <m:ctrlPr>
                                                    <a:rPr lang="en-IN" sz="4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400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4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IN" sz="40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IN" sz="4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e>
                                      </m:d>
                                    </m:e>
                                  </m:func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sub/>
                          </m:sSub>
                        </m:e>
                        <m:sup/>
                      </m:sSup>
                    </m:oMath>
                  </m:oMathPara>
                </a14:m>
                <a:endParaRPr lang="en-IN" sz="4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2094280"/>
                <a:ext cx="7653061" cy="2587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86923" y="4451541"/>
                <a:ext cx="3079113" cy="1743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IN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IN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I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IN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923" y="4451541"/>
                <a:ext cx="3079113" cy="1743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552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Proposed method adapts, compares well in best case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29" t="4665" r="12258" b="12424"/>
          <a:stretch/>
        </p:blipFill>
        <p:spPr>
          <a:xfrm>
            <a:off x="2137514" y="265322"/>
            <a:ext cx="7916985" cy="4384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138" t="6970" r="22202" b="11111"/>
          <a:stretch/>
        </p:blipFill>
        <p:spPr>
          <a:xfrm>
            <a:off x="6129258" y="1089360"/>
            <a:ext cx="3874604" cy="34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0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Bounds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37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67901"/>
                <a:ext cx="10058400" cy="4023360"/>
              </a:xfrm>
            </p:spPr>
            <p:txBody>
              <a:bodyPr/>
              <a:lstStyle/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/>
                  <a:t> is normalized characteristic kernel, then with probability </a:t>
                </a:r>
                <a:r>
                  <a:rPr lang="en-IN" dirty="0" err="1"/>
                  <a:t>atleast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/>
                  <a:t>, the following holds: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67901"/>
                <a:ext cx="10058400" cy="4023360"/>
              </a:xfrm>
              <a:blipFill>
                <a:blip r:embed="rId2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4331" y="2769997"/>
                <a:ext cx="10193368" cy="14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num>
                        <m:den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𝑚𝑖𝑛𝑠𝑖𝑔</m:t>
                          </m:r>
                          <m:d>
                            <m:d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b>
                        <m:sSub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31" y="2769997"/>
                <a:ext cx="10193368" cy="1428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17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&amp; 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59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2541" y="3013156"/>
            <a:ext cx="367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Ramapriya D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 year ago</a:t>
            </a:r>
          </a:p>
          <a:p>
            <a:r>
              <a:rPr lang="en-US" sz="1400" dirty="0"/>
              <a:t>Sorry but the first 9-odd minutes are utter nonsense</a:t>
            </a:r>
            <a:endParaRPr lang="en-US" sz="1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59" y="1927263"/>
            <a:ext cx="1213795" cy="10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3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Take-home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Watch-out for direct estimation opportunities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New problem set-up: Class-ratio estimation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More accurate and simpler analysis</a:t>
            </a:r>
          </a:p>
        </p:txBody>
      </p:sp>
    </p:spTree>
    <p:extLst>
      <p:ext uri="{BB962C8B-B14F-4D97-AF65-F5344CB8AC3E}">
        <p14:creationId xmlns:p14="http://schemas.microsoft.com/office/powerpoint/2010/main" val="1327328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Take-home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Watch-out for direct estimation opportunities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New problem set-up: Class-ratio estimation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More accurate and simpler analysis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Be-aware of distributional assumptions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Leads to significant improvements </a:t>
            </a:r>
            <a:r>
              <a:rPr lang="en-IN"/>
              <a:t>in accuracy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339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Take-home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Watch-out for direct estimation opportunities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New problem set-up: Class-ratio estimation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More accurate and simpler analysis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Be-aware of distributional assumptions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Leads to significant improvements in accuracy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Insights provided by theoretical bounds can be far reaching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New kernel selection algorithm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N" dirty="0"/>
              <a:t> Hints for data publishers</a:t>
            </a:r>
          </a:p>
        </p:txBody>
      </p:sp>
    </p:spTree>
    <p:extLst>
      <p:ext uri="{BB962C8B-B14F-4D97-AF65-F5344CB8AC3E}">
        <p14:creationId xmlns:p14="http://schemas.microsoft.com/office/powerpoint/2010/main" val="2288927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2541" y="3013156"/>
            <a:ext cx="367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Ramapriya D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 year ago</a:t>
            </a:r>
          </a:p>
          <a:p>
            <a:r>
              <a:rPr lang="en-US" sz="1400" dirty="0"/>
              <a:t>Sorry but the first 9-odd minutes are utter nonsense</a:t>
            </a:r>
            <a:endParaRPr lang="en-US" sz="1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2541" y="4076936"/>
            <a:ext cx="36783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Pallavi Eshwaran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8 months ago</a:t>
            </a:r>
          </a:p>
          <a:p>
            <a:r>
              <a:rPr lang="en-US" sz="1400" dirty="0"/>
              <a:t>Sir, I have a doubt. In the last part(dual supply voltage measurement demonstration).. what will the multimeter show  if we connect the positive and negative terminals of the multimeter to the corresponding +ve and -ve terminals of the dual supply of RPS</a:t>
            </a:r>
            <a:endParaRPr lang="en-US" sz="1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59" y="1921788"/>
            <a:ext cx="1213795" cy="1019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16" y="3013156"/>
            <a:ext cx="1013880" cy="10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2541" y="3013156"/>
            <a:ext cx="3678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Ramapriya D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 year ago</a:t>
            </a:r>
          </a:p>
          <a:p>
            <a:r>
              <a:rPr lang="en-US" sz="1400" dirty="0"/>
              <a:t>Sorry but the first 9-odd minutes are utter nonsense</a:t>
            </a:r>
            <a:endParaRPr lang="en-US" sz="1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2541" y="4076936"/>
            <a:ext cx="36783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Pallavi Eshwaran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8 months ago</a:t>
            </a:r>
          </a:p>
          <a:p>
            <a:r>
              <a:rPr lang="en-US" sz="1400" dirty="0"/>
              <a:t>Sir, I have a doubt. In the last part(dual supply voltage measurement demonstration).. what will the multimeter show  if we connect the positive and negative terminals of the multimeter to the corresponding +ve and -ve terminals of the dual supply of RPS</a:t>
            </a:r>
            <a:endParaRPr lang="en-US" sz="1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808" y="1968125"/>
            <a:ext cx="367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 roninson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10 months ago (edited)</a:t>
            </a:r>
          </a:p>
          <a:p>
            <a:r>
              <a:rPr lang="en-US" sz="1400" dirty="0"/>
              <a:t>This Man is brilliant! Every American teacher could learn from this man!!!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59" y="1921788"/>
            <a:ext cx="1213795" cy="1019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16" y="3013156"/>
            <a:ext cx="1013880" cy="1021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16" y="4500134"/>
            <a:ext cx="1175135" cy="9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84" y="2746607"/>
            <a:ext cx="3335022" cy="203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19" y="2834420"/>
            <a:ext cx="3335022" cy="2035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73" y="2922232"/>
            <a:ext cx="3335022" cy="20352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82605" y="1806721"/>
            <a:ext cx="4109395" cy="3914998"/>
            <a:chOff x="7918036" y="1815022"/>
            <a:chExt cx="4109395" cy="39149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036" y="1815022"/>
              <a:ext cx="1213795" cy="10193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36" y="1967422"/>
              <a:ext cx="1213795" cy="101939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836" y="2119822"/>
              <a:ext cx="1213795" cy="101939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5236" y="2272222"/>
              <a:ext cx="1213795" cy="10193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636" y="2424622"/>
              <a:ext cx="1213795" cy="101939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036" y="2577022"/>
              <a:ext cx="1213795" cy="101939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436" y="2729422"/>
              <a:ext cx="1213795" cy="101939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836" y="2881822"/>
              <a:ext cx="1213795" cy="101939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236" y="3034222"/>
              <a:ext cx="1213795" cy="101939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636" y="3186622"/>
              <a:ext cx="1213795" cy="101939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036" y="3339022"/>
              <a:ext cx="1213795" cy="10193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436" y="3491422"/>
              <a:ext cx="1213795" cy="10193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836" y="3643822"/>
              <a:ext cx="1213795" cy="10193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236" y="3796222"/>
              <a:ext cx="1213795" cy="101939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36" y="3948622"/>
              <a:ext cx="1213795" cy="101939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036" y="4101022"/>
              <a:ext cx="1213795" cy="101939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6436" y="4253422"/>
              <a:ext cx="1213795" cy="101939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836" y="4405822"/>
              <a:ext cx="1213795" cy="101939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236" y="4558222"/>
              <a:ext cx="1213795" cy="101939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36" y="4710622"/>
              <a:ext cx="1213795" cy="1019398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371410" y="3458218"/>
            <a:ext cx="1775880" cy="1783802"/>
            <a:chOff x="7074365" y="2667420"/>
            <a:chExt cx="1775880" cy="17838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365" y="2667420"/>
              <a:ext cx="1013880" cy="102180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765" y="2819820"/>
              <a:ext cx="1013880" cy="102180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65" y="2972220"/>
              <a:ext cx="1013880" cy="102180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65" y="3124620"/>
              <a:ext cx="1013880" cy="102180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965" y="3277020"/>
              <a:ext cx="1013880" cy="102180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65" y="3429420"/>
              <a:ext cx="1013880" cy="102180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796341" y="4615001"/>
            <a:ext cx="1327535" cy="1121886"/>
            <a:chOff x="6640598" y="4217578"/>
            <a:chExt cx="1327535" cy="1121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4217578"/>
              <a:ext cx="1175135" cy="96948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998" y="4369978"/>
              <a:ext cx="1175135" cy="969486"/>
            </a:xfrm>
            <a:prstGeom prst="rect">
              <a:avLst/>
            </a:prstGeom>
          </p:spPr>
        </p:pic>
      </p:grpSp>
      <p:sp>
        <p:nvSpPr>
          <p:cNvPr id="58" name="Oval Callout 57"/>
          <p:cNvSpPr/>
          <p:nvPr/>
        </p:nvSpPr>
        <p:spPr>
          <a:xfrm>
            <a:off x="9448800" y="1784222"/>
            <a:ext cx="2660041" cy="801018"/>
          </a:xfrm>
          <a:prstGeom prst="wedgeEllipseCallout">
            <a:avLst>
              <a:gd name="adj1" fmla="val -25317"/>
              <a:gd name="adj2" fmla="val 67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+</a:t>
            </a:r>
            <a:r>
              <a:rPr lang="en-IN" dirty="0" err="1"/>
              <a:t>ve</a:t>
            </a:r>
            <a:r>
              <a:rPr lang="en-IN" dirty="0"/>
              <a:t> comments</a:t>
            </a:r>
          </a:p>
          <a:p>
            <a:pPr algn="ctr"/>
            <a:r>
              <a:rPr lang="en-IN" dirty="0"/>
              <a:t>80%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60" y="1852749"/>
            <a:ext cx="1466350" cy="1520115"/>
          </a:xfrm>
          <a:prstGeom prst="rect">
            <a:avLst/>
          </a:prstGeom>
        </p:spPr>
      </p:pic>
      <p:cxnSp>
        <p:nvCxnSpPr>
          <p:cNvPr id="61" name="Straight Arrow Connector 60"/>
          <p:cNvCxnSpPr>
            <a:stCxn id="59" idx="3"/>
            <a:endCxn id="3" idx="1"/>
          </p:cNvCxnSpPr>
          <p:nvPr/>
        </p:nvCxnSpPr>
        <p:spPr>
          <a:xfrm flipV="1">
            <a:off x="7523810" y="2316420"/>
            <a:ext cx="558795" cy="296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2"/>
            <a:endCxn id="10" idx="1"/>
          </p:cNvCxnSpPr>
          <p:nvPr/>
        </p:nvCxnSpPr>
        <p:spPr>
          <a:xfrm>
            <a:off x="6790635" y="3372864"/>
            <a:ext cx="580775" cy="596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9" idx="2"/>
            <a:endCxn id="12" idx="0"/>
          </p:cNvCxnSpPr>
          <p:nvPr/>
        </p:nvCxnSpPr>
        <p:spPr>
          <a:xfrm flipH="1">
            <a:off x="6383909" y="3372864"/>
            <a:ext cx="406726" cy="1242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Callout 57"/>
          <p:cNvSpPr/>
          <p:nvPr/>
        </p:nvSpPr>
        <p:spPr>
          <a:xfrm>
            <a:off x="8030750" y="5282192"/>
            <a:ext cx="2660041" cy="801018"/>
          </a:xfrm>
          <a:prstGeom prst="wedgeEllipseCallout">
            <a:avLst>
              <a:gd name="adj1" fmla="val -30875"/>
              <a:gd name="adj2" fmla="val -66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-</a:t>
            </a:r>
            <a:r>
              <a:rPr lang="en-IN" dirty="0" err="1"/>
              <a:t>ve</a:t>
            </a:r>
            <a:r>
              <a:rPr lang="en-IN" dirty="0"/>
              <a:t> comments</a:t>
            </a:r>
          </a:p>
          <a:p>
            <a:pPr algn="ctr"/>
            <a:r>
              <a:rPr lang="en-IN" dirty="0"/>
              <a:t>15%</a:t>
            </a:r>
            <a:endParaRPr lang="en-US" dirty="0"/>
          </a:p>
        </p:txBody>
      </p:sp>
      <p:sp>
        <p:nvSpPr>
          <p:cNvPr id="63" name="Oval Callout 57"/>
          <p:cNvSpPr/>
          <p:nvPr/>
        </p:nvSpPr>
        <p:spPr>
          <a:xfrm>
            <a:off x="3288700" y="5398579"/>
            <a:ext cx="2660041" cy="801018"/>
          </a:xfrm>
          <a:prstGeom prst="wedgeEllipseCallout">
            <a:avLst>
              <a:gd name="adj1" fmla="val 58049"/>
              <a:gd name="adj2" fmla="val -6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neutral</a:t>
            </a:r>
          </a:p>
          <a:p>
            <a:pPr algn="ctr"/>
            <a:r>
              <a:rPr lang="en-IN" dirty="0"/>
              <a:t>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Comments vs. Star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Not all comments have rating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Perspective of end-user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Comments themselves imply emphasis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885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1623</TotalTime>
  <Words>2648</Words>
  <Application>Microsoft Office PowerPoint</Application>
  <PresentationFormat>Widescreen</PresentationFormat>
  <Paragraphs>406</Paragraphs>
  <Slides>53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Wingdings</vt:lpstr>
      <vt:lpstr>Retrospect</vt:lpstr>
      <vt:lpstr>Supervised Class-Ratio Estimation</vt:lpstr>
      <vt:lpstr>Motivation &amp; Definition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Comments vs. Star Rating</vt:lpstr>
      <vt:lpstr>Motivating Example</vt:lpstr>
      <vt:lpstr>Class-Ratio (CR) estimation</vt:lpstr>
      <vt:lpstr>Supervised Class-Ratio (CR) estimation</vt:lpstr>
      <vt:lpstr>Supervised Class-Ratio (CR) estimation</vt:lpstr>
      <vt:lpstr>Baseline &amp; Beyond</vt:lpstr>
      <vt:lpstr>Baseline ML Set-up</vt:lpstr>
      <vt:lpstr>Direct Estimator (Strong Supervision)</vt:lpstr>
      <vt:lpstr>Strong -&gt; Regular Supervision</vt:lpstr>
      <vt:lpstr>Strong -&gt; Regular Supervision</vt:lpstr>
      <vt:lpstr>Strong -&gt; Regular Supervision</vt:lpstr>
      <vt:lpstr>Key observations …</vt:lpstr>
      <vt:lpstr>Key observations …</vt:lpstr>
      <vt:lpstr>Key observations …</vt:lpstr>
      <vt:lpstr>Key observations …</vt:lpstr>
      <vt:lpstr>Our assumption … “Target-Shift”</vt:lpstr>
      <vt:lpstr>Our assumption … “Target-Shift”</vt:lpstr>
      <vt:lpstr>Our assumption … “Target-Shift”</vt:lpstr>
      <vt:lpstr>Proposed CR Estimator</vt:lpstr>
      <vt:lpstr>Key Idea</vt:lpstr>
      <vt:lpstr>Key Idea</vt:lpstr>
      <vt:lpstr>Key Idea</vt:lpstr>
      <vt:lpstr>Key Idea</vt:lpstr>
      <vt:lpstr>Key Idea</vt:lpstr>
      <vt:lpstr>Key Idea</vt:lpstr>
      <vt:lpstr>Key Idea</vt:lpstr>
      <vt:lpstr>Key Idea</vt:lpstr>
      <vt:lpstr>Formulation for CR Estimation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 – Sample approx.</vt:lpstr>
      <vt:lpstr>Kernel Embedding – Sample approx.</vt:lpstr>
      <vt:lpstr>Formulation for CR Estimation</vt:lpstr>
      <vt:lpstr>Proposed method adapts, compares well in best case</vt:lpstr>
      <vt:lpstr>Learning Bounds</vt:lpstr>
      <vt:lpstr>Theorem</vt:lpstr>
      <vt:lpstr>Summary &amp; Conclusions</vt:lpstr>
      <vt:lpstr>Take-home notes</vt:lpstr>
      <vt:lpstr>Take-home notes</vt:lpstr>
      <vt:lpstr>Take-home notes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Popularity from UGC</dc:title>
  <dc:creator>Saketh Jagarlapudi</dc:creator>
  <cp:lastModifiedBy>SakethaNath Jagarlapudi</cp:lastModifiedBy>
  <cp:revision>151</cp:revision>
  <dcterms:created xsi:type="dcterms:W3CDTF">2016-03-25T06:01:38Z</dcterms:created>
  <dcterms:modified xsi:type="dcterms:W3CDTF">2016-10-28T04:37:34Z</dcterms:modified>
</cp:coreProperties>
</file>