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811890-A351-4AAC-9B2B-F7C50D265C8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Estimating Popularity</a:t>
            </a:r>
            <a:br>
              <a:rPr lang="en-IN" dirty="0"/>
            </a:br>
            <a:r>
              <a:rPr lang="en-IN" dirty="0"/>
              <a:t>from UGC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IN" i="1" dirty="0"/>
          </a:p>
          <a:p>
            <a:endParaRPr lang="en-IN" i="1" dirty="0"/>
          </a:p>
          <a:p>
            <a:r>
              <a:rPr lang="en-IN" i="1" dirty="0"/>
              <a:t>Joint Work by</a:t>
            </a:r>
            <a:r>
              <a:rPr lang="en-IN" dirty="0"/>
              <a:t>: Arun Iyer, J. </a:t>
            </a:r>
            <a:r>
              <a:rPr lang="en-IN" dirty="0" err="1"/>
              <a:t>Saketha</a:t>
            </a:r>
            <a:r>
              <a:rPr lang="en-IN" dirty="0"/>
              <a:t> Nath, </a:t>
            </a:r>
            <a:r>
              <a:rPr lang="en-IN" dirty="0" err="1"/>
              <a:t>Sunita</a:t>
            </a:r>
            <a:r>
              <a:rPr lang="en-IN" dirty="0"/>
              <a:t> </a:t>
            </a:r>
            <a:r>
              <a:rPr lang="en-IN" dirty="0" err="1"/>
              <a:t>Sarawagi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57" y="1809252"/>
            <a:ext cx="1809092" cy="66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22" y="3327"/>
            <a:ext cx="1842962" cy="18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8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key observation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Learning requires Training and Test data to be related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Traditional ML insists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N" dirty="0"/>
                  <a:t> come from </a:t>
                </a:r>
                <a:r>
                  <a:rPr lang="en-IN" i="1" dirty="0"/>
                  <a:t>same</a:t>
                </a:r>
                <a:r>
                  <a:rPr lang="en-IN" dirty="0"/>
                  <a:t> distribution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IN" dirty="0"/>
                  <a:t> Renders CR estimation meaningless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51648" y="4450032"/>
            <a:ext cx="1285884" cy="928694"/>
            <a:chOff x="571472" y="2928934"/>
            <a:chExt cx="1285884" cy="928694"/>
          </a:xfrm>
        </p:grpSpPr>
        <p:sp>
          <p:nvSpPr>
            <p:cNvPr id="5" name="Rectangle 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dirty="0"/>
                <a:t>Interesting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9036" y="4450032"/>
            <a:ext cx="1785950" cy="928694"/>
            <a:chOff x="2214546" y="2928934"/>
            <a:chExt cx="1785950" cy="928694"/>
          </a:xfrm>
        </p:grpSpPr>
        <p:sp>
          <p:nvSpPr>
            <p:cNvPr id="8" name="Rectangle 7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dirty="0"/>
                <a:t>Boring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81002" y="4450032"/>
            <a:ext cx="1143008" cy="928694"/>
            <a:chOff x="4929190" y="4143380"/>
            <a:chExt cx="1143008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589959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11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28010" y="4143380"/>
              <a:ext cx="64418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dirty="0"/>
                <a:t>decent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88962" y="5478878"/>
                <a:ext cx="463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62" y="5478878"/>
                <a:ext cx="46384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5957" y="5478878"/>
                <a:ext cx="469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57" y="5478878"/>
                <a:ext cx="4691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19537" y="5444722"/>
                <a:ext cx="524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537" y="5444722"/>
                <a:ext cx="5246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894008" y="4904449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7041" y="3613598"/>
                <a:ext cx="39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041" y="3613598"/>
                <a:ext cx="3990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3846" r="-4615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5586583" y="3890597"/>
            <a:ext cx="0" cy="53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6" idx="0"/>
          </p:cNvCxnSpPr>
          <p:nvPr/>
        </p:nvCxnSpPr>
        <p:spPr>
          <a:xfrm flipH="1">
            <a:off x="2801747" y="3890597"/>
            <a:ext cx="2784836" cy="55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5586583" y="3890597"/>
            <a:ext cx="1197111" cy="555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>
            <a:off x="5586583" y="3890597"/>
            <a:ext cx="2984378" cy="53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86762" y="5897066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Conditional sampling</a:t>
            </a:r>
          </a:p>
        </p:txBody>
      </p:sp>
    </p:spTree>
    <p:extLst>
      <p:ext uri="{BB962C8B-B14F-4D97-AF65-F5344CB8AC3E}">
        <p14:creationId xmlns:p14="http://schemas.microsoft.com/office/powerpoint/2010/main" val="145145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key observation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Learning requires Training and Test data to be related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Traditional ML insists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N" dirty="0"/>
                  <a:t> come from </a:t>
                </a:r>
                <a:r>
                  <a:rPr lang="en-IN" i="1" dirty="0"/>
                  <a:t>same</a:t>
                </a:r>
                <a:r>
                  <a:rPr lang="en-IN" dirty="0"/>
                  <a:t> distribution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IN" dirty="0"/>
                  <a:t> Renders CR estimation meaningless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51648" y="4450032"/>
            <a:ext cx="1285884" cy="928694"/>
            <a:chOff x="571472" y="2928934"/>
            <a:chExt cx="1285884" cy="928694"/>
          </a:xfrm>
        </p:grpSpPr>
        <p:sp>
          <p:nvSpPr>
            <p:cNvPr id="5" name="Rectangle 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dirty="0"/>
                <a:t>Interesting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9036" y="4450032"/>
            <a:ext cx="1785950" cy="928694"/>
            <a:chOff x="2214546" y="2928934"/>
            <a:chExt cx="1785950" cy="928694"/>
          </a:xfrm>
        </p:grpSpPr>
        <p:sp>
          <p:nvSpPr>
            <p:cNvPr id="8" name="Rectangle 7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dirty="0"/>
                <a:t>Boring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81002" y="4450032"/>
            <a:ext cx="1143008" cy="928694"/>
            <a:chOff x="4929190" y="4143380"/>
            <a:chExt cx="1143008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589959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11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28010" y="4143380"/>
              <a:ext cx="64418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dirty="0"/>
                <a:t>decent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88962" y="5478878"/>
                <a:ext cx="463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62" y="5478878"/>
                <a:ext cx="46384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5957" y="5478878"/>
                <a:ext cx="469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57" y="5478878"/>
                <a:ext cx="4691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19537" y="5444722"/>
                <a:ext cx="524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537" y="5444722"/>
                <a:ext cx="5246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894008" y="4904449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7041" y="3613598"/>
                <a:ext cx="39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041" y="3613598"/>
                <a:ext cx="3990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3846" r="-4615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5586583" y="3890597"/>
            <a:ext cx="0" cy="53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6" idx="0"/>
          </p:cNvCxnSpPr>
          <p:nvPr/>
        </p:nvCxnSpPr>
        <p:spPr>
          <a:xfrm flipH="1">
            <a:off x="2801747" y="3890597"/>
            <a:ext cx="2784836" cy="55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5586583" y="3890597"/>
            <a:ext cx="1197111" cy="555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>
            <a:off x="5586583" y="3890597"/>
            <a:ext cx="2984378" cy="53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86762" y="5897066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Conditional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/>
              <p:cNvSpPr/>
              <p:nvPr/>
            </p:nvSpPr>
            <p:spPr>
              <a:xfrm>
                <a:off x="8479822" y="2219569"/>
                <a:ext cx="3337040" cy="1671028"/>
              </a:xfrm>
              <a:prstGeom prst="wedgeEllipseCallout">
                <a:avLst>
                  <a:gd name="adj1" fmla="val -91093"/>
                  <a:gd name="adj2" fmla="val 6203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IN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same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IN" dirty="0"/>
                  <a:t>But,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changes</a:t>
                </a:r>
              </a:p>
            </p:txBody>
          </p:sp>
        </mc:Choice>
        <mc:Fallback xmlns="">
          <p:sp>
            <p:nvSpPr>
              <p:cNvPr id="23" name="Oval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22" y="2219569"/>
                <a:ext cx="3337040" cy="1671028"/>
              </a:xfrm>
              <a:prstGeom prst="wedgeEllipseCallout">
                <a:avLst>
                  <a:gd name="adj1" fmla="val -91093"/>
                  <a:gd name="adj2" fmla="val 62032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69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Baseline predicts well ONLY with </a:t>
            </a:r>
            <a:r>
              <a:rPr lang="en-IN" dirty="0" err="1"/>
              <a:t>iid</a:t>
            </a:r>
            <a:r>
              <a:rPr lang="en-IN" dirty="0"/>
              <a:t> data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Proposed method works under target shift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7" y="185825"/>
            <a:ext cx="48006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7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806462" y="1680307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0264" y="3454399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blipFill>
                <a:blip r:embed="rId2"/>
                <a:stretch>
                  <a:fillRect l="-7767" r="-873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blipFill>
                <a:blip r:embed="rId3"/>
                <a:stretch>
                  <a:fillRect l="-15854" t="-28261" r="-2804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blipFill>
                <a:blip r:embed="rId4"/>
                <a:stretch>
                  <a:fillRect l="-8738" r="-77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blipFill>
                <a:blip r:embed="rId5"/>
                <a:stretch>
                  <a:fillRect l="-17910" t="-28261" r="-1567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blipFill>
                <a:blip r:embed="rId6"/>
                <a:stretch>
                  <a:fillRect l="-17164" t="-28261" r="-1641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blipFill>
                <a:blip r:embed="rId7"/>
                <a:stretch>
                  <a:fillRect l="-18045" t="-28889" r="-1654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774819" y="3454398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4691" y="2460780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21892" y="2226938"/>
            <a:ext cx="196949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0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806462" y="1680307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0264" y="3454399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blipFill>
                <a:blip r:embed="rId2"/>
                <a:stretch>
                  <a:fillRect l="-7767" r="-873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blipFill>
                <a:blip r:embed="rId3"/>
                <a:stretch>
                  <a:fillRect l="-15854" t="-28261" r="-2804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blipFill>
                <a:blip r:embed="rId4"/>
                <a:stretch>
                  <a:fillRect l="-8738" r="-77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blipFill>
                <a:blip r:embed="rId5"/>
                <a:stretch>
                  <a:fillRect l="-17910" t="-28261" r="-1567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blipFill>
                <a:blip r:embed="rId6"/>
                <a:stretch>
                  <a:fillRect l="-17164" t="-28261" r="-1641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blipFill>
                <a:blip r:embed="rId7"/>
                <a:stretch>
                  <a:fillRect l="-18045" t="-28889" r="-1654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774819" y="3454398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4691" y="2460780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0497" y="2226938"/>
            <a:ext cx="188344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4-Point Star 3"/>
          <p:cNvSpPr/>
          <p:nvPr/>
        </p:nvSpPr>
        <p:spPr>
          <a:xfrm>
            <a:off x="6284767" y="2749450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331657" y="2851048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-Point Star 17"/>
          <p:cNvSpPr/>
          <p:nvPr/>
        </p:nvSpPr>
        <p:spPr>
          <a:xfrm>
            <a:off x="6374627" y="454073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89183" y="2448497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83" y="2448497"/>
                <a:ext cx="338682" cy="282834"/>
              </a:xfrm>
              <a:prstGeom prst="rect">
                <a:avLst/>
              </a:prstGeom>
              <a:blipFill>
                <a:blip r:embed="rId8"/>
                <a:stretch>
                  <a:fillRect l="-16364" t="-2174" r="-545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11373" y="4454027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73" y="4454027"/>
                <a:ext cx="338682" cy="282834"/>
              </a:xfrm>
              <a:prstGeom prst="rect">
                <a:avLst/>
              </a:prstGeom>
              <a:blipFill>
                <a:blip r:embed="rId9"/>
                <a:stretch>
                  <a:fillRect l="-14286" t="-2174" r="-535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Left Arrow 23"/>
          <p:cNvSpPr/>
          <p:nvPr/>
        </p:nvSpPr>
        <p:spPr>
          <a:xfrm>
            <a:off x="8788596" y="2353570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73249" y="3131233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5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806462" y="1680307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0264" y="3454399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blipFill>
                <a:blip r:embed="rId2"/>
                <a:stretch>
                  <a:fillRect l="-7767" r="-873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blipFill>
                <a:blip r:embed="rId3"/>
                <a:stretch>
                  <a:fillRect l="-15854" t="-28261" r="-2804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blipFill>
                <a:blip r:embed="rId4"/>
                <a:stretch>
                  <a:fillRect l="-8738" r="-77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blipFill>
                <a:blip r:embed="rId5"/>
                <a:stretch>
                  <a:fillRect l="-17910" t="-28261" r="-1567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blipFill>
                <a:blip r:embed="rId6"/>
                <a:stretch>
                  <a:fillRect l="-17164" t="-28261" r="-1641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blipFill>
                <a:blip r:embed="rId7"/>
                <a:stretch>
                  <a:fillRect l="-18045" t="-28889" r="-1654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774819" y="3454398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4691" y="2460780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0497" y="2226938"/>
            <a:ext cx="188344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4-Point Star 3"/>
          <p:cNvSpPr/>
          <p:nvPr/>
        </p:nvSpPr>
        <p:spPr>
          <a:xfrm>
            <a:off x="6284767" y="2749450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331657" y="2851048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-Point Star 17"/>
          <p:cNvSpPr/>
          <p:nvPr/>
        </p:nvSpPr>
        <p:spPr>
          <a:xfrm>
            <a:off x="6374627" y="454073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89183" y="2448497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83" y="2448497"/>
                <a:ext cx="338682" cy="282834"/>
              </a:xfrm>
              <a:prstGeom prst="rect">
                <a:avLst/>
              </a:prstGeom>
              <a:blipFill>
                <a:blip r:embed="rId8"/>
                <a:stretch>
                  <a:fillRect l="-16364" t="-2174" r="-545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11373" y="4454027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73" y="4454027"/>
                <a:ext cx="338682" cy="282834"/>
              </a:xfrm>
              <a:prstGeom prst="rect">
                <a:avLst/>
              </a:prstGeom>
              <a:blipFill>
                <a:blip r:embed="rId9"/>
                <a:stretch>
                  <a:fillRect l="-14286" t="-2174" r="-535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Left Arrow 23"/>
          <p:cNvSpPr/>
          <p:nvPr/>
        </p:nvSpPr>
        <p:spPr>
          <a:xfrm>
            <a:off x="8788596" y="2353570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73249" y="3216446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  <p:sp>
        <p:nvSpPr>
          <p:cNvPr id="21" name="Curved Left Arrow 20"/>
          <p:cNvSpPr/>
          <p:nvPr/>
        </p:nvSpPr>
        <p:spPr>
          <a:xfrm flipH="1" flipV="1">
            <a:off x="3188869" y="2498155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4008" y="3408232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3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806462" y="1680307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0264" y="3454399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blipFill>
                <a:blip r:embed="rId2"/>
                <a:stretch>
                  <a:fillRect l="-7767" r="-873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blipFill>
                <a:blip r:embed="rId3"/>
                <a:stretch>
                  <a:fillRect l="-15854" t="-28261" r="-2804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blipFill>
                <a:blip r:embed="rId4"/>
                <a:stretch>
                  <a:fillRect l="-8738" r="-77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blipFill>
                <a:blip r:embed="rId5"/>
                <a:stretch>
                  <a:fillRect l="-17910" t="-28261" r="-1567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blipFill>
                <a:blip r:embed="rId6"/>
                <a:stretch>
                  <a:fillRect l="-17164" t="-28261" r="-1641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blipFill>
                <a:blip r:embed="rId7"/>
                <a:stretch>
                  <a:fillRect l="-18045" t="-28889" r="-1654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774819" y="3454398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4691" y="2460780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0497" y="2226938"/>
            <a:ext cx="188344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4-Point Star 3"/>
          <p:cNvSpPr/>
          <p:nvPr/>
        </p:nvSpPr>
        <p:spPr>
          <a:xfrm>
            <a:off x="6284767" y="2749450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331657" y="2851048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-Point Star 17"/>
          <p:cNvSpPr/>
          <p:nvPr/>
        </p:nvSpPr>
        <p:spPr>
          <a:xfrm>
            <a:off x="6374627" y="454073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89183" y="2448497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83" y="2448497"/>
                <a:ext cx="338682" cy="282834"/>
              </a:xfrm>
              <a:prstGeom prst="rect">
                <a:avLst/>
              </a:prstGeom>
              <a:blipFill>
                <a:blip r:embed="rId8"/>
                <a:stretch>
                  <a:fillRect l="-16364" t="-2174" r="-545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11373" y="4454027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73" y="4454027"/>
                <a:ext cx="338682" cy="282834"/>
              </a:xfrm>
              <a:prstGeom prst="rect">
                <a:avLst/>
              </a:prstGeom>
              <a:blipFill>
                <a:blip r:embed="rId9"/>
                <a:stretch>
                  <a:fillRect l="-14286" t="-2174" r="-535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Left Arrow 23"/>
          <p:cNvSpPr/>
          <p:nvPr/>
        </p:nvSpPr>
        <p:spPr>
          <a:xfrm>
            <a:off x="8788596" y="2353570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73249" y="3216446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  <p:sp>
        <p:nvSpPr>
          <p:cNvPr id="21" name="Curved Left Arrow 20"/>
          <p:cNvSpPr/>
          <p:nvPr/>
        </p:nvSpPr>
        <p:spPr>
          <a:xfrm flipH="1" flipV="1">
            <a:off x="3188869" y="2498155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4008" y="3408232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2104008" y="4220976"/>
            <a:ext cx="2971303" cy="830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 flipV="1">
            <a:off x="2104008" y="5051394"/>
            <a:ext cx="3564865" cy="454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</p:cNvCxnSpPr>
          <p:nvPr/>
        </p:nvCxnSpPr>
        <p:spPr>
          <a:xfrm flipH="1">
            <a:off x="2104008" y="4344904"/>
            <a:ext cx="6125581" cy="706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0" y="4736861"/>
                <a:ext cx="2104008" cy="125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Since,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/>
                  <a:t>, they can be estimated from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6861"/>
                <a:ext cx="2104008" cy="1252587"/>
              </a:xfrm>
              <a:prstGeom prst="rect">
                <a:avLst/>
              </a:prstGeom>
              <a:blipFill>
                <a:blip r:embed="rId10"/>
                <a:stretch>
                  <a:fillRect l="-2319" t="-971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18" idx="3"/>
          </p:cNvCxnSpPr>
          <p:nvPr/>
        </p:nvCxnSpPr>
        <p:spPr>
          <a:xfrm>
            <a:off x="6468403" y="4595445"/>
            <a:ext cx="2688080" cy="455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156483" y="4735114"/>
                <a:ext cx="2104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Estimated from test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483" y="4735114"/>
                <a:ext cx="2104008" cy="646331"/>
              </a:xfrm>
              <a:prstGeom prst="rect">
                <a:avLst/>
              </a:prstGeom>
              <a:blipFill>
                <a:blip r:embed="rId11"/>
                <a:stretch>
                  <a:fillRect l="-2319" t="-5660" r="-87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365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806462" y="1680307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0264" y="3454399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64" y="1949939"/>
                <a:ext cx="627608" cy="276999"/>
              </a:xfrm>
              <a:prstGeom prst="rect">
                <a:avLst/>
              </a:prstGeom>
              <a:blipFill>
                <a:blip r:embed="rId2"/>
                <a:stretch>
                  <a:fillRect l="-7767" r="-873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26" y="2318880"/>
                <a:ext cx="499367" cy="276999"/>
              </a:xfrm>
              <a:prstGeom prst="rect">
                <a:avLst/>
              </a:prstGeom>
              <a:blipFill>
                <a:blip r:embed="rId3"/>
                <a:stretch>
                  <a:fillRect l="-15854" t="-28261" r="-2804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311" y="3315899"/>
                <a:ext cx="627608" cy="276999"/>
              </a:xfrm>
              <a:prstGeom prst="rect">
                <a:avLst/>
              </a:prstGeom>
              <a:blipFill>
                <a:blip r:embed="rId4"/>
                <a:stretch>
                  <a:fillRect l="-8738" r="-77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73" y="5366991"/>
                <a:ext cx="815160" cy="276999"/>
              </a:xfrm>
              <a:prstGeom prst="rect">
                <a:avLst/>
              </a:prstGeom>
              <a:blipFill>
                <a:blip r:embed="rId5"/>
                <a:stretch>
                  <a:fillRect l="-17910" t="-28261" r="-1567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009" y="4067905"/>
                <a:ext cx="815160" cy="276999"/>
              </a:xfrm>
              <a:prstGeom prst="rect">
                <a:avLst/>
              </a:prstGeom>
              <a:blipFill>
                <a:blip r:embed="rId6"/>
                <a:stretch>
                  <a:fillRect l="-17164" t="-28261" r="-1641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X /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31" y="3943977"/>
                <a:ext cx="815160" cy="276999"/>
              </a:xfrm>
              <a:prstGeom prst="rect">
                <a:avLst/>
              </a:prstGeom>
              <a:blipFill>
                <a:blip r:embed="rId7"/>
                <a:stretch>
                  <a:fillRect l="-18045" t="-28889" r="-1654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774819" y="3454398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4691" y="2460780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0497" y="2226938"/>
            <a:ext cx="188344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4-Point Star 3"/>
          <p:cNvSpPr/>
          <p:nvPr/>
        </p:nvSpPr>
        <p:spPr>
          <a:xfrm>
            <a:off x="6284767" y="2749450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331657" y="2851048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-Point Star 17"/>
          <p:cNvSpPr/>
          <p:nvPr/>
        </p:nvSpPr>
        <p:spPr>
          <a:xfrm>
            <a:off x="6374627" y="454073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89183" y="2448497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83" y="2448497"/>
                <a:ext cx="338682" cy="282834"/>
              </a:xfrm>
              <a:prstGeom prst="rect">
                <a:avLst/>
              </a:prstGeom>
              <a:blipFill>
                <a:blip r:embed="rId8"/>
                <a:stretch>
                  <a:fillRect l="-16364" t="-2174" r="-545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11373" y="4454027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73" y="4454027"/>
                <a:ext cx="338682" cy="282834"/>
              </a:xfrm>
              <a:prstGeom prst="rect">
                <a:avLst/>
              </a:prstGeom>
              <a:blipFill>
                <a:blip r:embed="rId9"/>
                <a:stretch>
                  <a:fillRect l="-14286" t="-2174" r="-535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Left Arrow 23"/>
          <p:cNvSpPr/>
          <p:nvPr/>
        </p:nvSpPr>
        <p:spPr>
          <a:xfrm>
            <a:off x="8788596" y="2353570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73249" y="3216446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  <p:sp>
        <p:nvSpPr>
          <p:cNvPr id="21" name="Curved Left Arrow 20"/>
          <p:cNvSpPr/>
          <p:nvPr/>
        </p:nvSpPr>
        <p:spPr>
          <a:xfrm flipH="1" flipV="1">
            <a:off x="3188869" y="2498155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4008" y="3408232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6947877" y="4970585"/>
            <a:ext cx="3524738" cy="1141046"/>
          </a:xfrm>
          <a:prstGeom prst="wedgeEllipseCallout">
            <a:avLst>
              <a:gd name="adj1" fmla="val -52762"/>
              <a:gd name="adj2" fmla="val -6215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Distance measure=MMD + Kernel Learning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1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Strong -&gt; Regular Supervision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25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7" name="Straight Arrow Connector 6"/>
          <p:cNvCxnSpPr>
            <a:stCxn id="6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ata 11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Flowchart: Data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12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Data 16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Flowchart: Da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Data 17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Flowchart: Data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Data 18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Flowchart: Data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7" idx="2"/>
            <a:endCxn id="13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2"/>
            <a:endCxn id="27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23" name="Flowchart: Multidocument 22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24" name="Flowchart: Multidocument 23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sp>
        <p:nvSpPr>
          <p:cNvPr id="28" name="6-Point Star 27"/>
          <p:cNvSpPr/>
          <p:nvPr/>
        </p:nvSpPr>
        <p:spPr>
          <a:xfrm>
            <a:off x="765908" y="500185"/>
            <a:ext cx="2400931" cy="1993233"/>
          </a:xfrm>
          <a:prstGeom prst="star6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5" idx="0"/>
            <a:endCxn id="28" idx="3"/>
          </p:cNvCxnSpPr>
          <p:nvPr/>
        </p:nvCxnSpPr>
        <p:spPr>
          <a:xfrm flipH="1" flipV="1">
            <a:off x="765909" y="1995110"/>
            <a:ext cx="1115035" cy="10355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0"/>
            <a:endCxn id="28" idx="1"/>
          </p:cNvCxnSpPr>
          <p:nvPr/>
        </p:nvCxnSpPr>
        <p:spPr>
          <a:xfrm flipH="1" flipV="1">
            <a:off x="3166838" y="1995110"/>
            <a:ext cx="6447375" cy="709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6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Strong -&gt; Regular Supervision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25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7" name="Straight Arrow Connector 6"/>
          <p:cNvCxnSpPr>
            <a:stCxn id="6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ata 11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Flowchart: Data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12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Data 16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Flowchart: Da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Data 17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Flowchart: Data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Data 18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Flowchart: Data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7" idx="2"/>
            <a:endCxn id="13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2"/>
            <a:endCxn id="27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23" name="Flowchart: Multidocument 22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24" name="Flowchart: Multidocument 23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691863" y="4651806"/>
            <a:ext cx="3260573" cy="1622823"/>
          </a:xfrm>
          <a:prstGeom prst="cloudCallout">
            <a:avLst>
              <a:gd name="adj1" fmla="val -148590"/>
              <a:gd name="adj2" fmla="val 20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E.g. Demography based Voter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2541" y="3013156"/>
            <a:ext cx="367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Ramapriya D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 year ago</a:t>
            </a:r>
          </a:p>
          <a:p>
            <a:r>
              <a:rPr lang="en-US" sz="1400" dirty="0"/>
              <a:t>Sorry but the first 9-odd minutes are utter nonsense</a:t>
            </a:r>
            <a:endParaRPr lang="en-US" sz="1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2541" y="4076936"/>
            <a:ext cx="36783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Pallavi Eshwaran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8 months ago</a:t>
            </a:r>
          </a:p>
          <a:p>
            <a:r>
              <a:rPr lang="en-US" sz="1400" dirty="0"/>
              <a:t>Sir, I have a doubt. In the last part(dual supply voltage measurement demonstration).. what will the multimeter show  if we connect the positive and negative terminals of the multimeter to the corresponding +ve and -ve terminals of the dual supply of RPS</a:t>
            </a:r>
            <a:endParaRPr lang="en-US" sz="1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</p:spTree>
    <p:extLst>
      <p:ext uri="{BB962C8B-B14F-4D97-AF65-F5344CB8AC3E}">
        <p14:creationId xmlns:p14="http://schemas.microsoft.com/office/powerpoint/2010/main" val="106739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428477" y="2723411"/>
            <a:ext cx="500821" cy="103529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Strong -&gt; </a:t>
            </a:r>
            <a:r>
              <a:rPr lang="en-IN" dirty="0"/>
              <a:t>Regular Supervision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 flipV="1">
            <a:off x="1747713" y="3401699"/>
            <a:ext cx="1419126" cy="561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7" name="Straight Arrow Connector 6"/>
          <p:cNvCxnSpPr>
            <a:stCxn id="6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ata 11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Flowchart: Data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12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Data 16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Flowchart: Da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Data 17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Flowchart: Data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Data 18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Flowchart: Data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7" idx="2"/>
            <a:endCxn id="13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2"/>
            <a:endCxn id="27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Multidocument 23"/>
          <p:cNvSpPr/>
          <p:nvPr/>
        </p:nvSpPr>
        <p:spPr>
          <a:xfrm>
            <a:off x="1464656" y="2741636"/>
            <a:ext cx="428249" cy="44353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33" name="Straight Connector 32"/>
          <p:cNvCxnSpPr>
            <a:stCxn id="31" idx="0"/>
            <a:endCxn id="25" idx="2"/>
          </p:cNvCxnSpPr>
          <p:nvPr/>
        </p:nvCxnSpPr>
        <p:spPr>
          <a:xfrm flipV="1">
            <a:off x="1677090" y="3758709"/>
            <a:ext cx="1798" cy="409514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26679" y="4194343"/>
            <a:ext cx="500821" cy="103529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Flowchart: Multidocument 36"/>
          <p:cNvSpPr/>
          <p:nvPr/>
        </p:nvSpPr>
        <p:spPr>
          <a:xfrm>
            <a:off x="1459522" y="4244278"/>
            <a:ext cx="428249" cy="44353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95457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10341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10341" cy="280846"/>
              </a:xfrm>
              <a:prstGeom prst="rect">
                <a:avLst/>
              </a:prstGeom>
              <a:blipFill>
                <a:blip r:embed="rId2"/>
                <a:stretch>
                  <a:fillRect l="-17647" t="-2174" r="-588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305405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305405" cy="280270"/>
              </a:xfrm>
              <a:prstGeom prst="rect">
                <a:avLst/>
              </a:prstGeom>
              <a:blipFill>
                <a:blip r:embed="rId3"/>
                <a:stretch>
                  <a:fillRect l="-18000" t="-2174" r="-600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10341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10341" cy="282257"/>
              </a:xfrm>
              <a:prstGeom prst="rect">
                <a:avLst/>
              </a:prstGeom>
              <a:blipFill>
                <a:blip r:embed="rId4"/>
                <a:stretch>
                  <a:fillRect l="-17647" t="-2174" r="-588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60466" y="2438990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466" y="2438990"/>
                <a:ext cx="627608" cy="276999"/>
              </a:xfrm>
              <a:prstGeom prst="rect">
                <a:avLst/>
              </a:prstGeom>
              <a:blipFill>
                <a:blip r:embed="rId5"/>
                <a:stretch>
                  <a:fillRect l="-8738" r="-77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99890" y="1699460"/>
                <a:ext cx="4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890" y="1699460"/>
                <a:ext cx="499367" cy="276999"/>
              </a:xfrm>
              <a:prstGeom prst="rect">
                <a:avLst/>
              </a:prstGeom>
              <a:blipFill>
                <a:blip r:embed="rId6"/>
                <a:stretch>
                  <a:fillRect l="-17284" t="-28889" r="-2839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72282" y="3380743"/>
                <a:ext cx="4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3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82" y="3380743"/>
                <a:ext cx="499367" cy="276999"/>
              </a:xfrm>
              <a:prstGeom prst="rect">
                <a:avLst/>
              </a:prstGeom>
              <a:blipFill>
                <a:blip r:embed="rId7"/>
                <a:stretch>
                  <a:fillRect l="-17073" t="-28889" r="-2682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305405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305405" cy="280270"/>
              </a:xfrm>
              <a:prstGeom prst="rect">
                <a:avLst/>
              </a:prstGeom>
              <a:blipFill>
                <a:blip r:embed="rId8"/>
                <a:stretch>
                  <a:fillRect l="-17647" t="-2174" r="-392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10341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10341" cy="280846"/>
              </a:xfrm>
              <a:prstGeom prst="rect">
                <a:avLst/>
              </a:prstGeom>
              <a:blipFill>
                <a:blip r:embed="rId9"/>
                <a:stretch>
                  <a:fillRect l="-17647" t="-2174" r="-588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10341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10341" cy="282257"/>
              </a:xfrm>
              <a:prstGeom prst="rect">
                <a:avLst/>
              </a:prstGeom>
              <a:blipFill>
                <a:blip r:embed="rId10"/>
                <a:stretch>
                  <a:fillRect l="-17647" t="-2174" r="-588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432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10341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10341" cy="280846"/>
              </a:xfrm>
              <a:prstGeom prst="rect">
                <a:avLst/>
              </a:prstGeom>
              <a:blipFill>
                <a:blip r:embed="rId2"/>
                <a:stretch>
                  <a:fillRect l="-17647" t="-2174" r="-588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305405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305405" cy="280270"/>
              </a:xfrm>
              <a:prstGeom prst="rect">
                <a:avLst/>
              </a:prstGeom>
              <a:blipFill>
                <a:blip r:embed="rId3"/>
                <a:stretch>
                  <a:fillRect l="-18000" t="-2174" r="-600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10341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10341" cy="282257"/>
              </a:xfrm>
              <a:prstGeom prst="rect">
                <a:avLst/>
              </a:prstGeom>
              <a:blipFill>
                <a:blip r:embed="rId4"/>
                <a:stretch>
                  <a:fillRect l="-17647" t="-2174" r="-588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60466" y="2438990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466" y="2438990"/>
                <a:ext cx="627608" cy="276999"/>
              </a:xfrm>
              <a:prstGeom prst="rect">
                <a:avLst/>
              </a:prstGeom>
              <a:blipFill>
                <a:blip r:embed="rId5"/>
                <a:stretch>
                  <a:fillRect l="-8738" r="-77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99890" y="1699460"/>
                <a:ext cx="4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890" y="1699460"/>
                <a:ext cx="499367" cy="276999"/>
              </a:xfrm>
              <a:prstGeom prst="rect">
                <a:avLst/>
              </a:prstGeom>
              <a:blipFill>
                <a:blip r:embed="rId6"/>
                <a:stretch>
                  <a:fillRect l="-17284" t="-28889" r="-2839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72282" y="3380743"/>
                <a:ext cx="4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3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82" y="3380743"/>
                <a:ext cx="499367" cy="276999"/>
              </a:xfrm>
              <a:prstGeom prst="rect">
                <a:avLst/>
              </a:prstGeom>
              <a:blipFill>
                <a:blip r:embed="rId7"/>
                <a:stretch>
                  <a:fillRect l="-17073" t="-28889" r="-2682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305405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305405" cy="280270"/>
              </a:xfrm>
              <a:prstGeom prst="rect">
                <a:avLst/>
              </a:prstGeom>
              <a:blipFill>
                <a:blip r:embed="rId8"/>
                <a:stretch>
                  <a:fillRect l="-17647" t="-2174" r="-392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10341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10341" cy="280846"/>
              </a:xfrm>
              <a:prstGeom prst="rect">
                <a:avLst/>
              </a:prstGeom>
              <a:blipFill>
                <a:blip r:embed="rId9"/>
                <a:stretch>
                  <a:fillRect l="-17647" t="-2174" r="-588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10341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10341" cy="282257"/>
              </a:xfrm>
              <a:prstGeom prst="rect">
                <a:avLst/>
              </a:prstGeom>
              <a:blipFill>
                <a:blip r:embed="rId10"/>
                <a:stretch>
                  <a:fillRect l="-17647" t="-2174" r="-588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7625908" y="5120207"/>
            <a:ext cx="154963" cy="132862"/>
          </a:xfrm>
          <a:prstGeom prst="star4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80871" y="5131155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71" y="5131155"/>
                <a:ext cx="338682" cy="282834"/>
              </a:xfrm>
              <a:prstGeom prst="rect">
                <a:avLst/>
              </a:prstGeom>
              <a:blipFill>
                <a:blip r:embed="rId11"/>
                <a:stretch>
                  <a:fillRect l="-14286" t="-2174" r="-535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38682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38682" cy="282834"/>
              </a:xfrm>
              <a:prstGeom prst="rect">
                <a:avLst/>
              </a:prstGeom>
              <a:blipFill>
                <a:blip r:embed="rId12"/>
                <a:stretch>
                  <a:fillRect l="-14286" t="-2174" r="-535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rved Left Arrow 28"/>
          <p:cNvSpPr/>
          <p:nvPr/>
        </p:nvSpPr>
        <p:spPr>
          <a:xfrm flipH="1" flipV="1">
            <a:off x="2787176" y="2529134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315" y="3439211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0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Proposed method adapts and compares well in </a:t>
            </a:r>
            <a:r>
              <a:rPr lang="en-IN"/>
              <a:t>best case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29" t="4665" r="12258" b="12424"/>
          <a:stretch/>
        </p:blipFill>
        <p:spPr>
          <a:xfrm>
            <a:off x="2137514" y="265322"/>
            <a:ext cx="7916985" cy="43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1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UGC has specialities leading to new ML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Direct methods vs.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36315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2541" y="3013156"/>
            <a:ext cx="367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Ramapriya D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 year ago</a:t>
            </a:r>
          </a:p>
          <a:p>
            <a:r>
              <a:rPr lang="en-US" sz="1400" dirty="0"/>
              <a:t>Sorry but the first 9-odd minutes are utter nonsense</a:t>
            </a:r>
            <a:endParaRPr lang="en-US" sz="1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2541" y="4076936"/>
            <a:ext cx="36783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Pallavi Eshwaran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8 months ago</a:t>
            </a:r>
          </a:p>
          <a:p>
            <a:r>
              <a:rPr lang="en-US" sz="1400" dirty="0"/>
              <a:t>Sir, I have a doubt. In the last part(dual supply voltage measurement demonstration).. what will the multimeter show  if we connect the positive and negative terminals of the multimeter to the corresponding +ve and -ve terminals of the dual supply of RPS</a:t>
            </a:r>
            <a:endParaRPr lang="en-US" sz="1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59" y="1921788"/>
            <a:ext cx="1213795" cy="1019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16" y="3013156"/>
            <a:ext cx="1013880" cy="1021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16" y="4500134"/>
            <a:ext cx="1175135" cy="9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82605" y="1806721"/>
            <a:ext cx="4109395" cy="3914998"/>
            <a:chOff x="7918036" y="1815022"/>
            <a:chExt cx="4109395" cy="39149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36" y="1815022"/>
              <a:ext cx="1213795" cy="10193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36" y="1967422"/>
              <a:ext cx="1213795" cy="101939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836" y="2119822"/>
              <a:ext cx="1213795" cy="101939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5236" y="2272222"/>
              <a:ext cx="1213795" cy="10193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636" y="2424622"/>
              <a:ext cx="1213795" cy="101939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036" y="2577022"/>
              <a:ext cx="1213795" cy="101939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436" y="2729422"/>
              <a:ext cx="1213795" cy="101939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836" y="2881822"/>
              <a:ext cx="1213795" cy="101939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236" y="3034222"/>
              <a:ext cx="1213795" cy="101939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636" y="3186622"/>
              <a:ext cx="1213795" cy="101939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036" y="3339022"/>
              <a:ext cx="1213795" cy="10193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436" y="3491422"/>
              <a:ext cx="1213795" cy="10193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836" y="3643822"/>
              <a:ext cx="1213795" cy="10193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236" y="3796222"/>
              <a:ext cx="1213795" cy="101939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36" y="3948622"/>
              <a:ext cx="1213795" cy="101939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036" y="4101022"/>
              <a:ext cx="1213795" cy="101939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6436" y="4253422"/>
              <a:ext cx="1213795" cy="101939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836" y="4405822"/>
              <a:ext cx="1213795" cy="101939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236" y="4558222"/>
              <a:ext cx="1213795" cy="101939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36" y="4710622"/>
              <a:ext cx="1213795" cy="1019398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371410" y="3458218"/>
            <a:ext cx="1775880" cy="1783802"/>
            <a:chOff x="7074365" y="2667420"/>
            <a:chExt cx="1775880" cy="17838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365" y="2667420"/>
              <a:ext cx="1013880" cy="102180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765" y="2819820"/>
              <a:ext cx="1013880" cy="102180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65" y="2972220"/>
              <a:ext cx="1013880" cy="102180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65" y="3124620"/>
              <a:ext cx="1013880" cy="102180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965" y="3277020"/>
              <a:ext cx="1013880" cy="102180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65" y="3429420"/>
              <a:ext cx="1013880" cy="102180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796341" y="4615001"/>
            <a:ext cx="1327535" cy="1121886"/>
            <a:chOff x="6640598" y="4217578"/>
            <a:chExt cx="1327535" cy="1121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4217578"/>
              <a:ext cx="1175135" cy="96948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998" y="4369978"/>
              <a:ext cx="1175135" cy="969486"/>
            </a:xfrm>
            <a:prstGeom prst="rect">
              <a:avLst/>
            </a:prstGeom>
          </p:spPr>
        </p:pic>
      </p:grpSp>
      <p:sp>
        <p:nvSpPr>
          <p:cNvPr id="58" name="Oval Callout 57"/>
          <p:cNvSpPr/>
          <p:nvPr/>
        </p:nvSpPr>
        <p:spPr>
          <a:xfrm>
            <a:off x="10210800" y="945662"/>
            <a:ext cx="1903046" cy="18887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Popularity</a:t>
            </a:r>
          </a:p>
          <a:p>
            <a:pPr algn="ctr"/>
            <a:r>
              <a:rPr lang="en-IN" dirty="0"/>
              <a:t>80%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60" y="1852749"/>
            <a:ext cx="1466350" cy="1520115"/>
          </a:xfrm>
          <a:prstGeom prst="rect">
            <a:avLst/>
          </a:prstGeom>
        </p:spPr>
      </p:pic>
      <p:cxnSp>
        <p:nvCxnSpPr>
          <p:cNvPr id="61" name="Straight Arrow Connector 60"/>
          <p:cNvCxnSpPr>
            <a:stCxn id="59" idx="3"/>
            <a:endCxn id="3" idx="1"/>
          </p:cNvCxnSpPr>
          <p:nvPr/>
        </p:nvCxnSpPr>
        <p:spPr>
          <a:xfrm flipV="1">
            <a:off x="7523810" y="2316420"/>
            <a:ext cx="558795" cy="296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2"/>
            <a:endCxn id="10" idx="1"/>
          </p:cNvCxnSpPr>
          <p:nvPr/>
        </p:nvCxnSpPr>
        <p:spPr>
          <a:xfrm>
            <a:off x="6790635" y="3372864"/>
            <a:ext cx="580775" cy="596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9" idx="2"/>
            <a:endCxn id="12" idx="0"/>
          </p:cNvCxnSpPr>
          <p:nvPr/>
        </p:nvCxnSpPr>
        <p:spPr>
          <a:xfrm flipH="1">
            <a:off x="6383909" y="3372864"/>
            <a:ext cx="406726" cy="1242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74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Estimating Popularity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b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Inferring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Sentiment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403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082605" y="1806721"/>
            <a:ext cx="4109395" cy="3914998"/>
            <a:chOff x="7918036" y="1815022"/>
            <a:chExt cx="4109395" cy="39149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36" y="1815022"/>
              <a:ext cx="1213795" cy="10193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36" y="1967422"/>
              <a:ext cx="1213795" cy="101939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836" y="2119822"/>
              <a:ext cx="1213795" cy="101939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5236" y="2272222"/>
              <a:ext cx="1213795" cy="10193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636" y="2424622"/>
              <a:ext cx="1213795" cy="101939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036" y="2577022"/>
              <a:ext cx="1213795" cy="101939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436" y="2729422"/>
              <a:ext cx="1213795" cy="101939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836" y="2881822"/>
              <a:ext cx="1213795" cy="101939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236" y="3034222"/>
              <a:ext cx="1213795" cy="101939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636" y="3186622"/>
              <a:ext cx="1213795" cy="101939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036" y="3339022"/>
              <a:ext cx="1213795" cy="10193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436" y="3491422"/>
              <a:ext cx="1213795" cy="10193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836" y="3643822"/>
              <a:ext cx="1213795" cy="10193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236" y="3796222"/>
              <a:ext cx="1213795" cy="101939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36" y="3948622"/>
              <a:ext cx="1213795" cy="101939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036" y="4101022"/>
              <a:ext cx="1213795" cy="101939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6436" y="4253422"/>
              <a:ext cx="1213795" cy="101939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836" y="4405822"/>
              <a:ext cx="1213795" cy="101939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236" y="4558222"/>
              <a:ext cx="1213795" cy="101939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36" y="4710622"/>
              <a:ext cx="1213795" cy="1019398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371410" y="3458218"/>
            <a:ext cx="1775880" cy="1783802"/>
            <a:chOff x="7074365" y="2667420"/>
            <a:chExt cx="1775880" cy="17838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365" y="2667420"/>
              <a:ext cx="1013880" cy="102180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765" y="2819820"/>
              <a:ext cx="1013880" cy="102180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65" y="2972220"/>
              <a:ext cx="1013880" cy="102180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65" y="3124620"/>
              <a:ext cx="1013880" cy="102180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965" y="3277020"/>
              <a:ext cx="1013880" cy="102180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65" y="3429420"/>
              <a:ext cx="1013880" cy="102180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796341" y="4615001"/>
            <a:ext cx="1327535" cy="1121886"/>
            <a:chOff x="6640598" y="4217578"/>
            <a:chExt cx="1327535" cy="1121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4217578"/>
              <a:ext cx="1175135" cy="96948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998" y="4369978"/>
              <a:ext cx="1175135" cy="969486"/>
            </a:xfrm>
            <a:prstGeom prst="rect">
              <a:avLst/>
            </a:prstGeom>
          </p:spPr>
        </p:pic>
      </p:grpSp>
      <p:sp>
        <p:nvSpPr>
          <p:cNvPr id="58" name="Oval Callout 57"/>
          <p:cNvSpPr/>
          <p:nvPr/>
        </p:nvSpPr>
        <p:spPr>
          <a:xfrm>
            <a:off x="10210800" y="945662"/>
            <a:ext cx="1903046" cy="18887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Popularity</a:t>
            </a:r>
          </a:p>
          <a:p>
            <a:pPr algn="ctr"/>
            <a:r>
              <a:rPr lang="en-IN" dirty="0"/>
              <a:t>80%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2390" y="3105659"/>
            <a:ext cx="4491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Each user need </a:t>
            </a:r>
            <a:r>
              <a:rPr lang="en-IN" dirty="0">
                <a:solidFill>
                  <a:schemeClr val="accent2"/>
                </a:solidFill>
              </a:rPr>
              <a:t>NOT</a:t>
            </a:r>
            <a:r>
              <a:rPr lang="en-IN" dirty="0"/>
              <a:t> be labelled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From ML perspective: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Direct estimation is </a:t>
            </a:r>
            <a:r>
              <a:rPr lang="en-IN" dirty="0">
                <a:solidFill>
                  <a:schemeClr val="accent2"/>
                </a:solidFill>
              </a:rPr>
              <a:t>simpler</a:t>
            </a:r>
            <a:r>
              <a:rPr lang="en-IN" dirty="0"/>
              <a:t>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Leads to better </a:t>
            </a:r>
            <a:r>
              <a:rPr lang="en-IN" dirty="0">
                <a:solidFill>
                  <a:schemeClr val="accent2"/>
                </a:solidFill>
              </a:rPr>
              <a:t>confidence</a:t>
            </a:r>
            <a:r>
              <a:rPr lang="en-IN" dirty="0"/>
              <a:t> in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Reviews vs. Star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Not all reviews have rating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Perspective of end-user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Reviews implies emphasis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9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Baseline ML Set-up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40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Classifier</a:t>
            </a:r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Flowchart: Process 12"/>
          <p:cNvSpPr/>
          <p:nvPr/>
        </p:nvSpPr>
        <p:spPr>
          <a:xfrm>
            <a:off x="8188207" y="3443714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Data 13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Flowchart: Data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9014382" y="3108054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31" idx="0"/>
          </p:cNvCxnSpPr>
          <p:nvPr/>
        </p:nvCxnSpPr>
        <p:spPr>
          <a:xfrm>
            <a:off x="8454117" y="3639779"/>
            <a:ext cx="1208559" cy="35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9131055" y="4396472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Data 20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Flowchart: Data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10263599" y="3106240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Data 22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Flowchart: Data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10754252" y="3108054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Data 24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Flowchart: Data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8509187" y="3108054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74046" y="3253414"/>
            <a:ext cx="43103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/>
          <p:cNvSpPr/>
          <p:nvPr/>
        </p:nvSpPr>
        <p:spPr>
          <a:xfrm>
            <a:off x="8768978" y="3447833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9987089" y="3447833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10552724" y="3447832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p:sp>
        <p:nvSpPr>
          <p:cNvPr id="31" name="Flowchart: Collate 30"/>
          <p:cNvSpPr/>
          <p:nvPr/>
        </p:nvSpPr>
        <p:spPr>
          <a:xfrm>
            <a:off x="9520269" y="3990442"/>
            <a:ext cx="284814" cy="238897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>
            <a:off x="9034888" y="3643898"/>
            <a:ext cx="627788" cy="34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2"/>
            <a:endCxn id="31" idx="0"/>
          </p:cNvCxnSpPr>
          <p:nvPr/>
        </p:nvCxnSpPr>
        <p:spPr>
          <a:xfrm flipH="1">
            <a:off x="9662676" y="3643898"/>
            <a:ext cx="590323" cy="34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  <a:endCxn id="31" idx="0"/>
          </p:cNvCxnSpPr>
          <p:nvPr/>
        </p:nvCxnSpPr>
        <p:spPr>
          <a:xfrm flipH="1">
            <a:off x="9662676" y="3643897"/>
            <a:ext cx="1155958" cy="34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  <a:endCxn id="17" idx="0"/>
          </p:cNvCxnSpPr>
          <p:nvPr/>
        </p:nvCxnSpPr>
        <p:spPr>
          <a:xfrm>
            <a:off x="9662676" y="4229339"/>
            <a:ext cx="0" cy="16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0"/>
          </p:cNvCxnSpPr>
          <p:nvPr/>
        </p:nvCxnSpPr>
        <p:spPr>
          <a:xfrm>
            <a:off x="9658552" y="3583495"/>
            <a:ext cx="4124" cy="40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37" name="Flowchart: Multidocument 36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39" name="Flowchart: Multidocument 38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Direct Estimator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40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Data 13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Flowchart: Data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Terminator 16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Data 20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Flowchart: Data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Data 22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Flowchart: Data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Data 24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Flowchart: Data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42" idx="2"/>
            <a:endCxn id="17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3" idx="2"/>
            <a:endCxn id="42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37" name="Flowchart: Multidocument 36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39" name="Flowchart: Multidocument 38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Process 41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</p:spTree>
    <p:extLst>
      <p:ext uri="{BB962C8B-B14F-4D97-AF65-F5344CB8AC3E}">
        <p14:creationId xmlns:p14="http://schemas.microsoft.com/office/powerpoint/2010/main" val="362129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key observation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Learning requires Training and Test data to be related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Traditional ML insists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N" dirty="0"/>
                  <a:t> come from </a:t>
                </a:r>
                <a:r>
                  <a:rPr lang="en-IN" i="1" dirty="0"/>
                  <a:t>same</a:t>
                </a:r>
                <a:r>
                  <a:rPr lang="en-IN" dirty="0"/>
                  <a:t> distribution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IN" dirty="0"/>
                  <a:t> Renders CR estimation meaningless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5681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503</TotalTime>
  <Words>614</Words>
  <Application>Microsoft Office PowerPoint</Application>
  <PresentationFormat>Widescreen</PresentationFormat>
  <Paragraphs>233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Retrospect</vt:lpstr>
      <vt:lpstr>Estimating Popularity from UGC</vt:lpstr>
      <vt:lpstr>Motivating Example</vt:lpstr>
      <vt:lpstr>Motivating Example</vt:lpstr>
      <vt:lpstr>Motivating Example</vt:lpstr>
      <vt:lpstr>Estimating Popularity ≠ Inferring Sentiment</vt:lpstr>
      <vt:lpstr>Reviews vs. Star Rating</vt:lpstr>
      <vt:lpstr>Baseline ML Set-up</vt:lpstr>
      <vt:lpstr>Direct Estimator</vt:lpstr>
      <vt:lpstr>A key observation …</vt:lpstr>
      <vt:lpstr>A key observation …</vt:lpstr>
      <vt:lpstr>A key observation …</vt:lpstr>
      <vt:lpstr>Baseline predicts well ONLY with iid data</vt:lpstr>
      <vt:lpstr>Key Idea</vt:lpstr>
      <vt:lpstr>Key Idea</vt:lpstr>
      <vt:lpstr>Key Idea</vt:lpstr>
      <vt:lpstr>Key Idea</vt:lpstr>
      <vt:lpstr>Key Idea</vt:lpstr>
      <vt:lpstr>Strong -&gt; Regular Supervision</vt:lpstr>
      <vt:lpstr>Strong -&gt; Regular Supervision</vt:lpstr>
      <vt:lpstr>Strong -&gt; Regular Supervision</vt:lpstr>
      <vt:lpstr>Key Idea</vt:lpstr>
      <vt:lpstr>Key Idea</vt:lpstr>
      <vt:lpstr>Proposed method adapts and compares well in best case</vt:lpstr>
      <vt:lpstr>Summary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Popularity from UGC</dc:title>
  <dc:creator>Saketh Jagarlapudi</dc:creator>
  <cp:lastModifiedBy>Saketh Jagarlapudi</cp:lastModifiedBy>
  <cp:revision>44</cp:revision>
  <dcterms:created xsi:type="dcterms:W3CDTF">2016-03-25T06:01:38Z</dcterms:created>
  <dcterms:modified xsi:type="dcterms:W3CDTF">2016-03-29T07:08:47Z</dcterms:modified>
</cp:coreProperties>
</file>