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9"/>
  </p:notesMasterIdLst>
  <p:handoutMasterIdLst>
    <p:handoutMasterId r:id="rId60"/>
  </p:handoutMasterIdLst>
  <p:sldIdLst>
    <p:sldId id="257" r:id="rId3"/>
    <p:sldId id="258" r:id="rId4"/>
    <p:sldId id="273" r:id="rId5"/>
    <p:sldId id="259" r:id="rId6"/>
    <p:sldId id="333" r:id="rId7"/>
    <p:sldId id="332" r:id="rId8"/>
    <p:sldId id="334" r:id="rId9"/>
    <p:sldId id="264" r:id="rId10"/>
    <p:sldId id="335" r:id="rId11"/>
    <p:sldId id="269" r:id="rId12"/>
    <p:sldId id="272" r:id="rId13"/>
    <p:sldId id="324" r:id="rId14"/>
    <p:sldId id="274" r:id="rId15"/>
    <p:sldId id="275" r:id="rId16"/>
    <p:sldId id="277" r:id="rId17"/>
    <p:sldId id="285" r:id="rId18"/>
    <p:sldId id="286" r:id="rId19"/>
    <p:sldId id="279" r:id="rId20"/>
    <p:sldId id="278" r:id="rId21"/>
    <p:sldId id="280" r:id="rId22"/>
    <p:sldId id="287" r:id="rId23"/>
    <p:sldId id="281" r:id="rId24"/>
    <p:sldId id="329" r:id="rId25"/>
    <p:sldId id="330" r:id="rId26"/>
    <p:sldId id="331" r:id="rId27"/>
    <p:sldId id="283" r:id="rId28"/>
    <p:sldId id="290" r:id="rId29"/>
    <p:sldId id="291" r:id="rId30"/>
    <p:sldId id="292" r:id="rId31"/>
    <p:sldId id="297" r:id="rId32"/>
    <p:sldId id="298" r:id="rId33"/>
    <p:sldId id="299" r:id="rId34"/>
    <p:sldId id="325" r:id="rId35"/>
    <p:sldId id="339" r:id="rId36"/>
    <p:sldId id="340" r:id="rId37"/>
    <p:sldId id="300" r:id="rId38"/>
    <p:sldId id="305" r:id="rId39"/>
    <p:sldId id="304" r:id="rId40"/>
    <p:sldId id="306" r:id="rId41"/>
    <p:sldId id="307" r:id="rId42"/>
    <p:sldId id="308" r:id="rId43"/>
    <p:sldId id="326" r:id="rId44"/>
    <p:sldId id="310" r:id="rId45"/>
    <p:sldId id="313" r:id="rId46"/>
    <p:sldId id="314" r:id="rId47"/>
    <p:sldId id="312" r:id="rId48"/>
    <p:sldId id="315" r:id="rId49"/>
    <p:sldId id="320" r:id="rId50"/>
    <p:sldId id="316" r:id="rId51"/>
    <p:sldId id="317" r:id="rId52"/>
    <p:sldId id="318" r:id="rId53"/>
    <p:sldId id="319" r:id="rId54"/>
    <p:sldId id="321" r:id="rId55"/>
    <p:sldId id="322" r:id="rId56"/>
    <p:sldId id="323" r:id="rId57"/>
    <p:sldId id="296" r:id="rId5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327" y="27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Non-smooth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0.70710678118654746</c:v>
                </c:pt>
                <c:pt idx="2">
                  <c:v>0.57735026918962584</c:v>
                </c:pt>
                <c:pt idx="3">
                  <c:v>0.5</c:v>
                </c:pt>
                <c:pt idx="4">
                  <c:v>0.44721359549995793</c:v>
                </c:pt>
                <c:pt idx="5">
                  <c:v>0.40824829046386307</c:v>
                </c:pt>
                <c:pt idx="6">
                  <c:v>0.3779644730092272</c:v>
                </c:pt>
                <c:pt idx="7">
                  <c:v>0.35355339059327373</c:v>
                </c:pt>
                <c:pt idx="8">
                  <c:v>0.33333333333333331</c:v>
                </c:pt>
                <c:pt idx="9">
                  <c:v>0.31622776601683794</c:v>
                </c:pt>
                <c:pt idx="10">
                  <c:v>0.30151134457776363</c:v>
                </c:pt>
                <c:pt idx="11">
                  <c:v>0.28867513459481292</c:v>
                </c:pt>
                <c:pt idx="12">
                  <c:v>0.27735009811261457</c:v>
                </c:pt>
                <c:pt idx="13">
                  <c:v>0.2672612419124244</c:v>
                </c:pt>
                <c:pt idx="14">
                  <c:v>0.2581988897471611</c:v>
                </c:pt>
                <c:pt idx="15">
                  <c:v>0.25</c:v>
                </c:pt>
                <c:pt idx="16">
                  <c:v>0.24253562503633297</c:v>
                </c:pt>
                <c:pt idx="17">
                  <c:v>0.23570226039551587</c:v>
                </c:pt>
                <c:pt idx="18">
                  <c:v>0.22941573387056174</c:v>
                </c:pt>
                <c:pt idx="19">
                  <c:v>0.22360679774997896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5-4F43-9054-A14C6CB272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Smooth Gr.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</c:v>
                </c:pt>
                <c:pt idx="1">
                  <c:v>0.5</c:v>
                </c:pt>
                <c:pt idx="2">
                  <c:v>0.33333333333333331</c:v>
                </c:pt>
                <c:pt idx="3">
                  <c:v>0.25</c:v>
                </c:pt>
                <c:pt idx="4">
                  <c:v>0.2</c:v>
                </c:pt>
                <c:pt idx="5">
                  <c:v>0.16666666666666666</c:v>
                </c:pt>
                <c:pt idx="6">
                  <c:v>0.14285714285714285</c:v>
                </c:pt>
                <c:pt idx="7">
                  <c:v>0.125</c:v>
                </c:pt>
                <c:pt idx="8">
                  <c:v>0.1111111111111111</c:v>
                </c:pt>
                <c:pt idx="9">
                  <c:v>0.1</c:v>
                </c:pt>
                <c:pt idx="10">
                  <c:v>9.0909090909090912E-2</c:v>
                </c:pt>
                <c:pt idx="11">
                  <c:v>8.3333333333333329E-2</c:v>
                </c:pt>
                <c:pt idx="12">
                  <c:v>7.6923076923076927E-2</c:v>
                </c:pt>
                <c:pt idx="13">
                  <c:v>7.1428571428571425E-2</c:v>
                </c:pt>
                <c:pt idx="14">
                  <c:v>6.6666666666666666E-2</c:v>
                </c:pt>
                <c:pt idx="15">
                  <c:v>6.25E-2</c:v>
                </c:pt>
                <c:pt idx="16">
                  <c:v>5.8823529411764705E-2</c:v>
                </c:pt>
                <c:pt idx="17">
                  <c:v>5.5555555555555552E-2</c:v>
                </c:pt>
                <c:pt idx="18">
                  <c:v>5.2631578947368418E-2</c:v>
                </c:pt>
                <c:pt idx="19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5-4F43-9054-A14C6CB272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Smooth Acc. Gr.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</c:v>
                </c:pt>
                <c:pt idx="1">
                  <c:v>0.25</c:v>
                </c:pt>
                <c:pt idx="2">
                  <c:v>0.1111111111111111</c:v>
                </c:pt>
                <c:pt idx="3">
                  <c:v>6.25E-2</c:v>
                </c:pt>
                <c:pt idx="4">
                  <c:v>0.04</c:v>
                </c:pt>
                <c:pt idx="5">
                  <c:v>2.7777777777777776E-2</c:v>
                </c:pt>
                <c:pt idx="6">
                  <c:v>2.0408163265306121E-2</c:v>
                </c:pt>
                <c:pt idx="7">
                  <c:v>1.5625E-2</c:v>
                </c:pt>
                <c:pt idx="8">
                  <c:v>1.2345679012345678E-2</c:v>
                </c:pt>
                <c:pt idx="9">
                  <c:v>0.01</c:v>
                </c:pt>
                <c:pt idx="10">
                  <c:v>8.2644628099173556E-3</c:v>
                </c:pt>
                <c:pt idx="11">
                  <c:v>6.9444444444444441E-3</c:v>
                </c:pt>
                <c:pt idx="12">
                  <c:v>5.9171597633136093E-3</c:v>
                </c:pt>
                <c:pt idx="13">
                  <c:v>5.1020408163265302E-3</c:v>
                </c:pt>
                <c:pt idx="14">
                  <c:v>4.4444444444444444E-3</c:v>
                </c:pt>
                <c:pt idx="15">
                  <c:v>3.90625E-3</c:v>
                </c:pt>
                <c:pt idx="16">
                  <c:v>3.4602076124567475E-3</c:v>
                </c:pt>
                <c:pt idx="17">
                  <c:v>3.0864197530864196E-3</c:v>
                </c:pt>
                <c:pt idx="18">
                  <c:v>2.7700831024930748E-3</c:v>
                </c:pt>
                <c:pt idx="19">
                  <c:v>2.5000000000000001E-3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5-4F43-9054-A14C6CB27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59550640"/>
        <c:axId val="-659563152"/>
      </c:lineChart>
      <c:catAx>
        <c:axId val="-65955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9563152"/>
        <c:crosses val="autoZero"/>
        <c:auto val="1"/>
        <c:lblAlgn val="ctr"/>
        <c:lblOffset val="100"/>
        <c:noMultiLvlLbl val="0"/>
      </c:catAx>
      <c:valAx>
        <c:axId val="-65956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955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6/30/2016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05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063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3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06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50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632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07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38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83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42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78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12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44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28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053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001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147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426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0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839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25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84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8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88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06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55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6/30/2016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6/30/2016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2078.1/1168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methods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convex optimization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6300" y="5858108"/>
            <a:ext cx="369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J. </a:t>
            </a:r>
            <a:r>
              <a:rPr lang="en-IN" sz="2800" dirty="0" err="1"/>
              <a:t>Saketha</a:t>
            </a:r>
            <a:r>
              <a:rPr lang="en-IN" sz="2800" dirty="0"/>
              <a:t> Nath</a:t>
            </a:r>
          </a:p>
          <a:p>
            <a:r>
              <a:rPr lang="en-IN" sz="2800" dirty="0"/>
              <a:t>(IIT Bombay; Microsoft)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69507"/>
            <a:ext cx="781596" cy="76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359330"/>
            <a:ext cx="1809092" cy="3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4412" y="2060848"/>
            <a:ext cx="2664296" cy="1224136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5" name="Rounded Rectangle 4"/>
          <p:cNvSpPr/>
          <p:nvPr/>
        </p:nvSpPr>
        <p:spPr>
          <a:xfrm>
            <a:off x="4870276" y="2420888"/>
            <a:ext cx="864096" cy="43204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pPr marL="0" indent="0">
                  <a:buNone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)+</m:t>
                          </m:r>
                          <m:nary>
                            <m:naryPr>
                              <m:chr m:val="∑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Typical Program – Machine Learning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29916" y="1671191"/>
            <a:ext cx="3384376" cy="749697"/>
            <a:chOff x="1629916" y="1671191"/>
            <a:chExt cx="3384376" cy="749697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790156" y="2060848"/>
              <a:ext cx="1224136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29916" y="1671191"/>
              <a:ext cx="2869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accent2"/>
                  </a:solidFill>
                </a:rPr>
                <a:t>Smooth/Non-Smooth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8758708" y="2060848"/>
            <a:ext cx="1800200" cy="28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46740" y="1599183"/>
            <a:ext cx="286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Smooth surrogate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7908" y="4653136"/>
                <a:ext cx="400763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/>
                  <a:t>m, n are large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/>
                  <a:t>Data term is a sum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Domain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N" sz="2800" dirty="0"/>
                  <a:t> is restricted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IN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908" y="4653136"/>
                <a:ext cx="4007636" cy="1815882"/>
              </a:xfrm>
              <a:prstGeom prst="rect">
                <a:avLst/>
              </a:prstGeom>
              <a:blipFill>
                <a:blip r:embed="rId4"/>
                <a:stretch>
                  <a:fillRect l="-2740" t="-3020" r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4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Scale is the issue!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m, n as well as no. models may run into </a:t>
            </a:r>
            <a:r>
              <a:rPr lang="en-IN" dirty="0">
                <a:solidFill>
                  <a:schemeClr val="accent2"/>
                </a:solidFill>
              </a:rPr>
              <a:t>millions</a:t>
            </a:r>
            <a:r>
              <a:rPr lang="en-IN" dirty="0"/>
              <a:t>!</a:t>
            </a:r>
          </a:p>
          <a:p>
            <a:r>
              <a:rPr lang="en-IN" dirty="0"/>
              <a:t>Even a single iteration of IPM/Newton-variants is in-feasible.</a:t>
            </a:r>
          </a:p>
          <a:p>
            <a:r>
              <a:rPr lang="en-IN" dirty="0"/>
              <a:t>“Slower” but “cheaper” methods are the alternative</a:t>
            </a:r>
          </a:p>
          <a:p>
            <a:pPr lvl="1"/>
            <a:r>
              <a:rPr lang="en-IN" dirty="0"/>
              <a:t>Decomposition based</a:t>
            </a:r>
          </a:p>
          <a:p>
            <a:pPr lvl="1"/>
            <a:r>
              <a:rPr lang="en-IN" b="1" dirty="0">
                <a:solidFill>
                  <a:schemeClr val="accent2"/>
                </a:solidFill>
              </a:rPr>
              <a:t>First order methods</a:t>
            </a:r>
          </a:p>
        </p:txBody>
      </p:sp>
    </p:spTree>
    <p:extLst>
      <p:ext uri="{BB962C8B-B14F-4D97-AF65-F5344CB8AC3E}">
        <p14:creationId xmlns:p14="http://schemas.microsoft.com/office/powerpoint/2010/main" val="3084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 Order Methods -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Iterative, gradient-like information,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/>
                  <a:t>per iteration </a:t>
                </a:r>
                <a:r>
                  <a:rPr lang="en-IN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</a:t>
                </a:r>
                <a:endParaRPr lang="en-IN" b="1" dirty="0">
                  <a:solidFill>
                    <a:schemeClr val="accent2"/>
                  </a:solidFill>
                </a:endParaRPr>
              </a:p>
              <a:p>
                <a:r>
                  <a:rPr lang="en-IN" dirty="0"/>
                  <a:t>E.g. </a:t>
                </a:r>
                <a:r>
                  <a:rPr lang="en-IN" b="1" dirty="0">
                    <a:solidFill>
                      <a:schemeClr val="accent2"/>
                    </a:solidFill>
                  </a:rPr>
                  <a:t>Gradient method</a:t>
                </a:r>
                <a:r>
                  <a:rPr lang="en-IN" dirty="0"/>
                  <a:t>, Cutting planes, Conjugate gradient</a:t>
                </a:r>
              </a:p>
              <a:p>
                <a:r>
                  <a:rPr lang="en-IN" dirty="0"/>
                  <a:t>Very old methods (1950s)</a:t>
                </a: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Far slower than IPM:</a:t>
                </a: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Sub-linear rate </a:t>
                </a:r>
                <a:r>
                  <a:rPr lang="en-IN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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. (Not crucial for ML)</a:t>
                </a:r>
                <a:endParaRPr lang="en-IN" b="1" dirty="0">
                  <a:solidFill>
                    <a:schemeClr val="bg1">
                      <a:lumMod val="95000"/>
                      <a:lumOff val="5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But (nearly) n-independent </a:t>
                </a:r>
                <a:r>
                  <a:rPr lang="en-IN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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Widely employed in state-of-the-art ML systems</a:t>
                </a: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Choice of variant depends on problem structure</a:t>
                </a:r>
              </a:p>
              <a:p>
                <a:endParaRPr lang="en-IN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2322" b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 Order Methods -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Iterative, gradient-like information,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per iteration </a:t>
                </a:r>
                <a:r>
                  <a:rPr lang="en-IN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</a:t>
                </a:r>
                <a:endParaRPr lang="en-IN" b="1" dirty="0">
                  <a:solidFill>
                    <a:schemeClr val="accent2"/>
                  </a:solidFill>
                </a:endParaRPr>
              </a:p>
              <a:p>
                <a:r>
                  <a:rPr lang="en-IN" dirty="0"/>
                  <a:t>E.g. </a:t>
                </a:r>
                <a:r>
                  <a:rPr lang="en-IN" b="1" dirty="0">
                    <a:solidFill>
                      <a:schemeClr val="accent2"/>
                    </a:solidFill>
                  </a:rPr>
                  <a:t>Gradient method</a:t>
                </a:r>
                <a:r>
                  <a:rPr lang="en-IN" dirty="0"/>
                  <a:t>, Cutting planes, Conjugate gradient</a:t>
                </a:r>
              </a:p>
              <a:p>
                <a:r>
                  <a:rPr lang="en-IN" dirty="0"/>
                  <a:t>Very old methods (1950s)</a:t>
                </a:r>
              </a:p>
              <a:p>
                <a:r>
                  <a:rPr lang="en-IN" dirty="0"/>
                  <a:t>No. iterations:</a:t>
                </a:r>
              </a:p>
              <a:p>
                <a:pPr lvl="1"/>
                <a:r>
                  <a:rPr lang="en-IN" dirty="0"/>
                  <a:t>Sub-linear rate </a:t>
                </a:r>
                <a:r>
                  <a:rPr lang="en-IN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 </a:t>
                </a:r>
                <a:r>
                  <a:rPr lang="en-IN" dirty="0">
                    <a:solidFill>
                      <a:schemeClr val="tx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.</a:t>
                </a:r>
                <a:endParaRPr lang="en-IN" b="1" dirty="0">
                  <a:solidFill>
                    <a:schemeClr val="tx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IN" dirty="0">
                    <a:sym typeface="Wingdings" panose="05000000000000000000" pitchFamily="2" charset="2"/>
                  </a:rPr>
                  <a:t>But (nearly) n-independent </a:t>
                </a:r>
                <a:r>
                  <a:rPr lang="en-IN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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Widely employed in state-of-the-art ML systems</a:t>
                </a:r>
              </a:p>
              <a:p>
                <a:r>
                  <a:rPr lang="en-IN" dirty="0">
                    <a:sym typeface="Wingdings" panose="05000000000000000000" pitchFamily="2" charset="2"/>
                  </a:rPr>
                  <a:t>Choice of variant depends on problem structure</a:t>
                </a:r>
              </a:p>
              <a:p>
                <a:endParaRPr lang="en-IN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2322" b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Smooth un-constrained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5857" y="4872363"/>
                <a:ext cx="5264579" cy="122093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1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I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IN" sz="1800" dirty="0"/>
              </a:p>
              <a:p>
                <a:endParaRPr lang="en-IN" sz="1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5857" y="4872363"/>
                <a:ext cx="5264579" cy="122093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Smooth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Continuously differentiable</a:t>
            </a:r>
          </a:p>
          <a:p>
            <a:r>
              <a:rPr lang="en-IN" dirty="0"/>
              <a:t>Gradient is </a:t>
            </a:r>
            <a:r>
              <a:rPr lang="en-IN" dirty="0" err="1"/>
              <a:t>Lipschitz</a:t>
            </a:r>
            <a:r>
              <a:rPr lang="en-IN" dirty="0"/>
              <a:t> continuous</a:t>
            </a:r>
          </a:p>
        </p:txBody>
      </p:sp>
    </p:spTree>
    <p:extLst>
      <p:ext uri="{BB962C8B-B14F-4D97-AF65-F5344CB8AC3E}">
        <p14:creationId xmlns:p14="http://schemas.microsoft.com/office/powerpoint/2010/main" val="10026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Smooth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Continuously differentiable</a:t>
                </a:r>
              </a:p>
              <a:p>
                <a:r>
                  <a:rPr lang="en-IN" dirty="0"/>
                  <a:t>Gradient is </a:t>
                </a:r>
                <a:r>
                  <a:rPr lang="en-IN" dirty="0" err="1"/>
                  <a:t>Lipschitz</a:t>
                </a:r>
                <a:r>
                  <a:rPr lang="en-IN" dirty="0"/>
                  <a:t> continuous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‖"/>
                        <m:endChr m:val="‖"/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is not L-</a:t>
                </a:r>
                <a:r>
                  <a:rPr lang="en-IN" dirty="0" err="1"/>
                  <a:t>conts</a:t>
                </a:r>
                <a:r>
                  <a:rPr lang="en-IN" dirty="0"/>
                  <a:t>.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 but is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IN" dirty="0"/>
                  <a:t> with L=2</a:t>
                </a: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/>
                  <a:t> is L-</a:t>
                </a:r>
                <a:r>
                  <a:rPr lang="en-IN" dirty="0" err="1"/>
                  <a:t>conts</a:t>
                </a:r>
                <a:r>
                  <a:rPr lang="en-IN" dirty="0"/>
                  <a:t>. with L=1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8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Smooth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Continuously differentiable</a:t>
                </a:r>
              </a:p>
              <a:p>
                <a:r>
                  <a:rPr lang="en-IN" dirty="0"/>
                  <a:t>Gradient is </a:t>
                </a:r>
                <a:r>
                  <a:rPr lang="en-IN" dirty="0" err="1"/>
                  <a:t>Lipschitz</a:t>
                </a:r>
                <a:r>
                  <a:rPr lang="en-IN" dirty="0"/>
                  <a:t> continuous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‖"/>
                        <m:endChr m:val="‖"/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is not L-</a:t>
                </a:r>
                <a:r>
                  <a:rPr lang="en-IN" dirty="0" err="1"/>
                  <a:t>conts</a:t>
                </a:r>
                <a:r>
                  <a:rPr lang="en-IN" dirty="0"/>
                  <a:t>.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 but is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IN" dirty="0"/>
                  <a:t> with L=2</a:t>
                </a: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/>
                  <a:t> is L-</a:t>
                </a:r>
                <a:r>
                  <a:rPr lang="en-IN" dirty="0" err="1"/>
                  <a:t>conts</a:t>
                </a:r>
                <a:r>
                  <a:rPr lang="en-IN" dirty="0"/>
                  <a:t>. with L=1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Theorem:</a:t>
                </a:r>
                <a:r>
                  <a:rPr lang="en-IN" dirty="0"/>
                  <a:t> Let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be convex twice differentiable. Then </a:t>
                </a:r>
              </a:p>
              <a:p>
                <a:pPr marL="0" indent="0">
                  <a:buNone/>
                </a:pPr>
                <a:r>
                  <a:rPr lang="en-IN" dirty="0"/>
                  <a:t>             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solidFill>
                      <a:schemeClr val="accent2"/>
                    </a:solidFill>
                  </a:rPr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1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0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Smooth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Continuously differentiable</a:t>
                </a:r>
              </a:p>
              <a:p>
                <a:r>
                  <a:rPr lang="en-IN" dirty="0"/>
                  <a:t>Gradient is </a:t>
                </a:r>
                <a:r>
                  <a:rPr lang="en-IN" dirty="0" err="1"/>
                  <a:t>Lipschitz</a:t>
                </a:r>
                <a:r>
                  <a:rPr lang="en-IN" dirty="0"/>
                  <a:t> continuous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‖"/>
                        <m:endChr m:val="‖"/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is not L-</a:t>
                </a:r>
                <a:r>
                  <a:rPr lang="en-IN" dirty="0" err="1"/>
                  <a:t>conts</a:t>
                </a:r>
                <a:r>
                  <a:rPr lang="en-IN" dirty="0"/>
                  <a:t>.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 but is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IN" dirty="0"/>
                  <a:t> with L=2</a:t>
                </a: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/>
                  <a:t> is L-</a:t>
                </a:r>
                <a:r>
                  <a:rPr lang="en-IN" dirty="0" err="1"/>
                  <a:t>conts</a:t>
                </a:r>
                <a:r>
                  <a:rPr lang="en-IN" dirty="0"/>
                  <a:t>. with L=1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b="1" dirty="0"/>
                  <a:t>Theorem:</a:t>
                </a:r>
                <a:r>
                  <a:rPr lang="en-IN" dirty="0"/>
                  <a:t> Let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be convex twice differentiable. Then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accent2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solidFill>
                      <a:schemeClr val="accent2"/>
                    </a:solidFill>
                  </a:rPr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1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 rot="20723706">
                <a:off x="7747568" y="1281225"/>
                <a:ext cx="5264579" cy="1220933"/>
              </a:xfrm>
              <a:prstGeom prst="rect">
                <a:avLst/>
              </a:prstGeom>
            </p:spPr>
            <p:txBody>
              <a:bodyPr vert="horz" lIns="121899" tIns="60949" rIns="121899" bIns="60949" rtlCol="0">
                <a:normAutofit lnSpcReduction="10000"/>
              </a:bodyPr>
              <a:lstStyle>
                <a:lvl1pPr marL="304747" indent="-304747" algn="l" defTabSz="1218987" rtl="0" eaLnBrk="1" latinLnBrk="0" hangingPunct="1">
                  <a:lnSpc>
                    <a:spcPct val="90000"/>
                  </a:lnSpc>
                  <a:spcBef>
                    <a:spcPts val="1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4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8987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2373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48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3227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3797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72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18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180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1800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1800" i="1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1800" i="1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1800" i="1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1800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IN" sz="1800" b="0" i="1" smtClean="0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IN" sz="1800" i="1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1800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1800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1800" i="1">
                                                  <a:ln w="0"/>
                                                  <a:solidFill>
                                                    <a:schemeClr val="accent1"/>
                                                  </a:solidFill>
                                                  <a:effectLst>
                                                    <a:outerShdw blurRad="38100" dist="25400" dir="5400000" algn="ctr" rotWithShape="0">
                                                      <a:srgbClr val="6E747A">
                                                        <a:alpha val="43000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IN" sz="1800" i="1" smtClean="0">
                                          <a:ln w="0"/>
                                          <a:solidFill>
                                            <a:schemeClr val="accent1"/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1800" i="1">
                                              <a:ln w="0"/>
                                              <a:solidFill>
                                                <a:schemeClr val="accent1"/>
                                              </a:solidFill>
                                              <a:effectLst>
                                                <a:outerShdw blurRad="38100" dist="25400" dir="5400000" algn="ctr" rotWithShape="0">
                                                  <a:srgbClr val="6E747A">
                                                    <a:alpha val="43000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1800" i="1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IN" sz="1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:r>
                  <a:rPr lang="en-IN" sz="18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is indeed smooth!</a:t>
                </a: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23706">
                <a:off x="7747568" y="1281225"/>
                <a:ext cx="5264579" cy="12209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Gradient Method </a:t>
            </a:r>
            <a:r>
              <a:rPr lang="en-IN" sz="1800" dirty="0">
                <a:solidFill>
                  <a:schemeClr val="accent4"/>
                </a:solidFill>
              </a:rPr>
              <a:t>[Cauchy1847]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Move iterate in direction of instantaneous decrease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218883" y="3933056"/>
            <a:ext cx="10708177" cy="504056"/>
            <a:chOff x="1218883" y="3933056"/>
            <a:chExt cx="10708177" cy="504056"/>
          </a:xfrm>
        </p:grpSpPr>
        <p:grpSp>
          <p:nvGrpSpPr>
            <p:cNvPr id="11" name="Group 10"/>
            <p:cNvGrpSpPr/>
            <p:nvPr/>
          </p:nvGrpSpPr>
          <p:grpSpPr>
            <a:xfrm rot="21288904">
              <a:off x="2787059" y="4006873"/>
              <a:ext cx="702387" cy="333011"/>
              <a:chOff x="2787059" y="4006873"/>
              <a:chExt cx="702387" cy="33301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87059" y="4006873"/>
                <a:ext cx="387427" cy="309027"/>
                <a:chOff x="2787059" y="4006873"/>
                <a:chExt cx="387427" cy="309027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3102019" y="4084489"/>
                <a:ext cx="387427" cy="255395"/>
                <a:chOff x="2787059" y="4006873"/>
                <a:chExt cx="387427" cy="309027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1218883" y="3933056"/>
              <a:ext cx="10708177" cy="504056"/>
              <a:chOff x="1218883" y="3933056"/>
              <a:chExt cx="10708177" cy="504056"/>
            </a:xfrm>
          </p:grpSpPr>
          <p:grpSp>
            <p:nvGrpSpPr>
              <p:cNvPr id="44" name="Group 43"/>
              <p:cNvGrpSpPr/>
              <p:nvPr/>
            </p:nvGrpSpPr>
            <p:grpSpPr>
              <a:xfrm rot="21288904">
                <a:off x="3102660" y="4068601"/>
                <a:ext cx="702387" cy="250195"/>
                <a:chOff x="2787059" y="4006873"/>
                <a:chExt cx="702387" cy="33301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787059" y="4006873"/>
                  <a:ext cx="387427" cy="309027"/>
                  <a:chOff x="2787059" y="4006873"/>
                  <a:chExt cx="387427" cy="309027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3102019" y="4084489"/>
                  <a:ext cx="387427" cy="255395"/>
                  <a:chOff x="2787059" y="4006873"/>
                  <a:chExt cx="387427" cy="309027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1218883" y="3933056"/>
                <a:ext cx="10708177" cy="504056"/>
                <a:chOff x="1218883" y="3933056"/>
                <a:chExt cx="10708177" cy="504056"/>
              </a:xfrm>
            </p:grpSpPr>
            <p:sp>
              <p:nvSpPr>
                <p:cNvPr id="5" name="Oval 4"/>
                <p:cNvSpPr>
                  <a:spLocks noChangeAspect="1"/>
                </p:cNvSpPr>
                <p:nvPr/>
              </p:nvSpPr>
              <p:spPr>
                <a:xfrm>
                  <a:off x="1218883" y="3933056"/>
                  <a:ext cx="10708177" cy="50405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4032371" y="4056752"/>
                  <a:ext cx="5354089" cy="25202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5361583" y="4118600"/>
                  <a:ext cx="2677045" cy="12601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639108" y="4127872"/>
                  <a:ext cx="109696" cy="103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7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Part – I</a:t>
            </a:r>
          </a:p>
          <a:p>
            <a:pPr lvl="1"/>
            <a:r>
              <a:rPr lang="en-IN" i="1" dirty="0"/>
              <a:t>Optimal</a:t>
            </a:r>
            <a:r>
              <a:rPr lang="en-IN" dirty="0"/>
              <a:t> methods for unconstrained convex programs</a:t>
            </a:r>
          </a:p>
          <a:p>
            <a:pPr lvl="2"/>
            <a:r>
              <a:rPr lang="en-IN" dirty="0"/>
              <a:t>Smooth objective</a:t>
            </a:r>
          </a:p>
          <a:p>
            <a:pPr lvl="2"/>
            <a:r>
              <a:rPr lang="en-IN" dirty="0"/>
              <a:t>Non-smooth objective</a:t>
            </a:r>
          </a:p>
          <a:p>
            <a:r>
              <a:rPr lang="en-IN" dirty="0"/>
              <a:t>Part – II</a:t>
            </a:r>
          </a:p>
          <a:p>
            <a:pPr lvl="1"/>
            <a:r>
              <a:rPr lang="en-IN" i="1" dirty="0"/>
              <a:t>Optimal</a:t>
            </a:r>
            <a:r>
              <a:rPr lang="en-IN" dirty="0"/>
              <a:t> methods for constrained convex programs</a:t>
            </a:r>
          </a:p>
          <a:p>
            <a:pPr lvl="2"/>
            <a:r>
              <a:rPr lang="en-IN" dirty="0"/>
              <a:t>Projection based</a:t>
            </a:r>
          </a:p>
          <a:p>
            <a:pPr lvl="2"/>
            <a:r>
              <a:rPr lang="en-IN" dirty="0"/>
              <a:t>Frank-Wolfe </a:t>
            </a:r>
            <a:r>
              <a:rPr lang="en-IN" dirty="0" smtClean="0"/>
              <a:t>based</a:t>
            </a:r>
            <a:endParaRPr lang="en-IN" dirty="0"/>
          </a:p>
          <a:p>
            <a:pPr lvl="1"/>
            <a:r>
              <a:rPr lang="en-IN" dirty="0" err="1"/>
              <a:t>Prox</a:t>
            </a:r>
            <a:r>
              <a:rPr lang="en-IN" dirty="0"/>
              <a:t>-based methods for structured non-smooth programs</a:t>
            </a:r>
          </a:p>
        </p:txBody>
      </p:sp>
    </p:spTree>
    <p:extLst>
      <p:ext uri="{BB962C8B-B14F-4D97-AF65-F5344CB8AC3E}">
        <p14:creationId xmlns:p14="http://schemas.microsoft.com/office/powerpoint/2010/main" val="10542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Move iterate in direction of instantaneous decrease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Regularized minimization of first order approx.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Move iterate in direction of instantaneous decrease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Regularized minimization of first order approx.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 flipV="1">
            <a:off x="549796" y="1700808"/>
            <a:ext cx="8496944" cy="4824536"/>
            <a:chOff x="2277988" y="4365104"/>
            <a:chExt cx="6120680" cy="2592288"/>
          </a:xfrm>
        </p:grpSpPr>
        <p:sp>
          <p:nvSpPr>
            <p:cNvPr id="5" name="Arc 4"/>
            <p:cNvSpPr/>
            <p:nvPr/>
          </p:nvSpPr>
          <p:spPr>
            <a:xfrm>
              <a:off x="2277988" y="4365104"/>
              <a:ext cx="6120680" cy="2592288"/>
            </a:xfrm>
            <a:prstGeom prst="arc">
              <a:avLst>
                <a:gd name="adj1" fmla="val 16200000"/>
                <a:gd name="adj2" fmla="val 2118174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Arc 5"/>
            <p:cNvSpPr/>
            <p:nvPr/>
          </p:nvSpPr>
          <p:spPr>
            <a:xfrm flipH="1">
              <a:off x="4222204" y="4365104"/>
              <a:ext cx="2232248" cy="2016224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854052" y="3645024"/>
            <a:ext cx="0" cy="31683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49996" y="6381328"/>
            <a:ext cx="7920880" cy="5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542684" y="6327608"/>
            <a:ext cx="144016" cy="15783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21" name="5-Point Star 20"/>
          <p:cNvSpPr/>
          <p:nvPr/>
        </p:nvSpPr>
        <p:spPr>
          <a:xfrm>
            <a:off x="8542684" y="5085184"/>
            <a:ext cx="144016" cy="15783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22" name="Arc 21"/>
          <p:cNvSpPr/>
          <p:nvPr/>
        </p:nvSpPr>
        <p:spPr>
          <a:xfrm flipV="1">
            <a:off x="3718148" y="2348880"/>
            <a:ext cx="5040560" cy="3024336"/>
          </a:xfrm>
          <a:prstGeom prst="arc">
            <a:avLst>
              <a:gd name="adj1" fmla="val 16200000"/>
              <a:gd name="adj2" fmla="val 2108868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c 22"/>
          <p:cNvSpPr/>
          <p:nvPr/>
        </p:nvSpPr>
        <p:spPr>
          <a:xfrm flipH="1" flipV="1">
            <a:off x="3718148" y="2348880"/>
            <a:ext cx="5040560" cy="3024336"/>
          </a:xfrm>
          <a:prstGeom prst="arc">
            <a:avLst>
              <a:gd name="adj1" fmla="val 16200000"/>
              <a:gd name="adj2" fmla="val 2027465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5-Point Star 24"/>
          <p:cNvSpPr/>
          <p:nvPr/>
        </p:nvSpPr>
        <p:spPr>
          <a:xfrm>
            <a:off x="8542684" y="4279280"/>
            <a:ext cx="144016" cy="15783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26" name="5-Point Star 25"/>
          <p:cNvSpPr/>
          <p:nvPr/>
        </p:nvSpPr>
        <p:spPr>
          <a:xfrm>
            <a:off x="6238428" y="5301208"/>
            <a:ext cx="144016" cy="15783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27" name="5-Point Star 26"/>
          <p:cNvSpPr/>
          <p:nvPr/>
        </p:nvSpPr>
        <p:spPr>
          <a:xfrm>
            <a:off x="6238428" y="6309320"/>
            <a:ext cx="144016" cy="157832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398668" y="6423719"/>
                <a:ext cx="569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68" y="6423719"/>
                <a:ext cx="56970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00768" y="6423719"/>
                <a:ext cx="863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68" y="6423719"/>
                <a:ext cx="86305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686700" y="4869160"/>
                <a:ext cx="1223668" cy="4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00" y="4869160"/>
                <a:ext cx="1223668" cy="4932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811046" y="4006225"/>
                <a:ext cx="1027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46" y="4006225"/>
                <a:ext cx="102778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rved Left Arrow 31"/>
          <p:cNvSpPr/>
          <p:nvPr/>
        </p:nvSpPr>
        <p:spPr>
          <a:xfrm>
            <a:off x="9940567" y="3543797"/>
            <a:ext cx="1656184" cy="778272"/>
          </a:xfrm>
          <a:prstGeom prst="curvedLeftArrow">
            <a:avLst>
              <a:gd name="adj1" fmla="val 5143"/>
              <a:gd name="adj2" fmla="val 12352"/>
              <a:gd name="adj3" fmla="val 625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06380" y="4725144"/>
                <a:ext cx="13444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380" y="4725144"/>
                <a:ext cx="134440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5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Move iterate in direction of instantaneous decrease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Regularized minimization of first order approx.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Various step-size schemes</a:t>
                </a:r>
              </a:p>
              <a:p>
                <a:pPr lvl="1"/>
                <a:r>
                  <a:rPr lang="en-IN" dirty="0"/>
                  <a:t>Constant 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)</a:t>
                </a:r>
              </a:p>
              <a:p>
                <a:pPr lvl="1"/>
                <a:r>
                  <a:rPr lang="en-IN" dirty="0"/>
                  <a:t>Diminishing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↓0,∑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dirty="0"/>
                  <a:t>)</a:t>
                </a:r>
              </a:p>
              <a:p>
                <a:pPr lvl="1"/>
                <a:r>
                  <a:rPr lang="en-IN" dirty="0"/>
                  <a:t>Exact or back-tracking line search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8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Convergence rate –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Proof Sketch:</a:t>
                </a:r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0" i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(Solve recursion)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47" t="-1503" b="-8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Convergence rate –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(Solve recursion)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47" t="-1503" b="-8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9838828" y="3284984"/>
            <a:ext cx="2088232" cy="936104"/>
          </a:xfrm>
          <a:prstGeom prst="wedgeEllipseCallout">
            <a:avLst>
              <a:gd name="adj1" fmla="val -85201"/>
              <a:gd name="adj2" fmla="val 7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err="1"/>
              <a:t>Majorization</a:t>
            </a:r>
            <a:r>
              <a:rPr lang="en-IN" sz="1800" dirty="0"/>
              <a:t> minimization</a:t>
            </a:r>
          </a:p>
        </p:txBody>
      </p:sp>
    </p:spTree>
    <p:extLst>
      <p:ext uri="{BB962C8B-B14F-4D97-AF65-F5344CB8AC3E}">
        <p14:creationId xmlns:p14="http://schemas.microsoft.com/office/powerpoint/2010/main" val="14227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Convergence rate –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dirty="0"/>
                  <a:t> (Solve recursion)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47" t="-1503" b="-8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on 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Sub-linear, very slow compared to IPM</a:t>
                </a:r>
              </a:p>
              <a:p>
                <a:r>
                  <a:rPr lang="en-IN" dirty="0"/>
                  <a:t>Applies to conjugate gradient and other traditional variants</a:t>
                </a:r>
              </a:p>
              <a:p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Sub-optimal (may be?):</a:t>
                </a:r>
              </a:p>
              <a:p>
                <a:pPr marL="0" indent="0">
                  <a:buNone/>
                </a:pPr>
                <a:r>
                  <a:rPr lang="en-IN" b="1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Theorem[Ne04]:</a:t>
                </a:r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, there exists a smooth function f, with const. L, such that with any first order method,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Proof Sketch:</a:t>
                </a:r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 Choose function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𝑙𝑖𝑛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0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b="0" i="0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on 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Sub-linear, very slow compared to IPM</a:t>
                </a:r>
              </a:p>
              <a:p>
                <a:r>
                  <a:rPr lang="en-IN" dirty="0"/>
                  <a:t>Applies to conjugate gradient and other traditional variants</a:t>
                </a:r>
              </a:p>
              <a:p>
                <a:r>
                  <a:rPr lang="en-IN" dirty="0"/>
                  <a:t>Sub-optimal (may be?):</a:t>
                </a:r>
              </a:p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, there exists a smooth function f, with const. L, such that with </a:t>
                </a:r>
                <a:r>
                  <a:rPr lang="en-IN" dirty="0">
                    <a:solidFill>
                      <a:schemeClr val="accent2"/>
                    </a:solidFill>
                  </a:rPr>
                  <a:t>any first order method</a:t>
                </a:r>
                <a:r>
                  <a:rPr lang="en-IN" dirty="0"/>
                  <a:t>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Proof Sketch:</a:t>
                </a:r>
                <a:r>
                  <a:rPr lang="en-IN" dirty="0">
                    <a:solidFill>
                      <a:schemeClr val="bg1">
                        <a:lumMod val="85000"/>
                        <a:lumOff val="15000"/>
                      </a:schemeClr>
                    </a:solidFill>
                  </a:rPr>
                  <a:t> Choose function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𝑙𝑖𝑛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0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b="0" i="0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>
                  <a:solidFill>
                    <a:schemeClr val="bg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2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on 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Sub-linear, very slow compared to IPM</a:t>
                </a:r>
              </a:p>
              <a:p>
                <a:r>
                  <a:rPr lang="en-IN" dirty="0"/>
                  <a:t>Applies to conjugate gradient and other traditional variants</a:t>
                </a:r>
              </a:p>
              <a:p>
                <a:r>
                  <a:rPr lang="en-IN" dirty="0"/>
                  <a:t>Sub-optimal (may be?):</a:t>
                </a:r>
              </a:p>
              <a:p>
                <a:pPr marL="0" indent="0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/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, there exists a smooth function f, with const. L, such that with </a:t>
                </a:r>
                <a:r>
                  <a:rPr lang="en-IN" dirty="0">
                    <a:solidFill>
                      <a:schemeClr val="accent2"/>
                    </a:solidFill>
                  </a:rPr>
                  <a:t>any first order method</a:t>
                </a:r>
                <a:r>
                  <a:rPr lang="en-IN" dirty="0"/>
                  <a:t>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Choose function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𝑙𝑖𝑛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7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Comments on rate of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Sub-</a:t>
                </a:r>
                <a:r>
                  <a:rPr lang="en-IN" dirty="0"/>
                  <a:t>linear, </a:t>
                </a:r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very </a:t>
                </a:r>
                <a:r>
                  <a:rPr lang="en-IN" dirty="0"/>
                  <a:t>slow compared to IPM</a:t>
                </a:r>
              </a:p>
              <a:p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Applies to</a:t>
                </a:r>
                <a:r>
                  <a:rPr lang="en-IN" dirty="0"/>
                  <a:t> conjugate gradient </a:t>
                </a:r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and other traditional variants</a:t>
                </a:r>
              </a:p>
              <a:p>
                <a:r>
                  <a:rPr lang="en-IN" dirty="0"/>
                  <a:t>Sub-optimal (may be?):</a:t>
                </a:r>
              </a:p>
              <a:p>
                <a:pPr marL="0" indent="0">
                  <a:buNone/>
                </a:pPr>
                <a:r>
                  <a:rPr lang="en-IN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Theorem[Ne04]:</a:t>
                </a:r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, there exists a smooth function f, with const. L, such that with any first order method,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bg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Proof Sketch:</a:t>
                </a:r>
                <a:r>
                  <a:rPr lang="en-IN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Choose function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𝑙𝑖𝑛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0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b="0" i="0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7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758708" y="764704"/>
            <a:ext cx="3096344" cy="760312"/>
          </a:xfrm>
          <a:prstGeom prst="wedgeRoundRectCallout">
            <a:avLst>
              <a:gd name="adj1" fmla="val -232148"/>
              <a:gd name="adj2" fmla="val 79964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30716" y="764704"/>
                <a:ext cx="345335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800" b="1" dirty="0"/>
                  <a:t>Strongly convex: </a:t>
                </a:r>
                <a14:m>
                  <m:oMath xmlns:m="http://schemas.openxmlformats.org/officeDocument/2006/math">
                    <m:r>
                      <a:rPr lang="en-IN" sz="1800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1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IN" sz="1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6" y="764704"/>
                <a:ext cx="3453354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8974732" y="2668688"/>
            <a:ext cx="3096344" cy="760312"/>
          </a:xfrm>
          <a:prstGeom prst="wedgeRoundRectCallout">
            <a:avLst>
              <a:gd name="adj1" fmla="val -58502"/>
              <a:gd name="adj2" fmla="val 193014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3116" y="2668688"/>
                <a:ext cx="3453354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800" b="1" dirty="0"/>
                  <a:t>Strongly convex: </a:t>
                </a:r>
                <a14:m>
                  <m:oMath xmlns:m="http://schemas.openxmlformats.org/officeDocument/2006/math">
                    <m:r>
                      <a:rPr lang="en-IN" sz="1800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sz="1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IN" sz="1800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sz="1800" b="1" i="1" dirty="0" smtClean="0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IN" sz="1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sz="1800" b="1" i="1" dirty="0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IN" sz="1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116" y="2668688"/>
                <a:ext cx="3453354" cy="808235"/>
              </a:xfrm>
              <a:prstGeom prst="rect">
                <a:avLst/>
              </a:prstGeom>
              <a:blipFill rotWithShape="0">
                <a:blip r:embed="rId4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>
          <a:xfrm>
            <a:off x="8758708" y="764704"/>
            <a:ext cx="3096344" cy="760312"/>
          </a:xfrm>
          <a:prstGeom prst="wedgeRoundRectCallout">
            <a:avLst>
              <a:gd name="adj1" fmla="val -186374"/>
              <a:gd name="adj2" fmla="val 158137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Step-size schemes</a:t>
            </a:r>
          </a:p>
          <a:p>
            <a:r>
              <a:rPr lang="en-IN" dirty="0"/>
              <a:t>Bundle methods</a:t>
            </a:r>
          </a:p>
          <a:p>
            <a:r>
              <a:rPr lang="en-IN" dirty="0"/>
              <a:t>Stochastic methods</a:t>
            </a:r>
          </a:p>
          <a:p>
            <a:r>
              <a:rPr lang="en-IN" dirty="0"/>
              <a:t>Inexact oracles</a:t>
            </a:r>
          </a:p>
          <a:p>
            <a:r>
              <a:rPr lang="en-IN" dirty="0"/>
              <a:t>Non-Euclidean extensions (Mirror-</a:t>
            </a:r>
            <a:r>
              <a:rPr lang="en-IN" i="1" dirty="0"/>
              <a:t>friends</a:t>
            </a:r>
            <a:r>
              <a:rPr lang="en-IN" dirty="0"/>
              <a:t>)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01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Intuition for non-optimality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variants are </a:t>
            </a:r>
            <a:r>
              <a:rPr lang="en-IN" dirty="0">
                <a:solidFill>
                  <a:schemeClr val="accent2"/>
                </a:solidFill>
              </a:rPr>
              <a:t>descent</a:t>
            </a:r>
            <a:r>
              <a:rPr lang="en-IN" dirty="0"/>
              <a:t> methods</a:t>
            </a:r>
          </a:p>
          <a:p>
            <a:r>
              <a:rPr lang="en-IN" dirty="0"/>
              <a:t>Descent essential for proof</a:t>
            </a:r>
          </a:p>
          <a:p>
            <a:r>
              <a:rPr lang="en-IN" dirty="0"/>
              <a:t>Overkill leading to </a:t>
            </a:r>
            <a:r>
              <a:rPr lang="en-IN" dirty="0">
                <a:solidFill>
                  <a:schemeClr val="accent2"/>
                </a:solidFill>
              </a:rPr>
              <a:t>restrictive</a:t>
            </a:r>
            <a:r>
              <a:rPr lang="en-IN" dirty="0"/>
              <a:t> movements</a:t>
            </a:r>
          </a:p>
          <a:p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Try non-descent alternatives!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8883" y="4509120"/>
            <a:ext cx="10708177" cy="504056"/>
            <a:chOff x="1218883" y="3933056"/>
            <a:chExt cx="10708177" cy="504056"/>
          </a:xfrm>
        </p:grpSpPr>
        <p:grpSp>
          <p:nvGrpSpPr>
            <p:cNvPr id="10" name="Group 9"/>
            <p:cNvGrpSpPr/>
            <p:nvPr/>
          </p:nvGrpSpPr>
          <p:grpSpPr>
            <a:xfrm rot="21288904">
              <a:off x="2787059" y="4006873"/>
              <a:ext cx="702387" cy="333011"/>
              <a:chOff x="2787059" y="4006873"/>
              <a:chExt cx="702387" cy="33301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87059" y="4006873"/>
                <a:ext cx="387427" cy="309027"/>
                <a:chOff x="2787059" y="4006873"/>
                <a:chExt cx="387427" cy="309027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3102019" y="4084489"/>
                <a:ext cx="387427" cy="255395"/>
                <a:chOff x="2787059" y="4006873"/>
                <a:chExt cx="387427" cy="309027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1218883" y="3933056"/>
              <a:ext cx="10708177" cy="504056"/>
              <a:chOff x="1218883" y="3933056"/>
              <a:chExt cx="10708177" cy="504056"/>
            </a:xfrm>
          </p:grpSpPr>
          <p:grpSp>
            <p:nvGrpSpPr>
              <p:cNvPr id="12" name="Group 11"/>
              <p:cNvGrpSpPr/>
              <p:nvPr/>
            </p:nvGrpSpPr>
            <p:grpSpPr>
              <a:xfrm rot="21288904">
                <a:off x="3102660" y="4068601"/>
                <a:ext cx="702387" cy="250195"/>
                <a:chOff x="2787059" y="4006873"/>
                <a:chExt cx="702387" cy="33301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787059" y="4006873"/>
                  <a:ext cx="387427" cy="309027"/>
                  <a:chOff x="2787059" y="4006873"/>
                  <a:chExt cx="387427" cy="309027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02019" y="4084489"/>
                  <a:ext cx="387427" cy="255395"/>
                  <a:chOff x="2787059" y="4006873"/>
                  <a:chExt cx="387427" cy="309027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1218883" y="3933056"/>
                <a:ext cx="10708177" cy="504056"/>
                <a:chOff x="1218883" y="3933056"/>
                <a:chExt cx="10708177" cy="504056"/>
              </a:xfrm>
            </p:grpSpPr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1218883" y="3933056"/>
                  <a:ext cx="10708177" cy="50405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4032371" y="4056752"/>
                  <a:ext cx="5354089" cy="25202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5361583" y="4118600"/>
                  <a:ext cx="2677045" cy="12601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639108" y="4127872"/>
                  <a:ext cx="109696" cy="103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82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Intuition for non-optimality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variants are </a:t>
            </a:r>
            <a:r>
              <a:rPr lang="en-IN" dirty="0">
                <a:solidFill>
                  <a:schemeClr val="accent2"/>
                </a:solidFill>
              </a:rPr>
              <a:t>descent</a:t>
            </a:r>
            <a:r>
              <a:rPr lang="en-IN" dirty="0"/>
              <a:t> methods</a:t>
            </a:r>
          </a:p>
          <a:p>
            <a:r>
              <a:rPr lang="en-IN" dirty="0"/>
              <a:t>Descent essential for proof</a:t>
            </a:r>
          </a:p>
          <a:p>
            <a:r>
              <a:rPr lang="en-IN" dirty="0"/>
              <a:t>Overkill leading to </a:t>
            </a:r>
            <a:r>
              <a:rPr lang="en-IN" dirty="0">
                <a:solidFill>
                  <a:schemeClr val="accent2"/>
                </a:solidFill>
              </a:rPr>
              <a:t>restrictive</a:t>
            </a:r>
            <a:r>
              <a:rPr lang="en-IN" dirty="0"/>
              <a:t> movements</a:t>
            </a:r>
          </a:p>
          <a:p>
            <a:r>
              <a:rPr lang="en-IN" b="1" dirty="0"/>
              <a:t>Try non-descent alternatives!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8883" y="4509120"/>
            <a:ext cx="10708177" cy="504056"/>
            <a:chOff x="1218883" y="3933056"/>
            <a:chExt cx="10708177" cy="504056"/>
          </a:xfrm>
        </p:grpSpPr>
        <p:grpSp>
          <p:nvGrpSpPr>
            <p:cNvPr id="10" name="Group 9"/>
            <p:cNvGrpSpPr/>
            <p:nvPr/>
          </p:nvGrpSpPr>
          <p:grpSpPr>
            <a:xfrm rot="21288904">
              <a:off x="2787059" y="4006873"/>
              <a:ext cx="702387" cy="333011"/>
              <a:chOff x="2787059" y="4006873"/>
              <a:chExt cx="702387" cy="33301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87059" y="4006873"/>
                <a:ext cx="387427" cy="309027"/>
                <a:chOff x="2787059" y="4006873"/>
                <a:chExt cx="387427" cy="309027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3102019" y="4084489"/>
                <a:ext cx="387427" cy="255395"/>
                <a:chOff x="2787059" y="4006873"/>
                <a:chExt cx="387427" cy="309027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rot="900000">
                  <a:off x="2787059" y="4006873"/>
                  <a:ext cx="139001" cy="30190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20700000" flipV="1">
                  <a:off x="2872925" y="4039122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900000">
                  <a:off x="2956221" y="4066390"/>
                  <a:ext cx="139001" cy="24951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20700000" flipV="1">
                  <a:off x="3035485" y="4091254"/>
                  <a:ext cx="139001" cy="20620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1218883" y="3933056"/>
              <a:ext cx="10708177" cy="504056"/>
              <a:chOff x="1218883" y="3933056"/>
              <a:chExt cx="10708177" cy="504056"/>
            </a:xfrm>
          </p:grpSpPr>
          <p:grpSp>
            <p:nvGrpSpPr>
              <p:cNvPr id="12" name="Group 11"/>
              <p:cNvGrpSpPr/>
              <p:nvPr/>
            </p:nvGrpSpPr>
            <p:grpSpPr>
              <a:xfrm rot="21288904">
                <a:off x="3102660" y="4068601"/>
                <a:ext cx="702387" cy="250195"/>
                <a:chOff x="2787059" y="4006873"/>
                <a:chExt cx="702387" cy="33301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787059" y="4006873"/>
                  <a:ext cx="387427" cy="309027"/>
                  <a:chOff x="2787059" y="4006873"/>
                  <a:chExt cx="387427" cy="309027"/>
                </a:xfrm>
              </p:grpSpPr>
              <p:cxnSp>
                <p:nvCxnSpPr>
                  <p:cNvPr id="24" name="Straight Arrow Connector 23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02019" y="4084489"/>
                  <a:ext cx="387427" cy="255395"/>
                  <a:chOff x="2787059" y="4006873"/>
                  <a:chExt cx="387427" cy="309027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 rot="900000">
                    <a:off x="2787059" y="4006873"/>
                    <a:ext cx="139001" cy="301907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rot="20700000" flipV="1">
                    <a:off x="2872925" y="4039122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 rot="900000">
                    <a:off x="2956221" y="4066390"/>
                    <a:ext cx="139001" cy="249510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20700000" flipV="1">
                    <a:off x="3035485" y="4091254"/>
                    <a:ext cx="139001" cy="20620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1218883" y="3933056"/>
                <a:ext cx="10708177" cy="504056"/>
                <a:chOff x="1218883" y="3933056"/>
                <a:chExt cx="10708177" cy="504056"/>
              </a:xfrm>
            </p:grpSpPr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1218883" y="3933056"/>
                  <a:ext cx="10708177" cy="50405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4032371" y="4056752"/>
                  <a:ext cx="5354089" cy="25202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5361583" y="4118600"/>
                  <a:ext cx="2677045" cy="12601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639108" y="4127872"/>
                  <a:ext cx="109696" cy="1037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800"/>
                </a:p>
              </p:txBody>
            </p:sp>
          </p:grpSp>
        </p:grpSp>
      </p:grpSp>
      <p:cxnSp>
        <p:nvCxnSpPr>
          <p:cNvPr id="39" name="Straight Arrow Connector 38"/>
          <p:cNvCxnSpPr/>
          <p:nvPr/>
        </p:nvCxnSpPr>
        <p:spPr>
          <a:xfrm>
            <a:off x="2803609" y="4567970"/>
            <a:ext cx="250351" cy="10699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50842" y="4221088"/>
            <a:ext cx="1476834" cy="1440160"/>
            <a:chOff x="3050842" y="4221088"/>
            <a:chExt cx="1476834" cy="144016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050842" y="4221088"/>
              <a:ext cx="420812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457931" y="4231248"/>
              <a:ext cx="506721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955568" y="4426360"/>
              <a:ext cx="420812" cy="9836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366220" y="4494963"/>
              <a:ext cx="161456" cy="5191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536117" y="4581128"/>
            <a:ext cx="517622" cy="379239"/>
            <a:chOff x="3050842" y="4221088"/>
            <a:chExt cx="1476834" cy="144016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3050842" y="4221088"/>
              <a:ext cx="420812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457931" y="4231248"/>
              <a:ext cx="506721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955568" y="4426360"/>
              <a:ext cx="420812" cy="9836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366220" y="4494963"/>
              <a:ext cx="161456" cy="5191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2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Accelerated Gradient Method </a:t>
            </a:r>
            <a:r>
              <a:rPr lang="en-IN" sz="2400" dirty="0">
                <a:solidFill>
                  <a:schemeClr val="accent4"/>
                </a:solidFill>
              </a:rPr>
              <a:t>[Ne83,88,Be09]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</a:t>
                </a:r>
                <a:r>
                  <a:rPr lang="en-IN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(Extrapolation or momentum)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                                  </a:t>
                </a:r>
                <a:r>
                  <a:rPr lang="en-IN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(Usual gradient step)</a:t>
                </a:r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6454452" y="1772816"/>
            <a:ext cx="2448272" cy="648072"/>
          </a:xfrm>
          <a:prstGeom prst="wedgeEllipseCallout">
            <a:avLst>
              <a:gd name="adj1" fmla="val -72421"/>
              <a:gd name="adj2" fmla="val 8366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solidFill>
                  <a:schemeClr val="accent2"/>
                </a:solidFill>
              </a:rPr>
              <a:t>Two step history</a:t>
            </a:r>
          </a:p>
        </p:txBody>
      </p:sp>
    </p:spTree>
    <p:extLst>
      <p:ext uri="{BB962C8B-B14F-4D97-AF65-F5344CB8AC3E}">
        <p14:creationId xmlns:p14="http://schemas.microsoft.com/office/powerpoint/2010/main" val="2660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Accelerated Gradient Method </a:t>
            </a:r>
            <a:r>
              <a:rPr lang="en-IN" sz="2400" dirty="0">
                <a:solidFill>
                  <a:schemeClr val="accent4"/>
                </a:solidFill>
              </a:rPr>
              <a:t>[Ne83,88,Be09]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                        </a:t>
                </a:r>
                <a:r>
                  <a:rPr lang="en-IN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(Extrapolation or momentum)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                                            </a:t>
                </a:r>
                <a:r>
                  <a:rPr lang="en-IN" sz="20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(Usual gradient step)</a:t>
                </a:r>
                <a:endParaRPr lang="en-IN" dirty="0">
                  <a:solidFill>
                    <a:schemeClr val="bg1">
                      <a:lumMod val="50000"/>
                      <a:lumOff val="50000"/>
                    </a:schemeClr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214092" y="5373216"/>
            <a:ext cx="30963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10436" y="3573016"/>
            <a:ext cx="1296144" cy="1800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0436" y="5373216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18548" y="3645024"/>
            <a:ext cx="288032" cy="1728192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26060" y="5301208"/>
                <a:ext cx="863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60" y="5301208"/>
                <a:ext cx="86305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78388" y="5301208"/>
                <a:ext cx="863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88" y="5301208"/>
                <a:ext cx="86305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07619" y="3284984"/>
                <a:ext cx="569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accent3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19" y="3284984"/>
                <a:ext cx="56970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74532" y="5301208"/>
                <a:ext cx="571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32" y="5301208"/>
                <a:ext cx="571438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Towards optimality </a:t>
            </a:r>
            <a:r>
              <a:rPr lang="en-IN" sz="2400" dirty="0">
                <a:solidFill>
                  <a:schemeClr val="accent4"/>
                </a:solidFill>
              </a:rPr>
              <a:t>[Moritz </a:t>
            </a:r>
            <a:r>
              <a:rPr lang="en-IN" sz="2400" dirty="0" err="1">
                <a:solidFill>
                  <a:schemeClr val="accent4"/>
                </a:solidFill>
              </a:rPr>
              <a:t>Hardt</a:t>
            </a:r>
            <a:r>
              <a:rPr lang="en-IN" sz="2400" dirty="0">
                <a:solidFill>
                  <a:schemeClr val="accent4"/>
                </a:solidFill>
              </a:rPr>
              <a:t>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nary>
                  </m:oMath>
                </a14:m>
                <a:endParaRPr lang="en-IN" dirty="0"/>
              </a:p>
              <a:p>
                <a:pPr marL="0" indent="0" algn="just">
                  <a:buNone/>
                </a:pPr>
                <a:r>
                  <a:rPr lang="en-IN" b="1" dirty="0" smtClean="0">
                    <a:solidFill>
                      <a:schemeClr val="bg1"/>
                    </a:solidFill>
                  </a:rPr>
                  <a:t>Lemma[Mo12]:</a:t>
                </a:r>
                <a:r>
                  <a:rPr lang="en-IN" dirty="0">
                    <a:solidFill>
                      <a:schemeClr val="bg1"/>
                    </a:solidFill>
                  </a:rPr>
                  <a:t> There is a (Chebyshev) poly. of degree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rad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type m:val="skw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IN" dirty="0">
                    <a:solidFill>
                      <a:schemeClr val="bg1"/>
                    </a:solidFill>
                  </a:rPr>
                  <a:t>Chebyshev poly. have two term recursive formula, hence we expect: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to be optimal (acceleration)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1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05520" y="764704"/>
            <a:ext cx="3678550" cy="760312"/>
            <a:chOff x="8605520" y="764704"/>
            <a:chExt cx="3678550" cy="76031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8605520" y="764704"/>
              <a:ext cx="3393548" cy="760312"/>
            </a:xfrm>
            <a:prstGeom prst="wedgeRoundRectCallout">
              <a:avLst>
                <a:gd name="adj1" fmla="val -77271"/>
                <a:gd name="adj2" fmla="val 170832"/>
                <a:gd name="adj3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605520" y="764704"/>
                  <a:ext cx="3678550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800" b="1" dirty="0"/>
                    <a:t>Sub-optimal: </a:t>
                  </a:r>
                  <a14:m>
                    <m:oMath xmlns:m="http://schemas.openxmlformats.org/officeDocument/2006/math">
                      <m:r>
                        <a:rPr lang="en-IN" sz="1800" b="1" i="1" dirty="0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IN" sz="1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1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N" sz="1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IN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a14:m>
                  <a:endParaRPr lang="en-IN" sz="1800" b="1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520" y="764704"/>
                  <a:ext cx="3678550" cy="714683"/>
                </a:xfrm>
                <a:prstGeom prst="rect">
                  <a:avLst/>
                </a:prstGeom>
                <a:blipFill>
                  <a:blip r:embed="rId3"/>
                  <a:stretch>
                    <a:fillRect l="-1493" b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09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Towards optimality </a:t>
            </a:r>
            <a:r>
              <a:rPr lang="en-IN" sz="2400" dirty="0">
                <a:solidFill>
                  <a:schemeClr val="accent4"/>
                </a:solidFill>
              </a:rPr>
              <a:t>[Moritz </a:t>
            </a:r>
            <a:r>
              <a:rPr lang="en-IN" sz="2400" dirty="0" err="1">
                <a:solidFill>
                  <a:schemeClr val="accent4"/>
                </a:solidFill>
              </a:rPr>
              <a:t>Hardt</a:t>
            </a:r>
            <a:r>
              <a:rPr lang="en-IN" sz="2400" dirty="0">
                <a:solidFill>
                  <a:schemeClr val="accent4"/>
                </a:solidFill>
              </a:rPr>
              <a:t>]</a:t>
            </a:r>
            <a:endParaRPr lang="en-IN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nary>
                  </m:oMath>
                </a14:m>
                <a:endParaRPr lang="en-IN" dirty="0"/>
              </a:p>
              <a:p>
                <a:pPr marL="0" indent="0" algn="just">
                  <a:buNone/>
                </a:pPr>
                <a:r>
                  <a:rPr lang="en-IN" b="1" dirty="0"/>
                  <a:t>Lemma</a:t>
                </a:r>
                <a:r>
                  <a:rPr lang="en-IN" b="1" dirty="0">
                    <a:solidFill>
                      <a:schemeClr val="accent4"/>
                    </a:solidFill>
                  </a:rPr>
                  <a:t>[Mo12]</a:t>
                </a:r>
                <a:r>
                  <a:rPr lang="en-IN" b="1" dirty="0"/>
                  <a:t>:</a:t>
                </a:r>
                <a:r>
                  <a:rPr lang="en-IN" dirty="0"/>
                  <a:t> There is a (Chebyshev) poly. of degree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rad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type m:val="skw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algn="just"/>
                <a:r>
                  <a:rPr lang="en-IN" dirty="0"/>
                  <a:t>Chebyshev poly. have two term recursive formula, hence we expect: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, to be optimal (acceleration)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1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605520" y="764704"/>
            <a:ext cx="3393548" cy="760312"/>
          </a:xfrm>
          <a:prstGeom prst="wedgeRoundRectCallout">
            <a:avLst>
              <a:gd name="adj1" fmla="val -77271"/>
              <a:gd name="adj2" fmla="val 170832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05520" y="764704"/>
                <a:ext cx="367855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800" b="1" dirty="0"/>
                  <a:t>Sub-optimal: </a:t>
                </a:r>
                <a14:m>
                  <m:oMath xmlns:m="http://schemas.openxmlformats.org/officeDocument/2006/math">
                    <m:r>
                      <a:rPr lang="en-IN" sz="1800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1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sz="1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sz="1800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sz="18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IN" sz="1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520" y="764704"/>
                <a:ext cx="3678550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406780" y="2260725"/>
            <a:ext cx="2578404" cy="808235"/>
            <a:chOff x="9406780" y="2260725"/>
            <a:chExt cx="2578404" cy="808235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9433808" y="2260725"/>
              <a:ext cx="2551376" cy="760312"/>
            </a:xfrm>
            <a:prstGeom prst="wedgeRoundRectCallout">
              <a:avLst>
                <a:gd name="adj1" fmla="val 3265"/>
                <a:gd name="adj2" fmla="val 94663"/>
                <a:gd name="adj3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06780" y="2260725"/>
                  <a:ext cx="2578404" cy="808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800" b="1" dirty="0"/>
                    <a:t>Optimal: </a:t>
                  </a:r>
                  <a14:m>
                    <m:oMath xmlns:m="http://schemas.openxmlformats.org/officeDocument/2006/math">
                      <m:r>
                        <a:rPr lang="en-IN" sz="1800" b="1" i="1" dirty="0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IN" sz="1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1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18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N" sz="1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IN" sz="1800" b="1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IN" sz="1800" b="1" i="1" dirty="0" smtClean="0">
                                              <a:latin typeface="Cambria Math" panose="02040503050406030204" pitchFamily="18" charset="0"/>
                                            </a:rPr>
                                            <m:t>𝑸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sz="1800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a14:m>
                  <a:endParaRPr lang="en-IN" sz="1800" b="1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780" y="2260725"/>
                  <a:ext cx="2578404" cy="808235"/>
                </a:xfrm>
                <a:prstGeom prst="rect">
                  <a:avLst/>
                </a:prstGeom>
                <a:blipFill>
                  <a:blip r:embed="rId4"/>
                  <a:stretch>
                    <a:fillRect l="-1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61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 – Accelerated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 </a:t>
                </a:r>
                <a:r>
                  <a:rPr lang="en-IN" b="1" dirty="0">
                    <a:solidFill>
                      <a:schemeClr val="accent4"/>
                    </a:solidFill>
                  </a:rPr>
                  <a:t>[Be09]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accelerated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Proof Sketch: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Convex combination at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leads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b="0" i="1" smtClean="0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 smtClean="0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N" b="1" i="1" dirty="0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IN" b="1" i="1" dirty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7" t="-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838828" y="2276872"/>
            <a:ext cx="2160240" cy="792088"/>
            <a:chOff x="9838828" y="2276872"/>
            <a:chExt cx="2160240" cy="792088"/>
          </a:xfrm>
        </p:grpSpPr>
        <p:sp>
          <p:nvSpPr>
            <p:cNvPr id="4" name="Oval Callout 3"/>
            <p:cNvSpPr/>
            <p:nvPr/>
          </p:nvSpPr>
          <p:spPr>
            <a:xfrm>
              <a:off x="9838828" y="2276872"/>
              <a:ext cx="2160240" cy="792088"/>
            </a:xfrm>
            <a:prstGeom prst="wedgeEllipseCallout">
              <a:avLst>
                <a:gd name="adj1" fmla="val -95614"/>
                <a:gd name="adj2" fmla="val 406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54852" y="2452826"/>
              <a:ext cx="1852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Indeed optimal!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6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 – Accelerated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 </a:t>
                </a:r>
                <a:r>
                  <a:rPr lang="en-IN" b="1" dirty="0">
                    <a:solidFill>
                      <a:schemeClr val="accent4"/>
                    </a:solidFill>
                  </a:rPr>
                  <a:t>[Be09]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accelerated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Convex combination at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leads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b="0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b="0" i="1" smtClean="0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 smtClean="0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N" b="1" i="1" dirty="0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b="0" i="1" smtClean="0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b="1" i="1" dirty="0" smtClean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IN" b="1" i="1" dirty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7" t="-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0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Rate of Convergence – Accelerated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IN" b="1" dirty="0"/>
                  <a:t>Theorem </a:t>
                </a:r>
                <a:r>
                  <a:rPr lang="en-IN" b="1" dirty="0">
                    <a:solidFill>
                      <a:schemeClr val="accent4"/>
                    </a:solidFill>
                  </a:rPr>
                  <a:t>[Be09]</a:t>
                </a:r>
                <a:r>
                  <a:rPr lang="en-IN" b="1" dirty="0"/>
                  <a:t>:</a:t>
                </a:r>
                <a:r>
                  <a:rPr lang="en-IN" dirty="0"/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smooth with const.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IN" dirty="0"/>
                  <a:t>, then accelerated gradient method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Convex combination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dirty="0"/>
                  <a:t> leads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N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IN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N" b="1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			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7" t="-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Comparison of the two gradient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8927" y="1556792"/>
                <a:ext cx="2583637" cy="71909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p>
                          </m:sSup>
                        </m:lim>
                      </m:limLow>
                      <m:r>
                        <m:rPr>
                          <m:sty m:val="p"/>
                        </m:rPr>
                        <a:rPr lang="en-IN" sz="16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I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8927" y="1556792"/>
                <a:ext cx="2583637" cy="719091"/>
              </a:xfrm>
              <a:blipFill rotWithShape="0">
                <a:blip r:embed="rId2"/>
                <a:stretch>
                  <a:fillRect t="-77119" b="-108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863" t="2468" r="13706" b="4501"/>
          <a:stretch/>
        </p:blipFill>
        <p:spPr>
          <a:xfrm>
            <a:off x="2962064" y="2263779"/>
            <a:ext cx="6264697" cy="446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7286" y="6372036"/>
            <a:ext cx="2915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/>
              <a:t>[</a:t>
            </a:r>
            <a:r>
              <a:rPr lang="nl-NL" sz="1600" dirty="0"/>
              <a:t>L. Vandenberghe EE236C Notes</a:t>
            </a:r>
            <a:r>
              <a:rPr lang="en-IN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73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&amp; Example </a:t>
            </a:r>
            <a:r>
              <a:rPr lang="en-IN" dirty="0" err="1"/>
              <a:t>ApplicationS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2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Junk variants other than Accelerated gradient?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2423112"/>
            <a:ext cx="10360501" cy="3238136"/>
          </a:xfrm>
        </p:spPr>
        <p:txBody>
          <a:bodyPr/>
          <a:lstStyle/>
          <a:p>
            <a:r>
              <a:rPr lang="en-IN" dirty="0"/>
              <a:t>Accelerated gradient is</a:t>
            </a:r>
          </a:p>
          <a:p>
            <a:pPr lvl="1"/>
            <a:r>
              <a:rPr lang="en-IN" dirty="0"/>
              <a:t>Less robust than gradient method </a:t>
            </a:r>
            <a:r>
              <a:rPr lang="en-IN" dirty="0">
                <a:solidFill>
                  <a:schemeClr val="accent4"/>
                </a:solidFill>
              </a:rPr>
              <a:t>[Moritz </a:t>
            </a:r>
            <a:r>
              <a:rPr lang="en-IN" dirty="0" err="1">
                <a:solidFill>
                  <a:schemeClr val="accent4"/>
                </a:solidFill>
              </a:rPr>
              <a:t>Hardt</a:t>
            </a:r>
            <a:r>
              <a:rPr lang="en-IN" dirty="0">
                <a:solidFill>
                  <a:schemeClr val="accent4"/>
                </a:solidFill>
              </a:rPr>
              <a:t>]</a:t>
            </a:r>
            <a:endParaRPr lang="en-IN" dirty="0"/>
          </a:p>
          <a:p>
            <a:pPr lvl="1"/>
            <a:r>
              <a:rPr lang="en-IN" dirty="0"/>
              <a:t>Accumulates error with inexact oracles </a:t>
            </a:r>
            <a:r>
              <a:rPr lang="en-IN" dirty="0">
                <a:solidFill>
                  <a:schemeClr val="accent4"/>
                </a:solidFill>
              </a:rPr>
              <a:t>[De13]</a:t>
            </a:r>
          </a:p>
          <a:p>
            <a:r>
              <a:rPr lang="en-IN" dirty="0"/>
              <a:t>Who knows what will happen in your application?</a:t>
            </a:r>
          </a:p>
        </p:txBody>
      </p:sp>
    </p:spTree>
    <p:extLst>
      <p:ext uri="{BB962C8B-B14F-4D97-AF65-F5344CB8AC3E}">
        <p14:creationId xmlns:p14="http://schemas.microsoft.com/office/powerpoint/2010/main" val="26881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un-constrained smooth convex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b="1" dirty="0"/>
                  <a:t>Gradient method</a:t>
                </a:r>
                <a:r>
                  <a:rPr lang="en-IN" dirty="0"/>
                  <a:t> and friends: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dirty="0"/>
                  <a:t>Sub-linear and sub-optimal rate.</a:t>
                </a:r>
              </a:p>
              <a:p>
                <a:pPr lvl="1"/>
                <a:r>
                  <a:rPr lang="en-IN" dirty="0"/>
                  <a:t>Additionally, strong convexity gives: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. Sub-optimal but linear rate.</a:t>
                </a: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Accelerated gradient methods</a:t>
                </a:r>
                <a:r>
                  <a:rPr lang="en-IN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Sub-linear but optimal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computation per iteration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Additionally, strong convexity gives: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IN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IN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. Optimal but still linear rate.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un-constrained smooth convex programs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b="1" dirty="0" smtClean="0"/>
                  <a:t>Gradient method</a:t>
                </a:r>
                <a:r>
                  <a:rPr lang="en-IN" dirty="0"/>
                  <a:t> and friends: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IN" dirty="0"/>
                  <a:t>Sub-linear and sub-optimal rate.</a:t>
                </a:r>
              </a:p>
              <a:p>
                <a:pPr lvl="1"/>
                <a:r>
                  <a:rPr lang="en-IN" dirty="0"/>
                  <a:t>Additionally, strong convexity gives: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. Sub-optimal but linear rate.</a:t>
                </a:r>
              </a:p>
              <a:p>
                <a:r>
                  <a:rPr lang="en-IN" b="1" dirty="0"/>
                  <a:t>Accelerated gradient methods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Sub-linear but optimal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computation per iteration</a:t>
                </a:r>
              </a:p>
              <a:p>
                <a:pPr lvl="1"/>
                <a:r>
                  <a:rPr lang="en-IN" dirty="0"/>
                  <a:t>Additionally, strong convexity gives: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IN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IN" b="1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b="1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IN" b="1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IN" b="1" i="1" dirty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</m:rad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 dirty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. Optimal but still linear rate.</a:t>
                </a:r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Non-smooth unconstrained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045857" y="4872363"/>
                <a:ext cx="5264579" cy="1220933"/>
              </a:xfrm>
              <a:prstGeom prst="rect">
                <a:avLst/>
              </a:prstGeom>
            </p:spPr>
            <p:txBody>
              <a:bodyPr vert="horz" lIns="121899" tIns="60949" rIns="121899" bIns="60949" rtlCol="0" anchor="t">
                <a:normAutofit/>
              </a:bodyPr>
              <a:lstStyle>
                <a:lvl1pPr marL="0" indent="0" algn="l" defTabSz="1218987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None/>
                  <a:defRPr sz="2800" kern="1200" cap="all" spc="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8987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2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480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7973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7467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6960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6453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 baseline="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5947" indent="0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None/>
                  <a:defRPr sz="1900" kern="1200" baseline="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180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IN" sz="1800" dirty="0"/>
              </a:p>
              <a:p>
                <a:endParaRPr lang="en-IN" sz="1800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57" y="4872363"/>
                <a:ext cx="5264579" cy="1220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5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first order info?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1464" y="1772816"/>
            <a:ext cx="3544909" cy="3223248"/>
            <a:chOff x="4305127" y="2204864"/>
            <a:chExt cx="3544909" cy="3223248"/>
          </a:xfrm>
        </p:grpSpPr>
        <p:sp>
          <p:nvSpPr>
            <p:cNvPr id="6" name="Freeform 5"/>
            <p:cNvSpPr/>
            <p:nvPr/>
          </p:nvSpPr>
          <p:spPr>
            <a:xfrm>
              <a:off x="5788632" y="2204864"/>
              <a:ext cx="2061404" cy="3214104"/>
            </a:xfrm>
            <a:custGeom>
              <a:avLst/>
              <a:gdLst>
                <a:gd name="connsiteX0" fmla="*/ 0 w 1161288"/>
                <a:gd name="connsiteY0" fmla="*/ 1581912 h 1581912"/>
                <a:gd name="connsiteX1" fmla="*/ 612648 w 1161288"/>
                <a:gd name="connsiteY1" fmla="*/ 1463040 h 1581912"/>
                <a:gd name="connsiteX2" fmla="*/ 914400 w 1161288"/>
                <a:gd name="connsiteY2" fmla="*/ 996696 h 1581912"/>
                <a:gd name="connsiteX3" fmla="*/ 1161288 w 1161288"/>
                <a:gd name="connsiteY3" fmla="*/ 0 h 158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1581912">
                  <a:moveTo>
                    <a:pt x="0" y="1581912"/>
                  </a:moveTo>
                  <a:cubicBezTo>
                    <a:pt x="230124" y="1571244"/>
                    <a:pt x="460248" y="1560576"/>
                    <a:pt x="612648" y="1463040"/>
                  </a:cubicBezTo>
                  <a:cubicBezTo>
                    <a:pt x="765048" y="1365504"/>
                    <a:pt x="822960" y="1240536"/>
                    <a:pt x="914400" y="996696"/>
                  </a:cubicBezTo>
                  <a:cubicBezTo>
                    <a:pt x="1005840" y="752856"/>
                    <a:pt x="1083564" y="376428"/>
                    <a:pt x="116128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05127" y="3570248"/>
              <a:ext cx="1475594" cy="18578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5-Point Star 2"/>
          <p:cNvSpPr/>
          <p:nvPr/>
        </p:nvSpPr>
        <p:spPr>
          <a:xfrm>
            <a:off x="5689266" y="4544385"/>
            <a:ext cx="108894" cy="91775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2877" y="4520153"/>
                <a:ext cx="1114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1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77" y="4520153"/>
                <a:ext cx="111459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7104" t="-2174" r="-765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1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first order info?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91464" y="1772816"/>
            <a:ext cx="7045100" cy="3744416"/>
            <a:chOff x="4305127" y="2204864"/>
            <a:chExt cx="7045100" cy="3744416"/>
          </a:xfrm>
        </p:grpSpPr>
        <p:grpSp>
          <p:nvGrpSpPr>
            <p:cNvPr id="10" name="Group 9"/>
            <p:cNvGrpSpPr/>
            <p:nvPr/>
          </p:nvGrpSpPr>
          <p:grpSpPr>
            <a:xfrm>
              <a:off x="4305127" y="2204864"/>
              <a:ext cx="3544909" cy="3223248"/>
              <a:chOff x="4305127" y="2204864"/>
              <a:chExt cx="3544909" cy="322324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5788632" y="2204864"/>
                <a:ext cx="2061404" cy="3214104"/>
              </a:xfrm>
              <a:custGeom>
                <a:avLst/>
                <a:gdLst>
                  <a:gd name="connsiteX0" fmla="*/ 0 w 1161288"/>
                  <a:gd name="connsiteY0" fmla="*/ 1581912 h 1581912"/>
                  <a:gd name="connsiteX1" fmla="*/ 612648 w 1161288"/>
                  <a:gd name="connsiteY1" fmla="*/ 1463040 h 1581912"/>
                  <a:gd name="connsiteX2" fmla="*/ 914400 w 1161288"/>
                  <a:gd name="connsiteY2" fmla="*/ 996696 h 1581912"/>
                  <a:gd name="connsiteX3" fmla="*/ 1161288 w 1161288"/>
                  <a:gd name="connsiteY3" fmla="*/ 0 h 158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1288" h="1581912">
                    <a:moveTo>
                      <a:pt x="0" y="1581912"/>
                    </a:moveTo>
                    <a:cubicBezTo>
                      <a:pt x="230124" y="1571244"/>
                      <a:pt x="460248" y="1560576"/>
                      <a:pt x="612648" y="1463040"/>
                    </a:cubicBezTo>
                    <a:cubicBezTo>
                      <a:pt x="765048" y="1365504"/>
                      <a:pt x="822960" y="1240536"/>
                      <a:pt x="914400" y="996696"/>
                    </a:cubicBezTo>
                    <a:cubicBezTo>
                      <a:pt x="1005840" y="752856"/>
                      <a:pt x="1083564" y="376428"/>
                      <a:pt x="116128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305127" y="3570248"/>
                <a:ext cx="1475594" cy="18578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V="1">
              <a:off x="6256716" y="4077072"/>
              <a:ext cx="1656184" cy="187220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80165" y="3944089"/>
                  <a:ext cx="32700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8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IN" sz="1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165" y="3944089"/>
                  <a:ext cx="3270062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6" t="-4348" b="-326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5-Point Star 2"/>
            <p:cNvSpPr/>
            <p:nvPr/>
          </p:nvSpPr>
          <p:spPr>
            <a:xfrm>
              <a:off x="7002929" y="4976433"/>
              <a:ext cx="108894" cy="91775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246540" y="4952201"/>
                  <a:ext cx="11145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540" y="4952201"/>
                  <a:ext cx="111459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104" t="-2174" r="-7650" b="-326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50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first order info?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88924" y="1772816"/>
            <a:ext cx="3544909" cy="3223248"/>
            <a:chOff x="4305127" y="2204864"/>
            <a:chExt cx="3544909" cy="3223248"/>
          </a:xfrm>
        </p:grpSpPr>
        <p:sp>
          <p:nvSpPr>
            <p:cNvPr id="6" name="Freeform 5"/>
            <p:cNvSpPr/>
            <p:nvPr/>
          </p:nvSpPr>
          <p:spPr>
            <a:xfrm>
              <a:off x="5788632" y="2204864"/>
              <a:ext cx="2061404" cy="3214104"/>
            </a:xfrm>
            <a:custGeom>
              <a:avLst/>
              <a:gdLst>
                <a:gd name="connsiteX0" fmla="*/ 0 w 1161288"/>
                <a:gd name="connsiteY0" fmla="*/ 1581912 h 1581912"/>
                <a:gd name="connsiteX1" fmla="*/ 612648 w 1161288"/>
                <a:gd name="connsiteY1" fmla="*/ 1463040 h 1581912"/>
                <a:gd name="connsiteX2" fmla="*/ 914400 w 1161288"/>
                <a:gd name="connsiteY2" fmla="*/ 996696 h 1581912"/>
                <a:gd name="connsiteX3" fmla="*/ 1161288 w 1161288"/>
                <a:gd name="connsiteY3" fmla="*/ 0 h 158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88" h="1581912">
                  <a:moveTo>
                    <a:pt x="0" y="1581912"/>
                  </a:moveTo>
                  <a:cubicBezTo>
                    <a:pt x="230124" y="1571244"/>
                    <a:pt x="460248" y="1560576"/>
                    <a:pt x="612648" y="1463040"/>
                  </a:cubicBezTo>
                  <a:cubicBezTo>
                    <a:pt x="765048" y="1365504"/>
                    <a:pt x="822960" y="1240536"/>
                    <a:pt x="914400" y="996696"/>
                  </a:cubicBezTo>
                  <a:cubicBezTo>
                    <a:pt x="1005840" y="752856"/>
                    <a:pt x="1083564" y="376428"/>
                    <a:pt x="116128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05127" y="3570248"/>
              <a:ext cx="1475594" cy="18578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3266041" y="4509120"/>
            <a:ext cx="2237090" cy="9361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26060" y="4996064"/>
            <a:ext cx="35083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5398" y="4437112"/>
            <a:ext cx="785542" cy="10081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4418169" y="4932024"/>
            <a:ext cx="108894" cy="91775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6161" y="4509120"/>
                <a:ext cx="1103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1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61" y="4509120"/>
                <a:ext cx="110395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7182" t="-4444" r="-7735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8169" y="5528265"/>
                <a:ext cx="43992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1800" dirty="0"/>
                  <a:t>Canonical form: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800" dirty="0"/>
                  <a:t>.</a:t>
                </a:r>
              </a:p>
              <a:p>
                <a:r>
                  <a:rPr lang="en-IN" sz="1800" dirty="0"/>
                  <a:t>Multiple 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800" dirty="0"/>
                  <a:t> exist such that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69" y="5528265"/>
                <a:ext cx="439928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3329" t="-14286" b="-24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802545" y="3699029"/>
            <a:ext cx="2319866" cy="954107"/>
            <a:chOff x="7802545" y="3699029"/>
            <a:chExt cx="2319866" cy="954107"/>
          </a:xfrm>
        </p:grpSpPr>
        <p:sp>
          <p:nvSpPr>
            <p:cNvPr id="3" name="Line Callout 1 2"/>
            <p:cNvSpPr/>
            <p:nvPr/>
          </p:nvSpPr>
          <p:spPr>
            <a:xfrm>
              <a:off x="7802545" y="3699029"/>
              <a:ext cx="2280304" cy="954107"/>
            </a:xfrm>
            <a:prstGeom prst="borderCallout1">
              <a:avLst>
                <a:gd name="adj1" fmla="val 50602"/>
                <a:gd name="adj2" fmla="val -96"/>
                <a:gd name="adj3" fmla="val 190325"/>
                <a:gd name="adj4" fmla="val -6125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02545" y="3699029"/>
              <a:ext cx="23198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dirty="0"/>
                <a:t>g is defined as</a:t>
              </a:r>
            </a:p>
            <a:p>
              <a:r>
                <a:rPr lang="en-IN" sz="2800" dirty="0"/>
                <a:t>a </a:t>
              </a:r>
              <a:r>
                <a:rPr lang="en-IN" sz="2800" b="1" dirty="0">
                  <a:solidFill>
                    <a:schemeClr val="accent2"/>
                  </a:solidFill>
                </a:rPr>
                <a:t>sub-gradient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 Order Methods (Non-smooth)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279096"/>
                <a:ext cx="10360501" cy="4462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b="1" dirty="0"/>
                  <a:t>Theorem:</a:t>
                </a:r>
                <a:r>
                  <a:rPr lang="en-IN" dirty="0"/>
                  <a:t> Let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be a closed convex function. Then</a:t>
                </a:r>
              </a:p>
              <a:p>
                <a:pPr lvl="1"/>
                <a:r>
                  <a:rPr lang="en-IN" dirty="0"/>
                  <a:t>At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𝑑𝑜𝑚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sub-gradient exists and set of all sub-gradients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denoted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; sub-differential set) is closed convex.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differentiable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𝑑𝑜𝑚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then gradient is the only sub-gradient.</a:t>
                </a:r>
              </a:p>
              <a:p>
                <a:pPr marL="0" indent="0">
                  <a:buNone/>
                </a:pPr>
                <a:r>
                  <a:rPr lang="en-IN" b="1" dirty="0"/>
                  <a:t>Theorem: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 minimizes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if and only if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279096"/>
                <a:ext cx="10360501" cy="4462272"/>
              </a:xfrm>
              <a:blipFill rotWithShape="0">
                <a:blip r:embed="rId2"/>
                <a:stretch>
                  <a:fillRect l="-941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2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Sub-gradient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351104"/>
                <a:ext cx="10360501" cy="2518056"/>
              </a:xfrm>
            </p:spPr>
            <p:txBody>
              <a:bodyPr>
                <a:noAutofit/>
              </a:bodyPr>
              <a:lstStyle/>
              <a:p>
                <a:r>
                  <a:rPr lang="en-IN" dirty="0"/>
                  <a:t>Assume oracle that throws </a:t>
                </a:r>
                <a:r>
                  <a:rPr lang="en-IN" b="1" i="1" dirty="0"/>
                  <a:t>a</a:t>
                </a:r>
                <a:r>
                  <a:rPr lang="en-IN" dirty="0"/>
                  <a:t> sub-gradient.</a:t>
                </a:r>
              </a:p>
              <a:p>
                <a:pPr algn="just"/>
                <a:r>
                  <a:rPr lang="en-IN" dirty="0"/>
                  <a:t>Sub-gradient method: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sz="2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argmi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IN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>
                  <a:solidFill>
                    <a:schemeClr val="accent2"/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IN" sz="3200" dirty="0"/>
              </a:p>
              <a:p>
                <a:pPr lvl="1" algn="just"/>
                <a:endParaRPr lang="en-IN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351104"/>
                <a:ext cx="10360501" cy="2518056"/>
              </a:xfrm>
              <a:blipFill rotWithShape="0">
                <a:blip r:embed="rId2"/>
                <a:stretch>
                  <a:fillRect l="-765" t="-33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Can sub-gradient replace gradient?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No </a:t>
                </a:r>
                <a:r>
                  <a:rPr lang="en-IN" dirty="0" err="1"/>
                  <a:t>majorization</a:t>
                </a:r>
                <a:r>
                  <a:rPr lang="en-IN" dirty="0"/>
                  <a:t> minimization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not even descent direction</a:t>
                </a:r>
              </a:p>
              <a:p>
                <a:pPr lvl="1"/>
                <a:r>
                  <a:rPr lang="en-IN" dirty="0"/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+2|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461836" y="4149080"/>
            <a:ext cx="5246864" cy="1495646"/>
            <a:chOff x="1521142" y="3660239"/>
            <a:chExt cx="6348705" cy="1495646"/>
          </a:xfrm>
        </p:grpSpPr>
        <p:grpSp>
          <p:nvGrpSpPr>
            <p:cNvPr id="7" name="Group 6"/>
            <p:cNvGrpSpPr/>
            <p:nvPr/>
          </p:nvGrpSpPr>
          <p:grpSpPr>
            <a:xfrm>
              <a:off x="3466692" y="4113076"/>
              <a:ext cx="2447700" cy="576636"/>
              <a:chOff x="3466692" y="4113076"/>
              <a:chExt cx="2447700" cy="576636"/>
            </a:xfrm>
          </p:grpSpPr>
          <p:sp>
            <p:nvSpPr>
              <p:cNvPr id="5" name="Isosceles Triangle 4"/>
              <p:cNvSpPr/>
              <p:nvPr/>
            </p:nvSpPr>
            <p:spPr>
              <a:xfrm rot="5400000">
                <a:off x="5014292" y="3789040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16200000" flipH="1">
                <a:off x="3790728" y="3789612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21483" y="4221228"/>
              <a:ext cx="1519830" cy="358045"/>
              <a:chOff x="3466692" y="4113076"/>
              <a:chExt cx="2447700" cy="576636"/>
            </a:xfrm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5014292" y="3789040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6200000" flipH="1">
                <a:off x="3790728" y="3789612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27519" y="3937627"/>
              <a:ext cx="3942046" cy="928678"/>
              <a:chOff x="3466692" y="4113076"/>
              <a:chExt cx="2447700" cy="576636"/>
            </a:xfrm>
          </p:grpSpPr>
          <p:sp>
            <p:nvSpPr>
              <p:cNvPr id="12" name="Isosceles Triangle 11"/>
              <p:cNvSpPr/>
              <p:nvPr/>
            </p:nvSpPr>
            <p:spPr>
              <a:xfrm rot="5400000">
                <a:off x="5014292" y="3789040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6200000" flipH="1">
                <a:off x="3790728" y="3789612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521142" y="3660239"/>
              <a:ext cx="6348705" cy="1495646"/>
              <a:chOff x="3466692" y="4113076"/>
              <a:chExt cx="2447700" cy="576636"/>
            </a:xfrm>
          </p:grpSpPr>
          <p:sp>
            <p:nvSpPr>
              <p:cNvPr id="15" name="Isosceles Triangle 14"/>
              <p:cNvSpPr/>
              <p:nvPr/>
            </p:nvSpPr>
            <p:spPr>
              <a:xfrm rot="5400000">
                <a:off x="5014292" y="3789040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6200000" flipH="1">
                <a:off x="3790728" y="3789612"/>
                <a:ext cx="576064" cy="122413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800"/>
              </a:p>
            </p:txBody>
          </p:sp>
        </p:grpSp>
      </p:grpSp>
      <p:cxnSp>
        <p:nvCxnSpPr>
          <p:cNvPr id="19" name="Straight Connector 18"/>
          <p:cNvCxnSpPr/>
          <p:nvPr/>
        </p:nvCxnSpPr>
        <p:spPr>
          <a:xfrm>
            <a:off x="6094412" y="2924944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9956" y="4888914"/>
            <a:ext cx="81369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0"/>
          </p:cNvCxnSpPr>
          <p:nvPr/>
        </p:nvCxnSpPr>
        <p:spPr>
          <a:xfrm flipH="1" flipV="1">
            <a:off x="7343668" y="3051835"/>
            <a:ext cx="1365032" cy="18443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70676" y="4982979"/>
                <a:ext cx="4857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76" y="4982979"/>
                <a:ext cx="48571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5190" r="-15190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74532" y="2780928"/>
                <a:ext cx="4857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(1,2)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32" y="2780928"/>
                <a:ext cx="485710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5000" r="-13750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b="1" dirty="0" smtClean="0"/>
                  <a:t>Training </a:t>
                </a:r>
                <a:r>
                  <a:rPr lang="en-IN" b="1" dirty="0"/>
                  <a:t>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Goal:</a:t>
                </a:r>
                <a:r>
                  <a:rPr lang="en-IN" dirty="0"/>
                  <a:t> Construct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far can sub-gradient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7678588" y="332656"/>
                <a:ext cx="2448272" cy="936104"/>
              </a:xfrm>
              <a:prstGeom prst="wedgeEllipseCallout">
                <a:avLst>
                  <a:gd name="adj1" fmla="val -72001"/>
                  <a:gd name="adj2" fmla="val 3514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>
                    <a:solidFill>
                      <a:schemeClr val="accent1"/>
                    </a:solidFill>
                  </a:rPr>
                  <a:t>Expect slower than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I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I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588" y="332656"/>
                <a:ext cx="2448272" cy="936104"/>
              </a:xfrm>
              <a:prstGeom prst="wedgeEllipseCallout">
                <a:avLst>
                  <a:gd name="adj1" fmla="val -72001"/>
                  <a:gd name="adj2" fmla="val 35149"/>
                </a:avLst>
              </a:prstGeom>
              <a:blipFill rotWithShape="0">
                <a:blip r:embed="rId2"/>
                <a:stretch>
                  <a:fillRect t="-2516" b="-610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4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far can sub-gradient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Let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 and L the Lip. const.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over this ball. Then sequence generated by sub-gradient descent satisfies: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∈{1,..,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 algn="just"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Proof Sketch: 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lvl="1" algn="just"/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LHS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chemeClr val="bg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solidFill>
                                              <a:schemeClr val="bg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solidFill>
                                              <a:schemeClr val="bg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chemeClr val="bg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solidFill>
                                                  <a:schemeClr val="bg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chemeClr val="bg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nary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;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 t="-1913" r="-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8830716" y="836712"/>
            <a:ext cx="2448272" cy="633344"/>
          </a:xfrm>
          <a:prstGeom prst="wedgeRoundRectCallout">
            <a:avLst>
              <a:gd name="adj1" fmla="val -29299"/>
              <a:gd name="adj2" fmla="val 878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/>
          </a:p>
        </p:txBody>
      </p:sp>
      <p:sp>
        <p:nvSpPr>
          <p:cNvPr id="6" name="TextBox 5"/>
          <p:cNvSpPr txBox="1"/>
          <p:nvPr/>
        </p:nvSpPr>
        <p:spPr>
          <a:xfrm>
            <a:off x="8974732" y="889556"/>
            <a:ext cx="219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Always exists!</a:t>
            </a:r>
          </a:p>
        </p:txBody>
      </p:sp>
    </p:spTree>
    <p:extLst>
      <p:ext uri="{BB962C8B-B14F-4D97-AF65-F5344CB8AC3E}">
        <p14:creationId xmlns:p14="http://schemas.microsoft.com/office/powerpoint/2010/main" val="26371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far can sub-gradient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Let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 and L the Lip. const.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over this ball. Then sequence generated by sub-gradient descent satisfies: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∈{1,..,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 algn="just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/>
              </a:p>
              <a:p>
                <a:pPr lvl="1" algn="just"/>
                <a:r>
                  <a:rPr lang="en-IN" dirty="0"/>
                  <a:t>LHS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IN" dirty="0"/>
                  <a:t>;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 t="-1913" r="-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7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/>
              <a:t>Is this optimal?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IN" b="1" dirty="0"/>
                  <a:t>Theorem</a:t>
                </a:r>
                <a:r>
                  <a:rPr lang="en-IN" b="1" dirty="0">
                    <a:solidFill>
                      <a:schemeClr val="accent4"/>
                    </a:solidFill>
                  </a:rPr>
                  <a:t>[Ne04]</a:t>
                </a:r>
                <a:r>
                  <a:rPr lang="en-IN" b="1" dirty="0"/>
                  <a:t>:</a:t>
                </a:r>
                <a:r>
                  <a:rPr lang="en-IN" dirty="0"/>
                  <a:t> For any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,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such that</a:t>
                </a:r>
              </a:p>
              <a:p>
                <a:pPr marL="0" indent="0" algn="just">
                  <a:buNone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dirty="0"/>
                  <a:t>, there exists a convex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, with const. L over the ball, such that with </a:t>
                </a:r>
                <a:r>
                  <a:rPr lang="en-IN" dirty="0">
                    <a:solidFill>
                      <a:schemeClr val="accent2"/>
                    </a:solidFill>
                  </a:rPr>
                  <a:t>any first order method</a:t>
                </a:r>
                <a:r>
                  <a:rPr lang="en-IN" dirty="0"/>
                  <a:t>, we have: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2(1+</m:t>
                          </m:r>
                          <m:rad>
                            <m:radPr>
                              <m:degHide m:val="on"/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  <a:p>
                <a:pPr marL="0" indent="0" algn="just">
                  <a:buNone/>
                </a:pPr>
                <a:r>
                  <a:rPr lang="en-IN" i="1" dirty="0"/>
                  <a:t>Proof Sketch:</a:t>
                </a:r>
                <a:r>
                  <a:rPr lang="en-IN" dirty="0"/>
                  <a:t> Choose function such that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𝑙𝑖𝑛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41" t="-1913" r="-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8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non-smooth unconstrained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8883" y="2279096"/>
                <a:ext cx="10360501" cy="4462272"/>
              </a:xfrm>
            </p:spPr>
            <p:txBody>
              <a:bodyPr/>
              <a:lstStyle/>
              <a:p>
                <a:r>
                  <a:rPr lang="en-IN" dirty="0"/>
                  <a:t>Sub-gradient descent method: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Sub-linear, slower than smooth case</a:t>
                </a:r>
              </a:p>
              <a:p>
                <a:pPr lvl="1"/>
                <a:r>
                  <a:rPr lang="en-IN" dirty="0"/>
                  <a:t>But, optimal!</a:t>
                </a:r>
              </a:p>
              <a:p>
                <a:pPr lvl="1"/>
                <a:r>
                  <a:rPr lang="en-IN" dirty="0"/>
                  <a:t>Can do better if additional structure (later)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2279096"/>
                <a:ext cx="10360501" cy="4462272"/>
              </a:xfrm>
              <a:blipFill rotWithShape="0"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7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of Unconstrained Case</a:t>
            </a: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03024264"/>
              </p:ext>
            </p:extLst>
          </p:nvPr>
        </p:nvGraphicFramePr>
        <p:xfrm>
          <a:off x="2422004" y="1498600"/>
          <a:ext cx="7735350" cy="463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0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4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b="1" dirty="0">
                <a:solidFill>
                  <a:schemeClr val="accent4"/>
                </a:solidFill>
              </a:rPr>
              <a:t>[Ne04]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, </a:t>
            </a:r>
            <a:r>
              <a:rPr lang="en-IN" sz="2000" dirty="0" err="1"/>
              <a:t>Yurii</a:t>
            </a:r>
            <a:r>
              <a:rPr lang="en-IN" sz="2000" dirty="0"/>
              <a:t>. </a:t>
            </a:r>
            <a:r>
              <a:rPr lang="en-IN" sz="2000" i="1" dirty="0"/>
              <a:t>Introductory lectures on convex optimization : a basic course</a:t>
            </a:r>
            <a:r>
              <a:rPr lang="en-IN" sz="2000" dirty="0"/>
              <a:t>. Kluwer Academic Publ., 2004. </a:t>
            </a:r>
            <a:r>
              <a:rPr lang="en-IN" sz="2000" dirty="0">
                <a:hlinkClick r:id="rId2"/>
              </a:rPr>
              <a:t>http://hdl.handle.net/2078.1/116858</a:t>
            </a:r>
            <a:r>
              <a:rPr lang="en-IN" sz="2000" dirty="0"/>
              <a:t>.</a:t>
            </a:r>
          </a:p>
          <a:p>
            <a:pPr algn="just"/>
            <a:r>
              <a:rPr lang="en-IN" sz="2000" b="1" dirty="0">
                <a:solidFill>
                  <a:schemeClr val="accent4"/>
                </a:solidFill>
              </a:rPr>
              <a:t>[Ne83]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, </a:t>
            </a:r>
            <a:r>
              <a:rPr lang="en-IN" sz="2000" dirty="0" err="1"/>
              <a:t>Yurii</a:t>
            </a:r>
            <a:r>
              <a:rPr lang="en-IN" sz="2000" dirty="0"/>
              <a:t>. </a:t>
            </a:r>
            <a:r>
              <a:rPr lang="en-IN" sz="2000" i="1" dirty="0"/>
              <a:t>A method of solving a convex programming problem with convergence rate O (1/k2)</a:t>
            </a:r>
            <a:r>
              <a:rPr lang="en-IN" sz="2000" dirty="0"/>
              <a:t>.  Soviet Mathematics </a:t>
            </a:r>
            <a:r>
              <a:rPr lang="en-IN" sz="2000" dirty="0" err="1"/>
              <a:t>Doklady</a:t>
            </a:r>
            <a:r>
              <a:rPr lang="en-IN" sz="2000" dirty="0"/>
              <a:t>, Vol. 27(2), 372-376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[Mo12]</a:t>
            </a:r>
            <a:r>
              <a:rPr lang="en-IN" sz="2000" dirty="0"/>
              <a:t>  Moritz </a:t>
            </a:r>
            <a:r>
              <a:rPr lang="en-IN" sz="2000" dirty="0" err="1"/>
              <a:t>Hardt</a:t>
            </a:r>
            <a:r>
              <a:rPr lang="en-IN" sz="2000" dirty="0"/>
              <a:t>, Guy N. </a:t>
            </a:r>
            <a:r>
              <a:rPr lang="en-IN" sz="2000" dirty="0" err="1"/>
              <a:t>Rothblum</a:t>
            </a:r>
            <a:r>
              <a:rPr lang="en-IN" sz="2000" dirty="0"/>
              <a:t> and Rocco A. </a:t>
            </a:r>
            <a:r>
              <a:rPr lang="en-IN" sz="2000" dirty="0" err="1"/>
              <a:t>Servedio</a:t>
            </a:r>
            <a:r>
              <a:rPr lang="en-IN" sz="2000" dirty="0"/>
              <a:t>. </a:t>
            </a:r>
            <a:r>
              <a:rPr lang="en-IN" sz="2000" i="1" dirty="0"/>
              <a:t>Private data release via learning thresholds</a:t>
            </a:r>
            <a:r>
              <a:rPr lang="en-IN" sz="2000" dirty="0"/>
              <a:t>. SODA 2012, 168-187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[Be09]</a:t>
            </a:r>
            <a:r>
              <a:rPr lang="en-IN" sz="2000" dirty="0"/>
              <a:t> Amir Beck and Marc </a:t>
            </a:r>
            <a:r>
              <a:rPr lang="en-IN" sz="2000" dirty="0" err="1"/>
              <a:t>Teboulle</a:t>
            </a:r>
            <a:r>
              <a:rPr lang="en-IN" sz="2000" dirty="0"/>
              <a:t>. </a:t>
            </a:r>
            <a:r>
              <a:rPr lang="en-IN" sz="2000" i="1" dirty="0"/>
              <a:t>A fast iterative shrinkage-</a:t>
            </a:r>
            <a:r>
              <a:rPr lang="en-IN" sz="2000" i="1" dirty="0" err="1"/>
              <a:t>thresholding</a:t>
            </a:r>
            <a:r>
              <a:rPr lang="en-IN" sz="2000" i="1" dirty="0"/>
              <a:t> algorithm for  linear inverse problems</a:t>
            </a:r>
            <a:r>
              <a:rPr lang="en-IN" sz="2000" dirty="0"/>
              <a:t>. SIAM Journal of Imaging Sciences, Vol. 2(1), 2009. 183-202 pages.</a:t>
            </a:r>
          </a:p>
          <a:p>
            <a:pPr algn="just"/>
            <a:r>
              <a:rPr lang="en-IN" sz="2000" dirty="0">
                <a:solidFill>
                  <a:schemeClr val="accent4"/>
                </a:solidFill>
              </a:rPr>
              <a:t>[De13]</a:t>
            </a:r>
            <a:r>
              <a:rPr lang="en-IN" sz="2000" dirty="0"/>
              <a:t> Olivier </a:t>
            </a:r>
            <a:r>
              <a:rPr lang="en-IN" sz="2000" dirty="0" err="1"/>
              <a:t>Devolder</a:t>
            </a:r>
            <a:r>
              <a:rPr lang="en-IN" sz="2000" dirty="0"/>
              <a:t>, François </a:t>
            </a:r>
            <a:r>
              <a:rPr lang="en-IN" sz="2000" dirty="0" err="1"/>
              <a:t>Glineur</a:t>
            </a:r>
            <a:r>
              <a:rPr lang="en-IN" sz="2000" dirty="0"/>
              <a:t> and </a:t>
            </a:r>
            <a:r>
              <a:rPr lang="en-IN" sz="2000" dirty="0" err="1"/>
              <a:t>Yurii</a:t>
            </a:r>
            <a:r>
              <a:rPr lang="en-IN" sz="2000" dirty="0"/>
              <a:t> </a:t>
            </a:r>
            <a:r>
              <a:rPr lang="en-IN" sz="2000" dirty="0" err="1"/>
              <a:t>Nesterov</a:t>
            </a:r>
            <a:r>
              <a:rPr lang="en-IN" sz="2000" dirty="0"/>
              <a:t>. </a:t>
            </a:r>
            <a:r>
              <a:rPr lang="en-IN" sz="2000" i="1" dirty="0"/>
              <a:t>First-order methods of smooth convex optimization with inexact oracle.</a:t>
            </a:r>
            <a:r>
              <a:rPr lang="en-IN" sz="2000" dirty="0"/>
              <a:t> Mathematical Programming 2013.</a:t>
            </a:r>
            <a:endParaRPr lang="en-IN" sz="2000" i="1" dirty="0"/>
          </a:p>
          <a:p>
            <a:pPr algn="just"/>
            <a:endParaRPr lang="en-IN" sz="2000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6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 Applications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1884" y="1628800"/>
            <a:ext cx="9185593" cy="2232248"/>
            <a:chOff x="1557908" y="2708920"/>
            <a:chExt cx="9185593" cy="2232248"/>
          </a:xfrm>
        </p:grpSpPr>
        <p:pic>
          <p:nvPicPr>
            <p:cNvPr id="5" name="Picture 4" descr="andhra ancient temples - Google Search -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" t="15627" r="2738" b="1772"/>
            <a:stretch/>
          </p:blipFill>
          <p:spPr>
            <a:xfrm>
              <a:off x="1557908" y="2708920"/>
              <a:ext cx="4856648" cy="22322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652" y="2708920"/>
              <a:ext cx="2488849" cy="2232248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6670476" y="3501008"/>
              <a:ext cx="129614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9956" y="39912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of Temple Images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926" y="3991248"/>
            <a:ext cx="518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Corresponding Architecture Labels</a:t>
            </a:r>
          </a:p>
        </p:txBody>
      </p:sp>
    </p:spTree>
    <p:extLst>
      <p:ext uri="{BB962C8B-B14F-4D97-AF65-F5344CB8AC3E}">
        <p14:creationId xmlns:p14="http://schemas.microsoft.com/office/powerpoint/2010/main" val="23154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 Applications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1884" y="1628800"/>
            <a:ext cx="9185593" cy="2232248"/>
            <a:chOff x="1557908" y="2708920"/>
            <a:chExt cx="9185593" cy="2232248"/>
          </a:xfrm>
        </p:grpSpPr>
        <p:pic>
          <p:nvPicPr>
            <p:cNvPr id="5" name="Picture 4" descr="andhra ancient temples - Google Search -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" t="15627" r="2738" b="1772"/>
            <a:stretch/>
          </p:blipFill>
          <p:spPr>
            <a:xfrm>
              <a:off x="1557908" y="2708920"/>
              <a:ext cx="4856648" cy="22322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652" y="2708920"/>
              <a:ext cx="2488849" cy="2232248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6670476" y="3501008"/>
              <a:ext cx="129614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9956" y="39912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 of Temple Images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926" y="3991248"/>
            <a:ext cx="518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Corresponding Architecture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54580" y="4524843"/>
                <a:ext cx="2949851" cy="1769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1500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16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580" y="4524843"/>
                <a:ext cx="2949851" cy="1769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98268" y="4491648"/>
                <a:ext cx="2599686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15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68" y="4491648"/>
                <a:ext cx="2599686" cy="18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39156" y="5110916"/>
            <a:ext cx="440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Vijayanagara</a:t>
            </a:r>
            <a:r>
              <a:rPr lang="en-US" sz="3600" dirty="0"/>
              <a:t> Style”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66" y="5098420"/>
            <a:ext cx="1495117" cy="8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b="1" dirty="0"/>
                  <a:t>Input data: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b="1" dirty="0"/>
              </a:p>
              <a:p>
                <a:r>
                  <a:rPr lang="en-IN" b="1" dirty="0"/>
                  <a:t>Goal:</a:t>
                </a:r>
                <a:r>
                  <a:rPr lang="en-IN" dirty="0"/>
                  <a:t> Construct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Model: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/>
              </a:p>
              <a:p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0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Machine Learning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b="1" dirty="0"/>
                  <a:t>Input data: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b="1" dirty="0"/>
              </a:p>
              <a:p>
                <a:r>
                  <a:rPr lang="en-IN" b="1" dirty="0"/>
                  <a:t>Goal:</a:t>
                </a:r>
                <a:r>
                  <a:rPr lang="en-IN" dirty="0"/>
                  <a:t> Construct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Model: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/>
              </a:p>
              <a:p>
                <a:r>
                  <a:rPr lang="en-IN" b="1" dirty="0"/>
                  <a:t>Algorithm:</a:t>
                </a:r>
                <a:r>
                  <a:rPr lang="en-IN" dirty="0"/>
                  <a:t> Find simple functions that explain data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nary>
                            <m:naryPr>
                              <m:chr m:val="∑"/>
                              <m:ctrlP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I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60633" y="4040565"/>
            <a:ext cx="3444272" cy="1015370"/>
            <a:chOff x="4560633" y="4040565"/>
            <a:chExt cx="3444272" cy="1015370"/>
          </a:xfrm>
        </p:grpSpPr>
        <p:sp>
          <p:nvSpPr>
            <p:cNvPr id="4" name="Right Arrow 3"/>
            <p:cNvSpPr/>
            <p:nvPr/>
          </p:nvSpPr>
          <p:spPr>
            <a:xfrm rot="2857283">
              <a:off x="4313745" y="428745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  <p:sp>
          <p:nvSpPr>
            <p:cNvPr id="5" name="Right Arrow 4"/>
            <p:cNvSpPr/>
            <p:nvPr/>
          </p:nvSpPr>
          <p:spPr>
            <a:xfrm rot="8076325">
              <a:off x="7273385" y="432441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800"/>
            </a:p>
          </p:txBody>
        </p:sp>
      </p:grpSp>
    </p:spTree>
    <p:extLst>
      <p:ext uri="{BB962C8B-B14F-4D97-AF65-F5344CB8AC3E}">
        <p14:creationId xmlns:p14="http://schemas.microsoft.com/office/powerpoint/2010/main" val="38900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1181</Words>
  <Application>Microsoft Office PowerPoint</Application>
  <PresentationFormat>Custom</PresentationFormat>
  <Paragraphs>372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Tech 16x9</vt:lpstr>
      <vt:lpstr>First order methods</vt:lpstr>
      <vt:lpstr>Topics</vt:lpstr>
      <vt:lpstr>Non-Topics</vt:lpstr>
      <vt:lpstr>Motivation</vt:lpstr>
      <vt:lpstr>Machine Learning Applications</vt:lpstr>
      <vt:lpstr>Machine Learning Applications</vt:lpstr>
      <vt:lpstr>Machine Learning Applications</vt:lpstr>
      <vt:lpstr>Machine Learning Applications</vt:lpstr>
      <vt:lpstr>Machine Learning Applications</vt:lpstr>
      <vt:lpstr>Typical Program – Machine Learning</vt:lpstr>
      <vt:lpstr>Scale is the issue!</vt:lpstr>
      <vt:lpstr>First Order Methods - Overview</vt:lpstr>
      <vt:lpstr>First Order Methods - Overview</vt:lpstr>
      <vt:lpstr>Smooth un-constrained</vt:lpstr>
      <vt:lpstr>Smooth Convex Functions</vt:lpstr>
      <vt:lpstr>Smooth Convex Functions</vt:lpstr>
      <vt:lpstr>Smooth Convex Functions</vt:lpstr>
      <vt:lpstr>Smooth Convex Functions</vt:lpstr>
      <vt:lpstr>Gradient Method [Cauchy1847]</vt:lpstr>
      <vt:lpstr>Gradient Method</vt:lpstr>
      <vt:lpstr>Gradient Method</vt:lpstr>
      <vt:lpstr>Gradient Method</vt:lpstr>
      <vt:lpstr>Convergence rate – Gradient method</vt:lpstr>
      <vt:lpstr>Convergence rate – Gradient method</vt:lpstr>
      <vt:lpstr>Convergence rate – Gradient method</vt:lpstr>
      <vt:lpstr>Comments on rate of convergence</vt:lpstr>
      <vt:lpstr>Comments on rate of convergence</vt:lpstr>
      <vt:lpstr>Comments on rate of convergence</vt:lpstr>
      <vt:lpstr>Comments on rate of convergence</vt:lpstr>
      <vt:lpstr>Intuition for non-optimality</vt:lpstr>
      <vt:lpstr>Intuition for non-optimality</vt:lpstr>
      <vt:lpstr>Accelerated Gradient Method [Ne83,88,Be09]</vt:lpstr>
      <vt:lpstr>Accelerated Gradient Method [Ne83,88,Be09]</vt:lpstr>
      <vt:lpstr>Towards optimality [Moritz Hardt]</vt:lpstr>
      <vt:lpstr>Towards optimality [Moritz Hardt]</vt:lpstr>
      <vt:lpstr>Rate of Convergence – Accelerated gradient</vt:lpstr>
      <vt:lpstr>Rate of Convergence – Accelerated gradient</vt:lpstr>
      <vt:lpstr>Rate of Convergence – Accelerated gradient</vt:lpstr>
      <vt:lpstr>A Comparison of the two gradient methods</vt:lpstr>
      <vt:lpstr>Junk variants other than Accelerated gradient?</vt:lpstr>
      <vt:lpstr>Summary of un-constrained smooth convex programs</vt:lpstr>
      <vt:lpstr>Summary of un-constrained smooth convex programs</vt:lpstr>
      <vt:lpstr>Non-smooth unconstrained</vt:lpstr>
      <vt:lpstr>What is first order info?</vt:lpstr>
      <vt:lpstr>What is first order info?</vt:lpstr>
      <vt:lpstr>What is first order info?</vt:lpstr>
      <vt:lpstr>First Order Methods (Non-smooth)</vt:lpstr>
      <vt:lpstr>Sub-gradient Method</vt:lpstr>
      <vt:lpstr>Can sub-gradient replace gradient?</vt:lpstr>
      <vt:lpstr>How far can sub-gradient take?</vt:lpstr>
      <vt:lpstr>How far can sub-gradient take?</vt:lpstr>
      <vt:lpstr>How far can sub-gradient take?</vt:lpstr>
      <vt:lpstr>Is this optimal?</vt:lpstr>
      <vt:lpstr>Summary of non-smooth unconstrained</vt:lpstr>
      <vt:lpstr>Summary of Unconstrained Case</vt:lpstr>
      <vt:lpstr>Bibliography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2014-07-05T10:16:04Z</dcterms:created>
  <dcterms:modified xsi:type="dcterms:W3CDTF">2016-06-30T06:26:54Z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