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8"/>
  </p:notesMasterIdLst>
  <p:handoutMasterIdLst>
    <p:handoutMasterId r:id="rId39"/>
  </p:handoutMasterIdLst>
  <p:sldIdLst>
    <p:sldId id="337" r:id="rId3"/>
    <p:sldId id="258" r:id="rId4"/>
    <p:sldId id="297" r:id="rId5"/>
    <p:sldId id="298" r:id="rId6"/>
    <p:sldId id="300" r:id="rId7"/>
    <p:sldId id="299" r:id="rId8"/>
    <p:sldId id="301" r:id="rId9"/>
    <p:sldId id="302" r:id="rId10"/>
    <p:sldId id="303" r:id="rId11"/>
    <p:sldId id="304" r:id="rId12"/>
    <p:sldId id="305" r:id="rId13"/>
    <p:sldId id="309" r:id="rId14"/>
    <p:sldId id="312" r:id="rId15"/>
    <p:sldId id="308" r:id="rId16"/>
    <p:sldId id="307" r:id="rId17"/>
    <p:sldId id="310" r:id="rId18"/>
    <p:sldId id="311" r:id="rId19"/>
    <p:sldId id="338" r:id="rId20"/>
    <p:sldId id="313" r:id="rId21"/>
    <p:sldId id="314" r:id="rId22"/>
    <p:sldId id="319" r:id="rId23"/>
    <p:sldId id="320" r:id="rId24"/>
    <p:sldId id="321" r:id="rId25"/>
    <p:sldId id="324" r:id="rId26"/>
    <p:sldId id="323" r:id="rId27"/>
    <p:sldId id="325" r:id="rId28"/>
    <p:sldId id="326" r:id="rId29"/>
    <p:sldId id="332" r:id="rId30"/>
    <p:sldId id="331" r:id="rId31"/>
    <p:sldId id="333" r:id="rId32"/>
    <p:sldId id="334" r:id="rId33"/>
    <p:sldId id="335" r:id="rId34"/>
    <p:sldId id="296" r:id="rId35"/>
    <p:sldId id="322" r:id="rId36"/>
    <p:sldId id="336" r:id="rId3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25" autoAdjust="0"/>
  </p:normalViewPr>
  <p:slideViewPr>
    <p:cSldViewPr>
      <p:cViewPr varScale="1">
        <p:scale>
          <a:sx n="70" d="100"/>
          <a:sy n="70" d="100"/>
        </p:scale>
        <p:origin x="528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6/30/2016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6/30/2016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79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2078.1/11685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order methods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convex optimization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6300" y="5858108"/>
            <a:ext cx="3690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J. </a:t>
            </a:r>
            <a:r>
              <a:rPr lang="en-IN" sz="2800" dirty="0" err="1"/>
              <a:t>Saketha</a:t>
            </a:r>
            <a:r>
              <a:rPr lang="en-IN" sz="2800" dirty="0"/>
              <a:t> Nath</a:t>
            </a:r>
          </a:p>
          <a:p>
            <a:r>
              <a:rPr lang="en-IN" sz="2800" dirty="0"/>
              <a:t>(IIT Bombay; Microsoft)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69507"/>
            <a:ext cx="781596" cy="76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8" y="359330"/>
            <a:ext cx="1809092" cy="3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Projected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IN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5"/>
          <p:cNvSpPr/>
          <p:nvPr/>
        </p:nvSpPr>
        <p:spPr>
          <a:xfrm>
            <a:off x="8758708" y="3573016"/>
            <a:ext cx="3024336" cy="864096"/>
          </a:xfrm>
          <a:prstGeom prst="wedgeEllipseCallout">
            <a:avLst>
              <a:gd name="adj1" fmla="val -94673"/>
              <a:gd name="adj2" fmla="val -33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X is simple:</a:t>
            </a:r>
          </a:p>
          <a:p>
            <a:pPr algn="ctr"/>
            <a:r>
              <a:rPr lang="en-IN" sz="1600" dirty="0"/>
              <a:t>oracle for projections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50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Projected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IN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spect="1"/>
          </p:cNvSpPr>
          <p:nvPr/>
        </p:nvSpPr>
        <p:spPr>
          <a:xfrm rot="2764355">
            <a:off x="7210563" y="4329004"/>
            <a:ext cx="1913543" cy="1913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77032" y="5301208"/>
                <a:ext cx="569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032" y="5301208"/>
                <a:ext cx="56970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8761886" y="5779663"/>
            <a:ext cx="1335152" cy="1864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903816" y="5517232"/>
                <a:ext cx="2167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816" y="5517232"/>
                <a:ext cx="216726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563"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9409142" y="5409022"/>
            <a:ext cx="667576" cy="57293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406780" y="5055567"/>
                <a:ext cx="863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780" y="5055567"/>
                <a:ext cx="86305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Will it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1906391"/>
                <a:ext cx="10360501" cy="42693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	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))−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    </a:t>
                </a:r>
                <a:r>
                  <a:rPr lang="en-IN" dirty="0">
                    <a:solidFill>
                      <a:schemeClr val="tx1">
                        <a:lumMod val="50000"/>
                      </a:schemeClr>
                    </a:solidFill>
                  </a:rPr>
                  <a:t>(Why?)</a:t>
                </a:r>
              </a:p>
              <a:p>
                <a:r>
                  <a:rPr lang="en-IN" dirty="0"/>
                  <a:t>Remaining analysis exactly same (smooth/non-smooth)</a:t>
                </a:r>
              </a:p>
              <a:p>
                <a:endParaRPr lang="en-IN" dirty="0"/>
              </a:p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Analysis a bit more involved for projected accelerated gradient</a:t>
                </a:r>
              </a:p>
              <a:p>
                <a:pPr lvl="1"/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Define gradient  map: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IN" b="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Satisfies same fundamental properties as gradient!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1906391"/>
                <a:ext cx="10360501" cy="4269354"/>
              </a:xfrm>
              <a:blipFill rotWithShape="0">
                <a:blip r:embed="rId2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7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Will it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1906391"/>
                <a:ext cx="10360501" cy="42693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	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))−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    </a:t>
                </a:r>
                <a:r>
                  <a:rPr lang="en-IN" dirty="0">
                    <a:solidFill>
                      <a:schemeClr val="tx1">
                        <a:lumMod val="50000"/>
                      </a:schemeClr>
                    </a:solidFill>
                  </a:rPr>
                  <a:t>(Why?)</a:t>
                </a:r>
              </a:p>
              <a:p>
                <a:r>
                  <a:rPr lang="en-IN" dirty="0"/>
                  <a:t>Remaining analysis exactly same (smooth/non-smooth)</a:t>
                </a:r>
              </a:p>
              <a:p>
                <a:endParaRPr lang="en-IN" dirty="0"/>
              </a:p>
              <a:p>
                <a:r>
                  <a:rPr lang="en-IN" dirty="0"/>
                  <a:t>Analysis a bit more involved for projected accelerated gradient</a:t>
                </a:r>
              </a:p>
              <a:p>
                <a:pPr lvl="1"/>
                <a:r>
                  <a:rPr lang="en-IN" dirty="0"/>
                  <a:t>Define gradient  map: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IN" b="0" dirty="0"/>
              </a:p>
              <a:p>
                <a:pPr lvl="1"/>
                <a:r>
                  <a:rPr lang="en-IN" dirty="0"/>
                  <a:t>Satisfies same fundamental properties as gradient!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1906391"/>
                <a:ext cx="10360501" cy="4269354"/>
              </a:xfrm>
              <a:blipFill rotWithShape="0">
                <a:blip r:embed="rId2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5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Simple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700808"/>
            <a:ext cx="10360501" cy="4462272"/>
          </a:xfrm>
        </p:spPr>
        <p:txBody>
          <a:bodyPr/>
          <a:lstStyle/>
          <a:p>
            <a:r>
              <a:rPr lang="en-IN" dirty="0"/>
              <a:t>Non-negative </a:t>
            </a:r>
            <a:r>
              <a:rPr lang="en-IN" dirty="0" err="1"/>
              <a:t>orthant</a:t>
            </a:r>
            <a:r>
              <a:rPr lang="en-IN" dirty="0"/>
              <a:t> </a:t>
            </a:r>
          </a:p>
          <a:p>
            <a:r>
              <a:rPr lang="en-IN" dirty="0"/>
              <a:t>Ball, ellipse</a:t>
            </a:r>
          </a:p>
          <a:p>
            <a:r>
              <a:rPr lang="en-IN" dirty="0"/>
              <a:t>Box, simplex</a:t>
            </a:r>
          </a:p>
          <a:p>
            <a:r>
              <a:rPr lang="en-IN" dirty="0"/>
              <a:t>Cones</a:t>
            </a:r>
          </a:p>
          <a:p>
            <a:r>
              <a:rPr lang="en-IN" dirty="0"/>
              <a:t>PSD matrices</a:t>
            </a:r>
          </a:p>
          <a:p>
            <a:r>
              <a:rPr lang="en-IN" dirty="0" err="1"/>
              <a:t>Spectrahedron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9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of Projection Based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2852936"/>
            <a:ext cx="10360501" cy="2519291"/>
          </a:xfrm>
        </p:spPr>
        <p:txBody>
          <a:bodyPr/>
          <a:lstStyle/>
          <a:p>
            <a:r>
              <a:rPr lang="en-IN" dirty="0"/>
              <a:t>Rates of convergence remain exactly same</a:t>
            </a:r>
          </a:p>
          <a:p>
            <a:r>
              <a:rPr lang="en-IN" dirty="0"/>
              <a:t>Projection oracle needed (simple sets)</a:t>
            </a:r>
          </a:p>
          <a:p>
            <a:pPr lvl="1"/>
            <a:r>
              <a:rPr lang="en-IN" dirty="0"/>
              <a:t>Caution with non-analytic cases </a:t>
            </a:r>
          </a:p>
        </p:txBody>
      </p:sp>
    </p:spTree>
    <p:extLst>
      <p:ext uri="{BB962C8B-B14F-4D97-AF65-F5344CB8AC3E}">
        <p14:creationId xmlns:p14="http://schemas.microsoft.com/office/powerpoint/2010/main" val="5219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Frank-Wolfe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Constrained Convex Programs</a:t>
            </a:r>
          </a:p>
        </p:txBody>
      </p:sp>
    </p:spTree>
    <p:extLst>
      <p:ext uri="{BB962C8B-B14F-4D97-AF65-F5344CB8AC3E}">
        <p14:creationId xmlns:p14="http://schemas.microsoft.com/office/powerpoint/2010/main" val="32212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Avoid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2135080"/>
                <a:ext cx="10360501" cy="44622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i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i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                             </a:t>
                </a:r>
                <a:endParaRPr lang="en-IN" sz="2400" dirty="0">
                  <a:latin typeface="Cambria Math" panose="02040503050406030204" pitchFamily="18" charset="0"/>
                </a:endParaRPr>
              </a:p>
              <a:p>
                <a:r>
                  <a:rPr lang="en-IN" sz="2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Restrict moving far away: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2135080"/>
                <a:ext cx="10360501" cy="4462272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8674326" y="2132856"/>
            <a:ext cx="2088232" cy="71909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Avoid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2135080"/>
                <a:ext cx="10360501" cy="44622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i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arg</m:t>
                    </m:r>
                    <m:r>
                      <m:rPr>
                        <m:nor/>
                      </m:rP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mi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i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                              </a:t>
                </a:r>
                <a:endParaRPr lang="en-IN" sz="2400" dirty="0">
                  <a:latin typeface="Cambria Math" panose="02040503050406030204" pitchFamily="18" charset="0"/>
                </a:endParaRPr>
              </a:p>
              <a:p>
                <a:r>
                  <a:rPr lang="en-IN" sz="2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Restrict moving far away: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2135080"/>
                <a:ext cx="10360501" cy="4462272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8674326" y="2132856"/>
            <a:ext cx="2088232" cy="71909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6454452" y="1498600"/>
                <a:ext cx="3744416" cy="1570360"/>
              </a:xfrm>
              <a:prstGeom prst="wedgeEllipseCallout">
                <a:avLst>
                  <a:gd name="adj1" fmla="val -57532"/>
                  <a:gd name="adj2" fmla="val 54020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Support function of X at </a:t>
                </a:r>
                <a14:m>
                  <m:oMath xmlns:m="http://schemas.openxmlformats.org/officeDocument/2006/math">
                    <m:r>
                      <a:rPr lang="en-I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/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52" y="1498600"/>
                <a:ext cx="3744416" cy="1570360"/>
              </a:xfrm>
              <a:prstGeom prst="wedgeEllipseCallout">
                <a:avLst>
                  <a:gd name="adj1" fmla="val -57532"/>
                  <a:gd name="adj2" fmla="val 5402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5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Avoid Projections </a:t>
            </a:r>
            <a:r>
              <a:rPr lang="en-IN" sz="2800" dirty="0">
                <a:solidFill>
                  <a:schemeClr val="accent4"/>
                </a:solidFill>
              </a:rPr>
              <a:t>[FW59]</a:t>
            </a:r>
            <a:endParaRPr lang="en-IN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2135080"/>
                <a:ext cx="10360501" cy="44622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                      </a:t>
                </a:r>
                <a:r>
                  <a:rPr lang="en-IN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(Support Function)</a:t>
                </a:r>
              </a:p>
              <a:p>
                <a:r>
                  <a:rPr lang="en-IN" sz="2400" dirty="0">
                    <a:latin typeface="Cambria Math" panose="02040503050406030204" pitchFamily="18" charset="0"/>
                  </a:rPr>
                  <a:t>Restrict moving far away: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2135080"/>
                <a:ext cx="10360501" cy="4462272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8686700" y="2132856"/>
            <a:ext cx="2088232" cy="71909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Part – I</a:t>
            </a:r>
          </a:p>
          <a:p>
            <a:pPr lvl="1"/>
            <a:r>
              <a:rPr lang="en-IN" i="1" dirty="0">
                <a:solidFill>
                  <a:schemeClr val="tx1">
                    <a:lumMod val="50000"/>
                  </a:schemeClr>
                </a:solidFill>
              </a:rPr>
              <a:t>Optimal</a:t>
            </a:r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 methods for unconstrained convex programs</a:t>
            </a:r>
          </a:p>
          <a:p>
            <a:pPr lvl="2"/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Smooth objective</a:t>
            </a:r>
          </a:p>
          <a:p>
            <a:pPr lvl="2"/>
            <a:r>
              <a:rPr lang="en-IN" dirty="0">
                <a:solidFill>
                  <a:schemeClr val="tx1">
                    <a:lumMod val="50000"/>
                  </a:schemeClr>
                </a:solidFill>
              </a:rPr>
              <a:t>Non-smooth objective</a:t>
            </a:r>
          </a:p>
          <a:p>
            <a:r>
              <a:rPr lang="en-IN" dirty="0"/>
              <a:t>Part – II</a:t>
            </a:r>
          </a:p>
          <a:p>
            <a:pPr lvl="1"/>
            <a:r>
              <a:rPr lang="en-IN" i="1" dirty="0"/>
              <a:t>Optimal</a:t>
            </a:r>
            <a:r>
              <a:rPr lang="en-IN" dirty="0"/>
              <a:t> methods for constrained convex programs</a:t>
            </a:r>
          </a:p>
          <a:p>
            <a:pPr lvl="2"/>
            <a:r>
              <a:rPr lang="en-IN" dirty="0"/>
              <a:t>Projection based</a:t>
            </a:r>
          </a:p>
          <a:p>
            <a:pPr lvl="2"/>
            <a:r>
              <a:rPr lang="en-IN" dirty="0"/>
              <a:t>Frank-Wolfe based</a:t>
            </a:r>
          </a:p>
          <a:p>
            <a:pPr lvl="2"/>
            <a:r>
              <a:rPr lang="en-IN" dirty="0"/>
              <a:t>Functional constraint based</a:t>
            </a:r>
          </a:p>
          <a:p>
            <a:pPr lvl="1"/>
            <a:r>
              <a:rPr lang="en-IN" dirty="0" err="1"/>
              <a:t>Prox</a:t>
            </a:r>
            <a:r>
              <a:rPr lang="en-IN" dirty="0"/>
              <a:t>-based methods for structured non-smooth programs</a:t>
            </a:r>
          </a:p>
        </p:txBody>
      </p:sp>
    </p:spTree>
    <p:extLst>
      <p:ext uri="{BB962C8B-B14F-4D97-AF65-F5344CB8AC3E}">
        <p14:creationId xmlns:p14="http://schemas.microsoft.com/office/powerpoint/2010/main" val="10542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419" t="5358" r="2567" b="2877"/>
          <a:stretch/>
        </p:blipFill>
        <p:spPr>
          <a:xfrm>
            <a:off x="3862164" y="1268760"/>
            <a:ext cx="5472609" cy="53285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14292" y="5661248"/>
            <a:ext cx="2232248" cy="144016"/>
          </a:xfrm>
          <a:prstGeom prst="straightConnector1">
            <a:avLst/>
          </a:prstGeom>
          <a:ln w="254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86777" y="6063679"/>
            <a:ext cx="314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[Mart </a:t>
            </a:r>
            <a:r>
              <a:rPr lang="en-IN" dirty="0" err="1"/>
              <a:t>Jaggi</a:t>
            </a:r>
            <a:r>
              <a:rPr lang="en-IN" dirty="0"/>
              <a:t>, ICML 2014]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10436" y="6093296"/>
                <a:ext cx="12701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I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436" y="6093296"/>
                <a:ext cx="127015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rot="900000" flipH="1" flipV="1">
            <a:off x="6026498" y="5916837"/>
            <a:ext cx="285" cy="588102"/>
          </a:xfrm>
          <a:prstGeom prst="straightConnector1">
            <a:avLst/>
          </a:prstGeom>
          <a:ln w="4762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37976" y="5733256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976" y="5733256"/>
                <a:ext cx="28828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88671" y="5230361"/>
                <a:ext cx="4978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71" y="5230361"/>
                <a:ext cx="49782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4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10360501" cy="1223963"/>
          </a:xfrm>
        </p:spPr>
        <p:txBody>
          <a:bodyPr/>
          <a:lstStyle/>
          <a:p>
            <a:r>
              <a:rPr lang="en-IN" dirty="0" smtClean="0"/>
              <a:t>Zig-Zagging (Again!)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8786777" y="6063679"/>
            <a:ext cx="314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[Mart </a:t>
            </a:r>
            <a:r>
              <a:rPr lang="en-IN" dirty="0" err="1"/>
              <a:t>Jaggi</a:t>
            </a:r>
            <a:r>
              <a:rPr lang="en-IN" dirty="0"/>
              <a:t>, ICML 2014]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784822"/>
            <a:ext cx="9384635" cy="52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Examples of Support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7019391"/>
                  </p:ext>
                </p:extLst>
              </p:nvPr>
            </p:nvGraphicFramePr>
            <p:xfrm>
              <a:off x="2031471" y="2100808"/>
              <a:ext cx="8125884" cy="269773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7086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86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086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Eff.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Projection?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f>
                                      <m:fPr>
                                        <m:ctrlPr>
                                          <a:rPr lang="en-I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No </a:t>
                          </a:r>
                          <a14:m>
                            <m:oMath xmlns:m="http://schemas.openxmlformats.org/officeDocument/2006/math">
                              <m:r>
                                <a:rPr lang="en-IN" b="0" i="1" smtClean="0">
                                  <a:solidFill>
                                    <a:schemeClr val="tx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smtClean="0">
                                  <a:solidFill>
                                    <a:schemeClr val="tx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b="0" i="1" smtClean="0">
                                  <a:solidFill>
                                    <a:schemeClr val="tx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∉{1,2,∞})</m:t>
                              </m:r>
                            </m:oMath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3808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b>
                                    <m:f>
                                      <m:fPr>
                                        <m:ctrlPr>
                                          <a:rPr lang="en-I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No </a:t>
                          </a:r>
                          <a14:m>
                            <m:oMath xmlns:m="http://schemas.openxmlformats.org/officeDocument/2006/math">
                              <m:r>
                                <a:rPr lang="en-IN" b="0" i="1" smtClean="0">
                                  <a:solidFill>
                                    <a:schemeClr val="tx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smtClean="0">
                                  <a:solidFill>
                                    <a:schemeClr val="tx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b="0" i="1" smtClean="0">
                                  <a:solidFill>
                                    <a:schemeClr val="tx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∉{1,2,∞})</m:t>
                              </m:r>
                            </m:oMath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Full SVD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First SVD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851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7019391"/>
                  </p:ext>
                </p:extLst>
              </p:nvPr>
            </p:nvGraphicFramePr>
            <p:xfrm>
              <a:off x="2031471" y="2100808"/>
              <a:ext cx="8125884" cy="269773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7086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86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086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" t="-9333" r="-200000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9333" r="-100450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Eff.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Projection?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30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" t="-75229" r="-200000" b="-2587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75229" r="-100450" b="-2587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5229" r="-225" b="-2587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" t="-251316" r="-200000" b="-2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251316" r="-100450" b="-2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51316" r="-225" b="-27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808008"/>
                      </a:ext>
                    </a:extLst>
                  </a:tr>
                  <a:tr h="6630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" t="-244954" r="-200000" b="-889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244954" r="-100450" b="-889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44954" r="-225" b="-889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" t="-501333" r="-2000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Full SVD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/>
                            <a:t>First SVD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8518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41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Rate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b="1" dirty="0"/>
                  <a:t>Theorem[Ma11]:</a:t>
                </a:r>
                <a:r>
                  <a:rPr lang="en-IN" dirty="0"/>
                  <a:t> 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/>
                  <a:t> is compact convex set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IN" dirty="0"/>
                  <a:t>, then the iterates generated by Frank-Wolfe satisfy: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IN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Proof Sketch: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b="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(Solve recursion)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1" t="-1913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8686700" y="3212976"/>
            <a:ext cx="1800200" cy="720080"/>
          </a:xfrm>
          <a:prstGeom prst="wedgeEllipseCallout">
            <a:avLst>
              <a:gd name="adj1" fmla="val -78253"/>
              <a:gd name="adj2" fmla="val 50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Sub-optimal</a:t>
            </a:r>
          </a:p>
        </p:txBody>
      </p:sp>
    </p:spTree>
    <p:extLst>
      <p:ext uri="{BB962C8B-B14F-4D97-AF65-F5344CB8AC3E}">
        <p14:creationId xmlns:p14="http://schemas.microsoft.com/office/powerpoint/2010/main" val="37371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Rate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[Ma11]</a:t>
                </a:r>
                <a:r>
                  <a:rPr lang="en-IN" b="1" dirty="0"/>
                  <a:t>:</a:t>
                </a:r>
                <a:r>
                  <a:rPr lang="en-IN" dirty="0"/>
                  <a:t> 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/>
                  <a:t> is compact convex set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IN" dirty="0"/>
                  <a:t>, then the iterates generated by Frank-Wolfe satisfy: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IN" i="1" dirty="0"/>
                  <a:t>Proof Sketch:</a:t>
                </a:r>
                <a:r>
                  <a:rPr lang="en-I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(Solve recursion)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1" t="-1913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Sparse Representation –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1701797"/>
                <a:ext cx="7558132" cy="4462272"/>
              </a:xfrm>
            </p:spPr>
            <p:txBody>
              <a:bodyPr/>
              <a:lstStyle/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and domain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ball,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We get exact </a:t>
                </a:r>
                <a:r>
                  <a:rPr lang="en-IN" dirty="0" err="1"/>
                  <a:t>sparsity</a:t>
                </a:r>
                <a:r>
                  <a:rPr lang="en-IN" dirty="0"/>
                  <a:t>!    </a:t>
                </a:r>
                <a:r>
                  <a:rPr lang="en-IN" dirty="0">
                    <a:solidFill>
                      <a:schemeClr val="tx1">
                        <a:lumMod val="50000"/>
                      </a:schemeClr>
                    </a:solidFill>
                  </a:rPr>
                  <a:t>(unlike </a:t>
                </a:r>
                <a:r>
                  <a:rPr lang="en-IN" dirty="0" err="1">
                    <a:solidFill>
                      <a:schemeClr val="tx1">
                        <a:lumMod val="50000"/>
                      </a:schemeClr>
                    </a:solidFill>
                  </a:rPr>
                  <a:t>proj</a:t>
                </a:r>
                <a:r>
                  <a:rPr lang="en-IN" dirty="0">
                    <a:solidFill>
                      <a:schemeClr val="tx1">
                        <a:lumMod val="50000"/>
                      </a:schemeClr>
                    </a:solidFill>
                  </a:rPr>
                  <a:t>. grad.)</a:t>
                </a:r>
              </a:p>
              <a:p>
                <a:r>
                  <a:rPr lang="en-IN" dirty="0"/>
                  <a:t>Sparse representation by extreme points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need </a:t>
                </a:r>
                <a:r>
                  <a:rPr lang="en-IN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atleast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non-</a:t>
                </a:r>
                <a:r>
                  <a:rPr lang="en-IN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zeros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IN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[Ma11]</a:t>
                </a:r>
              </a:p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Optimal in terms of accuracy-</a:t>
                </a:r>
                <a:r>
                  <a:rPr lang="en-IN" dirty="0" err="1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sparsity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trade-off</a:t>
                </a:r>
              </a:p>
              <a:p>
                <a:pPr lvl="1"/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Not in terms of accuracy-iterations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1701797"/>
                <a:ext cx="7558132" cy="4462272"/>
              </a:xfrm>
              <a:blipFill rotWithShape="0">
                <a:blip r:embed="rId2"/>
                <a:stretch>
                  <a:fillRect l="-1048" t="-17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spect="1"/>
          </p:cNvSpPr>
          <p:nvPr/>
        </p:nvSpPr>
        <p:spPr>
          <a:xfrm rot="2764355">
            <a:off x="9221428" y="1448807"/>
            <a:ext cx="1913543" cy="1913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95012" y="2401143"/>
                <a:ext cx="6075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012" y="2401143"/>
                <a:ext cx="60753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5152" t="-2000" r="-15152" b="-3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39402" y="744959"/>
                <a:ext cx="6075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402" y="744959"/>
                <a:ext cx="607539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152" t="-1961" r="-15152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10636" y="2420888"/>
                <a:ext cx="7998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(−1,0)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36" y="2420888"/>
                <a:ext cx="799899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1364" t="-1961" r="-10606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38828" y="3913311"/>
                <a:ext cx="8426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0,−1)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828" y="3913311"/>
                <a:ext cx="842667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870" t="-2000" r="-10870" b="-3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5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Sparse Representation –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1701797"/>
                <a:ext cx="7558132" cy="4462272"/>
              </a:xfrm>
            </p:spPr>
            <p:txBody>
              <a:bodyPr/>
              <a:lstStyle/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and domain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ball,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We get exact </a:t>
                </a:r>
                <a:r>
                  <a:rPr lang="en-IN" dirty="0" err="1"/>
                  <a:t>sparsity</a:t>
                </a:r>
                <a:r>
                  <a:rPr lang="en-IN" dirty="0"/>
                  <a:t>!    </a:t>
                </a:r>
                <a:r>
                  <a:rPr lang="en-IN" dirty="0">
                    <a:solidFill>
                      <a:schemeClr val="tx1">
                        <a:lumMod val="50000"/>
                      </a:schemeClr>
                    </a:solidFill>
                  </a:rPr>
                  <a:t>(unlike </a:t>
                </a:r>
                <a:r>
                  <a:rPr lang="en-IN" dirty="0" err="1">
                    <a:solidFill>
                      <a:schemeClr val="tx1">
                        <a:lumMod val="50000"/>
                      </a:schemeClr>
                    </a:solidFill>
                  </a:rPr>
                  <a:t>proj</a:t>
                </a:r>
                <a:r>
                  <a:rPr lang="en-IN" dirty="0">
                    <a:solidFill>
                      <a:schemeClr val="tx1">
                        <a:lumMod val="50000"/>
                      </a:schemeClr>
                    </a:solidFill>
                  </a:rPr>
                  <a:t>. grad.)</a:t>
                </a:r>
              </a:p>
              <a:p>
                <a:r>
                  <a:rPr lang="en-IN" dirty="0"/>
                  <a:t>Sparse representation by extreme points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need </a:t>
                </a:r>
                <a:r>
                  <a:rPr lang="en-IN" dirty="0" err="1"/>
                  <a:t>atleast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/>
                  <a:t> non-</a:t>
                </a:r>
                <a:r>
                  <a:rPr lang="en-IN" dirty="0" err="1"/>
                  <a:t>zeros</a:t>
                </a:r>
                <a:r>
                  <a:rPr lang="en-IN" dirty="0"/>
                  <a:t> </a:t>
                </a:r>
                <a:r>
                  <a:rPr lang="en-IN" sz="2000" dirty="0">
                    <a:solidFill>
                      <a:schemeClr val="accent4"/>
                    </a:solidFill>
                  </a:rPr>
                  <a:t>[Ma11]</a:t>
                </a:r>
              </a:p>
              <a:p>
                <a:r>
                  <a:rPr lang="en-IN" dirty="0"/>
                  <a:t>Optimal in terms of accuracy-</a:t>
                </a:r>
                <a:r>
                  <a:rPr lang="en-IN" dirty="0" err="1"/>
                  <a:t>sparsity</a:t>
                </a:r>
                <a:r>
                  <a:rPr lang="en-IN" dirty="0"/>
                  <a:t> trade-off</a:t>
                </a:r>
              </a:p>
              <a:p>
                <a:pPr lvl="1"/>
                <a:r>
                  <a:rPr lang="en-IN" dirty="0"/>
                  <a:t>Not in terms of accuracy-iterations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1701797"/>
                <a:ext cx="7558132" cy="4462272"/>
              </a:xfrm>
              <a:blipFill rotWithShape="0">
                <a:blip r:embed="rId2"/>
                <a:stretch>
                  <a:fillRect l="-1048" t="-17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spect="1"/>
          </p:cNvSpPr>
          <p:nvPr/>
        </p:nvSpPr>
        <p:spPr>
          <a:xfrm rot="2764355">
            <a:off x="9221428" y="1448807"/>
            <a:ext cx="1913543" cy="1913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95012" y="2401143"/>
                <a:ext cx="6075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012" y="2401143"/>
                <a:ext cx="60753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5152" t="-2000" r="-15152" b="-3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39402" y="744959"/>
                <a:ext cx="6075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402" y="744959"/>
                <a:ext cx="607539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152" t="-1961" r="-15152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10636" y="2420888"/>
                <a:ext cx="7998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(−1,0)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36" y="2420888"/>
                <a:ext cx="799899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1364" t="-1961" r="-10606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38828" y="3913311"/>
                <a:ext cx="8426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0,−1)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828" y="3913311"/>
                <a:ext cx="842667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870" t="-2000" r="-10870" b="-3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comparison of always feasible methods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53405"/>
              </p:ext>
            </p:extLst>
          </p:nvPr>
        </p:nvGraphicFramePr>
        <p:xfrm>
          <a:off x="2031471" y="2583160"/>
          <a:ext cx="812588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47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Projected Gr.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Frank-Wolfe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7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Rate of convergence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47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Sparse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47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Iteration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47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Affine Invariance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9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Composite 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Prox</a:t>
            </a:r>
            <a:r>
              <a:rPr lang="en-IN" dirty="0"/>
              <a:t> based methods</a:t>
            </a:r>
          </a:p>
        </p:txBody>
      </p:sp>
    </p:spTree>
    <p:extLst>
      <p:ext uri="{BB962C8B-B14F-4D97-AF65-F5344CB8AC3E}">
        <p14:creationId xmlns:p14="http://schemas.microsoft.com/office/powerpoint/2010/main" val="104922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Composite Objectives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4412" y="2060848"/>
            <a:ext cx="2664296" cy="1224136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13" name="Rounded Rectangle 12"/>
          <p:cNvSpPr/>
          <p:nvPr/>
        </p:nvSpPr>
        <p:spPr>
          <a:xfrm>
            <a:off x="4870276" y="2420888"/>
            <a:ext cx="864096" cy="43204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1701797"/>
                <a:ext cx="10360501" cy="4462272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indent="0">
                  <a:buNone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)+</m:t>
                          </m:r>
                          <m:nary>
                            <m:naryPr>
                              <m:chr m:val="∑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		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013708" y="1671191"/>
            <a:ext cx="3000584" cy="749697"/>
            <a:chOff x="2013708" y="1671191"/>
            <a:chExt cx="3000584" cy="749697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3790156" y="2060848"/>
              <a:ext cx="1224136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13708" y="1671191"/>
              <a:ext cx="2395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accent2"/>
                  </a:solidFill>
                </a:rPr>
                <a:t>Non-Smooth g(w)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8758708" y="2060848"/>
            <a:ext cx="1800200" cy="288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90661" y="1599183"/>
            <a:ext cx="1781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Smooth f(w)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7516" y="4417948"/>
            <a:ext cx="706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Key Idea: Do not approximate non-smooth part</a:t>
            </a:r>
          </a:p>
        </p:txBody>
      </p:sp>
    </p:spTree>
    <p:extLst>
      <p:ext uri="{BB962C8B-B14F-4D97-AF65-F5344CB8AC3E}">
        <p14:creationId xmlns:p14="http://schemas.microsoft.com/office/powerpoint/2010/main" val="877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Constrained Optimization - Illustration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3852" y="3315364"/>
            <a:ext cx="10708177" cy="1307393"/>
            <a:chOff x="1218883" y="3933056"/>
            <a:chExt cx="10708177" cy="504056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218883" y="3933056"/>
              <a:ext cx="10708177" cy="50405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032371" y="4056752"/>
              <a:ext cx="5354089" cy="25202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61583" y="4118600"/>
              <a:ext cx="2677045" cy="126014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 rot="2764355">
            <a:off x="9221428" y="1191394"/>
            <a:ext cx="1913543" cy="1913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82844" y="3502169"/>
                <a:ext cx="4337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44" y="3502169"/>
                <a:ext cx="43370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23560" y="2780928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560" y="2780928"/>
                <a:ext cx="28943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061558" y="1124744"/>
                <a:ext cx="3154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IN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558" y="1124744"/>
                <a:ext cx="31540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5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Proximal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2557" y="1628800"/>
                <a:ext cx="11036511" cy="44622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dirty="0"/>
                  <a:t> is indicator, then same as projected gr.</a:t>
                </a:r>
              </a:p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support function: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Assume min-max interchange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0" lvl="1" indent="0">
                  <a:spcBef>
                    <a:spcPts val="1600"/>
                  </a:spcBef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32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3200" i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3200" i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3200" b="0" i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IN" sz="3200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3200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sz="3200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200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3200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IN" sz="3200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 b="0" i="0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IN" sz="3200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IN" sz="3200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3200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3200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IN" sz="3200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IN" sz="3200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3200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320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IN" sz="3200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3200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3200" i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200" i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3200" i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sz="32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57" y="1628800"/>
                <a:ext cx="11036511" cy="4462272"/>
              </a:xfrm>
              <a:blipFill rotWithShape="0"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2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Proximal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2557" y="1628800"/>
                <a:ext cx="11036511" cy="44622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dirty="0"/>
                  <a:t> is indicator, then same as projected gr.</a:t>
                </a:r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dirty="0"/>
                  <a:t> is support function: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Assume min-max interchange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lvl="1" indent="0">
                  <a:spcBef>
                    <a:spcPts val="1600"/>
                  </a:spcBef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IN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I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I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I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IN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IN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3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IN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sz="32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57" y="1628800"/>
                <a:ext cx="11036511" cy="4462272"/>
              </a:xfrm>
              <a:blipFill rotWithShape="0"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8473587" y="3615639"/>
            <a:ext cx="1960098" cy="8154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Again, projection</a:t>
            </a:r>
          </a:p>
        </p:txBody>
      </p:sp>
    </p:spTree>
    <p:extLst>
      <p:ext uri="{BB962C8B-B14F-4D97-AF65-F5344CB8AC3E}">
        <p14:creationId xmlns:p14="http://schemas.microsoft.com/office/powerpoint/2010/main" val="6203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Rate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[Ne04]</a:t>
                </a:r>
                <a:r>
                  <a:rPr lang="en-IN" b="1" dirty="0"/>
                  <a:t>:</a:t>
                </a:r>
                <a:r>
                  <a:rPr lang="en-IN" dirty="0"/>
                  <a:t> If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IN" dirty="0"/>
                  <a:t>, then proximal gradient method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/>
                  <a:t>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r>
                  <a:rPr lang="en-IN" dirty="0"/>
                  <a:t>Can be accelerated to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r>
                  <a:rPr lang="en-IN" dirty="0"/>
                  <a:t>Composite same rate as smooth provided proximal oracle exists!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5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/>
                </a:solidFill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b="1" dirty="0">
                <a:solidFill>
                  <a:schemeClr val="accent4"/>
                </a:solidFill>
              </a:rPr>
              <a:t>[Ne04]</a:t>
            </a:r>
            <a:r>
              <a:rPr lang="en-IN" sz="2000" dirty="0"/>
              <a:t> </a:t>
            </a:r>
            <a:r>
              <a:rPr lang="en-IN" sz="2000" dirty="0" err="1"/>
              <a:t>Nesterov</a:t>
            </a:r>
            <a:r>
              <a:rPr lang="en-IN" sz="2000" dirty="0"/>
              <a:t>, </a:t>
            </a:r>
            <a:r>
              <a:rPr lang="en-IN" sz="2000" dirty="0" err="1"/>
              <a:t>Yurii</a:t>
            </a:r>
            <a:r>
              <a:rPr lang="en-IN" sz="2000" dirty="0"/>
              <a:t>. </a:t>
            </a:r>
            <a:r>
              <a:rPr lang="en-IN" sz="2000" i="1" dirty="0"/>
              <a:t>Introductory lectures on convex optimization : a basic course</a:t>
            </a:r>
            <a:r>
              <a:rPr lang="en-IN" sz="2000" dirty="0"/>
              <a:t>. Kluwer Academic Publ., 2004. </a:t>
            </a:r>
            <a:r>
              <a:rPr lang="en-IN" sz="2000" dirty="0">
                <a:hlinkClick r:id="rId2"/>
              </a:rPr>
              <a:t>http://hdl.handle.net/2078.1/116858</a:t>
            </a:r>
            <a:r>
              <a:rPr lang="en-IN" sz="2000" dirty="0"/>
              <a:t>.</a:t>
            </a:r>
          </a:p>
          <a:p>
            <a:pPr algn="just"/>
            <a:r>
              <a:rPr lang="en-IN" sz="2000" b="1" dirty="0">
                <a:solidFill>
                  <a:schemeClr val="accent4"/>
                </a:solidFill>
              </a:rPr>
              <a:t>[Ne83]</a:t>
            </a:r>
            <a:r>
              <a:rPr lang="en-IN" sz="2000" dirty="0"/>
              <a:t> </a:t>
            </a:r>
            <a:r>
              <a:rPr lang="en-IN" sz="2000" dirty="0" err="1"/>
              <a:t>Nesterov</a:t>
            </a:r>
            <a:r>
              <a:rPr lang="en-IN" sz="2000" dirty="0"/>
              <a:t>, </a:t>
            </a:r>
            <a:r>
              <a:rPr lang="en-IN" sz="2000" dirty="0" err="1"/>
              <a:t>Yurii</a:t>
            </a:r>
            <a:r>
              <a:rPr lang="en-IN" sz="2000" dirty="0"/>
              <a:t>. </a:t>
            </a:r>
            <a:r>
              <a:rPr lang="en-IN" sz="2000" i="1" dirty="0"/>
              <a:t>A method of solving a convex programming problem with convergence rate O (1/k2)</a:t>
            </a:r>
            <a:r>
              <a:rPr lang="en-IN" sz="2000" dirty="0"/>
              <a:t>.  Soviet Mathematics </a:t>
            </a:r>
            <a:r>
              <a:rPr lang="en-IN" sz="2000" dirty="0" err="1"/>
              <a:t>Doklady</a:t>
            </a:r>
            <a:r>
              <a:rPr lang="en-IN" sz="2000" dirty="0"/>
              <a:t>, Vol. 27(2), 372-376 pages.</a:t>
            </a:r>
          </a:p>
          <a:p>
            <a:pPr algn="just"/>
            <a:r>
              <a:rPr lang="en-IN" sz="2000" dirty="0">
                <a:solidFill>
                  <a:schemeClr val="accent4"/>
                </a:solidFill>
              </a:rPr>
              <a:t>[Mo12]</a:t>
            </a:r>
            <a:r>
              <a:rPr lang="en-IN" sz="2000" dirty="0"/>
              <a:t>  Moritz </a:t>
            </a:r>
            <a:r>
              <a:rPr lang="en-IN" sz="2000" dirty="0" err="1"/>
              <a:t>Hardt</a:t>
            </a:r>
            <a:r>
              <a:rPr lang="en-IN" sz="2000" dirty="0"/>
              <a:t>, Guy N. </a:t>
            </a:r>
            <a:r>
              <a:rPr lang="en-IN" sz="2000" dirty="0" err="1"/>
              <a:t>Rothblum</a:t>
            </a:r>
            <a:r>
              <a:rPr lang="en-IN" sz="2000" dirty="0"/>
              <a:t> and Rocco A. </a:t>
            </a:r>
            <a:r>
              <a:rPr lang="en-IN" sz="2000" dirty="0" err="1"/>
              <a:t>Servedio</a:t>
            </a:r>
            <a:r>
              <a:rPr lang="en-IN" sz="2000" dirty="0"/>
              <a:t>. </a:t>
            </a:r>
            <a:r>
              <a:rPr lang="en-IN" sz="2000" i="1" dirty="0"/>
              <a:t>Private data release via learning thresholds</a:t>
            </a:r>
            <a:r>
              <a:rPr lang="en-IN" sz="2000" dirty="0"/>
              <a:t>. SODA 2012, 168-187 pages.</a:t>
            </a:r>
          </a:p>
          <a:p>
            <a:pPr algn="just"/>
            <a:r>
              <a:rPr lang="en-IN" sz="2000" dirty="0">
                <a:solidFill>
                  <a:schemeClr val="accent4"/>
                </a:solidFill>
              </a:rPr>
              <a:t>[Be09]</a:t>
            </a:r>
            <a:r>
              <a:rPr lang="en-IN" sz="2000" dirty="0"/>
              <a:t> Amir Beck and Marc </a:t>
            </a:r>
            <a:r>
              <a:rPr lang="en-IN" sz="2000" dirty="0" err="1"/>
              <a:t>Teboulle</a:t>
            </a:r>
            <a:r>
              <a:rPr lang="en-IN" sz="2000" dirty="0"/>
              <a:t>. </a:t>
            </a:r>
            <a:r>
              <a:rPr lang="en-IN" sz="2000" i="1" dirty="0"/>
              <a:t>A fast iterative shrinkage-</a:t>
            </a:r>
            <a:r>
              <a:rPr lang="en-IN" sz="2000" i="1" dirty="0" err="1"/>
              <a:t>thresholding</a:t>
            </a:r>
            <a:r>
              <a:rPr lang="en-IN" sz="2000" i="1" dirty="0"/>
              <a:t> algorithm for  linear inverse problems</a:t>
            </a:r>
            <a:r>
              <a:rPr lang="en-IN" sz="2000" dirty="0"/>
              <a:t>. SIAM Journal of Imaging Sciences, Vol. 2(1), 2009. 183-202 pages.</a:t>
            </a:r>
          </a:p>
          <a:p>
            <a:pPr algn="just"/>
            <a:r>
              <a:rPr lang="en-IN" sz="2000" dirty="0">
                <a:solidFill>
                  <a:schemeClr val="accent4"/>
                </a:solidFill>
              </a:rPr>
              <a:t>[De13]</a:t>
            </a:r>
            <a:r>
              <a:rPr lang="en-IN" sz="2000" dirty="0"/>
              <a:t> Olivier </a:t>
            </a:r>
            <a:r>
              <a:rPr lang="en-IN" sz="2000" dirty="0" err="1"/>
              <a:t>Devolder</a:t>
            </a:r>
            <a:r>
              <a:rPr lang="en-IN" sz="2000" dirty="0"/>
              <a:t>, François </a:t>
            </a:r>
            <a:r>
              <a:rPr lang="en-IN" sz="2000" dirty="0" err="1"/>
              <a:t>Glineur</a:t>
            </a:r>
            <a:r>
              <a:rPr lang="en-IN" sz="2000" dirty="0"/>
              <a:t> and </a:t>
            </a:r>
            <a:r>
              <a:rPr lang="en-IN" sz="2000" dirty="0" err="1"/>
              <a:t>Yurii</a:t>
            </a:r>
            <a:r>
              <a:rPr lang="en-IN" sz="2000" dirty="0"/>
              <a:t> </a:t>
            </a:r>
            <a:r>
              <a:rPr lang="en-IN" sz="2000" dirty="0" err="1"/>
              <a:t>Nesterov</a:t>
            </a:r>
            <a:r>
              <a:rPr lang="en-IN" sz="2000" dirty="0"/>
              <a:t>. </a:t>
            </a:r>
            <a:r>
              <a:rPr lang="en-IN" sz="2000" i="1" dirty="0"/>
              <a:t>First-order methods of smooth convex optimization with inexact oracle.</a:t>
            </a:r>
            <a:r>
              <a:rPr lang="en-IN" sz="2000" dirty="0"/>
              <a:t> Mathematical Programming 2013.</a:t>
            </a:r>
          </a:p>
          <a:p>
            <a:pPr algn="just"/>
            <a:r>
              <a:rPr lang="en-IN" sz="2000" dirty="0">
                <a:solidFill>
                  <a:schemeClr val="accent4"/>
                </a:solidFill>
              </a:rPr>
              <a:t>[FW59]</a:t>
            </a:r>
            <a:r>
              <a:rPr lang="en-IN" sz="2000" dirty="0"/>
              <a:t> Marguerite Frank and Philip Wolfe. An Algorithm for Quadratic Programming. Naval Research Logistics Quarterly, 1959, </a:t>
            </a:r>
            <a:r>
              <a:rPr lang="en-IN" sz="2000" dirty="0" err="1"/>
              <a:t>Vol</a:t>
            </a:r>
            <a:r>
              <a:rPr lang="en-IN" sz="2000" dirty="0"/>
              <a:t> 3, 95-110 pages.</a:t>
            </a:r>
          </a:p>
          <a:p>
            <a:pPr algn="just"/>
            <a:endParaRPr lang="en-IN" sz="2000" i="1" dirty="0"/>
          </a:p>
          <a:p>
            <a:pPr algn="just"/>
            <a:endParaRPr lang="en-IN" sz="2000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86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/>
                </a:solidFill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b="1" dirty="0">
                <a:solidFill>
                  <a:schemeClr val="accent4"/>
                </a:solidFill>
              </a:rPr>
              <a:t>[Ma11]</a:t>
            </a:r>
            <a:r>
              <a:rPr lang="en-IN" sz="2000" dirty="0"/>
              <a:t> Martin </a:t>
            </a:r>
            <a:r>
              <a:rPr lang="en-IN" sz="2000" dirty="0" err="1"/>
              <a:t>Jaggi</a:t>
            </a:r>
            <a:r>
              <a:rPr lang="en-IN" sz="2000" dirty="0"/>
              <a:t>. Sparse Convex Optimization Methods for Machine Learning. PhD Thesis, 2011.</a:t>
            </a:r>
          </a:p>
          <a:p>
            <a:r>
              <a:rPr lang="en-IN" sz="2000" b="1" dirty="0">
                <a:solidFill>
                  <a:schemeClr val="accent4"/>
                </a:solidFill>
              </a:rPr>
              <a:t>[Ju12]</a:t>
            </a:r>
            <a:r>
              <a:rPr lang="en-IN" sz="2000" dirty="0"/>
              <a:t> A </a:t>
            </a:r>
            <a:r>
              <a:rPr lang="en-IN" sz="2000" dirty="0" err="1"/>
              <a:t>Juditsky</a:t>
            </a:r>
            <a:r>
              <a:rPr lang="en-IN" sz="2000" dirty="0"/>
              <a:t> and A </a:t>
            </a:r>
            <a:r>
              <a:rPr lang="en-IN" sz="2000" dirty="0" err="1"/>
              <a:t>Nemirovski</a:t>
            </a:r>
            <a:r>
              <a:rPr lang="en-IN" sz="2000" dirty="0"/>
              <a:t>. First Order Methods for Non-smooth Convex Large-Scale Optimization, I: General Purpose Methods. Optimization methods for machine learning. The MIT Press, 2012. 121-184 pages.</a:t>
            </a:r>
          </a:p>
        </p:txBody>
      </p:sp>
    </p:spTree>
    <p:extLst>
      <p:ext uri="{BB962C8B-B14F-4D97-AF65-F5344CB8AC3E}">
        <p14:creationId xmlns:p14="http://schemas.microsoft.com/office/powerpoint/2010/main" val="13784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1026" y="2967335"/>
            <a:ext cx="5786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 for listening</a:t>
            </a:r>
          </a:p>
        </p:txBody>
      </p:sp>
    </p:spTree>
    <p:extLst>
      <p:ext uri="{BB962C8B-B14F-4D97-AF65-F5344CB8AC3E}">
        <p14:creationId xmlns:p14="http://schemas.microsoft.com/office/powerpoint/2010/main" val="654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Constrained Optimization - Illustration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3852" y="3315364"/>
            <a:ext cx="10708177" cy="1307393"/>
            <a:chOff x="1218883" y="3933056"/>
            <a:chExt cx="10708177" cy="504056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218883" y="3933056"/>
              <a:ext cx="10708177" cy="50405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032371" y="4056752"/>
              <a:ext cx="5354089" cy="25202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61583" y="4118600"/>
              <a:ext cx="2677045" cy="126014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 rot="2764355">
            <a:off x="9221428" y="1191394"/>
            <a:ext cx="1913543" cy="1913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82844" y="3502169"/>
                <a:ext cx="4337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44" y="3502169"/>
                <a:ext cx="43370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44826" y="5518393"/>
                <a:ext cx="68940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𝑜𝑝𝑡𝑖𝑚𝑎𝑙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≥0 ∀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26" y="5518393"/>
                <a:ext cx="689400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0169218" y="2780928"/>
            <a:ext cx="143186" cy="7212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39715" y="2391271"/>
                <a:ext cx="11792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715" y="2391271"/>
                <a:ext cx="117923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23560" y="2782089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560" y="2782089"/>
                <a:ext cx="28943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061558" y="1125905"/>
                <a:ext cx="3154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IN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558" y="1125905"/>
                <a:ext cx="31540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9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Two Strategies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3852" y="3315364"/>
            <a:ext cx="10708177" cy="1307393"/>
            <a:chOff x="1218883" y="3933056"/>
            <a:chExt cx="10708177" cy="504056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218883" y="3933056"/>
              <a:ext cx="10708177" cy="504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032371" y="4056752"/>
              <a:ext cx="5354089" cy="2520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61583" y="4118600"/>
              <a:ext cx="2677045" cy="1260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 rot="2764355">
            <a:off x="9221428" y="1191394"/>
            <a:ext cx="1913543" cy="1913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12" name="TextBox 11"/>
          <p:cNvSpPr txBox="1"/>
          <p:nvPr/>
        </p:nvSpPr>
        <p:spPr>
          <a:xfrm>
            <a:off x="1218883" y="1772816"/>
            <a:ext cx="5451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Stay feasible and minimize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IN" sz="2800" dirty="0"/>
              <a:t>Projection based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IN" sz="2800" dirty="0"/>
              <a:t>Frank-Wolfe based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322564" y="1988840"/>
            <a:ext cx="308352" cy="936992"/>
            <a:chOff x="10322564" y="1988840"/>
            <a:chExt cx="308352" cy="93699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0558908" y="1988840"/>
              <a:ext cx="72008" cy="3600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0342884" y="2348880"/>
              <a:ext cx="288032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0407331" y="2431811"/>
              <a:ext cx="87130" cy="2975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0322564" y="2709808"/>
              <a:ext cx="144016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72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Two Strategies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3852" y="3315364"/>
            <a:ext cx="10708177" cy="1307393"/>
            <a:chOff x="1218883" y="3933056"/>
            <a:chExt cx="10708177" cy="504056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218883" y="3933056"/>
              <a:ext cx="10708177" cy="504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032371" y="4056752"/>
              <a:ext cx="5354089" cy="2520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61583" y="4118600"/>
              <a:ext cx="2677045" cy="1260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 rot="2764355">
            <a:off x="9221428" y="1191394"/>
            <a:ext cx="1913543" cy="1913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12" name="TextBox 11"/>
          <p:cNvSpPr txBox="1"/>
          <p:nvPr/>
        </p:nvSpPr>
        <p:spPr>
          <a:xfrm>
            <a:off x="1218883" y="1772816"/>
            <a:ext cx="5451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Alternate between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IN" sz="2800" dirty="0"/>
              <a:t>Minimization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IN" sz="2800" dirty="0"/>
              <a:t>Move towards feasibility set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9173713" y="2773224"/>
            <a:ext cx="308352" cy="936992"/>
            <a:chOff x="10322564" y="1988840"/>
            <a:chExt cx="308352" cy="93699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0558908" y="1988840"/>
              <a:ext cx="72008" cy="3600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0342884" y="2348880"/>
              <a:ext cx="288032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0407331" y="2431811"/>
              <a:ext cx="87130" cy="2975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0322564" y="2709808"/>
              <a:ext cx="144016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58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Projection Based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Constrained Convex Programs</a:t>
            </a:r>
          </a:p>
        </p:txBody>
      </p:sp>
    </p:spTree>
    <p:extLst>
      <p:ext uri="{BB962C8B-B14F-4D97-AF65-F5344CB8AC3E}">
        <p14:creationId xmlns:p14="http://schemas.microsoft.com/office/powerpoint/2010/main" val="29777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Projected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IN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IN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0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63965" y="1700808"/>
                <a:ext cx="2647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800" dirty="0">
                    <a:solidFill>
                      <a:schemeClr val="tx1">
                        <a:lumMod val="65000"/>
                      </a:schemeClr>
                    </a:solidFill>
                  </a:rPr>
                  <a:t> is closed convex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965" y="1700808"/>
                <a:ext cx="2647071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230" t="-23944" r="-6912" b="-50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Projected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IN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IN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0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640</Words>
  <Application>Microsoft Office PowerPoint</Application>
  <PresentationFormat>Custom</PresentationFormat>
  <Paragraphs>226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Tech 16x9</vt:lpstr>
      <vt:lpstr>First order methods</vt:lpstr>
      <vt:lpstr>Topics</vt:lpstr>
      <vt:lpstr>Constrained Optimization - Illustration</vt:lpstr>
      <vt:lpstr>Constrained Optimization - Illustration</vt:lpstr>
      <vt:lpstr>Two Strategies</vt:lpstr>
      <vt:lpstr>Two Strategies</vt:lpstr>
      <vt:lpstr>Projection Based Methods</vt:lpstr>
      <vt:lpstr>Projected Gradient Method</vt:lpstr>
      <vt:lpstr>Projected Gradient Method</vt:lpstr>
      <vt:lpstr>Projected Gradient Method</vt:lpstr>
      <vt:lpstr>Projected Gradient Method</vt:lpstr>
      <vt:lpstr>Will it work?</vt:lpstr>
      <vt:lpstr>Will it work?</vt:lpstr>
      <vt:lpstr>Simple sets</vt:lpstr>
      <vt:lpstr>Summary of Projection Based Methods</vt:lpstr>
      <vt:lpstr>Frank-Wolfe Methods</vt:lpstr>
      <vt:lpstr>Avoid Projections</vt:lpstr>
      <vt:lpstr>Avoid Projections</vt:lpstr>
      <vt:lpstr>Avoid Projections [FW59]</vt:lpstr>
      <vt:lpstr>Illustration</vt:lpstr>
      <vt:lpstr>Zig-Zagging (Again!)</vt:lpstr>
      <vt:lpstr>Examples of Support Functions</vt:lpstr>
      <vt:lpstr>Rate of Convergence</vt:lpstr>
      <vt:lpstr>Rate of Convergence</vt:lpstr>
      <vt:lpstr>Sparse Representation – Optimality</vt:lpstr>
      <vt:lpstr>Sparse Representation – Optimality</vt:lpstr>
      <vt:lpstr>Summary comparison of always feasible methods</vt:lpstr>
      <vt:lpstr>Composite Objective</vt:lpstr>
      <vt:lpstr>Composite Objectives</vt:lpstr>
      <vt:lpstr>Proximal Gradient Method</vt:lpstr>
      <vt:lpstr>Proximal Gradient Method</vt:lpstr>
      <vt:lpstr>Rate of Convergence</vt:lpstr>
      <vt:lpstr>Bibliography</vt:lpstr>
      <vt:lpstr>Bibliography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2014-07-05T10:16:04Z</dcterms:created>
  <dcterms:modified xsi:type="dcterms:W3CDTF">2016-06-30T07:11:27Z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