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334" r:id="rId5"/>
    <p:sldId id="335" r:id="rId6"/>
    <p:sldId id="336" r:id="rId7"/>
    <p:sldId id="338" r:id="rId8"/>
    <p:sldId id="337" r:id="rId9"/>
    <p:sldId id="339" r:id="rId10"/>
    <p:sldId id="293" r:id="rId11"/>
    <p:sldId id="304" r:id="rId12"/>
    <p:sldId id="305" r:id="rId13"/>
    <p:sldId id="308" r:id="rId14"/>
    <p:sldId id="309" r:id="rId15"/>
    <p:sldId id="310" r:id="rId16"/>
    <p:sldId id="311" r:id="rId17"/>
    <p:sldId id="314" r:id="rId18"/>
    <p:sldId id="313" r:id="rId19"/>
    <p:sldId id="315" r:id="rId20"/>
    <p:sldId id="319" r:id="rId21"/>
    <p:sldId id="326" r:id="rId22"/>
    <p:sldId id="325" r:id="rId23"/>
    <p:sldId id="329" r:id="rId24"/>
    <p:sldId id="330" r:id="rId25"/>
    <p:sldId id="331" r:id="rId26"/>
    <p:sldId id="332" r:id="rId27"/>
    <p:sldId id="327" r:id="rId28"/>
    <p:sldId id="351" r:id="rId29"/>
    <p:sldId id="322" r:id="rId30"/>
    <p:sldId id="323" r:id="rId31"/>
    <p:sldId id="340" r:id="rId32"/>
    <p:sldId id="341" r:id="rId33"/>
    <p:sldId id="342" r:id="rId34"/>
    <p:sldId id="343" r:id="rId35"/>
    <p:sldId id="344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45" r:id="rId47"/>
    <p:sldId id="346" r:id="rId48"/>
    <p:sldId id="347" r:id="rId49"/>
    <p:sldId id="348" r:id="rId50"/>
    <p:sldId id="349" r:id="rId51"/>
    <p:sldId id="35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5E34D-93AA-4271-ABD8-1009ED80693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83E9CB-E37A-4EAC-9B5C-93E4A47199BD}">
      <dgm:prSet/>
      <dgm:spPr/>
      <dgm:t>
        <a:bodyPr/>
        <a:lstStyle/>
        <a:p>
          <a:r>
            <a:rPr lang="en-IN"/>
            <a:t>Representation learning improves generalization over expert-crafted ones</a:t>
          </a:r>
          <a:endParaRPr lang="en-US"/>
        </a:p>
      </dgm:t>
    </dgm:pt>
    <dgm:pt modelId="{B49F53E9-8792-4385-961F-EAA1CD658FB3}" type="parTrans" cxnId="{B0207F10-4A67-4E2B-8606-DAC87C501A7C}">
      <dgm:prSet/>
      <dgm:spPr/>
      <dgm:t>
        <a:bodyPr/>
        <a:lstStyle/>
        <a:p>
          <a:endParaRPr lang="en-US"/>
        </a:p>
      </dgm:t>
    </dgm:pt>
    <dgm:pt modelId="{785877D5-25F8-44D1-88A5-43A406CAF1AC}" type="sibTrans" cxnId="{B0207F10-4A67-4E2B-8606-DAC87C501A7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29FCDEA-91D5-424F-BF30-588A733E547B}">
      <dgm:prSet/>
      <dgm:spPr/>
      <dgm:t>
        <a:bodyPr/>
        <a:lstStyle/>
        <a:p>
          <a:r>
            <a:rPr lang="en-IN"/>
            <a:t>Learning theory and optimization both need to be leveraged</a:t>
          </a:r>
          <a:endParaRPr lang="en-US"/>
        </a:p>
      </dgm:t>
    </dgm:pt>
    <dgm:pt modelId="{30D46C00-10D9-4BB7-AB2B-15355F60B95C}" type="parTrans" cxnId="{8FC17EE5-BCA1-4128-BA73-22F3915CE9DE}">
      <dgm:prSet/>
      <dgm:spPr/>
      <dgm:t>
        <a:bodyPr/>
        <a:lstStyle/>
        <a:p>
          <a:endParaRPr lang="en-US"/>
        </a:p>
      </dgm:t>
    </dgm:pt>
    <dgm:pt modelId="{DB1D3D81-11AF-4083-9D65-D73EFA7ED40A}" type="sibTrans" cxnId="{8FC17EE5-BCA1-4128-BA73-22F3915CE9D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DFF2E93-F9F4-4DD8-A7FD-68D4BED2853B}">
      <dgm:prSet/>
      <dgm:spPr/>
      <dgm:t>
        <a:bodyPr/>
        <a:lstStyle/>
        <a:p>
          <a:r>
            <a:rPr lang="en-IN"/>
            <a:t>Interplay between kernel and deep learning needs investigation</a:t>
          </a:r>
          <a:endParaRPr lang="en-US"/>
        </a:p>
      </dgm:t>
    </dgm:pt>
    <dgm:pt modelId="{48A38D89-2AAE-4865-BC90-1BFEE126E831}" type="parTrans" cxnId="{67F41A4C-69F3-46E3-8C7E-F3BA714F5764}">
      <dgm:prSet/>
      <dgm:spPr/>
      <dgm:t>
        <a:bodyPr/>
        <a:lstStyle/>
        <a:p>
          <a:endParaRPr lang="en-US"/>
        </a:p>
      </dgm:t>
    </dgm:pt>
    <dgm:pt modelId="{CACA0BE7-5B34-40ED-A7BF-D431E1BBAE43}" type="sibTrans" cxnId="{67F41A4C-69F3-46E3-8C7E-F3BA714F57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B6FAD584-82E3-43AA-834E-845A682F5F8D}" type="pres">
      <dgm:prSet presAssocID="{0B75E34D-93AA-4271-ABD8-1009ED80693D}" presName="Name0" presStyleCnt="0">
        <dgm:presLayoutVars>
          <dgm:animLvl val="lvl"/>
          <dgm:resizeHandles val="exact"/>
        </dgm:presLayoutVars>
      </dgm:prSet>
      <dgm:spPr/>
    </dgm:pt>
    <dgm:pt modelId="{B7837BB7-FA1B-4D8D-A4BC-1447A433A95D}" type="pres">
      <dgm:prSet presAssocID="{AB83E9CB-E37A-4EAC-9B5C-93E4A47199BD}" presName="compositeNode" presStyleCnt="0">
        <dgm:presLayoutVars>
          <dgm:bulletEnabled val="1"/>
        </dgm:presLayoutVars>
      </dgm:prSet>
      <dgm:spPr/>
    </dgm:pt>
    <dgm:pt modelId="{59B4AE52-75F0-4D6D-B98E-F43527CC68D7}" type="pres">
      <dgm:prSet presAssocID="{AB83E9CB-E37A-4EAC-9B5C-93E4A47199BD}" presName="bgRect" presStyleLbl="alignNode1" presStyleIdx="0" presStyleCnt="3"/>
      <dgm:spPr/>
    </dgm:pt>
    <dgm:pt modelId="{FD6ACD5D-55C2-4A74-99FB-6553A69D3194}" type="pres">
      <dgm:prSet presAssocID="{785877D5-25F8-44D1-88A5-43A406CAF1A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3F38148-21DF-47FA-96F0-C25E014F4F31}" type="pres">
      <dgm:prSet presAssocID="{AB83E9CB-E37A-4EAC-9B5C-93E4A47199BD}" presName="nodeRect" presStyleLbl="alignNode1" presStyleIdx="0" presStyleCnt="3">
        <dgm:presLayoutVars>
          <dgm:bulletEnabled val="1"/>
        </dgm:presLayoutVars>
      </dgm:prSet>
      <dgm:spPr/>
    </dgm:pt>
    <dgm:pt modelId="{1BE29E7F-23B5-4D8B-A3D5-215AB133C3E6}" type="pres">
      <dgm:prSet presAssocID="{785877D5-25F8-44D1-88A5-43A406CAF1AC}" presName="sibTrans" presStyleCnt="0"/>
      <dgm:spPr/>
    </dgm:pt>
    <dgm:pt modelId="{C9A1DDA0-CE71-46DA-8A4B-8D1F46423F0F}" type="pres">
      <dgm:prSet presAssocID="{229FCDEA-91D5-424F-BF30-588A733E547B}" presName="compositeNode" presStyleCnt="0">
        <dgm:presLayoutVars>
          <dgm:bulletEnabled val="1"/>
        </dgm:presLayoutVars>
      </dgm:prSet>
      <dgm:spPr/>
    </dgm:pt>
    <dgm:pt modelId="{38200E05-470A-4E77-AA19-7E319ACF5F0B}" type="pres">
      <dgm:prSet presAssocID="{229FCDEA-91D5-424F-BF30-588A733E547B}" presName="bgRect" presStyleLbl="alignNode1" presStyleIdx="1" presStyleCnt="3"/>
      <dgm:spPr/>
    </dgm:pt>
    <dgm:pt modelId="{554B21C7-B8B0-411C-AD2D-D3E0EDC983FE}" type="pres">
      <dgm:prSet presAssocID="{DB1D3D81-11AF-4083-9D65-D73EFA7ED40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15A019D-2C24-43DC-9FC1-099C446F7DD1}" type="pres">
      <dgm:prSet presAssocID="{229FCDEA-91D5-424F-BF30-588A733E547B}" presName="nodeRect" presStyleLbl="alignNode1" presStyleIdx="1" presStyleCnt="3">
        <dgm:presLayoutVars>
          <dgm:bulletEnabled val="1"/>
        </dgm:presLayoutVars>
      </dgm:prSet>
      <dgm:spPr/>
    </dgm:pt>
    <dgm:pt modelId="{DFF3A0F7-26DD-4926-B0F6-9E390994D1FC}" type="pres">
      <dgm:prSet presAssocID="{DB1D3D81-11AF-4083-9D65-D73EFA7ED40A}" presName="sibTrans" presStyleCnt="0"/>
      <dgm:spPr/>
    </dgm:pt>
    <dgm:pt modelId="{76CE37E2-11E3-4B73-BF02-4833C14045AC}" type="pres">
      <dgm:prSet presAssocID="{4DFF2E93-F9F4-4DD8-A7FD-68D4BED2853B}" presName="compositeNode" presStyleCnt="0">
        <dgm:presLayoutVars>
          <dgm:bulletEnabled val="1"/>
        </dgm:presLayoutVars>
      </dgm:prSet>
      <dgm:spPr/>
    </dgm:pt>
    <dgm:pt modelId="{4E48FBD5-0785-4556-8C45-0BB8F9E4749C}" type="pres">
      <dgm:prSet presAssocID="{4DFF2E93-F9F4-4DD8-A7FD-68D4BED2853B}" presName="bgRect" presStyleLbl="alignNode1" presStyleIdx="2" presStyleCnt="3"/>
      <dgm:spPr/>
    </dgm:pt>
    <dgm:pt modelId="{45A9F89B-A0B7-4CD0-8215-972986D95C6A}" type="pres">
      <dgm:prSet presAssocID="{CACA0BE7-5B34-40ED-A7BF-D431E1BBAE4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38714C9D-2110-4815-B5BD-4BD7EAE2A37D}" type="pres">
      <dgm:prSet presAssocID="{4DFF2E93-F9F4-4DD8-A7FD-68D4BED2853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F572604-5D63-4958-B2B0-4FF50BF9DB95}" type="presOf" srcId="{4DFF2E93-F9F4-4DD8-A7FD-68D4BED2853B}" destId="{4E48FBD5-0785-4556-8C45-0BB8F9E4749C}" srcOrd="0" destOrd="0" presId="urn:microsoft.com/office/officeart/2016/7/layout/LinearBlockProcessNumbered"/>
    <dgm:cxn modelId="{CDD10E05-CB5C-4021-8E73-E9C8D5D7FFBA}" type="presOf" srcId="{229FCDEA-91D5-424F-BF30-588A733E547B}" destId="{38200E05-470A-4E77-AA19-7E319ACF5F0B}" srcOrd="0" destOrd="0" presId="urn:microsoft.com/office/officeart/2016/7/layout/LinearBlockProcessNumbered"/>
    <dgm:cxn modelId="{D0FD880B-47D0-48CB-8323-EEF17B4AED96}" type="presOf" srcId="{AB83E9CB-E37A-4EAC-9B5C-93E4A47199BD}" destId="{93F38148-21DF-47FA-96F0-C25E014F4F31}" srcOrd="1" destOrd="0" presId="urn:microsoft.com/office/officeart/2016/7/layout/LinearBlockProcessNumbered"/>
    <dgm:cxn modelId="{B0207F10-4A67-4E2B-8606-DAC87C501A7C}" srcId="{0B75E34D-93AA-4271-ABD8-1009ED80693D}" destId="{AB83E9CB-E37A-4EAC-9B5C-93E4A47199BD}" srcOrd="0" destOrd="0" parTransId="{B49F53E9-8792-4385-961F-EAA1CD658FB3}" sibTransId="{785877D5-25F8-44D1-88A5-43A406CAF1AC}"/>
    <dgm:cxn modelId="{BAB3172A-0B6A-4FEB-B738-145B591C71E1}" type="presOf" srcId="{229FCDEA-91D5-424F-BF30-588A733E547B}" destId="{415A019D-2C24-43DC-9FC1-099C446F7DD1}" srcOrd="1" destOrd="0" presId="urn:microsoft.com/office/officeart/2016/7/layout/LinearBlockProcessNumbered"/>
    <dgm:cxn modelId="{5042682C-5D18-492B-B095-20430BEE6203}" type="presOf" srcId="{DB1D3D81-11AF-4083-9D65-D73EFA7ED40A}" destId="{554B21C7-B8B0-411C-AD2D-D3E0EDC983FE}" srcOrd="0" destOrd="0" presId="urn:microsoft.com/office/officeart/2016/7/layout/LinearBlockProcessNumbered"/>
    <dgm:cxn modelId="{1E1A622F-223A-42E4-A9F0-E464715C8C35}" type="presOf" srcId="{AB83E9CB-E37A-4EAC-9B5C-93E4A47199BD}" destId="{59B4AE52-75F0-4D6D-B98E-F43527CC68D7}" srcOrd="0" destOrd="0" presId="urn:microsoft.com/office/officeart/2016/7/layout/LinearBlockProcessNumbered"/>
    <dgm:cxn modelId="{67F41A4C-69F3-46E3-8C7E-F3BA714F5764}" srcId="{0B75E34D-93AA-4271-ABD8-1009ED80693D}" destId="{4DFF2E93-F9F4-4DD8-A7FD-68D4BED2853B}" srcOrd="2" destOrd="0" parTransId="{48A38D89-2AAE-4865-BC90-1BFEE126E831}" sibTransId="{CACA0BE7-5B34-40ED-A7BF-D431E1BBAE43}"/>
    <dgm:cxn modelId="{BE14EE6F-DED6-49A7-A342-7397D4179905}" type="presOf" srcId="{CACA0BE7-5B34-40ED-A7BF-D431E1BBAE43}" destId="{45A9F89B-A0B7-4CD0-8215-972986D95C6A}" srcOrd="0" destOrd="0" presId="urn:microsoft.com/office/officeart/2016/7/layout/LinearBlockProcessNumbered"/>
    <dgm:cxn modelId="{3606638E-DC8B-4023-BF8E-EE91E145181D}" type="presOf" srcId="{785877D5-25F8-44D1-88A5-43A406CAF1AC}" destId="{FD6ACD5D-55C2-4A74-99FB-6553A69D3194}" srcOrd="0" destOrd="0" presId="urn:microsoft.com/office/officeart/2016/7/layout/LinearBlockProcessNumbered"/>
    <dgm:cxn modelId="{B7B30F90-2D14-4F11-B415-830FEBC29B55}" type="presOf" srcId="{0B75E34D-93AA-4271-ABD8-1009ED80693D}" destId="{B6FAD584-82E3-43AA-834E-845A682F5F8D}" srcOrd="0" destOrd="0" presId="urn:microsoft.com/office/officeart/2016/7/layout/LinearBlockProcessNumbered"/>
    <dgm:cxn modelId="{9B195EE4-153E-47DE-B20C-BDB094FB583F}" type="presOf" srcId="{4DFF2E93-F9F4-4DD8-A7FD-68D4BED2853B}" destId="{38714C9D-2110-4815-B5BD-4BD7EAE2A37D}" srcOrd="1" destOrd="0" presId="urn:microsoft.com/office/officeart/2016/7/layout/LinearBlockProcessNumbered"/>
    <dgm:cxn modelId="{8FC17EE5-BCA1-4128-BA73-22F3915CE9DE}" srcId="{0B75E34D-93AA-4271-ABD8-1009ED80693D}" destId="{229FCDEA-91D5-424F-BF30-588A733E547B}" srcOrd="1" destOrd="0" parTransId="{30D46C00-10D9-4BB7-AB2B-15355F60B95C}" sibTransId="{DB1D3D81-11AF-4083-9D65-D73EFA7ED40A}"/>
    <dgm:cxn modelId="{E163509F-2015-4462-991C-BDB9E8871139}" type="presParOf" srcId="{B6FAD584-82E3-43AA-834E-845A682F5F8D}" destId="{B7837BB7-FA1B-4D8D-A4BC-1447A433A95D}" srcOrd="0" destOrd="0" presId="urn:microsoft.com/office/officeart/2016/7/layout/LinearBlockProcessNumbered"/>
    <dgm:cxn modelId="{BEE379E6-3507-460A-B79B-A435B2F5AD3C}" type="presParOf" srcId="{B7837BB7-FA1B-4D8D-A4BC-1447A433A95D}" destId="{59B4AE52-75F0-4D6D-B98E-F43527CC68D7}" srcOrd="0" destOrd="0" presId="urn:microsoft.com/office/officeart/2016/7/layout/LinearBlockProcessNumbered"/>
    <dgm:cxn modelId="{E9CAB641-4A2F-4B46-A586-17B33500ABDC}" type="presParOf" srcId="{B7837BB7-FA1B-4D8D-A4BC-1447A433A95D}" destId="{FD6ACD5D-55C2-4A74-99FB-6553A69D3194}" srcOrd="1" destOrd="0" presId="urn:microsoft.com/office/officeart/2016/7/layout/LinearBlockProcessNumbered"/>
    <dgm:cxn modelId="{EB733D4A-29BA-43AD-BC7D-651120ABB760}" type="presParOf" srcId="{B7837BB7-FA1B-4D8D-A4BC-1447A433A95D}" destId="{93F38148-21DF-47FA-96F0-C25E014F4F31}" srcOrd="2" destOrd="0" presId="urn:microsoft.com/office/officeart/2016/7/layout/LinearBlockProcessNumbered"/>
    <dgm:cxn modelId="{10AF6734-DCE5-4169-9CAC-D48E42259C1F}" type="presParOf" srcId="{B6FAD584-82E3-43AA-834E-845A682F5F8D}" destId="{1BE29E7F-23B5-4D8B-A3D5-215AB133C3E6}" srcOrd="1" destOrd="0" presId="urn:microsoft.com/office/officeart/2016/7/layout/LinearBlockProcessNumbered"/>
    <dgm:cxn modelId="{B3BA7428-44D3-4FEB-882F-88B79ABEE340}" type="presParOf" srcId="{B6FAD584-82E3-43AA-834E-845A682F5F8D}" destId="{C9A1DDA0-CE71-46DA-8A4B-8D1F46423F0F}" srcOrd="2" destOrd="0" presId="urn:microsoft.com/office/officeart/2016/7/layout/LinearBlockProcessNumbered"/>
    <dgm:cxn modelId="{02168EB2-C470-43E3-BA57-A567B96209AB}" type="presParOf" srcId="{C9A1DDA0-CE71-46DA-8A4B-8D1F46423F0F}" destId="{38200E05-470A-4E77-AA19-7E319ACF5F0B}" srcOrd="0" destOrd="0" presId="urn:microsoft.com/office/officeart/2016/7/layout/LinearBlockProcessNumbered"/>
    <dgm:cxn modelId="{0D3F74C2-2841-45CE-A25B-117D3ADD1D09}" type="presParOf" srcId="{C9A1DDA0-CE71-46DA-8A4B-8D1F46423F0F}" destId="{554B21C7-B8B0-411C-AD2D-D3E0EDC983FE}" srcOrd="1" destOrd="0" presId="urn:microsoft.com/office/officeart/2016/7/layout/LinearBlockProcessNumbered"/>
    <dgm:cxn modelId="{EE24EB38-B4AE-4E15-BEC3-220C7B589FFB}" type="presParOf" srcId="{C9A1DDA0-CE71-46DA-8A4B-8D1F46423F0F}" destId="{415A019D-2C24-43DC-9FC1-099C446F7DD1}" srcOrd="2" destOrd="0" presId="urn:microsoft.com/office/officeart/2016/7/layout/LinearBlockProcessNumbered"/>
    <dgm:cxn modelId="{381A2624-6DA7-4D4D-B72D-0D3D40BF0588}" type="presParOf" srcId="{B6FAD584-82E3-43AA-834E-845A682F5F8D}" destId="{DFF3A0F7-26DD-4926-B0F6-9E390994D1FC}" srcOrd="3" destOrd="0" presId="urn:microsoft.com/office/officeart/2016/7/layout/LinearBlockProcessNumbered"/>
    <dgm:cxn modelId="{A7B839ED-A6D8-4B04-8D5B-3F534D6BE58C}" type="presParOf" srcId="{B6FAD584-82E3-43AA-834E-845A682F5F8D}" destId="{76CE37E2-11E3-4B73-BF02-4833C14045AC}" srcOrd="4" destOrd="0" presId="urn:microsoft.com/office/officeart/2016/7/layout/LinearBlockProcessNumbered"/>
    <dgm:cxn modelId="{D5A589E3-FE07-4A92-8582-82C036D1024D}" type="presParOf" srcId="{76CE37E2-11E3-4B73-BF02-4833C14045AC}" destId="{4E48FBD5-0785-4556-8C45-0BB8F9E4749C}" srcOrd="0" destOrd="0" presId="urn:microsoft.com/office/officeart/2016/7/layout/LinearBlockProcessNumbered"/>
    <dgm:cxn modelId="{D711DDAA-AA0F-430E-93D0-6E1E05F361D5}" type="presParOf" srcId="{76CE37E2-11E3-4B73-BF02-4833C14045AC}" destId="{45A9F89B-A0B7-4CD0-8215-972986D95C6A}" srcOrd="1" destOrd="0" presId="urn:microsoft.com/office/officeart/2016/7/layout/LinearBlockProcessNumbered"/>
    <dgm:cxn modelId="{55B815EC-E537-4090-A86F-C70F6C87DE79}" type="presParOf" srcId="{76CE37E2-11E3-4B73-BF02-4833C14045AC}" destId="{38714C9D-2110-4815-B5BD-4BD7EAE2A37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4AE52-75F0-4D6D-B98E-F43527CC68D7}">
      <dsp:nvSpPr>
        <dsp:cNvPr id="0" name=""/>
        <dsp:cNvSpPr/>
      </dsp:nvSpPr>
      <dsp:spPr>
        <a:xfrm>
          <a:off x="821" y="44166"/>
          <a:ext cx="3327201" cy="3992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/>
            <a:t>Representation learning improves generalization over expert-crafted ones</a:t>
          </a:r>
          <a:endParaRPr lang="en-US" sz="2600" kern="1200"/>
        </a:p>
      </dsp:txBody>
      <dsp:txXfrm>
        <a:off x="821" y="1641222"/>
        <a:ext cx="3327201" cy="2395585"/>
      </dsp:txXfrm>
    </dsp:sp>
    <dsp:sp modelId="{FD6ACD5D-55C2-4A74-99FB-6553A69D3194}">
      <dsp:nvSpPr>
        <dsp:cNvPr id="0" name=""/>
        <dsp:cNvSpPr/>
      </dsp:nvSpPr>
      <dsp:spPr>
        <a:xfrm>
          <a:off x="821" y="44166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44166"/>
        <a:ext cx="3327201" cy="1597056"/>
      </dsp:txXfrm>
    </dsp:sp>
    <dsp:sp modelId="{38200E05-470A-4E77-AA19-7E319ACF5F0B}">
      <dsp:nvSpPr>
        <dsp:cNvPr id="0" name=""/>
        <dsp:cNvSpPr/>
      </dsp:nvSpPr>
      <dsp:spPr>
        <a:xfrm>
          <a:off x="3594199" y="44166"/>
          <a:ext cx="3327201" cy="399264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/>
            <a:t>Learning theory and optimization both need to be leveraged</a:t>
          </a:r>
          <a:endParaRPr lang="en-US" sz="2600" kern="1200"/>
        </a:p>
      </dsp:txBody>
      <dsp:txXfrm>
        <a:off x="3594199" y="1641222"/>
        <a:ext cx="3327201" cy="2395585"/>
      </dsp:txXfrm>
    </dsp:sp>
    <dsp:sp modelId="{554B21C7-B8B0-411C-AD2D-D3E0EDC983FE}">
      <dsp:nvSpPr>
        <dsp:cNvPr id="0" name=""/>
        <dsp:cNvSpPr/>
      </dsp:nvSpPr>
      <dsp:spPr>
        <a:xfrm>
          <a:off x="3594199" y="44166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44166"/>
        <a:ext cx="3327201" cy="1597056"/>
      </dsp:txXfrm>
    </dsp:sp>
    <dsp:sp modelId="{4E48FBD5-0785-4556-8C45-0BB8F9E4749C}">
      <dsp:nvSpPr>
        <dsp:cNvPr id="0" name=""/>
        <dsp:cNvSpPr/>
      </dsp:nvSpPr>
      <dsp:spPr>
        <a:xfrm>
          <a:off x="7187576" y="44166"/>
          <a:ext cx="3327201" cy="399264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/>
            <a:t>Interplay between kernel and deep learning needs investigation</a:t>
          </a:r>
          <a:endParaRPr lang="en-US" sz="2600" kern="1200"/>
        </a:p>
      </dsp:txBody>
      <dsp:txXfrm>
        <a:off x="7187576" y="1641222"/>
        <a:ext cx="3327201" cy="2395585"/>
      </dsp:txXfrm>
    </dsp:sp>
    <dsp:sp modelId="{45A9F89B-A0B7-4CD0-8215-972986D95C6A}">
      <dsp:nvSpPr>
        <dsp:cNvPr id="0" name=""/>
        <dsp:cNvSpPr/>
      </dsp:nvSpPr>
      <dsp:spPr>
        <a:xfrm>
          <a:off x="7187576" y="44166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44166"/>
        <a:ext cx="3327201" cy="159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03-28T12:21:12.180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38 0,'46'0'203,"48"0"-172,-1 0-31,-46 0 0,-1-23 0,24 23 16,0 0-16,0 0 15,-24 0-15,1 0 16,0 0-1,-1 0-15,-22 0 16,-1 0-16,23 0 0,-22 0 31,-1 0-15,0 0-16,24 0 0,0 0 16,-24 0-16,23 0 15,-22 0 16,22 0-31,-22 0 16,-1 0-16,0 0 0,1 0 16,-1 0-1,0 0-15,1 0 16,-1 0-16,0 0 16,24 23-1,-24-23 1,47 0-16,-70 23 0,23-23 15,47 0 1,-23 0-16,-24 0 0,0 0 31,1 0-31,22 0 16,-22 0 0,22 0-1,-23 0 1,1 0-16,-1 0 15,0 0-15,24 23 0,-24-23 16,1 0-16,-1 0 16,0 0-16,1 0 15,22 0-15,1 0 32,-24 0-17,24 0-15,-24 0 31,0 0-31,24 0 32,-24 0-32,0 0 15,1 0-15,-1 0 32,24 0-17,-24 0 1,0 0-1,1 0-15,-1 0 16,23 0-16,-22 0 31,-1 0-31,0 0 16,1 0 0,-1 0-1,24 0-15,-24 0 16,0 0-16,1 0 15,-1 0 1,0 0-16,0 0 0,1 0 0,-1 0 16,0 0 15,1 0-15,-1 0-1,0 0-15,1 0 0,22 0 31,-23 0-31,24 0 16,-24 0 0,1 0-1,-1 0-15,0 0 16,1 0-16,-1 24 16,0-24-16,0 0 15,1 0-15,-1 0 31,0 0-15,24 0 15,0 0-15,-24 0-16,47 0 0,-24 0 16,1 0-1,-24 0 1,1 0-16,-1 0 15,0 0-15,1 0 16,-1 0-16,0 0 16,0 0-16,1 0 15,-1 0 1,0 0-16,1 0 16,-1 0-16,0 0 15,1 0 1,-1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03-29T04:57:44.680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0,'24'24'16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03-29T04:57:44.755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03-29T04:57:47.231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0,'23'0'140,"0"0"-124,1 0 15,-1 0-15,0 0-16,1 0 16,-1 0-16,0 0 15,1 0-15,-1 0 16,0 0-1,0 0 1,1 0 0,22 0-16,-22 0 31,22 0-31,-22 0 16,-1 0-16,0 0 15,1 0-15,-1 0 16,0 0-16,0 0 15,1 0 1,-1 0 15,0 0-31,-23 24 32,47-24-32,-24 23 0,24-23 15,-1 0 1,-22 0-1,-1 0-15,24 0 16,-24 0-16,0 0 16,1 0-1,-1 0-15,0 0 32,0 0-32,1 0 15,22 0 1,-22 0-16,-1 0 31,0 0-31,1 0 16,-1 0-1,0 0-15,0 0 16,1 0 0,-1 0-1,0 0-15,1 0 16,-1 0-1,0 0 1,1 0 0,-1 0-16,0 0 31,1 0-15,-1 0-1,0 0 141,0 0-140,24 0 0,-24 0-16,1 0 31,-1 0-15,0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94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48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8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11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7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713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11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09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58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68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249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F1EA-3EFE-43CA-9033-59B045912775}" type="datetimeFigureOut">
              <a:rPr lang="en-IN" smtClean="0"/>
              <a:t>30-03-2017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D238-2A20-44A1-80F0-B5645B654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231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.png"/><Relationship Id="rId3" Type="http://schemas.openxmlformats.org/officeDocument/2006/relationships/image" Target="../media/image401.png"/><Relationship Id="rId7" Type="http://schemas.openxmlformats.org/officeDocument/2006/relationships/image" Target="../media/image441.png"/><Relationship Id="rId12" Type="http://schemas.openxmlformats.org/officeDocument/2006/relationships/image" Target="../media/image49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11" Type="http://schemas.openxmlformats.org/officeDocument/2006/relationships/image" Target="../media/image48.png"/><Relationship Id="rId5" Type="http://schemas.openxmlformats.org/officeDocument/2006/relationships/image" Target="../media/image421.png"/><Relationship Id="rId10" Type="http://schemas.openxmlformats.org/officeDocument/2006/relationships/image" Target="../media/image470.png"/><Relationship Id="rId4" Type="http://schemas.openxmlformats.org/officeDocument/2006/relationships/image" Target="../media/image411.png"/><Relationship Id="rId9" Type="http://schemas.openxmlformats.org/officeDocument/2006/relationships/image" Target="../media/image4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1.png"/><Relationship Id="rId7" Type="http://schemas.openxmlformats.org/officeDocument/2006/relationships/image" Target="../media/image441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11" Type="http://schemas.openxmlformats.org/officeDocument/2006/relationships/image" Target="../media/image511.png"/><Relationship Id="rId5" Type="http://schemas.openxmlformats.org/officeDocument/2006/relationships/image" Target="../media/image421.png"/><Relationship Id="rId10" Type="http://schemas.openxmlformats.org/officeDocument/2006/relationships/image" Target="../media/image490.png"/><Relationship Id="rId4" Type="http://schemas.openxmlformats.org/officeDocument/2006/relationships/image" Target="../media/image411.png"/><Relationship Id="rId9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4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31.png"/><Relationship Id="rId18" Type="http://schemas.openxmlformats.org/officeDocument/2006/relationships/image" Target="../media/image281.png"/><Relationship Id="rId3" Type="http://schemas.openxmlformats.org/officeDocument/2006/relationships/image" Target="../media/image63.png"/><Relationship Id="rId7" Type="http://schemas.openxmlformats.org/officeDocument/2006/relationships/image" Target="../media/image171.png"/><Relationship Id="rId12" Type="http://schemas.openxmlformats.org/officeDocument/2006/relationships/image" Target="../media/image221.png"/><Relationship Id="rId17" Type="http://schemas.openxmlformats.org/officeDocument/2006/relationships/image" Target="../media/image67.png"/><Relationship Id="rId2" Type="http://schemas.openxmlformats.org/officeDocument/2006/relationships/image" Target="../media/image60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212.png"/><Relationship Id="rId5" Type="http://schemas.openxmlformats.org/officeDocument/2006/relationships/image" Target="../media/image151.png"/><Relationship Id="rId15" Type="http://schemas.openxmlformats.org/officeDocument/2006/relationships/image" Target="../media/image65.png"/><Relationship Id="rId10" Type="http://schemas.openxmlformats.org/officeDocument/2006/relationships/image" Target="../media/image201.png"/><Relationship Id="rId19" Type="http://schemas.openxmlformats.org/officeDocument/2006/relationships/image" Target="../media/image69.png"/><Relationship Id="rId4" Type="http://schemas.openxmlformats.org/officeDocument/2006/relationships/image" Target="../media/image64.jpeg"/><Relationship Id="rId9" Type="http://schemas.openxmlformats.org/officeDocument/2006/relationships/image" Target="../media/image191.png"/><Relationship Id="rId14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31.png"/><Relationship Id="rId18" Type="http://schemas.openxmlformats.org/officeDocument/2006/relationships/image" Target="../media/image301.png"/><Relationship Id="rId3" Type="http://schemas.openxmlformats.org/officeDocument/2006/relationships/image" Target="../media/image63.png"/><Relationship Id="rId7" Type="http://schemas.openxmlformats.org/officeDocument/2006/relationships/image" Target="../media/image171.png"/><Relationship Id="rId12" Type="http://schemas.openxmlformats.org/officeDocument/2006/relationships/image" Target="../media/image221.png"/><Relationship Id="rId17" Type="http://schemas.openxmlformats.org/officeDocument/2006/relationships/image" Target="../media/image67.png"/><Relationship Id="rId2" Type="http://schemas.openxmlformats.org/officeDocument/2006/relationships/image" Target="../media/image60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212.png"/><Relationship Id="rId5" Type="http://schemas.openxmlformats.org/officeDocument/2006/relationships/image" Target="../media/image151.png"/><Relationship Id="rId15" Type="http://schemas.openxmlformats.org/officeDocument/2006/relationships/image" Target="../media/image65.png"/><Relationship Id="rId10" Type="http://schemas.openxmlformats.org/officeDocument/2006/relationships/image" Target="../media/image201.png"/><Relationship Id="rId19" Type="http://schemas.openxmlformats.org/officeDocument/2006/relationships/image" Target="../media/image69.png"/><Relationship Id="rId4" Type="http://schemas.openxmlformats.org/officeDocument/2006/relationships/image" Target="../media/image64.jpeg"/><Relationship Id="rId9" Type="http://schemas.openxmlformats.org/officeDocument/2006/relationships/image" Target="../media/image191.png"/><Relationship Id="rId14" Type="http://schemas.openxmlformats.org/officeDocument/2006/relationships/image" Target="../media/image2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1.png"/><Relationship Id="rId18" Type="http://schemas.openxmlformats.org/officeDocument/2006/relationships/image" Target="../media/image281.png"/><Relationship Id="rId3" Type="http://schemas.openxmlformats.org/officeDocument/2006/relationships/image" Target="../media/image63.png"/><Relationship Id="rId7" Type="http://schemas.openxmlformats.org/officeDocument/2006/relationships/image" Target="../media/image310.png"/><Relationship Id="rId12" Type="http://schemas.openxmlformats.org/officeDocument/2006/relationships/image" Target="../media/image361.png"/><Relationship Id="rId17" Type="http://schemas.openxmlformats.org/officeDocument/2006/relationships/image" Target="../media/image67.png"/><Relationship Id="rId2" Type="http://schemas.openxmlformats.org/officeDocument/2006/relationships/image" Target="../media/image60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11" Type="http://schemas.openxmlformats.org/officeDocument/2006/relationships/image" Target="../media/image351.png"/><Relationship Id="rId5" Type="http://schemas.openxmlformats.org/officeDocument/2006/relationships/image" Target="../media/image270.png"/><Relationship Id="rId15" Type="http://schemas.openxmlformats.org/officeDocument/2006/relationships/image" Target="../media/image65.png"/><Relationship Id="rId10" Type="http://schemas.openxmlformats.org/officeDocument/2006/relationships/image" Target="../media/image340.png"/><Relationship Id="rId19" Type="http://schemas.openxmlformats.org/officeDocument/2006/relationships/image" Target="../media/image69.png"/><Relationship Id="rId4" Type="http://schemas.openxmlformats.org/officeDocument/2006/relationships/image" Target="../media/image64.jpeg"/><Relationship Id="rId9" Type="http://schemas.openxmlformats.org/officeDocument/2006/relationships/image" Target="../media/image330.png"/><Relationship Id="rId14" Type="http://schemas.openxmlformats.org/officeDocument/2006/relationships/image" Target="../media/image381.png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1.png"/><Relationship Id="rId26" Type="http://schemas.openxmlformats.org/officeDocument/2006/relationships/image" Target="../media/image330.png"/><Relationship Id="rId3" Type="http://schemas.openxmlformats.org/officeDocument/2006/relationships/image" Target="../media/image65.png"/><Relationship Id="rId21" Type="http://schemas.openxmlformats.org/officeDocument/2006/relationships/image" Target="../media/image64.jpeg"/><Relationship Id="rId25" Type="http://schemas.openxmlformats.org/officeDocument/2006/relationships/image" Target="../media/image320.png"/><Relationship Id="rId2" Type="http://schemas.openxmlformats.org/officeDocument/2006/relationships/image" Target="../media/image69.png"/><Relationship Id="rId20" Type="http://schemas.openxmlformats.org/officeDocument/2006/relationships/image" Target="../media/image63.png"/><Relationship Id="rId29" Type="http://schemas.openxmlformats.org/officeDocument/2006/relationships/image" Target="../media/image36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10.png"/><Relationship Id="rId5" Type="http://schemas.openxmlformats.org/officeDocument/2006/relationships/image" Target="../media/image67.png"/><Relationship Id="rId23" Type="http://schemas.openxmlformats.org/officeDocument/2006/relationships/image" Target="../media/image291.png"/><Relationship Id="rId28" Type="http://schemas.openxmlformats.org/officeDocument/2006/relationships/image" Target="../media/image351.png"/><Relationship Id="rId19" Type="http://schemas.openxmlformats.org/officeDocument/2006/relationships/image" Target="../media/image60.jpg"/><Relationship Id="rId31" Type="http://schemas.openxmlformats.org/officeDocument/2006/relationships/image" Target="../media/image381.png"/><Relationship Id="rId4" Type="http://schemas.openxmlformats.org/officeDocument/2006/relationships/image" Target="../media/image66.png"/><Relationship Id="rId22" Type="http://schemas.openxmlformats.org/officeDocument/2006/relationships/image" Target="../media/image270.png"/><Relationship Id="rId27" Type="http://schemas.openxmlformats.org/officeDocument/2006/relationships/image" Target="../media/image340.png"/><Relationship Id="rId30" Type="http://schemas.openxmlformats.org/officeDocument/2006/relationships/image" Target="../media/image3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63.png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64.jpeg"/><Relationship Id="rId9" Type="http://schemas.openxmlformats.org/officeDocument/2006/relationships/image" Target="../media/image390.png"/><Relationship Id="rId14" Type="http://schemas.openxmlformats.org/officeDocument/2006/relationships/image" Target="../media/image4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63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1.png"/><Relationship Id="rId10" Type="http://schemas.openxmlformats.org/officeDocument/2006/relationships/image" Target="../media/image190.png"/><Relationship Id="rId4" Type="http://schemas.openxmlformats.org/officeDocument/2006/relationships/image" Target="../media/image64.jpe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63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1.png"/><Relationship Id="rId10" Type="http://schemas.openxmlformats.org/officeDocument/2006/relationships/image" Target="../media/image190.png"/><Relationship Id="rId4" Type="http://schemas.openxmlformats.org/officeDocument/2006/relationships/image" Target="../media/image64.jpe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63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1.png"/><Relationship Id="rId10" Type="http://schemas.openxmlformats.org/officeDocument/2006/relationships/image" Target="../media/image190.png"/><Relationship Id="rId4" Type="http://schemas.openxmlformats.org/officeDocument/2006/relationships/image" Target="../media/image64.jpe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0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0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0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0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15.png"/><Relationship Id="rId19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10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.emf"/><Relationship Id="rId3" Type="http://schemas.openxmlformats.org/officeDocument/2006/relationships/image" Target="../media/image610.png"/><Relationship Id="rId7" Type="http://schemas.openxmlformats.org/officeDocument/2006/relationships/image" Target="../media/image100.png"/><Relationship Id="rId12" Type="http://schemas.openxmlformats.org/officeDocument/2006/relationships/customXml" Target="../ink/ink3.xm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png"/><Relationship Id="rId11" Type="http://schemas.openxmlformats.org/officeDocument/2006/relationships/image" Target="../media/image1.emf"/><Relationship Id="rId5" Type="http://schemas.openxmlformats.org/officeDocument/2006/relationships/image" Target="../media/image80.png"/><Relationship Id="rId15" Type="http://schemas.openxmlformats.org/officeDocument/2006/relationships/image" Target="../media/image3.emf"/><Relationship Id="rId10" Type="http://schemas.openxmlformats.org/officeDocument/2006/relationships/customXml" Target="../ink/ink2.xml"/><Relationship Id="rId4" Type="http://schemas.openxmlformats.org/officeDocument/2006/relationships/image" Target="../media/image71.png"/><Relationship Id="rId9" Type="http://schemas.openxmlformats.org/officeDocument/2006/relationships/image" Target="../media/image11.emf"/><Relationship Id="rId1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21.png"/><Relationship Id="rId19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46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chemeClr val="accent1"/>
                </a:solidFill>
              </a:rPr>
              <a:t>Learning Representations of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/>
              <a:t>J. Saketha Nath</a:t>
            </a:r>
            <a:r>
              <a:rPr lang="en-IN" dirty="0"/>
              <a:t>, IIT Bombay</a:t>
            </a:r>
          </a:p>
          <a:p>
            <a:pPr algn="just"/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Collaborators:</a:t>
            </a:r>
          </a:p>
          <a:p>
            <a:pPr algn="just"/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Pratik </a:t>
            </a:r>
            <a:r>
              <a:rPr lang="en-I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Jawanpuria</a:t>
            </a:r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I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Arun</a:t>
            </a:r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Iyer</a:t>
            </a:r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Sunita </a:t>
            </a:r>
            <a:r>
              <a:rPr lang="en-I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Sarawagi</a:t>
            </a:r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Ganesh Ramakrishnan.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1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</a:t>
            </a:r>
            <a:r>
              <a:rPr lang="en-IN" dirty="0" err="1"/>
              <a:t>Study:Class</a:t>
            </a:r>
            <a:r>
              <a:rPr lang="en-IN" dirty="0"/>
              <a:t> Ratio Estimation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850" y="3245403"/>
            <a:ext cx="16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Kernel Learning</a:t>
            </a:r>
          </a:p>
        </p:txBody>
      </p:sp>
    </p:spTree>
    <p:extLst>
      <p:ext uri="{BB962C8B-B14F-4D97-AF65-F5344CB8AC3E}">
        <p14:creationId xmlns:p14="http://schemas.microsoft.com/office/powerpoint/2010/main" val="327274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Class Ratio Estimation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6084815" y="1489352"/>
            <a:ext cx="11185" cy="5045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6030" y="148546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/>
              <a:t>Labeled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837735" y="1485464"/>
            <a:ext cx="251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Unlabeled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Connector 7"/>
              <p:cNvSpPr/>
              <p:nvPr/>
            </p:nvSpPr>
            <p:spPr>
              <a:xfrm rot="10800000" flipV="1">
                <a:off x="1812020" y="210563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8" name="Flowchart: Connecto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2105638"/>
                <a:ext cx="369115" cy="394282"/>
              </a:xfrm>
              <a:prstGeom prst="flowChartConnector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Connector 8"/>
              <p:cNvSpPr/>
              <p:nvPr/>
            </p:nvSpPr>
            <p:spPr>
              <a:xfrm rot="10800000" flipV="1">
                <a:off x="3491216" y="210563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" name="Flowchart: Connecto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2105638"/>
                <a:ext cx="369115" cy="394282"/>
              </a:xfrm>
              <a:prstGeom prst="flowChartConnector">
                <a:avLst/>
              </a:prstGeom>
              <a:blipFill>
                <a:blip r:embed="rId3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2"/>
            <a:endCxn id="9" idx="6"/>
          </p:cNvCxnSpPr>
          <p:nvPr/>
        </p:nvCxnSpPr>
        <p:spPr>
          <a:xfrm>
            <a:off x="2181135" y="2302779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Connector 11"/>
              <p:cNvSpPr/>
              <p:nvPr/>
            </p:nvSpPr>
            <p:spPr>
              <a:xfrm rot="10800000" flipV="1">
                <a:off x="1812019" y="2811027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2" name="Flowchart: Connector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19" y="2811027"/>
                <a:ext cx="369115" cy="394282"/>
              </a:xfrm>
              <a:prstGeom prst="flowChartConnector">
                <a:avLst/>
              </a:prstGeom>
              <a:blipFill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Connector 12"/>
              <p:cNvSpPr/>
              <p:nvPr/>
            </p:nvSpPr>
            <p:spPr>
              <a:xfrm rot="10800000" flipV="1">
                <a:off x="3491215" y="2811027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3" name="Flowchart: Connector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5" y="2811027"/>
                <a:ext cx="369115" cy="394282"/>
              </a:xfrm>
              <a:prstGeom prst="flowChartConnector">
                <a:avLst/>
              </a:prstGeom>
              <a:blipFill>
                <a:blip r:embed="rId5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2"/>
            <a:endCxn id="13" idx="6"/>
          </p:cNvCxnSpPr>
          <p:nvPr/>
        </p:nvCxnSpPr>
        <p:spPr>
          <a:xfrm>
            <a:off x="2181134" y="3008168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Connector 14"/>
              <p:cNvSpPr/>
              <p:nvPr/>
            </p:nvSpPr>
            <p:spPr>
              <a:xfrm rot="10800000" flipV="1">
                <a:off x="1812018" y="486701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5" name="Flowchart: Connector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18" y="4867014"/>
                <a:ext cx="369115" cy="394282"/>
              </a:xfrm>
              <a:prstGeom prst="flowChartConnector">
                <a:avLst/>
              </a:prstGeom>
              <a:blipFill>
                <a:blip r:embed="rId6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owchart: Connector 15"/>
              <p:cNvSpPr/>
              <p:nvPr/>
            </p:nvSpPr>
            <p:spPr>
              <a:xfrm rot="10800000" flipV="1">
                <a:off x="3491214" y="486701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6" name="Flowchart: Connector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4" y="4867014"/>
                <a:ext cx="369115" cy="394282"/>
              </a:xfrm>
              <a:prstGeom prst="flowChartConnector">
                <a:avLst/>
              </a:prstGeom>
              <a:blipFill>
                <a:blip r:embed="rId7"/>
                <a:stretch>
                  <a:fillRect l="-8065" r="-3226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2"/>
            <a:endCxn id="16" idx="6"/>
          </p:cNvCxnSpPr>
          <p:nvPr/>
        </p:nvCxnSpPr>
        <p:spPr>
          <a:xfrm>
            <a:off x="2181133" y="5064155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43868" y="3271706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Connector 19"/>
              <p:cNvSpPr/>
              <p:nvPr/>
            </p:nvSpPr>
            <p:spPr>
              <a:xfrm rot="10800000" flipV="1">
                <a:off x="8320486" y="210563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20" name="Flowchart: Connector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320486" y="2105638"/>
                <a:ext cx="369115" cy="394282"/>
              </a:xfrm>
              <a:prstGeom prst="flowChartConnector">
                <a:avLst/>
              </a:prstGeom>
              <a:blipFill>
                <a:blip r:embed="rId8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Connector 20"/>
              <p:cNvSpPr/>
              <p:nvPr/>
            </p:nvSpPr>
            <p:spPr>
              <a:xfrm rot="10800000" flipV="1">
                <a:off x="9999682" y="210563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21" name="Flowchart: Connector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999682" y="2105638"/>
                <a:ext cx="369115" cy="394282"/>
              </a:xfrm>
              <a:prstGeom prst="flowChartConnector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20" idx="2"/>
            <a:endCxn id="21" idx="6"/>
          </p:cNvCxnSpPr>
          <p:nvPr/>
        </p:nvCxnSpPr>
        <p:spPr>
          <a:xfrm>
            <a:off x="8689601" y="2302779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lowchart: Connector 25"/>
              <p:cNvSpPr/>
              <p:nvPr/>
            </p:nvSpPr>
            <p:spPr>
              <a:xfrm rot="10800000" flipV="1">
                <a:off x="8320484" y="486701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26" name="Flowchart: Connector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320484" y="4867014"/>
                <a:ext cx="369115" cy="394282"/>
              </a:xfrm>
              <a:prstGeom prst="flowChartConnector">
                <a:avLst/>
              </a:prstGeom>
              <a:blipFill>
                <a:blip r:embed="rId10"/>
                <a:stretch>
                  <a:fillRect l="-9677" r="-48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lowchart: Connector 26"/>
              <p:cNvSpPr/>
              <p:nvPr/>
            </p:nvSpPr>
            <p:spPr>
              <a:xfrm rot="10800000" flipV="1">
                <a:off x="9999680" y="486701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27" name="Flowchart: Connector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999680" y="4867014"/>
                <a:ext cx="369115" cy="394282"/>
              </a:xfrm>
              <a:prstGeom prst="flowChartConnector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6" idx="2"/>
            <a:endCxn id="27" idx="6"/>
          </p:cNvCxnSpPr>
          <p:nvPr/>
        </p:nvCxnSpPr>
        <p:spPr>
          <a:xfrm>
            <a:off x="8689599" y="5064155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352334" y="3271706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Connector 29"/>
              <p:cNvSpPr/>
              <p:nvPr/>
            </p:nvSpPr>
            <p:spPr>
              <a:xfrm rot="10800000" flipV="1">
                <a:off x="8320484" y="2811027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0" name="Flowchart: Connector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320484" y="2811027"/>
                <a:ext cx="369115" cy="394282"/>
              </a:xfrm>
              <a:prstGeom prst="flowChartConnector">
                <a:avLst/>
              </a:prstGeom>
              <a:blipFill>
                <a:blip r:embed="rId12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lowchart: Connector 30"/>
              <p:cNvSpPr/>
              <p:nvPr/>
            </p:nvSpPr>
            <p:spPr>
              <a:xfrm rot="10800000" flipV="1">
                <a:off x="9999680" y="2811027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1" name="Flowchart: Connector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999680" y="2811027"/>
                <a:ext cx="369115" cy="394282"/>
              </a:xfrm>
              <a:prstGeom prst="flowChartConnector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0" idx="2"/>
            <a:endCxn id="31" idx="6"/>
          </p:cNvCxnSpPr>
          <p:nvPr/>
        </p:nvCxnSpPr>
        <p:spPr>
          <a:xfrm>
            <a:off x="8689599" y="3008168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49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Class Ratio Estimation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6084815" y="1489352"/>
            <a:ext cx="11185" cy="5045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6030" y="148546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/>
              <a:t>Labeled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837735" y="1485464"/>
            <a:ext cx="251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Unlabeled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Connector 7"/>
              <p:cNvSpPr/>
              <p:nvPr/>
            </p:nvSpPr>
            <p:spPr>
              <a:xfrm rot="10800000" flipV="1">
                <a:off x="1812020" y="210563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8" name="Flowchart: Connecto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2105638"/>
                <a:ext cx="369115" cy="394282"/>
              </a:xfrm>
              <a:prstGeom prst="flowChartConnector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Connector 8"/>
              <p:cNvSpPr/>
              <p:nvPr/>
            </p:nvSpPr>
            <p:spPr>
              <a:xfrm rot="10800000" flipV="1">
                <a:off x="3491216" y="210563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" name="Flowchart: Connector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2105638"/>
                <a:ext cx="369115" cy="394282"/>
              </a:xfrm>
              <a:prstGeom prst="flowChartConnector">
                <a:avLst/>
              </a:prstGeom>
              <a:blipFill>
                <a:blip r:embed="rId3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2"/>
            <a:endCxn id="9" idx="6"/>
          </p:cNvCxnSpPr>
          <p:nvPr/>
        </p:nvCxnSpPr>
        <p:spPr>
          <a:xfrm>
            <a:off x="2181135" y="2302779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Connector 11"/>
              <p:cNvSpPr/>
              <p:nvPr/>
            </p:nvSpPr>
            <p:spPr>
              <a:xfrm rot="10800000" flipV="1">
                <a:off x="1812019" y="2811027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2" name="Flowchart: Connector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19" y="2811027"/>
                <a:ext cx="369115" cy="394282"/>
              </a:xfrm>
              <a:prstGeom prst="flowChartConnector">
                <a:avLst/>
              </a:prstGeom>
              <a:blipFill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Connector 12"/>
              <p:cNvSpPr/>
              <p:nvPr/>
            </p:nvSpPr>
            <p:spPr>
              <a:xfrm rot="10800000" flipV="1">
                <a:off x="3491215" y="2811027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3" name="Flowchart: Connector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5" y="2811027"/>
                <a:ext cx="369115" cy="394282"/>
              </a:xfrm>
              <a:prstGeom prst="flowChartConnector">
                <a:avLst/>
              </a:prstGeom>
              <a:blipFill>
                <a:blip r:embed="rId5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2"/>
            <a:endCxn id="13" idx="6"/>
          </p:cNvCxnSpPr>
          <p:nvPr/>
        </p:nvCxnSpPr>
        <p:spPr>
          <a:xfrm>
            <a:off x="2181134" y="3008168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Connector 14"/>
              <p:cNvSpPr/>
              <p:nvPr/>
            </p:nvSpPr>
            <p:spPr>
              <a:xfrm rot="10800000" flipV="1">
                <a:off x="1812018" y="486701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5" name="Flowchart: Connector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18" y="4867014"/>
                <a:ext cx="369115" cy="394282"/>
              </a:xfrm>
              <a:prstGeom prst="flowChartConnector">
                <a:avLst/>
              </a:prstGeom>
              <a:blipFill>
                <a:blip r:embed="rId6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owchart: Connector 15"/>
              <p:cNvSpPr/>
              <p:nvPr/>
            </p:nvSpPr>
            <p:spPr>
              <a:xfrm rot="10800000" flipV="1">
                <a:off x="3491214" y="486701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6" name="Flowchart: Connector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4" y="4867014"/>
                <a:ext cx="369115" cy="394282"/>
              </a:xfrm>
              <a:prstGeom prst="flowChartConnector">
                <a:avLst/>
              </a:prstGeom>
              <a:blipFill>
                <a:blip r:embed="rId7"/>
                <a:stretch>
                  <a:fillRect l="-8065" r="-3226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2"/>
            <a:endCxn id="16" idx="6"/>
          </p:cNvCxnSpPr>
          <p:nvPr/>
        </p:nvCxnSpPr>
        <p:spPr>
          <a:xfrm>
            <a:off x="2181133" y="5064155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43868" y="3271706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Connector 19"/>
              <p:cNvSpPr/>
              <p:nvPr/>
            </p:nvSpPr>
            <p:spPr>
              <a:xfrm rot="10800000" flipV="1">
                <a:off x="8320486" y="210563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20" name="Flowchart: Connector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320486" y="2105638"/>
                <a:ext cx="369115" cy="394282"/>
              </a:xfrm>
              <a:prstGeom prst="flowChartConnector">
                <a:avLst/>
              </a:prstGeom>
              <a:blipFill>
                <a:blip r:embed="rId8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cxnSpLocks/>
            <a:stCxn id="20" idx="2"/>
            <a:endCxn id="31" idx="6"/>
          </p:cNvCxnSpPr>
          <p:nvPr/>
        </p:nvCxnSpPr>
        <p:spPr>
          <a:xfrm>
            <a:off x="8689601" y="2302779"/>
            <a:ext cx="1310079" cy="1705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lowchart: Connector 25"/>
              <p:cNvSpPr/>
              <p:nvPr/>
            </p:nvSpPr>
            <p:spPr>
              <a:xfrm rot="10800000" flipV="1">
                <a:off x="8320484" y="486701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26" name="Flowchart: Connector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320484" y="4867014"/>
                <a:ext cx="369115" cy="394282"/>
              </a:xfrm>
              <a:prstGeom prst="flowChartConnector">
                <a:avLst/>
              </a:prstGeom>
              <a:blipFill>
                <a:blip r:embed="rId9"/>
                <a:stretch>
                  <a:fillRect l="-9677" r="-48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cxnSpLocks/>
            <a:stCxn id="26" idx="2"/>
            <a:endCxn id="31" idx="6"/>
          </p:cNvCxnSpPr>
          <p:nvPr/>
        </p:nvCxnSpPr>
        <p:spPr>
          <a:xfrm flipV="1">
            <a:off x="8689599" y="4008686"/>
            <a:ext cx="1310081" cy="105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500847" y="3369236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Connector 29"/>
              <p:cNvSpPr/>
              <p:nvPr/>
            </p:nvSpPr>
            <p:spPr>
              <a:xfrm rot="10800000" flipV="1">
                <a:off x="8320484" y="2811027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0" name="Flowchart: Connector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320484" y="2811027"/>
                <a:ext cx="369115" cy="394282"/>
              </a:xfrm>
              <a:prstGeom prst="flowChartConnector">
                <a:avLst/>
              </a:prstGeom>
              <a:blipFill>
                <a:blip r:embed="rId10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lowchart: Connector 30"/>
              <p:cNvSpPr/>
              <p:nvPr/>
            </p:nvSpPr>
            <p:spPr>
              <a:xfrm rot="10800000" flipV="1">
                <a:off x="9999680" y="3811545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1" name="Flowchart: Connector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999680" y="3811545"/>
                <a:ext cx="369115" cy="394282"/>
              </a:xfrm>
              <a:prstGeom prst="flowChartConnector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cxnSpLocks/>
            <a:stCxn id="30" idx="2"/>
            <a:endCxn id="31" idx="6"/>
          </p:cNvCxnSpPr>
          <p:nvPr/>
        </p:nvCxnSpPr>
        <p:spPr>
          <a:xfrm>
            <a:off x="8689599" y="3008168"/>
            <a:ext cx="1310081" cy="1000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424255" y="4351754"/>
            <a:ext cx="276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What </a:t>
            </a:r>
            <a:r>
              <a:rPr lang="en-IN" dirty="0" err="1"/>
              <a:t>frac</a:t>
            </a:r>
            <a:r>
              <a:rPr lang="en-IN" dirty="0"/>
              <a:t>. from each class?</a:t>
            </a:r>
          </a:p>
        </p:txBody>
      </p:sp>
    </p:spTree>
    <p:extLst>
      <p:ext uri="{BB962C8B-B14F-4D97-AF65-F5344CB8AC3E}">
        <p14:creationId xmlns:p14="http://schemas.microsoft.com/office/powerpoint/2010/main" val="91897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Class Ratio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57613" y="2593656"/>
                <a:ext cx="6333465" cy="1772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4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613" y="2593656"/>
                <a:ext cx="6333465" cy="1772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46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Class Ratio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19643" y="5633348"/>
                <a:ext cx="3352713" cy="531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b="1" dirty="0"/>
                  <a:t>Assumption:</a:t>
                </a:r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43" y="5633348"/>
                <a:ext cx="3352713" cy="531364"/>
              </a:xfrm>
              <a:prstGeom prst="rect">
                <a:avLst/>
              </a:prstGeom>
              <a:blipFill>
                <a:blip r:embed="rId2"/>
                <a:stretch>
                  <a:fillRect l="-2727" t="-4598" b="-17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57613" y="2593656"/>
                <a:ext cx="6333465" cy="1772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4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613" y="2593656"/>
                <a:ext cx="6333465" cy="1772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6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Class Ratio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31602" y="2434265"/>
                <a:ext cx="5310685" cy="1713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IN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IN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602" y="2434265"/>
                <a:ext cx="5310685" cy="1713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24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Class Ratio Estimation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2946" y="5921514"/>
            <a:ext cx="464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Representation of data distribution using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31602" y="2434265"/>
                <a:ext cx="5310685" cy="1713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3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IN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IN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IN" sz="3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602" y="2434265"/>
                <a:ext cx="5310685" cy="1713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243119" y="1469531"/>
            <a:ext cx="1392573" cy="829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61567" y="1469531"/>
                <a:ext cx="1607363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67" y="1469531"/>
                <a:ext cx="1607363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endCxn id="6" idx="2"/>
          </p:cNvCxnSpPr>
          <p:nvPr/>
        </p:nvCxnSpPr>
        <p:spPr>
          <a:xfrm flipV="1">
            <a:off x="5402510" y="2298583"/>
            <a:ext cx="536896" cy="763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48757" y="1469531"/>
            <a:ext cx="1543574" cy="829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/>
          <p:cNvCxnSpPr>
            <a:cxnSpLocks/>
            <a:endCxn id="11" idx="2"/>
          </p:cNvCxnSpPr>
          <p:nvPr/>
        </p:nvCxnSpPr>
        <p:spPr>
          <a:xfrm flipV="1">
            <a:off x="7593136" y="2298583"/>
            <a:ext cx="527408" cy="763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59023" y="1489537"/>
                <a:ext cx="1742015" cy="82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023" y="1489537"/>
                <a:ext cx="1742015" cy="828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78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Class Ratio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40813" y="2715504"/>
                <a:ext cx="8077468" cy="1709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28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28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13" y="2715504"/>
                <a:ext cx="8077468" cy="1709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722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Class Ratio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8819" y="5945470"/>
                <a:ext cx="4321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>
                    <a:solidFill>
                      <a:srgbClr val="FF0000"/>
                    </a:solidFill>
                  </a:rPr>
                  <a:t>Kernel Learning: Which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is best?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819" y="5945470"/>
                <a:ext cx="4321456" cy="461665"/>
              </a:xfrm>
              <a:prstGeom prst="rect">
                <a:avLst/>
              </a:prstGeom>
              <a:blipFill>
                <a:blip r:embed="rId2"/>
                <a:stretch>
                  <a:fillRect l="-2116" t="-10526" r="-1551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40813" y="2715504"/>
                <a:ext cx="8077468" cy="1709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28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I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13" y="2715504"/>
                <a:ext cx="8077468" cy="1709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92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Statistical 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3200" dirty="0">
                    <a:latin typeface="Harlow Solid Italic" panose="04030604020F02020D02" pitchFamily="82" charset="0"/>
                  </a:rPr>
                  <a:t>Theorem: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IN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3200" dirty="0">
                    <a:latin typeface="Harlow Solid Italic" panose="04030604020F02020D02" pitchFamily="82" charset="0"/>
                  </a:rPr>
                  <a:t>be the estimated and true class ratios,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3200" dirty="0">
                    <a:latin typeface="Harlow Solid Italic" panose="04030604020F02020D02" pitchFamily="82" charset="0"/>
                  </a:rPr>
                  <a:t> be a matrix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3200" dirty="0">
                    <a:latin typeface="Harlow Solid Italic" panose="04030604020F02020D02" pitchFamily="82" charset="0"/>
                  </a:rPr>
                  <a:t> column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0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0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3200" dirty="0">
                    <a:latin typeface="Harlow Solid Italic" panose="04030604020F02020D02" pitchFamily="82" charset="0"/>
                  </a:rPr>
                  <a:t>, and let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IN" sz="3200" dirty="0">
                    <a:latin typeface="Harlow Solid Italic" panose="04030604020F02020D02" pitchFamily="82" charset="0"/>
                  </a:rPr>
                  <a:t>, then with probability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sz="3200" dirty="0">
                    <a:latin typeface="Harlow Solid Italic" panose="04030604020F02020D02" pitchFamily="82" charset="0"/>
                  </a:rPr>
                  <a:t>, we have:</a:t>
                </a:r>
              </a:p>
              <a:p>
                <a:pPr marL="0" indent="0">
                  <a:buNone/>
                </a:pPr>
                <a:endParaRPr lang="en-IN" sz="3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3200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IN" sz="3200" b="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IN" sz="3200" b="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IN" sz="3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3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3200" b="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2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32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3200" b="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IN" sz="32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N" sz="3200" b="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200" b="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IN" sz="3200" b="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IN" sz="32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32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3200" b="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32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32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200" b="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3200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200" b="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I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IN" sz="3200" b="0" i="1">
                                              <a:latin typeface="Cambria Math" panose="02040503050406030204" pitchFamily="18" charset="0"/>
                                            </a:rPr>
                                            <m:t>𝑙𝑜𝑔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IN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3200" b="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IN" sz="3200" b="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IN" sz="32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sz="3200" b="0" i="1">
                              <a:latin typeface="Cambria Math" panose="02040503050406030204" pitchFamily="18" charset="0"/>
                            </a:rPr>
                            <m:t>𝑚𝑖𝑛𝑒𝑖𝑔</m:t>
                          </m:r>
                          <m:r>
                            <a:rPr lang="en-IN" sz="32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32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32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32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 r="-5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67426" y="6176963"/>
            <a:ext cx="38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Please refer ICML’14, KDD’16 for details</a:t>
            </a:r>
          </a:p>
        </p:txBody>
      </p:sp>
    </p:spTree>
    <p:extLst>
      <p:ext uri="{BB962C8B-B14F-4D97-AF65-F5344CB8AC3E}">
        <p14:creationId xmlns:p14="http://schemas.microsoft.com/office/powerpoint/2010/main" val="354430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Introduction to Representation Learning</a:t>
            </a:r>
          </a:p>
          <a:p>
            <a:r>
              <a:rPr lang="en-IN" dirty="0"/>
              <a:t>Summary of Research</a:t>
            </a:r>
          </a:p>
          <a:p>
            <a:r>
              <a:rPr lang="en-IN" dirty="0"/>
              <a:t>Case Study: </a:t>
            </a:r>
            <a:r>
              <a:rPr lang="en-IN"/>
              <a:t>Class-ratio estimation</a:t>
            </a:r>
            <a:endParaRPr lang="en-IN" dirty="0"/>
          </a:p>
          <a:p>
            <a:r>
              <a:rPr lang="en-IN" dirty="0"/>
              <a:t>Concluding remarks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6962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 err="1">
                    <a:solidFill>
                      <a:schemeClr val="bg1"/>
                    </a:solidFill>
                  </a:rPr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                                             CONVEX!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Posed as a SDP, solved using cutting-planes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37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such that…</a:t>
                </a:r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 err="1">
                    <a:solidFill>
                      <a:schemeClr val="bg1"/>
                    </a:solidFill>
                  </a:rPr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                                             CONVEX!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Posed as a SDP, solved using cutting-planes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17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such that…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 err="1">
                    <a:solidFill>
                      <a:schemeClr val="bg1"/>
                    </a:solidFill>
                  </a:rPr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                                             CONVEX!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Posed as a SDP, solved using cutting-planes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9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such that…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 err="1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/>
                  <a:t>                                                                 </a:t>
                </a:r>
                <a:r>
                  <a:rPr lang="en-IN" dirty="0">
                    <a:solidFill>
                      <a:schemeClr val="bg1"/>
                    </a:solidFill>
                  </a:rPr>
                  <a:t>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                                             CONVEX!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Posed as a SDP, solved using cutting-planes algorithm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87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such that…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 err="1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/>
                  <a:t>                                                                 </a:t>
                </a:r>
                <a:r>
                  <a:rPr lang="en-IN" dirty="0">
                    <a:solidFill>
                      <a:srgbClr val="FF0000"/>
                    </a:solidFill>
                  </a:rPr>
                  <a:t>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                                             CONVEX!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Posed as a SDP, solved using cutting-planes algorithm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75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such that…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 err="1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/>
                  <a:t>                                                                 </a:t>
                </a:r>
                <a:r>
                  <a:rPr lang="en-IN" dirty="0">
                    <a:solidFill>
                      <a:schemeClr val="bg1">
                        <a:lumMod val="85000"/>
                      </a:schemeClr>
                    </a:solidFill>
                  </a:rPr>
                  <a:t>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/>
                  <a:t>                                   </a:t>
                </a:r>
                <a:r>
                  <a:rPr lang="en-IN" dirty="0">
                    <a:solidFill>
                      <a:schemeClr val="bg1"/>
                    </a:solidFill>
                  </a:rPr>
                  <a:t>                                                                           CONVEX!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Posed as a SDP, solved using cutting-planes algorithm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857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such that…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 err="1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/>
                  <a:t>                                                                 </a:t>
                </a:r>
                <a:r>
                  <a:rPr lang="en-IN" dirty="0">
                    <a:solidFill>
                      <a:schemeClr val="bg1">
                        <a:lumMod val="85000"/>
                      </a:schemeClr>
                    </a:solidFill>
                  </a:rPr>
                  <a:t>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/>
                  <a:t>                                                                                                              </a:t>
                </a:r>
                <a:r>
                  <a:rPr lang="en-IN" dirty="0">
                    <a:solidFill>
                      <a:srgbClr val="FF0000"/>
                    </a:solidFill>
                  </a:rPr>
                  <a:t>CONVEX!</a:t>
                </a:r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Posed as a SDP, solved using cutting-planes algorithm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250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such that…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 err="1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/>
                  <a:t>                                                                 </a:t>
                </a:r>
                <a:r>
                  <a:rPr lang="en-IN" dirty="0">
                    <a:solidFill>
                      <a:schemeClr val="bg1">
                        <a:lumMod val="85000"/>
                      </a:schemeClr>
                    </a:solidFill>
                  </a:rPr>
                  <a:t>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/>
                  <a:t>                                                                                                              </a:t>
                </a:r>
                <a:r>
                  <a:rPr lang="en-IN" dirty="0">
                    <a:solidFill>
                      <a:schemeClr val="bg1">
                        <a:lumMod val="85000"/>
                      </a:schemeClr>
                    </a:solidFill>
                  </a:rPr>
                  <a:t>CONVEX!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Posed as a SDP, solved using cutting-planes algorithm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45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such that…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 err="1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mineig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IN" dirty="0"/>
                  <a:t>                                                                 </a:t>
                </a:r>
                <a:r>
                  <a:rPr lang="en-IN" dirty="0">
                    <a:solidFill>
                      <a:schemeClr val="bg1">
                        <a:lumMod val="85000"/>
                      </a:schemeClr>
                    </a:solidFill>
                  </a:rPr>
                  <a:t>CONVEX!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dirty="0"/>
                  <a:t>                                                                                                              </a:t>
                </a:r>
                <a:r>
                  <a:rPr lang="en-IN" dirty="0">
                    <a:solidFill>
                      <a:schemeClr val="bg1">
                        <a:lumMod val="85000"/>
                      </a:schemeClr>
                    </a:solidFill>
                  </a:rPr>
                  <a:t>CONVEX!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/>
                  <a:t> min. empirical average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pPr lvl="1"/>
                <a:endParaRPr lang="en-IN" dirty="0"/>
              </a:p>
              <a:p>
                <a:r>
                  <a:rPr lang="en-IN" dirty="0"/>
                  <a:t>Posed as a SDP, solved using cutting-planes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60988" y="6127234"/>
            <a:ext cx="307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Please refer ICML’14 for details</a:t>
            </a:r>
          </a:p>
        </p:txBody>
      </p:sp>
    </p:spTree>
    <p:extLst>
      <p:ext uri="{BB962C8B-B14F-4D97-AF65-F5344CB8AC3E}">
        <p14:creationId xmlns:p14="http://schemas.microsoft.com/office/powerpoint/2010/main" val="1607398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Simulation results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7097" y="1622393"/>
            <a:ext cx="9129212" cy="4479813"/>
            <a:chOff x="2261123" y="1778786"/>
            <a:chExt cx="7544804" cy="336574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190" y1="5435" x2="1190" y2="5435"/>
                          <a14:foregroundMark x1="1190" y1="32065" x2="1190" y2="32065"/>
                          <a14:foregroundMark x1="744" y1="57246" x2="744" y2="57246"/>
                          <a14:foregroundMark x1="2083" y1="3442" x2="2083" y2="3442"/>
                          <a14:foregroundMark x1="2009" y1="29891" x2="2009" y2="29891"/>
                          <a14:foregroundMark x1="2232" y1="55978" x2="2232" y2="55978"/>
                          <a14:foregroundMark x1="4985" y1="81703" x2="4985" y2="81703"/>
                          <a14:foregroundMark x1="5804" y1="81522" x2="5804" y2="81522"/>
                          <a14:foregroundMark x1="5580" y1="85145" x2="5580" y2="85145"/>
                          <a14:foregroundMark x1="11086" y1="96739" x2="11086" y2="96739"/>
                          <a14:foregroundMark x1="13765" y1="96920" x2="13765" y2="96920"/>
                          <a14:foregroundMark x1="15179" y1="96739" x2="15179" y2="96739"/>
                          <a14:foregroundMark x1="21205" y1="96014" x2="21205" y2="96014"/>
                          <a14:foregroundMark x1="37277" y1="96014" x2="37277" y2="96014"/>
                          <a14:foregroundMark x1="45536" y1="99094" x2="45536" y2="99094"/>
                          <a14:foregroundMark x1="53795" y1="98551" x2="53795" y2="98551"/>
                          <a14:foregroundMark x1="53720" y1="96920" x2="53720" y2="96920"/>
                          <a14:foregroundMark x1="61830" y1="97464" x2="61830" y2="97464"/>
                          <a14:foregroundMark x1="78423" y1="97826" x2="78423" y2="97826"/>
                          <a14:foregroundMark x1="81771" y1="95833" x2="81771" y2="95833"/>
                          <a14:foregroundMark x1="87574" y1="96920" x2="87574" y2="96920"/>
                          <a14:foregroundMark x1="96726" y1="95471" x2="96726" y2="95471"/>
                          <a14:foregroundMark x1="48065" y1="12862" x2="48065" y2="12862"/>
                          <a14:foregroundMark x1="52083" y1="11957" x2="52083" y2="11957"/>
                          <a14:foregroundMark x1="48512" y1="7246" x2="48512" y2="7246"/>
                          <a14:foregroundMark x1="49702" y1="13587" x2="49702" y2="13587"/>
                          <a14:foregroundMark x1="47470" y1="10688" x2="47470" y2="10688"/>
                          <a14:foregroundMark x1="56176" y1="12138" x2="56176" y2="12138"/>
                          <a14:foregroundMark x1="59152" y1="11957" x2="59152" y2="11957"/>
                          <a14:foregroundMark x1="57813" y1="11413" x2="57813" y2="11413"/>
                          <a14:foregroundMark x1="61235" y1="10870" x2="61235" y2="10870"/>
                          <a14:foregroundMark x1="60789" y1="13768" x2="60789" y2="13768"/>
                          <a14:foregroundMark x1="62202" y1="13406" x2="62202" y2="13406"/>
                          <a14:foregroundMark x1="64063" y1="11413" x2="64063" y2="11413"/>
                          <a14:foregroundMark x1="65253" y1="11594" x2="65253" y2="11594"/>
                          <a14:foregroundMark x1="75595" y1="4710" x2="75595" y2="4710"/>
                          <a14:foregroundMark x1="81696" y1="4348" x2="81696" y2="4348"/>
                          <a14:foregroundMark x1="76339" y1="12681" x2="76339" y2="12681"/>
                          <a14:foregroundMark x1="70387" y1="12681" x2="70387" y2="12681"/>
                          <a14:backgroundMark x1="16741" y1="7246" x2="16741" y2="7246"/>
                          <a14:backgroundMark x1="17857" y1="8696" x2="17857" y2="8696"/>
                          <a14:backgroundMark x1="19048" y1="12862" x2="19048" y2="12862"/>
                          <a14:backgroundMark x1="21652" y1="16667" x2="21652" y2="16667"/>
                          <a14:backgroundMark x1="25670" y1="23188" x2="25670" y2="23188"/>
                          <a14:backgroundMark x1="27753" y1="26993" x2="27753" y2="26993"/>
                          <a14:backgroundMark x1="30729" y1="30616" x2="30729" y2="30616"/>
                          <a14:backgroundMark x1="33780" y1="37500" x2="33780" y2="37500"/>
                          <a14:backgroundMark x1="36384" y1="41304" x2="36384" y2="41304"/>
                          <a14:backgroundMark x1="38542" y1="46558" x2="38542" y2="46558"/>
                          <a14:backgroundMark x1="42708" y1="50906" x2="42708" y2="50906"/>
                          <a14:backgroundMark x1="15476" y1="5072" x2="15476" y2="5072"/>
                          <a14:backgroundMark x1="44494" y1="53804" x2="44494" y2="53804"/>
                          <a14:backgroundMark x1="47321" y1="56884" x2="47321" y2="56884"/>
                          <a14:backgroundMark x1="50298" y1="62319" x2="50298" y2="62319"/>
                          <a14:backgroundMark x1="52604" y1="64674" x2="52604" y2="64674"/>
                          <a14:backgroundMark x1="55655" y1="69022" x2="55655" y2="69022"/>
                          <a14:backgroundMark x1="59003" y1="69203" x2="59003" y2="69203"/>
                          <a14:backgroundMark x1="62500" y1="68297" x2="62500" y2="68297"/>
                          <a14:backgroundMark x1="66815" y1="63406" x2="66815" y2="63406"/>
                          <a14:backgroundMark x1="69420" y1="60507" x2="69420" y2="60507"/>
                          <a14:backgroundMark x1="71875" y1="56522" x2="71875" y2="56522"/>
                          <a14:backgroundMark x1="75446" y1="51087" x2="75446" y2="51087"/>
                          <a14:backgroundMark x1="77232" y1="48188" x2="77232" y2="48188"/>
                          <a14:backgroundMark x1="80580" y1="44384" x2="80580" y2="44384"/>
                          <a14:backgroundMark x1="83557" y1="38225" x2="83557" y2="38225"/>
                          <a14:backgroundMark x1="85342" y1="35688" x2="85342" y2="35688"/>
                          <a14:backgroundMark x1="88690" y1="30435" x2="88690" y2="30435"/>
                          <a14:backgroundMark x1="91815" y1="24457" x2="91815" y2="24457"/>
                          <a14:backgroundMark x1="93452" y1="21558" x2="93452" y2="21558"/>
                          <a14:backgroundMark x1="96354" y1="15217" x2="96354" y2="15217"/>
                          <a14:backgroundMark x1="70387" y1="28080" x2="70387" y2="28080"/>
                          <a14:backgroundMark x1="72321" y1="28261" x2="72321" y2="28261"/>
                          <a14:backgroundMark x1="73512" y1="28261" x2="73512" y2="28261"/>
                          <a14:backgroundMark x1="74777" y1="28080" x2="74777" y2="28080"/>
                          <a14:backgroundMark x1="78423" y1="28986" x2="78423" y2="28986"/>
                          <a14:backgroundMark x1="80729" y1="28986" x2="80729" y2="28986"/>
                          <a14:backgroundMark x1="82366" y1="28804" x2="82366" y2="28804"/>
                          <a14:backgroundMark x1="73289" y1="27355" x2="73289" y2="27355"/>
                          <a14:backgroundMark x1="14509" y1="34783" x2="14509" y2="34783"/>
                          <a14:backgroundMark x1="19271" y1="40580" x2="19271" y2="40580"/>
                          <a14:backgroundMark x1="22768" y1="46739" x2="22768" y2="46739"/>
                          <a14:backgroundMark x1="27455" y1="36957" x2="27455" y2="36957"/>
                          <a14:backgroundMark x1="44196" y1="42029" x2="44196" y2="42029"/>
                          <a14:backgroundMark x1="44196" y1="42029" x2="44196" y2="42029"/>
                          <a14:backgroundMark x1="47470" y1="36413" x2="47470" y2="36413"/>
                          <a14:backgroundMark x1="51935" y1="44203" x2="51935" y2="44203"/>
                          <a14:backgroundMark x1="55729" y1="52355" x2="55729" y2="52355"/>
                          <a14:backgroundMark x1="61533" y1="51812" x2="61533" y2="51812"/>
                          <a14:backgroundMark x1="68601" y1="43659" x2="68601" y2="43659"/>
                          <a14:backgroundMark x1="71726" y1="36775" x2="71726" y2="36775"/>
                          <a14:backgroundMark x1="80729" y1="55978" x2="80729" y2="55978"/>
                          <a14:backgroundMark x1="85863" y1="59420" x2="85863" y2="59420"/>
                          <a14:backgroundMark x1="88690" y1="61775" x2="88690" y2="61775"/>
                          <a14:backgroundMark x1="94494" y1="56884" x2="94494" y2="56884"/>
                          <a14:backgroundMark x1="96577" y1="56884" x2="96577" y2="56884"/>
                          <a14:backgroundMark x1="70908" y1="21014" x2="70908" y2="21014"/>
                          <a14:backgroundMark x1="72321" y1="20833" x2="72321" y2="20833"/>
                          <a14:backgroundMark x1="75446" y1="21196" x2="75446" y2="21196"/>
                          <a14:backgroundMark x1="76488" y1="21920" x2="76488" y2="21920"/>
                          <a14:backgroundMark x1="75446" y1="29529" x2="75446" y2="29529"/>
                          <a14:backgroundMark x1="78943" y1="28261" x2="78943" y2="28261"/>
                          <a14:backgroundMark x1="74479" y1="21739" x2="74479" y2="21739"/>
                          <a14:backgroundMark x1="75446" y1="27536" x2="75446" y2="27536"/>
                          <a14:backgroundMark x1="78943" y1="29891" x2="78943" y2="29891"/>
                          <a14:backgroundMark x1="82217" y1="26630" x2="82217" y2="2663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721" y="1938444"/>
              <a:ext cx="7004206" cy="26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7"/>
            <p:cNvSpPr txBox="1"/>
            <p:nvPr/>
          </p:nvSpPr>
          <p:spPr>
            <a:xfrm>
              <a:off x="2261123" y="1778786"/>
              <a:ext cx="492443" cy="2066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Estimation Error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4777881" y="4612690"/>
              <a:ext cx="3919171" cy="531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Varying Negative Class Proportions in U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(proportion in L is set to [0.5, 0.5])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8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to</a:t>
            </a:r>
            <a:br>
              <a:rPr lang="en-IN" dirty="0"/>
            </a:br>
            <a:r>
              <a:rPr lang="en-IN" dirty="0"/>
              <a:t>Representation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2387162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IN" dirty="0"/>
              <a:t>Concluding remarks…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87050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609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of Research</a:t>
            </a:r>
          </a:p>
        </p:txBody>
      </p:sp>
    </p:spTree>
    <p:extLst>
      <p:ext uri="{BB962C8B-B14F-4D97-AF65-F5344CB8AC3E}">
        <p14:creationId xmlns:p14="http://schemas.microsoft.com/office/powerpoint/2010/main" val="2664741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7885" y="137865"/>
            <a:ext cx="3565213" cy="945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Kernel learning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43341" y="715627"/>
            <a:ext cx="4501219" cy="3507434"/>
            <a:chOff x="643341" y="715627"/>
            <a:chExt cx="4501219" cy="3507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9363" y="715627"/>
              <a:ext cx="1505341" cy="7990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83" y="1956746"/>
              <a:ext cx="519898" cy="1019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41" y="3418246"/>
              <a:ext cx="1897381" cy="80481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cxnSpLocks/>
              <a:stCxn id="4" idx="1"/>
              <a:endCxn id="8" idx="2"/>
            </p:cNvCxnSpPr>
            <p:nvPr/>
          </p:nvCxnSpPr>
          <p:spPr>
            <a:xfrm>
              <a:off x="2344704" y="1115135"/>
              <a:ext cx="1548804" cy="1412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Or 7"/>
            <p:cNvSpPr/>
            <p:nvPr/>
          </p:nvSpPr>
          <p:spPr>
            <a:xfrm>
              <a:off x="3893508" y="2344186"/>
              <a:ext cx="658403" cy="366165"/>
            </a:xfrm>
            <a:prstGeom prst="flowChar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cxnSpLocks/>
              <a:endCxn id="8" idx="2"/>
            </p:cNvCxnSpPr>
            <p:nvPr/>
          </p:nvCxnSpPr>
          <p:spPr>
            <a:xfrm>
              <a:off x="2164529" y="1432425"/>
              <a:ext cx="1728979" cy="1094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  <a:stCxn id="4" idx="2"/>
              <a:endCxn id="8" idx="2"/>
            </p:cNvCxnSpPr>
            <p:nvPr/>
          </p:nvCxnSpPr>
          <p:spPr>
            <a:xfrm>
              <a:off x="1592033" y="1514643"/>
              <a:ext cx="2301475" cy="1012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5" idx="3"/>
              <a:endCxn id="8" idx="2"/>
            </p:cNvCxnSpPr>
            <p:nvPr/>
          </p:nvCxnSpPr>
          <p:spPr>
            <a:xfrm>
              <a:off x="1851981" y="2466444"/>
              <a:ext cx="2041527" cy="6082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5" idx="0"/>
              <a:endCxn id="8" idx="2"/>
            </p:cNvCxnSpPr>
            <p:nvPr/>
          </p:nvCxnSpPr>
          <p:spPr>
            <a:xfrm>
              <a:off x="1592033" y="1956746"/>
              <a:ext cx="2301475" cy="57052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endCxn id="8" idx="2"/>
            </p:cNvCxnSpPr>
            <p:nvPr/>
          </p:nvCxnSpPr>
          <p:spPr>
            <a:xfrm flipV="1">
              <a:off x="1900191" y="2527269"/>
              <a:ext cx="1993317" cy="39950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  <a:endCxn id="8" idx="2"/>
            </p:cNvCxnSpPr>
            <p:nvPr/>
          </p:nvCxnSpPr>
          <p:spPr>
            <a:xfrm flipV="1">
              <a:off x="1737929" y="2527269"/>
              <a:ext cx="2155579" cy="122904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6" idx="0"/>
              <a:endCxn id="8" idx="2"/>
            </p:cNvCxnSpPr>
            <p:nvPr/>
          </p:nvCxnSpPr>
          <p:spPr>
            <a:xfrm flipV="1">
              <a:off x="1592031" y="2527269"/>
              <a:ext cx="2301476" cy="89097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stCxn id="6" idx="3"/>
              <a:endCxn id="8" idx="2"/>
            </p:cNvCxnSpPr>
            <p:nvPr/>
          </p:nvCxnSpPr>
          <p:spPr>
            <a:xfrm flipV="1">
              <a:off x="2540722" y="2527269"/>
              <a:ext cx="1352786" cy="129338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67509" y="1064443"/>
                  <a:ext cx="347520" cy="2054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509" y="1064443"/>
                  <a:ext cx="347520" cy="205450"/>
                </a:xfrm>
                <a:prstGeom prst="rect">
                  <a:avLst/>
                </a:prstGeom>
                <a:blipFill>
                  <a:blip r:embed="rId5"/>
                  <a:stretch>
                    <a:fillRect l="-1754" b="-45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98340" y="1329515"/>
                  <a:ext cx="347520" cy="205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340" y="1329515"/>
                  <a:ext cx="347520" cy="205821"/>
                </a:xfrm>
                <a:prstGeom prst="rect">
                  <a:avLst/>
                </a:prstGeom>
                <a:blipFill>
                  <a:blip r:embed="rId6"/>
                  <a:stretch>
                    <a:fillRect l="-175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45034" y="1435701"/>
                  <a:ext cx="975478" cy="2068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034" y="1435701"/>
                  <a:ext cx="975478" cy="206880"/>
                </a:xfrm>
                <a:prstGeom prst="rect">
                  <a:avLst/>
                </a:prstGeom>
                <a:blipFill>
                  <a:blip r:embed="rId7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696300" y="2313827"/>
                  <a:ext cx="329939" cy="3052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300" y="2313827"/>
                  <a:ext cx="329939" cy="305233"/>
                </a:xfrm>
                <a:prstGeom prst="rect">
                  <a:avLst/>
                </a:prstGeom>
                <a:blipFill>
                  <a:blip r:embed="rId8"/>
                  <a:stretch>
                    <a:fillRect l="-10909" r="-5455" b="-3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771416" y="1744471"/>
                  <a:ext cx="353323" cy="2058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416" y="1744471"/>
                  <a:ext cx="353323" cy="205873"/>
                </a:xfrm>
                <a:prstGeom prst="rect">
                  <a:avLst/>
                </a:prstGeom>
                <a:blipFill>
                  <a:blip r:embed="rId9"/>
                  <a:stretch>
                    <a:fillRect l="-172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76513" y="2143015"/>
                  <a:ext cx="353323" cy="2062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13" y="2143015"/>
                  <a:ext cx="353323" cy="206243"/>
                </a:xfrm>
                <a:prstGeom prst="rect">
                  <a:avLst/>
                </a:prstGeom>
                <a:blipFill>
                  <a:blip r:embed="rId10"/>
                  <a:stretch>
                    <a:fillRect l="-1724" b="-45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859695" y="2592650"/>
                  <a:ext cx="353323" cy="207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695" y="2592650"/>
                  <a:ext cx="353323" cy="207305"/>
                </a:xfrm>
                <a:prstGeom prst="rect">
                  <a:avLst/>
                </a:prstGeom>
                <a:blipFill>
                  <a:blip r:embed="rId11"/>
                  <a:stretch>
                    <a:fillRect l="-172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284734" y="3267882"/>
                  <a:ext cx="353323" cy="206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734" y="3267882"/>
                  <a:ext cx="353323" cy="206880"/>
                </a:xfrm>
                <a:prstGeom prst="rect">
                  <a:avLst/>
                </a:prstGeom>
                <a:blipFill>
                  <a:blip r:embed="rId12"/>
                  <a:stretch>
                    <a:fillRect l="-172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987867" y="3267882"/>
                  <a:ext cx="356837" cy="2073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867" y="3267882"/>
                  <a:ext cx="356837" cy="207305"/>
                </a:xfrm>
                <a:prstGeom prst="rect">
                  <a:avLst/>
                </a:prstGeom>
                <a:blipFill>
                  <a:blip r:embed="rId13"/>
                  <a:stretch>
                    <a:fillRect l="-1695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652001" y="3267882"/>
                  <a:ext cx="353323" cy="2083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001" y="3267882"/>
                  <a:ext cx="353323" cy="208363"/>
                </a:xfrm>
                <a:prstGeom prst="rect">
                  <a:avLst/>
                </a:prstGeom>
                <a:blipFill>
                  <a:blip r:embed="rId14"/>
                  <a:stretch>
                    <a:fillRect l="-172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3307327" y="1475856"/>
              <a:ext cx="1837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/>
                <a:t>Multi-modal Data</a:t>
              </a:r>
            </a:p>
            <a:p>
              <a:pPr algn="ctr"/>
              <a:r>
                <a:rPr lang="en-IN" dirty="0">
                  <a:solidFill>
                    <a:schemeClr val="accent3"/>
                  </a:solidFill>
                </a:rPr>
                <a:t>NIPS’09, JMLR’11</a:t>
              </a:r>
              <a:endParaRPr lang="en-IN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031722" y="1463455"/>
            <a:ext cx="125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169349" y="975293"/>
            <a:ext cx="4987353" cy="2785187"/>
            <a:chOff x="7169349" y="975293"/>
            <a:chExt cx="4987353" cy="2785187"/>
          </a:xfrm>
        </p:grpSpPr>
        <p:sp>
          <p:nvSpPr>
            <p:cNvPr id="50" name="Oval 49"/>
            <p:cNvSpPr/>
            <p:nvPr/>
          </p:nvSpPr>
          <p:spPr>
            <a:xfrm flipV="1">
              <a:off x="9389992" y="2401394"/>
              <a:ext cx="487819" cy="4350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591" y="975293"/>
              <a:ext cx="608518" cy="47555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41" y="1898522"/>
              <a:ext cx="848417" cy="84247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107" y="3237368"/>
              <a:ext cx="697484" cy="5231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8235" y="975293"/>
              <a:ext cx="608518" cy="47555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285" y="1898522"/>
              <a:ext cx="848417" cy="84247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751" y="3237368"/>
              <a:ext cx="697484" cy="523112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>
              <a:cxnSpLocks/>
              <a:stCxn id="31" idx="3"/>
              <a:endCxn id="50" idx="4"/>
            </p:cNvCxnSpPr>
            <p:nvPr/>
          </p:nvCxnSpPr>
          <p:spPr>
            <a:xfrm>
              <a:off x="7960109" y="1213071"/>
              <a:ext cx="1673793" cy="118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/>
              <a:stCxn id="50" idx="4"/>
              <a:endCxn id="35" idx="1"/>
            </p:cNvCxnSpPr>
            <p:nvPr/>
          </p:nvCxnSpPr>
          <p:spPr>
            <a:xfrm flipV="1">
              <a:off x="9633902" y="1213071"/>
              <a:ext cx="1794333" cy="118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169349" y="1448837"/>
              <a:ext cx="697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DATA</a:t>
              </a:r>
            </a:p>
          </p:txBody>
        </p:sp>
        <p:cxnSp>
          <p:nvCxnSpPr>
            <p:cNvPr id="43" name="Straight Arrow Connector 42"/>
            <p:cNvCxnSpPr>
              <a:cxnSpLocks/>
              <a:endCxn id="50" idx="2"/>
            </p:cNvCxnSpPr>
            <p:nvPr/>
          </p:nvCxnSpPr>
          <p:spPr>
            <a:xfrm>
              <a:off x="8083620" y="2452982"/>
              <a:ext cx="1306372" cy="1659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50" idx="6"/>
              <a:endCxn id="36" idx="1"/>
            </p:cNvCxnSpPr>
            <p:nvPr/>
          </p:nvCxnSpPr>
          <p:spPr>
            <a:xfrm flipV="1">
              <a:off x="9877811" y="2319761"/>
              <a:ext cx="1430474" cy="299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cxnSpLocks/>
              <a:endCxn id="50" idx="1"/>
            </p:cNvCxnSpPr>
            <p:nvPr/>
          </p:nvCxnSpPr>
          <p:spPr>
            <a:xfrm flipV="1">
              <a:off x="7955563" y="2772747"/>
              <a:ext cx="1505868" cy="659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cxnSpLocks/>
              <a:stCxn id="50" idx="7"/>
              <a:endCxn id="37" idx="1"/>
            </p:cNvCxnSpPr>
            <p:nvPr/>
          </p:nvCxnSpPr>
          <p:spPr>
            <a:xfrm>
              <a:off x="9806372" y="2772747"/>
              <a:ext cx="1577379" cy="726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540767" y="2460011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0767" y="2460011"/>
                  <a:ext cx="18626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2258" r="-25806" b="-88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/>
            <p:cNvSpPr/>
            <p:nvPr/>
          </p:nvSpPr>
          <p:spPr>
            <a:xfrm>
              <a:off x="8652243" y="1166004"/>
              <a:ext cx="19531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/>
                <a:t>Multi-task learning</a:t>
              </a:r>
            </a:p>
            <a:p>
              <a:pPr algn="ctr"/>
              <a:r>
                <a:rPr lang="en-IN" dirty="0">
                  <a:solidFill>
                    <a:schemeClr val="accent3"/>
                  </a:solidFill>
                </a:rPr>
                <a:t>SDM’11, ICML’12</a:t>
              </a:r>
              <a:endParaRPr lang="en-IN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42421" y="3701567"/>
            <a:ext cx="8185010" cy="3162115"/>
            <a:chOff x="3342421" y="3701567"/>
            <a:chExt cx="8185010" cy="3162115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9"/>
            <a:srcRect l="15464" t="5757" r="15413" b="26736"/>
            <a:stretch/>
          </p:blipFill>
          <p:spPr>
            <a:xfrm>
              <a:off x="3342421" y="3701567"/>
              <a:ext cx="5756140" cy="316211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9098561" y="4959458"/>
              <a:ext cx="24288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/>
                <a:t>Rule Ensemble Learning</a:t>
              </a:r>
            </a:p>
            <a:p>
              <a:pPr algn="ctr"/>
              <a:r>
                <a:rPr lang="en-IN" dirty="0">
                  <a:solidFill>
                    <a:schemeClr val="accent3"/>
                  </a:solidFill>
                </a:rPr>
                <a:t>ICML’11, JMLR’15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435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7885" y="137865"/>
            <a:ext cx="3565213" cy="945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Kernel learning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43341" y="715627"/>
            <a:ext cx="4501219" cy="3507434"/>
            <a:chOff x="643341" y="715627"/>
            <a:chExt cx="4501219" cy="3507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9363" y="715627"/>
              <a:ext cx="1505341" cy="7990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83" y="1956746"/>
              <a:ext cx="519898" cy="1019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41" y="3418246"/>
              <a:ext cx="1897381" cy="80481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cxnSpLocks/>
              <a:stCxn id="4" idx="1"/>
              <a:endCxn id="8" idx="2"/>
            </p:cNvCxnSpPr>
            <p:nvPr/>
          </p:nvCxnSpPr>
          <p:spPr>
            <a:xfrm>
              <a:off x="2344704" y="1115135"/>
              <a:ext cx="1548804" cy="1412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Or 7"/>
            <p:cNvSpPr/>
            <p:nvPr/>
          </p:nvSpPr>
          <p:spPr>
            <a:xfrm>
              <a:off x="3893508" y="2344186"/>
              <a:ext cx="658403" cy="366165"/>
            </a:xfrm>
            <a:prstGeom prst="flowChar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cxnSpLocks/>
              <a:endCxn id="8" idx="2"/>
            </p:cNvCxnSpPr>
            <p:nvPr/>
          </p:nvCxnSpPr>
          <p:spPr>
            <a:xfrm>
              <a:off x="2164529" y="1432425"/>
              <a:ext cx="1728979" cy="1094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  <a:stCxn id="4" idx="2"/>
              <a:endCxn id="8" idx="2"/>
            </p:cNvCxnSpPr>
            <p:nvPr/>
          </p:nvCxnSpPr>
          <p:spPr>
            <a:xfrm>
              <a:off x="1592033" y="1514643"/>
              <a:ext cx="2301475" cy="1012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5" idx="3"/>
              <a:endCxn id="8" idx="2"/>
            </p:cNvCxnSpPr>
            <p:nvPr/>
          </p:nvCxnSpPr>
          <p:spPr>
            <a:xfrm>
              <a:off x="1851981" y="2466444"/>
              <a:ext cx="2041527" cy="6082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5" idx="0"/>
              <a:endCxn id="8" idx="2"/>
            </p:cNvCxnSpPr>
            <p:nvPr/>
          </p:nvCxnSpPr>
          <p:spPr>
            <a:xfrm>
              <a:off x="1592033" y="1956746"/>
              <a:ext cx="2301475" cy="57052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endCxn id="8" idx="2"/>
            </p:cNvCxnSpPr>
            <p:nvPr/>
          </p:nvCxnSpPr>
          <p:spPr>
            <a:xfrm flipV="1">
              <a:off x="1900191" y="2527269"/>
              <a:ext cx="1993317" cy="39950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  <a:endCxn id="8" idx="2"/>
            </p:cNvCxnSpPr>
            <p:nvPr/>
          </p:nvCxnSpPr>
          <p:spPr>
            <a:xfrm flipV="1">
              <a:off x="1737929" y="2527269"/>
              <a:ext cx="2155579" cy="122904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6" idx="0"/>
              <a:endCxn id="8" idx="2"/>
            </p:cNvCxnSpPr>
            <p:nvPr/>
          </p:nvCxnSpPr>
          <p:spPr>
            <a:xfrm flipV="1">
              <a:off x="1592031" y="2527269"/>
              <a:ext cx="2301476" cy="89097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stCxn id="6" idx="3"/>
              <a:endCxn id="8" idx="2"/>
            </p:cNvCxnSpPr>
            <p:nvPr/>
          </p:nvCxnSpPr>
          <p:spPr>
            <a:xfrm flipV="1">
              <a:off x="2540722" y="2527269"/>
              <a:ext cx="1352786" cy="129338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67509" y="1064443"/>
                  <a:ext cx="347520" cy="2054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509" y="1064443"/>
                  <a:ext cx="347520" cy="205450"/>
                </a:xfrm>
                <a:prstGeom prst="rect">
                  <a:avLst/>
                </a:prstGeom>
                <a:blipFill>
                  <a:blip r:embed="rId5"/>
                  <a:stretch>
                    <a:fillRect l="-1754" b="-45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98340" y="1329515"/>
                  <a:ext cx="347520" cy="205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340" y="1329515"/>
                  <a:ext cx="347520" cy="205821"/>
                </a:xfrm>
                <a:prstGeom prst="rect">
                  <a:avLst/>
                </a:prstGeom>
                <a:blipFill>
                  <a:blip r:embed="rId6"/>
                  <a:stretch>
                    <a:fillRect l="-175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45034" y="1435701"/>
                  <a:ext cx="975478" cy="2068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034" y="1435701"/>
                  <a:ext cx="975478" cy="206880"/>
                </a:xfrm>
                <a:prstGeom prst="rect">
                  <a:avLst/>
                </a:prstGeom>
                <a:blipFill>
                  <a:blip r:embed="rId7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696300" y="2313827"/>
                  <a:ext cx="329939" cy="3052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300" y="2313827"/>
                  <a:ext cx="329939" cy="305233"/>
                </a:xfrm>
                <a:prstGeom prst="rect">
                  <a:avLst/>
                </a:prstGeom>
                <a:blipFill>
                  <a:blip r:embed="rId8"/>
                  <a:stretch>
                    <a:fillRect l="-10909" r="-5455" b="-3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771416" y="1744471"/>
                  <a:ext cx="353323" cy="2058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416" y="1744471"/>
                  <a:ext cx="353323" cy="205873"/>
                </a:xfrm>
                <a:prstGeom prst="rect">
                  <a:avLst/>
                </a:prstGeom>
                <a:blipFill>
                  <a:blip r:embed="rId9"/>
                  <a:stretch>
                    <a:fillRect l="-172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76513" y="2143015"/>
                  <a:ext cx="353323" cy="2062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13" y="2143015"/>
                  <a:ext cx="353323" cy="206243"/>
                </a:xfrm>
                <a:prstGeom prst="rect">
                  <a:avLst/>
                </a:prstGeom>
                <a:blipFill>
                  <a:blip r:embed="rId10"/>
                  <a:stretch>
                    <a:fillRect l="-1724" b="-45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859695" y="2592650"/>
                  <a:ext cx="353323" cy="2073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695" y="2592650"/>
                  <a:ext cx="353323" cy="207305"/>
                </a:xfrm>
                <a:prstGeom prst="rect">
                  <a:avLst/>
                </a:prstGeom>
                <a:blipFill>
                  <a:blip r:embed="rId11"/>
                  <a:stretch>
                    <a:fillRect l="-172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284734" y="3267882"/>
                  <a:ext cx="353323" cy="206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734" y="3267882"/>
                  <a:ext cx="353323" cy="206880"/>
                </a:xfrm>
                <a:prstGeom prst="rect">
                  <a:avLst/>
                </a:prstGeom>
                <a:blipFill>
                  <a:blip r:embed="rId12"/>
                  <a:stretch>
                    <a:fillRect l="-172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987867" y="3267882"/>
                  <a:ext cx="356837" cy="2073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867" y="3267882"/>
                  <a:ext cx="356837" cy="207305"/>
                </a:xfrm>
                <a:prstGeom prst="rect">
                  <a:avLst/>
                </a:prstGeom>
                <a:blipFill>
                  <a:blip r:embed="rId13"/>
                  <a:stretch>
                    <a:fillRect l="-1695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652001" y="3267882"/>
                  <a:ext cx="353323" cy="2083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001" y="3267882"/>
                  <a:ext cx="353323" cy="208363"/>
                </a:xfrm>
                <a:prstGeom prst="rect">
                  <a:avLst/>
                </a:prstGeom>
                <a:blipFill>
                  <a:blip r:embed="rId14"/>
                  <a:stretch>
                    <a:fillRect l="-1724" b="-4117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3307327" y="1475856"/>
              <a:ext cx="1837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/>
                <a:t>Multi-modal Data</a:t>
              </a:r>
            </a:p>
            <a:p>
              <a:pPr algn="ctr"/>
              <a:r>
                <a:rPr lang="en-IN" dirty="0">
                  <a:solidFill>
                    <a:schemeClr val="accent3"/>
                  </a:solidFill>
                </a:rPr>
                <a:t>NIPS’09, JMLR’11</a:t>
              </a:r>
              <a:endParaRPr lang="en-IN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69349" y="975293"/>
            <a:ext cx="5116597" cy="2785187"/>
            <a:chOff x="7169349" y="975293"/>
            <a:chExt cx="5116597" cy="2785187"/>
          </a:xfrm>
        </p:grpSpPr>
        <p:sp>
          <p:nvSpPr>
            <p:cNvPr id="42" name="TextBox 41"/>
            <p:cNvSpPr txBox="1"/>
            <p:nvPr/>
          </p:nvSpPr>
          <p:spPr>
            <a:xfrm>
              <a:off x="11031722" y="1463455"/>
              <a:ext cx="1254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INFERENCE</a:t>
              </a:r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9389992" y="2401394"/>
              <a:ext cx="487819" cy="435067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591" y="975293"/>
              <a:ext cx="608518" cy="47555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41" y="1898522"/>
              <a:ext cx="848417" cy="84247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107" y="3237368"/>
              <a:ext cx="697484" cy="5231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8235" y="975293"/>
              <a:ext cx="608518" cy="47555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285" y="1898522"/>
              <a:ext cx="848417" cy="84247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751" y="3237368"/>
              <a:ext cx="697484" cy="523112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>
              <a:cxnSpLocks/>
              <a:stCxn id="31" idx="3"/>
              <a:endCxn id="50" idx="4"/>
            </p:cNvCxnSpPr>
            <p:nvPr/>
          </p:nvCxnSpPr>
          <p:spPr>
            <a:xfrm>
              <a:off x="7960109" y="1213071"/>
              <a:ext cx="1673793" cy="118832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/>
              <a:stCxn id="50" idx="4"/>
              <a:endCxn id="35" idx="1"/>
            </p:cNvCxnSpPr>
            <p:nvPr/>
          </p:nvCxnSpPr>
          <p:spPr>
            <a:xfrm flipV="1">
              <a:off x="9633902" y="1213071"/>
              <a:ext cx="1794333" cy="118832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169349" y="1448837"/>
              <a:ext cx="697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DATA</a:t>
              </a:r>
            </a:p>
          </p:txBody>
        </p:sp>
        <p:cxnSp>
          <p:nvCxnSpPr>
            <p:cNvPr id="43" name="Straight Arrow Connector 42"/>
            <p:cNvCxnSpPr>
              <a:cxnSpLocks/>
              <a:endCxn id="50" idx="2"/>
            </p:cNvCxnSpPr>
            <p:nvPr/>
          </p:nvCxnSpPr>
          <p:spPr>
            <a:xfrm>
              <a:off x="8083620" y="2452982"/>
              <a:ext cx="1306372" cy="1659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50" idx="6"/>
              <a:endCxn id="36" idx="1"/>
            </p:cNvCxnSpPr>
            <p:nvPr/>
          </p:nvCxnSpPr>
          <p:spPr>
            <a:xfrm flipV="1">
              <a:off x="9877811" y="2319761"/>
              <a:ext cx="1430474" cy="299166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cxnSpLocks/>
              <a:endCxn id="50" idx="1"/>
            </p:cNvCxnSpPr>
            <p:nvPr/>
          </p:nvCxnSpPr>
          <p:spPr>
            <a:xfrm flipV="1">
              <a:off x="7955563" y="2772747"/>
              <a:ext cx="1505868" cy="65984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cxnSpLocks/>
              <a:stCxn id="50" idx="7"/>
              <a:endCxn id="37" idx="1"/>
            </p:cNvCxnSpPr>
            <p:nvPr/>
          </p:nvCxnSpPr>
          <p:spPr>
            <a:xfrm>
              <a:off x="9806372" y="2772747"/>
              <a:ext cx="1577379" cy="72617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540767" y="2460011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0767" y="2460011"/>
                  <a:ext cx="18626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2258" r="-25806" b="-88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/>
            <p:cNvSpPr/>
            <p:nvPr/>
          </p:nvSpPr>
          <p:spPr>
            <a:xfrm>
              <a:off x="8652243" y="1166004"/>
              <a:ext cx="19531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Multi-task learning</a:t>
              </a:r>
            </a:p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SDM’11, ICML’12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42421" y="3701567"/>
            <a:ext cx="8185010" cy="3162115"/>
            <a:chOff x="3342421" y="3701567"/>
            <a:chExt cx="8185010" cy="3162115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5464" t="5757" r="15413" b="26736"/>
            <a:stretch/>
          </p:blipFill>
          <p:spPr>
            <a:xfrm>
              <a:off x="3342421" y="3701567"/>
              <a:ext cx="5756140" cy="316211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9098561" y="4959458"/>
              <a:ext cx="24288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Rule Ensemble Learning</a:t>
              </a:r>
            </a:p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ICML’11, JMLR’15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581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7885" y="137865"/>
            <a:ext cx="3565213" cy="945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Kernel learning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3341" y="715627"/>
            <a:ext cx="4501219" cy="3507434"/>
            <a:chOff x="643341" y="715627"/>
            <a:chExt cx="4501219" cy="3507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9363" y="715627"/>
              <a:ext cx="1505341" cy="7990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83" y="1956746"/>
              <a:ext cx="519898" cy="1019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41" y="3418246"/>
              <a:ext cx="1897381" cy="80481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cxnSpLocks/>
              <a:stCxn id="4" idx="1"/>
              <a:endCxn id="8" idx="2"/>
            </p:cNvCxnSpPr>
            <p:nvPr/>
          </p:nvCxnSpPr>
          <p:spPr>
            <a:xfrm>
              <a:off x="2344704" y="1115135"/>
              <a:ext cx="1548804" cy="141213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Or 7"/>
            <p:cNvSpPr/>
            <p:nvPr/>
          </p:nvSpPr>
          <p:spPr>
            <a:xfrm>
              <a:off x="3893508" y="2344186"/>
              <a:ext cx="658403" cy="366165"/>
            </a:xfrm>
            <a:prstGeom prst="flowChartOr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>
              <a:cxnSpLocks/>
              <a:endCxn id="8" idx="2"/>
            </p:cNvCxnSpPr>
            <p:nvPr/>
          </p:nvCxnSpPr>
          <p:spPr>
            <a:xfrm>
              <a:off x="2164529" y="1432425"/>
              <a:ext cx="1728979" cy="109484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  <a:stCxn id="4" idx="2"/>
              <a:endCxn id="8" idx="2"/>
            </p:cNvCxnSpPr>
            <p:nvPr/>
          </p:nvCxnSpPr>
          <p:spPr>
            <a:xfrm>
              <a:off x="1592033" y="1514643"/>
              <a:ext cx="2301475" cy="101262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5" idx="3"/>
              <a:endCxn id="8" idx="2"/>
            </p:cNvCxnSpPr>
            <p:nvPr/>
          </p:nvCxnSpPr>
          <p:spPr>
            <a:xfrm>
              <a:off x="1851981" y="2466444"/>
              <a:ext cx="2041527" cy="6082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5" idx="0"/>
              <a:endCxn id="8" idx="2"/>
            </p:cNvCxnSpPr>
            <p:nvPr/>
          </p:nvCxnSpPr>
          <p:spPr>
            <a:xfrm>
              <a:off x="1592033" y="1956746"/>
              <a:ext cx="2301475" cy="57052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endCxn id="8" idx="2"/>
            </p:cNvCxnSpPr>
            <p:nvPr/>
          </p:nvCxnSpPr>
          <p:spPr>
            <a:xfrm flipV="1">
              <a:off x="1900191" y="2527269"/>
              <a:ext cx="1993317" cy="39950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  <a:endCxn id="8" idx="2"/>
            </p:cNvCxnSpPr>
            <p:nvPr/>
          </p:nvCxnSpPr>
          <p:spPr>
            <a:xfrm flipV="1">
              <a:off x="1737929" y="2527269"/>
              <a:ext cx="2155579" cy="122904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6" idx="0"/>
              <a:endCxn id="8" idx="2"/>
            </p:cNvCxnSpPr>
            <p:nvPr/>
          </p:nvCxnSpPr>
          <p:spPr>
            <a:xfrm flipV="1">
              <a:off x="1592031" y="2527269"/>
              <a:ext cx="2301476" cy="89097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stCxn id="6" idx="3"/>
              <a:endCxn id="8" idx="2"/>
            </p:cNvCxnSpPr>
            <p:nvPr/>
          </p:nvCxnSpPr>
          <p:spPr>
            <a:xfrm flipV="1">
              <a:off x="2540722" y="2527269"/>
              <a:ext cx="1352786" cy="1293386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67509" y="1064443"/>
                  <a:ext cx="261097" cy="248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509" y="1064443"/>
                  <a:ext cx="261097" cy="248594"/>
                </a:xfrm>
                <a:prstGeom prst="rect">
                  <a:avLst/>
                </a:prstGeom>
                <a:blipFill>
                  <a:blip r:embed="rId5"/>
                  <a:stretch>
                    <a:fillRect l="-18605" r="-4651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98340" y="1329515"/>
                  <a:ext cx="261097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340" y="1329515"/>
                  <a:ext cx="261097" cy="249043"/>
                </a:xfrm>
                <a:prstGeom prst="rect">
                  <a:avLst/>
                </a:prstGeom>
                <a:blipFill>
                  <a:blip r:embed="rId6"/>
                  <a:stretch>
                    <a:fillRect l="-18605" r="-4651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45034" y="1435701"/>
                  <a:ext cx="975478" cy="2503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034" y="1435701"/>
                  <a:ext cx="975478" cy="250325"/>
                </a:xfrm>
                <a:prstGeom prst="rect">
                  <a:avLst/>
                </a:prstGeom>
                <a:blipFill>
                  <a:blip r:embed="rId7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696300" y="2313827"/>
                  <a:ext cx="2478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sz="24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300" y="2313827"/>
                  <a:ext cx="24788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9268" r="-26829" b="-8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771416" y="1744471"/>
                  <a:ext cx="265457" cy="2491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416" y="1744471"/>
                  <a:ext cx="265457" cy="249107"/>
                </a:xfrm>
                <a:prstGeom prst="rect">
                  <a:avLst/>
                </a:prstGeom>
                <a:blipFill>
                  <a:blip r:embed="rId9"/>
                  <a:stretch>
                    <a:fillRect l="-18605" r="-6977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76513" y="2143015"/>
                  <a:ext cx="265457" cy="249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13" y="2143015"/>
                  <a:ext cx="265457" cy="249555"/>
                </a:xfrm>
                <a:prstGeom prst="rect">
                  <a:avLst/>
                </a:prstGeom>
                <a:blipFill>
                  <a:blip r:embed="rId10"/>
                  <a:stretch>
                    <a:fillRect l="-18182" r="-4545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859695" y="2592650"/>
                  <a:ext cx="265457" cy="2508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695" y="2592650"/>
                  <a:ext cx="265457" cy="250838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454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284734" y="3267882"/>
                  <a:ext cx="265457" cy="250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734" y="3267882"/>
                  <a:ext cx="265457" cy="250325"/>
                </a:xfrm>
                <a:prstGeom prst="rect">
                  <a:avLst/>
                </a:prstGeom>
                <a:blipFill>
                  <a:blip r:embed="rId12"/>
                  <a:stretch>
                    <a:fillRect l="-18605" r="-6977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987867" y="3267882"/>
                  <a:ext cx="356837" cy="2508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867" y="3267882"/>
                  <a:ext cx="356837" cy="250838"/>
                </a:xfrm>
                <a:prstGeom prst="rect">
                  <a:avLst/>
                </a:prstGeom>
                <a:blipFill>
                  <a:blip r:embed="rId13"/>
                  <a:stretch>
                    <a:fillRect l="-169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652001" y="3267882"/>
                  <a:ext cx="265457" cy="2521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001" y="3267882"/>
                  <a:ext cx="265457" cy="252120"/>
                </a:xfrm>
                <a:prstGeom prst="rect">
                  <a:avLst/>
                </a:prstGeom>
                <a:blipFill>
                  <a:blip r:embed="rId14"/>
                  <a:stretch>
                    <a:fillRect l="-18182" r="-454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3307327" y="1475856"/>
              <a:ext cx="1837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Multi-modal Data</a:t>
              </a:r>
            </a:p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NIPS’09, JMLR’11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031722" y="1463455"/>
            <a:ext cx="125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169349" y="975293"/>
            <a:ext cx="4987353" cy="2785187"/>
            <a:chOff x="7169349" y="975293"/>
            <a:chExt cx="4987353" cy="2785187"/>
          </a:xfrm>
        </p:grpSpPr>
        <p:sp>
          <p:nvSpPr>
            <p:cNvPr id="50" name="Oval 49"/>
            <p:cNvSpPr/>
            <p:nvPr/>
          </p:nvSpPr>
          <p:spPr>
            <a:xfrm flipV="1">
              <a:off x="9389992" y="2401394"/>
              <a:ext cx="487819" cy="4350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591" y="975293"/>
              <a:ext cx="608518" cy="47555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41" y="1898522"/>
              <a:ext cx="848417" cy="84247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107" y="3237368"/>
              <a:ext cx="697484" cy="5231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8235" y="975293"/>
              <a:ext cx="608518" cy="47555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285" y="1898522"/>
              <a:ext cx="848417" cy="84247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751" y="3237368"/>
              <a:ext cx="697484" cy="523112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>
              <a:cxnSpLocks/>
              <a:stCxn id="31" idx="3"/>
              <a:endCxn id="50" idx="4"/>
            </p:cNvCxnSpPr>
            <p:nvPr/>
          </p:nvCxnSpPr>
          <p:spPr>
            <a:xfrm>
              <a:off x="7960109" y="1213071"/>
              <a:ext cx="1673793" cy="118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cxnSpLocks/>
              <a:stCxn id="50" idx="4"/>
              <a:endCxn id="35" idx="1"/>
            </p:cNvCxnSpPr>
            <p:nvPr/>
          </p:nvCxnSpPr>
          <p:spPr>
            <a:xfrm flipV="1">
              <a:off x="9633902" y="1213071"/>
              <a:ext cx="1794333" cy="118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169349" y="1448837"/>
              <a:ext cx="697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DATA</a:t>
              </a:r>
            </a:p>
          </p:txBody>
        </p:sp>
        <p:cxnSp>
          <p:nvCxnSpPr>
            <p:cNvPr id="43" name="Straight Arrow Connector 42"/>
            <p:cNvCxnSpPr>
              <a:cxnSpLocks/>
              <a:endCxn id="50" idx="2"/>
            </p:cNvCxnSpPr>
            <p:nvPr/>
          </p:nvCxnSpPr>
          <p:spPr>
            <a:xfrm>
              <a:off x="8083620" y="2452982"/>
              <a:ext cx="1306372" cy="1659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50" idx="6"/>
              <a:endCxn id="36" idx="1"/>
            </p:cNvCxnSpPr>
            <p:nvPr/>
          </p:nvCxnSpPr>
          <p:spPr>
            <a:xfrm flipV="1">
              <a:off x="9877811" y="2319761"/>
              <a:ext cx="1430474" cy="299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cxnSpLocks/>
              <a:endCxn id="50" idx="1"/>
            </p:cNvCxnSpPr>
            <p:nvPr/>
          </p:nvCxnSpPr>
          <p:spPr>
            <a:xfrm flipV="1">
              <a:off x="7955563" y="2772747"/>
              <a:ext cx="1505868" cy="659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cxnSpLocks/>
              <a:stCxn id="50" idx="7"/>
              <a:endCxn id="37" idx="1"/>
            </p:cNvCxnSpPr>
            <p:nvPr/>
          </p:nvCxnSpPr>
          <p:spPr>
            <a:xfrm>
              <a:off x="9806372" y="2772747"/>
              <a:ext cx="1577379" cy="726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540767" y="2460011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0767" y="2460011"/>
                  <a:ext cx="18626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2258" r="-25806" b="-88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/>
            <p:cNvSpPr/>
            <p:nvPr/>
          </p:nvSpPr>
          <p:spPr>
            <a:xfrm>
              <a:off x="8652243" y="1166004"/>
              <a:ext cx="19531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/>
                <a:t>Multi-task learning</a:t>
              </a:r>
            </a:p>
            <a:p>
              <a:pPr algn="ctr"/>
              <a:r>
                <a:rPr lang="en-IN" dirty="0">
                  <a:solidFill>
                    <a:schemeClr val="accent3"/>
                  </a:solidFill>
                </a:rPr>
                <a:t>SDM’11, ICML’12</a:t>
              </a:r>
              <a:endParaRPr lang="en-IN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42421" y="3701567"/>
            <a:ext cx="8185010" cy="3162115"/>
            <a:chOff x="3342421" y="3701567"/>
            <a:chExt cx="8185010" cy="3162115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5464" t="5757" r="15413" b="26736"/>
            <a:stretch/>
          </p:blipFill>
          <p:spPr>
            <a:xfrm>
              <a:off x="3342421" y="3701567"/>
              <a:ext cx="5756140" cy="316211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9098561" y="4959458"/>
              <a:ext cx="24288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Rule Ensemble Learning</a:t>
              </a:r>
            </a:p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ICML’11, JMLR’15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67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7885" y="137865"/>
            <a:ext cx="3565213" cy="9450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Kernel learning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342421" y="3701567"/>
            <a:ext cx="8185010" cy="3162115"/>
            <a:chOff x="3342421" y="3701567"/>
            <a:chExt cx="8185010" cy="3162115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/>
            <a:srcRect l="15464" t="5757" r="15413" b="26736"/>
            <a:stretch/>
          </p:blipFill>
          <p:spPr>
            <a:xfrm>
              <a:off x="3342421" y="3701567"/>
              <a:ext cx="5756140" cy="316211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9098561" y="4959458"/>
              <a:ext cx="24288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/>
                <a:t>Rule Ensemble Learning</a:t>
              </a:r>
            </a:p>
            <a:p>
              <a:pPr algn="ctr"/>
              <a:r>
                <a:rPr lang="en-IN" dirty="0">
                  <a:solidFill>
                    <a:schemeClr val="accent3"/>
                  </a:solidFill>
                </a:rPr>
                <a:t>ICML’11, JMLR’15</a:t>
              </a:r>
              <a:endParaRPr lang="en-IN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69349" y="975293"/>
            <a:ext cx="5116597" cy="2785187"/>
            <a:chOff x="7169349" y="975293"/>
            <a:chExt cx="5116597" cy="2785187"/>
          </a:xfrm>
        </p:grpSpPr>
        <p:sp>
          <p:nvSpPr>
            <p:cNvPr id="57" name="TextBox 56"/>
            <p:cNvSpPr txBox="1"/>
            <p:nvPr/>
          </p:nvSpPr>
          <p:spPr>
            <a:xfrm>
              <a:off x="11031722" y="1463455"/>
              <a:ext cx="1254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INFERENCE</a:t>
              </a:r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9389992" y="2401394"/>
              <a:ext cx="487819" cy="435067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591" y="975293"/>
              <a:ext cx="608518" cy="47555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41" y="1898522"/>
              <a:ext cx="848417" cy="84247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107" y="3237368"/>
              <a:ext cx="697484" cy="52311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8235" y="975293"/>
              <a:ext cx="608518" cy="47555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8285" y="1898522"/>
              <a:ext cx="848417" cy="84247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751" y="3237368"/>
              <a:ext cx="697484" cy="523112"/>
            </a:xfrm>
            <a:prstGeom prst="rect">
              <a:avLst/>
            </a:prstGeom>
          </p:spPr>
        </p:pic>
        <p:cxnSp>
          <p:nvCxnSpPr>
            <p:cNvPr id="65" name="Straight Arrow Connector 64"/>
            <p:cNvCxnSpPr>
              <a:cxnSpLocks/>
              <a:stCxn id="59" idx="3"/>
              <a:endCxn id="58" idx="4"/>
            </p:cNvCxnSpPr>
            <p:nvPr/>
          </p:nvCxnSpPr>
          <p:spPr>
            <a:xfrm>
              <a:off x="7960109" y="1213071"/>
              <a:ext cx="1673793" cy="118832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cxnSpLocks/>
              <a:stCxn id="58" idx="4"/>
              <a:endCxn id="62" idx="1"/>
            </p:cNvCxnSpPr>
            <p:nvPr/>
          </p:nvCxnSpPr>
          <p:spPr>
            <a:xfrm flipV="1">
              <a:off x="9633902" y="1213071"/>
              <a:ext cx="1794333" cy="118832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169349" y="1448837"/>
              <a:ext cx="697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DATA</a:t>
              </a:r>
            </a:p>
          </p:txBody>
        </p:sp>
        <p:cxnSp>
          <p:nvCxnSpPr>
            <p:cNvPr id="74" name="Straight Arrow Connector 73"/>
            <p:cNvCxnSpPr>
              <a:cxnSpLocks/>
              <a:endCxn id="58" idx="2"/>
            </p:cNvCxnSpPr>
            <p:nvPr/>
          </p:nvCxnSpPr>
          <p:spPr>
            <a:xfrm>
              <a:off x="8083620" y="2452982"/>
              <a:ext cx="1306372" cy="1659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cxnSpLocks/>
              <a:stCxn id="58" idx="6"/>
              <a:endCxn id="63" idx="1"/>
            </p:cNvCxnSpPr>
            <p:nvPr/>
          </p:nvCxnSpPr>
          <p:spPr>
            <a:xfrm flipV="1">
              <a:off x="9877811" y="2319761"/>
              <a:ext cx="1430474" cy="299166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cxnSpLocks/>
              <a:endCxn id="58" idx="1"/>
            </p:cNvCxnSpPr>
            <p:nvPr/>
          </p:nvCxnSpPr>
          <p:spPr>
            <a:xfrm flipV="1">
              <a:off x="7955563" y="2772747"/>
              <a:ext cx="1505868" cy="65984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cxnSpLocks/>
              <a:stCxn id="58" idx="7"/>
              <a:endCxn id="64" idx="1"/>
            </p:cNvCxnSpPr>
            <p:nvPr/>
          </p:nvCxnSpPr>
          <p:spPr>
            <a:xfrm>
              <a:off x="9806372" y="2772747"/>
              <a:ext cx="1577379" cy="72617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9540767" y="2460011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0767" y="2460011"/>
                  <a:ext cx="18626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2258" r="-25806" b="-88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/>
            <p:cNvSpPr/>
            <p:nvPr/>
          </p:nvSpPr>
          <p:spPr>
            <a:xfrm>
              <a:off x="8652243" y="1166004"/>
              <a:ext cx="19531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Multi-task learning</a:t>
              </a:r>
            </a:p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SDM’11, ICML’12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43341" y="715627"/>
            <a:ext cx="4501219" cy="3507434"/>
            <a:chOff x="643341" y="715627"/>
            <a:chExt cx="4501219" cy="350743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9363" y="715627"/>
              <a:ext cx="1505341" cy="79901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83" y="1956746"/>
              <a:ext cx="519898" cy="1019397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41" y="3418246"/>
              <a:ext cx="1897381" cy="804815"/>
            </a:xfrm>
            <a:prstGeom prst="rect">
              <a:avLst/>
            </a:prstGeom>
          </p:spPr>
        </p:pic>
        <p:cxnSp>
          <p:nvCxnSpPr>
            <p:cNvPr id="84" name="Straight Arrow Connector 83"/>
            <p:cNvCxnSpPr>
              <a:cxnSpLocks/>
              <a:stCxn id="81" idx="1"/>
              <a:endCxn id="85" idx="2"/>
            </p:cNvCxnSpPr>
            <p:nvPr/>
          </p:nvCxnSpPr>
          <p:spPr>
            <a:xfrm>
              <a:off x="2344704" y="1115135"/>
              <a:ext cx="1548804" cy="141213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lowchart: Or 84"/>
            <p:cNvSpPr/>
            <p:nvPr/>
          </p:nvSpPr>
          <p:spPr>
            <a:xfrm>
              <a:off x="3893508" y="2344186"/>
              <a:ext cx="658403" cy="366165"/>
            </a:xfrm>
            <a:prstGeom prst="flowChartOr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cxnSpLocks/>
              <a:endCxn id="85" idx="2"/>
            </p:cNvCxnSpPr>
            <p:nvPr/>
          </p:nvCxnSpPr>
          <p:spPr>
            <a:xfrm>
              <a:off x="2164529" y="1432425"/>
              <a:ext cx="1728979" cy="109484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cxnSpLocks/>
              <a:stCxn id="81" idx="2"/>
              <a:endCxn id="85" idx="2"/>
            </p:cNvCxnSpPr>
            <p:nvPr/>
          </p:nvCxnSpPr>
          <p:spPr>
            <a:xfrm>
              <a:off x="1592033" y="1514643"/>
              <a:ext cx="2301475" cy="101262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cxnSpLocks/>
              <a:stCxn id="82" idx="3"/>
              <a:endCxn id="85" idx="2"/>
            </p:cNvCxnSpPr>
            <p:nvPr/>
          </p:nvCxnSpPr>
          <p:spPr>
            <a:xfrm>
              <a:off x="1851981" y="2466444"/>
              <a:ext cx="2041527" cy="6082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/>
              <a:stCxn id="82" idx="0"/>
              <a:endCxn id="85" idx="2"/>
            </p:cNvCxnSpPr>
            <p:nvPr/>
          </p:nvCxnSpPr>
          <p:spPr>
            <a:xfrm>
              <a:off x="1592033" y="1956746"/>
              <a:ext cx="2301475" cy="57052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cxnSpLocks/>
              <a:endCxn id="85" idx="2"/>
            </p:cNvCxnSpPr>
            <p:nvPr/>
          </p:nvCxnSpPr>
          <p:spPr>
            <a:xfrm flipV="1">
              <a:off x="1900191" y="2527269"/>
              <a:ext cx="1993317" cy="39950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  <a:endCxn id="85" idx="2"/>
            </p:cNvCxnSpPr>
            <p:nvPr/>
          </p:nvCxnSpPr>
          <p:spPr>
            <a:xfrm flipV="1">
              <a:off x="1737929" y="2527269"/>
              <a:ext cx="2155579" cy="122904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cxnSpLocks/>
              <a:stCxn id="83" idx="0"/>
              <a:endCxn id="85" idx="2"/>
            </p:cNvCxnSpPr>
            <p:nvPr/>
          </p:nvCxnSpPr>
          <p:spPr>
            <a:xfrm flipV="1">
              <a:off x="1592031" y="2527269"/>
              <a:ext cx="2301476" cy="89097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cxnSpLocks/>
              <a:stCxn id="83" idx="3"/>
              <a:endCxn id="85" idx="2"/>
            </p:cNvCxnSpPr>
            <p:nvPr/>
          </p:nvCxnSpPr>
          <p:spPr>
            <a:xfrm flipV="1">
              <a:off x="2540722" y="2527269"/>
              <a:ext cx="1352786" cy="1293386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2567509" y="1064443"/>
                  <a:ext cx="261097" cy="248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509" y="1064443"/>
                  <a:ext cx="261097" cy="248594"/>
                </a:xfrm>
                <a:prstGeom prst="rect">
                  <a:avLst/>
                </a:prstGeom>
                <a:blipFill>
                  <a:blip r:embed="rId22"/>
                  <a:stretch>
                    <a:fillRect l="-18605" r="-4651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298340" y="1329515"/>
                  <a:ext cx="261097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340" y="1329515"/>
                  <a:ext cx="261097" cy="249043"/>
                </a:xfrm>
                <a:prstGeom prst="rect">
                  <a:avLst/>
                </a:prstGeom>
                <a:blipFill>
                  <a:blip r:embed="rId23"/>
                  <a:stretch>
                    <a:fillRect l="-18605" r="-4651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645034" y="1435701"/>
                  <a:ext cx="975478" cy="2503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034" y="1435701"/>
                  <a:ext cx="975478" cy="250325"/>
                </a:xfrm>
                <a:prstGeom prst="rect">
                  <a:avLst/>
                </a:prstGeom>
                <a:blipFill>
                  <a:blip r:embed="rId24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4696300" y="2313827"/>
                  <a:ext cx="2478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sz="24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300" y="2313827"/>
                  <a:ext cx="247888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29268" r="-26829" b="-8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1771416" y="1744471"/>
                  <a:ext cx="265457" cy="2491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416" y="1744471"/>
                  <a:ext cx="265457" cy="249107"/>
                </a:xfrm>
                <a:prstGeom prst="rect">
                  <a:avLst/>
                </a:prstGeom>
                <a:blipFill>
                  <a:blip r:embed="rId26"/>
                  <a:stretch>
                    <a:fillRect l="-18605" r="-6977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776513" y="2143015"/>
                  <a:ext cx="265457" cy="249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13" y="2143015"/>
                  <a:ext cx="265457" cy="249555"/>
                </a:xfrm>
                <a:prstGeom prst="rect">
                  <a:avLst/>
                </a:prstGeom>
                <a:blipFill>
                  <a:blip r:embed="rId27"/>
                  <a:stretch>
                    <a:fillRect l="-18182" r="-4545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859695" y="2592650"/>
                  <a:ext cx="265457" cy="2508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695" y="2592650"/>
                  <a:ext cx="265457" cy="250838"/>
                </a:xfrm>
                <a:prstGeom prst="rect">
                  <a:avLst/>
                </a:prstGeom>
                <a:blipFill>
                  <a:blip r:embed="rId28"/>
                  <a:stretch>
                    <a:fillRect l="-18182" r="-454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284734" y="3267882"/>
                  <a:ext cx="265457" cy="250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734" y="3267882"/>
                  <a:ext cx="265457" cy="250325"/>
                </a:xfrm>
                <a:prstGeom prst="rect">
                  <a:avLst/>
                </a:prstGeom>
                <a:blipFill>
                  <a:blip r:embed="rId29"/>
                  <a:stretch>
                    <a:fillRect l="-18605" r="-6977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1987867" y="3267882"/>
                  <a:ext cx="356837" cy="2508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867" y="3267882"/>
                  <a:ext cx="356837" cy="250838"/>
                </a:xfrm>
                <a:prstGeom prst="rect">
                  <a:avLst/>
                </a:prstGeom>
                <a:blipFill>
                  <a:blip r:embed="rId30"/>
                  <a:stretch>
                    <a:fillRect l="-169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652001" y="3267882"/>
                  <a:ext cx="265457" cy="2521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001" y="3267882"/>
                  <a:ext cx="265457" cy="252120"/>
                </a:xfrm>
                <a:prstGeom prst="rect">
                  <a:avLst/>
                </a:prstGeom>
                <a:blipFill>
                  <a:blip r:embed="rId31"/>
                  <a:stretch>
                    <a:fillRect l="-18182" r="-454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/>
            <p:cNvSpPr/>
            <p:nvPr/>
          </p:nvSpPr>
          <p:spPr>
            <a:xfrm>
              <a:off x="3307327" y="1475856"/>
              <a:ext cx="1837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Multi-modal Data</a:t>
              </a:r>
            </a:p>
            <a:p>
              <a:pPr algn="ctr"/>
              <a:r>
                <a:rPr lang="en-IN" dirty="0">
                  <a:solidFill>
                    <a:schemeClr val="bg1">
                      <a:lumMod val="85000"/>
                    </a:schemeClr>
                  </a:solidFill>
                </a:rPr>
                <a:t>NIPS’09, JMLR’11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485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209" y="381146"/>
            <a:ext cx="5385449" cy="94503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1"/>
                </a:solidFill>
              </a:rPr>
              <a:t>Kernel learning – Multi-modal Data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45049" y="5647920"/>
            <a:ext cx="4561771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NIPS’09, JMLR’11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25934" y="1624994"/>
            <a:ext cx="5601769" cy="4243994"/>
            <a:chOff x="6425934" y="1624994"/>
            <a:chExt cx="5601769" cy="42439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3208" y="1624994"/>
              <a:ext cx="1130985" cy="9668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96" y="3126747"/>
              <a:ext cx="390607" cy="12334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934" y="4895163"/>
              <a:ext cx="1425530" cy="97382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>
              <a:cxnSpLocks/>
              <a:stCxn id="6" idx="1"/>
              <a:endCxn id="9" idx="2"/>
            </p:cNvCxnSpPr>
            <p:nvPr/>
          </p:nvCxnSpPr>
          <p:spPr>
            <a:xfrm>
              <a:off x="7704193" y="2108399"/>
              <a:ext cx="1163639" cy="1708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Or 8"/>
            <p:cNvSpPr/>
            <p:nvPr/>
          </p:nvSpPr>
          <p:spPr>
            <a:xfrm>
              <a:off x="8867832" y="3595549"/>
              <a:ext cx="494668" cy="443060"/>
            </a:xfrm>
            <a:prstGeom prst="flowChar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3" name="Straight Arrow Connector 12"/>
            <p:cNvCxnSpPr>
              <a:cxnSpLocks/>
              <a:endCxn id="9" idx="2"/>
            </p:cNvCxnSpPr>
            <p:nvPr/>
          </p:nvCxnSpPr>
          <p:spPr>
            <a:xfrm>
              <a:off x="7568825" y="2492319"/>
              <a:ext cx="1299007" cy="1324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6" idx="2"/>
              <a:endCxn id="9" idx="2"/>
            </p:cNvCxnSpPr>
            <p:nvPr/>
          </p:nvCxnSpPr>
          <p:spPr>
            <a:xfrm>
              <a:off x="7138700" y="2591803"/>
              <a:ext cx="1729132" cy="12252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  <a:stCxn id="10" idx="3"/>
              <a:endCxn id="9" idx="2"/>
            </p:cNvCxnSpPr>
            <p:nvPr/>
          </p:nvCxnSpPr>
          <p:spPr>
            <a:xfrm>
              <a:off x="7334003" y="3743483"/>
              <a:ext cx="1533829" cy="7359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  <a:stCxn id="10" idx="0"/>
              <a:endCxn id="9" idx="2"/>
            </p:cNvCxnSpPr>
            <p:nvPr/>
          </p:nvCxnSpPr>
          <p:spPr>
            <a:xfrm>
              <a:off x="7138700" y="3126747"/>
              <a:ext cx="1729132" cy="69033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  <a:endCxn id="9" idx="2"/>
            </p:cNvCxnSpPr>
            <p:nvPr/>
          </p:nvCxnSpPr>
          <p:spPr>
            <a:xfrm flipV="1">
              <a:off x="7370224" y="3817079"/>
              <a:ext cx="1497608" cy="4834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  <a:endCxn id="9" idx="2"/>
            </p:cNvCxnSpPr>
            <p:nvPr/>
          </p:nvCxnSpPr>
          <p:spPr>
            <a:xfrm flipV="1">
              <a:off x="7248314" y="3817079"/>
              <a:ext cx="1619518" cy="148715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  <a:stCxn id="12" idx="0"/>
              <a:endCxn id="9" idx="2"/>
            </p:cNvCxnSpPr>
            <p:nvPr/>
          </p:nvCxnSpPr>
          <p:spPr>
            <a:xfrm flipV="1">
              <a:off x="7138699" y="3817079"/>
              <a:ext cx="1729133" cy="107808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cxnSpLocks/>
              <a:stCxn id="12" idx="3"/>
              <a:endCxn id="9" idx="2"/>
            </p:cNvCxnSpPr>
            <p:nvPr/>
          </p:nvCxnSpPr>
          <p:spPr>
            <a:xfrm flipV="1">
              <a:off x="7851464" y="3817079"/>
              <a:ext cx="1016368" cy="1564997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row: Striped Right 36"/>
            <p:cNvSpPr/>
            <p:nvPr/>
          </p:nvSpPr>
          <p:spPr>
            <a:xfrm>
              <a:off x="9777280" y="3586221"/>
              <a:ext cx="829559" cy="46662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10745657" y="3352914"/>
              <a:ext cx="1282046" cy="93324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Training, Inference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820978" y="2121679"/>
                  <a:ext cx="261097" cy="248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978" y="2121679"/>
                  <a:ext cx="261097" cy="248594"/>
                </a:xfrm>
                <a:prstGeom prst="rect">
                  <a:avLst/>
                </a:prstGeom>
                <a:blipFill>
                  <a:blip r:embed="rId5"/>
                  <a:stretch>
                    <a:fillRect l="-18605" r="-4651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742168" y="2516524"/>
                  <a:ext cx="261097" cy="249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2168" y="2516524"/>
                  <a:ext cx="261097" cy="249043"/>
                </a:xfrm>
                <a:prstGeom prst="rect">
                  <a:avLst/>
                </a:prstGeom>
                <a:blipFill>
                  <a:blip r:embed="rId6"/>
                  <a:stretch>
                    <a:fillRect l="-18605" r="-4651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138699" y="2606836"/>
                  <a:ext cx="732891" cy="2503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8699" y="2606836"/>
                  <a:ext cx="732891" cy="250325"/>
                </a:xfrm>
                <a:prstGeom prst="rect">
                  <a:avLst/>
                </a:prstGeom>
                <a:blipFill>
                  <a:blip r:embed="rId7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456653" y="3632393"/>
                  <a:ext cx="2478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653" y="3632393"/>
                  <a:ext cx="24788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9268" r="-26829" b="-8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416919" y="3042755"/>
                  <a:ext cx="265457" cy="2491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6919" y="3042755"/>
                  <a:ext cx="265457" cy="249107"/>
                </a:xfrm>
                <a:prstGeom prst="rect">
                  <a:avLst/>
                </a:prstGeom>
                <a:blipFill>
                  <a:blip r:embed="rId9"/>
                  <a:stretch>
                    <a:fillRect l="-18605" r="-6977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419692" y="3499141"/>
                  <a:ext cx="265457" cy="249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9692" y="3499141"/>
                  <a:ext cx="265457" cy="249555"/>
                </a:xfrm>
                <a:prstGeom prst="rect">
                  <a:avLst/>
                </a:prstGeom>
                <a:blipFill>
                  <a:blip r:embed="rId10"/>
                  <a:stretch>
                    <a:fillRect l="-18182" r="-454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406202" y="3967385"/>
                  <a:ext cx="265457" cy="2508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202" y="3967385"/>
                  <a:ext cx="265457" cy="250838"/>
                </a:xfrm>
                <a:prstGeom prst="rect">
                  <a:avLst/>
                </a:prstGeom>
                <a:blipFill>
                  <a:blip r:embed="rId11"/>
                  <a:stretch>
                    <a:fillRect l="-18605" r="-6977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907822" y="4713221"/>
                  <a:ext cx="265457" cy="250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822" y="4713221"/>
                  <a:ext cx="265457" cy="250325"/>
                </a:xfrm>
                <a:prstGeom prst="rect">
                  <a:avLst/>
                </a:prstGeom>
                <a:blipFill>
                  <a:blip r:embed="rId12"/>
                  <a:stretch>
                    <a:fillRect l="-18182" r="-454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436096" y="4713221"/>
                  <a:ext cx="268097" cy="2508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6096" y="4713221"/>
                  <a:ext cx="268097" cy="250838"/>
                </a:xfrm>
                <a:prstGeom prst="rect">
                  <a:avLst/>
                </a:prstGeom>
                <a:blipFill>
                  <a:blip r:embed="rId13"/>
                  <a:stretch>
                    <a:fillRect l="-18182" r="-4545" b="-170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935070" y="4713221"/>
                  <a:ext cx="265457" cy="2521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5070" y="4713221"/>
                  <a:ext cx="265457" cy="252120"/>
                </a:xfrm>
                <a:prstGeom prst="rect">
                  <a:avLst/>
                </a:prstGeom>
                <a:blipFill>
                  <a:blip r:embed="rId14"/>
                  <a:stretch>
                    <a:fillRect l="-18605" r="-6977" b="-1428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5301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209" y="381146"/>
            <a:ext cx="5385449" cy="94503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1"/>
                </a:solidFill>
              </a:rPr>
              <a:t>Kernel learning – Multi-modal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208" y="1624994"/>
            <a:ext cx="1130985" cy="966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96" y="3126747"/>
            <a:ext cx="390607" cy="1233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34" y="4895163"/>
            <a:ext cx="1425530" cy="97382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  <a:stCxn id="6" idx="1"/>
            <a:endCxn id="9" idx="2"/>
          </p:cNvCxnSpPr>
          <p:nvPr/>
        </p:nvCxnSpPr>
        <p:spPr>
          <a:xfrm>
            <a:off x="7704193" y="2108399"/>
            <a:ext cx="1163639" cy="170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Or 8"/>
          <p:cNvSpPr/>
          <p:nvPr/>
        </p:nvSpPr>
        <p:spPr>
          <a:xfrm>
            <a:off x="8867832" y="3595549"/>
            <a:ext cx="494668" cy="443060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cxnSpLocks/>
            <a:endCxn id="9" idx="2"/>
          </p:cNvCxnSpPr>
          <p:nvPr/>
        </p:nvCxnSpPr>
        <p:spPr>
          <a:xfrm>
            <a:off x="7568825" y="2492319"/>
            <a:ext cx="1299007" cy="1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6" idx="2"/>
            <a:endCxn id="9" idx="2"/>
          </p:cNvCxnSpPr>
          <p:nvPr/>
        </p:nvCxnSpPr>
        <p:spPr>
          <a:xfrm>
            <a:off x="7138700" y="2591803"/>
            <a:ext cx="1729132" cy="1225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0" idx="3"/>
            <a:endCxn id="9" idx="2"/>
          </p:cNvCxnSpPr>
          <p:nvPr/>
        </p:nvCxnSpPr>
        <p:spPr>
          <a:xfrm>
            <a:off x="7334003" y="3743483"/>
            <a:ext cx="1533829" cy="735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0"/>
            <a:endCxn id="9" idx="2"/>
          </p:cNvCxnSpPr>
          <p:nvPr/>
        </p:nvCxnSpPr>
        <p:spPr>
          <a:xfrm>
            <a:off x="7138700" y="3126747"/>
            <a:ext cx="1729132" cy="69033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9" idx="2"/>
          </p:cNvCxnSpPr>
          <p:nvPr/>
        </p:nvCxnSpPr>
        <p:spPr>
          <a:xfrm flipV="1">
            <a:off x="7370224" y="3817079"/>
            <a:ext cx="1497608" cy="4834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9" idx="2"/>
          </p:cNvCxnSpPr>
          <p:nvPr/>
        </p:nvCxnSpPr>
        <p:spPr>
          <a:xfrm flipV="1">
            <a:off x="7248314" y="3817079"/>
            <a:ext cx="1619518" cy="148715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2" idx="0"/>
            <a:endCxn id="9" idx="2"/>
          </p:cNvCxnSpPr>
          <p:nvPr/>
        </p:nvCxnSpPr>
        <p:spPr>
          <a:xfrm flipV="1">
            <a:off x="7138699" y="3817079"/>
            <a:ext cx="1729133" cy="10780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2" idx="3"/>
            <a:endCxn id="9" idx="2"/>
          </p:cNvCxnSpPr>
          <p:nvPr/>
        </p:nvCxnSpPr>
        <p:spPr>
          <a:xfrm flipV="1">
            <a:off x="7851464" y="3817079"/>
            <a:ext cx="1016368" cy="156499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Striped Right 36"/>
          <p:cNvSpPr/>
          <p:nvPr/>
        </p:nvSpPr>
        <p:spPr>
          <a:xfrm>
            <a:off x="9777280" y="3586221"/>
            <a:ext cx="829559" cy="4666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lowchart: Process 37"/>
          <p:cNvSpPr/>
          <p:nvPr/>
        </p:nvSpPr>
        <p:spPr>
          <a:xfrm>
            <a:off x="10745657" y="3352914"/>
            <a:ext cx="1282046" cy="9332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Training, Inference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45049" y="5647920"/>
            <a:ext cx="4561771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NIPS’09, JMLR’11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20978" y="2121679"/>
                <a:ext cx="261097" cy="248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978" y="2121679"/>
                <a:ext cx="261097" cy="248594"/>
              </a:xfrm>
              <a:prstGeom prst="rect">
                <a:avLst/>
              </a:prstGeom>
              <a:blipFill>
                <a:blip r:embed="rId5"/>
                <a:stretch>
                  <a:fillRect l="-18605" r="-4651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2168" y="2516524"/>
                <a:ext cx="26109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168" y="2516524"/>
                <a:ext cx="261097" cy="249043"/>
              </a:xfrm>
              <a:prstGeom prst="rect">
                <a:avLst/>
              </a:prstGeom>
              <a:blipFill>
                <a:blip r:embed="rId6"/>
                <a:stretch>
                  <a:fillRect l="-18605" r="-4651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38699" y="2606836"/>
                <a:ext cx="732891" cy="250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699" y="2606836"/>
                <a:ext cx="732891" cy="250325"/>
              </a:xfrm>
              <a:prstGeom prst="rect">
                <a:avLst/>
              </a:prstGeom>
              <a:blipFill>
                <a:blip r:embed="rId7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56653" y="3632393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53" y="3632393"/>
                <a:ext cx="247888" cy="369332"/>
              </a:xfrm>
              <a:prstGeom prst="rect">
                <a:avLst/>
              </a:prstGeom>
              <a:blipFill>
                <a:blip r:embed="rId8"/>
                <a:stretch>
                  <a:fillRect l="-29268" r="-26829"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16919" y="3042755"/>
                <a:ext cx="265457" cy="249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919" y="3042755"/>
                <a:ext cx="265457" cy="249107"/>
              </a:xfrm>
              <a:prstGeom prst="rect">
                <a:avLst/>
              </a:prstGeom>
              <a:blipFill>
                <a:blip r:embed="rId9"/>
                <a:stretch>
                  <a:fillRect l="-18605" r="-6977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19692" y="3499141"/>
                <a:ext cx="265457" cy="249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692" y="3499141"/>
                <a:ext cx="265457" cy="249555"/>
              </a:xfrm>
              <a:prstGeom prst="rect">
                <a:avLst/>
              </a:prstGeom>
              <a:blipFill>
                <a:blip r:embed="rId10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06202" y="3967385"/>
                <a:ext cx="265457" cy="250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202" y="3967385"/>
                <a:ext cx="265457" cy="250838"/>
              </a:xfrm>
              <a:prstGeom prst="rect">
                <a:avLst/>
              </a:prstGeom>
              <a:blipFill>
                <a:blip r:embed="rId11"/>
                <a:stretch>
                  <a:fillRect l="-18605" r="-6977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07822" y="4713221"/>
                <a:ext cx="265457" cy="250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22" y="4713221"/>
                <a:ext cx="265457" cy="250325"/>
              </a:xfrm>
              <a:prstGeom prst="rect">
                <a:avLst/>
              </a:prstGeom>
              <a:blipFill>
                <a:blip r:embed="rId12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36096" y="4713221"/>
                <a:ext cx="268097" cy="250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96" y="4713221"/>
                <a:ext cx="268097" cy="250838"/>
              </a:xfrm>
              <a:prstGeom prst="rect">
                <a:avLst/>
              </a:prstGeom>
              <a:blipFill>
                <a:blip r:embed="rId13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935070" y="4713221"/>
                <a:ext cx="265457" cy="252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070" y="4713221"/>
                <a:ext cx="265457" cy="252120"/>
              </a:xfrm>
              <a:prstGeom prst="rect">
                <a:avLst/>
              </a:prstGeom>
              <a:blipFill>
                <a:blip r:embed="rId14"/>
                <a:stretch>
                  <a:fillRect l="-18605" r="-6977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9950" y="1911265"/>
            <a:ext cx="4680492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Sparse combination of kernels in vogue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47171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209" y="381146"/>
            <a:ext cx="5385449" cy="94503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1"/>
                </a:solidFill>
              </a:rPr>
              <a:t>Kernel learning – Multi-modal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208" y="1624994"/>
            <a:ext cx="1130985" cy="966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96" y="3126747"/>
            <a:ext cx="390607" cy="1233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34" y="4895163"/>
            <a:ext cx="1425530" cy="97382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  <a:stCxn id="6" idx="1"/>
            <a:endCxn id="9" idx="2"/>
          </p:cNvCxnSpPr>
          <p:nvPr/>
        </p:nvCxnSpPr>
        <p:spPr>
          <a:xfrm>
            <a:off x="7704193" y="2108399"/>
            <a:ext cx="1163639" cy="170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Or 8"/>
          <p:cNvSpPr/>
          <p:nvPr/>
        </p:nvSpPr>
        <p:spPr>
          <a:xfrm>
            <a:off x="8867832" y="3595549"/>
            <a:ext cx="494668" cy="443060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cxnSpLocks/>
            <a:endCxn id="9" idx="2"/>
          </p:cNvCxnSpPr>
          <p:nvPr/>
        </p:nvCxnSpPr>
        <p:spPr>
          <a:xfrm>
            <a:off x="7568825" y="2492319"/>
            <a:ext cx="1299007" cy="1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6" idx="2"/>
            <a:endCxn id="9" idx="2"/>
          </p:cNvCxnSpPr>
          <p:nvPr/>
        </p:nvCxnSpPr>
        <p:spPr>
          <a:xfrm>
            <a:off x="7138700" y="2591803"/>
            <a:ext cx="1729132" cy="1225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0" idx="3"/>
            <a:endCxn id="9" idx="2"/>
          </p:cNvCxnSpPr>
          <p:nvPr/>
        </p:nvCxnSpPr>
        <p:spPr>
          <a:xfrm>
            <a:off x="7334003" y="3743483"/>
            <a:ext cx="1533829" cy="735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0"/>
            <a:endCxn id="9" idx="2"/>
          </p:cNvCxnSpPr>
          <p:nvPr/>
        </p:nvCxnSpPr>
        <p:spPr>
          <a:xfrm>
            <a:off x="7138700" y="3126747"/>
            <a:ext cx="1729132" cy="69033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9" idx="2"/>
          </p:cNvCxnSpPr>
          <p:nvPr/>
        </p:nvCxnSpPr>
        <p:spPr>
          <a:xfrm flipV="1">
            <a:off x="7370224" y="3817079"/>
            <a:ext cx="1497608" cy="4834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9" idx="2"/>
          </p:cNvCxnSpPr>
          <p:nvPr/>
        </p:nvCxnSpPr>
        <p:spPr>
          <a:xfrm flipV="1">
            <a:off x="7248314" y="3817079"/>
            <a:ext cx="1619518" cy="148715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2" idx="0"/>
            <a:endCxn id="9" idx="2"/>
          </p:cNvCxnSpPr>
          <p:nvPr/>
        </p:nvCxnSpPr>
        <p:spPr>
          <a:xfrm flipV="1">
            <a:off x="7138699" y="3817079"/>
            <a:ext cx="1729133" cy="10780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2" idx="3"/>
            <a:endCxn id="9" idx="2"/>
          </p:cNvCxnSpPr>
          <p:nvPr/>
        </p:nvCxnSpPr>
        <p:spPr>
          <a:xfrm flipV="1">
            <a:off x="7851464" y="3817079"/>
            <a:ext cx="1016368" cy="156499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Striped Right 36"/>
          <p:cNvSpPr/>
          <p:nvPr/>
        </p:nvSpPr>
        <p:spPr>
          <a:xfrm>
            <a:off x="9777280" y="3586221"/>
            <a:ext cx="829559" cy="4666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lowchart: Process 37"/>
          <p:cNvSpPr/>
          <p:nvPr/>
        </p:nvSpPr>
        <p:spPr>
          <a:xfrm>
            <a:off x="10745657" y="3352914"/>
            <a:ext cx="1282046" cy="9332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Training, Inference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45049" y="5647920"/>
            <a:ext cx="4561771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NIPS’09, JMLR’11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20978" y="2121679"/>
                <a:ext cx="261097" cy="248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978" y="2121679"/>
                <a:ext cx="261097" cy="248594"/>
              </a:xfrm>
              <a:prstGeom prst="rect">
                <a:avLst/>
              </a:prstGeom>
              <a:blipFill>
                <a:blip r:embed="rId5"/>
                <a:stretch>
                  <a:fillRect l="-18605" r="-4651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2168" y="2516524"/>
                <a:ext cx="26109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168" y="2516524"/>
                <a:ext cx="261097" cy="249043"/>
              </a:xfrm>
              <a:prstGeom prst="rect">
                <a:avLst/>
              </a:prstGeom>
              <a:blipFill>
                <a:blip r:embed="rId6"/>
                <a:stretch>
                  <a:fillRect l="-18605" r="-4651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38699" y="2606836"/>
                <a:ext cx="732891" cy="250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699" y="2606836"/>
                <a:ext cx="732891" cy="250325"/>
              </a:xfrm>
              <a:prstGeom prst="rect">
                <a:avLst/>
              </a:prstGeom>
              <a:blipFill>
                <a:blip r:embed="rId7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56653" y="3632393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53" y="3632393"/>
                <a:ext cx="247888" cy="369332"/>
              </a:xfrm>
              <a:prstGeom prst="rect">
                <a:avLst/>
              </a:prstGeom>
              <a:blipFill>
                <a:blip r:embed="rId8"/>
                <a:stretch>
                  <a:fillRect l="-29268" r="-26829"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16919" y="3042755"/>
                <a:ext cx="265457" cy="249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919" y="3042755"/>
                <a:ext cx="265457" cy="249107"/>
              </a:xfrm>
              <a:prstGeom prst="rect">
                <a:avLst/>
              </a:prstGeom>
              <a:blipFill>
                <a:blip r:embed="rId9"/>
                <a:stretch>
                  <a:fillRect l="-18605" r="-6977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19692" y="3499141"/>
                <a:ext cx="265457" cy="249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692" y="3499141"/>
                <a:ext cx="265457" cy="249555"/>
              </a:xfrm>
              <a:prstGeom prst="rect">
                <a:avLst/>
              </a:prstGeom>
              <a:blipFill>
                <a:blip r:embed="rId10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06202" y="3967385"/>
                <a:ext cx="265457" cy="250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202" y="3967385"/>
                <a:ext cx="265457" cy="250838"/>
              </a:xfrm>
              <a:prstGeom prst="rect">
                <a:avLst/>
              </a:prstGeom>
              <a:blipFill>
                <a:blip r:embed="rId11"/>
                <a:stretch>
                  <a:fillRect l="-18605" r="-6977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07822" y="4713221"/>
                <a:ext cx="265457" cy="250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22" y="4713221"/>
                <a:ext cx="265457" cy="250325"/>
              </a:xfrm>
              <a:prstGeom prst="rect">
                <a:avLst/>
              </a:prstGeom>
              <a:blipFill>
                <a:blip r:embed="rId12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36096" y="4713221"/>
                <a:ext cx="268097" cy="250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96" y="4713221"/>
                <a:ext cx="268097" cy="250838"/>
              </a:xfrm>
              <a:prstGeom prst="rect">
                <a:avLst/>
              </a:prstGeom>
              <a:blipFill>
                <a:blip r:embed="rId13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935070" y="4713221"/>
                <a:ext cx="265457" cy="252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070" y="4713221"/>
                <a:ext cx="265457" cy="252120"/>
              </a:xfrm>
              <a:prstGeom prst="rect">
                <a:avLst/>
              </a:prstGeom>
              <a:blipFill>
                <a:blip r:embed="rId14"/>
                <a:stretch>
                  <a:fillRect l="-18605" r="-6977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9950" y="1911265"/>
            <a:ext cx="4680492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>
                    <a:lumMod val="85000"/>
                  </a:schemeClr>
                </a:solidFill>
              </a:rPr>
              <a:t>Sparse combination of kernels in vogue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Key idea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Hierarchy in kernels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Non-sparse over modes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Sparse within each mode</a:t>
            </a:r>
          </a:p>
        </p:txBody>
      </p:sp>
    </p:spTree>
    <p:extLst>
      <p:ext uri="{BB962C8B-B14F-4D97-AF65-F5344CB8AC3E}">
        <p14:creationId xmlns:p14="http://schemas.microsoft.com/office/powerpoint/2010/main" val="874352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209" y="381146"/>
            <a:ext cx="5385449" cy="94503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1"/>
                </a:solidFill>
              </a:rPr>
              <a:t>Kernel learning – Multi-modal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3208" y="1624994"/>
            <a:ext cx="1130985" cy="966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96" y="3126747"/>
            <a:ext cx="390607" cy="1233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34" y="4895163"/>
            <a:ext cx="1425530" cy="97382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  <a:stCxn id="6" idx="1"/>
            <a:endCxn id="9" idx="2"/>
          </p:cNvCxnSpPr>
          <p:nvPr/>
        </p:nvCxnSpPr>
        <p:spPr>
          <a:xfrm>
            <a:off x="7704193" y="2108399"/>
            <a:ext cx="1163639" cy="170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Or 8"/>
          <p:cNvSpPr/>
          <p:nvPr/>
        </p:nvSpPr>
        <p:spPr>
          <a:xfrm>
            <a:off x="8867832" y="3595549"/>
            <a:ext cx="494668" cy="443060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cxnSpLocks/>
            <a:endCxn id="9" idx="2"/>
          </p:cNvCxnSpPr>
          <p:nvPr/>
        </p:nvCxnSpPr>
        <p:spPr>
          <a:xfrm>
            <a:off x="7568825" y="2492319"/>
            <a:ext cx="1299007" cy="132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6" idx="2"/>
            <a:endCxn id="9" idx="2"/>
          </p:cNvCxnSpPr>
          <p:nvPr/>
        </p:nvCxnSpPr>
        <p:spPr>
          <a:xfrm>
            <a:off x="7138700" y="2591803"/>
            <a:ext cx="1729132" cy="1225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0" idx="3"/>
            <a:endCxn id="9" idx="2"/>
          </p:cNvCxnSpPr>
          <p:nvPr/>
        </p:nvCxnSpPr>
        <p:spPr>
          <a:xfrm>
            <a:off x="7334003" y="3743483"/>
            <a:ext cx="1533829" cy="7359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0"/>
            <a:endCxn id="9" idx="2"/>
          </p:cNvCxnSpPr>
          <p:nvPr/>
        </p:nvCxnSpPr>
        <p:spPr>
          <a:xfrm>
            <a:off x="7138700" y="3126747"/>
            <a:ext cx="1729132" cy="69033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9" idx="2"/>
          </p:cNvCxnSpPr>
          <p:nvPr/>
        </p:nvCxnSpPr>
        <p:spPr>
          <a:xfrm flipV="1">
            <a:off x="7370224" y="3817079"/>
            <a:ext cx="1497608" cy="4834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9" idx="2"/>
          </p:cNvCxnSpPr>
          <p:nvPr/>
        </p:nvCxnSpPr>
        <p:spPr>
          <a:xfrm flipV="1">
            <a:off x="7248314" y="3817079"/>
            <a:ext cx="1619518" cy="148715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2" idx="0"/>
            <a:endCxn id="9" idx="2"/>
          </p:cNvCxnSpPr>
          <p:nvPr/>
        </p:nvCxnSpPr>
        <p:spPr>
          <a:xfrm flipV="1">
            <a:off x="7138699" y="3817079"/>
            <a:ext cx="1729133" cy="10780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2" idx="3"/>
            <a:endCxn id="9" idx="2"/>
          </p:cNvCxnSpPr>
          <p:nvPr/>
        </p:nvCxnSpPr>
        <p:spPr>
          <a:xfrm flipV="1">
            <a:off x="7851464" y="3817079"/>
            <a:ext cx="1016368" cy="156499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Striped Right 36"/>
          <p:cNvSpPr/>
          <p:nvPr/>
        </p:nvSpPr>
        <p:spPr>
          <a:xfrm>
            <a:off x="9777280" y="3586221"/>
            <a:ext cx="829559" cy="4666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lowchart: Process 37"/>
          <p:cNvSpPr/>
          <p:nvPr/>
        </p:nvSpPr>
        <p:spPr>
          <a:xfrm>
            <a:off x="10745657" y="3352914"/>
            <a:ext cx="1282046" cy="9332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Training, Inference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45049" y="5647920"/>
            <a:ext cx="4561771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NIPS’09, JMLR’11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20978" y="2121679"/>
                <a:ext cx="261097" cy="248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978" y="2121679"/>
                <a:ext cx="261097" cy="248594"/>
              </a:xfrm>
              <a:prstGeom prst="rect">
                <a:avLst/>
              </a:prstGeom>
              <a:blipFill>
                <a:blip r:embed="rId5"/>
                <a:stretch>
                  <a:fillRect l="-18605" r="-4651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2168" y="2516524"/>
                <a:ext cx="26109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168" y="2516524"/>
                <a:ext cx="261097" cy="249043"/>
              </a:xfrm>
              <a:prstGeom prst="rect">
                <a:avLst/>
              </a:prstGeom>
              <a:blipFill>
                <a:blip r:embed="rId6"/>
                <a:stretch>
                  <a:fillRect l="-18605" r="-4651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38699" y="2606836"/>
                <a:ext cx="732891" cy="250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699" y="2606836"/>
                <a:ext cx="732891" cy="250325"/>
              </a:xfrm>
              <a:prstGeom prst="rect">
                <a:avLst/>
              </a:prstGeom>
              <a:blipFill>
                <a:blip r:embed="rId7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56653" y="3632393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53" y="3632393"/>
                <a:ext cx="247888" cy="369332"/>
              </a:xfrm>
              <a:prstGeom prst="rect">
                <a:avLst/>
              </a:prstGeom>
              <a:blipFill>
                <a:blip r:embed="rId8"/>
                <a:stretch>
                  <a:fillRect l="-29268" r="-26829"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16919" y="3042755"/>
                <a:ext cx="265457" cy="249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919" y="3042755"/>
                <a:ext cx="265457" cy="249107"/>
              </a:xfrm>
              <a:prstGeom prst="rect">
                <a:avLst/>
              </a:prstGeom>
              <a:blipFill>
                <a:blip r:embed="rId9"/>
                <a:stretch>
                  <a:fillRect l="-18605" r="-6977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19692" y="3499141"/>
                <a:ext cx="265457" cy="249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692" y="3499141"/>
                <a:ext cx="265457" cy="249555"/>
              </a:xfrm>
              <a:prstGeom prst="rect">
                <a:avLst/>
              </a:prstGeom>
              <a:blipFill>
                <a:blip r:embed="rId10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06202" y="3967385"/>
                <a:ext cx="265457" cy="250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202" y="3967385"/>
                <a:ext cx="265457" cy="250838"/>
              </a:xfrm>
              <a:prstGeom prst="rect">
                <a:avLst/>
              </a:prstGeom>
              <a:blipFill>
                <a:blip r:embed="rId11"/>
                <a:stretch>
                  <a:fillRect l="-18605" r="-6977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07822" y="4713221"/>
                <a:ext cx="265457" cy="250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22" y="4713221"/>
                <a:ext cx="265457" cy="250325"/>
              </a:xfrm>
              <a:prstGeom prst="rect">
                <a:avLst/>
              </a:prstGeom>
              <a:blipFill>
                <a:blip r:embed="rId12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36096" y="4713221"/>
                <a:ext cx="268097" cy="250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96" y="4713221"/>
                <a:ext cx="268097" cy="250838"/>
              </a:xfrm>
              <a:prstGeom prst="rect">
                <a:avLst/>
              </a:prstGeom>
              <a:blipFill>
                <a:blip r:embed="rId13"/>
                <a:stretch>
                  <a:fillRect l="-18182" r="-4545" b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935070" y="4713221"/>
                <a:ext cx="265457" cy="252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070" y="4713221"/>
                <a:ext cx="265457" cy="252120"/>
              </a:xfrm>
              <a:prstGeom prst="rect">
                <a:avLst/>
              </a:prstGeom>
              <a:blipFill>
                <a:blip r:embed="rId14"/>
                <a:stretch>
                  <a:fillRect l="-18605" r="-6977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9950" y="1911265"/>
            <a:ext cx="4680492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>
                    <a:lumMod val="85000"/>
                  </a:schemeClr>
                </a:solidFill>
              </a:rPr>
              <a:t>Sparse combination of kernels in vogue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>
                    <a:lumMod val="85000"/>
                  </a:schemeClr>
                </a:solidFill>
              </a:rPr>
              <a:t>Key idea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</a:rPr>
              <a:t>Hierarchy in kernels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</a:rPr>
              <a:t>Non-sparse over modes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</a:rPr>
              <a:t>Sparse within each mode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Mirror-descent </a:t>
            </a:r>
            <a:r>
              <a:rPr lang="en-IN" sz="2000" dirty="0" err="1"/>
              <a:t>algo</a:t>
            </a:r>
            <a:r>
              <a:rPr lang="en-IN" sz="2000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Iterations involve sparse case solution</a:t>
            </a:r>
          </a:p>
        </p:txBody>
      </p:sp>
    </p:spTree>
    <p:extLst>
      <p:ext uri="{BB962C8B-B14F-4D97-AF65-F5344CB8AC3E}">
        <p14:creationId xmlns:p14="http://schemas.microsoft.com/office/powerpoint/2010/main" val="17504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1"/>
                </a:solidFill>
              </a:rPr>
              <a:t>Representation Learning: Illustration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842" y="132587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3539" y="1325539"/>
            <a:ext cx="106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Connector 5"/>
              <p:cNvSpPr/>
              <p:nvPr/>
            </p:nvSpPr>
            <p:spPr>
              <a:xfrm rot="10800000" flipV="1">
                <a:off x="1812020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Flowchart: Connecto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2206306"/>
                <a:ext cx="369115" cy="394282"/>
              </a:xfrm>
              <a:prstGeom prst="flowChartConnector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Connector 6"/>
              <p:cNvSpPr/>
              <p:nvPr/>
            </p:nvSpPr>
            <p:spPr>
              <a:xfrm rot="10800000" flipV="1">
                <a:off x="3491216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Flowchart: Connec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2206306"/>
                <a:ext cx="369115" cy="394282"/>
              </a:xfrm>
              <a:prstGeom prst="flowChartConnector">
                <a:avLst/>
              </a:prstGeom>
              <a:blipFill>
                <a:blip r:embed="rId3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stCxn id="6" idx="2"/>
            <a:endCxn id="7" idx="6"/>
          </p:cNvCxnSpPr>
          <p:nvPr/>
        </p:nvCxnSpPr>
        <p:spPr>
          <a:xfrm>
            <a:off x="2181135" y="2403447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31978" y="4200089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owchart: Connector 35"/>
              <p:cNvSpPr/>
              <p:nvPr/>
            </p:nvSpPr>
            <p:spPr>
              <a:xfrm rot="10800000" flipV="1">
                <a:off x="1812020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6" name="Flowchart: Connector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3342708"/>
                <a:ext cx="369115" cy="394282"/>
              </a:xfrm>
              <a:prstGeom prst="flowChartConnector">
                <a:avLst/>
              </a:prstGeom>
              <a:blipFill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lowchart: Connector 36"/>
              <p:cNvSpPr/>
              <p:nvPr/>
            </p:nvSpPr>
            <p:spPr>
              <a:xfrm rot="10800000" flipV="1">
                <a:off x="3491216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7" name="Flowchart: Connector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3342708"/>
                <a:ext cx="369115" cy="394282"/>
              </a:xfrm>
              <a:prstGeom prst="flowChartConnector">
                <a:avLst/>
              </a:prstGeom>
              <a:blipFill>
                <a:blip r:embed="rId5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cxnSpLocks/>
            <a:stCxn id="36" idx="2"/>
            <a:endCxn id="37" idx="6"/>
          </p:cNvCxnSpPr>
          <p:nvPr/>
        </p:nvCxnSpPr>
        <p:spPr>
          <a:xfrm>
            <a:off x="2181135" y="3539849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lowchart: Connector 45"/>
              <p:cNvSpPr/>
              <p:nvPr/>
            </p:nvSpPr>
            <p:spPr>
              <a:xfrm rot="10800000" flipV="1">
                <a:off x="1812020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6" name="Flowchart: Connector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5892962"/>
                <a:ext cx="369115" cy="394282"/>
              </a:xfrm>
              <a:prstGeom prst="flowChartConnector">
                <a:avLst/>
              </a:prstGeom>
              <a:blipFill>
                <a:blip r:embed="rId6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Connector 46"/>
              <p:cNvSpPr/>
              <p:nvPr/>
            </p:nvSpPr>
            <p:spPr>
              <a:xfrm rot="10800000" flipV="1">
                <a:off x="3491216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7" name="Flowchart: Connector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5892962"/>
                <a:ext cx="369115" cy="394282"/>
              </a:xfrm>
              <a:prstGeom prst="flowChartConnector">
                <a:avLst/>
              </a:prstGeom>
              <a:blipFill>
                <a:blip r:embed="rId7"/>
                <a:stretch>
                  <a:fillRect l="-8065" r="-3226" b="-30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cxnSpLocks/>
            <a:stCxn id="46" idx="2"/>
            <a:endCxn id="47" idx="6"/>
          </p:cNvCxnSpPr>
          <p:nvPr/>
        </p:nvCxnSpPr>
        <p:spPr>
          <a:xfrm>
            <a:off x="2181135" y="6090103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Flowchart: Connector 55"/>
              <p:cNvSpPr/>
              <p:nvPr/>
            </p:nvSpPr>
            <p:spPr>
              <a:xfrm rot="10800000" flipV="1">
                <a:off x="8205829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6" name="Flowchart: Connector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2206306"/>
                <a:ext cx="369115" cy="394282"/>
              </a:xfrm>
              <a:prstGeom prst="flowChartConnector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Flowchart: Connector 56"/>
              <p:cNvSpPr/>
              <p:nvPr/>
            </p:nvSpPr>
            <p:spPr>
              <a:xfrm rot="10800000" flipV="1">
                <a:off x="9885025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7" name="Flowchart: Connector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2206306"/>
                <a:ext cx="369115" cy="394282"/>
              </a:xfrm>
              <a:prstGeom prst="flowChartConnector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/>
            <a:stCxn id="56" idx="2"/>
            <a:endCxn id="57" idx="6"/>
          </p:cNvCxnSpPr>
          <p:nvPr/>
        </p:nvCxnSpPr>
        <p:spPr>
          <a:xfrm>
            <a:off x="8574944" y="2403447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225787" y="4200089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Flowchart: Connector 66"/>
              <p:cNvSpPr/>
              <p:nvPr/>
            </p:nvSpPr>
            <p:spPr>
              <a:xfrm rot="10800000" flipV="1">
                <a:off x="8205829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7" name="Flowchart: Connector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3342708"/>
                <a:ext cx="369115" cy="394282"/>
              </a:xfrm>
              <a:prstGeom prst="flowChartConnector">
                <a:avLst/>
              </a:prstGeom>
              <a:blipFill>
                <a:blip r:embed="rId10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Flowchart: Connector 67"/>
              <p:cNvSpPr/>
              <p:nvPr/>
            </p:nvSpPr>
            <p:spPr>
              <a:xfrm rot="10800000" flipV="1">
                <a:off x="9885025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8" name="Flowchart: Connector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3342708"/>
                <a:ext cx="369115" cy="394282"/>
              </a:xfrm>
              <a:prstGeom prst="flowChartConnector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cxnSpLocks/>
            <a:stCxn id="67" idx="2"/>
            <a:endCxn id="68" idx="6"/>
          </p:cNvCxnSpPr>
          <p:nvPr/>
        </p:nvCxnSpPr>
        <p:spPr>
          <a:xfrm>
            <a:off x="8574944" y="3539849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Flowchart: Connector 76"/>
              <p:cNvSpPr/>
              <p:nvPr/>
            </p:nvSpPr>
            <p:spPr>
              <a:xfrm rot="10800000" flipV="1">
                <a:off x="8205829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7" name="Flowchart: Connector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5892962"/>
                <a:ext cx="369115" cy="394282"/>
              </a:xfrm>
              <a:prstGeom prst="flowChartConnector">
                <a:avLst/>
              </a:prstGeom>
              <a:blipFill>
                <a:blip r:embed="rId12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Flowchart: Connector 77"/>
              <p:cNvSpPr/>
              <p:nvPr/>
            </p:nvSpPr>
            <p:spPr>
              <a:xfrm rot="10800000" flipV="1">
                <a:off x="9885025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8" name="Flowchart: Connector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5892962"/>
                <a:ext cx="369115" cy="394282"/>
              </a:xfrm>
              <a:prstGeom prst="flowChartConnector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>
            <a:cxnSpLocks/>
            <a:stCxn id="77" idx="2"/>
            <a:endCxn id="78" idx="6"/>
          </p:cNvCxnSpPr>
          <p:nvPr/>
        </p:nvCxnSpPr>
        <p:spPr>
          <a:xfrm>
            <a:off x="8574944" y="6090103"/>
            <a:ext cx="1310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05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209" y="381146"/>
            <a:ext cx="5385449" cy="94503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1"/>
                </a:solidFill>
              </a:rPr>
              <a:t>Kernel learning – Multi-task Case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248438" y="5656103"/>
            <a:ext cx="4354990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SDM’11, ICML’12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87" y="1874487"/>
            <a:ext cx="608518" cy="475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37" y="2797716"/>
            <a:ext cx="848417" cy="84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03" y="4136562"/>
            <a:ext cx="697484" cy="523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15" y="5160666"/>
            <a:ext cx="784865" cy="5231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31" y="1874487"/>
            <a:ext cx="608518" cy="4755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981" y="2797716"/>
            <a:ext cx="848417" cy="84247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47" y="4136562"/>
            <a:ext cx="697484" cy="5231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9" y="5160666"/>
            <a:ext cx="784865" cy="523112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  <a:stCxn id="5" idx="3"/>
            <a:endCxn id="3" idx="0"/>
          </p:cNvCxnSpPr>
          <p:nvPr/>
        </p:nvCxnSpPr>
        <p:spPr>
          <a:xfrm>
            <a:off x="7650805" y="2112265"/>
            <a:ext cx="1689044" cy="126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3" idx="0"/>
            <a:endCxn id="44" idx="1"/>
          </p:cNvCxnSpPr>
          <p:nvPr/>
        </p:nvCxnSpPr>
        <p:spPr>
          <a:xfrm flipV="1">
            <a:off x="9339849" y="2112265"/>
            <a:ext cx="1779082" cy="126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50491" y="1619125"/>
            <a:ext cx="69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DATA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820223" y="1619125"/>
            <a:ext cx="125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7800276" y="3341673"/>
            <a:ext cx="1446439" cy="162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3" idx="3"/>
            <a:endCxn id="45" idx="1"/>
          </p:cNvCxnSpPr>
          <p:nvPr/>
        </p:nvCxnSpPr>
        <p:spPr>
          <a:xfrm flipV="1">
            <a:off x="9432983" y="3218955"/>
            <a:ext cx="1565998" cy="30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endCxn id="3" idx="2"/>
          </p:cNvCxnSpPr>
          <p:nvPr/>
        </p:nvCxnSpPr>
        <p:spPr>
          <a:xfrm flipV="1">
            <a:off x="7672219" y="3658266"/>
            <a:ext cx="1667630" cy="66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stCxn id="3" idx="2"/>
            <a:endCxn id="46" idx="1"/>
          </p:cNvCxnSpPr>
          <p:nvPr/>
        </p:nvCxnSpPr>
        <p:spPr>
          <a:xfrm>
            <a:off x="9339849" y="3658266"/>
            <a:ext cx="1734598" cy="739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3" idx="2"/>
          </p:cNvCxnSpPr>
          <p:nvPr/>
        </p:nvCxnSpPr>
        <p:spPr>
          <a:xfrm flipV="1">
            <a:off x="7661510" y="3658266"/>
            <a:ext cx="1678339" cy="15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  <a:stCxn id="3" idx="2"/>
          </p:cNvCxnSpPr>
          <p:nvPr/>
        </p:nvCxnSpPr>
        <p:spPr>
          <a:xfrm>
            <a:off x="9339849" y="3658266"/>
            <a:ext cx="1779082" cy="161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46715" y="3381267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715" y="3381267"/>
                <a:ext cx="186268" cy="276999"/>
              </a:xfrm>
              <a:prstGeom prst="rect">
                <a:avLst/>
              </a:prstGeom>
              <a:blipFill>
                <a:blip r:embed="rId6"/>
                <a:stretch>
                  <a:fillRect l="-33333" r="-30000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6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209" y="381146"/>
            <a:ext cx="5385449" cy="94503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1"/>
                </a:solidFill>
              </a:rPr>
              <a:t>Kernel learning – Multi-task Case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7996" y="1874487"/>
            <a:ext cx="4680492" cy="38115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/>
              <a:t>Paradigm shift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sz="1800" dirty="0"/>
              <a:t>Multi-task feature learning to multi-task kernel learning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248438" y="5656103"/>
            <a:ext cx="4354990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SDM’11, ICML’12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22337" y="1619125"/>
            <a:ext cx="4925061" cy="4064653"/>
            <a:chOff x="6922337" y="1619125"/>
            <a:chExt cx="4925061" cy="40646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287" y="1874487"/>
              <a:ext cx="608518" cy="4755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337" y="2797716"/>
              <a:ext cx="848417" cy="8424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803" y="4136562"/>
              <a:ext cx="697484" cy="5231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115" y="5160666"/>
              <a:ext cx="784865" cy="5231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931" y="1874487"/>
              <a:ext cx="608518" cy="4755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981" y="2797716"/>
              <a:ext cx="848417" cy="84247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4447" y="4136562"/>
              <a:ext cx="697484" cy="5231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0759" y="5160666"/>
              <a:ext cx="784865" cy="523112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>
              <a:cxnSpLocks/>
              <a:stCxn id="5" idx="3"/>
              <a:endCxn id="3" idx="0"/>
            </p:cNvCxnSpPr>
            <p:nvPr/>
          </p:nvCxnSpPr>
          <p:spPr>
            <a:xfrm>
              <a:off x="7650805" y="2112265"/>
              <a:ext cx="1689044" cy="12690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stCxn id="3" idx="0"/>
              <a:endCxn id="44" idx="1"/>
            </p:cNvCxnSpPr>
            <p:nvPr/>
          </p:nvCxnSpPr>
          <p:spPr>
            <a:xfrm flipV="1">
              <a:off x="9339849" y="2112265"/>
              <a:ext cx="1779082" cy="12690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50491" y="1619125"/>
              <a:ext cx="697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DATA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820223" y="1619125"/>
              <a:ext cx="1254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INFERENCE</a:t>
              </a:r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>
              <a:off x="7800276" y="3341673"/>
              <a:ext cx="1446439" cy="162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cxnSpLocks/>
              <a:stCxn id="3" idx="3"/>
              <a:endCxn id="45" idx="1"/>
            </p:cNvCxnSpPr>
            <p:nvPr/>
          </p:nvCxnSpPr>
          <p:spPr>
            <a:xfrm flipV="1">
              <a:off x="9432983" y="3218955"/>
              <a:ext cx="1565998" cy="300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cxnSpLocks/>
              <a:endCxn id="3" idx="2"/>
            </p:cNvCxnSpPr>
            <p:nvPr/>
          </p:nvCxnSpPr>
          <p:spPr>
            <a:xfrm flipV="1">
              <a:off x="7672219" y="3658266"/>
              <a:ext cx="1667630" cy="663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cxnSpLocks/>
              <a:stCxn id="3" idx="2"/>
              <a:endCxn id="46" idx="1"/>
            </p:cNvCxnSpPr>
            <p:nvPr/>
          </p:nvCxnSpPr>
          <p:spPr>
            <a:xfrm>
              <a:off x="9339849" y="3658266"/>
              <a:ext cx="1734598" cy="7398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cxnSpLocks/>
              <a:endCxn id="3" idx="2"/>
            </p:cNvCxnSpPr>
            <p:nvPr/>
          </p:nvCxnSpPr>
          <p:spPr>
            <a:xfrm flipV="1">
              <a:off x="7661510" y="3658266"/>
              <a:ext cx="1678339" cy="15900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cxnSpLocks/>
              <a:stCxn id="3" idx="2"/>
            </p:cNvCxnSpPr>
            <p:nvPr/>
          </p:nvCxnSpPr>
          <p:spPr>
            <a:xfrm>
              <a:off x="9339849" y="3658266"/>
              <a:ext cx="1779082" cy="16167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9246715" y="3381267"/>
                  <a:ext cx="186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6715" y="3381267"/>
                  <a:ext cx="18626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3333" r="-30000" b="-88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6873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209" y="381146"/>
            <a:ext cx="5385449" cy="94503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1"/>
                </a:solidFill>
              </a:rPr>
              <a:t>Kernel learning – Multi-task Case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7996" y="1874487"/>
            <a:ext cx="4680492" cy="38115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>
                    <a:lumMod val="85000"/>
                  </a:schemeClr>
                </a:solidFill>
              </a:rPr>
              <a:t>Paradigm shift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</a:rPr>
              <a:t>Multi-task feature learning to multi-task kernel learning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/>
              <a:t>Generalized to case of unknown task relationships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sz="1800" dirty="0"/>
              <a:t>Few kernels shared by few tasks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sz="1800" dirty="0"/>
              <a:t>Convex formulation and active-set based algorithm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IN" sz="1800" dirty="0"/>
              <a:t>Analysed convergence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248438" y="5656103"/>
            <a:ext cx="4354990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SDM’11, ICML’12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87" y="1874487"/>
            <a:ext cx="608518" cy="475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37" y="2797716"/>
            <a:ext cx="848417" cy="842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03" y="4136562"/>
            <a:ext cx="697484" cy="523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15" y="5160666"/>
            <a:ext cx="784865" cy="5231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31" y="1874487"/>
            <a:ext cx="608518" cy="4755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981" y="2797716"/>
            <a:ext cx="848417" cy="84247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47" y="4136562"/>
            <a:ext cx="697484" cy="5231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9" y="5160666"/>
            <a:ext cx="784865" cy="523112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  <a:stCxn id="5" idx="3"/>
            <a:endCxn id="24" idx="0"/>
          </p:cNvCxnSpPr>
          <p:nvPr/>
        </p:nvCxnSpPr>
        <p:spPr>
          <a:xfrm>
            <a:off x="7650805" y="2112265"/>
            <a:ext cx="1728287" cy="86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4" idx="0"/>
            <a:endCxn id="44" idx="1"/>
          </p:cNvCxnSpPr>
          <p:nvPr/>
        </p:nvCxnSpPr>
        <p:spPr>
          <a:xfrm flipV="1">
            <a:off x="9379092" y="2112265"/>
            <a:ext cx="1739839" cy="86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50491" y="1619125"/>
            <a:ext cx="69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DATA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820223" y="1619125"/>
            <a:ext cx="125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p:cxnSp>
        <p:nvCxnSpPr>
          <p:cNvPr id="32" name="Straight Arrow Connector 31"/>
          <p:cNvCxnSpPr>
            <a:cxnSpLocks/>
            <a:stCxn id="11" idx="3"/>
            <a:endCxn id="3" idx="0"/>
          </p:cNvCxnSpPr>
          <p:nvPr/>
        </p:nvCxnSpPr>
        <p:spPr>
          <a:xfrm>
            <a:off x="7770754" y="3218955"/>
            <a:ext cx="1638129" cy="68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3" idx="0"/>
            <a:endCxn id="45" idx="1"/>
          </p:cNvCxnSpPr>
          <p:nvPr/>
        </p:nvCxnSpPr>
        <p:spPr>
          <a:xfrm flipV="1">
            <a:off x="9408883" y="3218955"/>
            <a:ext cx="1590098" cy="68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16" idx="3"/>
            <a:endCxn id="3" idx="2"/>
          </p:cNvCxnSpPr>
          <p:nvPr/>
        </p:nvCxnSpPr>
        <p:spPr>
          <a:xfrm flipV="1">
            <a:off x="7695287" y="4184792"/>
            <a:ext cx="1713596" cy="213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stCxn id="3" idx="2"/>
            <a:endCxn id="46" idx="1"/>
          </p:cNvCxnSpPr>
          <p:nvPr/>
        </p:nvCxnSpPr>
        <p:spPr>
          <a:xfrm>
            <a:off x="9408883" y="4184792"/>
            <a:ext cx="1665564" cy="213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stCxn id="18" idx="3"/>
            <a:endCxn id="24" idx="2"/>
          </p:cNvCxnSpPr>
          <p:nvPr/>
        </p:nvCxnSpPr>
        <p:spPr>
          <a:xfrm flipV="1">
            <a:off x="7738980" y="3256103"/>
            <a:ext cx="1640112" cy="216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  <a:stCxn id="24" idx="2"/>
            <a:endCxn id="47" idx="1"/>
          </p:cNvCxnSpPr>
          <p:nvPr/>
        </p:nvCxnSpPr>
        <p:spPr>
          <a:xfrm>
            <a:off x="9379092" y="3256103"/>
            <a:ext cx="1651667" cy="216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65446" y="3907793"/>
                <a:ext cx="286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446" y="3907793"/>
                <a:ext cx="286873" cy="276999"/>
              </a:xfrm>
              <a:prstGeom prst="rect">
                <a:avLst/>
              </a:prstGeom>
              <a:blipFill>
                <a:blip r:embed="rId6"/>
                <a:stretch>
                  <a:fillRect l="-21277" r="-6383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38316" y="2979104"/>
                <a:ext cx="281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316" y="2979104"/>
                <a:ext cx="281551" cy="276999"/>
              </a:xfrm>
              <a:prstGeom prst="rect">
                <a:avLst/>
              </a:prstGeom>
              <a:blipFill>
                <a:blip r:embed="rId7"/>
                <a:stretch>
                  <a:fillRect l="-21277" r="-638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3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273" y="394833"/>
            <a:ext cx="4119320" cy="94503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Rule Ensemble Learning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248438" y="5656103"/>
            <a:ext cx="4354990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ICML’11, JMLR’15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64" t="5757" r="15413" b="26736"/>
          <a:stretch/>
        </p:blipFill>
        <p:spPr>
          <a:xfrm>
            <a:off x="6187368" y="2199223"/>
            <a:ext cx="5756140" cy="31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66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273" y="394833"/>
            <a:ext cx="4119320" cy="94503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Rule Ensemble Learning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552" y="1844515"/>
            <a:ext cx="4996816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Posed as kernel learning problem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Convex formulation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Provable bounds </a:t>
            </a:r>
            <a:r>
              <a:rPr lang="en-IN" sz="1800"/>
              <a:t>on convergence</a:t>
            </a:r>
            <a:endParaRPr lang="en-IN" sz="18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248438" y="5656103"/>
            <a:ext cx="4354990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ICML’11, JMLR’15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64" t="5757" r="15413" b="26736"/>
          <a:stretch/>
        </p:blipFill>
        <p:spPr>
          <a:xfrm>
            <a:off x="6187368" y="2199223"/>
            <a:ext cx="5756140" cy="31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2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273" y="394833"/>
            <a:ext cx="4119320" cy="94503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Rule Ensemble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190552" y="1844515"/>
                <a:ext cx="4996816" cy="3811588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IN" sz="2000" dirty="0"/>
                  <a:t>Posed as kernel learning problem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IN" sz="1800" dirty="0"/>
                  <a:t>Convex formulation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IN" sz="1800" dirty="0"/>
                  <a:t>Provable bounds on convergence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IN" sz="2000" dirty="0"/>
                  <a:t>Search for compact rules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IN" sz="1800" dirty="0"/>
                  <a:t>Rule is long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N" sz="1800" dirty="0"/>
                  <a:t> </a:t>
                </a:r>
                <a:r>
                  <a:rPr lang="en-IN" sz="1800" dirty="0" err="1"/>
                  <a:t>Descendents</a:t>
                </a:r>
                <a:r>
                  <a:rPr lang="en-IN" sz="1800" dirty="0"/>
                  <a:t> are even longer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190552" y="1844515"/>
                <a:ext cx="4996816" cy="3811588"/>
              </a:xfrm>
              <a:blipFill>
                <a:blip r:embed="rId2"/>
                <a:stretch>
                  <a:fillRect l="-1098" t="-1760" r="-10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itle 1"/>
          <p:cNvSpPr txBox="1">
            <a:spLocks/>
          </p:cNvSpPr>
          <p:nvPr/>
        </p:nvSpPr>
        <p:spPr>
          <a:xfrm>
            <a:off x="4248438" y="5656103"/>
            <a:ext cx="4354990" cy="945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chemeClr val="accent3"/>
                </a:solidFill>
              </a:rPr>
              <a:t>For details refer ICML’11, JMLR’15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464" t="5757" r="15413" b="26736"/>
          <a:stretch/>
        </p:blipFill>
        <p:spPr>
          <a:xfrm>
            <a:off x="6187368" y="2199223"/>
            <a:ext cx="5756140" cy="31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7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717" y="166675"/>
            <a:ext cx="7674607" cy="16002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</a:rPr>
              <a:t>Representation Learning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5986021" y="3362341"/>
            <a:ext cx="1480008" cy="1536569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51766" y="2419676"/>
            <a:ext cx="273379" cy="1866492"/>
            <a:chOff x="7711124" y="2177592"/>
            <a:chExt cx="273379" cy="1866492"/>
          </a:xfrm>
        </p:grpSpPr>
        <p:sp>
          <p:nvSpPr>
            <p:cNvPr id="6" name="Flowchart: Process 5"/>
            <p:cNvSpPr/>
            <p:nvPr/>
          </p:nvSpPr>
          <p:spPr>
            <a:xfrm>
              <a:off x="7711126" y="2177592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7711126" y="2488672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7711125" y="2799756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7711125" y="3110836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7711125" y="3421916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7711124" y="373300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5" name="Flowchart: Process 14"/>
          <p:cNvSpPr/>
          <p:nvPr/>
        </p:nvSpPr>
        <p:spPr>
          <a:xfrm>
            <a:off x="8851767" y="4286160"/>
            <a:ext cx="273377" cy="31108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lowchart: Process 15"/>
          <p:cNvSpPr/>
          <p:nvPr/>
        </p:nvSpPr>
        <p:spPr>
          <a:xfrm>
            <a:off x="8851767" y="4597240"/>
            <a:ext cx="273377" cy="31108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lowchart: Process 16"/>
          <p:cNvSpPr/>
          <p:nvPr/>
        </p:nvSpPr>
        <p:spPr>
          <a:xfrm>
            <a:off x="8851766" y="4908324"/>
            <a:ext cx="273377" cy="31108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lowchart: Process 17"/>
          <p:cNvSpPr/>
          <p:nvPr/>
        </p:nvSpPr>
        <p:spPr>
          <a:xfrm>
            <a:off x="8851766" y="5219404"/>
            <a:ext cx="273377" cy="31108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lowchart: Process 18"/>
          <p:cNvSpPr/>
          <p:nvPr/>
        </p:nvSpPr>
        <p:spPr>
          <a:xfrm>
            <a:off x="8851766" y="5530484"/>
            <a:ext cx="273377" cy="31108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Connector 22"/>
          <p:cNvCxnSpPr/>
          <p:nvPr/>
        </p:nvCxnSpPr>
        <p:spPr>
          <a:xfrm>
            <a:off x="8851766" y="5841568"/>
            <a:ext cx="0" cy="280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125143" y="5841568"/>
            <a:ext cx="0" cy="280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Curved 32"/>
          <p:cNvCxnSpPr>
            <a:stCxn id="5" idx="0"/>
            <a:endCxn id="6" idx="0"/>
          </p:cNvCxnSpPr>
          <p:nvPr/>
        </p:nvCxnSpPr>
        <p:spPr>
          <a:xfrm rot="5400000" flipH="1" flipV="1">
            <a:off x="7436818" y="1810703"/>
            <a:ext cx="942665" cy="2160613"/>
          </a:xfrm>
          <a:prstGeom prst="curvedConnector3">
            <a:avLst>
              <a:gd name="adj1" fmla="val 1272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27844" y="297264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844" y="2972640"/>
                <a:ext cx="3679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125143" y="2057400"/>
                <a:ext cx="72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43" y="2057400"/>
                <a:ext cx="721608" cy="369332"/>
              </a:xfrm>
              <a:prstGeom prst="rect">
                <a:avLst/>
              </a:prstGeom>
              <a:blipFill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Striped Right 37"/>
          <p:cNvSpPr/>
          <p:nvPr/>
        </p:nvSpPr>
        <p:spPr>
          <a:xfrm>
            <a:off x="9485947" y="3897307"/>
            <a:ext cx="829559" cy="4666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Flowchart: Process 40"/>
          <p:cNvSpPr/>
          <p:nvPr/>
        </p:nvSpPr>
        <p:spPr>
          <a:xfrm>
            <a:off x="10605154" y="3664000"/>
            <a:ext cx="1282046" cy="9332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Training, Inference</a:t>
            </a:r>
          </a:p>
        </p:txBody>
      </p:sp>
    </p:spTree>
    <p:extLst>
      <p:ext uri="{BB962C8B-B14F-4D97-AF65-F5344CB8AC3E}">
        <p14:creationId xmlns:p14="http://schemas.microsoft.com/office/powerpoint/2010/main" val="4049035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33" y="2224825"/>
            <a:ext cx="4728100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Overwhelming choice in representations</a:t>
            </a:r>
            <a:endParaRPr lang="en-IN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986021" y="2057400"/>
            <a:ext cx="5901179" cy="4064653"/>
            <a:chOff x="5429840" y="1695124"/>
            <a:chExt cx="5901179" cy="4064653"/>
          </a:xfrm>
        </p:grpSpPr>
        <p:sp>
          <p:nvSpPr>
            <p:cNvPr id="5" name="Flowchart: Multidocument 4"/>
            <p:cNvSpPr/>
            <p:nvPr/>
          </p:nvSpPr>
          <p:spPr>
            <a:xfrm>
              <a:off x="5429840" y="3000065"/>
              <a:ext cx="1480008" cy="1536569"/>
            </a:xfrm>
            <a:prstGeom prst="flowChartMulti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DATA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95585" y="2057400"/>
              <a:ext cx="273379" cy="1866492"/>
              <a:chOff x="7711124" y="2177592"/>
              <a:chExt cx="273379" cy="1866492"/>
            </a:xfrm>
          </p:grpSpPr>
          <p:sp>
            <p:nvSpPr>
              <p:cNvPr id="6" name="Flowchart: Process 5"/>
              <p:cNvSpPr/>
              <p:nvPr/>
            </p:nvSpPr>
            <p:spPr>
              <a:xfrm>
                <a:off x="7711126" y="217759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7711126" y="248867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>
                <a:off x="7711125" y="279975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7711125" y="311083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7711125" y="342191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7711124" y="3733000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5" name="Flowchart: Process 14"/>
            <p:cNvSpPr/>
            <p:nvPr/>
          </p:nvSpPr>
          <p:spPr>
            <a:xfrm>
              <a:off x="8295586" y="39238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8295586" y="423496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8295585" y="454604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8295585" y="485712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8295585" y="516820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295585" y="5479292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568962" y="5479292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Curved 32"/>
            <p:cNvCxnSpPr>
              <a:stCxn id="5" idx="0"/>
              <a:endCxn id="6" idx="0"/>
            </p:cNvCxnSpPr>
            <p:nvPr/>
          </p:nvCxnSpPr>
          <p:spPr>
            <a:xfrm rot="5400000" flipH="1" flipV="1">
              <a:off x="6880637" y="1448427"/>
              <a:ext cx="942665" cy="2160613"/>
            </a:xfrm>
            <a:prstGeom prst="curvedConnector3">
              <a:avLst>
                <a:gd name="adj1" fmla="val 12725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271663" y="2610364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663" y="2610364"/>
                  <a:ext cx="36798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568962" y="1695124"/>
                  <a:ext cx="721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962" y="1695124"/>
                  <a:ext cx="72160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Arrow: Striped Right 37"/>
            <p:cNvSpPr/>
            <p:nvPr/>
          </p:nvSpPr>
          <p:spPr>
            <a:xfrm>
              <a:off x="8929766" y="3535031"/>
              <a:ext cx="829559" cy="46662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0048973" y="3301724"/>
              <a:ext cx="1282046" cy="93324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Training, Inference</a:t>
              </a: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48717" y="166675"/>
            <a:ext cx="7674607" cy="16002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</a:rPr>
              <a:t>Representation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3026813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233" y="2224825"/>
            <a:ext cx="4728100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>
                    <a:lumMod val="85000"/>
                  </a:schemeClr>
                </a:solidFill>
              </a:rPr>
              <a:t>Overwhelming choice in representations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Data-dependent representation learning</a:t>
            </a:r>
            <a:endParaRPr lang="en-IN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986021" y="2057400"/>
            <a:ext cx="5901179" cy="4064653"/>
            <a:chOff x="5429840" y="1695124"/>
            <a:chExt cx="5901179" cy="4064653"/>
          </a:xfrm>
        </p:grpSpPr>
        <p:sp>
          <p:nvSpPr>
            <p:cNvPr id="5" name="Flowchart: Multidocument 4"/>
            <p:cNvSpPr/>
            <p:nvPr/>
          </p:nvSpPr>
          <p:spPr>
            <a:xfrm>
              <a:off x="5429840" y="3000065"/>
              <a:ext cx="1480008" cy="1536569"/>
            </a:xfrm>
            <a:prstGeom prst="flowChartMulti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DATA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95585" y="2057400"/>
              <a:ext cx="273379" cy="1866492"/>
              <a:chOff x="7711124" y="2177592"/>
              <a:chExt cx="273379" cy="1866492"/>
            </a:xfrm>
          </p:grpSpPr>
          <p:sp>
            <p:nvSpPr>
              <p:cNvPr id="6" name="Flowchart: Process 5"/>
              <p:cNvSpPr/>
              <p:nvPr/>
            </p:nvSpPr>
            <p:spPr>
              <a:xfrm>
                <a:off x="7711126" y="217759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7711126" y="248867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>
                <a:off x="7711125" y="279975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7711125" y="311083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7711125" y="342191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7711124" y="3733000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5" name="Flowchart: Process 14"/>
            <p:cNvSpPr/>
            <p:nvPr/>
          </p:nvSpPr>
          <p:spPr>
            <a:xfrm>
              <a:off x="8295586" y="39238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8295586" y="423496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8295585" y="454604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8295585" y="485712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8295585" y="516820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295585" y="5479292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568962" y="5479292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Curved 32"/>
            <p:cNvCxnSpPr>
              <a:stCxn id="5" idx="0"/>
              <a:endCxn id="6" idx="0"/>
            </p:cNvCxnSpPr>
            <p:nvPr/>
          </p:nvCxnSpPr>
          <p:spPr>
            <a:xfrm rot="5400000" flipH="1" flipV="1">
              <a:off x="6880637" y="1448427"/>
              <a:ext cx="942665" cy="2160613"/>
            </a:xfrm>
            <a:prstGeom prst="curvedConnector3">
              <a:avLst>
                <a:gd name="adj1" fmla="val 12725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271663" y="2610364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663" y="2610364"/>
                  <a:ext cx="36798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568962" y="1695124"/>
                  <a:ext cx="721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962" y="1695124"/>
                  <a:ext cx="72160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Arrow: Striped Right 37"/>
            <p:cNvSpPr/>
            <p:nvPr/>
          </p:nvSpPr>
          <p:spPr>
            <a:xfrm>
              <a:off x="8929766" y="3535031"/>
              <a:ext cx="829559" cy="46662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0048973" y="3301724"/>
              <a:ext cx="1282046" cy="93324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Training, Inference</a:t>
              </a: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48717" y="166675"/>
            <a:ext cx="7674607" cy="16002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</a:rPr>
              <a:t>Representation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1460926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9753" y="2310465"/>
            <a:ext cx="3565394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Explicit feature learning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Dictionary Learning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Deep Learning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6021" y="2057400"/>
            <a:ext cx="5901179" cy="4064653"/>
            <a:chOff x="5429840" y="1695124"/>
            <a:chExt cx="5901179" cy="4064653"/>
          </a:xfrm>
        </p:grpSpPr>
        <p:sp>
          <p:nvSpPr>
            <p:cNvPr id="5" name="Flowchart: Multidocument 4"/>
            <p:cNvSpPr/>
            <p:nvPr/>
          </p:nvSpPr>
          <p:spPr>
            <a:xfrm>
              <a:off x="5429840" y="3000065"/>
              <a:ext cx="1480008" cy="1536569"/>
            </a:xfrm>
            <a:prstGeom prst="flowChartMulti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DATA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95585" y="2057400"/>
              <a:ext cx="273379" cy="1866492"/>
              <a:chOff x="7711124" y="2177592"/>
              <a:chExt cx="273379" cy="1866492"/>
            </a:xfrm>
          </p:grpSpPr>
          <p:sp>
            <p:nvSpPr>
              <p:cNvPr id="6" name="Flowchart: Process 5"/>
              <p:cNvSpPr/>
              <p:nvPr/>
            </p:nvSpPr>
            <p:spPr>
              <a:xfrm>
                <a:off x="7711126" y="217759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7711126" y="248867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>
                <a:off x="7711125" y="279975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7711125" y="311083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7711125" y="342191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7711124" y="3733000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5" name="Flowchart: Process 14"/>
            <p:cNvSpPr/>
            <p:nvPr/>
          </p:nvSpPr>
          <p:spPr>
            <a:xfrm>
              <a:off x="8295586" y="39238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8295586" y="423496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8295585" y="454604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8295585" y="485712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8295585" y="5168208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295585" y="5479292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568962" y="5479292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Curved 32"/>
            <p:cNvCxnSpPr>
              <a:stCxn id="5" idx="0"/>
              <a:endCxn id="6" idx="0"/>
            </p:cNvCxnSpPr>
            <p:nvPr/>
          </p:nvCxnSpPr>
          <p:spPr>
            <a:xfrm rot="5400000" flipH="1" flipV="1">
              <a:off x="6880637" y="1448427"/>
              <a:ext cx="942665" cy="2160613"/>
            </a:xfrm>
            <a:prstGeom prst="curvedConnector3">
              <a:avLst>
                <a:gd name="adj1" fmla="val 12725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271663" y="2610364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663" y="2610364"/>
                  <a:ext cx="36798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568962" y="1695124"/>
                  <a:ext cx="721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962" y="1695124"/>
                  <a:ext cx="72160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Arrow: Striped Right 37"/>
            <p:cNvSpPr/>
            <p:nvPr/>
          </p:nvSpPr>
          <p:spPr>
            <a:xfrm>
              <a:off x="8929766" y="3535031"/>
              <a:ext cx="829559" cy="46662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0048973" y="3301724"/>
              <a:ext cx="1282046" cy="93324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Training, Inference</a:t>
              </a: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48717" y="166675"/>
            <a:ext cx="7674607" cy="16002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</a:rPr>
              <a:t>Representation Learning - Paradigms</a:t>
            </a:r>
          </a:p>
        </p:txBody>
      </p:sp>
    </p:spTree>
    <p:extLst>
      <p:ext uri="{BB962C8B-B14F-4D97-AF65-F5344CB8AC3E}">
        <p14:creationId xmlns:p14="http://schemas.microsoft.com/office/powerpoint/2010/main" val="417722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1"/>
                </a:solidFill>
              </a:rPr>
              <a:t>Representation Learning: Illustration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842" y="132587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3539" y="1325539"/>
            <a:ext cx="106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Connector 5"/>
              <p:cNvSpPr/>
              <p:nvPr/>
            </p:nvSpPr>
            <p:spPr>
              <a:xfrm rot="10800000" flipV="1">
                <a:off x="1812020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Flowchart: Connecto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2206306"/>
                <a:ext cx="369115" cy="394282"/>
              </a:xfrm>
              <a:prstGeom prst="flowChartConnector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Connector 6"/>
              <p:cNvSpPr/>
              <p:nvPr/>
            </p:nvSpPr>
            <p:spPr>
              <a:xfrm rot="10800000" flipV="1">
                <a:off x="3491216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Flowchart: Connec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2206306"/>
                <a:ext cx="369115" cy="394282"/>
              </a:xfrm>
              <a:prstGeom prst="flowChartConnector">
                <a:avLst/>
              </a:prstGeom>
              <a:blipFill>
                <a:blip r:embed="rId3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stCxn id="6" idx="2"/>
            <a:endCxn id="29" idx="1"/>
          </p:cNvCxnSpPr>
          <p:nvPr/>
        </p:nvCxnSpPr>
        <p:spPr>
          <a:xfrm>
            <a:off x="2181135" y="240344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31978" y="4200089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29" idx="3"/>
          </p:cNvCxnSpPr>
          <p:nvPr/>
        </p:nvCxnSpPr>
        <p:spPr>
          <a:xfrm flipV="1">
            <a:off x="2972861" y="240344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699484" y="1938163"/>
            <a:ext cx="273377" cy="902649"/>
            <a:chOff x="8851766" y="5219404"/>
            <a:chExt cx="273377" cy="902649"/>
          </a:xfrm>
        </p:grpSpPr>
        <p:sp>
          <p:nvSpPr>
            <p:cNvPr id="28" name="Flowchart: Process 27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18449" y="1894473"/>
                <a:ext cx="629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449" y="1894473"/>
                <a:ext cx="629724" cy="276999"/>
              </a:xfrm>
              <a:prstGeom prst="rect">
                <a:avLst/>
              </a:prstGeom>
              <a:blipFill>
                <a:blip r:embed="rId4"/>
                <a:stretch>
                  <a:fillRect l="-12621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owchart: Connector 35"/>
              <p:cNvSpPr/>
              <p:nvPr/>
            </p:nvSpPr>
            <p:spPr>
              <a:xfrm rot="10800000" flipV="1">
                <a:off x="1812020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6" name="Flowchart: Connector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3342708"/>
                <a:ext cx="369115" cy="394282"/>
              </a:xfrm>
              <a:prstGeom prst="flowChartConnector">
                <a:avLst/>
              </a:prstGeom>
              <a:blipFill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lowchart: Connector 36"/>
              <p:cNvSpPr/>
              <p:nvPr/>
            </p:nvSpPr>
            <p:spPr>
              <a:xfrm rot="10800000" flipV="1">
                <a:off x="3491216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7" name="Flowchart: Connector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3342708"/>
                <a:ext cx="369115" cy="394282"/>
              </a:xfrm>
              <a:prstGeom prst="flowChartConnector">
                <a:avLst/>
              </a:prstGeom>
              <a:blipFill>
                <a:blip r:embed="rId6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cxnSpLocks/>
            <a:stCxn id="36" idx="2"/>
            <a:endCxn id="42" idx="1"/>
          </p:cNvCxnSpPr>
          <p:nvPr/>
        </p:nvCxnSpPr>
        <p:spPr>
          <a:xfrm>
            <a:off x="2181135" y="3539849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stCxn id="42" idx="3"/>
          </p:cNvCxnSpPr>
          <p:nvPr/>
        </p:nvCxnSpPr>
        <p:spPr>
          <a:xfrm flipV="1">
            <a:off x="2972861" y="3539849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699484" y="3074565"/>
            <a:ext cx="273377" cy="902649"/>
            <a:chOff x="8851766" y="5219404"/>
            <a:chExt cx="273377" cy="902649"/>
          </a:xfrm>
        </p:grpSpPr>
        <p:sp>
          <p:nvSpPr>
            <p:cNvPr id="41" name="Flowchart: Process 40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18449" y="3030875"/>
                <a:ext cx="635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449" y="3030875"/>
                <a:ext cx="635046" cy="276999"/>
              </a:xfrm>
              <a:prstGeom prst="rect">
                <a:avLst/>
              </a:prstGeom>
              <a:blipFill>
                <a:blip r:embed="rId7"/>
                <a:stretch>
                  <a:fillRect l="-12500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lowchart: Connector 45"/>
              <p:cNvSpPr/>
              <p:nvPr/>
            </p:nvSpPr>
            <p:spPr>
              <a:xfrm rot="10800000" flipV="1">
                <a:off x="1812020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6" name="Flowchart: Connector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5892962"/>
                <a:ext cx="369115" cy="394282"/>
              </a:xfrm>
              <a:prstGeom prst="flowChartConnector">
                <a:avLst/>
              </a:prstGeom>
              <a:blipFill>
                <a:blip r:embed="rId8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Connector 46"/>
              <p:cNvSpPr/>
              <p:nvPr/>
            </p:nvSpPr>
            <p:spPr>
              <a:xfrm rot="10800000" flipV="1">
                <a:off x="3491216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7" name="Flowchart: Connector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5892962"/>
                <a:ext cx="369115" cy="394282"/>
              </a:xfrm>
              <a:prstGeom prst="flowChartConnector">
                <a:avLst/>
              </a:prstGeom>
              <a:blipFill>
                <a:blip r:embed="rId9"/>
                <a:stretch>
                  <a:fillRect l="-8065" r="-3226" b="-30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cxnSpLocks/>
            <a:stCxn id="46" idx="2"/>
            <a:endCxn id="52" idx="1"/>
          </p:cNvCxnSpPr>
          <p:nvPr/>
        </p:nvCxnSpPr>
        <p:spPr>
          <a:xfrm>
            <a:off x="2181135" y="6090103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stCxn id="52" idx="3"/>
          </p:cNvCxnSpPr>
          <p:nvPr/>
        </p:nvCxnSpPr>
        <p:spPr>
          <a:xfrm flipV="1">
            <a:off x="2972861" y="6090103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9484" y="5624819"/>
            <a:ext cx="273377" cy="902649"/>
            <a:chOff x="8851766" y="5219404"/>
            <a:chExt cx="273377" cy="902649"/>
          </a:xfrm>
        </p:grpSpPr>
        <p:sp>
          <p:nvSpPr>
            <p:cNvPr id="51" name="Flowchart: Process 50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53175" y="5572881"/>
                <a:ext cx="694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75" y="5572881"/>
                <a:ext cx="694998" cy="276999"/>
              </a:xfrm>
              <a:prstGeom prst="rect">
                <a:avLst/>
              </a:prstGeom>
              <a:blipFill>
                <a:blip r:embed="rId10"/>
                <a:stretch>
                  <a:fillRect l="-1140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Flowchart: Connector 55"/>
              <p:cNvSpPr/>
              <p:nvPr/>
            </p:nvSpPr>
            <p:spPr>
              <a:xfrm rot="10800000" flipV="1">
                <a:off x="8205829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6" name="Flowchart: Connector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2206306"/>
                <a:ext cx="369115" cy="394282"/>
              </a:xfrm>
              <a:prstGeom prst="flowChartConnector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Flowchart: Connector 56"/>
              <p:cNvSpPr/>
              <p:nvPr/>
            </p:nvSpPr>
            <p:spPr>
              <a:xfrm rot="10800000" flipV="1">
                <a:off x="9885025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7" name="Flowchart: Connector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2206306"/>
                <a:ext cx="369115" cy="394282"/>
              </a:xfrm>
              <a:prstGeom prst="flowChartConnector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/>
            <a:stCxn id="56" idx="2"/>
            <a:endCxn id="63" idx="1"/>
          </p:cNvCxnSpPr>
          <p:nvPr/>
        </p:nvCxnSpPr>
        <p:spPr>
          <a:xfrm>
            <a:off x="8574944" y="240344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225787" y="4200089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63" idx="3"/>
          </p:cNvCxnSpPr>
          <p:nvPr/>
        </p:nvCxnSpPr>
        <p:spPr>
          <a:xfrm flipV="1">
            <a:off x="9366670" y="240344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9093293" y="1938163"/>
            <a:ext cx="273377" cy="902649"/>
            <a:chOff x="8851766" y="5219404"/>
            <a:chExt cx="273377" cy="902649"/>
          </a:xfrm>
        </p:grpSpPr>
        <p:sp>
          <p:nvSpPr>
            <p:cNvPr id="62" name="Flowchart: Process 61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12258" y="1894473"/>
                <a:ext cx="629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1894473"/>
                <a:ext cx="629723" cy="276999"/>
              </a:xfrm>
              <a:prstGeom prst="rect">
                <a:avLst/>
              </a:prstGeom>
              <a:blipFill>
                <a:blip r:embed="rId13"/>
                <a:stretch>
                  <a:fillRect l="-11538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Flowchart: Connector 66"/>
              <p:cNvSpPr/>
              <p:nvPr/>
            </p:nvSpPr>
            <p:spPr>
              <a:xfrm rot="10800000" flipV="1">
                <a:off x="8205829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7" name="Flowchart: Connector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3342708"/>
                <a:ext cx="369115" cy="394282"/>
              </a:xfrm>
              <a:prstGeom prst="flowChartConnector">
                <a:avLst/>
              </a:prstGeom>
              <a:blipFill>
                <a:blip r:embed="rId1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Flowchart: Connector 67"/>
              <p:cNvSpPr/>
              <p:nvPr/>
            </p:nvSpPr>
            <p:spPr>
              <a:xfrm rot="10800000" flipV="1">
                <a:off x="9885025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8" name="Flowchart: Connector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3342708"/>
                <a:ext cx="369115" cy="394282"/>
              </a:xfrm>
              <a:prstGeom prst="flowChartConnector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cxnSpLocks/>
            <a:stCxn id="67" idx="2"/>
            <a:endCxn id="73" idx="1"/>
          </p:cNvCxnSpPr>
          <p:nvPr/>
        </p:nvCxnSpPr>
        <p:spPr>
          <a:xfrm>
            <a:off x="8574944" y="3539849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73" idx="3"/>
          </p:cNvCxnSpPr>
          <p:nvPr/>
        </p:nvCxnSpPr>
        <p:spPr>
          <a:xfrm flipV="1">
            <a:off x="9366670" y="3539849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093293" y="3074565"/>
            <a:ext cx="273377" cy="902649"/>
            <a:chOff x="8851766" y="5219404"/>
            <a:chExt cx="273377" cy="902649"/>
          </a:xfrm>
        </p:grpSpPr>
        <p:sp>
          <p:nvSpPr>
            <p:cNvPr id="72" name="Flowchart: Process 71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" name="Flowchart: Process 72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512258" y="3030875"/>
                <a:ext cx="635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3030875"/>
                <a:ext cx="635046" cy="276999"/>
              </a:xfrm>
              <a:prstGeom prst="rect">
                <a:avLst/>
              </a:prstGeom>
              <a:blipFill>
                <a:blip r:embed="rId16"/>
                <a:stretch>
                  <a:fillRect l="-1142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Flowchart: Connector 76"/>
              <p:cNvSpPr/>
              <p:nvPr/>
            </p:nvSpPr>
            <p:spPr>
              <a:xfrm rot="10800000" flipV="1">
                <a:off x="8205829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7" name="Flowchart: Connector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5892962"/>
                <a:ext cx="369115" cy="394282"/>
              </a:xfrm>
              <a:prstGeom prst="flowChartConnector">
                <a:avLst/>
              </a:prstGeom>
              <a:blipFill>
                <a:blip r:embed="rId17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Flowchart: Connector 77"/>
              <p:cNvSpPr/>
              <p:nvPr/>
            </p:nvSpPr>
            <p:spPr>
              <a:xfrm rot="10800000" flipV="1">
                <a:off x="9885025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8" name="Flowchart: Connector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5892962"/>
                <a:ext cx="369115" cy="394282"/>
              </a:xfrm>
              <a:prstGeom prst="flowChartConnector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>
            <a:cxnSpLocks/>
            <a:stCxn id="77" idx="2"/>
            <a:endCxn id="83" idx="1"/>
          </p:cNvCxnSpPr>
          <p:nvPr/>
        </p:nvCxnSpPr>
        <p:spPr>
          <a:xfrm>
            <a:off x="8574944" y="6090103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/>
            <a:stCxn id="83" idx="3"/>
          </p:cNvCxnSpPr>
          <p:nvPr/>
        </p:nvCxnSpPr>
        <p:spPr>
          <a:xfrm flipV="1">
            <a:off x="9366670" y="6090103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9093293" y="5624819"/>
            <a:ext cx="273377" cy="902649"/>
            <a:chOff x="8851766" y="5219404"/>
            <a:chExt cx="273377" cy="902649"/>
          </a:xfrm>
        </p:grpSpPr>
        <p:sp>
          <p:nvSpPr>
            <p:cNvPr id="82" name="Flowchart: Process 81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446984" y="5572881"/>
                <a:ext cx="697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984" y="5572881"/>
                <a:ext cx="697242" cy="276999"/>
              </a:xfrm>
              <a:prstGeom prst="rect">
                <a:avLst/>
              </a:prstGeom>
              <a:blipFill>
                <a:blip r:embed="rId19"/>
                <a:stretch>
                  <a:fillRect l="-1140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041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9753" y="2310465"/>
            <a:ext cx="3565394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>
                    <a:lumMod val="85000"/>
                  </a:schemeClr>
                </a:solidFill>
              </a:rPr>
              <a:t>Explicit feature learning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</a:rPr>
              <a:t>Dictionary Learning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</a:rPr>
              <a:t>Deep Learning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Implicit feature learning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Kernel learning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1800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5175774" y="3395897"/>
            <a:ext cx="1480008" cy="1536569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731546" y="2654664"/>
            <a:ext cx="273379" cy="3702377"/>
            <a:chOff x="8851766" y="2419676"/>
            <a:chExt cx="273379" cy="3702377"/>
          </a:xfrm>
        </p:grpSpPr>
        <p:grpSp>
          <p:nvGrpSpPr>
            <p:cNvPr id="12" name="Group 11"/>
            <p:cNvGrpSpPr/>
            <p:nvPr/>
          </p:nvGrpSpPr>
          <p:grpSpPr>
            <a:xfrm>
              <a:off x="8851766" y="2419676"/>
              <a:ext cx="273379" cy="1866492"/>
              <a:chOff x="7711124" y="2177592"/>
              <a:chExt cx="273379" cy="1866492"/>
            </a:xfrm>
          </p:grpSpPr>
          <p:sp>
            <p:nvSpPr>
              <p:cNvPr id="6" name="Flowchart: Process 5"/>
              <p:cNvSpPr/>
              <p:nvPr/>
            </p:nvSpPr>
            <p:spPr>
              <a:xfrm>
                <a:off x="7711126" y="217759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7711126" y="248867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>
                <a:off x="7711125" y="279975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7711125" y="311083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7711125" y="342191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7711124" y="3733000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5" name="Flowchart: Process 14"/>
            <p:cNvSpPr/>
            <p:nvPr/>
          </p:nvSpPr>
          <p:spPr>
            <a:xfrm>
              <a:off x="8851767" y="428616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8851767" y="459724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8851766" y="490832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Connector: Curved 32"/>
          <p:cNvCxnSpPr>
            <a:cxnSpLocks/>
            <a:stCxn id="36" idx="0"/>
            <a:endCxn id="6" idx="0"/>
          </p:cNvCxnSpPr>
          <p:nvPr/>
        </p:nvCxnSpPr>
        <p:spPr>
          <a:xfrm rot="5400000" flipH="1" flipV="1">
            <a:off x="6592398" y="1780796"/>
            <a:ext cx="401971" cy="2149708"/>
          </a:xfrm>
          <a:prstGeom prst="curvedConnector3">
            <a:avLst>
              <a:gd name="adj1" fmla="val 15687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95051" y="3056635"/>
                <a:ext cx="2469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051" y="3056635"/>
                <a:ext cx="246955" cy="369332"/>
              </a:xfrm>
              <a:prstGeom prst="rect">
                <a:avLst/>
              </a:prstGeom>
              <a:blipFill>
                <a:blip r:embed="rId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88046" y="2227089"/>
                <a:ext cx="833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046" y="2227089"/>
                <a:ext cx="833753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Striped Right 37"/>
          <p:cNvSpPr/>
          <p:nvPr/>
        </p:nvSpPr>
        <p:spPr>
          <a:xfrm>
            <a:off x="9799460" y="3897307"/>
            <a:ext cx="829559" cy="4666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Flowchart: Process 40"/>
          <p:cNvSpPr/>
          <p:nvPr/>
        </p:nvSpPr>
        <p:spPr>
          <a:xfrm>
            <a:off x="10739378" y="3663999"/>
            <a:ext cx="1282046" cy="9332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Kernel Methods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48717" y="166675"/>
            <a:ext cx="7674607" cy="16002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</a:rPr>
              <a:t>Representation Learning - Paradigms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027420" y="2935149"/>
            <a:ext cx="273379" cy="3702377"/>
            <a:chOff x="8851766" y="2419676"/>
            <a:chExt cx="273379" cy="3702377"/>
          </a:xfrm>
        </p:grpSpPr>
        <p:grpSp>
          <p:nvGrpSpPr>
            <p:cNvPr id="28" name="Group 27"/>
            <p:cNvGrpSpPr/>
            <p:nvPr/>
          </p:nvGrpSpPr>
          <p:grpSpPr>
            <a:xfrm>
              <a:off x="8851766" y="2419676"/>
              <a:ext cx="273379" cy="1866492"/>
              <a:chOff x="7711124" y="2177592"/>
              <a:chExt cx="273379" cy="1866492"/>
            </a:xfrm>
          </p:grpSpPr>
          <p:sp>
            <p:nvSpPr>
              <p:cNvPr id="42" name="Flowchart: Process 41"/>
              <p:cNvSpPr/>
              <p:nvPr/>
            </p:nvSpPr>
            <p:spPr>
              <a:xfrm>
                <a:off x="7711126" y="217759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7711126" y="248867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Flowchart: Process 43"/>
              <p:cNvSpPr/>
              <p:nvPr/>
            </p:nvSpPr>
            <p:spPr>
              <a:xfrm>
                <a:off x="7711125" y="279975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7711125" y="311083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6" name="Flowchart: Process 45"/>
              <p:cNvSpPr/>
              <p:nvPr/>
            </p:nvSpPr>
            <p:spPr>
              <a:xfrm>
                <a:off x="7711125" y="342191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7711124" y="3733000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9" name="Flowchart: Process 28"/>
            <p:cNvSpPr/>
            <p:nvPr/>
          </p:nvSpPr>
          <p:spPr>
            <a:xfrm>
              <a:off x="8851767" y="428616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8851767" y="459724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8851766" y="490832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Connector: Curved 47"/>
          <p:cNvCxnSpPr>
            <a:cxnSpLocks/>
            <a:stCxn id="49" idx="3"/>
            <a:endCxn id="42" idx="0"/>
          </p:cNvCxnSpPr>
          <p:nvPr/>
        </p:nvCxnSpPr>
        <p:spPr>
          <a:xfrm flipV="1">
            <a:off x="5595052" y="2935149"/>
            <a:ext cx="1569059" cy="1027047"/>
          </a:xfrm>
          <a:prstGeom prst="curvedConnector4">
            <a:avLst>
              <a:gd name="adj1" fmla="val 45644"/>
              <a:gd name="adj2" fmla="val 1222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39342" y="3777530"/>
                <a:ext cx="255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42" y="3777530"/>
                <a:ext cx="255710" cy="369332"/>
              </a:xfrm>
              <a:prstGeom prst="rect">
                <a:avLst/>
              </a:prstGeom>
              <a:blipFill>
                <a:blip r:embed="rId4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33944" y="2766818"/>
                <a:ext cx="819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944" y="2766818"/>
                <a:ext cx="81951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77605" y="3743450"/>
                <a:ext cx="166667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5" y="3743450"/>
                <a:ext cx="1666675" cy="830997"/>
              </a:xfrm>
              <a:prstGeom prst="rect">
                <a:avLst/>
              </a:prstGeom>
              <a:blipFill>
                <a:blip r:embed="rId6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rot="5400000">
                <a:off x="8797930" y="404097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97930" y="4040973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 t="-10811" b="-108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218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9753" y="2310465"/>
            <a:ext cx="3565394" cy="3811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bg1">
                    <a:lumMod val="85000"/>
                  </a:schemeClr>
                </a:solidFill>
              </a:rPr>
              <a:t>Explicit feature learning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</a:rPr>
              <a:t>Dictionary Learning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</a:rPr>
              <a:t>Deep Learning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Implicit feature learning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sz="1800" dirty="0"/>
              <a:t>Kernel learning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1800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5175774" y="3395897"/>
            <a:ext cx="1480008" cy="1536569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731546" y="2654664"/>
            <a:ext cx="273379" cy="3702377"/>
            <a:chOff x="8851766" y="2419676"/>
            <a:chExt cx="273379" cy="3702377"/>
          </a:xfrm>
        </p:grpSpPr>
        <p:grpSp>
          <p:nvGrpSpPr>
            <p:cNvPr id="12" name="Group 11"/>
            <p:cNvGrpSpPr/>
            <p:nvPr/>
          </p:nvGrpSpPr>
          <p:grpSpPr>
            <a:xfrm>
              <a:off x="8851766" y="2419676"/>
              <a:ext cx="273379" cy="1866492"/>
              <a:chOff x="7711124" y="2177592"/>
              <a:chExt cx="273379" cy="1866492"/>
            </a:xfrm>
          </p:grpSpPr>
          <p:sp>
            <p:nvSpPr>
              <p:cNvPr id="6" name="Flowchart: Process 5"/>
              <p:cNvSpPr/>
              <p:nvPr/>
            </p:nvSpPr>
            <p:spPr>
              <a:xfrm>
                <a:off x="7711126" y="217759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7711126" y="248867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>
                <a:off x="7711125" y="279975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7711125" y="311083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7711125" y="342191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7711124" y="3733000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5" name="Flowchart: Process 14"/>
            <p:cNvSpPr/>
            <p:nvPr/>
          </p:nvSpPr>
          <p:spPr>
            <a:xfrm>
              <a:off x="8851767" y="428616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8851767" y="459724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8851766" y="490832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Connector: Curved 32"/>
          <p:cNvCxnSpPr>
            <a:cxnSpLocks/>
            <a:stCxn id="36" idx="0"/>
            <a:endCxn id="6" idx="0"/>
          </p:cNvCxnSpPr>
          <p:nvPr/>
        </p:nvCxnSpPr>
        <p:spPr>
          <a:xfrm rot="5400000" flipH="1" flipV="1">
            <a:off x="6592398" y="1780796"/>
            <a:ext cx="401971" cy="2149708"/>
          </a:xfrm>
          <a:prstGeom prst="curvedConnector3">
            <a:avLst>
              <a:gd name="adj1" fmla="val 15687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95051" y="3056635"/>
                <a:ext cx="2469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051" y="3056635"/>
                <a:ext cx="246955" cy="369332"/>
              </a:xfrm>
              <a:prstGeom prst="rect">
                <a:avLst/>
              </a:prstGeom>
              <a:blipFill>
                <a:blip r:embed="rId2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88046" y="2227089"/>
                <a:ext cx="833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046" y="2227089"/>
                <a:ext cx="833753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Striped Right 37"/>
          <p:cNvSpPr/>
          <p:nvPr/>
        </p:nvSpPr>
        <p:spPr>
          <a:xfrm>
            <a:off x="9799460" y="3897307"/>
            <a:ext cx="829559" cy="4666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Flowchart: Process 40"/>
          <p:cNvSpPr/>
          <p:nvPr/>
        </p:nvSpPr>
        <p:spPr>
          <a:xfrm>
            <a:off x="10739378" y="3663999"/>
            <a:ext cx="1282046" cy="93324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Kernel Methods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48717" y="166675"/>
            <a:ext cx="7674607" cy="16002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</a:rPr>
              <a:t>Representation Learning - Paradigms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027420" y="2935149"/>
            <a:ext cx="273379" cy="3702377"/>
            <a:chOff x="8851766" y="2419676"/>
            <a:chExt cx="273379" cy="3702377"/>
          </a:xfrm>
        </p:grpSpPr>
        <p:grpSp>
          <p:nvGrpSpPr>
            <p:cNvPr id="28" name="Group 27"/>
            <p:cNvGrpSpPr/>
            <p:nvPr/>
          </p:nvGrpSpPr>
          <p:grpSpPr>
            <a:xfrm>
              <a:off x="8851766" y="2419676"/>
              <a:ext cx="273379" cy="1866492"/>
              <a:chOff x="7711124" y="2177592"/>
              <a:chExt cx="273379" cy="1866492"/>
            </a:xfrm>
          </p:grpSpPr>
          <p:sp>
            <p:nvSpPr>
              <p:cNvPr id="42" name="Flowchart: Process 41"/>
              <p:cNvSpPr/>
              <p:nvPr/>
            </p:nvSpPr>
            <p:spPr>
              <a:xfrm>
                <a:off x="7711126" y="217759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7711126" y="2488672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Flowchart: Process 43"/>
              <p:cNvSpPr/>
              <p:nvPr/>
            </p:nvSpPr>
            <p:spPr>
              <a:xfrm>
                <a:off x="7711125" y="279975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7711125" y="311083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6" name="Flowchart: Process 45"/>
              <p:cNvSpPr/>
              <p:nvPr/>
            </p:nvSpPr>
            <p:spPr>
              <a:xfrm>
                <a:off x="7711125" y="3421916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7711124" y="3733000"/>
                <a:ext cx="273377" cy="311084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9" name="Flowchart: Process 28"/>
            <p:cNvSpPr/>
            <p:nvPr/>
          </p:nvSpPr>
          <p:spPr>
            <a:xfrm>
              <a:off x="8851767" y="428616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8851767" y="4597240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8851766" y="490832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Connector: Curved 47"/>
          <p:cNvCxnSpPr>
            <a:cxnSpLocks/>
            <a:stCxn id="49" idx="3"/>
            <a:endCxn id="42" idx="0"/>
          </p:cNvCxnSpPr>
          <p:nvPr/>
        </p:nvCxnSpPr>
        <p:spPr>
          <a:xfrm flipV="1">
            <a:off x="5595052" y="2935149"/>
            <a:ext cx="1569059" cy="1027047"/>
          </a:xfrm>
          <a:prstGeom prst="curvedConnector4">
            <a:avLst>
              <a:gd name="adj1" fmla="val 45644"/>
              <a:gd name="adj2" fmla="val 1222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39342" y="3777530"/>
                <a:ext cx="255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42" y="3777530"/>
                <a:ext cx="255710" cy="369332"/>
              </a:xfrm>
              <a:prstGeom prst="rect">
                <a:avLst/>
              </a:prstGeom>
              <a:blipFill>
                <a:blip r:embed="rId4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33944" y="2766818"/>
                <a:ext cx="819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944" y="2766818"/>
                <a:ext cx="81951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77605" y="3743450"/>
                <a:ext cx="166667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605" y="3743450"/>
                <a:ext cx="1666675" cy="830997"/>
              </a:xfrm>
              <a:prstGeom prst="rect">
                <a:avLst/>
              </a:prstGeom>
              <a:blipFill>
                <a:blip r:embed="rId6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rot="5400000">
                <a:off x="8797930" y="404097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97930" y="4040973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 t="-10811" b="-108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2298630" y="3820158"/>
              <a:ext cx="1468440" cy="43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2630" y="3748158"/>
                <a:ext cx="1540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8934150" y="3900798"/>
              <a:ext cx="9000" cy="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98150" y="3828798"/>
                <a:ext cx="80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8942790" y="3909438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06790" y="3837438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8615550" y="3875598"/>
              <a:ext cx="621000" cy="20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79550" y="3803598"/>
                <a:ext cx="69264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1"/>
                </a:solidFill>
              </a:rPr>
              <a:t>Representation Learning: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842" y="132587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3539" y="1325539"/>
            <a:ext cx="106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Connector 5"/>
              <p:cNvSpPr/>
              <p:nvPr/>
            </p:nvSpPr>
            <p:spPr>
              <a:xfrm rot="10800000" flipV="1">
                <a:off x="1812020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Flowchart: Connecto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2206306"/>
                <a:ext cx="369115" cy="394282"/>
              </a:xfrm>
              <a:prstGeom prst="flowChartConnector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Connector 6"/>
              <p:cNvSpPr/>
              <p:nvPr/>
            </p:nvSpPr>
            <p:spPr>
              <a:xfrm rot="10800000" flipV="1">
                <a:off x="3491216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Flowchart: Connec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2206306"/>
                <a:ext cx="369115" cy="394282"/>
              </a:xfrm>
              <a:prstGeom prst="flowChartConnector">
                <a:avLst/>
              </a:prstGeom>
              <a:blipFill>
                <a:blip r:embed="rId3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stCxn id="6" idx="2"/>
            <a:endCxn id="29" idx="1"/>
          </p:cNvCxnSpPr>
          <p:nvPr/>
        </p:nvCxnSpPr>
        <p:spPr>
          <a:xfrm>
            <a:off x="2181135" y="240344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31978" y="4200089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29" idx="3"/>
          </p:cNvCxnSpPr>
          <p:nvPr/>
        </p:nvCxnSpPr>
        <p:spPr>
          <a:xfrm flipV="1">
            <a:off x="2972861" y="240344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699484" y="1938163"/>
            <a:ext cx="273377" cy="902649"/>
            <a:chOff x="8851766" y="5219404"/>
            <a:chExt cx="273377" cy="902649"/>
          </a:xfrm>
        </p:grpSpPr>
        <p:sp>
          <p:nvSpPr>
            <p:cNvPr id="28" name="Flowchart: Process 27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18449" y="1894473"/>
                <a:ext cx="629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449" y="1894473"/>
                <a:ext cx="629724" cy="276999"/>
              </a:xfrm>
              <a:prstGeom prst="rect">
                <a:avLst/>
              </a:prstGeom>
              <a:blipFill>
                <a:blip r:embed="rId4"/>
                <a:stretch>
                  <a:fillRect l="-12621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owchart: Connector 35"/>
              <p:cNvSpPr/>
              <p:nvPr/>
            </p:nvSpPr>
            <p:spPr>
              <a:xfrm rot="10800000" flipV="1">
                <a:off x="1812020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6" name="Flowchart: Connector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3342708"/>
                <a:ext cx="369115" cy="394282"/>
              </a:xfrm>
              <a:prstGeom prst="flowChartConnector">
                <a:avLst/>
              </a:prstGeom>
              <a:blipFill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lowchart: Connector 36"/>
              <p:cNvSpPr/>
              <p:nvPr/>
            </p:nvSpPr>
            <p:spPr>
              <a:xfrm rot="10800000" flipV="1">
                <a:off x="3491216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7" name="Flowchart: Connector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3342708"/>
                <a:ext cx="369115" cy="394282"/>
              </a:xfrm>
              <a:prstGeom prst="flowChartConnector">
                <a:avLst/>
              </a:prstGeom>
              <a:blipFill>
                <a:blip r:embed="rId6"/>
                <a:stretch>
                  <a:fillRect l="-1613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cxnSpLocks/>
            <a:stCxn id="36" idx="2"/>
            <a:endCxn id="42" idx="1"/>
          </p:cNvCxnSpPr>
          <p:nvPr/>
        </p:nvCxnSpPr>
        <p:spPr>
          <a:xfrm>
            <a:off x="2181135" y="3539849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stCxn id="42" idx="3"/>
          </p:cNvCxnSpPr>
          <p:nvPr/>
        </p:nvCxnSpPr>
        <p:spPr>
          <a:xfrm flipV="1">
            <a:off x="2972861" y="3539849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699484" y="3074565"/>
            <a:ext cx="273377" cy="902649"/>
            <a:chOff x="8851766" y="5219404"/>
            <a:chExt cx="273377" cy="902649"/>
          </a:xfrm>
        </p:grpSpPr>
        <p:sp>
          <p:nvSpPr>
            <p:cNvPr id="41" name="Flowchart: Process 40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18449" y="3030875"/>
                <a:ext cx="635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449" y="3030875"/>
                <a:ext cx="635046" cy="276999"/>
              </a:xfrm>
              <a:prstGeom prst="rect">
                <a:avLst/>
              </a:prstGeom>
              <a:blipFill>
                <a:blip r:embed="rId7"/>
                <a:stretch>
                  <a:fillRect l="-12500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lowchart: Connector 45"/>
              <p:cNvSpPr/>
              <p:nvPr/>
            </p:nvSpPr>
            <p:spPr>
              <a:xfrm rot="10800000" flipV="1">
                <a:off x="1812020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6" name="Flowchart: Connector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12020" y="5892962"/>
                <a:ext cx="369115" cy="394282"/>
              </a:xfrm>
              <a:prstGeom prst="flowChartConnector">
                <a:avLst/>
              </a:prstGeom>
              <a:blipFill>
                <a:blip r:embed="rId8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Connector 46"/>
              <p:cNvSpPr/>
              <p:nvPr/>
            </p:nvSpPr>
            <p:spPr>
              <a:xfrm rot="10800000" flipV="1">
                <a:off x="3491216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7" name="Flowchart: Connector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491216" y="5892962"/>
                <a:ext cx="369115" cy="394282"/>
              </a:xfrm>
              <a:prstGeom prst="flowChartConnector">
                <a:avLst/>
              </a:prstGeom>
              <a:blipFill>
                <a:blip r:embed="rId9"/>
                <a:stretch>
                  <a:fillRect l="-8065" r="-3226" b="-30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cxnSpLocks/>
            <a:stCxn id="46" idx="2"/>
            <a:endCxn id="52" idx="1"/>
          </p:cNvCxnSpPr>
          <p:nvPr/>
        </p:nvCxnSpPr>
        <p:spPr>
          <a:xfrm>
            <a:off x="2181135" y="6090103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stCxn id="52" idx="3"/>
          </p:cNvCxnSpPr>
          <p:nvPr/>
        </p:nvCxnSpPr>
        <p:spPr>
          <a:xfrm flipV="1">
            <a:off x="2972861" y="6090103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9484" y="5624819"/>
            <a:ext cx="273377" cy="902649"/>
            <a:chOff x="8851766" y="5219404"/>
            <a:chExt cx="273377" cy="902649"/>
          </a:xfrm>
        </p:grpSpPr>
        <p:sp>
          <p:nvSpPr>
            <p:cNvPr id="51" name="Flowchart: Process 50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53175" y="5572881"/>
                <a:ext cx="694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75" y="5572881"/>
                <a:ext cx="694998" cy="276999"/>
              </a:xfrm>
              <a:prstGeom prst="rect">
                <a:avLst/>
              </a:prstGeom>
              <a:blipFill>
                <a:blip r:embed="rId10"/>
                <a:stretch>
                  <a:fillRect l="-1140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Flowchart: Connector 55"/>
              <p:cNvSpPr/>
              <p:nvPr/>
            </p:nvSpPr>
            <p:spPr>
              <a:xfrm rot="10800000" flipV="1">
                <a:off x="8205829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6" name="Flowchart: Connector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2206306"/>
                <a:ext cx="369115" cy="394282"/>
              </a:xfrm>
              <a:prstGeom prst="flowChartConnector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Flowchart: Connector 56"/>
              <p:cNvSpPr/>
              <p:nvPr/>
            </p:nvSpPr>
            <p:spPr>
              <a:xfrm rot="10800000" flipV="1">
                <a:off x="9885025" y="220630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57" name="Flowchart: Connector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2206306"/>
                <a:ext cx="369115" cy="394282"/>
              </a:xfrm>
              <a:prstGeom prst="flowChartConnector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/>
            <a:stCxn id="56" idx="2"/>
            <a:endCxn id="63" idx="1"/>
          </p:cNvCxnSpPr>
          <p:nvPr/>
        </p:nvCxnSpPr>
        <p:spPr>
          <a:xfrm>
            <a:off x="8574944" y="240344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225787" y="4200089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63" idx="3"/>
          </p:cNvCxnSpPr>
          <p:nvPr/>
        </p:nvCxnSpPr>
        <p:spPr>
          <a:xfrm flipV="1">
            <a:off x="9366670" y="240344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9093293" y="1938163"/>
            <a:ext cx="273377" cy="902649"/>
            <a:chOff x="8851766" y="5219404"/>
            <a:chExt cx="273377" cy="902649"/>
          </a:xfrm>
        </p:grpSpPr>
        <p:sp>
          <p:nvSpPr>
            <p:cNvPr id="62" name="Flowchart: Process 61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12258" y="1894473"/>
                <a:ext cx="629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1894473"/>
                <a:ext cx="629723" cy="276999"/>
              </a:xfrm>
              <a:prstGeom prst="rect">
                <a:avLst/>
              </a:prstGeom>
              <a:blipFill>
                <a:blip r:embed="rId13"/>
                <a:stretch>
                  <a:fillRect l="-11538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Flowchart: Connector 66"/>
              <p:cNvSpPr/>
              <p:nvPr/>
            </p:nvSpPr>
            <p:spPr>
              <a:xfrm rot="10800000" flipV="1">
                <a:off x="8205829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7" name="Flowchart: Connector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3342708"/>
                <a:ext cx="369115" cy="394282"/>
              </a:xfrm>
              <a:prstGeom prst="flowChartConnector">
                <a:avLst/>
              </a:prstGeom>
              <a:blipFill>
                <a:blip r:embed="rId1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Flowchart: Connector 67"/>
              <p:cNvSpPr/>
              <p:nvPr/>
            </p:nvSpPr>
            <p:spPr>
              <a:xfrm rot="10800000" flipV="1">
                <a:off x="9885025" y="3342708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8" name="Flowchart: Connector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3342708"/>
                <a:ext cx="369115" cy="394282"/>
              </a:xfrm>
              <a:prstGeom prst="flowChartConnector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cxnSpLocks/>
            <a:stCxn id="67" idx="2"/>
            <a:endCxn id="73" idx="1"/>
          </p:cNvCxnSpPr>
          <p:nvPr/>
        </p:nvCxnSpPr>
        <p:spPr>
          <a:xfrm>
            <a:off x="8574944" y="3539849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73" idx="3"/>
          </p:cNvCxnSpPr>
          <p:nvPr/>
        </p:nvCxnSpPr>
        <p:spPr>
          <a:xfrm flipV="1">
            <a:off x="9366670" y="3539849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093293" y="3074565"/>
            <a:ext cx="273377" cy="902649"/>
            <a:chOff x="8851766" y="5219404"/>
            <a:chExt cx="273377" cy="902649"/>
          </a:xfrm>
        </p:grpSpPr>
        <p:sp>
          <p:nvSpPr>
            <p:cNvPr id="72" name="Flowchart: Process 71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" name="Flowchart: Process 72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512258" y="3030875"/>
                <a:ext cx="635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3030875"/>
                <a:ext cx="635046" cy="276999"/>
              </a:xfrm>
              <a:prstGeom prst="rect">
                <a:avLst/>
              </a:prstGeom>
              <a:blipFill>
                <a:blip r:embed="rId16"/>
                <a:stretch>
                  <a:fillRect l="-1142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Flowchart: Connector 76"/>
              <p:cNvSpPr/>
              <p:nvPr/>
            </p:nvSpPr>
            <p:spPr>
              <a:xfrm rot="10800000" flipV="1">
                <a:off x="8205829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7" name="Flowchart: Connector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05829" y="5892962"/>
                <a:ext cx="369115" cy="394282"/>
              </a:xfrm>
              <a:prstGeom prst="flowChartConnector">
                <a:avLst/>
              </a:prstGeom>
              <a:blipFill>
                <a:blip r:embed="rId17"/>
                <a:stretch>
                  <a:fillRect l="-9524" r="-47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Flowchart: Connector 77"/>
              <p:cNvSpPr/>
              <p:nvPr/>
            </p:nvSpPr>
            <p:spPr>
              <a:xfrm rot="10800000" flipV="1">
                <a:off x="9885025" y="5892962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8" name="Flowchart: Connector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885025" y="5892962"/>
                <a:ext cx="369115" cy="394282"/>
              </a:xfrm>
              <a:prstGeom prst="flowChartConnector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>
            <a:cxnSpLocks/>
            <a:stCxn id="77" idx="2"/>
            <a:endCxn id="83" idx="1"/>
          </p:cNvCxnSpPr>
          <p:nvPr/>
        </p:nvCxnSpPr>
        <p:spPr>
          <a:xfrm>
            <a:off x="8574944" y="6090103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/>
            <a:stCxn id="83" idx="3"/>
          </p:cNvCxnSpPr>
          <p:nvPr/>
        </p:nvCxnSpPr>
        <p:spPr>
          <a:xfrm flipV="1">
            <a:off x="9366670" y="6090103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9093293" y="5624819"/>
            <a:ext cx="273377" cy="902649"/>
            <a:chOff x="8851766" y="5219404"/>
            <a:chExt cx="273377" cy="902649"/>
          </a:xfrm>
        </p:grpSpPr>
        <p:sp>
          <p:nvSpPr>
            <p:cNvPr id="82" name="Flowchart: Process 81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446984" y="5572881"/>
                <a:ext cx="697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984" y="5572881"/>
                <a:ext cx="697242" cy="276999"/>
              </a:xfrm>
              <a:prstGeom prst="rect">
                <a:avLst/>
              </a:prstGeom>
              <a:blipFill>
                <a:blip r:embed="rId19"/>
                <a:stretch>
                  <a:fillRect l="-1140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19333" y="3572563"/>
            <a:ext cx="3253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</a:rPr>
              <a:t>Principle Component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</a:rPr>
              <a:t>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(long list :)</a:t>
            </a:r>
          </a:p>
        </p:txBody>
      </p:sp>
    </p:spTree>
    <p:extLst>
      <p:ext uri="{BB962C8B-B14F-4D97-AF65-F5344CB8AC3E}">
        <p14:creationId xmlns:p14="http://schemas.microsoft.com/office/powerpoint/2010/main" val="317560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1"/>
                </a:solidFill>
              </a:rPr>
              <a:t>Representation Learning: Illustration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842" y="132587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3539" y="1325539"/>
            <a:ext cx="106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Connector 5"/>
              <p:cNvSpPr/>
              <p:nvPr/>
            </p:nvSpPr>
            <p:spPr>
              <a:xfrm rot="10800000" flipV="1">
                <a:off x="1484849" y="2213883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Flowchart: Connecto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84849" y="2213883"/>
                <a:ext cx="369115" cy="394282"/>
              </a:xfrm>
              <a:prstGeom prst="flowChartConnector">
                <a:avLst/>
              </a:prstGeom>
              <a:blipFill>
                <a:blip r:embed="rId2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Connector 6"/>
              <p:cNvSpPr/>
              <p:nvPr/>
            </p:nvSpPr>
            <p:spPr>
              <a:xfrm rot="10800000" flipV="1">
                <a:off x="4061403" y="2256820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Flowchart: Connec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61403" y="2256820"/>
                <a:ext cx="369115" cy="394282"/>
              </a:xfrm>
              <a:prstGeom prst="flowChartConnector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stCxn id="6" idx="2"/>
            <a:endCxn id="29" idx="1"/>
          </p:cNvCxnSpPr>
          <p:nvPr/>
        </p:nvCxnSpPr>
        <p:spPr>
          <a:xfrm>
            <a:off x="1853964" y="2411024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04807" y="4207666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372313" y="1945740"/>
            <a:ext cx="273377" cy="902649"/>
            <a:chOff x="8851766" y="5219404"/>
            <a:chExt cx="273377" cy="902649"/>
          </a:xfrm>
        </p:grpSpPr>
        <p:sp>
          <p:nvSpPr>
            <p:cNvPr id="28" name="Flowchart: Process 27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69406" y="1893798"/>
                <a:ext cx="741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06" y="1893798"/>
                <a:ext cx="741870" cy="276999"/>
              </a:xfrm>
              <a:prstGeom prst="rect">
                <a:avLst/>
              </a:prstGeom>
              <a:blipFill>
                <a:blip r:embed="rId4"/>
                <a:stretch>
                  <a:fillRect l="-10656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owchart: Connector 35"/>
              <p:cNvSpPr/>
              <p:nvPr/>
            </p:nvSpPr>
            <p:spPr>
              <a:xfrm rot="10800000" flipV="1">
                <a:off x="1484849" y="3350285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6" name="Flowchart: Connector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84849" y="3350285"/>
                <a:ext cx="369115" cy="394282"/>
              </a:xfrm>
              <a:prstGeom prst="flowChartConnector">
                <a:avLst/>
              </a:prstGeom>
              <a:blipFill>
                <a:blip r:embed="rId5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lowchart: Connector 36"/>
              <p:cNvSpPr/>
              <p:nvPr/>
            </p:nvSpPr>
            <p:spPr>
              <a:xfrm rot="10800000" flipV="1">
                <a:off x="4061402" y="3153143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7" name="Flowchart: Connector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61402" y="3153143"/>
                <a:ext cx="369115" cy="394282"/>
              </a:xfrm>
              <a:prstGeom prst="flowChartConnector">
                <a:avLst/>
              </a:prstGeom>
              <a:blipFill>
                <a:blip r:embed="rId6"/>
                <a:stretch>
                  <a:fillRect l="-1587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cxnSpLocks/>
            <a:stCxn id="36" idx="2"/>
            <a:endCxn id="42" idx="1"/>
          </p:cNvCxnSpPr>
          <p:nvPr/>
        </p:nvCxnSpPr>
        <p:spPr>
          <a:xfrm>
            <a:off x="1853964" y="3547426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372313" y="3082142"/>
            <a:ext cx="273377" cy="902649"/>
            <a:chOff x="8851766" y="5219404"/>
            <a:chExt cx="273377" cy="902649"/>
          </a:xfrm>
        </p:grpSpPr>
        <p:sp>
          <p:nvSpPr>
            <p:cNvPr id="41" name="Flowchart: Process 40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664084" y="3028862"/>
                <a:ext cx="747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84" y="3028862"/>
                <a:ext cx="747192" cy="276999"/>
              </a:xfrm>
              <a:prstGeom prst="rect">
                <a:avLst/>
              </a:prstGeom>
              <a:blipFill>
                <a:blip r:embed="rId7"/>
                <a:stretch>
                  <a:fillRect l="-1056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lowchart: Connector 45"/>
              <p:cNvSpPr/>
              <p:nvPr/>
            </p:nvSpPr>
            <p:spPr>
              <a:xfrm rot="10800000" flipV="1">
                <a:off x="1484849" y="5900539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6" name="Flowchart: Connector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84849" y="5900539"/>
                <a:ext cx="369115" cy="394282"/>
              </a:xfrm>
              <a:prstGeom prst="flowChartConnector">
                <a:avLst/>
              </a:prstGeom>
              <a:blipFill>
                <a:blip r:embed="rId8"/>
                <a:stretch>
                  <a:fillRect l="-9677" r="-48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Connector 46"/>
              <p:cNvSpPr/>
              <p:nvPr/>
            </p:nvSpPr>
            <p:spPr>
              <a:xfrm rot="10800000" flipV="1">
                <a:off x="4061402" y="5900539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7" name="Flowchart: Connector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61402" y="5900539"/>
                <a:ext cx="369115" cy="394282"/>
              </a:xfrm>
              <a:prstGeom prst="flowChartConnector">
                <a:avLst/>
              </a:prstGeom>
              <a:blipFill>
                <a:blip r:embed="rId9"/>
                <a:stretch>
                  <a:fillRect l="-7937" r="-3175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cxnSpLocks/>
            <a:stCxn id="46" idx="2"/>
            <a:endCxn id="52" idx="1"/>
          </p:cNvCxnSpPr>
          <p:nvPr/>
        </p:nvCxnSpPr>
        <p:spPr>
          <a:xfrm>
            <a:off x="1853964" y="6097680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72313" y="5632396"/>
            <a:ext cx="273377" cy="902649"/>
            <a:chOff x="8851766" y="5219404"/>
            <a:chExt cx="273377" cy="902649"/>
          </a:xfrm>
        </p:grpSpPr>
        <p:sp>
          <p:nvSpPr>
            <p:cNvPr id="51" name="Flowchart: Process 50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599947" y="5621037"/>
                <a:ext cx="809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47" y="5621037"/>
                <a:ext cx="809388" cy="276999"/>
              </a:xfrm>
              <a:prstGeom prst="rect">
                <a:avLst/>
              </a:prstGeom>
              <a:blipFill>
                <a:blip r:embed="rId10"/>
                <a:stretch>
                  <a:fillRect l="-9023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56630" y="3849735"/>
              <a:ext cx="1073007" cy="1106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7669">
                      <a:extLst>
                        <a:ext uri="{9D8B030D-6E8A-4147-A177-3AD203B41FA5}">
                          <a16:colId xmlns:a16="http://schemas.microsoft.com/office/drawing/2014/main" val="2201837813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2791123958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4017878119"/>
                        </a:ext>
                      </a:extLst>
                    </a:gridCol>
                  </a:tblGrid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93287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00181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195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56630" y="3849735"/>
              <a:ext cx="1073007" cy="1106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7669">
                      <a:extLst>
                        <a:ext uri="{9D8B030D-6E8A-4147-A177-3AD203B41FA5}">
                          <a16:colId xmlns:a16="http://schemas.microsoft.com/office/drawing/2014/main" val="2201837813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2791123958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4017878119"/>
                        </a:ext>
                      </a:extLst>
                    </a:gridCol>
                  </a:tblGrid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695" t="-1639" r="-2033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1695" t="-1639" r="-1033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1695" t="-1639" r="-339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93287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695" t="-103333" r="-2033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1695" t="-103333" r="-1033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1695" t="-103333" r="-3390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100181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695" t="-200000" r="-2033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1695" t="-200000" r="-1033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1695" t="-200000" r="-339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9572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11"/>
          <p:cNvCxnSpPr>
            <a:cxnSpLocks/>
            <a:stCxn id="29" idx="3"/>
            <a:endCxn id="10" idx="0"/>
          </p:cNvCxnSpPr>
          <p:nvPr/>
        </p:nvCxnSpPr>
        <p:spPr>
          <a:xfrm>
            <a:off x="2645690" y="2412362"/>
            <a:ext cx="747443" cy="143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42" idx="3"/>
            <a:endCxn id="10" idx="0"/>
          </p:cNvCxnSpPr>
          <p:nvPr/>
        </p:nvCxnSpPr>
        <p:spPr>
          <a:xfrm>
            <a:off x="2645690" y="3548764"/>
            <a:ext cx="747443" cy="30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52" idx="3"/>
            <a:endCxn id="10" idx="2"/>
          </p:cNvCxnSpPr>
          <p:nvPr/>
        </p:nvCxnSpPr>
        <p:spPr>
          <a:xfrm flipV="1">
            <a:off x="2645690" y="4956018"/>
            <a:ext cx="747443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7" idx="5"/>
          </p:cNvCxnSpPr>
          <p:nvPr/>
        </p:nvCxnSpPr>
        <p:spPr>
          <a:xfrm flipV="1">
            <a:off x="3929637" y="2593361"/>
            <a:ext cx="185822" cy="1809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37" idx="4"/>
          </p:cNvCxnSpPr>
          <p:nvPr/>
        </p:nvCxnSpPr>
        <p:spPr>
          <a:xfrm flipV="1">
            <a:off x="3946409" y="3547425"/>
            <a:ext cx="299550" cy="85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10" idx="3"/>
            <a:endCxn id="47" idx="0"/>
          </p:cNvCxnSpPr>
          <p:nvPr/>
        </p:nvCxnSpPr>
        <p:spPr>
          <a:xfrm>
            <a:off x="3929637" y="4402876"/>
            <a:ext cx="316322" cy="149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460507" y="4083814"/>
                <a:ext cx="3421449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7" y="4083814"/>
                <a:ext cx="3421449" cy="319062"/>
              </a:xfrm>
              <a:prstGeom prst="rect">
                <a:avLst/>
              </a:prstGeom>
              <a:blipFill>
                <a:blip r:embed="rId12"/>
                <a:stretch>
                  <a:fillRect l="-178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Flowchart: Connector 92"/>
              <p:cNvSpPr/>
              <p:nvPr/>
            </p:nvSpPr>
            <p:spPr>
              <a:xfrm rot="10800000" flipV="1">
                <a:off x="7854796" y="221388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3" name="Flowchart: Connector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854796" y="2213884"/>
                <a:ext cx="369115" cy="394282"/>
              </a:xfrm>
              <a:prstGeom prst="flowChartConnector">
                <a:avLst/>
              </a:prstGeom>
              <a:blipFill>
                <a:blip r:embed="rId13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Flowchart: Connector 93"/>
              <p:cNvSpPr/>
              <p:nvPr/>
            </p:nvSpPr>
            <p:spPr>
              <a:xfrm rot="10800000" flipV="1">
                <a:off x="10431350" y="2256821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4" name="Flowchart: Connector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0431350" y="2256821"/>
                <a:ext cx="369115" cy="394282"/>
              </a:xfrm>
              <a:prstGeom prst="flowChartConnector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>
            <a:cxnSpLocks/>
            <a:stCxn id="93" idx="2"/>
            <a:endCxn id="99" idx="1"/>
          </p:cNvCxnSpPr>
          <p:nvPr/>
        </p:nvCxnSpPr>
        <p:spPr>
          <a:xfrm>
            <a:off x="8223911" y="2411025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8874754" y="4207667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8742260" y="1945741"/>
            <a:ext cx="273377" cy="902649"/>
            <a:chOff x="8851766" y="5219404"/>
            <a:chExt cx="273377" cy="902649"/>
          </a:xfrm>
        </p:grpSpPr>
        <p:sp>
          <p:nvSpPr>
            <p:cNvPr id="98" name="Flowchart: Process 97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Flowchart: Process 98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039353" y="1882376"/>
                <a:ext cx="741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353" y="1882376"/>
                <a:ext cx="741870" cy="276999"/>
              </a:xfrm>
              <a:prstGeom prst="rect">
                <a:avLst/>
              </a:prstGeom>
              <a:blipFill>
                <a:blip r:embed="rId15"/>
                <a:stretch>
                  <a:fillRect l="-10744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Flowchart: Connector 102"/>
              <p:cNvSpPr/>
              <p:nvPr/>
            </p:nvSpPr>
            <p:spPr>
              <a:xfrm rot="10800000" flipV="1">
                <a:off x="7854796" y="335028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3" name="Flowchart: Connector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854796" y="3350286"/>
                <a:ext cx="369115" cy="394282"/>
              </a:xfrm>
              <a:prstGeom prst="flowChartConnector">
                <a:avLst/>
              </a:prstGeom>
              <a:blipFill>
                <a:blip r:embed="rId16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Flowchart: Connector 103"/>
              <p:cNvSpPr/>
              <p:nvPr/>
            </p:nvSpPr>
            <p:spPr>
              <a:xfrm rot="10800000" flipV="1">
                <a:off x="10431349" y="315314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4" name="Flowchart: Connector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0431349" y="3153144"/>
                <a:ext cx="369115" cy="394282"/>
              </a:xfrm>
              <a:prstGeom prst="flowChartConnector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/>
          <p:cNvCxnSpPr>
            <a:cxnSpLocks/>
            <a:stCxn id="103" idx="2"/>
            <a:endCxn id="108" idx="1"/>
          </p:cNvCxnSpPr>
          <p:nvPr/>
        </p:nvCxnSpPr>
        <p:spPr>
          <a:xfrm>
            <a:off x="8223911" y="354742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8742260" y="3082143"/>
            <a:ext cx="273377" cy="902649"/>
            <a:chOff x="8851766" y="5219404"/>
            <a:chExt cx="273377" cy="902649"/>
          </a:xfrm>
        </p:grpSpPr>
        <p:sp>
          <p:nvSpPr>
            <p:cNvPr id="107" name="Flowchart: Process 106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Flowchart: Process 107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019934" y="3038453"/>
                <a:ext cx="747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34" y="3038453"/>
                <a:ext cx="747191" cy="276999"/>
              </a:xfrm>
              <a:prstGeom prst="rect">
                <a:avLst/>
              </a:prstGeom>
              <a:blipFill>
                <a:blip r:embed="rId18"/>
                <a:stretch>
                  <a:fillRect l="-1065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Flowchart: Connector 111"/>
              <p:cNvSpPr/>
              <p:nvPr/>
            </p:nvSpPr>
            <p:spPr>
              <a:xfrm rot="10800000" flipV="1">
                <a:off x="7854796" y="5900540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2" name="Flowchart: Connector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854796" y="5900540"/>
                <a:ext cx="369115" cy="394282"/>
              </a:xfrm>
              <a:prstGeom prst="flowChartConnector">
                <a:avLst/>
              </a:prstGeom>
              <a:blipFill>
                <a:blip r:embed="rId19"/>
                <a:stretch>
                  <a:fillRect l="-9677" r="-48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Flowchart: Connector 112"/>
              <p:cNvSpPr/>
              <p:nvPr/>
            </p:nvSpPr>
            <p:spPr>
              <a:xfrm rot="10800000" flipV="1">
                <a:off x="10431349" y="5900540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3" name="Flowchart: Connector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0431349" y="5900540"/>
                <a:ext cx="369115" cy="394282"/>
              </a:xfrm>
              <a:prstGeom prst="flowChartConnector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>
            <a:cxnSpLocks/>
            <a:stCxn id="112" idx="2"/>
            <a:endCxn id="117" idx="1"/>
          </p:cNvCxnSpPr>
          <p:nvPr/>
        </p:nvCxnSpPr>
        <p:spPr>
          <a:xfrm>
            <a:off x="8223911" y="6097681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8742260" y="5632397"/>
            <a:ext cx="273377" cy="902649"/>
            <a:chOff x="8851766" y="5219404"/>
            <a:chExt cx="273377" cy="902649"/>
          </a:xfrm>
        </p:grpSpPr>
        <p:sp>
          <p:nvSpPr>
            <p:cNvPr id="116" name="Flowchart: Process 115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Flowchart: Process 116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976323" y="5550308"/>
                <a:ext cx="804900" cy="285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23" y="5550308"/>
                <a:ext cx="804900" cy="285847"/>
              </a:xfrm>
              <a:prstGeom prst="rect">
                <a:avLst/>
              </a:prstGeom>
              <a:blipFill>
                <a:blip r:embed="rId21"/>
                <a:stretch>
                  <a:fillRect l="-9091" b="-297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cxnSpLocks/>
            <a:stCxn id="99" idx="3"/>
          </p:cNvCxnSpPr>
          <p:nvPr/>
        </p:nvCxnSpPr>
        <p:spPr>
          <a:xfrm>
            <a:off x="9015637" y="2412363"/>
            <a:ext cx="747443" cy="143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/>
            <a:stCxn id="108" idx="3"/>
          </p:cNvCxnSpPr>
          <p:nvPr/>
        </p:nvCxnSpPr>
        <p:spPr>
          <a:xfrm>
            <a:off x="9015637" y="3548765"/>
            <a:ext cx="747443" cy="30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117" idx="3"/>
          </p:cNvCxnSpPr>
          <p:nvPr/>
        </p:nvCxnSpPr>
        <p:spPr>
          <a:xfrm flipV="1">
            <a:off x="9015637" y="4956019"/>
            <a:ext cx="747443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cxnSpLocks/>
            <a:endCxn id="94" idx="5"/>
          </p:cNvCxnSpPr>
          <p:nvPr/>
        </p:nvCxnSpPr>
        <p:spPr>
          <a:xfrm flipV="1">
            <a:off x="10299584" y="2593362"/>
            <a:ext cx="185822" cy="1809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104" idx="4"/>
          </p:cNvCxnSpPr>
          <p:nvPr/>
        </p:nvCxnSpPr>
        <p:spPr>
          <a:xfrm flipV="1">
            <a:off x="10316356" y="3547426"/>
            <a:ext cx="299550" cy="85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cxnSpLocks/>
            <a:endCxn id="113" idx="0"/>
          </p:cNvCxnSpPr>
          <p:nvPr/>
        </p:nvCxnSpPr>
        <p:spPr>
          <a:xfrm>
            <a:off x="10299584" y="4402877"/>
            <a:ext cx="316322" cy="149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209673" y="3849735"/>
              <a:ext cx="1073007" cy="1106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7669">
                      <a:extLst>
                        <a:ext uri="{9D8B030D-6E8A-4147-A177-3AD203B41FA5}">
                          <a16:colId xmlns:a16="http://schemas.microsoft.com/office/drawing/2014/main" val="2201837813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2791123958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4017878119"/>
                        </a:ext>
                      </a:extLst>
                    </a:gridCol>
                  </a:tblGrid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93287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00181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195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209673" y="3849735"/>
              <a:ext cx="1073007" cy="1106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7669">
                      <a:extLst>
                        <a:ext uri="{9D8B030D-6E8A-4147-A177-3AD203B41FA5}">
                          <a16:colId xmlns:a16="http://schemas.microsoft.com/office/drawing/2014/main" val="2201837813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2791123958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4017878119"/>
                        </a:ext>
                      </a:extLst>
                    </a:gridCol>
                  </a:tblGrid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695" t="-1639" r="-2033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01695" t="-1639" r="-1033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201695" t="-1639" r="-339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93287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695" t="-103333" r="-2033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01695" t="-103333" r="-1033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201695" t="-103333" r="-3390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100181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695" t="-200000" r="-2033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01695" t="-200000" r="-1033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201695" t="-200000" r="-339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957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74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1"/>
                </a:solidFill>
              </a:rPr>
              <a:t>Kernel Learning: Illustration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842" y="132587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3539" y="1325539"/>
            <a:ext cx="106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Connector 5"/>
              <p:cNvSpPr/>
              <p:nvPr/>
            </p:nvSpPr>
            <p:spPr>
              <a:xfrm rot="10800000" flipV="1">
                <a:off x="1484849" y="2213883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6" name="Flowchart: Connecto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84849" y="2213883"/>
                <a:ext cx="369115" cy="394282"/>
              </a:xfrm>
              <a:prstGeom prst="flowChartConnector">
                <a:avLst/>
              </a:prstGeom>
              <a:blipFill>
                <a:blip r:embed="rId2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Connector 6"/>
              <p:cNvSpPr/>
              <p:nvPr/>
            </p:nvSpPr>
            <p:spPr>
              <a:xfrm rot="10800000" flipV="1">
                <a:off x="4061403" y="2256820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7" name="Flowchart: Connecto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61403" y="2256820"/>
                <a:ext cx="369115" cy="394282"/>
              </a:xfrm>
              <a:prstGeom prst="flowChartConnector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stCxn id="6" idx="2"/>
            <a:endCxn id="29" idx="1"/>
          </p:cNvCxnSpPr>
          <p:nvPr/>
        </p:nvCxnSpPr>
        <p:spPr>
          <a:xfrm>
            <a:off x="1853964" y="2411024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04807" y="4207666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372313" y="1945740"/>
            <a:ext cx="273377" cy="902649"/>
            <a:chOff x="8851766" y="5219404"/>
            <a:chExt cx="273377" cy="902649"/>
          </a:xfrm>
        </p:grpSpPr>
        <p:sp>
          <p:nvSpPr>
            <p:cNvPr id="28" name="Flowchart: Process 27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69406" y="1893798"/>
                <a:ext cx="741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06" y="1893798"/>
                <a:ext cx="741870" cy="276999"/>
              </a:xfrm>
              <a:prstGeom prst="rect">
                <a:avLst/>
              </a:prstGeom>
              <a:blipFill>
                <a:blip r:embed="rId4"/>
                <a:stretch>
                  <a:fillRect l="-10656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owchart: Connector 35"/>
              <p:cNvSpPr/>
              <p:nvPr/>
            </p:nvSpPr>
            <p:spPr>
              <a:xfrm rot="10800000" flipV="1">
                <a:off x="1484849" y="3350285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6" name="Flowchart: Connector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84849" y="3350285"/>
                <a:ext cx="369115" cy="394282"/>
              </a:xfrm>
              <a:prstGeom prst="flowChartConnector">
                <a:avLst/>
              </a:prstGeom>
              <a:blipFill>
                <a:blip r:embed="rId5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lowchart: Connector 36"/>
              <p:cNvSpPr/>
              <p:nvPr/>
            </p:nvSpPr>
            <p:spPr>
              <a:xfrm rot="10800000" flipV="1">
                <a:off x="4061402" y="3153143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7" name="Flowchart: Connector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61402" y="3153143"/>
                <a:ext cx="369115" cy="394282"/>
              </a:xfrm>
              <a:prstGeom prst="flowChartConnector">
                <a:avLst/>
              </a:prstGeom>
              <a:blipFill>
                <a:blip r:embed="rId6"/>
                <a:stretch>
                  <a:fillRect l="-1587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cxnSpLocks/>
            <a:stCxn id="36" idx="2"/>
            <a:endCxn id="42" idx="1"/>
          </p:cNvCxnSpPr>
          <p:nvPr/>
        </p:nvCxnSpPr>
        <p:spPr>
          <a:xfrm>
            <a:off x="1853964" y="3547426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372313" y="3082142"/>
            <a:ext cx="273377" cy="902649"/>
            <a:chOff x="8851766" y="5219404"/>
            <a:chExt cx="273377" cy="902649"/>
          </a:xfrm>
        </p:grpSpPr>
        <p:sp>
          <p:nvSpPr>
            <p:cNvPr id="41" name="Flowchart: Process 40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664084" y="3028862"/>
                <a:ext cx="747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84" y="3028862"/>
                <a:ext cx="747192" cy="276999"/>
              </a:xfrm>
              <a:prstGeom prst="rect">
                <a:avLst/>
              </a:prstGeom>
              <a:blipFill>
                <a:blip r:embed="rId7"/>
                <a:stretch>
                  <a:fillRect l="-1056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lowchart: Connector 45"/>
              <p:cNvSpPr/>
              <p:nvPr/>
            </p:nvSpPr>
            <p:spPr>
              <a:xfrm rot="10800000" flipV="1">
                <a:off x="1484849" y="5900539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6" name="Flowchart: Connector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84849" y="5900539"/>
                <a:ext cx="369115" cy="394282"/>
              </a:xfrm>
              <a:prstGeom prst="flowChartConnector">
                <a:avLst/>
              </a:prstGeom>
              <a:blipFill>
                <a:blip r:embed="rId8"/>
                <a:stretch>
                  <a:fillRect l="-9677" r="-48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Connector 46"/>
              <p:cNvSpPr/>
              <p:nvPr/>
            </p:nvSpPr>
            <p:spPr>
              <a:xfrm rot="10800000" flipV="1">
                <a:off x="4061402" y="5900539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47" name="Flowchart: Connector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61402" y="5900539"/>
                <a:ext cx="369115" cy="394282"/>
              </a:xfrm>
              <a:prstGeom prst="flowChartConnector">
                <a:avLst/>
              </a:prstGeom>
              <a:blipFill>
                <a:blip r:embed="rId9"/>
                <a:stretch>
                  <a:fillRect l="-7937" r="-3175"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cxnSpLocks/>
            <a:stCxn id="46" idx="2"/>
            <a:endCxn id="52" idx="1"/>
          </p:cNvCxnSpPr>
          <p:nvPr/>
        </p:nvCxnSpPr>
        <p:spPr>
          <a:xfrm>
            <a:off x="1853964" y="6097680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72313" y="5632396"/>
            <a:ext cx="273377" cy="902649"/>
            <a:chOff x="8851766" y="5219404"/>
            <a:chExt cx="273377" cy="902649"/>
          </a:xfrm>
        </p:grpSpPr>
        <p:sp>
          <p:nvSpPr>
            <p:cNvPr id="51" name="Flowchart: Process 50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599947" y="5621037"/>
                <a:ext cx="809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47" y="5621037"/>
                <a:ext cx="809388" cy="276999"/>
              </a:xfrm>
              <a:prstGeom prst="rect">
                <a:avLst/>
              </a:prstGeom>
              <a:blipFill>
                <a:blip r:embed="rId10"/>
                <a:stretch>
                  <a:fillRect l="-9023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334793"/>
                  </p:ext>
                </p:extLst>
              </p:nvPr>
            </p:nvGraphicFramePr>
            <p:xfrm>
              <a:off x="2856630" y="3849735"/>
              <a:ext cx="1073007" cy="1106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7669">
                      <a:extLst>
                        <a:ext uri="{9D8B030D-6E8A-4147-A177-3AD203B41FA5}">
                          <a16:colId xmlns:a16="http://schemas.microsoft.com/office/drawing/2014/main" val="2201837813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2791123958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4017878119"/>
                        </a:ext>
                      </a:extLst>
                    </a:gridCol>
                  </a:tblGrid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93287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00181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195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334793"/>
                  </p:ext>
                </p:extLst>
              </p:nvPr>
            </p:nvGraphicFramePr>
            <p:xfrm>
              <a:off x="2856630" y="3849735"/>
              <a:ext cx="1073007" cy="1106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7669">
                      <a:extLst>
                        <a:ext uri="{9D8B030D-6E8A-4147-A177-3AD203B41FA5}">
                          <a16:colId xmlns:a16="http://schemas.microsoft.com/office/drawing/2014/main" val="2201837813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2791123958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4017878119"/>
                        </a:ext>
                      </a:extLst>
                    </a:gridCol>
                  </a:tblGrid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695" t="-1639" r="-2033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1695" t="-1639" r="-1033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1695" t="-1639" r="-339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93287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695" t="-103333" r="-2033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1695" t="-103333" r="-1033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1695" t="-103333" r="-3390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100181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695" t="-200000" r="-2033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1695" t="-200000" r="-1033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1695" t="-200000" r="-339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9572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11"/>
          <p:cNvCxnSpPr>
            <a:cxnSpLocks/>
            <a:stCxn id="29" idx="3"/>
            <a:endCxn id="10" idx="0"/>
          </p:cNvCxnSpPr>
          <p:nvPr/>
        </p:nvCxnSpPr>
        <p:spPr>
          <a:xfrm>
            <a:off x="2645690" y="2412362"/>
            <a:ext cx="747443" cy="143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42" idx="3"/>
            <a:endCxn id="10" idx="0"/>
          </p:cNvCxnSpPr>
          <p:nvPr/>
        </p:nvCxnSpPr>
        <p:spPr>
          <a:xfrm>
            <a:off x="2645690" y="3548764"/>
            <a:ext cx="747443" cy="30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52" idx="3"/>
            <a:endCxn id="10" idx="2"/>
          </p:cNvCxnSpPr>
          <p:nvPr/>
        </p:nvCxnSpPr>
        <p:spPr>
          <a:xfrm flipV="1">
            <a:off x="2645690" y="4956018"/>
            <a:ext cx="747443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7" idx="5"/>
          </p:cNvCxnSpPr>
          <p:nvPr/>
        </p:nvCxnSpPr>
        <p:spPr>
          <a:xfrm flipV="1">
            <a:off x="3929637" y="2593361"/>
            <a:ext cx="185822" cy="1809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37" idx="4"/>
          </p:cNvCxnSpPr>
          <p:nvPr/>
        </p:nvCxnSpPr>
        <p:spPr>
          <a:xfrm flipV="1">
            <a:off x="3946409" y="3547425"/>
            <a:ext cx="299550" cy="85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10" idx="3"/>
            <a:endCxn id="47" idx="0"/>
          </p:cNvCxnSpPr>
          <p:nvPr/>
        </p:nvCxnSpPr>
        <p:spPr>
          <a:xfrm>
            <a:off x="3929637" y="4402876"/>
            <a:ext cx="316322" cy="149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4460507" y="4083814"/>
                <a:ext cx="3435684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7" y="4083814"/>
                <a:ext cx="3435684" cy="319062"/>
              </a:xfrm>
              <a:prstGeom prst="rect">
                <a:avLst/>
              </a:prstGeom>
              <a:blipFill>
                <a:blip r:embed="rId1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Flowchart: Connector 92"/>
              <p:cNvSpPr/>
              <p:nvPr/>
            </p:nvSpPr>
            <p:spPr>
              <a:xfrm rot="10800000" flipV="1">
                <a:off x="7854796" y="221388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3" name="Flowchart: Connector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854796" y="2213884"/>
                <a:ext cx="369115" cy="394282"/>
              </a:xfrm>
              <a:prstGeom prst="flowChartConnector">
                <a:avLst/>
              </a:prstGeom>
              <a:blipFill>
                <a:blip r:embed="rId13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Flowchart: Connector 93"/>
              <p:cNvSpPr/>
              <p:nvPr/>
            </p:nvSpPr>
            <p:spPr>
              <a:xfrm rot="10800000" flipV="1">
                <a:off x="10431350" y="2256821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94" name="Flowchart: Connector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0431350" y="2256821"/>
                <a:ext cx="369115" cy="394282"/>
              </a:xfrm>
              <a:prstGeom prst="flowChartConnector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>
            <a:cxnSpLocks/>
            <a:stCxn id="93" idx="2"/>
            <a:endCxn id="99" idx="1"/>
          </p:cNvCxnSpPr>
          <p:nvPr/>
        </p:nvCxnSpPr>
        <p:spPr>
          <a:xfrm>
            <a:off x="8223911" y="2411025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8874754" y="4207667"/>
            <a:ext cx="8389" cy="13338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8742260" y="1945741"/>
            <a:ext cx="273377" cy="902649"/>
            <a:chOff x="8851766" y="5219404"/>
            <a:chExt cx="273377" cy="902649"/>
          </a:xfrm>
        </p:grpSpPr>
        <p:sp>
          <p:nvSpPr>
            <p:cNvPr id="98" name="Flowchart: Process 97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Flowchart: Process 98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039353" y="1882376"/>
                <a:ext cx="741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353" y="1882376"/>
                <a:ext cx="741870" cy="276999"/>
              </a:xfrm>
              <a:prstGeom prst="rect">
                <a:avLst/>
              </a:prstGeom>
              <a:blipFill>
                <a:blip r:embed="rId15"/>
                <a:stretch>
                  <a:fillRect l="-10744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Flowchart: Connector 102"/>
              <p:cNvSpPr/>
              <p:nvPr/>
            </p:nvSpPr>
            <p:spPr>
              <a:xfrm rot="10800000" flipV="1">
                <a:off x="7854796" y="3350286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3" name="Flowchart: Connector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854796" y="3350286"/>
                <a:ext cx="369115" cy="394282"/>
              </a:xfrm>
              <a:prstGeom prst="flowChartConnector">
                <a:avLst/>
              </a:prstGeom>
              <a:blipFill>
                <a:blip r:embed="rId16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Flowchart: Connector 103"/>
              <p:cNvSpPr/>
              <p:nvPr/>
            </p:nvSpPr>
            <p:spPr>
              <a:xfrm rot="10800000" flipV="1">
                <a:off x="10431349" y="3153144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04" name="Flowchart: Connector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0431349" y="3153144"/>
                <a:ext cx="369115" cy="394282"/>
              </a:xfrm>
              <a:prstGeom prst="flowChartConnector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/>
          <p:cNvCxnSpPr>
            <a:cxnSpLocks/>
            <a:stCxn id="103" idx="2"/>
            <a:endCxn id="108" idx="1"/>
          </p:cNvCxnSpPr>
          <p:nvPr/>
        </p:nvCxnSpPr>
        <p:spPr>
          <a:xfrm>
            <a:off x="8223911" y="3547427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8742260" y="3082143"/>
            <a:ext cx="273377" cy="902649"/>
            <a:chOff x="8851766" y="5219404"/>
            <a:chExt cx="273377" cy="902649"/>
          </a:xfrm>
        </p:grpSpPr>
        <p:sp>
          <p:nvSpPr>
            <p:cNvPr id="107" name="Flowchart: Process 106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Flowchart: Process 107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019934" y="3038453"/>
                <a:ext cx="747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34" y="3038453"/>
                <a:ext cx="747191" cy="276999"/>
              </a:xfrm>
              <a:prstGeom prst="rect">
                <a:avLst/>
              </a:prstGeom>
              <a:blipFill>
                <a:blip r:embed="rId18"/>
                <a:stretch>
                  <a:fillRect l="-1065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Flowchart: Connector 111"/>
              <p:cNvSpPr/>
              <p:nvPr/>
            </p:nvSpPr>
            <p:spPr>
              <a:xfrm rot="10800000" flipV="1">
                <a:off x="7854796" y="5900540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2" name="Flowchart: Connector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854796" y="5900540"/>
                <a:ext cx="369115" cy="394282"/>
              </a:xfrm>
              <a:prstGeom prst="flowChartConnector">
                <a:avLst/>
              </a:prstGeom>
              <a:blipFill>
                <a:blip r:embed="rId19"/>
                <a:stretch>
                  <a:fillRect l="-9677" r="-48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Flowchart: Connector 112"/>
              <p:cNvSpPr/>
              <p:nvPr/>
            </p:nvSpPr>
            <p:spPr>
              <a:xfrm rot="10800000" flipV="1">
                <a:off x="10431349" y="5900540"/>
                <a:ext cx="369115" cy="394282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13" name="Flowchart: Connector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0431349" y="5900540"/>
                <a:ext cx="369115" cy="394282"/>
              </a:xfrm>
              <a:prstGeom prst="flowChartConnector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>
            <a:cxnSpLocks/>
            <a:stCxn id="112" idx="2"/>
            <a:endCxn id="117" idx="1"/>
          </p:cNvCxnSpPr>
          <p:nvPr/>
        </p:nvCxnSpPr>
        <p:spPr>
          <a:xfrm>
            <a:off x="8223911" y="6097681"/>
            <a:ext cx="518349" cy="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8742260" y="5632397"/>
            <a:ext cx="273377" cy="902649"/>
            <a:chOff x="8851766" y="5219404"/>
            <a:chExt cx="273377" cy="902649"/>
          </a:xfrm>
        </p:grpSpPr>
        <p:sp>
          <p:nvSpPr>
            <p:cNvPr id="116" name="Flowchart: Process 115"/>
            <p:cNvSpPr/>
            <p:nvPr/>
          </p:nvSpPr>
          <p:spPr>
            <a:xfrm>
              <a:off x="8851766" y="521940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Flowchart: Process 116"/>
            <p:cNvSpPr/>
            <p:nvPr/>
          </p:nvSpPr>
          <p:spPr>
            <a:xfrm>
              <a:off x="8851766" y="5530484"/>
              <a:ext cx="273377" cy="311084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8851766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9125143" y="5841568"/>
              <a:ext cx="0" cy="280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976323" y="5550308"/>
                <a:ext cx="804900" cy="285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23" y="5550308"/>
                <a:ext cx="804900" cy="285847"/>
              </a:xfrm>
              <a:prstGeom prst="rect">
                <a:avLst/>
              </a:prstGeom>
              <a:blipFill>
                <a:blip r:embed="rId21"/>
                <a:stretch>
                  <a:fillRect l="-9091" b="-297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cxnSpLocks/>
            <a:stCxn id="99" idx="3"/>
          </p:cNvCxnSpPr>
          <p:nvPr/>
        </p:nvCxnSpPr>
        <p:spPr>
          <a:xfrm>
            <a:off x="9015637" y="2412363"/>
            <a:ext cx="747443" cy="143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/>
            <a:stCxn id="108" idx="3"/>
          </p:cNvCxnSpPr>
          <p:nvPr/>
        </p:nvCxnSpPr>
        <p:spPr>
          <a:xfrm>
            <a:off x="9015637" y="3548765"/>
            <a:ext cx="747443" cy="300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117" idx="3"/>
          </p:cNvCxnSpPr>
          <p:nvPr/>
        </p:nvCxnSpPr>
        <p:spPr>
          <a:xfrm flipV="1">
            <a:off x="9015637" y="4956019"/>
            <a:ext cx="747443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cxnSpLocks/>
            <a:endCxn id="94" idx="5"/>
          </p:cNvCxnSpPr>
          <p:nvPr/>
        </p:nvCxnSpPr>
        <p:spPr>
          <a:xfrm flipV="1">
            <a:off x="10299584" y="2593362"/>
            <a:ext cx="185822" cy="1809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104" idx="4"/>
          </p:cNvCxnSpPr>
          <p:nvPr/>
        </p:nvCxnSpPr>
        <p:spPr>
          <a:xfrm flipV="1">
            <a:off x="10316356" y="3547426"/>
            <a:ext cx="299550" cy="85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cxnSpLocks/>
            <a:endCxn id="113" idx="0"/>
          </p:cNvCxnSpPr>
          <p:nvPr/>
        </p:nvCxnSpPr>
        <p:spPr>
          <a:xfrm>
            <a:off x="10299584" y="4402877"/>
            <a:ext cx="316322" cy="149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38634"/>
                  </p:ext>
                </p:extLst>
              </p:nvPr>
            </p:nvGraphicFramePr>
            <p:xfrm>
              <a:off x="9209673" y="3849735"/>
              <a:ext cx="1073007" cy="1106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7669">
                      <a:extLst>
                        <a:ext uri="{9D8B030D-6E8A-4147-A177-3AD203B41FA5}">
                          <a16:colId xmlns:a16="http://schemas.microsoft.com/office/drawing/2014/main" val="2201837813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2791123958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4017878119"/>
                        </a:ext>
                      </a:extLst>
                    </a:gridCol>
                  </a:tblGrid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93287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kumimoji="0" lang="en-I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00181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IN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195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7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38634"/>
                  </p:ext>
                </p:extLst>
              </p:nvPr>
            </p:nvGraphicFramePr>
            <p:xfrm>
              <a:off x="9209673" y="3849735"/>
              <a:ext cx="1073007" cy="11062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7669">
                      <a:extLst>
                        <a:ext uri="{9D8B030D-6E8A-4147-A177-3AD203B41FA5}">
                          <a16:colId xmlns:a16="http://schemas.microsoft.com/office/drawing/2014/main" val="2201837813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2791123958"/>
                        </a:ext>
                      </a:extLst>
                    </a:gridCol>
                    <a:gridCol w="357669">
                      <a:extLst>
                        <a:ext uri="{9D8B030D-6E8A-4147-A177-3AD203B41FA5}">
                          <a16:colId xmlns:a16="http://schemas.microsoft.com/office/drawing/2014/main" val="4017878119"/>
                        </a:ext>
                      </a:extLst>
                    </a:gridCol>
                  </a:tblGrid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695" t="-1639" r="-2033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01695" t="-1639" r="-10339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201695" t="-1639" r="-339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93287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695" t="-103333" r="-2033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01695" t="-103333" r="-1033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201695" t="-103333" r="-3390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1001811"/>
                      </a:ext>
                    </a:extLst>
                  </a:tr>
                  <a:tr h="368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695" t="-200000" r="-2033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101695" t="-200000" r="-1033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2"/>
                          <a:stretch>
                            <a:fillRect l="-201695" t="-200000" r="-339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957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093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1"/>
                </a:solidFill>
              </a:rPr>
              <a:t>Kernel Learning: Broad set-ups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2210088" y="2253007"/>
            <a:ext cx="7771824" cy="3393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IN" sz="2800" dirty="0"/>
              <a:t>Multi-modal Data </a:t>
            </a:r>
            <a:r>
              <a:rPr lang="en-IN" sz="2800" dirty="0">
                <a:solidFill>
                  <a:schemeClr val="accent4"/>
                </a:solidFill>
              </a:rPr>
              <a:t>[NIPS’09, JMLR’11]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/>
              <a:t>Multi-task Learning </a:t>
            </a:r>
            <a:r>
              <a:rPr lang="en-IN" sz="2800" dirty="0">
                <a:solidFill>
                  <a:schemeClr val="accent4"/>
                </a:solidFill>
              </a:rPr>
              <a:t>[SDM’11, ICML’12]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800" dirty="0"/>
              <a:t>Interpretable Rule Learning </a:t>
            </a:r>
            <a:r>
              <a:rPr lang="en-IN" sz="2800" dirty="0">
                <a:solidFill>
                  <a:schemeClr val="accent4"/>
                </a:solidFill>
              </a:rPr>
              <a:t>[ICML’11, JMLR’15]</a:t>
            </a:r>
          </a:p>
        </p:txBody>
      </p:sp>
    </p:spTree>
    <p:extLst>
      <p:ext uri="{BB962C8B-B14F-4D97-AF65-F5344CB8AC3E}">
        <p14:creationId xmlns:p14="http://schemas.microsoft.com/office/powerpoint/2010/main" val="384953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1518</Words>
  <Application>Microsoft Office PowerPoint</Application>
  <PresentationFormat>Widescreen</PresentationFormat>
  <Paragraphs>548</Paragraphs>
  <Slides>51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Harlow Solid Italic</vt:lpstr>
      <vt:lpstr>Wingdings</vt:lpstr>
      <vt:lpstr>Office Theme</vt:lpstr>
      <vt:lpstr>Learning Representations of Data</vt:lpstr>
      <vt:lpstr>Outline</vt:lpstr>
      <vt:lpstr>Introduction to Representation Learning</vt:lpstr>
      <vt:lpstr>Representation Learning: Illustration</vt:lpstr>
      <vt:lpstr>Representation Learning: Illustration</vt:lpstr>
      <vt:lpstr>Representation Learning: Examples</vt:lpstr>
      <vt:lpstr>Representation Learning: Illustration</vt:lpstr>
      <vt:lpstr>Kernel Learning: Illustration</vt:lpstr>
      <vt:lpstr>Kernel Learning: Broad set-ups</vt:lpstr>
      <vt:lpstr>Case Study:Class Ratio Estimation</vt:lpstr>
      <vt:lpstr>Class Ratio Estimation</vt:lpstr>
      <vt:lpstr>Class Ratio Estimation</vt:lpstr>
      <vt:lpstr>Class Ratio Estimation</vt:lpstr>
      <vt:lpstr>Class Ratio Estimation</vt:lpstr>
      <vt:lpstr>Class Ratio Estimation</vt:lpstr>
      <vt:lpstr>Class Ratio Estimation</vt:lpstr>
      <vt:lpstr>Class Ratio Estimation</vt:lpstr>
      <vt:lpstr>Class Ratio Estimation</vt:lpstr>
      <vt:lpstr>Statistical Consistency</vt:lpstr>
      <vt:lpstr>Kernel Learning</vt:lpstr>
      <vt:lpstr>Kernel Learning</vt:lpstr>
      <vt:lpstr>Kernel Learning</vt:lpstr>
      <vt:lpstr>Kernel Learning</vt:lpstr>
      <vt:lpstr>Kernel Learning</vt:lpstr>
      <vt:lpstr>Kernel Learning</vt:lpstr>
      <vt:lpstr>Kernel Learning</vt:lpstr>
      <vt:lpstr>Kernel Learning</vt:lpstr>
      <vt:lpstr>Kernel Learning</vt:lpstr>
      <vt:lpstr>Simulation results</vt:lpstr>
      <vt:lpstr>Concluding remarks…</vt:lpstr>
      <vt:lpstr>Summary of Research</vt:lpstr>
      <vt:lpstr>PowerPoint Presentation</vt:lpstr>
      <vt:lpstr>PowerPoint Presentation</vt:lpstr>
      <vt:lpstr>PowerPoint Presentation</vt:lpstr>
      <vt:lpstr>PowerPoint Presentation</vt:lpstr>
      <vt:lpstr>Kernel learning – Multi-modal Data</vt:lpstr>
      <vt:lpstr>Kernel learning – Multi-modal Data</vt:lpstr>
      <vt:lpstr>Kernel learning – Multi-modal Data</vt:lpstr>
      <vt:lpstr>Kernel learning – Multi-modal Data</vt:lpstr>
      <vt:lpstr>Kernel learning – Multi-task Case</vt:lpstr>
      <vt:lpstr>Kernel learning – Multi-task Case</vt:lpstr>
      <vt:lpstr>Kernel learning – Multi-task Case</vt:lpstr>
      <vt:lpstr>Rule Ensemble Learning</vt:lpstr>
      <vt:lpstr>Rule Ensemble Learning</vt:lpstr>
      <vt:lpstr>Rule Ensemble Learning</vt:lpstr>
      <vt:lpstr>Representation Learning</vt:lpstr>
      <vt:lpstr>Representation Learning</vt:lpstr>
      <vt:lpstr>Representation Learning</vt:lpstr>
      <vt:lpstr>Representation Learning - Paradigms</vt:lpstr>
      <vt:lpstr>Representation Learning - Paradigms</vt:lpstr>
      <vt:lpstr>Representation Learning - Paradigms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Representations of Data</dc:title>
  <dc:creator>SakethaNath Jagarlapudi</dc:creator>
  <cp:lastModifiedBy>SakethaNath Jagarlapudi</cp:lastModifiedBy>
  <cp:revision>37</cp:revision>
  <dcterms:created xsi:type="dcterms:W3CDTF">2017-03-26T10:11:19Z</dcterms:created>
  <dcterms:modified xsi:type="dcterms:W3CDTF">2017-03-30T18:02:00Z</dcterms:modified>
</cp:coreProperties>
</file>