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9" r:id="rId9"/>
    <p:sldId id="266" r:id="rId10"/>
    <p:sldId id="268" r:id="rId11"/>
    <p:sldId id="267" r:id="rId12"/>
    <p:sldId id="270" r:id="rId13"/>
    <p:sldId id="273" r:id="rId14"/>
    <p:sldId id="271" r:id="rId15"/>
    <p:sldId id="278" r:id="rId16"/>
    <p:sldId id="275" r:id="rId17"/>
    <p:sldId id="274" r:id="rId18"/>
    <p:sldId id="276" r:id="rId19"/>
    <p:sldId id="272" r:id="rId20"/>
    <p:sldId id="277" r:id="rId21"/>
    <p:sldId id="279" r:id="rId22"/>
    <p:sldId id="280" r:id="rId23"/>
    <p:sldId id="281" r:id="rId24"/>
    <p:sldId id="298" r:id="rId25"/>
    <p:sldId id="287" r:id="rId26"/>
    <p:sldId id="288" r:id="rId27"/>
    <p:sldId id="289" r:id="rId28"/>
    <p:sldId id="290" r:id="rId29"/>
    <p:sldId id="286" r:id="rId30"/>
    <p:sldId id="285" r:id="rId31"/>
    <p:sldId id="291" r:id="rId32"/>
    <p:sldId id="294" r:id="rId33"/>
    <p:sldId id="295" r:id="rId34"/>
    <p:sldId id="296" r:id="rId35"/>
    <p:sldId id="301" r:id="rId36"/>
    <p:sldId id="300" r:id="rId37"/>
    <p:sldId id="297" r:id="rId38"/>
    <p:sldId id="299" r:id="rId39"/>
    <p:sldId id="302" r:id="rId40"/>
    <p:sldId id="319" r:id="rId41"/>
    <p:sldId id="303" r:id="rId42"/>
    <p:sldId id="304" r:id="rId43"/>
    <p:sldId id="305" r:id="rId44"/>
    <p:sldId id="306" r:id="rId45"/>
    <p:sldId id="313" r:id="rId46"/>
    <p:sldId id="316" r:id="rId47"/>
    <p:sldId id="315" r:id="rId48"/>
    <p:sldId id="314" r:id="rId49"/>
    <p:sldId id="308" r:id="rId50"/>
    <p:sldId id="309" r:id="rId51"/>
    <p:sldId id="317" r:id="rId52"/>
    <p:sldId id="310" r:id="rId53"/>
    <p:sldId id="31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394"/>
    <a:srgbClr val="8C8D86"/>
    <a:srgbClr val="000000"/>
    <a:srgbClr val="E6C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coursera.org/course/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coursera.org/course/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200" dirty="0" smtClean="0"/>
              <a:t>Introduction to</a:t>
            </a:r>
            <a:br>
              <a:rPr lang="en-IN" sz="3200" dirty="0" smtClean="0"/>
            </a:br>
            <a:r>
              <a:rPr lang="en-IN" sz="4800" dirty="0" smtClean="0"/>
              <a:t>Statistical Learning Theory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J. Saketha Nath (IIT Bombay)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70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Skyline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Case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(estimate error rate)</a:t>
                </a:r>
              </a:p>
              <a:p>
                <a:pPr lvl="1"/>
                <a:r>
                  <a:rPr lang="en-IN" dirty="0" smtClean="0"/>
                  <a:t>Law of large numbers: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IN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dirty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5190835" y="3823854"/>
            <a:ext cx="5098473" cy="1754909"/>
          </a:xfrm>
          <a:prstGeom prst="wedgeEllipseCallout">
            <a:avLst>
              <a:gd name="adj1" fmla="val 1378"/>
              <a:gd name="adj2" fmla="val -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With high probability,</a:t>
            </a:r>
          </a:p>
          <a:p>
            <a:pPr algn="ctr"/>
            <a:r>
              <a:rPr lang="en-IN" dirty="0" smtClean="0"/>
              <a:t>average loss (a.k.a. empirical risk)</a:t>
            </a:r>
          </a:p>
          <a:p>
            <a:pPr algn="ctr"/>
            <a:r>
              <a:rPr lang="en-IN" dirty="0" smtClean="0"/>
              <a:t>on (a large) training set is a good approximation for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Skyline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Case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(estimate error rate)</a:t>
                </a:r>
              </a:p>
              <a:p>
                <a:pPr lvl="1"/>
                <a:r>
                  <a:rPr lang="en-IN" dirty="0" smtClean="0"/>
                  <a:t>Law of large numbers: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IN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dirty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2262909" y="4064000"/>
                <a:ext cx="7721600" cy="2336800"/>
              </a:xfrm>
              <a:prstGeom prst="wedgeRectCallout">
                <a:avLst>
                  <a:gd name="adj1" fmla="val 22827"/>
                  <a:gd name="adj2" fmla="val -892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For given (but any)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 we have that:</a:t>
                </a:r>
              </a:p>
              <a:p>
                <a:pPr algn="ctr"/>
                <a:endParaRPr lang="en-IN" dirty="0" smtClean="0"/>
              </a:p>
              <a:p>
                <a:pPr algn="ctr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such that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IN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IN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 dirty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IN" dirty="0" smtClean="0"/>
                  <a:t>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09" y="4064000"/>
                <a:ext cx="7721600" cy="2336800"/>
              </a:xfrm>
              <a:prstGeom prst="wedgeRectCallout">
                <a:avLst>
                  <a:gd name="adj1" fmla="val 22827"/>
                  <a:gd name="adj2" fmla="val -8927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4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IN" dirty="0" smtClean="0"/>
                  <a:t>A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>
                    <a:solidFill>
                      <a:schemeClr val="accent6"/>
                    </a:solidFill>
                  </a:rPr>
                  <a:t>learnable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an algorithm that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 smtClean="0"/>
                  <a:t> we have that </a:t>
                </a:r>
                <a:r>
                  <a:rPr lang="en-IN" dirty="0" smtClean="0"/>
                  <a:t>there </a:t>
                </a:r>
                <a:r>
                  <a:rPr lang="en-IN" dirty="0"/>
                  <a:t>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IN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IN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1" dirty="0">
                    <a:solidFill>
                      <a:schemeClr val="accent6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IN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the (true) risk minimizer</a:t>
                </a:r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Such an algorithm is called </a:t>
                </a:r>
                <a:r>
                  <a:rPr lang="en-IN" b="1" dirty="0" smtClean="0">
                    <a:solidFill>
                      <a:schemeClr val="bg2"/>
                    </a:solidFill>
                  </a:rPr>
                  <a:t>universally consistent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may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 </a:t>
                </a: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(Smallest)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is called </a:t>
                </a:r>
                <a:r>
                  <a:rPr lang="en-US" b="1" dirty="0" smtClean="0">
                    <a:solidFill>
                      <a:schemeClr val="bg2"/>
                    </a:solidFill>
                  </a:rPr>
                  <a:t>sample complexity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 of the problem</a:t>
                </a: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Analogously sample complexity of algorithm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 r="-6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4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IN" dirty="0" smtClean="0"/>
                  <a:t>A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learnable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an algorithm that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 smtClean="0"/>
                  <a:t> we have that </a:t>
                </a:r>
                <a:r>
                  <a:rPr lang="en-IN" dirty="0" smtClean="0"/>
                  <a:t>there </a:t>
                </a:r>
                <a:r>
                  <a:rPr lang="en-IN" dirty="0"/>
                  <a:t>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b="1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IN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1" dirty="0">
                    <a:solidFill>
                      <a:schemeClr val="tx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IN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the (true) risk minimizer</a:t>
                </a:r>
              </a:p>
              <a:p>
                <a:pPr lvl="1"/>
                <a:endParaRPr lang="en-US" dirty="0" smtClean="0"/>
              </a:p>
              <a:p>
                <a:r>
                  <a:rPr lang="en-IN" dirty="0" smtClean="0"/>
                  <a:t>Such an algorithm is called </a:t>
                </a:r>
                <a:r>
                  <a:rPr lang="en-IN" b="1" dirty="0" smtClean="0">
                    <a:solidFill>
                      <a:schemeClr val="accent6"/>
                    </a:solidFill>
                  </a:rPr>
                  <a:t>universally consistent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may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r>
                  <a:rPr lang="en-IN" dirty="0" smtClean="0"/>
                  <a:t>(Smallest)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called </a:t>
                </a:r>
                <a:r>
                  <a:rPr lang="en-US" b="1" dirty="0" smtClean="0">
                    <a:solidFill>
                      <a:schemeClr val="accent6"/>
                    </a:solidFill>
                  </a:rPr>
                  <a:t>sample complexity</a:t>
                </a:r>
                <a:r>
                  <a:rPr lang="en-US" dirty="0" smtClean="0"/>
                  <a:t> of the problem</a:t>
                </a:r>
              </a:p>
              <a:p>
                <a:pPr lvl="1"/>
                <a:r>
                  <a:rPr lang="en-IN" dirty="0" smtClean="0"/>
                  <a:t>Analogously sample complexity of 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 r="-6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7909" y="6142181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</a:t>
            </a:r>
            <a:r>
              <a:rPr lang="en-IN" sz="1400" dirty="0" err="1" smtClean="0">
                <a:solidFill>
                  <a:schemeClr val="accent3"/>
                </a:solidFill>
              </a:rPr>
              <a:t>Vapnik</a:t>
            </a:r>
            <a:r>
              <a:rPr lang="en-IN" sz="1400" dirty="0" smtClean="0">
                <a:solidFill>
                  <a:schemeClr val="accent3"/>
                </a:solidFill>
              </a:rPr>
              <a:t>, 92]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b="1" dirty="0" smtClean="0"/>
                  <a:t>SAMPLE AVERAGE APPROXIMATION           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a.k.a</a:t>
                </a:r>
                <a:r>
                  <a:rPr lang="en-IN" dirty="0" smtClean="0"/>
                  <a:t> Empirical Risk Minimization)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(consistent estimator approximation)</a:t>
                </a:r>
                <a:endParaRPr lang="en-US" dirty="0" smtClean="0"/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Bounds based on concentration of mean</a:t>
                </a: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Indirect bounds </a:t>
                </a:r>
                <a:r>
                  <a:rPr lang="en-IN" smtClean="0"/>
                  <a:t>(choice optimization </a:t>
                </a:r>
                <a:r>
                  <a:rPr lang="en-IN" dirty="0" smtClean="0"/>
                  <a:t>alg.)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  <a:blipFill>
                <a:blip r:embed="rId3"/>
                <a:stretch>
                  <a:fillRect l="-1147" t="-1361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7909" y="6142181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</a:t>
            </a:r>
            <a:r>
              <a:rPr lang="en-IN" sz="1400" dirty="0" err="1" smtClean="0">
                <a:solidFill>
                  <a:schemeClr val="accent3"/>
                </a:solidFill>
              </a:rPr>
              <a:t>Vapnik</a:t>
            </a:r>
            <a:r>
              <a:rPr lang="en-IN" sz="1400" dirty="0" smtClean="0">
                <a:solidFill>
                  <a:schemeClr val="accent3"/>
                </a:solidFill>
              </a:rPr>
              <a:t>, 92]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b="1" dirty="0" smtClean="0"/>
                  <a:t>SAMPLE AVERAGE APPROXIMATION           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a.k.a</a:t>
                </a:r>
                <a:r>
                  <a:rPr lang="en-IN" dirty="0" smtClean="0"/>
                  <a:t> Empirical Risk Minimization)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(consistent estimator approximation)</a:t>
                </a:r>
                <a:endParaRPr lang="en-US" dirty="0" smtClean="0"/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Bounds based on concentration of mean</a:t>
                </a: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Indirect bounds </a:t>
                </a:r>
                <a:r>
                  <a:rPr lang="en-IN" smtClean="0"/>
                  <a:t>(choice optimization </a:t>
                </a:r>
                <a:r>
                  <a:rPr lang="en-IN" dirty="0" smtClean="0"/>
                  <a:t>alg.)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  <a:blipFill>
                <a:blip r:embed="rId3"/>
                <a:stretch>
                  <a:fillRect l="-1147" t="-1361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7476066" y="2573867"/>
                <a:ext cx="2810934" cy="1286933"/>
              </a:xfrm>
              <a:prstGeom prst="wedgeEllipseCallout">
                <a:avLst>
                  <a:gd name="adj1" fmla="val -78416"/>
                  <a:gd name="adj2" fmla="val 30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Minimize error on</a:t>
                </a:r>
              </a:p>
              <a:p>
                <a:pPr algn="ctr"/>
                <a:r>
                  <a:rPr lang="en-IN" dirty="0" smtClean="0"/>
                  <a:t>training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66" y="2573867"/>
                <a:ext cx="2810934" cy="1286933"/>
              </a:xfrm>
              <a:prstGeom prst="wedgeEllipseCallout">
                <a:avLst>
                  <a:gd name="adj1" fmla="val -78416"/>
                  <a:gd name="adj2" fmla="val 302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7909" y="6142181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</a:t>
            </a:r>
            <a:r>
              <a:rPr lang="en-IN" sz="1400" dirty="0" err="1" smtClean="0">
                <a:solidFill>
                  <a:schemeClr val="accent3"/>
                </a:solidFill>
              </a:rPr>
              <a:t>Vapnik</a:t>
            </a:r>
            <a:r>
              <a:rPr lang="en-IN" sz="1400" dirty="0" smtClean="0">
                <a:solidFill>
                  <a:schemeClr val="accent3"/>
                </a:solidFill>
              </a:rPr>
              <a:t>, 92]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b="1" dirty="0" smtClean="0"/>
                  <a:t>SAMPLE AVERAGE APPROXIMATION           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a.k.a</a:t>
                </a:r>
                <a:r>
                  <a:rPr lang="en-IN" dirty="0" smtClean="0"/>
                  <a:t> Empirical Risk Minimization)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(consistent estimator approximation)</a:t>
                </a:r>
                <a:endParaRPr lang="en-US" dirty="0" smtClean="0"/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Bounds based on concentration of mean</a:t>
                </a: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Indirect bounds (choice optimization alg.)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  <a:blipFill>
                <a:blip r:embed="rId4"/>
                <a:stretch>
                  <a:fillRect l="-1147" t="-1361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74F81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7126" y="1306946"/>
            <a:ext cx="5407005" cy="4560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3182" y="6142181"/>
            <a:ext cx="299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6" tooltip="https://www.coursera.org/course/ml"/>
              </a:rPr>
              <a:t>https://www.coursera.org/course/ml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40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7909" y="6142181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</a:t>
            </a:r>
            <a:r>
              <a:rPr lang="en-IN" sz="1400" dirty="0" err="1" smtClean="0">
                <a:solidFill>
                  <a:schemeClr val="accent3"/>
                </a:solidFill>
              </a:rPr>
              <a:t>Vapnik</a:t>
            </a:r>
            <a:r>
              <a:rPr lang="en-IN" sz="1400" dirty="0" smtClean="0">
                <a:solidFill>
                  <a:schemeClr val="accent3"/>
                </a:solidFill>
              </a:rPr>
              <a:t>, 92]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99564" y="2171700"/>
                <a:ext cx="4493491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IN" b="1" dirty="0" smtClean="0"/>
                  <a:t>SAMPLE APPROXIMATION                </a:t>
                </a:r>
                <a:r>
                  <a:rPr lang="en-IN" dirty="0" smtClean="0"/>
                  <a:t>(</a:t>
                </a:r>
                <a:r>
                  <a:rPr lang="en-IN" dirty="0" err="1"/>
                  <a:t>a.k.a</a:t>
                </a:r>
                <a:r>
                  <a:rPr lang="en-IN" dirty="0"/>
                  <a:t> </a:t>
                </a:r>
                <a:r>
                  <a:rPr lang="en-IN" dirty="0" smtClean="0"/>
                  <a:t>Stochastic Gradient Descent)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IN" i="1" dirty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(weak estimator approximation)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Online learning literature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Direct bounds on risk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4" y="2171700"/>
                <a:ext cx="4493491" cy="3581400"/>
              </a:xfrm>
              <a:prstGeom prst="rect">
                <a:avLst/>
              </a:prstGeom>
              <a:blipFill>
                <a:blip r:embed="rId2"/>
                <a:stretch>
                  <a:fillRect l="-1221" t="-1361" r="-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b="1" dirty="0" smtClean="0"/>
                  <a:t>SAMPLE AVERAGE APPROXIMATION           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a.k.a</a:t>
                </a:r>
                <a:r>
                  <a:rPr lang="en-IN" dirty="0" smtClean="0"/>
                  <a:t> Empirical Risk Minimization)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(consistent estimator approximation)</a:t>
                </a:r>
                <a:endParaRPr lang="en-US" dirty="0" smtClean="0"/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Bounds based on concentration of mean</a:t>
                </a: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Indirect bounds (choice optimization alg.)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  <a:blipFill>
                <a:blip r:embed="rId3"/>
                <a:stretch>
                  <a:fillRect l="-1147" t="-1361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61484" y="6142180"/>
            <a:ext cx="196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[Robbins &amp; </a:t>
            </a:r>
            <a:r>
              <a:rPr lang="en-IN" sz="1400" dirty="0" err="1" smtClean="0">
                <a:solidFill>
                  <a:schemeClr val="accent3"/>
                </a:solidFill>
              </a:rPr>
              <a:t>Monro</a:t>
            </a:r>
            <a:r>
              <a:rPr lang="en-IN" sz="1400" dirty="0" smtClean="0">
                <a:solidFill>
                  <a:schemeClr val="accent3"/>
                </a:solidFill>
              </a:rPr>
              <a:t>, 51]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37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1237" y="6142180"/>
            <a:ext cx="299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 tooltip="https://www.coursera.org/course/ml"/>
              </a:rPr>
              <a:t>https://www.coursera.org/course/ml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99564" y="2171700"/>
                <a:ext cx="4493491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IN" b="1" dirty="0" smtClean="0"/>
                  <a:t>SAMPLE APPROXIMATION                </a:t>
                </a:r>
                <a:r>
                  <a:rPr lang="en-IN" dirty="0" smtClean="0"/>
                  <a:t>(</a:t>
                </a:r>
                <a:r>
                  <a:rPr lang="en-IN" dirty="0" err="1"/>
                  <a:t>a.k.a</a:t>
                </a:r>
                <a:r>
                  <a:rPr lang="en-IN" dirty="0"/>
                  <a:t> </a:t>
                </a:r>
                <a:r>
                  <a:rPr lang="en-IN" dirty="0" smtClean="0"/>
                  <a:t>Stochastic Gradient Descent)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IN" i="1" dirty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(weak estimator approximation)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Online learning literature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Direct bounds on risk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4" y="2171700"/>
                <a:ext cx="4493491" cy="3581400"/>
              </a:xfrm>
              <a:prstGeom prst="rect">
                <a:avLst/>
              </a:prstGeom>
              <a:blipFill>
                <a:blip r:embed="rId5"/>
                <a:stretch>
                  <a:fillRect l="-1221" t="-1361" r="-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1484" y="6142180"/>
            <a:ext cx="196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[Robbins &amp; </a:t>
            </a:r>
            <a:r>
              <a:rPr lang="en-IN" sz="1400" dirty="0" err="1" smtClean="0">
                <a:solidFill>
                  <a:schemeClr val="accent3"/>
                </a:solidFill>
              </a:rPr>
              <a:t>Monro</a:t>
            </a:r>
            <a:r>
              <a:rPr lang="en-IN" sz="1400" dirty="0" smtClean="0">
                <a:solidFill>
                  <a:schemeClr val="accent3"/>
                </a:solidFill>
              </a:rPr>
              <a:t>, 51]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p:pic>
        <p:nvPicPr>
          <p:cNvPr id="8" name="B1CA0C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650851"/>
            <a:ext cx="4974167" cy="41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7909" y="6142181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</a:t>
            </a:r>
            <a:r>
              <a:rPr lang="en-IN" sz="1400" dirty="0" err="1" smtClean="0">
                <a:solidFill>
                  <a:schemeClr val="accent3"/>
                </a:solidFill>
              </a:rPr>
              <a:t>Vapnik</a:t>
            </a:r>
            <a:r>
              <a:rPr lang="en-IN" sz="1400" dirty="0" smtClean="0">
                <a:solidFill>
                  <a:schemeClr val="accent3"/>
                </a:solidFill>
              </a:rPr>
              <a:t>, 92]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99566" y="2281388"/>
                <a:ext cx="4493491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IN" b="1" dirty="0" smtClean="0"/>
                  <a:t>SAMPLE APPROXIMATION                </a:t>
                </a:r>
                <a:r>
                  <a:rPr lang="en-IN" dirty="0" smtClean="0"/>
                  <a:t>(</a:t>
                </a:r>
                <a:r>
                  <a:rPr lang="en-IN" dirty="0" err="1"/>
                  <a:t>a.k.a</a:t>
                </a:r>
                <a:r>
                  <a:rPr lang="en-IN" dirty="0"/>
                  <a:t> </a:t>
                </a:r>
                <a:r>
                  <a:rPr lang="en-IN" dirty="0" smtClean="0"/>
                  <a:t>Stochastic Gradient Descent)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IN" i="1" dirty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(weak estimator approximation)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Online learning literature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IN" dirty="0" smtClean="0"/>
                  <a:t>Direct bounds on risk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6" y="2281388"/>
                <a:ext cx="4493491" cy="3581400"/>
              </a:xfrm>
              <a:prstGeom prst="rect">
                <a:avLst/>
              </a:prstGeom>
              <a:blipFill>
                <a:blip r:embed="rId2"/>
                <a:stretch>
                  <a:fillRect l="-1221" t="-1361" r="-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b="1" dirty="0" smtClean="0"/>
                  <a:t>SAMPLE AVERAGE APPROXIMATION            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a.k.a</a:t>
                </a:r>
                <a:r>
                  <a:rPr lang="en-IN" dirty="0" smtClean="0"/>
                  <a:t> Empirical Risk Minimization)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(consistent estimator approximation)</a:t>
                </a:r>
                <a:endParaRPr lang="en-US" dirty="0" smtClean="0"/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Bounds based on concentration of mean</a:t>
                </a: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IN" dirty="0" smtClean="0"/>
                  <a:t>Indirect bounds </a:t>
                </a:r>
                <a:r>
                  <a:rPr lang="en-IN" smtClean="0"/>
                  <a:t>(choice optimization </a:t>
                </a:r>
                <a:r>
                  <a:rPr lang="en-IN" dirty="0" smtClean="0"/>
                  <a:t>alg.)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5315527" cy="3581400"/>
              </a:xfrm>
              <a:blipFill>
                <a:blip r:embed="rId3"/>
                <a:stretch>
                  <a:fillRect l="-1147" t="-1361" r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61484" y="6142180"/>
            <a:ext cx="196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accent3"/>
                </a:solidFill>
              </a:rPr>
              <a:t>[Robbins &amp; </a:t>
            </a:r>
            <a:r>
              <a:rPr lang="en-IN" sz="1400" dirty="0" err="1" smtClean="0">
                <a:solidFill>
                  <a:schemeClr val="accent3"/>
                </a:solidFill>
              </a:rPr>
              <a:t>Monro</a:t>
            </a:r>
            <a:r>
              <a:rPr lang="en-IN" sz="1400" dirty="0" smtClean="0">
                <a:solidFill>
                  <a:schemeClr val="accent3"/>
                </a:solidFill>
              </a:rPr>
              <a:t>, 51]</a:t>
            </a:r>
            <a:endParaRPr lang="en-IN" dirty="0" smtClean="0">
              <a:solidFill>
                <a:schemeClr val="accent3"/>
              </a:solidFill>
            </a:endParaRPr>
          </a:p>
          <a:p>
            <a:endParaRPr lang="en-US" sz="1400" dirty="0"/>
          </a:p>
        </p:txBody>
      </p:sp>
      <p:sp>
        <p:nvSpPr>
          <p:cNvPr id="8" name="&quot;No&quot; Symbol 7"/>
          <p:cNvSpPr/>
          <p:nvPr/>
        </p:nvSpPr>
        <p:spPr>
          <a:xfrm>
            <a:off x="7290262" y="2028305"/>
            <a:ext cx="3532909" cy="3374968"/>
          </a:xfrm>
          <a:prstGeom prst="noSmoking">
            <a:avLst/>
          </a:prstGeom>
          <a:solidFill>
            <a:srgbClr val="E28394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L-Shape 8"/>
          <p:cNvSpPr/>
          <p:nvPr/>
        </p:nvSpPr>
        <p:spPr>
          <a:xfrm rot="18644470">
            <a:off x="2383442" y="2867891"/>
            <a:ext cx="3291840" cy="1047404"/>
          </a:xfrm>
          <a:prstGeom prst="corner">
            <a:avLst/>
          </a:prstGeom>
          <a:solidFill>
            <a:srgbClr val="E28394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Focus of this talk</a:t>
            </a:r>
          </a:p>
        </p:txBody>
      </p:sp>
      <p:sp>
        <p:nvSpPr>
          <p:cNvPr id="10" name="Rectangle 9"/>
          <p:cNvSpPr/>
          <p:nvPr/>
        </p:nvSpPr>
        <p:spPr>
          <a:xfrm rot="2633132">
            <a:off x="8077526" y="3531123"/>
            <a:ext cx="213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 smtClean="0">
                <a:solidFill>
                  <a:srgbClr val="C00000"/>
                </a:solidFill>
              </a:rPr>
              <a:t>Summary of results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dirty="0" smtClean="0"/>
              <a:t>“The </a:t>
            </a:r>
            <a:r>
              <a:rPr lang="en-IN" sz="4400" dirty="0"/>
              <a:t>goal of statistical learning theory is to </a:t>
            </a:r>
            <a:r>
              <a:rPr lang="en-IN" sz="4400" dirty="0">
                <a:solidFill>
                  <a:schemeClr val="accent6"/>
                </a:solidFill>
              </a:rPr>
              <a:t>study</a:t>
            </a:r>
            <a:r>
              <a:rPr lang="en-IN" sz="4400" dirty="0"/>
              <a:t>, in a </a:t>
            </a:r>
            <a:r>
              <a:rPr lang="en-IN" sz="4400" dirty="0">
                <a:solidFill>
                  <a:schemeClr val="accent6"/>
                </a:solidFill>
              </a:rPr>
              <a:t>statistical</a:t>
            </a:r>
            <a:r>
              <a:rPr lang="en-IN" sz="4400" dirty="0"/>
              <a:t> framework, the </a:t>
            </a:r>
            <a:r>
              <a:rPr lang="en-IN" sz="4400" dirty="0" smtClean="0"/>
              <a:t>properties </a:t>
            </a:r>
            <a:r>
              <a:rPr lang="en-IN" sz="4400" dirty="0"/>
              <a:t>of </a:t>
            </a:r>
            <a:r>
              <a:rPr lang="en-IN" sz="4400" dirty="0">
                <a:solidFill>
                  <a:schemeClr val="accent6"/>
                </a:solidFill>
              </a:rPr>
              <a:t>learning </a:t>
            </a:r>
            <a:r>
              <a:rPr lang="en-IN" sz="4400" dirty="0" smtClean="0">
                <a:solidFill>
                  <a:schemeClr val="accent6"/>
                </a:solidFill>
              </a:rPr>
              <a:t>algorithms</a:t>
            </a:r>
            <a:r>
              <a:rPr lang="en-IN" sz="4400" dirty="0" smtClean="0"/>
              <a:t>”</a:t>
            </a:r>
          </a:p>
          <a:p>
            <a:pPr marL="0" indent="0" algn="r">
              <a:buNone/>
            </a:pPr>
            <a:r>
              <a:rPr lang="en-IN" sz="4400" dirty="0" smtClean="0"/>
              <a:t>– </a:t>
            </a:r>
            <a:r>
              <a:rPr lang="en-IN" sz="3600" dirty="0">
                <a:solidFill>
                  <a:schemeClr val="accent3"/>
                </a:solidFill>
              </a:rPr>
              <a:t>[</a:t>
            </a:r>
            <a:r>
              <a:rPr lang="en-IN" sz="3600" dirty="0" err="1" smtClean="0">
                <a:solidFill>
                  <a:schemeClr val="accent3"/>
                </a:solidFill>
              </a:rPr>
              <a:t>Bousquet</a:t>
            </a:r>
            <a:r>
              <a:rPr lang="en-IN" sz="3600" dirty="0" smtClean="0">
                <a:solidFill>
                  <a:schemeClr val="accent3"/>
                </a:solidFill>
              </a:rPr>
              <a:t> </a:t>
            </a:r>
            <a:r>
              <a:rPr lang="en-IN" sz="3600" i="1" dirty="0" smtClean="0">
                <a:solidFill>
                  <a:schemeClr val="accent3"/>
                </a:solidFill>
              </a:rPr>
              <a:t>et.al.</a:t>
            </a:r>
            <a:r>
              <a:rPr lang="en-IN" sz="3600" dirty="0" smtClean="0">
                <a:solidFill>
                  <a:schemeClr val="accent3"/>
                </a:solidFill>
              </a:rPr>
              <a:t>, 04]</a:t>
            </a:r>
            <a:endParaRPr lang="en-IN" sz="440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STL?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22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ERM consistency: Sufficient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𝒢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I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IN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groupChr>
                          <m:groupChrPr>
                            <m:chr m:val="→"/>
                            <m:vertJc m:val="bot"/>
                            <m:ctrlPr>
                              <a:rPr lang="en-IN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groupCh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        ∵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LLN</m:t>
                        </m:r>
                      </m:lim>
                    </m:limLow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endParaRPr lang="en-IN" dirty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Hence one-sided uniform convergence is a sufficient condition for ERM consistency</a:t>
                </a:r>
              </a:p>
              <a:p>
                <a:pPr lvl="1"/>
                <a:r>
                  <a:rPr lang="en-IN" b="0" dirty="0" smtClean="0">
                    <a:solidFill>
                      <a:schemeClr val="bg2"/>
                    </a:solidFill>
                  </a:rPr>
                  <a:t>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IN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dirty="0" err="1" smtClean="0">
                    <a:solidFill>
                      <a:schemeClr val="bg2"/>
                    </a:solidFill>
                  </a:rPr>
                  <a:t>Vapnik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proved this is necessary for “non-trivial” consistency (of ERM)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4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ERM consistency: Sufficient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IN" dirty="0"/>
                  <a:t> </a:t>
                </a:r>
                <a:r>
                  <a:rPr lang="en-IN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𝒢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groupChr>
                          <m:groupChrPr>
                            <m:chr m:val="→"/>
                            <m:vertJc m:val="bot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groupCh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        ∵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LLN</m:t>
                        </m:r>
                      </m:lim>
                    </m:limLow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endParaRPr lang="en-IN" dirty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Hence one-sided uniform convergence is a sufficient condition for ERM consistency</a:t>
                </a:r>
              </a:p>
              <a:p>
                <a:pPr lvl="1"/>
                <a:r>
                  <a:rPr lang="en-IN" b="0" dirty="0" smtClean="0">
                    <a:solidFill>
                      <a:schemeClr val="bg2"/>
                    </a:solidFill>
                  </a:rPr>
                  <a:t>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IN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dirty="0" err="1" smtClean="0">
                    <a:solidFill>
                      <a:schemeClr val="bg2"/>
                    </a:solidFill>
                  </a:rPr>
                  <a:t>Vapnik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proved this is necessary for “non-trivial” consistency (of ERM)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ERM consistency: Sufficient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IN" dirty="0"/>
                  <a:t> </a:t>
                </a:r>
                <a:r>
                  <a:rPr lang="en-IN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𝒢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groupChr>
                          <m:groupChrPr>
                            <m:chr m:val="→"/>
                            <m:vertJc m:val="bot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groupCh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        ∵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LLN</m:t>
                        </m:r>
                      </m:lim>
                    </m:limLow>
                  </m:oMath>
                </a14:m>
                <a:endParaRPr lang="en-US" dirty="0" smtClean="0"/>
              </a:p>
              <a:p>
                <a:endParaRPr lang="en-IN" dirty="0"/>
              </a:p>
              <a:p>
                <a:r>
                  <a:rPr lang="en-IN" dirty="0" smtClean="0"/>
                  <a:t>Hence </a:t>
                </a:r>
                <a:r>
                  <a:rPr lang="en-IN" b="1" dirty="0" smtClean="0"/>
                  <a:t>one-sided uniform convergence</a:t>
                </a:r>
                <a:r>
                  <a:rPr lang="en-IN" dirty="0" smtClean="0"/>
                  <a:t> is a </a:t>
                </a:r>
                <a:r>
                  <a:rPr lang="en-IN" b="1" dirty="0" smtClean="0">
                    <a:solidFill>
                      <a:schemeClr val="accent6"/>
                    </a:solidFill>
                  </a:rPr>
                  <a:t>sufficient</a:t>
                </a:r>
                <a:r>
                  <a:rPr lang="en-IN" dirty="0" smtClean="0"/>
                  <a:t> condition for ERM consistency</a:t>
                </a:r>
              </a:p>
              <a:p>
                <a:pPr lvl="1"/>
                <a:r>
                  <a:rPr lang="en-IN" b="0" dirty="0" smtClean="0"/>
                  <a:t>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IN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dirty="0" err="1" smtClean="0">
                    <a:solidFill>
                      <a:schemeClr val="bg2"/>
                    </a:solidFill>
                  </a:rPr>
                  <a:t>Vapnik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proved this is necessary for “non-trivial” consistency (of ERM)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5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ERM consistency: Sufficient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IN" dirty="0"/>
                  <a:t> </a:t>
                </a:r>
                <a:r>
                  <a:rPr lang="en-IN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𝒢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groupChr>
                          <m:groupChrPr>
                            <m:chr m:val="→"/>
                            <m:vertJc m:val="bot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groupCh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        ∵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LLN</m:t>
                        </m:r>
                      </m:lim>
                    </m:limLow>
                  </m:oMath>
                </a14:m>
                <a:endParaRPr lang="en-US" dirty="0" smtClean="0"/>
              </a:p>
              <a:p>
                <a:endParaRPr lang="en-IN" dirty="0"/>
              </a:p>
              <a:p>
                <a:r>
                  <a:rPr lang="en-IN" dirty="0" smtClean="0"/>
                  <a:t>Hence one-sided uniform convergence is a sufficient condition for ERM consistency</a:t>
                </a:r>
              </a:p>
              <a:p>
                <a:pPr lvl="1"/>
                <a:r>
                  <a:rPr lang="en-IN" b="0" dirty="0" smtClean="0"/>
                  <a:t>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IN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IN" dirty="0" err="1" smtClean="0"/>
                  <a:t>Vapnik</a:t>
                </a:r>
                <a:r>
                  <a:rPr lang="en-IN" dirty="0" smtClean="0"/>
                  <a:t> proved this is necessary for “non-trivial” consistency (of ERM)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 smtClean="0"/>
                  <a:t>Two algorithms:</a:t>
                </a:r>
                <a:r>
                  <a:rPr lang="en-IN" dirty="0" smtClean="0"/>
                  <a:t> Sample Average Approx., Sample</a:t>
                </a:r>
                <a:r>
                  <a:rPr lang="en-IN" dirty="0"/>
                  <a:t> Approx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One-sided </a:t>
                </a:r>
                <a:r>
                  <a:rPr lang="en-IN" b="1" dirty="0" smtClean="0"/>
                  <a:t>uniform convergence</a:t>
                </a:r>
                <a:r>
                  <a:rPr lang="en-IN" dirty="0" smtClean="0"/>
                  <a:t> of mean is sufficient for SAA consistency.</a:t>
                </a:r>
                <a:endParaRPr lang="en-IN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Defined </a:t>
                </a:r>
                <a:r>
                  <a:rPr lang="en-IN" b="1" dirty="0" err="1" smtClean="0">
                    <a:solidFill>
                      <a:schemeClr val="bg2"/>
                    </a:solidFill>
                  </a:rPr>
                  <a:t>Rademacher</a:t>
                </a:r>
                <a:r>
                  <a:rPr lang="en-IN" b="1" dirty="0" smtClean="0">
                    <a:solidFill>
                      <a:schemeClr val="bg2"/>
                    </a:solidFill>
                  </a:rPr>
                  <a:t> Complexity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.</a:t>
                </a: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Pending:</a:t>
                </a: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Concentration around mean for the max. term.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𝓡</m:t>
                                </m:r>
                              </m:e>
                              <m:sub>
                                <m: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IN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</m:t>
                    </m:r>
                  </m:oMath>
                </a14:m>
                <a:r>
                  <a:rPr lang="en-US" b="1" dirty="0" smtClean="0">
                    <a:solidFill>
                      <a:schemeClr val="bg2"/>
                    </a:solidFill>
                  </a:rPr>
                  <a:t>  a Learnable problem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.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4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360333" y="4572000"/>
            <a:ext cx="5816599" cy="2141778"/>
          </a:xfrm>
          <a:prstGeom prst="wedgeRoundRectCallout">
            <a:avLst>
              <a:gd name="adj1" fmla="val -12080"/>
              <a:gd name="adj2" fmla="val -67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Ensure (asymptotically) goes to zero.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Show concentration around mean for max. div.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8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b="1" dirty="0" smtClean="0"/>
                  <a:t>Training data: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b="1" dirty="0" smtClean="0"/>
                  <a:t>Model:</a:t>
                </a:r>
                <a:r>
                  <a:rPr lang="en-IN" dirty="0" smtClean="0"/>
                  <a:t> set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b="1" dirty="0" smtClean="0"/>
                  <a:t>Loss function: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endParaRPr lang="en-IN" dirty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Goal: ?? Do well on new data</a:t>
                </a:r>
                <a:endParaRPr lang="en-IN" dirty="0">
                  <a:solidFill>
                    <a:schemeClr val="bg2"/>
                  </a:solidFill>
                </a:endParaRPr>
              </a:p>
              <a:p>
                <a:endParaRPr lang="en-IN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Assumptions: </a:t>
                </a: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 (Stochastic framework)</a:t>
                </a:r>
              </a:p>
              <a:p>
                <a:pPr lvl="1"/>
                <a:r>
                  <a:rPr lang="en-IN" dirty="0" err="1" smtClean="0">
                    <a:solidFill>
                      <a:schemeClr val="bg2"/>
                    </a:solidFill>
                  </a:rPr>
                  <a:t>iid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Candidate for Problem Complexity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5317066" y="4715933"/>
            <a:ext cx="4868334" cy="1507067"/>
          </a:xfrm>
          <a:prstGeom prst="wedgeEllipseCallout">
            <a:avLst>
              <a:gd name="adj1" fmla="val -18750"/>
              <a:gd name="adj2" fmla="val -7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MAXIMUM DISCREPANCY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684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4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IN" sz="40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40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83" y="3090335"/>
                <a:ext cx="6942434" cy="1217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Towards </a:t>
            </a:r>
            <a:r>
              <a:rPr lang="en-IN" dirty="0" err="1" smtClean="0"/>
              <a:t>Rademacher</a:t>
            </a:r>
            <a:r>
              <a:rPr lang="en-IN" dirty="0" smtClean="0"/>
              <a:t>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7055" y="2951789"/>
                <a:ext cx="11434945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IN" sz="40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40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40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IN" sz="40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40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d>
                                            <m:d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d>
                                            <m:d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55" y="2951789"/>
                <a:ext cx="11434945" cy="1772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Towards </a:t>
            </a:r>
            <a:r>
              <a:rPr lang="en-IN" dirty="0" err="1"/>
              <a:t>Rademacher</a:t>
            </a:r>
            <a:r>
              <a:rPr lang="en-IN" dirty="0"/>
              <a:t> </a:t>
            </a:r>
            <a:r>
              <a:rPr lang="en-IN" dirty="0" smtClean="0"/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6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7055" y="2951789"/>
                <a:ext cx="11434945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IN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N" sz="40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IN" sz="40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40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40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IN" sz="40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40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d>
                                            <m:d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d>
                                            <m:d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55" y="2951789"/>
                <a:ext cx="11434945" cy="1772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Towards </a:t>
            </a:r>
            <a:r>
              <a:rPr lang="en-IN" dirty="0" err="1"/>
              <a:t>Rademacher</a:t>
            </a:r>
            <a:r>
              <a:rPr lang="en-IN" dirty="0"/>
              <a:t> </a:t>
            </a:r>
            <a:r>
              <a:rPr lang="en-IN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4995718" y="5093854"/>
                <a:ext cx="2352964" cy="1681019"/>
              </a:xfrm>
              <a:prstGeom prst="wedgeRoundRectCallout">
                <a:avLst>
                  <a:gd name="adj1" fmla="val -53456"/>
                  <a:gd name="adj2" fmla="val -11112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err="1" smtClean="0"/>
                  <a:t>iid</a:t>
                </a:r>
                <a:r>
                  <a:rPr lang="en-IN" dirty="0" smtClean="0"/>
                  <a:t> </a:t>
                </a:r>
                <a:r>
                  <a:rPr lang="en-IN" dirty="0" err="1" smtClean="0"/>
                  <a:t>Rademacher</a:t>
                </a:r>
                <a:r>
                  <a:rPr lang="en-IN" dirty="0" smtClean="0"/>
                  <a:t> random variables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=0.5,</m:t>
                      </m:r>
                    </m:oMath>
                  </m:oMathPara>
                </a14:m>
                <a:endParaRPr lang="en-IN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18" y="5093854"/>
                <a:ext cx="2352964" cy="1681019"/>
              </a:xfrm>
              <a:prstGeom prst="wedgeRoundRectCallout">
                <a:avLst>
                  <a:gd name="adj1" fmla="val -53456"/>
                  <a:gd name="adj2" fmla="val -11112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71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727" y="2526917"/>
                <a:ext cx="11434945" cy="298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limLow>
                        <m:limLowPr>
                          <m:ctrlP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Low>
                                    <m:limLow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limLow>
                                                    <m:limLow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Low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max</m:t>
                                                      </m:r>
                                                    </m:e>
                                                    <m:lim>
                                                      <m: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𝑔</m:t>
                                                      </m:r>
                                                      <m: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∈</m:t>
                                                      </m:r>
                                                      <m: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𝒢</m:t>
                                                      </m:r>
                                                    </m:lim>
                                                  </m:limLow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den>
                                                      </m:f>
                                                      <m:nary>
                                                        <m:naryPr>
                                                          <m:chr m:val="∑"/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>
                                                          <m:r>
                                                            <m:rPr>
                                                              <m:brk m:alnAt="23"/>
                                                            </m:r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=1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p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b>
                                                                <m:sSubPr>
                                                                  <m:ctrlP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bPr>
                                                                <m:e>
                                                                  <m: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  <m:t>𝑌</m:t>
                                                                  </m:r>
                                                                </m:e>
                                                                <m:sub>
                                                                  <m: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  <m:t>𝑖</m:t>
                                                                  </m:r>
                                                                </m:sub>
                                                              </m:sSub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,</m:t>
                                                              </m:r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𝑔</m:t>
                                                              </m:r>
                                                              <m:d>
                                                                <m:dPr>
                                                                  <m:ctrlP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dPr>
                                                                <m:e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tx2"/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tx2"/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  <m:t>𝑋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tx2"/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  <m:t>𝑖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</m:e>
                                                              </m:d>
                                                            </m:e>
                                                          </m:d>
                                                        </m:e>
                                                      </m:nary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Empirical</m:t>
                                      </m:r>
                                      <m: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term</m:t>
                                      </m:r>
                                    </m:lim>
                                  </m:limLow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Distribution</m:t>
                          </m:r>
                          <m: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dependent</m:t>
                          </m:r>
                          <m: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term</m:t>
                          </m:r>
                        </m:lim>
                      </m:limLow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7" y="2526917"/>
                <a:ext cx="11434945" cy="2983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Rademacher</a:t>
            </a:r>
            <a:r>
              <a:rPr lang="en-IN" dirty="0" smtClean="0"/>
              <a:t>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97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727" y="2526917"/>
                <a:ext cx="11434945" cy="298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limLow>
                        <m:limLowPr>
                          <m:ctrlP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Low>
                                    <m:limLow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limLow>
                                                    <m:limLow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Low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max</m:t>
                                                      </m:r>
                                                    </m:e>
                                                    <m:lim>
                                                      <m:r>
                                                        <a:rPr lang="en-IN" sz="4000" smtClean="0">
                                                          <a:solidFill>
                                                            <a:schemeClr val="bg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𝑔</m:t>
                                                      </m:r>
                                                      <m:r>
                                                        <a:rPr lang="en-IN" sz="4000" smtClean="0">
                                                          <a:solidFill>
                                                            <a:schemeClr val="bg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∈</m:t>
                                                      </m:r>
                                                      <m:r>
                                                        <a:rPr lang="en-IN" sz="4000">
                                                          <a:solidFill>
                                                            <a:schemeClr val="bg2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𝒢</m:t>
                                                      </m:r>
                                                    </m:lim>
                                                  </m:limLow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den>
                                                      </m:f>
                                                      <m:nary>
                                                        <m:naryPr>
                                                          <m:chr m:val="∑"/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>
                                                          <m:r>
                                                            <m:rPr>
                                                              <m:brk m:alnAt="23"/>
                                                            </m:r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=1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p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IN" sz="4000" i="1" smtClean="0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bg2">
                                                                  <a:lumMod val="75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IN" sz="4000" i="1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b>
                                                                <m:sSubPr>
                                                                  <m:ctrlP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bg2">
                                                                          <a:lumMod val="75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bPr>
                                                                <m:e>
                                                                  <m: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bg2">
                                                                          <a:lumMod val="75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  <m:t>𝑌</m:t>
                                                                  </m:r>
                                                                </m:e>
                                                                <m:sub>
                                                                  <m: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bg2">
                                                                          <a:lumMod val="75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  <m:t>𝑖</m:t>
                                                                  </m:r>
                                                                </m:sub>
                                                              </m:sSub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,</m:t>
                                                              </m:r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bg2">
                                                                      <a:lumMod val="75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𝑔</m:t>
                                                              </m:r>
                                                              <m:d>
                                                                <m:dPr>
                                                                  <m:ctrlPr>
                                                                    <a:rPr lang="en-IN" sz="4000" i="1">
                                                                      <a:solidFill>
                                                                        <a:schemeClr val="bg2">
                                                                          <a:lumMod val="75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  <a:ea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dPr>
                                                                <m:e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bg2">
                                                                              <a:lumMod val="75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bg2">
                                                                              <a:lumMod val="75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  <m:t>𝑋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IN" sz="4000" i="1">
                                                                          <a:solidFill>
                                                                            <a:schemeClr val="bg2">
                                                                              <a:lumMod val="75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  <a:ea typeface="Cambria Math" panose="02040503050406030204" pitchFamily="18" charset="0"/>
                                                                        </a:rPr>
                                                                        <m:t>𝑖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</m:e>
                                                              </m:d>
                                                            </m:e>
                                                          </m:d>
                                                        </m:e>
                                                      </m:nary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Empirical</m:t>
                                      </m:r>
                                      <m: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40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term</m:t>
                                      </m:r>
                                    </m:lim>
                                  </m:limLow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Distribution</m:t>
                          </m:r>
                          <m: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dependent</m:t>
                          </m:r>
                          <m: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term</m:t>
                          </m:r>
                        </m:lim>
                      </m:limLow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7" y="2526917"/>
                <a:ext cx="11434945" cy="2983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Rademacher</a:t>
            </a:r>
            <a:r>
              <a:rPr lang="en-IN" dirty="0" smtClean="0"/>
              <a:t>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45693" y="2983832"/>
            <a:ext cx="2338939" cy="933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0606" y="2321776"/>
                <a:ext cx="1361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606" y="2321776"/>
                <a:ext cx="13614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340993" y="3801979"/>
            <a:ext cx="8662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64505" y="3811604"/>
            <a:ext cx="9626" cy="1953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3398" y="5640887"/>
                <a:ext cx="1450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98" y="5640887"/>
                <a:ext cx="145052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90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727" y="2526917"/>
                <a:ext cx="11434945" cy="303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limLow>
                        <m:limLowPr>
                          <m:ctrlPr>
                            <a:rPr lang="en-IN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4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Low>
                                    <m:limLowPr>
                                      <m:ctrlPr>
                                        <a:rPr lang="en-IN" sz="4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IN" sz="40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limLow>
                                                    <m:limLow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Low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max</m:t>
                                                      </m:r>
                                                    </m:e>
                                                    <m:lim>
                                                      <m:r>
                                                        <a:rPr lang="en-IN" sz="4000" b="0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  <m:r>
                                                        <a:rPr lang="en-IN" sz="40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∈</m:t>
                                                      </m:r>
                                                      <m: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ℱ</m:t>
                                                      </m:r>
                                                    </m:lim>
                                                  </m:limLow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IN" sz="40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den>
                                                      </m:f>
                                                      <m:nary>
                                                        <m:naryPr>
                                                          <m:chr m:val="∑"/>
                                                          <m:ctrl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>
                                                          <m:r>
                                                            <m:rPr>
                                                              <m:brk m:alnAt="23"/>
                                                            </m:rP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=1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IN" sz="4000" i="1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p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IN" sz="4000" i="1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IN" sz="4000" b="0" i="1" smtClean="0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𝑓</m:t>
                                                          </m:r>
                                                          <m:r>
                                                            <a:rPr lang="en-IN" sz="4000" b="0" i="1" smtClean="0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IN" sz="4000" b="0" i="1" smtClean="0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IN" sz="4000" b="0" i="1" smtClean="0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𝑍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IN" sz="4000" b="0" i="1" smtClean="0">
                                                                  <a:solidFill>
                                                                    <a:schemeClr val="tx2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IN" sz="4000" b="0" i="1" smtClean="0"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)</m:t>
                                                          </m:r>
                                                        </m:e>
                                                      </m:nary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40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ℛ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ℱ</m:t>
                                          </m:r>
                                        </m:e>
                                      </m:d>
                                    </m:lim>
                                  </m:limLow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</m:d>
                        </m:lim>
                      </m:limLow>
                    </m:oMath>
                  </m:oMathPara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7" y="2526917"/>
                <a:ext cx="11434945" cy="3039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Rademacher</a:t>
            </a:r>
            <a:r>
              <a:rPr lang="en-IN" dirty="0" smtClean="0"/>
              <a:t>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5921364"/>
                <a:ext cx="7934095" cy="37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Rademacher</a:t>
                </a:r>
                <a:r>
                  <a:rPr lang="en-US" dirty="0" smtClean="0"/>
                  <a:t> Complexity;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 is empirical </a:t>
                </a:r>
                <a:r>
                  <a:rPr lang="en-US" dirty="0" err="1" smtClean="0"/>
                  <a:t>Rademacher</a:t>
                </a:r>
                <a:r>
                  <a:rPr lang="en-US" dirty="0" smtClean="0"/>
                  <a:t> Complexity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921364"/>
                <a:ext cx="7934095" cy="377476"/>
              </a:xfrm>
              <a:prstGeom prst="rect">
                <a:avLst/>
              </a:prstGeom>
              <a:blipFill>
                <a:blip r:embed="rId3"/>
                <a:stretch>
                  <a:fillRect t="-4839" r="-23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25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Two algorithms: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Sample Average Approx., Sample</a:t>
                </a:r>
                <a:r>
                  <a:rPr lang="en-IN" dirty="0">
                    <a:solidFill>
                      <a:schemeClr val="bg2">
                        <a:lumMod val="75000"/>
                      </a:schemeClr>
                    </a:solidFill>
                  </a:rPr>
                  <a:t> Approx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One-sided </a:t>
                </a:r>
                <a:r>
                  <a:rPr lang="en-IN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uniform convergence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of mean is sufficient for SAA consistency.</a:t>
                </a:r>
              </a:p>
              <a:p>
                <a:r>
                  <a:rPr lang="en-IN" dirty="0" smtClean="0"/>
                  <a:t>Defined </a:t>
                </a:r>
                <a:r>
                  <a:rPr lang="en-IN" b="1" dirty="0" err="1" smtClean="0"/>
                  <a:t>Rademacher</a:t>
                </a:r>
                <a:r>
                  <a:rPr lang="en-IN" b="1" dirty="0" smtClean="0"/>
                  <a:t> Complexity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Pending:</a:t>
                </a:r>
              </a:p>
              <a:p>
                <a:pPr lvl="1"/>
                <a:r>
                  <a:rPr lang="en-IN" dirty="0" smtClean="0"/>
                  <a:t>Concentration around mean for the max. term.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𝓡</m:t>
                                </m:r>
                              </m:e>
                              <m:sub>
                                <m: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</m:t>
                    </m:r>
                  </m:oMath>
                </a14:m>
                <a:r>
                  <a:rPr lang="en-US" b="1" dirty="0" smtClean="0">
                    <a:solidFill>
                      <a:schemeClr val="accent6"/>
                    </a:solidFill>
                  </a:rPr>
                  <a:t>  a Learnable problem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38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 smtClean="0"/>
                  <a:t>Closer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High if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IN" dirty="0" smtClean="0"/>
                  <a:t> correlates with random noise</a:t>
                </a:r>
              </a:p>
              <a:p>
                <a:pPr lvl="1"/>
                <a:r>
                  <a:rPr lang="en-IN" dirty="0" smtClean="0"/>
                  <a:t>Classification problems: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can assign arbitrary labels</a:t>
                </a:r>
              </a:p>
              <a:p>
                <a:r>
                  <a:rPr lang="en-IN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, lower confidence on prediction</a:t>
                </a:r>
                <a:endParaRPr lang="en-US" dirty="0" smtClean="0">
                  <a:solidFill>
                    <a:schemeClr val="bg2"/>
                  </a:solidFill>
                </a:endParaRPr>
              </a:p>
              <a:p>
                <a:endParaRPr lang="en-IN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, higher chance we miss Bayes optimal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460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 smtClean="0"/>
                  <a:t>Closer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High if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IN" dirty="0" smtClean="0"/>
                  <a:t> correlates with random noise</a:t>
                </a:r>
              </a:p>
              <a:p>
                <a:pPr lvl="1"/>
                <a:r>
                  <a:rPr lang="en-IN" dirty="0" smtClean="0"/>
                  <a:t>Classification problems: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can assign arbitrary labels</a:t>
                </a:r>
              </a:p>
              <a:p>
                <a:r>
                  <a:rPr lang="en-IN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, lower confidence on prediction</a:t>
                </a:r>
              </a:p>
              <a:p>
                <a:endParaRPr lang="en-I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IN" dirty="0" smtClean="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, higher chance we miss Bayes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5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 ?? Pick a candidate that does </a:t>
                </a:r>
                <a:r>
                  <a:rPr lang="en-IN" b="1" dirty="0" smtClean="0"/>
                  <a:t>well on </a:t>
                </a:r>
                <a:r>
                  <a:rPr lang="en-IN" b="1" dirty="0" smtClean="0">
                    <a:solidFill>
                      <a:schemeClr val="accent6"/>
                    </a:solidFill>
                  </a:rPr>
                  <a:t>new data</a:t>
                </a:r>
                <a:r>
                  <a:rPr lang="en-IN" dirty="0" smtClean="0"/>
                  <a:t> ??</a:t>
                </a:r>
              </a:p>
              <a:p>
                <a:endParaRPr lang="en-IN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Assumptions: </a:t>
                </a: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 (Stochastic framework)</a:t>
                </a:r>
              </a:p>
              <a:p>
                <a:pPr lvl="1"/>
                <a:r>
                  <a:rPr lang="en-IN" dirty="0" err="1" smtClean="0">
                    <a:solidFill>
                      <a:schemeClr val="bg2"/>
                    </a:solidFill>
                  </a:rPr>
                  <a:t>iid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 smtClean="0"/>
                  <a:t>Closer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36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IN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IN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 t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High if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IN" dirty="0" smtClean="0"/>
                  <a:t> correlates with random noise</a:t>
                </a:r>
              </a:p>
              <a:p>
                <a:pPr lvl="1"/>
                <a:r>
                  <a:rPr lang="en-IN" dirty="0" smtClean="0"/>
                  <a:t>Classification problems: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can assign arbitrary labels</a:t>
                </a:r>
              </a:p>
              <a:p>
                <a:r>
                  <a:rPr lang="en-IN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, lower confidence on prediction</a:t>
                </a:r>
              </a:p>
              <a:p>
                <a:endParaRPr lang="en-I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IN" dirty="0" smtClean="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 smtClean="0"/>
                  <a:t>, higher chance we miss Bayes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8848436" y="2392218"/>
            <a:ext cx="3158837" cy="1902691"/>
          </a:xfrm>
          <a:prstGeom prst="wedgeEllipseCallout">
            <a:avLst>
              <a:gd name="adj1" fmla="val -118786"/>
              <a:gd name="adj2" fmla="val 29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Choose model with right trade-off using Domain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Relation with classical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 smtClean="0"/>
                  <a:t>Growth Function: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IN" dirty="0" smtClean="0"/>
                  <a:t>Classification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IN" dirty="0" smtClean="0"/>
                  <a:t> is max. no. of distinct classifiers induced</a:t>
                </a:r>
              </a:p>
              <a:p>
                <a:pPr lvl="1"/>
                <a:r>
                  <a:rPr lang="en-IN" b="1" dirty="0" err="1" smtClean="0"/>
                  <a:t>Massart’s</a:t>
                </a:r>
                <a:r>
                  <a:rPr lang="en-IN" b="1" dirty="0" smtClean="0"/>
                  <a:t> Lemma: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𝓕</m:t>
                                </m:r>
                              </m:e>
                            </m:d>
                          </m:num>
                          <m:den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b="1" dirty="0" smtClean="0"/>
              </a:p>
              <a:p>
                <a:endParaRPr lang="en-IN" b="1" dirty="0"/>
              </a:p>
              <a:p>
                <a:r>
                  <a:rPr lang="en-IN" b="1" dirty="0" smtClean="0"/>
                  <a:t>VC-Dimension: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b="1" dirty="0" smtClean="0"/>
              </a:p>
              <a:p>
                <a:pPr lvl="1"/>
                <a:r>
                  <a:rPr lang="en-IN" b="1" dirty="0" smtClean="0"/>
                  <a:t>Sauer’s 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IN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𝒆𝒎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Mean concentration: 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Define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is function:</a:t>
                </a:r>
              </a:p>
              <a:p>
                <a:pPr lvl="1"/>
                <a:r>
                  <a:rPr lang="en-IN" dirty="0" smtClean="0"/>
                  <a:t>of </a:t>
                </a:r>
                <a:r>
                  <a:rPr lang="en-IN" dirty="0" err="1" smtClean="0"/>
                  <a:t>iid</a:t>
                </a:r>
                <a:r>
                  <a:rPr lang="en-IN" dirty="0" smtClean="0"/>
                  <a:t> random variables</a:t>
                </a:r>
              </a:p>
              <a:p>
                <a:pPr lvl="1"/>
                <a:r>
                  <a:rPr lang="en-IN" dirty="0" smtClean="0"/>
                  <a:t>Satisfies bounded difference property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when one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changes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                              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 bounded loss)</a:t>
                </a:r>
                <a:endParaRPr lang="en-US" dirty="0" smtClean="0"/>
              </a:p>
              <a:p>
                <a:pPr lvl="1"/>
                <a:r>
                  <a:rPr lang="en-IN" dirty="0" smtClean="0"/>
                  <a:t>Concentration around mean – </a:t>
                </a:r>
                <a:r>
                  <a:rPr lang="en-IN" dirty="0" err="1" smtClean="0"/>
                  <a:t>McDiarmid’s</a:t>
                </a:r>
                <a:r>
                  <a:rPr lang="en-IN" dirty="0" smtClean="0"/>
                  <a:t> inequality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9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8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McDiarmid’s</a:t>
            </a:r>
            <a:r>
              <a:rPr lang="en-IN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iid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rvs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satisfying: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IN" dirty="0" smtClean="0"/>
                  <a:t>Then the following hold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≤−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5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1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McDiarmid’s</a:t>
            </a:r>
            <a:r>
              <a:rPr lang="en-IN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iid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rvs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satisfying: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IN" dirty="0" smtClean="0"/>
                  <a:t>Then the following hold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≤−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5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257448" y="3330341"/>
            <a:ext cx="1424539" cy="10395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45617" y="3157086"/>
                <a:ext cx="2120324" cy="80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IN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17" y="3157086"/>
                <a:ext cx="2120324" cy="807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768246" y="3482741"/>
            <a:ext cx="1424539" cy="10395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92453" y="3145675"/>
                <a:ext cx="1502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b="1" dirty="0" smtClean="0">
                    <a:solidFill>
                      <a:schemeClr val="accent6"/>
                    </a:solidFill>
                  </a:rPr>
                  <a:t>learnable</a:t>
                </a:r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53" y="3145675"/>
                <a:ext cx="1502334" cy="369332"/>
              </a:xfrm>
              <a:prstGeom prst="rect">
                <a:avLst/>
              </a:prstGeom>
              <a:blipFill>
                <a:blip r:embed="rId4"/>
                <a:stretch>
                  <a:fillRect t="-8197" r="-36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580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L</a:t>
                </a:r>
                <a:r>
                  <a:rPr lang="en-IN" dirty="0" smtClean="0">
                    <a:solidFill>
                      <a:schemeClr val="tx2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/>
                  <a:t> is same as:</a:t>
                </a:r>
              </a:p>
              <a:p>
                <a:pPr lvl="1"/>
                <a:r>
                  <a:rPr lang="en-IN" dirty="0" smtClean="0"/>
                  <a:t>with probability </a:t>
                </a:r>
                <a:r>
                  <a:rPr lang="en-IN" dirty="0" err="1" smtClean="0"/>
                  <a:t>atleast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/>
                  <a:t>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>
                    <a:solidFill>
                      <a:schemeClr val="accent6"/>
                    </a:solidFill>
                  </a:rPr>
                  <a:t> </a:t>
                </a:r>
                <a:endParaRPr lang="en-IN" dirty="0" smtClean="0">
                  <a:solidFill>
                    <a:schemeClr val="accent6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With probability </a:t>
                </a:r>
                <a:r>
                  <a:rPr lang="en-IN" dirty="0" err="1" smtClean="0">
                    <a:solidFill>
                      <a:schemeClr val="bg2"/>
                    </a:solidFill>
                  </a:rPr>
                  <a:t>atleast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,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827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L</a:t>
                </a:r>
                <a:r>
                  <a:rPr lang="en-IN" dirty="0" smtClean="0">
                    <a:solidFill>
                      <a:schemeClr val="tx2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/>
                  <a:t> is same as:</a:t>
                </a:r>
              </a:p>
              <a:p>
                <a:pPr lvl="1"/>
                <a:r>
                  <a:rPr lang="en-IN" dirty="0" smtClean="0"/>
                  <a:t>with probability </a:t>
                </a:r>
                <a:r>
                  <a:rPr lang="en-IN" dirty="0" err="1" smtClean="0"/>
                  <a:t>atleast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/>
                  <a:t>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/>
                  <a:t> </a:t>
                </a:r>
                <a:endParaRPr lang="en-IN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With probability </a:t>
                </a:r>
                <a:r>
                  <a:rPr lang="en-IN" dirty="0" err="1" smtClean="0">
                    <a:solidFill>
                      <a:schemeClr val="bg2"/>
                    </a:solidFill>
                  </a:rPr>
                  <a:t>atleast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,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/>
          <p:cNvSpPr/>
          <p:nvPr/>
        </p:nvSpPr>
        <p:spPr>
          <a:xfrm>
            <a:off x="5551054" y="4777509"/>
            <a:ext cx="2604654" cy="1089891"/>
          </a:xfrm>
          <a:prstGeom prst="wedgeEllipseCallout">
            <a:avLst>
              <a:gd name="adj1" fmla="val -31250"/>
              <a:gd name="adj2" fmla="val -8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Computable except this term!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32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L</a:t>
                </a:r>
                <a:r>
                  <a:rPr lang="en-IN" dirty="0" smtClean="0">
                    <a:solidFill>
                      <a:schemeClr val="tx2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/>
                  <a:t> is same as:</a:t>
                </a:r>
              </a:p>
              <a:p>
                <a:pPr lvl="1"/>
                <a:r>
                  <a:rPr lang="en-IN" dirty="0" smtClean="0"/>
                  <a:t>with probability </a:t>
                </a:r>
                <a:r>
                  <a:rPr lang="en-IN" dirty="0" err="1" smtClean="0"/>
                  <a:t>atleast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/>
                  <a:t>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/>
                  <a:t> </a:t>
                </a:r>
                <a:endParaRPr lang="en-IN" dirty="0" smtClean="0">
                  <a:solidFill>
                    <a:schemeClr val="bg2"/>
                  </a:solidFill>
                </a:endParaRPr>
              </a:p>
              <a:p>
                <a:r>
                  <a:rPr lang="en-IN" dirty="0" smtClean="0">
                    <a:solidFill>
                      <a:schemeClr val="bg2"/>
                    </a:solidFill>
                  </a:rPr>
                  <a:t>With probability </a:t>
                </a:r>
                <a:r>
                  <a:rPr lang="en-IN" dirty="0" err="1" smtClean="0">
                    <a:solidFill>
                      <a:schemeClr val="bg2"/>
                    </a:solidFill>
                  </a:rPr>
                  <a:t>atleast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>
                    <a:solidFill>
                      <a:schemeClr val="bg2"/>
                    </a:solidFill>
                  </a:rPr>
                  <a:t>,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781963" y="4777509"/>
                <a:ext cx="3842327" cy="1089891"/>
              </a:xfrm>
              <a:prstGeom prst="wedgeEllipseCallout">
                <a:avLst>
                  <a:gd name="adj1" fmla="val -40385"/>
                  <a:gd name="adj2" fmla="val -781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Use </a:t>
                </a:r>
                <a:r>
                  <a:rPr lang="en-IN" dirty="0" err="1" smtClean="0"/>
                  <a:t>McDiarmid</a:t>
                </a:r>
                <a:r>
                  <a:rPr lang="en-IN" dirty="0" smtClean="0"/>
                  <a:t> on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63" y="4777509"/>
                <a:ext cx="3842327" cy="1089891"/>
              </a:xfrm>
              <a:prstGeom prst="wedgeEllipseCallout">
                <a:avLst>
                  <a:gd name="adj1" fmla="val -40385"/>
                  <a:gd name="adj2" fmla="val -7817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49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IN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, i.e.,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IN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is same as:</a:t>
                </a:r>
              </a:p>
              <a:p>
                <a:pPr lvl="1"/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with probability </a:t>
                </a:r>
                <a:r>
                  <a:rPr lang="en-IN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atleast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 smtClean="0"/>
                  <a:t>With probability </a:t>
                </a:r>
                <a:r>
                  <a:rPr lang="en-IN" dirty="0" err="1" smtClean="0"/>
                  <a:t>atleast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/>
                  <a:t>, we have: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</m: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IN" b="1" i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ad>
                      <m:radPr>
                        <m:degHide m:val="on"/>
                        <m:ctrlPr>
                          <a:rPr lang="en-IN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IN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N" b="1" i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IN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IN" b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IN" dirty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288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Two algorithms: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Sample Average Approx., Sample</a:t>
                </a:r>
                <a:r>
                  <a:rPr lang="en-IN" dirty="0">
                    <a:solidFill>
                      <a:schemeClr val="bg2">
                        <a:lumMod val="75000"/>
                      </a:schemeClr>
                    </a:solidFill>
                  </a:rPr>
                  <a:t> Approx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One-sided </a:t>
                </a:r>
                <a:r>
                  <a:rPr lang="en-IN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uniform convergence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 of mean is sufficient for SAA consistency.</a:t>
                </a:r>
              </a:p>
              <a:p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Defined </a:t>
                </a:r>
                <a:r>
                  <a:rPr lang="en-IN" b="1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Rademacher</a:t>
                </a:r>
                <a:r>
                  <a:rPr lang="en-IN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 Complexity</a:t>
                </a:r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IN" dirty="0" smtClean="0">
                    <a:solidFill>
                      <a:schemeClr val="bg2">
                        <a:lumMod val="75000"/>
                      </a:schemeClr>
                    </a:solidFill>
                  </a:rPr>
                  <a:t>Concentration around mean for the max. term.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𝓡</m:t>
                                </m:r>
                              </m:e>
                              <m:sub>
                                <m: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b="1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</m:t>
                    </m:r>
                  </m:oMath>
                </a14:m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  a Learnable problem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IN" dirty="0" smtClean="0"/>
                  <a:t>Examples of </a:t>
                </a:r>
                <a:r>
                  <a:rPr lang="en-IN" b="1" i="1" dirty="0" smtClean="0"/>
                  <a:t>usable</a:t>
                </a:r>
                <a:r>
                  <a:rPr lang="en-IN" dirty="0" smtClean="0"/>
                  <a:t> Learnable problems</a:t>
                </a:r>
              </a:p>
              <a:p>
                <a:pPr lvl="1"/>
                <a:r>
                  <a:rPr lang="en-IN" dirty="0" smtClean="0"/>
                  <a:t>Shows sufficiency condition not loose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9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</a:t>
                </a:r>
                <a:r>
                  <a:rPr lang="en-IN" dirty="0"/>
                  <a:t> ?? Pick a candidate that does well on new data ??</a:t>
                </a:r>
              </a:p>
              <a:p>
                <a:endParaRPr lang="en-IN" dirty="0" smtClean="0"/>
              </a:p>
              <a:p>
                <a:r>
                  <a:rPr lang="en-IN" dirty="0" smtClean="0"/>
                  <a:t>Assumptions: </a:t>
                </a:r>
              </a:p>
              <a:p>
                <a:pPr lvl="1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</m:oMath>
                </a14:m>
                <a:r>
                  <a:rPr lang="en-IN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IN" dirty="0" smtClean="0"/>
                  <a:t>that</a:t>
                </a:r>
                <a:r>
                  <a:rPr lang="en-IN" b="1" dirty="0" smtClean="0">
                    <a:solidFill>
                      <a:schemeClr val="accent6"/>
                    </a:solidFill>
                  </a:rPr>
                  <a:t> generates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IN" dirty="0" smtClean="0"/>
                  <a:t> as well as </a:t>
                </a:r>
                <a:r>
                  <a:rPr lang="en-IN" b="1" dirty="0" smtClean="0">
                    <a:solidFill>
                      <a:schemeClr val="accent6"/>
                    </a:solidFill>
                  </a:rPr>
                  <a:t>“new data”</a:t>
                </a:r>
                <a:r>
                  <a:rPr lang="en-IN" dirty="0" smtClean="0"/>
                  <a:t>       </a:t>
                </a:r>
                <a:r>
                  <a:rPr lang="en-IN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IN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Stochastic framework)</a:t>
                </a:r>
                <a:endParaRPr lang="en-IN" dirty="0" smtClean="0"/>
              </a:p>
              <a:p>
                <a:pPr lvl="1"/>
                <a:r>
                  <a:rPr lang="en-IN" dirty="0" err="1" smtClean="0"/>
                  <a:t>iid</a:t>
                </a:r>
                <a:r>
                  <a:rPr lang="en-IN" dirty="0" smtClean="0"/>
                  <a:t> samples and bounded, Lipschitz loss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r="-444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model with Lipschitz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Consider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∃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        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(linear model)</a:t>
                </a:r>
                <a:endParaRPr lang="en-US" dirty="0" smtClean="0"/>
              </a:p>
              <a:p>
                <a:r>
                  <a:rPr lang="en-IN" dirty="0" smtClean="0"/>
                  <a:t>Contraction 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IN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b="0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IN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IN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IN" dirty="0" smtClean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IN" dirty="0" smtClean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IN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I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IN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IN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                                            (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Jensen’s Inequality)</a:t>
                </a:r>
              </a:p>
              <a:p>
                <a:pPr lvl="1"/>
                <a:r>
                  <a:rPr lang="en-IN" dirty="0">
                    <a:solidFill>
                      <a:schemeClr val="bg2"/>
                    </a:solidFill>
                  </a:rPr>
                  <a:t>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I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ctrlPr>
                                  <a:rPr lang="en-IN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                                                       (if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)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r="-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104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model with Lipschitz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Consider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∃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        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(linear model)</a:t>
                </a:r>
                <a:endParaRPr lang="en-US" dirty="0" smtClean="0"/>
              </a:p>
              <a:p>
                <a:r>
                  <a:rPr lang="en-IN" dirty="0" smtClean="0"/>
                  <a:t>Contraction 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IN" dirty="0" smtClean="0"/>
                  <a:t>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IN" dirty="0"/>
                  <a:t> </a:t>
                </a:r>
                <a:r>
                  <a:rPr lang="en-IN" dirty="0" smtClean="0"/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                                             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 Jensen’s Inequality)</a:t>
                </a:r>
                <a:endParaRPr lang="en-US" dirty="0" smtClean="0"/>
              </a:p>
              <a:p>
                <a:pPr lvl="1"/>
                <a:r>
                  <a:rPr lang="en-IN" dirty="0"/>
                  <a:t> </a:t>
                </a:r>
                <a:r>
                  <a:rPr lang="en-IN" dirty="0" smtClean="0"/>
                  <a:t>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                                                        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(if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r="-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0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Learnable Problems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Shai </a:t>
            </a:r>
            <a:r>
              <a:rPr lang="en-US" sz="2000" b="1" dirty="0" err="1"/>
              <a:t>Shalev-Shwartz</a:t>
            </a:r>
            <a:r>
              <a:rPr lang="en-US" sz="2000" b="1" dirty="0"/>
              <a:t> </a:t>
            </a:r>
            <a:r>
              <a:rPr lang="en-US" sz="2000" b="1" i="1" dirty="0" smtClean="0"/>
              <a:t>et.al.</a:t>
            </a:r>
            <a:r>
              <a:rPr lang="en-US" sz="2000" b="1" dirty="0" smtClean="0"/>
              <a:t>, 2009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81" t="14216" r="29316" b="8839"/>
          <a:stretch/>
        </p:blipFill>
        <p:spPr>
          <a:xfrm>
            <a:off x="5561951" y="459605"/>
            <a:ext cx="6600217" cy="59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7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IN" dirty="0" smtClean="0"/>
                  <a:t>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</a:t>
                </a:r>
                <a:r>
                  <a:rPr lang="en-IN" dirty="0"/>
                  <a:t> 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d>
                              <m:dPr>
                                <m:ctrlPr>
                                  <a:rPr lang="en-IN" b="1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IN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endParaRPr lang="en-IN" dirty="0" smtClean="0"/>
              </a:p>
              <a:p>
                <a:r>
                  <a:rPr lang="en-IN" dirty="0" smtClean="0"/>
                  <a:t>Assumptions: </a:t>
                </a:r>
              </a:p>
              <a:p>
                <a:pPr lvl="1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</m:oMath>
                </a14:m>
                <a:r>
                  <a:rPr lang="en-IN" dirty="0" smtClean="0"/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as well as “new data</a:t>
                </a:r>
                <a:r>
                  <a:rPr lang="en-IN" dirty="0" smtClean="0"/>
                  <a:t>”</a:t>
                </a:r>
                <a:endParaRPr lang="en-IN" dirty="0" smtClean="0"/>
              </a:p>
              <a:p>
                <a:pPr lvl="1"/>
                <a:r>
                  <a:rPr lang="en-IN" dirty="0" err="1" smtClean="0"/>
                  <a:t>iid</a:t>
                </a:r>
                <a:r>
                  <a:rPr lang="en-IN" dirty="0" smtClean="0"/>
                  <a:t> </a:t>
                </a:r>
                <a:r>
                  <a:rPr lang="en-IN" dirty="0"/>
                  <a:t>samples and </a:t>
                </a:r>
                <a:r>
                  <a:rPr lang="en-IN" dirty="0" smtClean="0"/>
                  <a:t>bounded, </a:t>
                </a:r>
                <a:r>
                  <a:rPr lang="en-IN" dirty="0"/>
                  <a:t>Lipschitz loss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9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IN" dirty="0" smtClean="0"/>
                  <a:t>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</a:t>
                </a:r>
                <a:r>
                  <a:rPr lang="en-IN" dirty="0"/>
                  <a:t> 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endParaRPr lang="en-IN" dirty="0" smtClean="0"/>
              </a:p>
              <a:p>
                <a:r>
                  <a:rPr lang="en-IN" dirty="0" smtClean="0"/>
                  <a:t>Assumptions: </a:t>
                </a:r>
              </a:p>
              <a:p>
                <a:pPr lvl="1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/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as well as “new data”</a:t>
                </a:r>
              </a:p>
              <a:p>
                <a:pPr lvl="1"/>
                <a:r>
                  <a:rPr lang="en-IN" dirty="0" err="1" smtClean="0"/>
                  <a:t>iid</a:t>
                </a:r>
                <a:r>
                  <a:rPr lang="en-IN" dirty="0" smtClean="0"/>
                  <a:t> </a:t>
                </a:r>
                <a:r>
                  <a:rPr lang="en-IN" dirty="0"/>
                  <a:t>samples and </a:t>
                </a:r>
                <a:r>
                  <a:rPr lang="en-IN" dirty="0" smtClean="0"/>
                  <a:t>bounded, </a:t>
                </a:r>
                <a:r>
                  <a:rPr lang="en-IN" dirty="0"/>
                  <a:t>Lipschitz loss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6003635" y="3472874"/>
                <a:ext cx="5292437" cy="1034472"/>
              </a:xfrm>
              <a:prstGeom prst="wedgeEllipseCallout">
                <a:avLst>
                  <a:gd name="adj1" fmla="val -64638"/>
                  <a:gd name="adj2" fmla="val 62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Minimize expected loss</a:t>
                </a:r>
              </a:p>
              <a:p>
                <a:pPr algn="ctr"/>
                <a:r>
                  <a:rPr lang="en-IN" dirty="0" smtClean="0"/>
                  <a:t>(a.k.a.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 smtClean="0"/>
                  <a:t> minimization)</a:t>
                </a:r>
                <a:endParaRPr lang="en-US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35" y="3472874"/>
                <a:ext cx="5292437" cy="1034472"/>
              </a:xfrm>
              <a:prstGeom prst="wedgeEllipseCallout">
                <a:avLst>
                  <a:gd name="adj1" fmla="val -64638"/>
                  <a:gd name="adj2" fmla="val 62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5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4666" y="2286000"/>
                <a:ext cx="96012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IN" dirty="0" smtClean="0"/>
                  <a:t>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endParaRPr lang="en-IN" dirty="0" smtClean="0"/>
              </a:p>
              <a:p>
                <a:r>
                  <a:rPr lang="en-IN" dirty="0" smtClean="0"/>
                  <a:t>Assumptions: </a:t>
                </a:r>
              </a:p>
              <a:p>
                <a:pPr lvl="1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/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as well as “new data”</a:t>
                </a:r>
              </a:p>
              <a:p>
                <a:pPr lvl="1"/>
                <a:r>
                  <a:rPr lang="en-IN" dirty="0" err="1" smtClean="0"/>
                  <a:t>iid</a:t>
                </a:r>
                <a:r>
                  <a:rPr lang="en-IN" dirty="0" smtClean="0"/>
                  <a:t> </a:t>
                </a:r>
                <a:r>
                  <a:rPr lang="en-IN" dirty="0"/>
                  <a:t>samples and </a:t>
                </a:r>
                <a:r>
                  <a:rPr lang="en-IN" dirty="0" smtClean="0"/>
                  <a:t>bounded, </a:t>
                </a:r>
                <a:r>
                  <a:rPr lang="en-IN" dirty="0"/>
                  <a:t>Lipschitz loss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4666" y="2286000"/>
                <a:ext cx="9601200" cy="3581400"/>
              </a:xfrm>
              <a:blipFill>
                <a:blip r:embed="rId2"/>
                <a:stretch>
                  <a:fillRect l="-508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6003635" y="3472874"/>
            <a:ext cx="5292437" cy="1034472"/>
          </a:xfrm>
          <a:prstGeom prst="wedgeEllipseCallout">
            <a:avLst>
              <a:gd name="adj1" fmla="val -64638"/>
              <a:gd name="adj2" fmla="val 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Well-defined, but un-realizable.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Supervised Learning Setting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Given:</a:t>
                </a:r>
              </a:p>
              <a:p>
                <a:pPr lvl="1"/>
                <a:r>
                  <a:rPr lang="en-IN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Model: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IN" dirty="0" smtClean="0"/>
                  <a:t> of candidate predictors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Loss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endParaRPr lang="en-IN" dirty="0"/>
              </a:p>
              <a:p>
                <a:r>
                  <a:rPr lang="en-IN" dirty="0" smtClean="0"/>
                  <a:t>Goal: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IN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I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IN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endParaRPr lang="en-IN" dirty="0" smtClean="0"/>
              </a:p>
              <a:p>
                <a:r>
                  <a:rPr lang="en-IN" dirty="0" smtClean="0"/>
                  <a:t>Assumptions: </a:t>
                </a:r>
              </a:p>
              <a:p>
                <a:pPr lvl="1"/>
                <a:r>
                  <a:rPr lang="en-IN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/>
                  <a:t> that generates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as well as “new data”</a:t>
                </a:r>
              </a:p>
              <a:p>
                <a:pPr lvl="1"/>
                <a:r>
                  <a:rPr lang="en-IN" dirty="0" err="1" smtClean="0"/>
                  <a:t>iid</a:t>
                </a:r>
                <a:r>
                  <a:rPr lang="en-IN" dirty="0" smtClean="0"/>
                  <a:t> </a:t>
                </a:r>
                <a:r>
                  <a:rPr lang="en-IN" dirty="0"/>
                  <a:t>samples and </a:t>
                </a:r>
                <a:r>
                  <a:rPr lang="en-IN" dirty="0" smtClean="0"/>
                  <a:t>bounded, </a:t>
                </a:r>
                <a:r>
                  <a:rPr lang="en-IN" dirty="0"/>
                  <a:t>Lipschitz loss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6003635" y="3472874"/>
            <a:ext cx="5292437" cy="1034472"/>
          </a:xfrm>
          <a:prstGeom prst="wedgeEllipseCallout">
            <a:avLst>
              <a:gd name="adj1" fmla="val -64638"/>
              <a:gd name="adj2" fmla="val 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How well can we approximate?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887</TotalTime>
  <Words>714</Words>
  <Application>Microsoft Office PowerPoint</Application>
  <PresentationFormat>Widescreen</PresentationFormat>
  <Paragraphs>360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Cambria Math</vt:lpstr>
      <vt:lpstr>Franklin Gothic Book</vt:lpstr>
      <vt:lpstr>Crop</vt:lpstr>
      <vt:lpstr>Introduction to Statistical Learning Theory</vt:lpstr>
      <vt:lpstr>What is STL?</vt:lpstr>
      <vt:lpstr>Supervised Learning Setting</vt:lpstr>
      <vt:lpstr>Supervised Learning Setting</vt:lpstr>
      <vt:lpstr>Supervised Learning Setting</vt:lpstr>
      <vt:lpstr>Supervised Learning Setting</vt:lpstr>
      <vt:lpstr>Supervised Learning Setting</vt:lpstr>
      <vt:lpstr>Supervised Learning Setting</vt:lpstr>
      <vt:lpstr>Supervised Learning Setting</vt:lpstr>
      <vt:lpstr>Skyline ?</vt:lpstr>
      <vt:lpstr>Skyline ?</vt:lpstr>
      <vt:lpstr>Some Definitions</vt:lpstr>
      <vt:lpstr>Some Definitions</vt:lpstr>
      <vt:lpstr>Some Algorithms</vt:lpstr>
      <vt:lpstr>Some Algorithms</vt:lpstr>
      <vt:lpstr>Some Algorithms</vt:lpstr>
      <vt:lpstr>Some Algorithms</vt:lpstr>
      <vt:lpstr>Some Algorithms</vt:lpstr>
      <vt:lpstr>Some Algorithms</vt:lpstr>
      <vt:lpstr>ERM consistency: Sufficient conditions</vt:lpstr>
      <vt:lpstr>ERM consistency: Sufficient conditions</vt:lpstr>
      <vt:lpstr>ERM consistency: Sufficient conditions</vt:lpstr>
      <vt:lpstr>ERM consistency: Sufficient conditions</vt:lpstr>
      <vt:lpstr>Story so far …</vt:lpstr>
      <vt:lpstr>Candidate for Problem Complexity</vt:lpstr>
      <vt:lpstr>Candidate for Problem Complexity</vt:lpstr>
      <vt:lpstr>Candidate for Problem Complexity</vt:lpstr>
      <vt:lpstr>Candidate for Problem Complexity</vt:lpstr>
      <vt:lpstr>Candidate for Problem Complexity</vt:lpstr>
      <vt:lpstr>Candidate for Problem Complexity</vt:lpstr>
      <vt:lpstr>Towards Rademacher Complexity</vt:lpstr>
      <vt:lpstr>Towards Rademacher Complexity</vt:lpstr>
      <vt:lpstr>Towards Rademacher Complexity</vt:lpstr>
      <vt:lpstr>Rademacher Complexity</vt:lpstr>
      <vt:lpstr>Rademacher Complexity</vt:lpstr>
      <vt:lpstr>Rademacher Complexity</vt:lpstr>
      <vt:lpstr>Story so far …</vt:lpstr>
      <vt:lpstr>Closer look at R_m (F)=E[max┬(f∈F)⁡(1/m ∑_(i=1)^m▒〖σ_i f(Z_i)〗) ]</vt:lpstr>
      <vt:lpstr>Closer look at R_m (F)=E[max┬(f∈F)⁡(1/m ∑_(i=1)^m▒〖σ_i f(Z_i)〗) ]</vt:lpstr>
      <vt:lpstr>Closer look at R_m (F)=E[max┬(f∈F)⁡(1/m ∑_(i=1)^m▒〖σ_i f(Z_i)〗) ]</vt:lpstr>
      <vt:lpstr>Relation with classical measures</vt:lpstr>
      <vt:lpstr>Mean concentration: Observation</vt:lpstr>
      <vt:lpstr>McDiarmid’s Inequality</vt:lpstr>
      <vt:lpstr>McDiarmid’s Inequality</vt:lpstr>
      <vt:lpstr>Learning Bounds</vt:lpstr>
      <vt:lpstr>Learning Bounds</vt:lpstr>
      <vt:lpstr>Learning Bounds</vt:lpstr>
      <vt:lpstr>Learning Bounds</vt:lpstr>
      <vt:lpstr>Story so far …</vt:lpstr>
      <vt:lpstr>Linear model with Lipschitz loss</vt:lpstr>
      <vt:lpstr>Linear model with Lipschitz loss</vt:lpstr>
      <vt:lpstr>Learnable Problems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Statistical Learning Theory</dc:title>
  <dc:creator>SakethaNath Jagarlapudi</dc:creator>
  <cp:lastModifiedBy>SakethSiri Jagarlapudi</cp:lastModifiedBy>
  <cp:revision>120</cp:revision>
  <dcterms:created xsi:type="dcterms:W3CDTF">2015-12-10T08:37:12Z</dcterms:created>
  <dcterms:modified xsi:type="dcterms:W3CDTF">2015-12-15T03:23:18Z</dcterms:modified>
</cp:coreProperties>
</file>