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6" r:id="rId14"/>
    <p:sldId id="268" r:id="rId15"/>
    <p:sldId id="269" r:id="rId16"/>
    <p:sldId id="291" r:id="rId17"/>
    <p:sldId id="292" r:id="rId18"/>
    <p:sldId id="293" r:id="rId19"/>
    <p:sldId id="294" r:id="rId20"/>
    <p:sldId id="297" r:id="rId21"/>
    <p:sldId id="298" r:id="rId22"/>
    <p:sldId id="299" r:id="rId23"/>
    <p:sldId id="359" r:id="rId24"/>
    <p:sldId id="360" r:id="rId25"/>
    <p:sldId id="301" r:id="rId26"/>
    <p:sldId id="362" r:id="rId27"/>
    <p:sldId id="303" r:id="rId28"/>
    <p:sldId id="300" r:id="rId29"/>
    <p:sldId id="304" r:id="rId30"/>
    <p:sldId id="305" r:id="rId31"/>
    <p:sldId id="306" r:id="rId32"/>
    <p:sldId id="307" r:id="rId33"/>
    <p:sldId id="310" r:id="rId34"/>
    <p:sldId id="308" r:id="rId35"/>
    <p:sldId id="309" r:id="rId36"/>
    <p:sldId id="364" r:id="rId37"/>
    <p:sldId id="311" r:id="rId38"/>
    <p:sldId id="313" r:id="rId39"/>
    <p:sldId id="366" r:id="rId40"/>
    <p:sldId id="315" r:id="rId41"/>
    <p:sldId id="316" r:id="rId42"/>
    <p:sldId id="317" r:id="rId43"/>
    <p:sldId id="319" r:id="rId44"/>
    <p:sldId id="321" r:id="rId45"/>
    <p:sldId id="320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63" r:id="rId57"/>
    <p:sldId id="361" r:id="rId58"/>
    <p:sldId id="332" r:id="rId59"/>
    <p:sldId id="333" r:id="rId60"/>
    <p:sldId id="334" r:id="rId61"/>
    <p:sldId id="335" r:id="rId62"/>
    <p:sldId id="336" r:id="rId63"/>
    <p:sldId id="337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38" r:id="rId78"/>
    <p:sldId id="340" r:id="rId79"/>
    <p:sldId id="341" r:id="rId80"/>
    <p:sldId id="342" r:id="rId81"/>
    <p:sldId id="343" r:id="rId82"/>
    <p:sldId id="344" r:id="rId83"/>
    <p:sldId id="345" r:id="rId84"/>
    <p:sldId id="270" r:id="rId85"/>
    <p:sldId id="271" r:id="rId86"/>
    <p:sldId id="281" r:id="rId87"/>
    <p:sldId id="282" r:id="rId88"/>
    <p:sldId id="284" r:id="rId89"/>
    <p:sldId id="289" r:id="rId90"/>
    <p:sldId id="290" r:id="rId91"/>
    <p:sldId id="273" r:id="rId92"/>
    <p:sldId id="274" r:id="rId93"/>
    <p:sldId id="275" r:id="rId94"/>
    <p:sldId id="276" r:id="rId95"/>
    <p:sldId id="288" r:id="rId96"/>
    <p:sldId id="279" r:id="rId97"/>
    <p:sldId id="280" r:id="rId9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7/14/2015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8Dq8blTmSA&amp;google_comment_id=z13ishmjlyjstbmev230epk5jxr1ibif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youtube.com/profile_redirector/1159245411632697777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8Dq8blTmSA&amp;google_comment_id=z122tj453yiyx5xnt22vcn4ayqqyfptbt04" TargetMode="External"/><Relationship Id="rId5" Type="http://schemas.openxmlformats.org/officeDocument/2006/relationships/hyperlink" Target="http://www.youtube.com/profile_redirector/117061345250529410426" TargetMode="External"/><Relationship Id="rId10" Type="http://schemas.openxmlformats.org/officeDocument/2006/relationships/hyperlink" Target="https://www.youtube.com/watch?v=w8Dq8blTmSA&amp;google_comment_id=z131vp4qzzikuf3tn233u5doawnlyrthy0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youtube.com/profile_redirector/11363629002581877548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8Dq8blTmSA&amp;google_comment_id=z13ishmjlyjstbmev230epk5jxr1ibif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youtube.com/profile_redirector/1159245411632697777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8Dq8blTmSA&amp;google_comment_id=z122tj453yiyx5xnt22vcn4ayqqyfptbt04" TargetMode="External"/><Relationship Id="rId11" Type="http://schemas.openxmlformats.org/officeDocument/2006/relationships/image" Target="../media/image4.wmf"/><Relationship Id="rId5" Type="http://schemas.openxmlformats.org/officeDocument/2006/relationships/hyperlink" Target="http://www.youtube.com/profile_redirector/117061345250529410426" TargetMode="External"/><Relationship Id="rId10" Type="http://schemas.openxmlformats.org/officeDocument/2006/relationships/hyperlink" Target="https://www.youtube.com/watch?v=w8Dq8blTmSA&amp;google_comment_id=z131vp4qzzikuf3tn233u5doawnlyrthy0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youtube.com/profile_redirector/113636290025818775483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8Dq8blTmSA&amp;google_comment_id=z13ishmjlyjstbmev230epk5jxr1ibifw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youtube.com/profile_redirector/1159245411632697777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8Dq8blTmSA&amp;google_comment_id=z122tj453yiyx5xnt22vcn4ayqqyfptbt04" TargetMode="External"/><Relationship Id="rId11" Type="http://schemas.openxmlformats.org/officeDocument/2006/relationships/image" Target="../media/image4.wmf"/><Relationship Id="rId5" Type="http://schemas.openxmlformats.org/officeDocument/2006/relationships/hyperlink" Target="http://www.youtube.com/profile_redirector/117061345250529410426" TargetMode="External"/><Relationship Id="rId10" Type="http://schemas.openxmlformats.org/officeDocument/2006/relationships/hyperlink" Target="https://www.youtube.com/watch?v=w8Dq8blTmSA&amp;google_comment_id=z131vp4qzzikuf3tn233u5doawnlyrthy04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youtube.com/profile_redirector/113636290025818775483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Dataset Shift in</a:t>
            </a:r>
            <a:br>
              <a:rPr lang="en-IN" dirty="0" smtClean="0"/>
            </a:br>
            <a:r>
              <a:rPr lang="en-IN" dirty="0" smtClean="0"/>
              <a:t>Machine Learning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J. Saketha Nath, IIT Bombay</a:t>
            </a:r>
          </a:p>
          <a:p>
            <a:endParaRPr lang="en-IN" dirty="0"/>
          </a:p>
          <a:p>
            <a:pPr algn="ctr"/>
            <a:r>
              <a:rPr lang="en-IN" dirty="0" smtClean="0"/>
              <a:t>IFCAM Summer School, 2015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95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System </a:t>
            </a:r>
            <a:r>
              <a:rPr lang="en-IN" dirty="0" smtClean="0"/>
              <a:t>for CR estimation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</p:spPr>
            <p:txBody>
              <a:bodyPr/>
              <a:lstStyle/>
              <a:p>
                <a:r>
                  <a:rPr lang="en-IN" dirty="0" smtClean="0"/>
                  <a:t>Goal: Classifier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 achieves least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en-IN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IN" b="0" dirty="0" smtClean="0">
                    <a:solidFill>
                      <a:schemeClr val="tx1"/>
                    </a:solidFill>
                  </a:rPr>
                  <a:t> is a suitable loss function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  <a:blipFill rotWithShape="0">
                <a:blip r:embed="rId2"/>
                <a:stretch>
                  <a:fillRect l="-142" t="-5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Classifier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44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System </a:t>
            </a:r>
            <a:r>
              <a:rPr lang="en-IN" dirty="0" smtClean="0"/>
              <a:t>for CR estimation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</p:spPr>
            <p:txBody>
              <a:bodyPr/>
              <a:lstStyle/>
              <a:p>
                <a:r>
                  <a:rPr lang="en-IN" dirty="0" smtClean="0">
                    <a:solidFill>
                      <a:srgbClr val="FF0000"/>
                    </a:solidFill>
                  </a:rPr>
                  <a:t>Class </a:t>
                </a:r>
                <a:r>
                  <a:rPr lang="en-IN" dirty="0">
                    <a:solidFill>
                      <a:srgbClr val="FF0000"/>
                    </a:solidFill>
                  </a:rPr>
                  <a:t>ratio of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 computed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  <a:blipFill rotWithShape="0">
                <a:blip r:embed="rId2"/>
                <a:stretch>
                  <a:fillRect l="-142" t="-5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Classifier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Flowchart: Process 12"/>
          <p:cNvSpPr/>
          <p:nvPr/>
        </p:nvSpPr>
        <p:spPr>
          <a:xfrm>
            <a:off x="8202656" y="2755961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 smtClean="0"/>
              <a:t>Classifier</a:t>
            </a:r>
            <a:endParaRPr lang="en-IN" sz="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lowchart: Data 13"/>
              <p:cNvSpPr/>
              <p:nvPr/>
            </p:nvSpPr>
            <p:spPr>
              <a:xfrm>
                <a:off x="8788055" y="2083070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Flowchart: Data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055" y="2083070"/>
                <a:ext cx="487525" cy="320742"/>
              </a:xfrm>
              <a:prstGeom prst="flowChartInputOutput">
                <a:avLst/>
              </a:prstGeom>
              <a:blipFill rotWithShape="0">
                <a:blip r:embed="rId4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9028831" y="2420301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31" idx="0"/>
          </p:cNvCxnSpPr>
          <p:nvPr/>
        </p:nvCxnSpPr>
        <p:spPr>
          <a:xfrm>
            <a:off x="8468566" y="2952026"/>
            <a:ext cx="1208559" cy="35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Terminator 16"/>
          <p:cNvSpPr/>
          <p:nvPr/>
        </p:nvSpPr>
        <p:spPr>
          <a:xfrm>
            <a:off x="9145504" y="3708719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pmf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8175475" y="1957888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  <a:endCxn id="18" idx="1"/>
          </p:cNvCxnSpPr>
          <p:nvPr/>
        </p:nvCxnSpPr>
        <p:spPr>
          <a:xfrm>
            <a:off x="7646196" y="3268852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63631" y="4167776"/>
            <a:ext cx="19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Inference Phase</a:t>
            </a:r>
            <a:endParaRPr lang="en-I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lowchart: Data 20"/>
              <p:cNvSpPr/>
              <p:nvPr/>
            </p:nvSpPr>
            <p:spPr>
              <a:xfrm>
                <a:off x="10037272" y="2081256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Flowchart: Data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272" y="2081256"/>
                <a:ext cx="487525" cy="320742"/>
              </a:xfrm>
              <a:prstGeom prst="flowChartInputOutput">
                <a:avLst/>
              </a:prstGeom>
              <a:blipFill rotWithShape="0">
                <a:blip r:embed="rId5"/>
                <a:stretch>
                  <a:fillRect l="-2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10278048" y="2418487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lowchart: Data 22"/>
              <p:cNvSpPr/>
              <p:nvPr/>
            </p:nvSpPr>
            <p:spPr>
              <a:xfrm>
                <a:off x="10527925" y="2083070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Flowchart: Data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25" y="2083070"/>
                <a:ext cx="487525" cy="320742"/>
              </a:xfrm>
              <a:prstGeom prst="flowChartInputOutput">
                <a:avLst/>
              </a:prstGeom>
              <a:blipFill rotWithShape="0"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H="1">
            <a:off x="10768701" y="2420301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lowchart: Data 24"/>
              <p:cNvSpPr/>
              <p:nvPr/>
            </p:nvSpPr>
            <p:spPr>
              <a:xfrm>
                <a:off x="8282860" y="2083070"/>
                <a:ext cx="487525" cy="32074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Flowchart: Data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860" y="2083070"/>
                <a:ext cx="487525" cy="320742"/>
              </a:xfrm>
              <a:prstGeom prst="flowChartInputOutput">
                <a:avLst/>
              </a:prstGeom>
              <a:blipFill rotWithShape="0">
                <a:blip r:embed="rId7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8523636" y="2420301"/>
            <a:ext cx="2845" cy="31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88495" y="2565661"/>
            <a:ext cx="431037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Process 27"/>
          <p:cNvSpPr/>
          <p:nvPr/>
        </p:nvSpPr>
        <p:spPr>
          <a:xfrm>
            <a:off x="8783427" y="2760080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 smtClean="0"/>
              <a:t>Classifier</a:t>
            </a:r>
            <a:endParaRPr lang="en-IN" sz="600" dirty="0"/>
          </a:p>
        </p:txBody>
      </p:sp>
      <p:sp>
        <p:nvSpPr>
          <p:cNvPr id="29" name="Flowchart: Process 28"/>
          <p:cNvSpPr/>
          <p:nvPr/>
        </p:nvSpPr>
        <p:spPr>
          <a:xfrm>
            <a:off x="10001538" y="2760080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 smtClean="0"/>
              <a:t>Classifier</a:t>
            </a:r>
            <a:endParaRPr lang="en-IN" sz="600" dirty="0"/>
          </a:p>
        </p:txBody>
      </p:sp>
      <p:sp>
        <p:nvSpPr>
          <p:cNvPr id="30" name="Flowchart: Process 29"/>
          <p:cNvSpPr/>
          <p:nvPr/>
        </p:nvSpPr>
        <p:spPr>
          <a:xfrm>
            <a:off x="10567173" y="2760079"/>
            <a:ext cx="531819" cy="1960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" dirty="0" smtClean="0"/>
              <a:t>Classifier</a:t>
            </a:r>
            <a:endParaRPr lang="en-IN" sz="600" dirty="0"/>
          </a:p>
        </p:txBody>
      </p:sp>
      <p:sp>
        <p:nvSpPr>
          <p:cNvPr id="31" name="Flowchart: Collate 30"/>
          <p:cNvSpPr/>
          <p:nvPr/>
        </p:nvSpPr>
        <p:spPr>
          <a:xfrm>
            <a:off x="9534718" y="3302689"/>
            <a:ext cx="284814" cy="238897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>
            <a:off x="9049337" y="2956145"/>
            <a:ext cx="627788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  <a:endCxn id="31" idx="0"/>
          </p:cNvCxnSpPr>
          <p:nvPr/>
        </p:nvCxnSpPr>
        <p:spPr>
          <a:xfrm flipH="1">
            <a:off x="9677125" y="2956145"/>
            <a:ext cx="590323" cy="34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  <a:endCxn id="31" idx="0"/>
          </p:cNvCxnSpPr>
          <p:nvPr/>
        </p:nvCxnSpPr>
        <p:spPr>
          <a:xfrm flipH="1">
            <a:off x="9677125" y="2956144"/>
            <a:ext cx="1155958" cy="34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7" idx="0"/>
          </p:cNvCxnSpPr>
          <p:nvPr/>
        </p:nvCxnSpPr>
        <p:spPr>
          <a:xfrm>
            <a:off x="9677125" y="3541586"/>
            <a:ext cx="0" cy="16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1" idx="0"/>
          </p:cNvCxnSpPr>
          <p:nvPr/>
        </p:nvCxnSpPr>
        <p:spPr>
          <a:xfrm>
            <a:off x="9673001" y="2895742"/>
            <a:ext cx="4124" cy="40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Learning requires Training and Test data to be related</a:t>
                </a:r>
              </a:p>
              <a:p>
                <a:r>
                  <a:rPr lang="en-IN" dirty="0" smtClean="0"/>
                  <a:t>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 smtClean="0"/>
                  <a:t> come from </a:t>
                </a:r>
                <a:r>
                  <a:rPr lang="en-IN" i="1" dirty="0" smtClean="0">
                    <a:solidFill>
                      <a:srgbClr val="FF0000"/>
                    </a:solidFill>
                  </a:rPr>
                  <a:t>same</a:t>
                </a:r>
                <a:r>
                  <a:rPr lang="en-IN" dirty="0" smtClean="0"/>
                  <a:t> distribution</a:t>
                </a:r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Renders CR estimation meaningless</a:t>
                </a:r>
              </a:p>
              <a:p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Many ML applications involve “dataset shift”</a:t>
                </a: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Covariate-shift: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Target-shift</a:t>
                </a:r>
                <a:r>
                  <a:rPr lang="en-IN" dirty="0">
                    <a:solidFill>
                      <a:schemeClr val="bg1">
                        <a:lumMod val="9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Other complications: conditional-shift, sample-selection etc.</a:t>
                </a:r>
              </a:p>
              <a:p>
                <a:pPr lvl="1"/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CR estimation involves “Target-shift”</a:t>
                </a:r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Learning requires Training and Test data to be related</a:t>
                </a:r>
              </a:p>
              <a:p>
                <a:r>
                  <a:rPr lang="en-IN" dirty="0" smtClean="0"/>
                  <a:t>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 smtClean="0"/>
                  <a:t> come from </a:t>
                </a:r>
                <a:r>
                  <a:rPr lang="en-IN" i="1" dirty="0" smtClean="0"/>
                  <a:t>same</a:t>
                </a:r>
                <a:r>
                  <a:rPr lang="en-IN" dirty="0" smtClean="0"/>
                  <a:t> distribution</a:t>
                </a:r>
              </a:p>
              <a:p>
                <a:pPr lvl="1"/>
                <a:r>
                  <a:rPr lang="en-IN" dirty="0" smtClean="0"/>
                  <a:t>Renders CR estimation meaningless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51648" y="4450032"/>
            <a:ext cx="1285884" cy="928694"/>
            <a:chOff x="571472" y="2928934"/>
            <a:chExt cx="1285884" cy="928694"/>
          </a:xfrm>
        </p:grpSpPr>
        <p:sp>
          <p:nvSpPr>
            <p:cNvPr id="5" name="Rectangle 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 smtClean="0"/>
                <a:t>Interesting</a:t>
              </a:r>
              <a:endParaRPr lang="en-IN" sz="11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9036" y="4450032"/>
            <a:ext cx="1785950" cy="928694"/>
            <a:chOff x="2214546" y="2928934"/>
            <a:chExt cx="1785950" cy="928694"/>
          </a:xfrm>
        </p:grpSpPr>
        <p:sp>
          <p:nvSpPr>
            <p:cNvPr id="8" name="Rectangle 7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 smtClean="0"/>
                <a:t>Boring</a:t>
              </a:r>
              <a:endParaRPr lang="en-IN" sz="1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81002" y="4450032"/>
            <a:ext cx="1143008" cy="928694"/>
            <a:chOff x="4929190" y="4143380"/>
            <a:chExt cx="1143008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589959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8010" y="4143380"/>
              <a:ext cx="64418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1100" dirty="0" smtClean="0"/>
                <a:t>decent</a:t>
              </a:r>
              <a:endParaRPr lang="en-IN" sz="11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2" y="5478878"/>
                <a:ext cx="46384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57" y="5478878"/>
                <a:ext cx="46916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537" y="5444722"/>
                <a:ext cx="52463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894008" y="4904449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041" y="3613598"/>
                <a:ext cx="3990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846" r="-4615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5586583" y="3890597"/>
            <a:ext cx="0" cy="53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6" idx="0"/>
          </p:cNvCxnSpPr>
          <p:nvPr/>
        </p:nvCxnSpPr>
        <p:spPr>
          <a:xfrm flipH="1">
            <a:off x="2801747" y="3890597"/>
            <a:ext cx="2784836" cy="55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</p:cNvCxnSpPr>
          <p:nvPr/>
        </p:nvCxnSpPr>
        <p:spPr>
          <a:xfrm>
            <a:off x="5586583" y="3890597"/>
            <a:ext cx="1197111" cy="55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5586583" y="3890597"/>
            <a:ext cx="2984378" cy="53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86762" y="5897066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Conditional sampling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 key observation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Learning requires Training and Test data to be related</a:t>
                </a:r>
              </a:p>
              <a:p>
                <a:r>
                  <a:rPr lang="en-IN" dirty="0" smtClean="0"/>
                  <a:t>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 smtClean="0"/>
                  <a:t> come from </a:t>
                </a:r>
                <a:r>
                  <a:rPr lang="en-IN" i="1" dirty="0" smtClean="0"/>
                  <a:t>same</a:t>
                </a:r>
                <a:r>
                  <a:rPr lang="en-IN" dirty="0" smtClean="0"/>
                  <a:t> distribution</a:t>
                </a:r>
              </a:p>
              <a:p>
                <a:pPr lvl="1"/>
                <a:r>
                  <a:rPr lang="en-IN" dirty="0" smtClean="0"/>
                  <a:t>Renders CR estimation meaningless</a:t>
                </a:r>
              </a:p>
              <a:p>
                <a:endParaRPr lang="en-IN" dirty="0" smtClean="0"/>
              </a:p>
              <a:p>
                <a:r>
                  <a:rPr lang="en-IN" dirty="0" smtClean="0"/>
                  <a:t>Many ML applications involve “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dataset shift</a:t>
                </a:r>
                <a:r>
                  <a:rPr lang="en-IN" dirty="0" smtClean="0"/>
                  <a:t>”</a:t>
                </a:r>
              </a:p>
              <a:p>
                <a:pPr lvl="1"/>
                <a:r>
                  <a:rPr lang="en-IN" dirty="0"/>
                  <a:t>Target-shift: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Covariate-shift: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/>
              </a:p>
              <a:p>
                <a:pPr lvl="1"/>
                <a:r>
                  <a:rPr lang="en-IN" dirty="0" smtClean="0"/>
                  <a:t>Other complications: conditional-shift, sample-selection etc.</a:t>
                </a:r>
              </a:p>
              <a:p>
                <a:pPr lvl="1"/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CR estimation involves “Target-shift”</a:t>
                </a:r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 key observation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Learning requires Training and Test data to be related</a:t>
                </a:r>
              </a:p>
              <a:p>
                <a:r>
                  <a:rPr lang="en-IN" dirty="0" smtClean="0"/>
                  <a:t>Traditional ML insists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N" dirty="0" smtClean="0"/>
                  <a:t> come from </a:t>
                </a:r>
                <a:r>
                  <a:rPr lang="en-IN" i="1" dirty="0" smtClean="0"/>
                  <a:t>same</a:t>
                </a:r>
                <a:r>
                  <a:rPr lang="en-IN" dirty="0" smtClean="0"/>
                  <a:t> distribution</a:t>
                </a:r>
              </a:p>
              <a:p>
                <a:pPr lvl="1"/>
                <a:r>
                  <a:rPr lang="en-IN" dirty="0" smtClean="0"/>
                  <a:t>Renders CR estimation meaningless</a:t>
                </a:r>
              </a:p>
              <a:p>
                <a:endParaRPr lang="en-IN" dirty="0" smtClean="0"/>
              </a:p>
              <a:p>
                <a:r>
                  <a:rPr lang="en-IN" dirty="0" smtClean="0"/>
                  <a:t>Many ML applications involve “dataset shift”</a:t>
                </a:r>
              </a:p>
              <a:p>
                <a:pPr lvl="1"/>
                <a:r>
                  <a:rPr lang="en-IN" dirty="0"/>
                  <a:t>Target-shift: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Covariate-shift: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</m:oMath>
                </a14:m>
                <a:endParaRPr lang="en-IN" dirty="0" smtClean="0"/>
              </a:p>
              <a:p>
                <a:pPr lvl="1"/>
                <a:r>
                  <a:rPr lang="en-IN" dirty="0" smtClean="0"/>
                  <a:t>Other complications: conditional-shift, sample-selection etc.</a:t>
                </a:r>
              </a:p>
              <a:p>
                <a:pPr lvl="1"/>
                <a:endParaRPr lang="en-IN" dirty="0"/>
              </a:p>
              <a:p>
                <a:r>
                  <a:rPr lang="en-IN" dirty="0" smtClean="0"/>
                  <a:t>CR estimation involves “Target-shift” alone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Natural to assume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  <m:sup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  <m:r>
                      <a:rPr lang="e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sub>
                      <m:sup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sup>
                    </m:sSubSup>
                  </m:oMath>
                </a14:m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Another observation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“Human-like” strategy is in-direct methodology</a:t>
            </a:r>
          </a:p>
          <a:p>
            <a:endParaRPr lang="en-IN" dirty="0" smtClean="0"/>
          </a:p>
          <a:p>
            <a:r>
              <a:rPr lang="en-IN" dirty="0" smtClean="0"/>
              <a:t>If who-wrote-what? is immaterial, then</a:t>
            </a:r>
          </a:p>
          <a:p>
            <a:pPr lvl="1"/>
            <a:r>
              <a:rPr lang="en-IN" dirty="0" smtClean="0"/>
              <a:t>Directly estimate class-ratios</a:t>
            </a:r>
          </a:p>
          <a:p>
            <a:pPr lvl="1"/>
            <a:endParaRPr lang="en-IN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Direct estimation</a:t>
            </a:r>
          </a:p>
          <a:p>
            <a:pPr lvl="1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“Simpler” learning problem and algorithm</a:t>
            </a:r>
          </a:p>
          <a:p>
            <a:pPr lvl="1"/>
            <a:r>
              <a:rPr lang="en-IN" dirty="0" smtClean="0">
                <a:solidFill>
                  <a:schemeClr val="bg1">
                    <a:lumMod val="95000"/>
                  </a:schemeClr>
                </a:solidFill>
              </a:rPr>
              <a:t>Elegant analysis</a:t>
            </a:r>
          </a:p>
        </p:txBody>
      </p:sp>
    </p:spTree>
    <p:extLst>
      <p:ext uri="{BB962C8B-B14F-4D97-AF65-F5344CB8AC3E}">
        <p14:creationId xmlns:p14="http://schemas.microsoft.com/office/powerpoint/2010/main" val="34460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Another observation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“Human-like” strategy is in-direct methodology</a:t>
            </a:r>
          </a:p>
          <a:p>
            <a:endParaRPr lang="en-IN" dirty="0" smtClean="0"/>
          </a:p>
          <a:p>
            <a:r>
              <a:rPr lang="en-IN" dirty="0" smtClean="0"/>
              <a:t>If who-wrote-what? is immaterial, then</a:t>
            </a:r>
          </a:p>
          <a:p>
            <a:pPr lvl="1"/>
            <a:r>
              <a:rPr lang="en-IN" dirty="0" smtClean="0"/>
              <a:t>Directly estimate class-ratios</a:t>
            </a:r>
          </a:p>
          <a:p>
            <a:pPr lvl="1"/>
            <a:endParaRPr lang="en-IN" dirty="0"/>
          </a:p>
          <a:p>
            <a:r>
              <a:rPr lang="en-IN" dirty="0" smtClean="0"/>
              <a:t>Direct estimation</a:t>
            </a:r>
          </a:p>
          <a:p>
            <a:pPr lvl="1"/>
            <a:r>
              <a:rPr lang="en-IN" dirty="0" smtClean="0"/>
              <a:t>“</a:t>
            </a:r>
            <a:r>
              <a:rPr lang="en-IN" dirty="0" smtClean="0">
                <a:solidFill>
                  <a:srgbClr val="FF0000"/>
                </a:solidFill>
              </a:rPr>
              <a:t>Simpler</a:t>
            </a:r>
            <a:r>
              <a:rPr lang="en-IN" dirty="0" smtClean="0"/>
              <a:t>” learning problem and algorithm</a:t>
            </a:r>
          </a:p>
          <a:p>
            <a:pPr lvl="1"/>
            <a:r>
              <a:rPr lang="en-IN" dirty="0" smtClean="0">
                <a:solidFill>
                  <a:srgbClr val="FF0000"/>
                </a:solidFill>
              </a:rPr>
              <a:t>Elegant</a:t>
            </a:r>
            <a:r>
              <a:rPr lang="en-IN" dirty="0" smtClean="0"/>
              <a:t> analysis</a:t>
            </a:r>
          </a:p>
        </p:txBody>
      </p:sp>
    </p:spTree>
    <p:extLst>
      <p:ext uri="{BB962C8B-B14F-4D97-AF65-F5344CB8AC3E}">
        <p14:creationId xmlns:p14="http://schemas.microsoft.com/office/powerpoint/2010/main" val="4678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Direct CR estimation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 smtClean="0">
                  <a:solidFill>
                    <a:srgbClr val="FF0000"/>
                  </a:solidFill>
                </a:endParaRPr>
              </a:p>
              <a:p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  <a:blipFill rotWithShape="0"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CR estimator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7646196" y="3268852"/>
            <a:ext cx="52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8492633" y="3099767"/>
            <a:ext cx="1652116" cy="31576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CR estimator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lowchart: Data 37"/>
              <p:cNvSpPr/>
              <p:nvPr/>
            </p:nvSpPr>
            <p:spPr>
              <a:xfrm>
                <a:off x="8929239" y="2025120"/>
                <a:ext cx="785163" cy="469599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8" name="Flowchart: Data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239" y="2025120"/>
                <a:ext cx="785163" cy="469599"/>
              </a:xfrm>
              <a:prstGeom prst="flowChartInputOutp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8" idx="4"/>
            <a:endCxn id="37" idx="0"/>
          </p:cNvCxnSpPr>
          <p:nvPr/>
        </p:nvCxnSpPr>
        <p:spPr>
          <a:xfrm flipH="1">
            <a:off x="9318691" y="2494719"/>
            <a:ext cx="3130" cy="605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2"/>
          </p:cNvCxnSpPr>
          <p:nvPr/>
        </p:nvCxnSpPr>
        <p:spPr>
          <a:xfrm>
            <a:off x="9318691" y="3415531"/>
            <a:ext cx="5964" cy="46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Terminator 40"/>
          <p:cNvSpPr/>
          <p:nvPr/>
        </p:nvSpPr>
        <p:spPr>
          <a:xfrm>
            <a:off x="8793314" y="3897039"/>
            <a:ext cx="1063242" cy="448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pmf</a:t>
            </a:r>
            <a:endParaRPr lang="en-IN" dirty="0"/>
          </a:p>
        </p:txBody>
      </p:sp>
      <p:sp>
        <p:nvSpPr>
          <p:cNvPr id="42" name="Rectangle 41"/>
          <p:cNvSpPr/>
          <p:nvPr/>
        </p:nvSpPr>
        <p:spPr>
          <a:xfrm>
            <a:off x="8175475" y="1957888"/>
            <a:ext cx="2953265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3" name="TextBox 42"/>
          <p:cNvSpPr txBox="1"/>
          <p:nvPr/>
        </p:nvSpPr>
        <p:spPr>
          <a:xfrm>
            <a:off x="9318691" y="3511639"/>
            <a:ext cx="188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Inference Phase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86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embedding of distributions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Class-Ratio Estimation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50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Motivating e.g. of Class-Ratio Estimation (CRE)</a:t>
            </a:r>
          </a:p>
          <a:p>
            <a:pPr lvl="1"/>
            <a:r>
              <a:rPr lang="en-IN" dirty="0" smtClean="0">
                <a:solidFill>
                  <a:srgbClr val="C00000"/>
                </a:solidFill>
              </a:rPr>
              <a:t>Generic Problem</a:t>
            </a:r>
          </a:p>
          <a:p>
            <a:pPr lvl="1"/>
            <a:r>
              <a:rPr lang="en-IN" dirty="0" smtClean="0">
                <a:solidFill>
                  <a:srgbClr val="C00000"/>
                </a:solidFill>
              </a:rPr>
              <a:t>Alternative set-ups</a:t>
            </a:r>
            <a:endParaRPr lang="en-IN" dirty="0">
              <a:solidFill>
                <a:srgbClr val="C00000"/>
              </a:solidFill>
            </a:endParaRPr>
          </a:p>
          <a:p>
            <a:pPr lvl="1"/>
            <a:endParaRPr lang="en-IN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C00000"/>
                </a:solidFill>
              </a:rPr>
              <a:t>CRE via Kernel embedding of distributions</a:t>
            </a:r>
          </a:p>
          <a:p>
            <a:pPr lvl="1"/>
            <a:r>
              <a:rPr lang="en-IN" dirty="0">
                <a:solidFill>
                  <a:srgbClr val="C00000"/>
                </a:solidFill>
              </a:rPr>
              <a:t>Statistical consistency</a:t>
            </a:r>
          </a:p>
          <a:p>
            <a:pPr lvl="1"/>
            <a:endParaRPr lang="en-IN" dirty="0" smtClean="0"/>
          </a:p>
          <a:p>
            <a:r>
              <a:rPr lang="en-IN" dirty="0" smtClean="0">
                <a:solidFill>
                  <a:srgbClr val="7030A0"/>
                </a:solidFill>
              </a:rPr>
              <a:t>Handling Target-shift</a:t>
            </a:r>
          </a:p>
          <a:p>
            <a:pPr lvl="1"/>
            <a:r>
              <a:rPr lang="en-IN" dirty="0" smtClean="0">
                <a:solidFill>
                  <a:srgbClr val="7030A0"/>
                </a:solidFill>
              </a:rPr>
              <a:t>Embedding conditional distributions</a:t>
            </a:r>
          </a:p>
          <a:p>
            <a:pPr lvl="1"/>
            <a:endParaRPr lang="en-IN" dirty="0">
              <a:solidFill>
                <a:srgbClr val="7030A0"/>
              </a:solidFill>
            </a:endParaRPr>
          </a:p>
          <a:p>
            <a:r>
              <a:rPr lang="en-IN" dirty="0" smtClean="0">
                <a:solidFill>
                  <a:srgbClr val="7030A0"/>
                </a:solidFill>
              </a:rPr>
              <a:t>Learning </a:t>
            </a:r>
            <a:r>
              <a:rPr lang="en-IN" dirty="0">
                <a:solidFill>
                  <a:srgbClr val="7030A0"/>
                </a:solidFill>
              </a:rPr>
              <a:t>the </a:t>
            </a:r>
            <a:r>
              <a:rPr lang="en-IN" dirty="0" smtClean="0">
                <a:solidFill>
                  <a:srgbClr val="7030A0"/>
                </a:solidFill>
              </a:rPr>
              <a:t>Kernel</a:t>
            </a:r>
          </a:p>
          <a:p>
            <a:pPr lvl="1"/>
            <a:r>
              <a:rPr lang="en-IN" dirty="0" smtClean="0">
                <a:solidFill>
                  <a:srgbClr val="7030A0"/>
                </a:solidFill>
              </a:rPr>
              <a:t>Convex SDP formulation</a:t>
            </a:r>
          </a:p>
          <a:p>
            <a:pPr lvl="1"/>
            <a:endParaRPr lang="en-IN" dirty="0" smtClean="0">
              <a:solidFill>
                <a:srgbClr val="7030A0"/>
              </a:solidFill>
            </a:endParaRPr>
          </a:p>
          <a:p>
            <a:r>
              <a:rPr lang="en-IN" dirty="0" smtClean="0">
                <a:solidFill>
                  <a:srgbClr val="7030A0"/>
                </a:solidFill>
              </a:rPr>
              <a:t>Simulation results and Summary</a:t>
            </a:r>
            <a:endParaRPr lang="en-IN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519" y="2057397"/>
            <a:ext cx="3171567" cy="3676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Embedding: CR estimator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4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bSup>
                      <m:d>
                        <m:dPr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4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IN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IN" sz="4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  <m:sup>
                              <m:r>
                                <a:rPr lang="en-IN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7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4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IN" sz="40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4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IN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4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Kernels and RKHS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N" dirty="0" smtClean="0"/>
                  <a:t> is typically specified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implicitly</a:t>
                </a:r>
                <a:r>
                  <a:rPr lang="en-IN" dirty="0" smtClean="0"/>
                  <a:t> through a kernel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is a kernel </a:t>
                </a:r>
                <a:r>
                  <a:rPr lang="en-IN" dirty="0" err="1" smtClean="0"/>
                  <a:t>iff</a:t>
                </a:r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 smtClean="0"/>
                  <a:t> is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symmetric</a:t>
                </a:r>
                <a14:m>
                  <m:oMath xmlns:m="http://schemas.openxmlformats.org/officeDocument/2006/math">
                    <m:r>
                      <a:rPr lang="en-I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FF0000"/>
                    </a:solidFill>
                  </a:rPr>
                  <a:t>positive semi-definite</a:t>
                </a:r>
                <a:endParaRPr lang="en-IN" dirty="0" smtClean="0"/>
              </a:p>
              <a:p>
                <a:pPr marL="0" indent="0">
                  <a:buNone/>
                </a:pPr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Given a kernel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Canonical map: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 is the Hilbert space of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</a:schemeClr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, satisfying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Kernels and RKHS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N" dirty="0" smtClean="0"/>
                  <a:t> is typically specified implicitly through a kernel</a:t>
                </a: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is a kernel </a:t>
                </a:r>
                <a:r>
                  <a:rPr lang="en-IN" dirty="0" err="1" smtClean="0"/>
                  <a:t>iff</a:t>
                </a:r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 smtClean="0"/>
                  <a:t> is symmetric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positive semi-definite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r>
                  <a:rPr lang="en-IN" dirty="0" smtClean="0"/>
                  <a:t>Given a kernel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Canonical map: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⋅)</m:t>
                    </m:r>
                  </m:oMath>
                </a14:m>
                <a:endParaRPr lang="en-IN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N" dirty="0" smtClean="0"/>
                  <a:t> is the Hilbert space of functions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 smtClean="0"/>
                  <a:t>, satisfying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</a:t>
            </a:r>
            <a:r>
              <a:rPr lang="en-IN" dirty="0" smtClean="0"/>
              <a:t>Embedding</a:t>
            </a:r>
            <a:r>
              <a:rPr lang="en-IN" dirty="0"/>
              <a:t> </a:t>
            </a:r>
            <a:r>
              <a:rPr lang="en-IN" dirty="0" smtClean="0"/>
              <a:t>of distributions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9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embedding of distribution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IN" dirty="0"/>
              <a:t>Image copied from Song et.al., 2013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4"/>
          <p:cNvPicPr>
            <a:picLocks noChangeAspect="1"/>
          </p:cNvPicPr>
          <p:nvPr/>
        </p:nvPicPr>
        <p:blipFill rotWithShape="1">
          <a:blip r:embed="rId2"/>
          <a:srcRect l="8097" t="16682" r="5425" b="13933"/>
          <a:stretch/>
        </p:blipFill>
        <p:spPr>
          <a:xfrm>
            <a:off x="0" y="0"/>
            <a:ext cx="11308285" cy="512892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8726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</a:t>
            </a:r>
            <a:r>
              <a:rPr lang="en-IN" dirty="0" smtClean="0"/>
              <a:t>Embedding: Injective map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84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with Kernel embedding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No explicit likelihood estimation</a:t>
                </a:r>
              </a:p>
              <a:p>
                <a:endParaRPr lang="en-IN" dirty="0"/>
              </a:p>
              <a:p>
                <a:r>
                  <a:rPr lang="en-IN" dirty="0" smtClean="0"/>
                  <a:t>Close at heart to </a:t>
                </a:r>
                <a:r>
                  <a:rPr lang="en-IN" dirty="0" smtClean="0">
                    <a:solidFill>
                      <a:schemeClr val="bg1">
                        <a:lumMod val="75000"/>
                      </a:schemeClr>
                    </a:solidFill>
                  </a:rPr>
                  <a:t>(frequentist)</a:t>
                </a:r>
                <a:r>
                  <a:rPr lang="en-IN" dirty="0" smtClean="0"/>
                  <a:t> ML</a:t>
                </a:r>
              </a:p>
              <a:p>
                <a:pPr lvl="1"/>
                <a:r>
                  <a:rPr lang="en-IN" dirty="0" smtClean="0"/>
                  <a:t>Approximates mean by average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 smtClean="0"/>
                  <a:t> rate</a:t>
                </a:r>
              </a:p>
              <a:p>
                <a:pPr lvl="1"/>
                <a:endParaRPr lang="en-IN" dirty="0"/>
              </a:p>
              <a:p>
                <a:r>
                  <a:rPr lang="en-IN" dirty="0" smtClean="0"/>
                  <a:t>Elegant operators on distributions</a:t>
                </a:r>
              </a:p>
              <a:p>
                <a:endParaRPr lang="en-IN" dirty="0"/>
              </a:p>
              <a:p>
                <a:r>
                  <a:rPr lang="en-IN" dirty="0" smtClean="0"/>
                  <a:t>Kernel based method</a:t>
                </a:r>
              </a:p>
              <a:p>
                <a:pPr lvl="1"/>
                <a:r>
                  <a:rPr lang="en-IN" dirty="0" smtClean="0"/>
                  <a:t>Easy to implement in arbitrary domains</a:t>
                </a:r>
              </a:p>
              <a:p>
                <a:pPr lvl="1"/>
                <a:endParaRPr lang="en-IN" dirty="0"/>
              </a:p>
              <a:p>
                <a:r>
                  <a:rPr lang="en-IN" dirty="0" smtClean="0"/>
                  <a:t>Success stories: Two-sample, independence, </a:t>
                </a:r>
                <a:r>
                  <a:rPr lang="en-IN" dirty="0" err="1" smtClean="0"/>
                  <a:t>kernelized</a:t>
                </a:r>
                <a:r>
                  <a:rPr lang="en-IN" dirty="0" smtClean="0"/>
                  <a:t> BP, dataset shift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 b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32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  <m:sup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m:rPr>
                                          <m:sty m:val="p"/>
                                        </m:rPr>
                                        <a:rPr lang="en-IN" sz="32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)/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7056" y="5148072"/>
                <a:ext cx="401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dirty="0" smtClean="0"/>
                  <a:t> is a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characteristic</a:t>
                </a:r>
                <a:r>
                  <a:rPr lang="en-IN" dirty="0" smtClean="0"/>
                  <a:t> kernel</a:t>
                </a:r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56" y="5148072"/>
                <a:ext cx="401421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14" t="-10000" b="-2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2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Motivating Example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Class-Ratio Estimation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89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m:rPr>
                                          <m:sty m:val="p"/>
                                        </m:rPr>
                                        <a:rPr lang="en-IN" sz="32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  <m:sup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3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)/</m:t>
                                      </m:r>
                                      <m:r>
                                        <a:rPr lang="en-IN" sz="3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9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8394192" y="4983480"/>
            <a:ext cx="2816352" cy="612648"/>
          </a:xfrm>
          <a:prstGeom prst="wedgeEllipseCallout">
            <a:avLst>
              <a:gd name="adj1" fmla="val -66769"/>
              <a:gd name="adj2" fmla="val -9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Indeed</a:t>
            </a:r>
          </a:p>
          <a:p>
            <a:pPr algn="ctr"/>
            <a:r>
              <a:rPr lang="en-IN" b="1" dirty="0" smtClean="0"/>
              <a:t>kernel method!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675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3456432" y="5084064"/>
            <a:ext cx="5596128" cy="1589849"/>
          </a:xfrm>
          <a:prstGeom prst="wedgeEllipseCallout">
            <a:avLst>
              <a:gd name="adj1" fmla="val -74831"/>
              <a:gd name="adj2" fmla="val -89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Training: Store L</a:t>
            </a:r>
          </a:p>
          <a:p>
            <a:pPr algn="ctr"/>
            <a:r>
              <a:rPr lang="en-IN" b="1" dirty="0" smtClean="0"/>
              <a:t>Inference: Solve this convex QP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012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8147304" y="4983480"/>
                <a:ext cx="3063240" cy="1124712"/>
              </a:xfrm>
              <a:prstGeom prst="wedgeEllipseCallout">
                <a:avLst>
                  <a:gd name="adj1" fmla="val -66769"/>
                  <a:gd name="adj2" fmla="val -912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Average converges to mean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304" y="4983480"/>
                <a:ext cx="3063240" cy="1124712"/>
              </a:xfrm>
              <a:prstGeom prst="wedgeEllipseCallout">
                <a:avLst>
                  <a:gd name="adj1" fmla="val -66769"/>
                  <a:gd name="adj2" fmla="val -91231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Kernel Embedding: CR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:endParaRPr lang="en-IN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IN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IN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IN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IN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I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=</m:t>
                                              </m:r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IN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IN" sz="2800" i="1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6473952" y="5148071"/>
                <a:ext cx="3913632" cy="1032065"/>
              </a:xfrm>
              <a:prstGeom prst="wedgeEllipseCallout">
                <a:avLst>
                  <a:gd name="adj1" fmla="val -67668"/>
                  <a:gd name="adj2" fmla="val -1430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Rate of convergence and its dependence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N" dirty="0" smtClean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952" y="5148071"/>
                <a:ext cx="3913632" cy="1032065"/>
              </a:xfrm>
              <a:prstGeom prst="wedgeEllipseCallout">
                <a:avLst>
                  <a:gd name="adj1" fmla="val -67668"/>
                  <a:gd name="adj2" fmla="val -143024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1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Statistical Consistency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1" dirty="0" smtClean="0">
                    <a:solidFill>
                      <a:schemeClr val="tx1"/>
                    </a:solidFill>
                  </a:rPr>
                  <a:t>Theorem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 [Arun13]: Re-write the QP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I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I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  <a:latin typeface="+mj-lt"/>
                  </a:rPr>
                  <a:t> where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+mj-lt"/>
                  </a:rPr>
                  <a:t> has full </a:t>
                </a:r>
                <a:endParaRPr lang="en-IN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solidFill>
                      <a:schemeClr val="tx1"/>
                    </a:solidFill>
                    <a:latin typeface="+mj-lt"/>
                  </a:rPr>
                  <a:t>column </a:t>
                </a:r>
                <a:r>
                  <a:rPr lang="en-IN" dirty="0">
                    <a:solidFill>
                      <a:schemeClr val="tx1"/>
                    </a:solidFill>
                    <a:latin typeface="+mj-lt"/>
                  </a:rPr>
                  <a:t>rank, then with probability </a:t>
                </a:r>
                <a:r>
                  <a:rPr lang="en-IN" dirty="0" err="1">
                    <a:solidFill>
                      <a:schemeClr val="tx1"/>
                    </a:solidFill>
                    <a:latin typeface="+mj-lt"/>
                  </a:rPr>
                  <a:t>atleast</a:t>
                </a:r>
                <a:r>
                  <a:rPr lang="en-IN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+mj-lt"/>
                  </a:rPr>
                  <a:t>, we have:</a:t>
                </a:r>
              </a:p>
              <a:p>
                <a:pPr marL="0" indent="0">
                  <a:buNone/>
                </a:pPr>
                <a:endParaRPr lang="en-IN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IN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IN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I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sz="280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IN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𝑚𝑖𝑛𝑒𝑖𝑔</m:t>
                          </m:r>
                          <m: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20" r="-12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Statistical Consistency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1" dirty="0" smtClean="0"/>
                  <a:t>Theorem</a:t>
                </a:r>
                <a:r>
                  <a:rPr lang="en-IN" dirty="0" smtClean="0"/>
                  <a:t> [Arun13]: Re-write the QP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IN" sz="2000" i="1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sz="200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00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 smtClean="0">
                    <a:latin typeface="+mj-lt"/>
                  </a:rPr>
                  <a:t> where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sz="2800" dirty="0" smtClean="0"/>
                  <a:t> </a:t>
                </a:r>
                <a:r>
                  <a:rPr lang="en-IN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dirty="0">
                    <a:latin typeface="+mj-lt"/>
                  </a:rPr>
                  <a:t> has full </a:t>
                </a:r>
                <a:endParaRPr lang="en-IN" dirty="0" smtClean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IN" dirty="0" smtClean="0">
                    <a:latin typeface="+mj-lt"/>
                  </a:rPr>
                  <a:t>column </a:t>
                </a:r>
                <a:r>
                  <a:rPr lang="en-IN" dirty="0">
                    <a:latin typeface="+mj-lt"/>
                  </a:rPr>
                  <a:t>rank, then with probability </a:t>
                </a:r>
                <a:r>
                  <a:rPr lang="en-IN" dirty="0" err="1">
                    <a:latin typeface="+mj-lt"/>
                  </a:rPr>
                  <a:t>atleast</a:t>
                </a:r>
                <a:r>
                  <a:rPr lang="en-IN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>
                    <a:latin typeface="+mj-lt"/>
                  </a:rPr>
                  <a:t>, we have: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IN" sz="28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IN" sz="28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IN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N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IN" sz="28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IN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IN" sz="2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8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IN" sz="2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IN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IN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unc>
                                        <m:funcPr>
                                          <m:ctrlPr>
                                            <a:rPr lang="en-IN" sz="2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sz="280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f>
                                            <m:fPr>
                                              <m:ctrlPr>
                                                <a:rPr lang="en-IN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IN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IN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den>
                                          </m:f>
                                        </m:e>
                                      </m:func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IN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𝑚𝑖𝑛𝑒𝑖𝑔</m:t>
                          </m:r>
                          <m: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8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20" r="-12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2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sketch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sz="2400" dirty="0" smtClean="0">
                    <a:latin typeface="+mj-lt"/>
                  </a:rPr>
                  <a:t>TST: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en-IN" sz="2400" i="1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IN" sz="2400" dirty="0">
                    <a:latin typeface="+mj-lt"/>
                  </a:rPr>
                  <a:t> as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IN" sz="2400" dirty="0" smtClean="0">
                    <a:latin typeface="+mj-lt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2000" dirty="0">
                    <a:latin typeface="+mj-lt"/>
                  </a:rPr>
                  <a:t> satisfies bounded difference </a:t>
                </a:r>
                <a:r>
                  <a:rPr lang="en-IN" sz="2000" dirty="0" smtClean="0">
                    <a:latin typeface="+mj-lt"/>
                  </a:rPr>
                  <a:t>property</a:t>
                </a:r>
              </a:p>
              <a:p>
                <a:pPr lvl="1"/>
                <a:r>
                  <a:rPr lang="en-IN" sz="2000" dirty="0" smtClean="0">
                    <a:latin typeface="+mj-lt"/>
                  </a:rPr>
                  <a:t>Follows </a:t>
                </a:r>
                <a:r>
                  <a:rPr lang="en-IN" sz="2000" dirty="0">
                    <a:latin typeface="+mj-lt"/>
                  </a:rPr>
                  <a:t>from Mc </a:t>
                </a:r>
                <a:r>
                  <a:rPr lang="en-IN" sz="2000" dirty="0" err="1">
                    <a:latin typeface="+mj-lt"/>
                  </a:rPr>
                  <a:t>Diarmid’s</a:t>
                </a:r>
                <a:r>
                  <a:rPr lang="en-IN" sz="2000" dirty="0">
                    <a:latin typeface="+mj-lt"/>
                  </a:rPr>
                  <a:t> inequality and upper bounding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IN" sz="2400" dirty="0" smtClean="0">
                  <a:latin typeface="+mj-lt"/>
                </a:endParaRPr>
              </a:p>
              <a:p>
                <a:endParaRPr lang="en-IN" sz="2600" dirty="0">
                  <a:latin typeface="+mj-lt"/>
                </a:endParaRPr>
              </a:p>
              <a:p>
                <a:r>
                  <a:rPr lang="en-IN" sz="2400" dirty="0" smtClean="0">
                    <a:latin typeface="+mj-lt"/>
                  </a:rPr>
                  <a:t>TST</a:t>
                </a:r>
                <a:r>
                  <a:rPr lang="en-IN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𝑚𝑖𝑛𝑒𝑖𝑔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IN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r>
                  <a:rPr lang="en-IN" sz="2000" dirty="0" smtClean="0">
                    <a:solidFill>
                      <a:schemeClr val="tx1"/>
                    </a:solidFill>
                    <a:latin typeface="+mj-lt"/>
                  </a:rPr>
                  <a:t>Optimality </a:t>
                </a:r>
                <a:r>
                  <a:rPr lang="en-IN" sz="2000" dirty="0">
                    <a:solidFill>
                      <a:schemeClr val="tx1"/>
                    </a:solidFill>
                    <a:latin typeface="+mj-lt"/>
                  </a:rPr>
                  <a:t>conditions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IN" sz="20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lvl="1"/>
                <a:r>
                  <a:rPr lang="en-IN" sz="2000" dirty="0" smtClean="0">
                    <a:solidFill>
                      <a:schemeClr val="tx1"/>
                    </a:solidFill>
                    <a:latin typeface="+mj-lt"/>
                  </a:rPr>
                  <a:t>Elementary </a:t>
                </a:r>
                <a:r>
                  <a:rPr lang="en-IN" sz="2000" dirty="0">
                    <a:solidFill>
                      <a:schemeClr val="tx1"/>
                    </a:solidFill>
                    <a:latin typeface="+mj-lt"/>
                  </a:rPr>
                  <a:t>properties of quadratic</a:t>
                </a:r>
              </a:p>
              <a:p>
                <a:endParaRPr lang="en-IN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1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McDiarmid’s</a:t>
            </a:r>
            <a:r>
              <a:rPr lang="en-IN" dirty="0" smtClean="0"/>
              <a:t> Inequality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b="1" dirty="0" smtClean="0"/>
                  <a:t>Theorem</a:t>
                </a:r>
                <a:r>
                  <a:rPr lang="en-IN" dirty="0"/>
                  <a:t> </a:t>
                </a:r>
                <a:r>
                  <a:rPr lang="en-IN" dirty="0" smtClean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IN" dirty="0" smtClean="0"/>
                  <a:t> be independent random variables on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𝜘</m:t>
                    </m:r>
                  </m:oMath>
                </a14:m>
                <a:r>
                  <a:rPr lang="en-IN" dirty="0" smtClean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dirty="0" smtClean="0"/>
                  <a:t> satisfy the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bounded difference property</a:t>
                </a:r>
                <a:r>
                  <a:rPr lang="en-IN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I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∀ 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∀ 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I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𝜘</m:t>
                      </m:r>
                      <m:r>
                        <a:rPr lang="en-I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IN" sz="2000" dirty="0" smtClean="0"/>
              </a:p>
              <a:p>
                <a:pPr marL="0" indent="0">
                  <a:buNone/>
                </a:pPr>
                <a:r>
                  <a:rPr lang="en-IN" dirty="0" smtClean="0"/>
                  <a:t>Then, with probability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dirty="0" smtClean="0"/>
                  <a:t>, we have:</a:t>
                </a:r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4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𝐸𝑓</m:t>
                          </m:r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IN" sz="4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IN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IN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4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sup>
                      </m:sSup>
                    </m:oMath>
                  </m:oMathPara>
                </a14:m>
                <a:endParaRPr lang="en-IN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4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Estimate fraction of +</a:t>
            </a:r>
            <a:r>
              <a:rPr lang="en-IN" dirty="0" err="1" smtClean="0"/>
              <a:t>ve</a:t>
            </a:r>
            <a:r>
              <a:rPr lang="en-IN" dirty="0" smtClean="0"/>
              <a:t> comments</a:t>
            </a:r>
            <a:br>
              <a:rPr lang="en-IN" dirty="0" smtClean="0"/>
            </a:br>
            <a:r>
              <a:rPr lang="en-IN" sz="3600" dirty="0" smtClean="0"/>
              <a:t>for a YouTube course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09" y="3114903"/>
            <a:ext cx="2505651" cy="152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4" y="3202716"/>
            <a:ext cx="2505651" cy="152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8" y="3290528"/>
            <a:ext cx="2505651" cy="1529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6269" y="2283906"/>
            <a:ext cx="367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5"/>
              </a:rPr>
              <a:t>k roninson</a:t>
            </a:r>
            <a:endParaRPr lang="en-US" sz="1200" b="1" dirty="0"/>
          </a:p>
          <a:p>
            <a:r>
              <a:rPr lang="en-US" sz="1200" dirty="0">
                <a:hlinkClick r:id="rId6"/>
              </a:rPr>
              <a:t>10 months ago (edited)</a:t>
            </a:r>
            <a:endParaRPr lang="en-US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Man is brilliant! Every American teacher could learn from this man</a:t>
            </a:r>
            <a:r>
              <a:rPr lang="en-US" sz="1200" dirty="0" smtClean="0"/>
              <a:t>!!!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03002" y="3290528"/>
            <a:ext cx="367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7"/>
              </a:rPr>
              <a:t>Ramapriya D</a:t>
            </a:r>
            <a:endParaRPr lang="en-US" sz="1200" b="1" dirty="0"/>
          </a:p>
          <a:p>
            <a:r>
              <a:rPr lang="en-US" sz="1200" dirty="0">
                <a:hlinkClick r:id="rId8"/>
              </a:rPr>
              <a:t>1 year ago</a:t>
            </a:r>
            <a:endParaRPr lang="en-US" sz="1200" dirty="0"/>
          </a:p>
          <a:p>
            <a:r>
              <a:rPr lang="en-US" sz="1200" dirty="0" smtClean="0"/>
              <a:t>Sorry </a:t>
            </a:r>
            <a:r>
              <a:rPr lang="en-US" sz="1200" dirty="0"/>
              <a:t>but the first 9-odd minutes are utter </a:t>
            </a:r>
            <a:r>
              <a:rPr lang="en-US" sz="1200" dirty="0" smtClean="0"/>
              <a:t>nonsense</a:t>
            </a:r>
            <a:endParaRPr lang="en-US" sz="12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269" y="4184886"/>
            <a:ext cx="3678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9"/>
              </a:rPr>
              <a:t>Pallavi Eshwaran</a:t>
            </a:r>
            <a:endParaRPr lang="en-US" sz="1200" b="1" dirty="0"/>
          </a:p>
          <a:p>
            <a:r>
              <a:rPr lang="en-US" sz="1200" dirty="0">
                <a:hlinkClick r:id="rId10"/>
              </a:rPr>
              <a:t>8 months ago</a:t>
            </a:r>
            <a:endParaRPr lang="en-US" sz="1200" dirty="0"/>
          </a:p>
          <a:p>
            <a:r>
              <a:rPr lang="en-US" sz="1200" dirty="0" smtClean="0"/>
              <a:t>Sir</a:t>
            </a:r>
            <a:r>
              <a:rPr lang="en-US" sz="1200" dirty="0"/>
              <a:t>, </a:t>
            </a:r>
            <a:r>
              <a:rPr lang="en-US" sz="1200" dirty="0" smtClean="0"/>
              <a:t>I </a:t>
            </a:r>
            <a:r>
              <a:rPr lang="en-US" sz="1200" dirty="0"/>
              <a:t>have a doubt. In the last part(dual supply voltage measurement demonstration).. what will the multimeter show  if we connect the positive and negative terminals of the multimeter to the corresponding +ve and -ve terminals of the dual supply of </a:t>
            </a:r>
            <a:r>
              <a:rPr lang="en-US" sz="1200" dirty="0" smtClean="0"/>
              <a:t>RPS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6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Proof sketch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18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Direct CR estimation using kernel embedding of distributions</a:t>
            </a:r>
          </a:p>
          <a:p>
            <a:r>
              <a:rPr lang="en-IN" dirty="0" smtClean="0"/>
              <a:t>Inference involves solving a convex QP with simplex constraints</a:t>
            </a:r>
          </a:p>
          <a:p>
            <a:endParaRPr lang="en-IN" dirty="0" smtClean="0"/>
          </a:p>
          <a:p>
            <a:r>
              <a:rPr lang="en-IN" dirty="0" smtClean="0"/>
              <a:t>Elegant learning bounds</a:t>
            </a:r>
          </a:p>
          <a:p>
            <a:r>
              <a:rPr lang="en-IN" dirty="0" smtClean="0"/>
              <a:t>Kernel choice:</a:t>
            </a:r>
          </a:p>
          <a:p>
            <a:pPr lvl="1"/>
            <a:r>
              <a:rPr lang="en-IN" dirty="0" smtClean="0"/>
              <a:t>Characteristic kernel</a:t>
            </a:r>
          </a:p>
          <a:p>
            <a:pPr lvl="1"/>
            <a:r>
              <a:rPr lang="en-IN" dirty="0" smtClean="0"/>
              <a:t>High separation between mean maps of classes</a:t>
            </a:r>
          </a:p>
        </p:txBody>
      </p:sp>
    </p:spTree>
    <p:extLst>
      <p:ext uri="{BB962C8B-B14F-4D97-AF65-F5344CB8AC3E}">
        <p14:creationId xmlns:p14="http://schemas.microsoft.com/office/powerpoint/2010/main" val="36826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Handling target-shift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Kernel embedding of conditionals [Zhang13]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39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Basic ML re-visited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7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))]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Basic ML re-visited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7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))]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13502" y="5084064"/>
                <a:ext cx="3241978" cy="143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502" y="5084064"/>
                <a:ext cx="3241978" cy="1436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Left Arrow 4"/>
          <p:cNvSpPr/>
          <p:nvPr/>
        </p:nvSpPr>
        <p:spPr>
          <a:xfrm flipV="1">
            <a:off x="9555480" y="3712464"/>
            <a:ext cx="923544" cy="22585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7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))]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))]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13502" y="5084064"/>
                <a:ext cx="3241978" cy="1436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502" y="5084064"/>
                <a:ext cx="3241978" cy="14366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rved Left Arrow 4"/>
          <p:cNvSpPr/>
          <p:nvPr/>
        </p:nvSpPr>
        <p:spPr>
          <a:xfrm flipV="1">
            <a:off x="9555480" y="3712464"/>
            <a:ext cx="923544" cy="22585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9180576" y="4334256"/>
            <a:ext cx="2578608" cy="104241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81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sSup>
                            <m:sSupPr>
                              <m:ctrl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IN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p>
                          </m:sSup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7200" b="0" i="1" smtClean="0">
                              <a:latin typeface="Cambria Math" panose="02040503050406030204" pitchFamily="18" charset="0"/>
                            </a:rPr>
                            <m:t>))]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5724144" y="4992624"/>
                <a:ext cx="3511296" cy="1298448"/>
              </a:xfrm>
              <a:prstGeom prst="wedgeEllipseCallout">
                <a:avLst>
                  <a:gd name="adj1" fmla="val -33593"/>
                  <a:gd name="adj2" fmla="val -7764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Write in terms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))]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44" y="4992624"/>
                <a:ext cx="3511296" cy="1298448"/>
              </a:xfrm>
              <a:prstGeom prst="wedgeEllipseCallout">
                <a:avLst>
                  <a:gd name="adj1" fmla="val -33593"/>
                  <a:gd name="adj2" fmla="val -77641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  <m: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  <m:sup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p>
                                  </m:sSub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𝑋𝑌</m:t>
                                  </m:r>
                                </m:sub>
                                <m:sup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5010912" y="2624328"/>
            <a:ext cx="2157984" cy="16733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65296" y="4654133"/>
                <a:ext cx="14857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96" y="4654133"/>
                <a:ext cx="1485791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108192" y="4297680"/>
            <a:ext cx="0" cy="356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196328" y="2624328"/>
            <a:ext cx="1316736" cy="167335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14032" y="4654133"/>
                <a:ext cx="1135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32" y="4654133"/>
                <a:ext cx="1135439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681752" y="4297681"/>
            <a:ext cx="175176" cy="35645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Estimate fraction of +</a:t>
            </a:r>
            <a:r>
              <a:rPr lang="en-IN" dirty="0" err="1" smtClean="0"/>
              <a:t>ve</a:t>
            </a:r>
            <a:r>
              <a:rPr lang="en-IN" dirty="0" smtClean="0"/>
              <a:t> comments</a:t>
            </a:r>
            <a:br>
              <a:rPr lang="en-IN" dirty="0" smtClean="0"/>
            </a:br>
            <a:r>
              <a:rPr lang="en-IN" sz="3600" dirty="0" smtClean="0"/>
              <a:t>for a YouTube course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09" y="3114903"/>
            <a:ext cx="2505651" cy="152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4" y="3202716"/>
            <a:ext cx="2505651" cy="152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8" y="3290528"/>
            <a:ext cx="2505651" cy="1529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6269" y="2283906"/>
            <a:ext cx="367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5"/>
              </a:rPr>
              <a:t>k roninson</a:t>
            </a:r>
            <a:endParaRPr lang="en-US" sz="1200" b="1" dirty="0"/>
          </a:p>
          <a:p>
            <a:r>
              <a:rPr lang="en-US" sz="1200" dirty="0">
                <a:hlinkClick r:id="rId6"/>
              </a:rPr>
              <a:t>10 months ago (edited)</a:t>
            </a:r>
            <a:endParaRPr lang="en-US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Man is brilliant! Every American teacher could learn from this man</a:t>
            </a:r>
            <a:r>
              <a:rPr lang="en-US" sz="1200" dirty="0" smtClean="0"/>
              <a:t>!!!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03002" y="3290528"/>
            <a:ext cx="367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7"/>
              </a:rPr>
              <a:t>Ramapriya D</a:t>
            </a:r>
            <a:endParaRPr lang="en-US" sz="1200" b="1" dirty="0"/>
          </a:p>
          <a:p>
            <a:r>
              <a:rPr lang="en-US" sz="1200" dirty="0">
                <a:hlinkClick r:id="rId8"/>
              </a:rPr>
              <a:t>1 year ago</a:t>
            </a:r>
            <a:endParaRPr lang="en-US" sz="1200" dirty="0"/>
          </a:p>
          <a:p>
            <a:r>
              <a:rPr lang="en-US" sz="1200" dirty="0" smtClean="0"/>
              <a:t>Sorry </a:t>
            </a:r>
            <a:r>
              <a:rPr lang="en-US" sz="1200" dirty="0"/>
              <a:t>but the first 9-odd minutes are utter </a:t>
            </a:r>
            <a:r>
              <a:rPr lang="en-US" sz="1200" dirty="0" smtClean="0"/>
              <a:t>nonsense</a:t>
            </a:r>
            <a:endParaRPr lang="en-US" sz="12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269" y="4184886"/>
            <a:ext cx="3678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9"/>
              </a:rPr>
              <a:t>Pallavi Eshwaran</a:t>
            </a:r>
            <a:endParaRPr lang="en-US" sz="1200" b="1" dirty="0"/>
          </a:p>
          <a:p>
            <a:r>
              <a:rPr lang="en-US" sz="1200" dirty="0">
                <a:hlinkClick r:id="rId10"/>
              </a:rPr>
              <a:t>8 months ago</a:t>
            </a:r>
            <a:endParaRPr lang="en-US" sz="1200" dirty="0"/>
          </a:p>
          <a:p>
            <a:r>
              <a:rPr lang="en-US" sz="1200" dirty="0" smtClean="0"/>
              <a:t>Sir</a:t>
            </a:r>
            <a:r>
              <a:rPr lang="en-US" sz="1200" dirty="0"/>
              <a:t>, </a:t>
            </a:r>
            <a:r>
              <a:rPr lang="en-US" sz="1200" dirty="0" smtClean="0"/>
              <a:t>I </a:t>
            </a:r>
            <a:r>
              <a:rPr lang="en-US" sz="1200" dirty="0"/>
              <a:t>have a doubt. In the last part(dual supply voltage measurement demonstration).. what will the multimeter show  if we connect the positive and negative terminals of the multimeter to the corresponding +ve and -ve terminals of the dual supply of </a:t>
            </a:r>
            <a:r>
              <a:rPr lang="en-US" sz="1200" dirty="0" smtClean="0"/>
              <a:t>RPS</a:t>
            </a:r>
            <a:endParaRPr lang="en-US" sz="1200" dirty="0">
              <a:effectLst/>
            </a:endParaRPr>
          </a:p>
        </p:txBody>
      </p:sp>
      <p:pic>
        <p:nvPicPr>
          <p:cNvPr id="11" name="Picture 10" descr="C:\Program Files\Microsoft Office\MEDIA\CAGCAT10\j0292020.wmf"/>
          <p:cNvPicPr>
            <a:picLocks noChangeAspect="1" noChangeArrowheads="1"/>
          </p:cNvPicPr>
          <p:nvPr/>
        </p:nvPicPr>
        <p:blipFill rotWithShape="1">
          <a:blip r:embed="rId11"/>
          <a:srcRect t="-1" r="32522" b="-2269"/>
          <a:stretch/>
        </p:blipFill>
        <p:spPr bwMode="auto">
          <a:xfrm>
            <a:off x="3650327" y="5778878"/>
            <a:ext cx="742330" cy="882502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4078232" y="4992130"/>
            <a:ext cx="1144557" cy="74542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Callout 12"/>
          <p:cNvSpPr/>
          <p:nvPr/>
        </p:nvSpPr>
        <p:spPr>
          <a:xfrm>
            <a:off x="1740897" y="5617722"/>
            <a:ext cx="1482662" cy="665588"/>
          </a:xfrm>
          <a:prstGeom prst="wedgeEllipseCallout">
            <a:avLst>
              <a:gd name="adj1" fmla="val 78460"/>
              <a:gd name="adj2" fmla="val 55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/>
              <a:t>Laborious</a:t>
            </a:r>
          </a:p>
          <a:p>
            <a:pPr algn="ctr"/>
            <a:r>
              <a:rPr lang="en-IN" sz="1050" dirty="0" smtClean="0"/>
              <a:t>Too many comments!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3367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9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Dataset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5148072" y="4672584"/>
                <a:ext cx="4370832" cy="1507553"/>
              </a:xfrm>
              <a:prstGeom prst="wedgeEllipseCallout">
                <a:avLst>
                  <a:gd name="adj1" fmla="val -53051"/>
                  <a:gd name="adj2" fmla="val -830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Handling shift</a:t>
                </a:r>
              </a:p>
              <a:p>
                <a:pPr algn="ctr"/>
                <a:r>
                  <a:rPr lang="en-IN" dirty="0" smtClean="0"/>
                  <a:t>=</a:t>
                </a:r>
              </a:p>
              <a:p>
                <a:pPr algn="ctr"/>
                <a:r>
                  <a:rPr lang="en-IN" dirty="0" smtClean="0"/>
                  <a:t>Estimating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N" dirty="0" smtClean="0"/>
                  <a:t>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72" y="4672584"/>
                <a:ext cx="4370832" cy="1507553"/>
              </a:xfrm>
              <a:prstGeom prst="wedgeEllipseCallout">
                <a:avLst>
                  <a:gd name="adj1" fmla="val -53051"/>
                  <a:gd name="adj2" fmla="val -83071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1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Target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Callout 3"/>
              <p:cNvSpPr/>
              <p:nvPr/>
            </p:nvSpPr>
            <p:spPr>
              <a:xfrm>
                <a:off x="5148072" y="4672584"/>
                <a:ext cx="4370832" cy="1507553"/>
              </a:xfrm>
              <a:prstGeom prst="wedgeEllipseCallout">
                <a:avLst>
                  <a:gd name="adj1" fmla="val -53051"/>
                  <a:gd name="adj2" fmla="val -8307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 smtClean="0"/>
                  <a:t>Target shift</a:t>
                </a:r>
              </a:p>
              <a:p>
                <a:pPr algn="ctr"/>
                <a:r>
                  <a:rPr lang="en-IN" dirty="0" smtClean="0"/>
                  <a:t>=</a:t>
                </a:r>
              </a:p>
              <a:p>
                <a:pPr algn="ctr"/>
                <a:r>
                  <a:rPr lang="en-IN" dirty="0" smtClean="0"/>
                  <a:t>Estimating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IN" dirty="0" smtClean="0"/>
                  <a:t>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Oval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72" y="4672584"/>
                <a:ext cx="4370832" cy="1507553"/>
              </a:xfrm>
              <a:prstGeom prst="wedgeEllipseCallout">
                <a:avLst>
                  <a:gd name="adj1" fmla="val -53051"/>
                  <a:gd name="adj2" fmla="val -83071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4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Target shift …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endParaRPr lang="en-IN" sz="3600" dirty="0" smtClean="0"/>
              </a:p>
              <a:p>
                <a:pPr marL="0" indent="0" algn="ctr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7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7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sz="7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7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IN" sz="7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7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7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5148072" y="4672584"/>
            <a:ext cx="4370832" cy="1507553"/>
          </a:xfrm>
          <a:prstGeom prst="wedgeEllipseCallout">
            <a:avLst>
              <a:gd name="adj1" fmla="val -53051"/>
              <a:gd name="adj2" fmla="val -83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CR estimation does not handle </a:t>
            </a:r>
            <a:r>
              <a:rPr lang="en-IN" b="1" dirty="0" smtClean="0"/>
              <a:t>regression</a:t>
            </a:r>
            <a:r>
              <a:rPr lang="en-IN" dirty="0" smtClean="0"/>
              <a:t>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97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Embedding conditional distributions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9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Embedding conditional distributions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70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embedding of joint distribution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IN" dirty="0"/>
              <a:t>Image copied from Song et.al., 2013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13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629" b="9629"/>
          <a:stretch/>
        </p:blipFill>
        <p:spPr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1948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Analogy </a:t>
            </a:r>
            <a:r>
              <a:rPr lang="en-US" dirty="0"/>
              <a:t>between discrete and kernel embedding representations of marginal distributions and joint distributions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en-IN" dirty="0" smtClean="0"/>
              <a:t>Image copied from Song et.al., 2013.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292840" cy="51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4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N" sz="4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2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1400" dirty="0" smtClean="0"/>
              </a:p>
              <a:p>
                <a:pPr marL="0" indent="0">
                  <a:buNone/>
                </a:pPr>
                <a:endParaRPr lang="en-IN" sz="1400" dirty="0"/>
              </a:p>
              <a:p>
                <a:pPr marL="0" indent="0">
                  <a:buNone/>
                </a:pPr>
                <a:endParaRPr lang="en-IN" sz="1400" dirty="0" smtClean="0"/>
              </a:p>
              <a:p>
                <a:pPr marL="0" indent="0">
                  <a:buNone/>
                </a:pPr>
                <a:endParaRPr lang="en-IN" sz="1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2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Estimate fraction of +</a:t>
            </a:r>
            <a:r>
              <a:rPr lang="en-IN" dirty="0" err="1" smtClean="0"/>
              <a:t>ve</a:t>
            </a:r>
            <a:r>
              <a:rPr lang="en-IN" dirty="0" smtClean="0"/>
              <a:t> comments</a:t>
            </a:r>
            <a:br>
              <a:rPr lang="en-IN" dirty="0" smtClean="0"/>
            </a:br>
            <a:r>
              <a:rPr lang="en-IN" sz="3600" dirty="0" smtClean="0"/>
              <a:t>for a YouTube course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09" y="3114903"/>
            <a:ext cx="2505651" cy="152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44" y="3202716"/>
            <a:ext cx="2505651" cy="1529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8" y="3290528"/>
            <a:ext cx="2505651" cy="1529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06269" y="2283906"/>
            <a:ext cx="3675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5"/>
              </a:rPr>
              <a:t>k roninson</a:t>
            </a:r>
            <a:endParaRPr lang="en-US" sz="1200" b="1" dirty="0"/>
          </a:p>
          <a:p>
            <a:r>
              <a:rPr lang="en-US" sz="1200" dirty="0">
                <a:hlinkClick r:id="rId6"/>
              </a:rPr>
              <a:t>10 months ago (edited)</a:t>
            </a:r>
            <a:endParaRPr lang="en-US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Man is brilliant! Every American teacher could learn from this man</a:t>
            </a:r>
            <a:r>
              <a:rPr lang="en-US" sz="1200" dirty="0" smtClean="0"/>
              <a:t>!!!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03002" y="3290528"/>
            <a:ext cx="3678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7"/>
              </a:rPr>
              <a:t>Ramapriya D</a:t>
            </a:r>
            <a:endParaRPr lang="en-US" sz="1200" b="1" dirty="0"/>
          </a:p>
          <a:p>
            <a:r>
              <a:rPr lang="en-US" sz="1200" dirty="0">
                <a:hlinkClick r:id="rId8"/>
              </a:rPr>
              <a:t>1 year ago</a:t>
            </a:r>
            <a:endParaRPr lang="en-US" sz="1200" dirty="0"/>
          </a:p>
          <a:p>
            <a:r>
              <a:rPr lang="en-US" sz="1200" dirty="0" smtClean="0"/>
              <a:t>Sorry </a:t>
            </a:r>
            <a:r>
              <a:rPr lang="en-US" sz="1200" dirty="0"/>
              <a:t>but the first 9-odd minutes are utter </a:t>
            </a:r>
            <a:r>
              <a:rPr lang="en-US" sz="1200" dirty="0" smtClean="0"/>
              <a:t>nonsense</a:t>
            </a:r>
            <a:endParaRPr lang="en-US" sz="12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06269" y="4184886"/>
            <a:ext cx="3678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9"/>
              </a:rPr>
              <a:t>Pallavi Eshwaran</a:t>
            </a:r>
            <a:endParaRPr lang="en-US" sz="1200" b="1" dirty="0"/>
          </a:p>
          <a:p>
            <a:r>
              <a:rPr lang="en-US" sz="1200" dirty="0">
                <a:hlinkClick r:id="rId10"/>
              </a:rPr>
              <a:t>8 months ago</a:t>
            </a:r>
            <a:endParaRPr lang="en-US" sz="1200" dirty="0"/>
          </a:p>
          <a:p>
            <a:r>
              <a:rPr lang="en-US" sz="1200" dirty="0" smtClean="0"/>
              <a:t>Sir</a:t>
            </a:r>
            <a:r>
              <a:rPr lang="en-US" sz="1200" dirty="0"/>
              <a:t>, </a:t>
            </a:r>
            <a:r>
              <a:rPr lang="en-US" sz="1200" dirty="0" smtClean="0"/>
              <a:t>I </a:t>
            </a:r>
            <a:r>
              <a:rPr lang="en-US" sz="1200" dirty="0"/>
              <a:t>have a doubt. In the last part(dual supply voltage measurement demonstration).. what will the multimeter show  if we connect the positive and negative terminals of the multimeter to the corresponding +ve and -ve terminals of the dual supply of </a:t>
            </a:r>
            <a:r>
              <a:rPr lang="en-US" sz="1200" dirty="0" smtClean="0"/>
              <a:t>RPS</a:t>
            </a:r>
            <a:endParaRPr lang="en-US" sz="1200" dirty="0">
              <a:effectLst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60394" y="3945924"/>
            <a:ext cx="1688255" cy="16598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:\Program Files\Microsoft Office\MEDIA\CAGCAT10\j0292020.wmf"/>
          <p:cNvPicPr>
            <a:picLocks noChangeAspect="1" noChangeArrowheads="1"/>
          </p:cNvPicPr>
          <p:nvPr/>
        </p:nvPicPr>
        <p:blipFill rotWithShape="1">
          <a:blip r:embed="rId11"/>
          <a:srcRect l="61659" t="-1" b="-1209"/>
          <a:stretch/>
        </p:blipFill>
        <p:spPr bwMode="auto">
          <a:xfrm>
            <a:off x="3249500" y="5410276"/>
            <a:ext cx="421788" cy="873358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3671288" y="5846955"/>
            <a:ext cx="2436904" cy="41418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Callout 14"/>
          <p:cNvSpPr/>
          <p:nvPr/>
        </p:nvSpPr>
        <p:spPr>
          <a:xfrm>
            <a:off x="1123058" y="5485914"/>
            <a:ext cx="1653087" cy="665588"/>
          </a:xfrm>
          <a:prstGeom prst="wedgeEllipseCallout">
            <a:avLst>
              <a:gd name="adj1" fmla="val 74473"/>
              <a:gd name="adj2" fmla="val 12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 smtClean="0"/>
              <a:t>Automated</a:t>
            </a:r>
            <a:r>
              <a:rPr lang="en-IN" sz="1200" dirty="0"/>
              <a:t> </a:t>
            </a:r>
            <a:r>
              <a:rPr lang="en-IN" sz="1200" b="1" dirty="0" smtClean="0"/>
              <a:t>ML</a:t>
            </a:r>
            <a:r>
              <a:rPr lang="en-IN" sz="1200" dirty="0" smtClean="0"/>
              <a:t> </a:t>
            </a:r>
            <a:r>
              <a:rPr lang="en-IN" sz="1200" b="1" dirty="0" smtClean="0"/>
              <a:t>System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60841" y="5754546"/>
            <a:ext cx="1324947" cy="310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Neutral</a:t>
            </a:r>
            <a:endParaRPr lang="en-IN" dirty="0"/>
          </a:p>
        </p:txBody>
      </p:sp>
      <p:sp>
        <p:nvSpPr>
          <p:cNvPr id="21" name="Rounded Rectangle 20"/>
          <p:cNvSpPr/>
          <p:nvPr/>
        </p:nvSpPr>
        <p:spPr>
          <a:xfrm>
            <a:off x="6260841" y="6084228"/>
            <a:ext cx="2453951" cy="3103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Negative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73282" y="6413910"/>
            <a:ext cx="4876800" cy="3103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Positive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4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1400" dirty="0" smtClean="0"/>
              </a:p>
              <a:p>
                <a:pPr marL="0" indent="0">
                  <a:buNone/>
                </a:pPr>
                <a:endParaRPr lang="en-IN" sz="1400" dirty="0"/>
              </a:p>
              <a:p>
                <a:pPr marL="0" indent="0">
                  <a:buNone/>
                </a:pPr>
                <a:endParaRPr lang="en-IN" sz="1400" dirty="0" smtClean="0"/>
              </a:p>
              <a:p>
                <a:pPr marL="0" indent="0">
                  <a:buNone/>
                </a:pPr>
                <a:endParaRPr lang="en-IN" sz="1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4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40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N" sz="4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4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4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4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/>
              </a:p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8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IN" dirty="0" smtClean="0"/>
                  <a:t>Estimation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516" b="-22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/>
              </a:p>
              <a:p>
                <a:pPr marL="0" indent="0">
                  <a:buNone/>
                </a:pPr>
                <a:endParaRPr lang="en-IN" sz="1200" dirty="0" smtClean="0"/>
              </a:p>
              <a:p>
                <a:pPr marL="0" indent="0">
                  <a:buNone/>
                </a:pPr>
                <a:endParaRPr lang="en-IN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36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IN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IN" sz="36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IN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5074920" y="4791456"/>
            <a:ext cx="2779776" cy="1388681"/>
          </a:xfrm>
          <a:prstGeom prst="wedgeEllipseCallout">
            <a:avLst>
              <a:gd name="adj1" fmla="val -45175"/>
              <a:gd name="adj2" fmla="val -75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Replacing with averages gives a kernel method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96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Learning the kernel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An SDP formulation [Arun13]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71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Pre-processing step </a:t>
                </a:r>
                <a:r>
                  <a:rPr lang="en-IN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(otherwise also possible)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/>
                  <a:t> </a:t>
                </a:r>
                <a:r>
                  <a:rPr lang="en-IN" sz="2400" dirty="0" smtClean="0"/>
                  <a:t>Given: Universal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400" b="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Goal: optimize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 smtClean="0"/>
                  <a:t> for “best”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2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Pre-processing step </a:t>
                </a:r>
                <a:r>
                  <a:rPr lang="en-IN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(otherwise also possible)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/>
                  <a:t> </a:t>
                </a:r>
                <a:r>
                  <a:rPr lang="en-IN" sz="2400" dirty="0" smtClean="0"/>
                  <a:t>Given: Universal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2400" b="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Goal: optimize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2400" dirty="0" smtClean="0"/>
                  <a:t> for “best”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N" sz="2400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/>
                  <a:t> </a:t>
                </a:r>
                <a:r>
                  <a:rPr lang="en-IN" sz="2400" dirty="0" smtClean="0"/>
                  <a:t>Two objectives: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w that minimizes terms in bound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w that minimizes an empirical term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4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bound terms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𝑚𝑖𝑛𝑒𝑖𝑔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𝑚𝑖𝑛𝑒𝑖𝑔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 smtClean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IN" sz="2400" dirty="0"/>
              </a:p>
              <a:p>
                <a:pPr marL="0" indent="0">
                  <a:buNone/>
                </a:pP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93977" y="3311090"/>
            <a:ext cx="5307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 Maximization of above term is convex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IN" sz="2400" dirty="0" err="1" smtClean="0"/>
              <a:t>Infact</a:t>
            </a:r>
            <a:r>
              <a:rPr lang="en-IN" sz="2400" dirty="0" smtClean="0"/>
              <a:t>, expressible as LMI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696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bound terms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IN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𝑚𝑖𝑛𝑒𝑖𝑔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IN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IN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IN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𝑚𝑖𝑛𝑒𝑖𝑔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Sup>
                            <m:sSubSupPr>
                              <m:ctrlP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IN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I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I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2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IN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I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sz="2400" dirty="0" smtClean="0"/>
                  <a:t> (normalized kernels)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493977" y="3311090"/>
            <a:ext cx="5307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>
                <a:solidFill>
                  <a:schemeClr val="bg1">
                    <a:lumMod val="85000"/>
                  </a:schemeClr>
                </a:solidFill>
              </a:rPr>
              <a:t> Maximization of above term is convex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IN" sz="2400" dirty="0" err="1" smtClean="0">
                <a:solidFill>
                  <a:schemeClr val="bg1">
                    <a:lumMod val="85000"/>
                  </a:schemeClr>
                </a:solidFill>
              </a:rPr>
              <a:t>Infact</a:t>
            </a:r>
            <a:r>
              <a:rPr lang="en-IN" sz="2400" dirty="0" smtClean="0">
                <a:solidFill>
                  <a:schemeClr val="bg1">
                    <a:lumMod val="85000"/>
                  </a:schemeClr>
                </a:solidFill>
              </a:rPr>
              <a:t>, expressible as LMI</a:t>
            </a:r>
            <a:endParaRPr lang="en-IN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6377" y="4782151"/>
            <a:ext cx="526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 Minimization of above term is convex</a:t>
            </a:r>
          </a:p>
        </p:txBody>
      </p:sp>
    </p:spTree>
    <p:extLst>
      <p:ext uri="{BB962C8B-B14F-4D97-AF65-F5344CB8AC3E}">
        <p14:creationId xmlns:p14="http://schemas.microsoft.com/office/powerpoint/2010/main" val="18949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Empirical term: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2400" dirty="0" smtClean="0"/>
                  <a:t> is indeed good for several unlabelled sets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Unlabelled sets generated from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Empirical term: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IN" sz="2400" dirty="0" smtClean="0"/>
                  <a:t> is indeed good for several unlabelled sets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Unlabelled sets generated from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764772" y="2911860"/>
            <a:ext cx="3143272" cy="928694"/>
            <a:chOff x="2928926" y="1500174"/>
            <a:chExt cx="3143272" cy="928694"/>
          </a:xfrm>
        </p:grpSpPr>
        <p:grpSp>
          <p:nvGrpSpPr>
            <p:cNvPr id="17" name="Group 16"/>
            <p:cNvGrpSpPr/>
            <p:nvPr/>
          </p:nvGrpSpPr>
          <p:grpSpPr>
            <a:xfrm>
              <a:off x="2928926" y="1500174"/>
              <a:ext cx="3143272" cy="928694"/>
              <a:chOff x="3428992" y="1643050"/>
              <a:chExt cx="1714512" cy="100013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428992" y="1643050"/>
                <a:ext cx="857256" cy="10001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N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286248" y="1643050"/>
                <a:ext cx="857256" cy="10001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IN"/>
              </a:p>
            </p:txBody>
          </p:sp>
        </p:grpSp>
        <p:sp>
          <p:nvSpPr>
            <p:cNvPr id="18" name="TextBox 5"/>
            <p:cNvSpPr txBox="1"/>
            <p:nvPr/>
          </p:nvSpPr>
          <p:spPr>
            <a:xfrm>
              <a:off x="3143240" y="1773784"/>
              <a:ext cx="11430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Negative</a:t>
              </a:r>
              <a:endParaRPr lang="en-IN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4786314" y="1773784"/>
              <a:ext cx="1071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Positive</a:t>
              </a:r>
              <a:endParaRPr lang="en-IN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50194" y="4769248"/>
            <a:ext cx="1285884" cy="928694"/>
            <a:chOff x="571472" y="2928934"/>
            <a:chExt cx="1285884" cy="928694"/>
          </a:xfrm>
        </p:grpSpPr>
        <p:sp>
          <p:nvSpPr>
            <p:cNvPr id="15" name="Rectangle 14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07582" y="4769248"/>
            <a:ext cx="1785950" cy="928694"/>
            <a:chOff x="2214546" y="2928934"/>
            <a:chExt cx="1785950" cy="928694"/>
          </a:xfrm>
        </p:grpSpPr>
        <p:sp>
          <p:nvSpPr>
            <p:cNvPr id="13" name="Rectangle 12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79548" y="4769248"/>
            <a:ext cx="1143008" cy="928694"/>
            <a:chOff x="4929190" y="4143380"/>
            <a:chExt cx="1143008" cy="928694"/>
          </a:xfrm>
        </p:grpSpPr>
        <p:sp>
          <p:nvSpPr>
            <p:cNvPr id="11" name="Rectangle 10"/>
            <p:cNvSpPr/>
            <p:nvPr/>
          </p:nvSpPr>
          <p:spPr>
            <a:xfrm>
              <a:off x="4929190" y="4143380"/>
              <a:ext cx="714380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3570" y="4143380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10800000" flipV="1">
            <a:off x="3550326" y="4025220"/>
            <a:ext cx="1214446" cy="5461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609957" y="4138377"/>
            <a:ext cx="452770" cy="42862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65102" y="4197744"/>
            <a:ext cx="1500198" cy="4044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35116" y="3118584"/>
                <a:ext cx="4233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116" y="3118584"/>
                <a:ext cx="42338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3069" y="4993913"/>
                <a:ext cx="484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069" y="4993913"/>
                <a:ext cx="48417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44755" y="4936156"/>
                <a:ext cx="489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755" y="4936156"/>
                <a:ext cx="4894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996996" y="4945782"/>
                <a:ext cx="551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996" y="4945782"/>
                <a:ext cx="55168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881493" y="3155481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Conditional sampling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914021" y="4955413"/>
                <a:ext cx="1103828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IN" dirty="0" smtClean="0"/>
                  <a:t> known</a:t>
                </a:r>
                <a:endParaRPr lang="en-IN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021" y="4955413"/>
                <a:ext cx="1103828" cy="369588"/>
              </a:xfrm>
              <a:prstGeom prst="rect">
                <a:avLst/>
              </a:prstGeom>
              <a:blipFill rotWithShape="0">
                <a:blip r:embed="rId7"/>
                <a:stretch>
                  <a:fillRect t="-9836" r="-4972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Baseline System for CR estimation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5113176"/>
            <a:ext cx="8595360" cy="106696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Classifier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Training Phase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2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Won’t work: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bSup>
                          </m:e>
                        </m:d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200" dirty="0"/>
                  <a:t> </a:t>
                </a:r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non-convex in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do not avoid </a:t>
                </a:r>
                <a:r>
                  <a:rPr lang="en-IN" sz="2200" i="1" dirty="0" smtClean="0"/>
                  <a:t>extraneous</a:t>
                </a:r>
                <a:r>
                  <a:rPr lang="en-IN" sz="2200" dirty="0" smtClean="0"/>
                  <a:t> solutions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Won’t work: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bSup>
                          </m:e>
                        </m:d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200" dirty="0"/>
                  <a:t> </a:t>
                </a:r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non-convex in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do not avoid </a:t>
                </a:r>
                <a:r>
                  <a:rPr lang="en-IN" sz="2200" i="1" dirty="0" smtClean="0"/>
                  <a:t>extraneous</a:t>
                </a:r>
                <a:r>
                  <a:rPr lang="en-IN" sz="2200" dirty="0" smtClean="0"/>
                  <a:t> solutions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Our idea: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≥1 ∀ </m:t>
                    </m:r>
                    <m:d>
                      <m:dPr>
                        <m:begChr m:val="‖"/>
                        <m:endChr m:val="‖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4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Won’t work: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bSup>
                          </m:e>
                        </m:d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200" dirty="0"/>
                  <a:t> </a:t>
                </a:r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non-convex in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do not avoid </a:t>
                </a:r>
                <a:r>
                  <a:rPr lang="en-IN" sz="2200" i="1" dirty="0" smtClean="0"/>
                  <a:t>extraneous</a:t>
                </a:r>
                <a:r>
                  <a:rPr lang="en-IN" sz="2200" dirty="0" smtClean="0"/>
                  <a:t> solutions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Our idea: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2400" i="1" dirty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 ∀ </m:t>
                    </m:r>
                    <m:d>
                      <m:dPr>
                        <m:begChr m:val="‖"/>
                        <m:endChr m:val="‖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Kernel Learning – empirical term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Won’t work: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2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IN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bSup>
                          </m:e>
                        </m:d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i="1" dirty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bSup>
                        <m:d>
                          <m:dPr>
                            <m:ctrlPr>
                              <a:rPr lang="en-I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000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200" dirty="0"/>
                  <a:t> </a:t>
                </a:r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non-convex in </a:t>
                </a:r>
                <a14:m>
                  <m:oMath xmlns:m="http://schemas.openxmlformats.org/officeDocument/2006/math">
                    <m:r>
                      <a:rPr lang="en-IN" sz="22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22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200" dirty="0"/>
                  <a:t> </a:t>
                </a:r>
                <a:r>
                  <a:rPr lang="en-IN" sz="2200" dirty="0" smtClean="0"/>
                  <a:t>Both do not avoid </a:t>
                </a:r>
                <a:r>
                  <a:rPr lang="en-IN" sz="2200" i="1" dirty="0" smtClean="0"/>
                  <a:t>extraneous</a:t>
                </a:r>
                <a:r>
                  <a:rPr lang="en-IN" sz="2200" dirty="0" smtClean="0"/>
                  <a:t> solutions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IN" sz="2400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IN" sz="2400" dirty="0" smtClean="0"/>
                  <a:t> Our idea: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 ∀ </m:t>
                    </m:r>
                    <m:d>
                      <m:dPr>
                        <m:begChr m:val="‖"/>
                        <m:endChr m:val="‖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IN" sz="24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IN" sz="2400" b="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en-IN" sz="2400" dirty="0"/>
                  <a:t> </a:t>
                </a:r>
                <a:r>
                  <a:rPr lang="en-IN" sz="2400" dirty="0" smtClean="0"/>
                  <a:t>Convex and avoids </a:t>
                </a:r>
                <a:r>
                  <a:rPr lang="en-IN" sz="2400" i="1" dirty="0" smtClean="0"/>
                  <a:t>extraneous</a:t>
                </a:r>
                <a:r>
                  <a:rPr lang="en-IN" sz="2400" dirty="0" smtClean="0"/>
                  <a:t> solutions</a:t>
                </a:r>
                <a:endParaRPr lang="en-IN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SDP formulation for Kernel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𝑚𝑎𝑥𝑒𝑖𝑔</m:t>
                          </m:r>
                          <m:d>
                            <m:dPr>
                              <m:ctrl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b="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∀ </m:t>
                      </m:r>
                      <m:d>
                        <m:dPr>
                          <m:begChr m:val="‖"/>
                          <m:endChr m:val="‖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4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1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SDP formulation for Kernel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𝑚𝑎𝑥𝑒𝑖𝑔</m:t>
                          </m:r>
                          <m:d>
                            <m:dPr>
                              <m:ctrl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b="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∀ </m:t>
                      </m:r>
                      <m:d>
                        <m:dPr>
                          <m:begChr m:val="‖"/>
                          <m:endChr m:val="‖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4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4995512" y="1982803"/>
            <a:ext cx="1337911" cy="612648"/>
          </a:xfrm>
          <a:prstGeom prst="wedgeEllipseCallout">
            <a:avLst>
              <a:gd name="adj1" fmla="val -64718"/>
              <a:gd name="adj2" fmla="val 1112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chemeClr val="tx1"/>
                </a:solidFill>
              </a:rPr>
              <a:t>Sparsity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SDP formulation for Kernel Learning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𝑚𝑎𝑥𝑒𝑖𝑔</m:t>
                          </m:r>
                          <m:d>
                            <m:dPr>
                              <m:ctrlPr>
                                <a:rPr lang="en-IN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I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Sup>
                                <m:sSubSup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b="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IN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 ∀ </m:t>
                      </m:r>
                      <m:d>
                        <m:dPr>
                          <m:begChr m:val="‖"/>
                          <m:endChr m:val="‖"/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4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938" y="2444819"/>
                <a:ext cx="7751866" cy="166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47976" y="4417996"/>
            <a:ext cx="5694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Solved using cutting planes algorithm </a:t>
            </a:r>
            <a:r>
              <a:rPr lang="en-IN" sz="2400" dirty="0" smtClean="0">
                <a:solidFill>
                  <a:schemeClr val="accent4"/>
                </a:solidFill>
              </a:rPr>
              <a:t>[Ar14]</a:t>
            </a:r>
            <a:endParaRPr lang="en-IN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Simulation results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5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Binary Class Dataset (UCI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535717" y="30319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407631" y="3386119"/>
            <a:ext cx="1143008" cy="64294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0044" y="1714672"/>
            <a:ext cx="9129212" cy="4479813"/>
            <a:chOff x="2261123" y="1778786"/>
            <a:chExt cx="7544804" cy="33657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1721" y="1938444"/>
              <a:ext cx="7004206" cy="26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2261123" y="1778786"/>
              <a:ext cx="492443" cy="2066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Estimation Error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4777881" y="4612690"/>
              <a:ext cx="3919171" cy="53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Varying Negative Class Proportions in U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(proportion in D is set to [0.5, 0.5])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5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Binary Class Dataset (UCI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535717" y="30319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407631" y="3386119"/>
            <a:ext cx="1143008" cy="64294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0044" y="1714672"/>
            <a:ext cx="9129212" cy="4479813"/>
            <a:chOff x="2261123" y="1778786"/>
            <a:chExt cx="7544804" cy="33657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1721" y="1938444"/>
              <a:ext cx="7004206" cy="26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2261123" y="1778786"/>
              <a:ext cx="492443" cy="2066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Estimation Error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4777881" y="4612690"/>
              <a:ext cx="3919171" cy="53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Varying Negative Class Proportions in U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(proportion in D is set to [0.5, 0.5])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Oval Callout 2"/>
          <p:cNvSpPr/>
          <p:nvPr/>
        </p:nvSpPr>
        <p:spPr>
          <a:xfrm>
            <a:off x="9606014" y="3676851"/>
            <a:ext cx="2329312" cy="1094508"/>
          </a:xfrm>
          <a:prstGeom prst="wedgeEllipseCallout">
            <a:avLst>
              <a:gd name="adj1" fmla="val -40952"/>
              <a:gd name="adj2" fmla="val 11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 smtClean="0"/>
              <a:t>Direct methods are flat and instance based is not!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2578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202" y="368715"/>
            <a:ext cx="9692640" cy="1325562"/>
          </a:xfrm>
        </p:spPr>
        <p:txBody>
          <a:bodyPr/>
          <a:lstStyle/>
          <a:p>
            <a:r>
              <a:rPr lang="en-IN" dirty="0"/>
              <a:t>Baseline System </a:t>
            </a:r>
            <a:r>
              <a:rPr lang="en-IN" dirty="0" smtClean="0"/>
              <a:t>for CR estimation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</p:spPr>
            <p:txBody>
              <a:bodyPr/>
              <a:lstStyle/>
              <a:p>
                <a:r>
                  <a:rPr lang="en-IN" dirty="0" smtClean="0"/>
                  <a:t>Input: Few comments tagged with classes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≡{1, …, 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  <a:blipFill rotWithShape="0">
                <a:blip r:embed="rId2"/>
                <a:stretch>
                  <a:fillRect l="-142" t="-4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Classifier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05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Binary Class Dataset (UCI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535717" y="30319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407631" y="3386119"/>
            <a:ext cx="1143008" cy="64294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0044" y="1714672"/>
            <a:ext cx="9129212" cy="4479813"/>
            <a:chOff x="2261123" y="1778786"/>
            <a:chExt cx="7544804" cy="33657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1721" y="1938444"/>
              <a:ext cx="7004206" cy="26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2261123" y="1778786"/>
              <a:ext cx="492443" cy="2066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Estimation Error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4777881" y="4612690"/>
              <a:ext cx="3919171" cy="53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Varying Negative Class Proportions in U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(proportion in D is set to [0.5, 0.5])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>
                <a:off x="9606014" y="3676851"/>
                <a:ext cx="2329312" cy="1094508"/>
              </a:xfrm>
              <a:prstGeom prst="wedgeEllipseCallout">
                <a:avLst>
                  <a:gd name="adj1" fmla="val -166985"/>
                  <a:gd name="adj2" fmla="val 197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 smtClean="0"/>
                  <a:t>Instance based is good only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p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IN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IN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IN" sz="1400" dirty="0"/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14" y="3676851"/>
                <a:ext cx="2329312" cy="1094508"/>
              </a:xfrm>
              <a:prstGeom prst="wedgeEllipseCallout">
                <a:avLst>
                  <a:gd name="adj1" fmla="val -166985"/>
                  <a:gd name="adj2" fmla="val 19768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Binary Class Dataset (UCI</a:t>
            </a:r>
            <a:r>
              <a:rPr lang="en-US" dirty="0" smtClean="0"/>
              <a:t>)</a:t>
            </a:r>
            <a:endParaRPr lang="en-IN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535717" y="303195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6407631" y="3386119"/>
            <a:ext cx="1143008" cy="642942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0044" y="1714672"/>
            <a:ext cx="9129212" cy="4479813"/>
            <a:chOff x="2261123" y="1778786"/>
            <a:chExt cx="7544804" cy="336574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01721" y="1938444"/>
              <a:ext cx="7004206" cy="26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7"/>
            <p:cNvSpPr txBox="1"/>
            <p:nvPr/>
          </p:nvSpPr>
          <p:spPr>
            <a:xfrm>
              <a:off x="2261123" y="1778786"/>
              <a:ext cx="492443" cy="20663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Estimation Error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4777881" y="4612690"/>
              <a:ext cx="3919171" cy="53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Varying Negative Class Proportions in U</a:t>
              </a:r>
            </a:p>
            <a:p>
              <a:pPr algn="ctr"/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(proportion in D is set to [0.5, 0.5])</a:t>
              </a:r>
              <a:endParaRPr lang="en-IN" sz="20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>
                <a:off x="9606014" y="3676851"/>
                <a:ext cx="2329312" cy="1094508"/>
              </a:xfrm>
              <a:prstGeom prst="wedgeEllipseCallout">
                <a:avLst>
                  <a:gd name="adj1" fmla="val -29795"/>
                  <a:gd name="adj2" fmla="val 65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400" dirty="0" smtClean="0"/>
                  <a:t>Flatness and acc.:</a:t>
                </a:r>
              </a:p>
              <a:p>
                <a:pPr algn="ctr"/>
                <a:r>
                  <a:rPr lang="en-IN" sz="1400" dirty="0" smtClean="0"/>
                  <a:t>MMD-MKL</a:t>
                </a:r>
                <a14:m>
                  <m:oMath xmlns:m="http://schemas.openxmlformats.org/officeDocument/2006/math">
                    <m:r>
                      <a:rPr lang="en-IN" sz="1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b="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IN" sz="1400" dirty="0" smtClean="0"/>
                  <a:t> MMD </a:t>
                </a:r>
                <a14:m>
                  <m:oMath xmlns:m="http://schemas.openxmlformats.org/officeDocument/2006/math">
                    <m:r>
                      <a:rPr lang="en-IN" sz="14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IN" sz="1400" dirty="0" smtClean="0"/>
                  <a:t> PE-DR</a:t>
                </a:r>
                <a:endParaRPr lang="en-IN" sz="1400" dirty="0"/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014" y="3676851"/>
                <a:ext cx="2329312" cy="1094508"/>
              </a:xfrm>
              <a:prstGeom prst="wedgeEllipseCallout">
                <a:avLst>
                  <a:gd name="adj1" fmla="val -29795"/>
                  <a:gd name="adj2" fmla="val 6577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0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binary classification results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93" y="1787877"/>
            <a:ext cx="8343242" cy="36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1631111" y="1930753"/>
            <a:ext cx="492443" cy="2500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Estimation Error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955036" y="5590468"/>
            <a:ext cx="4742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Varying Negative Class Proportions in U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(proportion in D is set to [0.5, 0.5])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184516" y="3349591"/>
            <a:ext cx="1942328" cy="882156"/>
          </a:xfrm>
          <a:prstGeom prst="wedgeEllipseCallout">
            <a:avLst>
              <a:gd name="adj1" fmla="val -7774"/>
              <a:gd name="adj2" fmla="val 29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Same trend!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00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Variation with data size</a:t>
            </a:r>
            <a:endParaRPr lang="en-IN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918" y="1931136"/>
            <a:ext cx="5124141" cy="29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3"/>
          <p:cNvSpPr txBox="1"/>
          <p:nvPr/>
        </p:nvSpPr>
        <p:spPr>
          <a:xfrm>
            <a:off x="734442" y="467471"/>
            <a:ext cx="492443" cy="36607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Estimation Error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017948" y="4859722"/>
            <a:ext cx="3403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Per class train size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(proportion in D and U fixed)</a:t>
            </a:r>
            <a:endParaRPr lang="en-I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560" y="1931136"/>
            <a:ext cx="5099919" cy="29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9010988" y="4972526"/>
            <a:ext cx="2712583" cy="1190163"/>
          </a:xfrm>
          <a:prstGeom prst="wedgeEllipseCallout">
            <a:avLst>
              <a:gd name="adj1" fmla="val -6547"/>
              <a:gd name="adj2" fmla="val 22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Baselines need not improve with data size!</a:t>
            </a:r>
            <a:endParaRPr lang="en-IN" dirty="0"/>
          </a:p>
        </p:txBody>
      </p:sp>
      <p:sp>
        <p:nvSpPr>
          <p:cNvPr id="10" name="Oval Callout 9"/>
          <p:cNvSpPr/>
          <p:nvPr/>
        </p:nvSpPr>
        <p:spPr>
          <a:xfrm>
            <a:off x="471746" y="4961298"/>
            <a:ext cx="2712583" cy="1190163"/>
          </a:xfrm>
          <a:prstGeom prst="wedgeEllipseCallout">
            <a:avLst>
              <a:gd name="adj1" fmla="val -6547"/>
              <a:gd name="adj2" fmla="val 22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Multi-class datasets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82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 smtClean="0"/>
              <a:t>Re-cap of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Linear Classifiers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and Kernel Methods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73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learned</a:t>
                </a:r>
                <a:endParaRPr lang="en-IN" b="0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Training:</a:t>
                </a: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learned</a:t>
                </a:r>
                <a:endParaRPr lang="en-IN" b="0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/>
              </a:p>
              <a:p>
                <a:r>
                  <a:rPr lang="en-IN" dirty="0" smtClean="0"/>
                  <a:t>Training:</a:t>
                </a:r>
              </a:p>
              <a:p>
                <a:pPr lvl="1"/>
                <a:r>
                  <a:rPr lang="en-IN" dirty="0" smtClean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7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 smtClean="0">
                  <a:solidFill>
                    <a:schemeClr val="bg2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bg2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bg2"/>
                    </a:solidFill>
                  </a:rPr>
                  <a:t>learned</a:t>
                </a:r>
                <a:endParaRPr lang="en-IN" b="0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/>
              </a:p>
              <a:p>
                <a:r>
                  <a:rPr lang="en-IN" dirty="0" smtClean="0"/>
                  <a:t>Training:</a:t>
                </a:r>
              </a:p>
              <a:p>
                <a:pPr lvl="1"/>
                <a:r>
                  <a:rPr lang="en-IN" dirty="0" smtClean="0"/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/>
              </a:p>
              <a:p>
                <a:r>
                  <a:rPr lang="en-IN" dirty="0" smtClean="0"/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8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learned</a:t>
                </a:r>
                <a:endParaRPr lang="en-IN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Training:</a:t>
                </a:r>
              </a:p>
              <a:p>
                <a:pPr lvl="1"/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8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learned</a:t>
                </a:r>
                <a:endParaRPr lang="en-IN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/>
              </a:p>
              <a:p>
                <a:r>
                  <a:rPr lang="en-IN" dirty="0" smtClean="0"/>
                  <a:t>Training:</a:t>
                </a:r>
              </a:p>
              <a:p>
                <a:pPr lvl="1"/>
                <a:r>
                  <a:rPr lang="en-IN" dirty="0" smtClean="0"/>
                  <a:t>Lear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>
                  <a:solidFill>
                    <a:srgbClr val="FF0000"/>
                  </a:solidFill>
                </a:endParaRPr>
              </a:p>
              <a:p>
                <a:r>
                  <a:rPr lang="en-IN" dirty="0" smtClean="0">
                    <a:solidFill>
                      <a:schemeClr val="bg1">
                        <a:lumMod val="95000"/>
                      </a:schemeClr>
                    </a:solidFill>
                  </a:rPr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Baseline System </a:t>
            </a:r>
            <a:r>
              <a:rPr lang="en-IN" dirty="0" smtClean="0"/>
              <a:t>for CR estimation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</p:spPr>
            <p:txBody>
              <a:bodyPr/>
              <a:lstStyle/>
              <a:p>
                <a:r>
                  <a:rPr lang="en-IN" dirty="0" smtClean="0"/>
                  <a:t>Model: Set of possible classifiers</a:t>
                </a:r>
              </a:p>
              <a:p>
                <a:pPr lvl="1"/>
                <a:r>
                  <a:rPr lang="en-IN" b="0" dirty="0" smtClean="0">
                    <a:solidFill>
                      <a:srgbClr val="FF0000"/>
                    </a:solidFill>
                  </a:rPr>
                  <a:t>E.g.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𝑙𝑖𝑛𝑒𝑎𝑟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)↦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5113176"/>
                <a:ext cx="8595360" cy="1066961"/>
              </a:xfrm>
              <a:blipFill rotWithShape="0">
                <a:blip r:embed="rId2"/>
                <a:stretch>
                  <a:fillRect l="-142" t="-4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Process 3"/>
          <p:cNvSpPr/>
          <p:nvPr/>
        </p:nvSpPr>
        <p:spPr>
          <a:xfrm>
            <a:off x="3181288" y="2322648"/>
            <a:ext cx="1565189" cy="7825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Training Algorithm</a:t>
            </a:r>
            <a:endParaRPr lang="en-IN" dirty="0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 flipV="1">
            <a:off x="2176272" y="2713946"/>
            <a:ext cx="1005016" cy="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Data 5"/>
              <p:cNvSpPr/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Flowchart: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294" y="2503880"/>
                <a:ext cx="790832" cy="477795"/>
              </a:xfrm>
              <a:prstGeom prst="flowChartInputOutp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ata 6"/>
          <p:cNvSpPr/>
          <p:nvPr/>
        </p:nvSpPr>
        <p:spPr>
          <a:xfrm>
            <a:off x="3267784" y="3808870"/>
            <a:ext cx="1392195" cy="649374"/>
          </a:xfrm>
          <a:prstGeom prst="flowChartInputOutp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Model</a:t>
            </a:r>
            <a:endParaRPr lang="en-IN" dirty="0"/>
          </a:p>
        </p:txBody>
      </p:sp>
      <p:cxnSp>
        <p:nvCxnSpPr>
          <p:cNvPr id="8" name="Straight Arrow Connector 7"/>
          <p:cNvCxnSpPr>
            <a:stCxn id="7" idx="1"/>
            <a:endCxn id="4" idx="2"/>
          </p:cNvCxnSpPr>
          <p:nvPr/>
        </p:nvCxnSpPr>
        <p:spPr>
          <a:xfrm flipV="1">
            <a:off x="3963882" y="3105243"/>
            <a:ext cx="1" cy="70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5842110" y="2553307"/>
            <a:ext cx="1664044" cy="3212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Classifier</a:t>
            </a:r>
            <a:endParaRPr lang="en-IN" dirty="0"/>
          </a:p>
        </p:txBody>
      </p:sp>
      <p:cxnSp>
        <p:nvCxnSpPr>
          <p:cNvPr id="10" name="Straight Arrow Connector 9"/>
          <p:cNvCxnSpPr>
            <a:stCxn id="4" idx="3"/>
            <a:endCxn id="9" idx="1"/>
          </p:cNvCxnSpPr>
          <p:nvPr/>
        </p:nvCxnSpPr>
        <p:spPr>
          <a:xfrm flipV="1">
            <a:off x="4746477" y="2713945"/>
            <a:ext cx="10956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2466" y="3673653"/>
            <a:ext cx="206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2">
                    <a:lumMod val="50000"/>
                  </a:schemeClr>
                </a:solidFill>
              </a:rPr>
              <a:t>Training Phase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1872" y="1957888"/>
            <a:ext cx="6384324" cy="2621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26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Modelling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Assumptions:</a:t>
                </a:r>
              </a:p>
              <a:p>
                <a:pPr lvl="1"/>
                <a:r>
                  <a:rPr lang="en-IN" dirty="0" smtClean="0"/>
                  <a:t>For any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IN" dirty="0" smtClean="0"/>
                  <a:t>, basic features are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b="0" dirty="0" smtClean="0"/>
              </a:p>
              <a:p>
                <a:pPr lvl="1"/>
                <a:r>
                  <a:rPr lang="en-IN" dirty="0" smtClean="0"/>
                  <a:t>Score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 smtClean="0"/>
                  <a:t> belonging to class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lit/>
                      </m:rP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needs to be 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learned</a:t>
                </a:r>
                <a:endParaRPr lang="en-IN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N" b="0" dirty="0" smtClean="0"/>
                  <a:t>Optimal prediction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b="0" dirty="0" smtClean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IN" dirty="0"/>
              </a:p>
              <a:p>
                <a:pPr lvl="1"/>
                <a:endParaRPr lang="en-IN" b="0" dirty="0" smtClean="0"/>
              </a:p>
              <a:p>
                <a:r>
                  <a:rPr lang="en-IN" dirty="0" smtClean="0"/>
                  <a:t>Training:</a:t>
                </a:r>
              </a:p>
              <a:p>
                <a:pPr lvl="1"/>
                <a:r>
                  <a:rPr lang="en-IN" dirty="0" smtClean="0"/>
                  <a:t>Lear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I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⟨"/>
                        <m:endChr m:val="⟩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 smtClean="0">
                  <a:solidFill>
                    <a:schemeClr val="tx1"/>
                  </a:solidFill>
                </a:endParaRPr>
              </a:p>
              <a:p>
                <a:r>
                  <a:rPr lang="en-IN" dirty="0" smtClean="0"/>
                  <a:t>Inference: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I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I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I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IN" dirty="0">
                  <a:solidFill>
                    <a:srgbClr val="FF0000"/>
                  </a:solidFill>
                </a:endParaRPr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4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b="0" dirty="0" smtClean="0"/>
                  <a:t>                                 s.t.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0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b="0" dirty="0" smtClean="0"/>
                  <a:t>                                 s.t.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5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b="0" dirty="0" smtClean="0"/>
                  <a:t>                                 s.t.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8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b="0" dirty="0" smtClean="0"/>
                  <a:t>                                 s.t.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28286" y="5181600"/>
            <a:ext cx="642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accent5"/>
                </a:solidFill>
              </a:rPr>
              <a:t>Support Vector Machine (SVM)</a:t>
            </a:r>
            <a:r>
              <a:rPr lang="en-IN" sz="3200" dirty="0" smtClean="0">
                <a:solidFill>
                  <a:schemeClr val="accent5"/>
                </a:solidFill>
              </a:rPr>
              <a:t> </a:t>
            </a:r>
            <a:r>
              <a:rPr lang="en-IN" dirty="0" smtClean="0">
                <a:solidFill>
                  <a:schemeClr val="accent5"/>
                </a:solidFill>
              </a:rPr>
              <a:t>[Cr01]</a:t>
            </a:r>
            <a:endParaRPr lang="en-IN" sz="3200" b="1" dirty="0">
              <a:solidFill>
                <a:schemeClr val="accent5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36605" y="3863546"/>
            <a:ext cx="3211851" cy="1985207"/>
          </a:xfrm>
          <a:prstGeom prst="wedgeEllipseCallout">
            <a:avLst>
              <a:gd name="adj1" fmla="val 60844"/>
              <a:gd name="adj2" fmla="val -54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Convex</a:t>
            </a:r>
          </a:p>
          <a:p>
            <a:pPr algn="ctr"/>
            <a:r>
              <a:rPr lang="en-IN" dirty="0" smtClean="0"/>
              <a:t>quadratic program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67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Classification: Training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/>
                  <a:t>Solve: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IN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…,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I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IN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I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I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IN" dirty="0" smtClean="0"/>
              </a:p>
              <a:p>
                <a:pPr marL="0" indent="0">
                  <a:buNone/>
                </a:pPr>
                <a:endParaRPr lang="en-IN" dirty="0" smtClean="0"/>
              </a:p>
              <a:p>
                <a:pPr marL="0" indent="0" algn="ctr">
                  <a:buNone/>
                </a:pPr>
                <a:r>
                  <a:rPr lang="en-IN" b="0" dirty="0" smtClean="0"/>
                  <a:t>                                 s.t.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∀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28286" y="5181600"/>
            <a:ext cx="6425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solidFill>
                  <a:schemeClr val="accent5"/>
                </a:solidFill>
              </a:rPr>
              <a:t>Support Vector Machine (SVM)</a:t>
            </a:r>
            <a:r>
              <a:rPr lang="en-IN" sz="3200" dirty="0" smtClean="0">
                <a:solidFill>
                  <a:schemeClr val="accent5"/>
                </a:solidFill>
              </a:rPr>
              <a:t> </a:t>
            </a:r>
            <a:r>
              <a:rPr lang="en-IN" dirty="0" smtClean="0">
                <a:solidFill>
                  <a:schemeClr val="accent5"/>
                </a:solidFill>
              </a:rPr>
              <a:t>[Cr01]</a:t>
            </a:r>
            <a:endParaRPr lang="en-IN" sz="32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436605" y="3863546"/>
                <a:ext cx="2776151" cy="1985207"/>
              </a:xfrm>
              <a:prstGeom prst="wedgeEllipseCallout">
                <a:avLst>
                  <a:gd name="adj1" fmla="val 60844"/>
                  <a:gd name="adj2" fmla="val -545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0" dirty="0" err="1" smtClean="0"/>
                  <a:t>Infact</a:t>
                </a:r>
                <a:r>
                  <a:rPr lang="en-IN" b="0" dirty="0" smtClean="0"/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05" y="3863546"/>
                <a:ext cx="2776151" cy="1985207"/>
              </a:xfrm>
              <a:prstGeom prst="wedgeEllipseCallout">
                <a:avLst>
                  <a:gd name="adj1" fmla="val 60844"/>
                  <a:gd name="adj2" fmla="val -54519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Linear Classification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 smtClean="0">
                    <a:solidFill>
                      <a:schemeClr val="tx1"/>
                    </a:solidFill>
                  </a:rPr>
                  <a:t>SVM has </a:t>
                </a:r>
                <a:r>
                  <a:rPr lang="en-IN" dirty="0" smtClean="0">
                    <a:solidFill>
                      <a:srgbClr val="FF0000"/>
                    </a:solidFill>
                  </a:rPr>
                  <a:t>guarantees with iid data</a:t>
                </a:r>
                <a:r>
                  <a:rPr lang="en-IN" dirty="0" smtClean="0">
                    <a:solidFill>
                      <a:schemeClr val="tx1"/>
                    </a:solidFill>
                  </a:rPr>
                  <a:t> (from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Comments belonging to different courses are </a:t>
                </a:r>
                <a:r>
                  <a:rPr lang="en-IN" b="1" dirty="0" smtClean="0">
                    <a:solidFill>
                      <a:schemeClr val="tx1"/>
                    </a:solidFill>
                  </a:rPr>
                  <a:t>NOT</a:t>
                </a:r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905344" y="3883104"/>
            <a:ext cx="1285884" cy="928694"/>
            <a:chOff x="571472" y="2928934"/>
            <a:chExt cx="1285884" cy="928694"/>
          </a:xfrm>
        </p:grpSpPr>
        <p:sp>
          <p:nvSpPr>
            <p:cNvPr id="11" name="Rectangle 10"/>
            <p:cNvSpPr/>
            <p:nvPr/>
          </p:nvSpPr>
          <p:spPr>
            <a:xfrm>
              <a:off x="571472" y="2928934"/>
              <a:ext cx="214314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5786" y="2928934"/>
              <a:ext cx="1071570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u="sng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62732" y="3883104"/>
            <a:ext cx="1785950" cy="928694"/>
            <a:chOff x="2214546" y="2928934"/>
            <a:chExt cx="1785950" cy="928694"/>
          </a:xfrm>
        </p:grpSpPr>
        <p:sp>
          <p:nvSpPr>
            <p:cNvPr id="14" name="Rectangle 13"/>
            <p:cNvSpPr/>
            <p:nvPr/>
          </p:nvSpPr>
          <p:spPr>
            <a:xfrm>
              <a:off x="2214546" y="2928934"/>
              <a:ext cx="1357322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1868" y="2928934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834698" y="3883104"/>
            <a:ext cx="1143008" cy="928694"/>
            <a:chOff x="4929190" y="4143380"/>
            <a:chExt cx="1143008" cy="928694"/>
          </a:xfrm>
        </p:grpSpPr>
        <p:sp>
          <p:nvSpPr>
            <p:cNvPr id="17" name="Rectangle 16"/>
            <p:cNvSpPr/>
            <p:nvPr/>
          </p:nvSpPr>
          <p:spPr>
            <a:xfrm>
              <a:off x="4929190" y="4143380"/>
              <a:ext cx="714380" cy="92869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43570" y="4143380"/>
              <a:ext cx="428628" cy="92869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42658" y="4911950"/>
                <a:ext cx="376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58" y="4911950"/>
                <a:ext cx="37696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653" y="4911950"/>
                <a:ext cx="495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653" y="4911950"/>
                <a:ext cx="49539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73233" y="4877794"/>
                <a:ext cx="551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33" y="4877794"/>
                <a:ext cx="55168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5747704" y="4337521"/>
            <a:ext cx="1779373" cy="993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40737" y="2991806"/>
                <a:ext cx="39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37" y="2991806"/>
                <a:ext cx="39908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13846" r="-4615" b="-2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stCxn id="43" idx="2"/>
          </p:cNvCxnSpPr>
          <p:nvPr/>
        </p:nvCxnSpPr>
        <p:spPr>
          <a:xfrm>
            <a:off x="5440279" y="3268805"/>
            <a:ext cx="0" cy="5349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12" idx="0"/>
          </p:cNvCxnSpPr>
          <p:nvPr/>
        </p:nvCxnSpPr>
        <p:spPr>
          <a:xfrm flipH="1">
            <a:off x="2655443" y="3268805"/>
            <a:ext cx="2784836" cy="614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2"/>
          </p:cNvCxnSpPr>
          <p:nvPr/>
        </p:nvCxnSpPr>
        <p:spPr>
          <a:xfrm>
            <a:off x="5440279" y="3268805"/>
            <a:ext cx="1197111" cy="555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3" idx="2"/>
          </p:cNvCxnSpPr>
          <p:nvPr/>
        </p:nvCxnSpPr>
        <p:spPr>
          <a:xfrm>
            <a:off x="5440279" y="3268805"/>
            <a:ext cx="2984378" cy="53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84826" y="5330334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accent5"/>
                </a:solidFill>
              </a:rPr>
              <a:t>Conditional sampling</a:t>
            </a:r>
            <a:endParaRPr lang="en-IN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 estimation via Lin. Classification</a:t>
            </a:r>
            <a:endParaRPr lang="en-IN" dirty="0"/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9458" y="2616726"/>
            <a:ext cx="6895241" cy="305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3"/>
          <p:cNvSpPr txBox="1"/>
          <p:nvPr/>
        </p:nvSpPr>
        <p:spPr>
          <a:xfrm>
            <a:off x="2099348" y="2886905"/>
            <a:ext cx="400110" cy="20663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Estimation Error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4392503" y="5667464"/>
            <a:ext cx="336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Varying Negative Class Proportions in U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(proportion in D is set to [0.5, 0.5])</a:t>
            </a:r>
            <a:endParaRPr lang="en-IN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1897</TotalTime>
  <Words>1601</Words>
  <Application>Microsoft Office PowerPoint</Application>
  <PresentationFormat>Widescreen</PresentationFormat>
  <Paragraphs>653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3" baseType="lpstr">
      <vt:lpstr>Arial</vt:lpstr>
      <vt:lpstr>Cambria Math</vt:lpstr>
      <vt:lpstr>Century Schoolbook</vt:lpstr>
      <vt:lpstr>Wingdings</vt:lpstr>
      <vt:lpstr>Wingdings 2</vt:lpstr>
      <vt:lpstr>View</vt:lpstr>
      <vt:lpstr>Dataset Shift in Machine Learning</vt:lpstr>
      <vt:lpstr>Outline</vt:lpstr>
      <vt:lpstr>Motivating Example</vt:lpstr>
      <vt:lpstr>Estimate fraction of +ve comments for a YouTube course</vt:lpstr>
      <vt:lpstr>Estimate fraction of +ve comments for a YouTube course</vt:lpstr>
      <vt:lpstr>Estimate fraction of +ve comments for a YouTube course</vt:lpstr>
      <vt:lpstr>Baseline System for CR estimation</vt:lpstr>
      <vt:lpstr>Baseline System for CR estimation</vt:lpstr>
      <vt:lpstr>Baseline System for CR estimation</vt:lpstr>
      <vt:lpstr>Baseline System for CR estimation</vt:lpstr>
      <vt:lpstr>Baseline System for CR estimation</vt:lpstr>
      <vt:lpstr>A key observation …</vt:lpstr>
      <vt:lpstr>A key observation …</vt:lpstr>
      <vt:lpstr>A key observation …</vt:lpstr>
      <vt:lpstr>A key observation …</vt:lpstr>
      <vt:lpstr>Another observation …</vt:lpstr>
      <vt:lpstr>Another observation …</vt:lpstr>
      <vt:lpstr>Direct CR estimation</vt:lpstr>
      <vt:lpstr>Kernel embedding of distributions</vt:lpstr>
      <vt:lpstr>Kernel Embedding: CR estimator</vt:lpstr>
      <vt:lpstr>Kernel Embedding: CR estimator</vt:lpstr>
      <vt:lpstr>Kernel Embedding: CR estimator</vt:lpstr>
      <vt:lpstr>Kernels and RKHS</vt:lpstr>
      <vt:lpstr>Kernels and RKHS</vt:lpstr>
      <vt:lpstr>Kernel Embedding of distributions</vt:lpstr>
      <vt:lpstr>Kernel embedding of distribution</vt:lpstr>
      <vt:lpstr>Kernel Embedding: Injective map</vt:lpstr>
      <vt:lpstr>Advantages with Kernel embedding</vt:lpstr>
      <vt:lpstr>Kernel Embedding: CR estimator</vt:lpstr>
      <vt:lpstr>Kernel Embedding: CR estimator</vt:lpstr>
      <vt:lpstr>Kernel Embedding: CR estimator</vt:lpstr>
      <vt:lpstr>Kernel Embedding: CR estimator</vt:lpstr>
      <vt:lpstr>Kernel Embedding: CR estimator</vt:lpstr>
      <vt:lpstr>Kernel Embedding: CR estimator</vt:lpstr>
      <vt:lpstr>Kernel Embedding: CR estimator</vt:lpstr>
      <vt:lpstr>Statistical Consistency</vt:lpstr>
      <vt:lpstr>Statistical Consistency</vt:lpstr>
      <vt:lpstr>Proof sketch</vt:lpstr>
      <vt:lpstr>McDiarmid’s Inequality</vt:lpstr>
      <vt:lpstr>Proof sketch</vt:lpstr>
      <vt:lpstr>Summary</vt:lpstr>
      <vt:lpstr>Handling target-shift</vt:lpstr>
      <vt:lpstr>Basic ML re-visited …</vt:lpstr>
      <vt:lpstr>Basic ML re-visited …</vt:lpstr>
      <vt:lpstr>Dataset shift …</vt:lpstr>
      <vt:lpstr>Dataset shift …</vt:lpstr>
      <vt:lpstr>Dataset shift …</vt:lpstr>
      <vt:lpstr>Dataset shift …</vt:lpstr>
      <vt:lpstr>Dataset shift …</vt:lpstr>
      <vt:lpstr>Dataset shift …</vt:lpstr>
      <vt:lpstr>Dataset shift …</vt:lpstr>
      <vt:lpstr>Target shift …</vt:lpstr>
      <vt:lpstr>Target shift …</vt:lpstr>
      <vt:lpstr>Embedding conditional distributions</vt:lpstr>
      <vt:lpstr>Embedding conditional distributions</vt:lpstr>
      <vt:lpstr>Kernel embedding of joint distribution</vt:lpstr>
      <vt:lpstr>Analogy between discrete and kernel embedding representations of marginal distributions and joint distributions</vt:lpstr>
      <vt:lpstr>Estimation of β</vt:lpstr>
      <vt:lpstr>Estimation of β</vt:lpstr>
      <vt:lpstr>Estimation of β</vt:lpstr>
      <vt:lpstr>Estimation of β</vt:lpstr>
      <vt:lpstr>Estimation of β</vt:lpstr>
      <vt:lpstr>Learning the kernel</vt:lpstr>
      <vt:lpstr>Kernel Learning</vt:lpstr>
      <vt:lpstr>Kernel Learning</vt:lpstr>
      <vt:lpstr>Kernel Learning – bound terms</vt:lpstr>
      <vt:lpstr>Kernel Learning – bound terms</vt:lpstr>
      <vt:lpstr>Kernel Learning – empirical term</vt:lpstr>
      <vt:lpstr>Kernel Learning – empirical term</vt:lpstr>
      <vt:lpstr>Kernel Learning – empirical term</vt:lpstr>
      <vt:lpstr>Kernel Learning – empirical term</vt:lpstr>
      <vt:lpstr>Kernel Learning – empirical term</vt:lpstr>
      <vt:lpstr>Kernel Learning – empirical term</vt:lpstr>
      <vt:lpstr>SDP formulation for Kernel Learning</vt:lpstr>
      <vt:lpstr>SDP formulation for Kernel Learning</vt:lpstr>
      <vt:lpstr>SDP formulation for Kernel Learning</vt:lpstr>
      <vt:lpstr>Simulation results</vt:lpstr>
      <vt:lpstr>Results: Binary Class Dataset (UCI)</vt:lpstr>
      <vt:lpstr>Results: Binary Class Dataset (UCI)</vt:lpstr>
      <vt:lpstr>Results: Binary Class Dataset (UCI)</vt:lpstr>
      <vt:lpstr>Results: Binary Class Dataset (UCI)</vt:lpstr>
      <vt:lpstr>Other binary classification results</vt:lpstr>
      <vt:lpstr>Variation with data size</vt:lpstr>
      <vt:lpstr>Re-cap of Linear Classifiers</vt:lpstr>
      <vt:lpstr>Linear Classification: Modelling</vt:lpstr>
      <vt:lpstr>Linear Classification: Modelling</vt:lpstr>
      <vt:lpstr>Linear Classification: Modelling</vt:lpstr>
      <vt:lpstr>Linear Classification: Modelling</vt:lpstr>
      <vt:lpstr>Linear Classification: Modelling</vt:lpstr>
      <vt:lpstr>Linear Classification: Modelling</vt:lpstr>
      <vt:lpstr>Linear Classification: Training</vt:lpstr>
      <vt:lpstr>Linear Classification: Training</vt:lpstr>
      <vt:lpstr>Linear Classification: Training</vt:lpstr>
      <vt:lpstr>Linear Classification: Training</vt:lpstr>
      <vt:lpstr>Linear Classification: Training</vt:lpstr>
      <vt:lpstr>Linear Classification</vt:lpstr>
      <vt:lpstr>CR estimation via Lin. Classification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Dataset Shift in Machine Learning</dc:title>
  <dc:creator>SakethSiri Jagarlapudi</dc:creator>
  <cp:lastModifiedBy>SakethSiri Jagarlapudi</cp:lastModifiedBy>
  <cp:revision>91</cp:revision>
  <dcterms:created xsi:type="dcterms:W3CDTF">2015-07-07T08:59:30Z</dcterms:created>
  <dcterms:modified xsi:type="dcterms:W3CDTF">2015-07-14T20:45:06Z</dcterms:modified>
</cp:coreProperties>
</file>