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58" r:id="rId2"/>
    <p:sldMasterId id="2147483664" r:id="rId3"/>
    <p:sldMasterId id="2147483674" r:id="rId4"/>
  </p:sldMasterIdLst>
  <p:notesMasterIdLst>
    <p:notesMasterId r:id="rId45"/>
  </p:notesMasterIdLst>
  <p:sldIdLst>
    <p:sldId id="257" r:id="rId5"/>
    <p:sldId id="443" r:id="rId6"/>
    <p:sldId id="444" r:id="rId7"/>
    <p:sldId id="445" r:id="rId8"/>
    <p:sldId id="446" r:id="rId9"/>
    <p:sldId id="448" r:id="rId10"/>
    <p:sldId id="479" r:id="rId11"/>
    <p:sldId id="449" r:id="rId12"/>
    <p:sldId id="450" r:id="rId13"/>
    <p:sldId id="451" r:id="rId14"/>
    <p:sldId id="431" r:id="rId15"/>
    <p:sldId id="452" r:id="rId16"/>
    <p:sldId id="455" r:id="rId17"/>
    <p:sldId id="456" r:id="rId18"/>
    <p:sldId id="394" r:id="rId19"/>
    <p:sldId id="474" r:id="rId20"/>
    <p:sldId id="475" r:id="rId21"/>
    <p:sldId id="486" r:id="rId22"/>
    <p:sldId id="453" r:id="rId23"/>
    <p:sldId id="454" r:id="rId24"/>
    <p:sldId id="476" r:id="rId25"/>
    <p:sldId id="442" r:id="rId26"/>
    <p:sldId id="462" r:id="rId27"/>
    <p:sldId id="480" r:id="rId28"/>
    <p:sldId id="477" r:id="rId29"/>
    <p:sldId id="481" r:id="rId30"/>
    <p:sldId id="464" r:id="rId31"/>
    <p:sldId id="483" r:id="rId32"/>
    <p:sldId id="485" r:id="rId33"/>
    <p:sldId id="459" r:id="rId34"/>
    <p:sldId id="465" r:id="rId35"/>
    <p:sldId id="466" r:id="rId36"/>
    <p:sldId id="467" r:id="rId37"/>
    <p:sldId id="468" r:id="rId38"/>
    <p:sldId id="469" r:id="rId39"/>
    <p:sldId id="470" r:id="rId40"/>
    <p:sldId id="471" r:id="rId41"/>
    <p:sldId id="460" r:id="rId42"/>
    <p:sldId id="482" r:id="rId43"/>
    <p:sldId id="484" r:id="rId4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04">
          <p15:clr>
            <a:srgbClr val="A4A3A4"/>
          </p15:clr>
        </p15:guide>
        <p15:guide id="2" orient="horz" pos="1812">
          <p15:clr>
            <a:srgbClr val="A4A3A4"/>
          </p15:clr>
        </p15:guide>
        <p15:guide id="3" orient="horz">
          <p15:clr>
            <a:srgbClr val="A4A3A4"/>
          </p15:clr>
        </p15:guide>
        <p15:guide id="4" orient="horz" pos="1188">
          <p15:clr>
            <a:srgbClr val="A4A3A4"/>
          </p15:clr>
        </p15:guide>
        <p15:guide id="5" orient="horz" pos="2436">
          <p15:clr>
            <a:srgbClr val="A4A3A4"/>
          </p15:clr>
        </p15:guide>
        <p15:guide id="6" pos="240">
          <p15:clr>
            <a:srgbClr val="A4A3A4"/>
          </p15:clr>
        </p15:guide>
        <p15:guide id="7" pos="4944">
          <p15:clr>
            <a:srgbClr val="A4A3A4"/>
          </p15:clr>
        </p15:guide>
        <p15:guide id="8" pos="5472">
          <p15:clr>
            <a:srgbClr val="A4A3A4"/>
          </p15:clr>
        </p15:guide>
        <p15:guide id="9" pos="384">
          <p15:clr>
            <a:srgbClr val="A4A3A4"/>
          </p15:clr>
        </p15:guide>
        <p15:guide id="10" pos="2208">
          <p15:clr>
            <a:srgbClr val="A4A3A4"/>
          </p15:clr>
        </p15:guide>
        <p15:guide id="11" pos="38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6" roundtripDataSignature="AMtx7mgnq3Q0X+mqXomkD20AK+lDJoz6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F497D"/>
    <a:srgbClr val="D9EAD3"/>
    <a:srgbClr val="DD7E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0F71928-438A-4474-878B-8F52508183B4}">
  <a:tblStyle styleId="{60F71928-438A-4474-878B-8F52508183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0F07AF1-D3BE-4A1A-8054-AAC6DB77742C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0" autoAdjust="0"/>
    <p:restoredTop sz="74607" autoAdjust="0"/>
  </p:normalViewPr>
  <p:slideViewPr>
    <p:cSldViewPr snapToGrid="0">
      <p:cViewPr varScale="1">
        <p:scale>
          <a:sx n="101" d="100"/>
          <a:sy n="101" d="100"/>
        </p:scale>
        <p:origin x="57" y="381"/>
      </p:cViewPr>
      <p:guideLst>
        <p:guide orient="horz" pos="804"/>
        <p:guide orient="horz" pos="1812"/>
        <p:guide orient="horz"/>
        <p:guide orient="horz" pos="1188"/>
        <p:guide orient="horz" pos="2436"/>
        <p:guide pos="240"/>
        <p:guide pos="4944"/>
        <p:guide pos="5472"/>
        <p:guide pos="384"/>
        <p:guide pos="2208"/>
        <p:guide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97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9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100" Type="http://schemas.openxmlformats.org/officeDocument/2006/relationships/tableStyles" Target="tableStyles.xml"/><Relationship Id="rId8" Type="http://schemas.openxmlformats.org/officeDocument/2006/relationships/slide" Target="slides/slide4.xml"/><Relationship Id="rId9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96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" name="Google Shape;10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295B1-857F-4145-BE45-C2AA0178691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604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7295B1-857F-4145-BE45-C2AA017869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092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7295B1-857F-4145-BE45-C2AA017869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5374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7295B1-857F-4145-BE45-C2AA017869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9752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71634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908c23383b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4" name="Google Shape;384;g908c23383b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/>
              <a:t>Looking at learners/camera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/>
              <a:t>2. Instructor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5" name="Google Shape;385;g908c23383b_0_28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03468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908c23383b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4" name="Google Shape;384;g908c23383b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/>
              <a:t>Looking at learners/camera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/>
              <a:t>2. Instructor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5" name="Google Shape;385;g908c23383b_0_28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04622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908c23383b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1" name="Google Shape;401;g908c23383b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g908c23383b_0_29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7271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295B1-857F-4145-BE45-C2AA0178691C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2293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9" name="Google Shape;42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/>
              <a:t>Principles are not sacrosanct. They are recommendations for effective student learning.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/>
              <a:t>Some terminology will be introduced. Please refer www.lcm-model.org for details.</a:t>
            </a:r>
            <a:endParaRPr/>
          </a:p>
        </p:txBody>
      </p:sp>
      <p:sp>
        <p:nvSpPr>
          <p:cNvPr id="430" name="Google Shape;430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0524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295B1-857F-4145-BE45-C2AA0178691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082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5" name="Google Shape;45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 sz="1200"/>
              <a:t>There is a lot of good content already available. Don’t re-invent, instead re-purpose.</a:t>
            </a:r>
            <a:endParaRPr/>
          </a:p>
        </p:txBody>
      </p:sp>
      <p:sp>
        <p:nvSpPr>
          <p:cNvPr id="456" name="Google Shape;456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708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1" name="Google Shape;47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/>
              <a:t>Don’t do long lectures. Instead chunk them into multiple LeD.</a:t>
            </a:r>
            <a:endParaRPr/>
          </a:p>
        </p:txBody>
      </p:sp>
      <p:sp>
        <p:nvSpPr>
          <p:cNvPr id="472" name="Google Shape;472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31225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0" name="Google Shape;48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/>
              <a:t>Split your homework into a few chunks, corresponding to your LeDs.</a:t>
            </a:r>
            <a:endParaRPr/>
          </a:p>
        </p:txBody>
      </p:sp>
      <p:sp>
        <p:nvSpPr>
          <p:cNvPr id="481" name="Google Shape;481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19345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1" name="Google Shape;49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/>
              <a:t>Give an explanation</a:t>
            </a:r>
            <a:endParaRPr/>
          </a:p>
        </p:txBody>
      </p:sp>
      <p:sp>
        <p:nvSpPr>
          <p:cNvPr id="492" name="Google Shape;492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12077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0" name="Google Shape;500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/>
              <a:t>Give an example here</a:t>
            </a:r>
            <a:endParaRPr/>
          </a:p>
        </p:txBody>
      </p:sp>
      <p:sp>
        <p:nvSpPr>
          <p:cNvPr id="501" name="Google Shape;501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99797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9" name="Google Shape;509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/>
              <a:t>See how they are doing in the course, what they are saying in the discussion forums.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/>
              <a:t>Adapt instruction, Recognize participation.</a:t>
            </a:r>
            <a:endParaRPr/>
          </a:p>
        </p:txBody>
      </p:sp>
      <p:sp>
        <p:nvSpPr>
          <p:cNvPr id="510" name="Google Shape;510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96927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38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6737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295B1-857F-4145-BE45-C2AA0178691C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745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1758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295B1-857F-4145-BE45-C2AA0178691C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972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295B1-857F-4145-BE45-C2AA0178691C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94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295B1-857F-4145-BE45-C2AA0178691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76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8514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295B1-857F-4145-BE45-C2AA0178691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48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ith Bullets points">
  <p:cSld name="Text with Bullets point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1"/>
          <p:cNvSpPr/>
          <p:nvPr/>
        </p:nvSpPr>
        <p:spPr>
          <a:xfrm>
            <a:off x="381000" y="342370"/>
            <a:ext cx="7632000" cy="4759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71"/>
          <p:cNvSpPr/>
          <p:nvPr/>
        </p:nvSpPr>
        <p:spPr>
          <a:xfrm>
            <a:off x="0" y="342370"/>
            <a:ext cx="291920" cy="4759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71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536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19" name="Google Shape;19;p71"/>
          <p:cNvSpPr txBox="1">
            <a:spLocks noGrp="1"/>
          </p:cNvSpPr>
          <p:nvPr>
            <p:ph type="body" idx="1"/>
          </p:nvPr>
        </p:nvSpPr>
        <p:spPr>
          <a:xfrm>
            <a:off x="381000" y="347067"/>
            <a:ext cx="7620000" cy="46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0" name="Google Shape;20;p71"/>
          <p:cNvSpPr txBox="1">
            <a:spLocks noGrp="1"/>
          </p:cNvSpPr>
          <p:nvPr>
            <p:ph type="body" idx="2"/>
          </p:nvPr>
        </p:nvSpPr>
        <p:spPr>
          <a:xfrm>
            <a:off x="381000" y="1123200"/>
            <a:ext cx="7620000" cy="358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385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4325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⮚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parator slide">
  <p:cSld name="Separator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2"/>
          <p:cNvSpPr txBox="1">
            <a:spLocks noGrp="1"/>
          </p:cNvSpPr>
          <p:nvPr>
            <p:ph type="title"/>
          </p:nvPr>
        </p:nvSpPr>
        <p:spPr>
          <a:xfrm>
            <a:off x="533400" y="2266950"/>
            <a:ext cx="4019550" cy="6096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72"/>
          <p:cNvSpPr txBox="1">
            <a:spLocks noGrp="1"/>
          </p:cNvSpPr>
          <p:nvPr>
            <p:ph type="sldNum" idx="12"/>
          </p:nvPr>
        </p:nvSpPr>
        <p:spPr>
          <a:xfrm>
            <a:off x="8120264" y="4806000"/>
            <a:ext cx="566536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24" name="Google Shape;24;p72"/>
          <p:cNvSpPr txBox="1">
            <a:spLocks noGrp="1"/>
          </p:cNvSpPr>
          <p:nvPr>
            <p:ph type="body" idx="1"/>
          </p:nvPr>
        </p:nvSpPr>
        <p:spPr>
          <a:xfrm>
            <a:off x="4662714" y="1123950"/>
            <a:ext cx="337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43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⮚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2631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urse Title">
  <p:cSld name="Course Titl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9"/>
          <p:cNvSpPr txBox="1"/>
          <p:nvPr/>
        </p:nvSpPr>
        <p:spPr>
          <a:xfrm>
            <a:off x="594300" y="582543"/>
            <a:ext cx="7924800" cy="7491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IN" sz="2400" b="1" i="0" u="none" strike="noStrike" cap="none" dirty="0" smtClean="0">
                <a:solidFill>
                  <a:srgbClr val="D9EAD3"/>
                </a:solidFill>
                <a:effectLst/>
                <a:latin typeface="Arial"/>
                <a:ea typeface="Arial"/>
                <a:cs typeface="Arial"/>
                <a:sym typeface="Arial"/>
              </a:rPr>
              <a:t>Less Teaching, More Learning: </a:t>
            </a:r>
          </a:p>
          <a:p>
            <a:r>
              <a:rPr lang="en-IN" sz="2000" b="1" i="0" u="none" strike="noStrike" cap="none" dirty="0" smtClean="0">
                <a:solidFill>
                  <a:srgbClr val="D9EAD3"/>
                </a:solidFill>
                <a:effectLst/>
                <a:latin typeface="Arial"/>
                <a:ea typeface="Arial"/>
                <a:cs typeface="Arial"/>
                <a:sym typeface="Arial"/>
              </a:rPr>
              <a:t>Active learning strategies in f2f and online modes</a:t>
            </a:r>
            <a:endParaRPr lang="en-IN" sz="14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Google Shape;76;p69" descr="iitblogo.png"/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82421" y="2722553"/>
            <a:ext cx="7200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69"/>
          <p:cNvSpPr txBox="1"/>
          <p:nvPr/>
        </p:nvSpPr>
        <p:spPr>
          <a:xfrm>
            <a:off x="2160728" y="1734591"/>
            <a:ext cx="4736685" cy="8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IN" sz="240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Sridhar </a:t>
            </a:r>
            <a:r>
              <a:rPr lang="en-IN" sz="240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Iyer</a:t>
            </a:r>
            <a:endParaRPr lang="en-IN" sz="240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IN" sz="240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IIT </a:t>
            </a:r>
            <a:r>
              <a:rPr lang="en-IN" sz="2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Bombay</a:t>
            </a:r>
            <a:endParaRPr sz="24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8" name="Google Shape;78;p69"/>
          <p:cNvGrpSpPr/>
          <p:nvPr/>
        </p:nvGrpSpPr>
        <p:grpSpPr>
          <a:xfrm>
            <a:off x="609600" y="4555580"/>
            <a:ext cx="7894200" cy="510900"/>
            <a:chOff x="609600" y="4476750"/>
            <a:chExt cx="7894200" cy="510900"/>
          </a:xfrm>
        </p:grpSpPr>
        <p:sp>
          <p:nvSpPr>
            <p:cNvPr id="79" name="Google Shape;79;p69"/>
            <p:cNvSpPr txBox="1"/>
            <p:nvPr/>
          </p:nvSpPr>
          <p:spPr>
            <a:xfrm>
              <a:off x="609600" y="4476750"/>
              <a:ext cx="7894200" cy="5109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165735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n-IN" sz="1000" b="0" i="0" u="none" strike="noStrike" cap="none" dirty="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This presentation is released under Creative Commons-Attribution 4.0 License. You are free to use, distribute and modify it, including for commercial purposes, provided you acknowledge the source.</a:t>
              </a:r>
              <a:endParaRPr sz="10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80" name="Google Shape;80;p6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2000" y="4560639"/>
              <a:ext cx="933750" cy="3244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69"/>
          <p:cNvSpPr txBox="1"/>
          <p:nvPr/>
        </p:nvSpPr>
        <p:spPr>
          <a:xfrm>
            <a:off x="762000" y="3565378"/>
            <a:ext cx="71628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Workshop on ‘Student-centered teaching and learning’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Organized by PPCCLT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IN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July 31, 2021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ith Bullets points">
  <p:cSld name="Text with Bullets points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eb3a50b5d_1_136"/>
          <p:cNvSpPr/>
          <p:nvPr/>
        </p:nvSpPr>
        <p:spPr>
          <a:xfrm>
            <a:off x="381000" y="476381"/>
            <a:ext cx="7632000" cy="47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g8eb3a50b5d_1_136"/>
          <p:cNvSpPr/>
          <p:nvPr/>
        </p:nvSpPr>
        <p:spPr>
          <a:xfrm>
            <a:off x="0" y="476381"/>
            <a:ext cx="291900" cy="476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g8eb3a50b5d_1_136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87" name="Google Shape;87;g8eb3a50b5d_1_136"/>
          <p:cNvSpPr txBox="1">
            <a:spLocks noGrp="1"/>
          </p:cNvSpPr>
          <p:nvPr>
            <p:ph type="body" idx="1"/>
          </p:nvPr>
        </p:nvSpPr>
        <p:spPr>
          <a:xfrm>
            <a:off x="381000" y="481078"/>
            <a:ext cx="76200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g8eb3a50b5d_1_136"/>
          <p:cNvSpPr txBox="1">
            <a:spLocks noGrp="1"/>
          </p:cNvSpPr>
          <p:nvPr>
            <p:ph type="body" idx="2"/>
          </p:nvPr>
        </p:nvSpPr>
        <p:spPr>
          <a:xfrm>
            <a:off x="381000" y="1123200"/>
            <a:ext cx="7620000" cy="35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385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4325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⮚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81000" y="1657350"/>
            <a:ext cx="7467600" cy="792956"/>
          </a:xfrm>
          <a:prstGeom prst="rect">
            <a:avLst/>
          </a:prstGeom>
        </p:spPr>
        <p:txBody>
          <a:bodyPr anchor="ctr"/>
          <a:lstStyle>
            <a:lvl1pPr algn="l">
              <a:defRPr sz="4000" b="1" cap="all" baseline="0">
                <a:solidFill>
                  <a:srgbClr val="4F81BD"/>
                </a:solidFill>
              </a:defRPr>
            </a:lvl1pPr>
          </a:lstStyle>
          <a:p>
            <a:r>
              <a:rPr lang="en-IN" b="1" dirty="0" smtClean="0"/>
              <a:t>title</a:t>
            </a:r>
            <a:endParaRPr lang="fr-CA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1000" y="2495550"/>
            <a:ext cx="7467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381600" y="2562225"/>
            <a:ext cx="7467000" cy="12954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="0">
                <a:latin typeface="+mn-lt"/>
              </a:defRPr>
            </a:lvl1pPr>
          </a:lstStyle>
          <a:p>
            <a:pPr lvl="0"/>
            <a:r>
              <a:rPr lang="en-IN" dirty="0" smtClean="0"/>
              <a:t>Instructor Name</a:t>
            </a:r>
          </a:p>
          <a:p>
            <a:pPr lvl="0"/>
            <a:r>
              <a:rPr lang="en-IN" dirty="0" smtClean="0"/>
              <a:t>Co Instructor Name</a:t>
            </a:r>
          </a:p>
          <a:p>
            <a:pPr lvl="0"/>
            <a:r>
              <a:rPr lang="en-IN" dirty="0" smtClean="0"/>
              <a:t>Institute Name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0264" y="4810125"/>
            <a:ext cx="5665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9049" y="19050"/>
            <a:ext cx="7839075" cy="1276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/>
          <a:lstStyle>
            <a:lvl1pPr marL="0" indent="0" algn="ctr">
              <a:buNone/>
              <a:tabLst>
                <a:tab pos="4486275" algn="l"/>
              </a:tabLst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Course Banner will come here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57902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81000" y="1657350"/>
            <a:ext cx="7467600" cy="792956"/>
          </a:xfrm>
          <a:prstGeom prst="rect">
            <a:avLst/>
          </a:prstGeom>
        </p:spPr>
        <p:txBody>
          <a:bodyPr anchor="ctr"/>
          <a:lstStyle>
            <a:lvl1pPr algn="l">
              <a:defRPr sz="4000" b="1" cap="all" baseline="0">
                <a:solidFill>
                  <a:srgbClr val="4F81BD"/>
                </a:solidFill>
              </a:defRPr>
            </a:lvl1pPr>
          </a:lstStyle>
          <a:p>
            <a:r>
              <a:rPr lang="en-IN" b="1" dirty="0" smtClean="0"/>
              <a:t>title</a:t>
            </a:r>
            <a:endParaRPr lang="fr-CA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1000" y="2495550"/>
            <a:ext cx="7467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381600" y="2562225"/>
            <a:ext cx="7467000" cy="12954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="0">
                <a:latin typeface="+mn-lt"/>
              </a:defRPr>
            </a:lvl1pPr>
          </a:lstStyle>
          <a:p>
            <a:pPr lvl="0"/>
            <a:r>
              <a:rPr lang="en-IN" dirty="0" smtClean="0"/>
              <a:t>Instructor Name</a:t>
            </a:r>
          </a:p>
          <a:p>
            <a:pPr lvl="0"/>
            <a:r>
              <a:rPr lang="en-IN" dirty="0" smtClean="0"/>
              <a:t>Co Instructor Name</a:t>
            </a:r>
          </a:p>
          <a:p>
            <a:pPr lvl="0"/>
            <a:r>
              <a:rPr lang="en-IN" dirty="0" smtClean="0"/>
              <a:t>Institute Name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0264" y="4810125"/>
            <a:ext cx="5665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294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s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81000" y="476381"/>
            <a:ext cx="7467600" cy="4759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476381"/>
            <a:ext cx="291920" cy="4759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0264" y="4810125"/>
            <a:ext cx="5665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86000" y="481078"/>
            <a:ext cx="7134000" cy="46659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1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507600" y="1123200"/>
            <a:ext cx="7341000" cy="3582150"/>
          </a:xfrm>
          <a:prstGeom prst="rect">
            <a:avLst/>
          </a:prstGeom>
        </p:spPr>
        <p:txBody>
          <a:bodyPr/>
          <a:lstStyle>
            <a:lvl1pPr marL="266700" indent="-266700">
              <a:buSzPct val="75000"/>
              <a:buFont typeface="Wingdings" panose="05000000000000000000" pitchFamily="2" charset="2"/>
              <a:buChar char="§"/>
              <a:defRPr sz="2000"/>
            </a:lvl1pPr>
            <a:lvl2pPr marL="542925" indent="-276225">
              <a:buSzPct val="75000"/>
              <a:buFont typeface="Arial" panose="020B0604020202020204" pitchFamily="34" charset="0"/>
              <a:buChar char="•"/>
              <a:defRPr sz="1800"/>
            </a:lvl2pPr>
            <a:lvl3pPr marL="895350" indent="-352425">
              <a:buSzPct val="75000"/>
              <a:buFont typeface="Wingdings" panose="05000000000000000000" pitchFamily="2" charset="2"/>
              <a:buChar char="Ø"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Text Using Bullets Points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06606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Sub 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507600" y="1123200"/>
            <a:ext cx="4040188" cy="47982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Section Heading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7600" y="1631156"/>
            <a:ext cx="4040188" cy="2963466"/>
          </a:xfrm>
          <a:prstGeom prst="rect">
            <a:avLst/>
          </a:prstGeom>
        </p:spPr>
        <p:txBody>
          <a:bodyPr/>
          <a:lstStyle>
            <a:lvl1pPr marL="266700" indent="-266700">
              <a:buSzPct val="75000"/>
              <a:buFont typeface="Wingdings" panose="05000000000000000000" pitchFamily="2" charset="2"/>
              <a:buChar char="§"/>
              <a:defRPr sz="2000"/>
            </a:lvl1pPr>
            <a:lvl2pPr marL="542925" indent="-276225">
              <a:buSzPct val="75000"/>
              <a:buFont typeface="Arial" panose="020B0604020202020204" pitchFamily="34" charset="0"/>
              <a:buChar char="•"/>
              <a:tabLst>
                <a:tab pos="361950" algn="l"/>
              </a:tabLst>
              <a:defRPr sz="1800"/>
            </a:lvl2pPr>
            <a:lvl3pPr marL="809625" indent="-266700">
              <a:buSzPct val="75000"/>
              <a:buFont typeface="Wingdings" panose="05000000000000000000" pitchFamily="2" charset="2"/>
              <a:buChar char="Ø"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81000" y="476381"/>
            <a:ext cx="7467600" cy="4759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476381"/>
            <a:ext cx="291920" cy="4759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Espace réservé du contenu 3"/>
          <p:cNvSpPr>
            <a:spLocks noGrp="1"/>
          </p:cNvSpPr>
          <p:nvPr>
            <p:ph sz="half" idx="10" hasCustomPrompt="1"/>
          </p:nvPr>
        </p:nvSpPr>
        <p:spPr>
          <a:xfrm>
            <a:off x="4799012" y="1123200"/>
            <a:ext cx="3049588" cy="3352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1600"/>
            </a:lvl2pPr>
            <a:lvl3pPr marL="1143000" indent="-228600">
              <a:buFont typeface="Wingdings" panose="05000000000000000000" pitchFamily="2" charset="2"/>
              <a:buChar char="Ø"/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Add images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0264" y="4810125"/>
            <a:ext cx="5665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86000" y="481078"/>
            <a:ext cx="7134000" cy="46659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3223111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81000" y="476381"/>
            <a:ext cx="7467600" cy="4759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476381"/>
            <a:ext cx="291920" cy="4759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0"/>
          </p:nvPr>
        </p:nvSpPr>
        <p:spPr>
          <a:xfrm>
            <a:off x="507600" y="1123200"/>
            <a:ext cx="7239000" cy="297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 smtClean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0264" y="4810125"/>
            <a:ext cx="5665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86000" y="481078"/>
            <a:ext cx="7134000" cy="46659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156135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81000" y="476381"/>
            <a:ext cx="7467600" cy="4759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76381"/>
            <a:ext cx="291920" cy="4759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0264" y="4810125"/>
            <a:ext cx="5665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07600" y="1123200"/>
            <a:ext cx="7315200" cy="2895600"/>
          </a:xfrm>
          <a:prstGeom prst="rect">
            <a:avLst/>
          </a:prstGeom>
        </p:spPr>
        <p:txBody>
          <a:bodyPr/>
          <a:lstStyle>
            <a:lvl1pPr marL="266700" indent="-266700">
              <a:buSzPct val="75000"/>
              <a:buFont typeface="Wingdings" panose="05000000000000000000" pitchFamily="2" charset="2"/>
              <a:buChar char="§"/>
              <a:defRPr sz="2000" b="1" baseline="0"/>
            </a:lvl1pPr>
          </a:lstStyle>
          <a:p>
            <a:pPr lvl="0"/>
            <a:r>
              <a:rPr lang="en-US" dirty="0" smtClean="0"/>
              <a:t>Click to Edit Activity work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86000" y="476250"/>
            <a:ext cx="7210200" cy="4762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3200" dirty="0" smtClean="0">
                <a:solidFill>
                  <a:schemeClr val="bg1"/>
                </a:solidFill>
              </a:rPr>
              <a:t>Activity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28996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81000" y="2131219"/>
            <a:ext cx="7467600" cy="792956"/>
          </a:xfrm>
          <a:prstGeom prst="rect">
            <a:avLst/>
          </a:prstGeom>
        </p:spPr>
        <p:txBody>
          <a:bodyPr anchor="t"/>
          <a:lstStyle>
            <a:lvl1pPr algn="ctr">
              <a:defRPr sz="4000" b="1" cap="none" baseline="0">
                <a:solidFill>
                  <a:srgbClr val="4F81BD"/>
                </a:solidFill>
              </a:defRPr>
            </a:lvl1pPr>
          </a:lstStyle>
          <a:p>
            <a:r>
              <a:rPr lang="en-US" b="1" dirty="0" smtClean="0"/>
              <a:t>Thank you</a:t>
            </a:r>
            <a:endParaRPr lang="fr-CA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1000" y="2800350"/>
            <a:ext cx="7467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0264" y="4810125"/>
            <a:ext cx="5665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08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ith Bullets points" preserve="1" userDrawn="1">
  <p:cSld name="1_Text with Bullets point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1"/>
          <p:cNvSpPr/>
          <p:nvPr/>
        </p:nvSpPr>
        <p:spPr>
          <a:xfrm>
            <a:off x="381000" y="342370"/>
            <a:ext cx="7632000" cy="7808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71"/>
          <p:cNvSpPr/>
          <p:nvPr/>
        </p:nvSpPr>
        <p:spPr>
          <a:xfrm>
            <a:off x="-1" y="342370"/>
            <a:ext cx="299545" cy="78083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71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536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20" name="Google Shape;20;p71"/>
          <p:cNvSpPr txBox="1">
            <a:spLocks noGrp="1"/>
          </p:cNvSpPr>
          <p:nvPr>
            <p:ph type="body" idx="2"/>
          </p:nvPr>
        </p:nvSpPr>
        <p:spPr>
          <a:xfrm>
            <a:off x="381000" y="1123200"/>
            <a:ext cx="7620000" cy="358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385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4325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⮚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19;p71"/>
          <p:cNvSpPr txBox="1">
            <a:spLocks noGrp="1"/>
          </p:cNvSpPr>
          <p:nvPr>
            <p:ph type="body" idx="1"/>
          </p:nvPr>
        </p:nvSpPr>
        <p:spPr>
          <a:xfrm>
            <a:off x="381000" y="347066"/>
            <a:ext cx="7620000" cy="776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7043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07600" y="1131590"/>
            <a:ext cx="3759600" cy="3394472"/>
          </a:xfrm>
          <a:prstGeom prst="rect">
            <a:avLst/>
          </a:prstGeom>
        </p:spPr>
        <p:txBody>
          <a:bodyPr/>
          <a:lstStyle>
            <a:lvl1pPr marL="266700" indent="-266700">
              <a:buSzPct val="75000"/>
              <a:buFont typeface="Wingdings" panose="05000000000000000000" pitchFamily="2" charset="2"/>
              <a:buChar char="§"/>
              <a:defRPr sz="2000" baseline="0"/>
            </a:lvl1pPr>
            <a:lvl2pPr marL="742950" indent="-285750">
              <a:buSzPct val="75000"/>
              <a:buFont typeface="Wingdings" panose="05000000000000000000" pitchFamily="2" charset="2"/>
              <a:buChar char="§"/>
              <a:defRPr sz="1800"/>
            </a:lvl2pPr>
            <a:lvl3pPr>
              <a:buSzPct val="75000"/>
              <a:defRPr sz="1600"/>
            </a:lvl3pPr>
            <a:lvl4pPr marL="1600200" indent="-228600">
              <a:buSzPct val="75000"/>
              <a:buFont typeface="Wingdings" panose="05000000000000000000" pitchFamily="2" charset="2"/>
              <a:buChar char="Ø"/>
              <a:defRPr sz="1400" b="0"/>
            </a:lvl4pPr>
          </a:lstStyle>
          <a:p>
            <a:pPr lvl="0"/>
            <a:r>
              <a:rPr lang="en-US" dirty="0" smtClean="0"/>
              <a:t>Text box 1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81000" y="476381"/>
            <a:ext cx="7467600" cy="4759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476381"/>
            <a:ext cx="291920" cy="4759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Espace réservé du contenu 2"/>
          <p:cNvSpPr>
            <a:spLocks noGrp="1"/>
          </p:cNvSpPr>
          <p:nvPr>
            <p:ph idx="10" hasCustomPrompt="1"/>
          </p:nvPr>
        </p:nvSpPr>
        <p:spPr>
          <a:xfrm>
            <a:off x="4470000" y="1123950"/>
            <a:ext cx="3378600" cy="33944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/>
            </a:lvl1pPr>
            <a:lvl2pPr marL="742950" indent="-285750">
              <a:buSzPct val="75000"/>
              <a:buFont typeface="Wingdings" panose="05000000000000000000" pitchFamily="2" charset="2"/>
              <a:buChar char="§"/>
              <a:defRPr sz="2400"/>
            </a:lvl2pPr>
            <a:lvl3pPr>
              <a:buSzPct val="75000"/>
              <a:defRPr sz="1800"/>
            </a:lvl3pPr>
            <a:lvl4pPr marL="1600200" indent="-228600">
              <a:buSzPct val="75000"/>
              <a:buFont typeface="Wingdings" panose="05000000000000000000" pitchFamily="2" charset="2"/>
              <a:buChar char="Ø"/>
              <a:defRPr sz="1600" b="0"/>
            </a:lvl4pPr>
          </a:lstStyle>
          <a:p>
            <a:pPr lvl="0"/>
            <a:r>
              <a:rPr lang="en-US" dirty="0" smtClean="0"/>
              <a:t>Add Images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0264" y="4810125"/>
            <a:ext cx="5665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86000" y="481078"/>
            <a:ext cx="7134000" cy="46659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682078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July 2021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Educational Technology, IIT Bombay | Active Learning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55A744-DAA4-4A3D-BD9E-C311E6CB5A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82117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July 2021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Educational Technology, IIT Bombay | Active Learning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55A744-DAA4-4A3D-BD9E-C311E6CB5A1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59780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July 2021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Educational Technology, IIT Bombay | Active Learning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55A744-DAA4-4A3D-BD9E-C311E6CB5A1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1639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July 2021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Educational Technology, IIT Bombay | Active Learning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55A744-DAA4-4A3D-BD9E-C311E6CB5A1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46995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July 2021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Educational Technology, IIT Bombay | Active Learning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55A744-DAA4-4A3D-BD9E-C311E6CB5A1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4790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July 2021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Educational Technology, IIT Bombay | Active Learning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55A744-DAA4-4A3D-BD9E-C311E6CB5A1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49569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July 2021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Educational Technology, IIT Bombay | Active Learning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55A744-DAA4-4A3D-BD9E-C311E6CB5A1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5569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823618"/>
            <a:ext cx="9143999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IDP in Educational Technology IIT Bombay |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Active Learning</a:t>
            </a: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44408" y="4767263"/>
            <a:ext cx="270942" cy="273844"/>
          </a:xfrm>
        </p:spPr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55A744-DAA4-4A3D-BD9E-C311E6CB5A1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10" descr="iitblogo.png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120263" y="355740"/>
            <a:ext cx="477628" cy="46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7951559" y="790575"/>
            <a:ext cx="8114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IIT BOMBAY</a:t>
            </a:r>
            <a:endParaRPr kumimoji="0" lang="en-IN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04139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July 2021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Educational Technology, IIT Bombay | Active Learning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55A744-DAA4-4A3D-BD9E-C311E6CB5A1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594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Thank you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5"/>
          <p:cNvSpPr txBox="1">
            <a:spLocks noGrp="1"/>
          </p:cNvSpPr>
          <p:nvPr>
            <p:ph type="title"/>
          </p:nvPr>
        </p:nvSpPr>
        <p:spPr>
          <a:xfrm>
            <a:off x="381000" y="2131219"/>
            <a:ext cx="7632000" cy="792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4F81B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40" name="Google Shape;40;p75"/>
          <p:cNvCxnSpPr/>
          <p:nvPr/>
        </p:nvCxnSpPr>
        <p:spPr>
          <a:xfrm>
            <a:off x="381000" y="3028950"/>
            <a:ext cx="7632000" cy="0"/>
          </a:xfrm>
          <a:prstGeom prst="straightConnector1">
            <a:avLst/>
          </a:prstGeom>
          <a:noFill/>
          <a:ln w="1905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5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536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42" name="Google Shape;42;p75"/>
          <p:cNvSpPr txBox="1"/>
          <p:nvPr/>
        </p:nvSpPr>
        <p:spPr>
          <a:xfrm>
            <a:off x="381000" y="3409950"/>
            <a:ext cx="74676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IN" sz="2000" b="0" i="1" u="sng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www.et.iitb.ac.in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July 2021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Educational Technology, IIT Bombay | Active Learning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55A744-DAA4-4A3D-BD9E-C311E6CB5A1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32808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July 2021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Educational Technology, IIT Bombay | Active Learning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55A744-DAA4-4A3D-BD9E-C311E6CB5A1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1257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July 2021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Educational Technology, IIT Bombay | Active Learning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55A744-DAA4-4A3D-BD9E-C311E6CB5A1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9917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with Bullets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81000" y="476381"/>
            <a:ext cx="7467600" cy="4759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476381"/>
            <a:ext cx="291920" cy="4759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86000" y="481078"/>
            <a:ext cx="7134000" cy="46659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1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507600" y="1123200"/>
            <a:ext cx="7341000" cy="3582150"/>
          </a:xfrm>
          <a:prstGeom prst="rect">
            <a:avLst/>
          </a:prstGeom>
        </p:spPr>
        <p:txBody>
          <a:bodyPr/>
          <a:lstStyle>
            <a:lvl1pPr marL="266700" indent="-266700">
              <a:buSzPct val="75000"/>
              <a:buFont typeface="Wingdings" panose="05000000000000000000" pitchFamily="2" charset="2"/>
              <a:buChar char="§"/>
              <a:defRPr sz="2000"/>
            </a:lvl1pPr>
            <a:lvl2pPr marL="542925" indent="-276225">
              <a:buSzPct val="75000"/>
              <a:buFont typeface="Arial" panose="020B0604020202020204" pitchFamily="34" charset="0"/>
              <a:buChar char="•"/>
              <a:defRPr sz="1800"/>
            </a:lvl2pPr>
            <a:lvl3pPr marL="895350" indent="-352425">
              <a:buSzPct val="75000"/>
              <a:buFont typeface="Wingdings" panose="05000000000000000000" pitchFamily="2" charset="2"/>
              <a:buChar char="Ø"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Text Using Bullets Points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>
          <a:xfrm>
            <a:off x="8100392" y="4767263"/>
            <a:ext cx="414958" cy="273844"/>
          </a:xfrm>
        </p:spPr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55A744-DAA4-4A3D-BD9E-C311E6CB5A1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0" descr="iitblogo.png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120263" y="355740"/>
            <a:ext cx="477628" cy="46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 userDrawn="1"/>
        </p:nvSpPr>
        <p:spPr>
          <a:xfrm>
            <a:off x="7951559" y="790575"/>
            <a:ext cx="8130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 (Headings)"/>
              </a:rPr>
              <a:t>IIT BOMBAY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4012038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ctivit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81000" y="476381"/>
            <a:ext cx="7467600" cy="4759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476381"/>
            <a:ext cx="291920" cy="4759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0264" y="4810125"/>
            <a:ext cx="5665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0A7A5-0D08-469E-B95B-6F4F1103621D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07600" y="1123200"/>
            <a:ext cx="7315200" cy="2895600"/>
          </a:xfrm>
          <a:prstGeom prst="rect">
            <a:avLst/>
          </a:prstGeom>
        </p:spPr>
        <p:txBody>
          <a:bodyPr/>
          <a:lstStyle>
            <a:lvl1pPr marL="266700" indent="-266700">
              <a:buSzPct val="75000"/>
              <a:buFont typeface="Wingdings" panose="05000000000000000000" pitchFamily="2" charset="2"/>
              <a:buChar char="§"/>
              <a:defRPr sz="2000" b="1" baseline="0"/>
            </a:lvl1pPr>
          </a:lstStyle>
          <a:p>
            <a:pPr lvl="0"/>
            <a:r>
              <a:rPr lang="en-US" dirty="0" smtClean="0"/>
              <a:t>Click to Edit Activity work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86000" y="476250"/>
            <a:ext cx="7210200" cy="4762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3200" dirty="0" smtClean="0">
                <a:solidFill>
                  <a:schemeClr val="bg1"/>
                </a:solidFill>
              </a:rPr>
              <a:t>Activity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70529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ssion Title">
  <p:cSld name="Session Titl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6"/>
          <p:cNvSpPr txBox="1">
            <a:spLocks noGrp="1"/>
          </p:cNvSpPr>
          <p:nvPr>
            <p:ph type="title"/>
          </p:nvPr>
        </p:nvSpPr>
        <p:spPr>
          <a:xfrm>
            <a:off x="381000" y="1200149"/>
            <a:ext cx="7632000" cy="1371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4F81B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45" name="Google Shape;45;p76"/>
          <p:cNvCxnSpPr/>
          <p:nvPr/>
        </p:nvCxnSpPr>
        <p:spPr>
          <a:xfrm>
            <a:off x="381000" y="2724150"/>
            <a:ext cx="7632000" cy="0"/>
          </a:xfrm>
          <a:prstGeom prst="straightConnector1">
            <a:avLst/>
          </a:prstGeom>
          <a:noFill/>
          <a:ln w="1905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76"/>
          <p:cNvSpPr txBox="1">
            <a:spLocks noGrp="1"/>
          </p:cNvSpPr>
          <p:nvPr>
            <p:ph type="body" idx="1"/>
          </p:nvPr>
        </p:nvSpPr>
        <p:spPr>
          <a:xfrm>
            <a:off x="381600" y="2952750"/>
            <a:ext cx="763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ith Sub Bullets and Image">
  <p:cSld name="Text with Sub Bullets and Imag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7"/>
          <p:cNvSpPr txBox="1">
            <a:spLocks noGrp="1"/>
          </p:cNvSpPr>
          <p:nvPr>
            <p:ph type="body" idx="1"/>
          </p:nvPr>
        </p:nvSpPr>
        <p:spPr>
          <a:xfrm>
            <a:off x="455612" y="1123200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7"/>
          <p:cNvSpPr txBox="1">
            <a:spLocks noGrp="1"/>
          </p:cNvSpPr>
          <p:nvPr>
            <p:ph type="body" idx="2"/>
          </p:nvPr>
        </p:nvSpPr>
        <p:spPr>
          <a:xfrm>
            <a:off x="455612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385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4325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⮚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77"/>
          <p:cNvSpPr/>
          <p:nvPr/>
        </p:nvSpPr>
        <p:spPr>
          <a:xfrm>
            <a:off x="381000" y="476381"/>
            <a:ext cx="7632000" cy="4759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77"/>
          <p:cNvSpPr/>
          <p:nvPr/>
        </p:nvSpPr>
        <p:spPr>
          <a:xfrm>
            <a:off x="0" y="476381"/>
            <a:ext cx="291920" cy="4759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77"/>
          <p:cNvSpPr txBox="1">
            <a:spLocks noGrp="1"/>
          </p:cNvSpPr>
          <p:nvPr>
            <p:ph type="body" idx="3"/>
          </p:nvPr>
        </p:nvSpPr>
        <p:spPr>
          <a:xfrm>
            <a:off x="4799012" y="1123200"/>
            <a:ext cx="3049588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77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536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54" name="Google Shape;54;p77"/>
          <p:cNvSpPr txBox="1">
            <a:spLocks noGrp="1"/>
          </p:cNvSpPr>
          <p:nvPr>
            <p:ph type="body" idx="4"/>
          </p:nvPr>
        </p:nvSpPr>
        <p:spPr>
          <a:xfrm>
            <a:off x="486000" y="481078"/>
            <a:ext cx="7134000" cy="46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8"/>
          <p:cNvSpPr/>
          <p:nvPr/>
        </p:nvSpPr>
        <p:spPr>
          <a:xfrm>
            <a:off x="381000" y="476381"/>
            <a:ext cx="7632000" cy="4759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78"/>
          <p:cNvSpPr/>
          <p:nvPr/>
        </p:nvSpPr>
        <p:spPr>
          <a:xfrm>
            <a:off x="0" y="476381"/>
            <a:ext cx="291920" cy="4759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78"/>
          <p:cNvSpPr>
            <a:spLocks noGrp="1"/>
          </p:cNvSpPr>
          <p:nvPr>
            <p:ph type="tbl" idx="2"/>
          </p:nvPr>
        </p:nvSpPr>
        <p:spPr>
          <a:xfrm>
            <a:off x="381000" y="1123200"/>
            <a:ext cx="76320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78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536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60" name="Google Shape;60;p78"/>
          <p:cNvSpPr txBox="1">
            <a:spLocks noGrp="1"/>
          </p:cNvSpPr>
          <p:nvPr>
            <p:ph type="body" idx="1"/>
          </p:nvPr>
        </p:nvSpPr>
        <p:spPr>
          <a:xfrm>
            <a:off x="381000" y="481078"/>
            <a:ext cx="7632000" cy="46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-1">
  <p:cSld name="Activity-1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9"/>
          <p:cNvSpPr/>
          <p:nvPr/>
        </p:nvSpPr>
        <p:spPr>
          <a:xfrm>
            <a:off x="381000" y="476381"/>
            <a:ext cx="7632000" cy="475988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79"/>
          <p:cNvSpPr/>
          <p:nvPr/>
        </p:nvSpPr>
        <p:spPr>
          <a:xfrm>
            <a:off x="0" y="476381"/>
            <a:ext cx="291920" cy="475988"/>
          </a:xfrm>
          <a:prstGeom prst="rect">
            <a:avLst/>
          </a:prstGeom>
          <a:solidFill>
            <a:srgbClr val="FABF8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79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536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65" name="Google Shape;65;p79"/>
          <p:cNvSpPr txBox="1">
            <a:spLocks noGrp="1"/>
          </p:cNvSpPr>
          <p:nvPr>
            <p:ph type="body" idx="1"/>
          </p:nvPr>
        </p:nvSpPr>
        <p:spPr>
          <a:xfrm>
            <a:off x="381000" y="1123200"/>
            <a:ext cx="7632000" cy="358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79"/>
          <p:cNvSpPr txBox="1">
            <a:spLocks noGrp="1"/>
          </p:cNvSpPr>
          <p:nvPr>
            <p:ph type="body" idx="2"/>
          </p:nvPr>
        </p:nvSpPr>
        <p:spPr>
          <a:xfrm>
            <a:off x="381000" y="476250"/>
            <a:ext cx="76320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+bullets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81000" y="476381"/>
            <a:ext cx="7632000" cy="4759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476381"/>
            <a:ext cx="291920" cy="4759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0264" y="4876181"/>
            <a:ext cx="566536" cy="208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0A7A5-0D08-469E-B95B-6F4F1103621D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86000" y="481078"/>
            <a:ext cx="7134000" cy="46659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1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507600" y="1123200"/>
            <a:ext cx="7493400" cy="3582150"/>
          </a:xfrm>
          <a:prstGeom prst="rect">
            <a:avLst/>
          </a:prstGeom>
        </p:spPr>
        <p:txBody>
          <a:bodyPr/>
          <a:lstStyle>
            <a:lvl1pPr marL="266700" indent="-266700">
              <a:buSzPct val="75000"/>
              <a:buFont typeface="Wingdings" panose="05000000000000000000" pitchFamily="2" charset="2"/>
              <a:buChar char="§"/>
              <a:defRPr sz="2000"/>
            </a:lvl1pPr>
            <a:lvl2pPr marL="542925" indent="-276225">
              <a:buSzPct val="75000"/>
              <a:buFont typeface="Arial" panose="020B0604020202020204" pitchFamily="34" charset="0"/>
              <a:buChar char="•"/>
              <a:defRPr sz="1800"/>
            </a:lvl2pPr>
            <a:lvl3pPr marL="895350" indent="-352425">
              <a:buSzPct val="75000"/>
              <a:buFont typeface="Wingdings" panose="05000000000000000000" pitchFamily="2" charset="2"/>
              <a:buChar char="Ø"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Text Using Bullets Points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>
          <a:xfrm>
            <a:off x="637910" y="4876181"/>
            <a:ext cx="2057400" cy="23042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July 2021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01660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-2">
  <p:cSld name="Activity-2">
    <p:bg>
      <p:bgPr>
        <a:solidFill>
          <a:srgbClr val="FDE9D8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4"/>
          <p:cNvSpPr/>
          <p:nvPr/>
        </p:nvSpPr>
        <p:spPr>
          <a:xfrm>
            <a:off x="381000" y="342000"/>
            <a:ext cx="7632000" cy="475988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74"/>
          <p:cNvSpPr/>
          <p:nvPr/>
        </p:nvSpPr>
        <p:spPr>
          <a:xfrm>
            <a:off x="0" y="342000"/>
            <a:ext cx="291920" cy="475988"/>
          </a:xfrm>
          <a:prstGeom prst="rect">
            <a:avLst/>
          </a:prstGeom>
          <a:solidFill>
            <a:srgbClr val="FABF8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74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536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36" name="Google Shape;36;p74"/>
          <p:cNvSpPr txBox="1">
            <a:spLocks noGrp="1"/>
          </p:cNvSpPr>
          <p:nvPr>
            <p:ph type="body" idx="1"/>
          </p:nvPr>
        </p:nvSpPr>
        <p:spPr>
          <a:xfrm>
            <a:off x="381000" y="1123200"/>
            <a:ext cx="7632000" cy="358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7" name="Google Shape;37;p74"/>
          <p:cNvSpPr txBox="1">
            <a:spLocks noGrp="1"/>
          </p:cNvSpPr>
          <p:nvPr>
            <p:ph type="body" idx="2"/>
          </p:nvPr>
        </p:nvSpPr>
        <p:spPr>
          <a:xfrm>
            <a:off x="381000" y="342000"/>
            <a:ext cx="76320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7109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0"/>
          <p:cNvSpPr/>
          <p:nvPr/>
        </p:nvSpPr>
        <p:spPr>
          <a:xfrm>
            <a:off x="0" y="4823618"/>
            <a:ext cx="9143999" cy="228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11;p70" descr="iitblogo.png"/>
          <p:cNvPicPr preferRelativeResize="0">
            <a:picLocks noChangeAspect="1"/>
          </p:cNvPicPr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361113" y="288000"/>
            <a:ext cx="504000" cy="5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70"/>
          <p:cNvSpPr txBox="1"/>
          <p:nvPr/>
        </p:nvSpPr>
        <p:spPr>
          <a:xfrm>
            <a:off x="2209800" y="4806000"/>
            <a:ext cx="4284000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Calibri"/>
              <a:buNone/>
            </a:pPr>
            <a:r>
              <a:rPr lang="en-IN" sz="1100" b="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Educational Technology, IIT </a:t>
            </a:r>
            <a:r>
              <a:rPr lang="en-IN" sz="1100" b="0" i="0" u="none" strike="noStrike" cap="none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Bombay | Active Learning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70"/>
          <p:cNvSpPr txBox="1">
            <a:spLocks noGrp="1"/>
          </p:cNvSpPr>
          <p:nvPr>
            <p:ph type="sldNum" idx="12"/>
          </p:nvPr>
        </p:nvSpPr>
        <p:spPr>
          <a:xfrm>
            <a:off x="8120264" y="4806000"/>
            <a:ext cx="566536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14" name="Google Shape;14;p70"/>
          <p:cNvSpPr txBox="1"/>
          <p:nvPr/>
        </p:nvSpPr>
        <p:spPr>
          <a:xfrm>
            <a:off x="381600" y="4806000"/>
            <a:ext cx="1295400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Calibri"/>
              <a:buNone/>
            </a:pPr>
            <a:r>
              <a:rPr lang="en-IN" sz="1100" b="0" i="0" u="none" strike="noStrike" cap="none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July 2021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62" r:id="rId8"/>
    <p:sldLayoutId id="2147483688" r:id="rId9"/>
    <p:sldLayoutId id="2147483689" r:id="rId10"/>
  </p:sldLayoutIdLst>
  <p:timing>
    <p:tnLst>
      <p:par>
        <p:cTn id="1" dur="indefinite" restart="never" nodeType="tmRoot"/>
      </p:par>
    </p:tnLst>
  </p:timing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8"/>
          <p:cNvSpPr/>
          <p:nvPr/>
        </p:nvSpPr>
        <p:spPr>
          <a:xfrm>
            <a:off x="0" y="4781550"/>
            <a:ext cx="9143999" cy="228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68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68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6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72" name="Google Shape;72;p6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July 2021</a:t>
            </a:r>
            <a:endParaRPr/>
          </a:p>
        </p:txBody>
      </p:sp>
      <p:sp>
        <p:nvSpPr>
          <p:cNvPr id="73" name="Google Shape;73;p6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IN" smtClean="0"/>
              <a:t>Educational Technology, IIT Bombay | Active Learning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823618"/>
            <a:ext cx="9143999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10" descr="iitblogo.png"/>
          <p:cNvPicPr>
            <a:picLocks noChangeAspect="1"/>
          </p:cNvPicPr>
          <p:nvPr userDrawn="1"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120263" y="355740"/>
            <a:ext cx="477628" cy="46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7951559" y="790575"/>
            <a:ext cx="8114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IIT BOMBAY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918273" y="4829968"/>
            <a:ext cx="7307452" cy="215900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Educational Technology, IIT Bombay |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Active Learning</a:t>
            </a: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0264" y="4810125"/>
            <a:ext cx="5665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670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July 2021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Educational Technology, IIT Bombay | Active Learning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55A744-DAA4-4A3D-BD9E-C311E6CB5A1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704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.iitb.ac.in/TeachingResources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hyperlink" Target="https://cwsei.ubc.ca/resources/instructor/prs" TargetMode="External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.iitb.ac.in/TeachingResources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hyperlink" Target="https://fossee.in/" TargetMode="External"/><Relationship Id="rId3" Type="http://schemas.openxmlformats.org/officeDocument/2006/relationships/hyperlink" Target="https://www.oercommons.org/" TargetMode="External"/><Relationship Id="rId7" Type="http://schemas.openxmlformats.org/officeDocument/2006/relationships/hyperlink" Target="https://www.merlot.org/merlot/" TargetMode="External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hyperlink" Target="https://spoken-tutorial.org/" TargetMode="External"/><Relationship Id="rId5" Type="http://schemas.openxmlformats.org/officeDocument/2006/relationships/hyperlink" Target="https://phet.colorado.edu/" TargetMode="External"/><Relationship Id="rId15" Type="http://schemas.openxmlformats.org/officeDocument/2006/relationships/hyperlink" Target="http://vlabs.iitb.ac.in/vlab/" TargetMode="External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hyperlink" Target="https://nptel.ac.in/" TargetMode="External"/><Relationship Id="rId1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view/iitb-teachonline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.iitb.ac.in/" TargetMode="External"/><Relationship Id="rId2" Type="http://schemas.openxmlformats.org/officeDocument/2006/relationships/hyperlink" Target="https://www.cse.iitb.ac.in/~sri/talks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255A744-DAA4-4A3D-BD9E-C311E6CB5A18}" type="slidenum">
              <a:rPr lang="en-US" smtClean="0"/>
              <a:t>10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32160" indent="-132160">
              <a:lnSpc>
                <a:spcPct val="110000"/>
              </a:lnSpc>
              <a:buSzPct val="80000"/>
              <a:buFontTx/>
              <a:buChar char="•"/>
            </a:pPr>
            <a:r>
              <a:rPr lang="en-US" sz="2000" b="0" i="1" dirty="0" smtClean="0">
                <a:latin typeface="Calibri" pitchFamily="34" charset="0"/>
                <a:cs typeface="Calibri" pitchFamily="34" charset="0"/>
              </a:rPr>
              <a:t>I often pause to ask students if they understood the material.</a:t>
            </a:r>
          </a:p>
          <a:p>
            <a:pPr marL="132160" indent="-132160">
              <a:lnSpc>
                <a:spcPct val="110000"/>
              </a:lnSpc>
              <a:buSzPct val="80000"/>
              <a:buFontTx/>
              <a:buChar char="•"/>
            </a:pPr>
            <a:r>
              <a:rPr lang="en-US" sz="2000" b="0" i="1" dirty="0" smtClean="0">
                <a:latin typeface="Calibri" pitchFamily="34" charset="0"/>
                <a:cs typeface="Calibri" pitchFamily="34" charset="0"/>
              </a:rPr>
              <a:t>I allow students to interrupt whenever they have doubts. </a:t>
            </a:r>
          </a:p>
          <a:p>
            <a:pPr marL="132160" indent="-132160">
              <a:lnSpc>
                <a:spcPct val="110000"/>
              </a:lnSpc>
              <a:buSzPct val="80000"/>
              <a:buFontTx/>
              <a:buChar char="•"/>
            </a:pPr>
            <a:r>
              <a:rPr lang="en-US" sz="2000" b="0" i="1" dirty="0" smtClean="0">
                <a:latin typeface="Calibri" pitchFamily="34" charset="0"/>
                <a:cs typeface="Calibri" pitchFamily="34" charset="0"/>
              </a:rPr>
              <a:t>I never hesitate to answer their questions.</a:t>
            </a:r>
          </a:p>
          <a:p>
            <a:pPr marL="132160" indent="-132160">
              <a:lnSpc>
                <a:spcPct val="110000"/>
              </a:lnSpc>
              <a:buSzPct val="80000"/>
              <a:buFontTx/>
              <a:buChar char="•"/>
            </a:pPr>
            <a:r>
              <a:rPr lang="en-US" sz="2000" b="0" i="1" dirty="0" smtClean="0">
                <a:latin typeface="Calibri" pitchFamily="34" charset="0"/>
                <a:cs typeface="Calibri" pitchFamily="34" charset="0"/>
              </a:rPr>
              <a:t>I show them demos and videos.</a:t>
            </a:r>
            <a:endParaRPr lang="en-US" b="0" i="1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10000"/>
              </a:lnSpc>
              <a:buSzPct val="80000"/>
              <a:buNone/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….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2400" dirty="0" smtClean="0"/>
              <a:t>Reflection spot - My lectures are plenty interactive!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79512" y="3409950"/>
            <a:ext cx="8507288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179512" y="3409950"/>
            <a:ext cx="8488238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80000"/>
            </a:pPr>
            <a:r>
              <a:rPr lang="en-US" sz="24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VOTE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– Are students doing active learning if teacher does above? </a:t>
            </a:r>
          </a:p>
          <a:p>
            <a:pPr marL="342900" indent="-342900">
              <a:lnSpc>
                <a:spcPct val="110000"/>
              </a:lnSpc>
              <a:buSzPct val="80000"/>
              <a:buAutoNum type="arabicParenR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Yes </a:t>
            </a:r>
          </a:p>
          <a:p>
            <a:pPr marL="342900" indent="-342900">
              <a:lnSpc>
                <a:spcPct val="110000"/>
              </a:lnSpc>
              <a:buSzPct val="80000"/>
              <a:buAutoNum type="arabicParenR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No				(write your vote in the chat window)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68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>
            <a:spLocks noGrp="1"/>
          </p:cNvSpPr>
          <p:nvPr>
            <p:ph type="body" idx="1"/>
          </p:nvPr>
        </p:nvSpPr>
        <p:spPr>
          <a:xfrm>
            <a:off x="380999" y="354950"/>
            <a:ext cx="7621829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IN" sz="2800" dirty="0" smtClean="0"/>
              <a:t>How many students are distracted in your class? </a:t>
            </a:r>
            <a:endParaRPr lang="en-IN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917906"/>
            <a:ext cx="7621829" cy="38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60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Why interactive lectures may not be enough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pPr marL="132160" indent="-132160"/>
            <a:r>
              <a:rPr lang="en-IN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Students don’t pay utmost attention throughout the lecture.</a:t>
            </a:r>
          </a:p>
          <a:p>
            <a:pPr marL="132160" indent="-132160">
              <a:spcBef>
                <a:spcPts val="675"/>
              </a:spcBef>
            </a:pPr>
            <a:r>
              <a:rPr lang="en-IN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Students </a:t>
            </a:r>
            <a:r>
              <a:rPr lang="en-IN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think</a:t>
            </a:r>
            <a:r>
              <a:rPr lang="en-IN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that they understand because they can follow the lecture.</a:t>
            </a:r>
          </a:p>
          <a:p>
            <a:pPr marL="257175" lvl="1" indent="0">
              <a:buNone/>
            </a:pPr>
            <a:r>
              <a:rPr lang="en-IN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They are not confronted with their misconceptions immediately.</a:t>
            </a:r>
            <a:endParaRPr lang="en-IN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32160" indent="-132160">
              <a:spcBef>
                <a:spcPts val="675"/>
              </a:spcBef>
            </a:pPr>
            <a:r>
              <a:rPr lang="en-IN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Difficult to ensure that all students in the class participate actively.</a:t>
            </a:r>
          </a:p>
          <a:p>
            <a:pPr lvl="1">
              <a:lnSpc>
                <a:spcPct val="100000"/>
              </a:lnSpc>
              <a:buFontTx/>
              <a:buChar char="-"/>
            </a:pPr>
            <a:r>
              <a:rPr lang="en-IN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Students with high motivation / achievement levels drive the pace.</a:t>
            </a:r>
          </a:p>
          <a:p>
            <a:pPr lvl="1">
              <a:lnSpc>
                <a:spcPct val="100000"/>
              </a:lnSpc>
              <a:buFontTx/>
              <a:buChar char="-"/>
            </a:pPr>
            <a:r>
              <a:rPr lang="en-IN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Students with low achievement levels get left behind.</a:t>
            </a:r>
            <a:endParaRPr lang="en-IN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32160" indent="-132160">
              <a:spcBef>
                <a:spcPts val="675"/>
              </a:spcBef>
            </a:pPr>
            <a:r>
              <a:rPr lang="en-IN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Students may have a barrier to responding directly to the instructor.</a:t>
            </a:r>
          </a:p>
          <a:p>
            <a:pPr marL="417910" lvl="1" indent="-192881">
              <a:buFontTx/>
              <a:buChar char="-"/>
            </a:pPr>
            <a:r>
              <a:rPr lang="en-IN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Shy students don’t ask questions, or give answer, even if they have one.</a:t>
            </a:r>
          </a:p>
          <a:p>
            <a:pPr marL="417910" lvl="1" indent="-192881">
              <a:buFontTx/>
              <a:buChar char="-"/>
            </a:pPr>
            <a:r>
              <a:rPr lang="en-IN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Forcing all students to respond tends to be counter-productive.</a:t>
            </a:r>
          </a:p>
        </p:txBody>
      </p:sp>
    </p:spTree>
    <p:extLst>
      <p:ext uri="{BB962C8B-B14F-4D97-AF65-F5344CB8AC3E}">
        <p14:creationId xmlns:p14="http://schemas.microsoft.com/office/powerpoint/2010/main" val="345941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255A744-DAA4-4A3D-BD9E-C311E6CB5A18}" type="slidenum">
              <a:rPr lang="en-US" smtClean="0"/>
              <a:t>13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So, what are active learning strategies?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2"/>
          </p:nvPr>
        </p:nvSpPr>
        <p:spPr>
          <a:xfrm>
            <a:off x="413952" y="869524"/>
            <a:ext cx="7620000" cy="3442984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75"/>
              </a:spcBef>
              <a:buNone/>
            </a:pPr>
            <a:r>
              <a:rPr lang="en-US" sz="2000" dirty="0"/>
              <a:t>Requirements:</a:t>
            </a:r>
          </a:p>
          <a:p>
            <a:pPr marL="100013" indent="-100013">
              <a:lnSpc>
                <a:spcPct val="100000"/>
              </a:lnSpc>
              <a:spcBef>
                <a:spcPts val="675"/>
              </a:spcBef>
            </a:pPr>
            <a:r>
              <a:rPr lang="en-US" sz="2000" u="sng" dirty="0"/>
              <a:t>Students go </a:t>
            </a:r>
            <a:r>
              <a:rPr lang="en-IN" sz="2000" u="sng" dirty="0"/>
              <a:t>beyond listening, copying of notes, execution of prescribed procedures.</a:t>
            </a:r>
            <a:endParaRPr lang="en-US" sz="2000" u="sng" dirty="0"/>
          </a:p>
          <a:p>
            <a:pPr marL="100013" indent="-100013">
              <a:lnSpc>
                <a:spcPct val="100000"/>
              </a:lnSpc>
              <a:spcBef>
                <a:spcPts val="675"/>
              </a:spcBef>
            </a:pPr>
            <a:r>
              <a:rPr lang="en-US" sz="2000" dirty="0"/>
              <a:t>Instructor designs activities that </a:t>
            </a:r>
            <a:r>
              <a:rPr lang="en-US" sz="2000" u="sng" dirty="0"/>
              <a:t>require</a:t>
            </a:r>
            <a:r>
              <a:rPr lang="en-US" sz="2000" dirty="0"/>
              <a:t> students to talk, write, reflect and express their thinking.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100013" indent="-100013">
              <a:lnSpc>
                <a:spcPct val="100000"/>
              </a:lnSpc>
            </a:pPr>
            <a:endParaRPr lang="en-US" sz="2000" dirty="0" smtClean="0"/>
          </a:p>
          <a:p>
            <a:pPr marL="100013" indent="-100013">
              <a:lnSpc>
                <a:spcPct val="100000"/>
              </a:lnSpc>
            </a:pPr>
            <a:r>
              <a:rPr lang="en-US" sz="2000" dirty="0" smtClean="0"/>
              <a:t>Explicitly </a:t>
            </a:r>
            <a:r>
              <a:rPr lang="en-US" sz="2000" dirty="0"/>
              <a:t>based on theories of learning.</a:t>
            </a:r>
          </a:p>
          <a:p>
            <a:pPr marL="100013" indent="-100013">
              <a:lnSpc>
                <a:spcPct val="100000"/>
              </a:lnSpc>
              <a:spcBef>
                <a:spcPts val="675"/>
              </a:spcBef>
            </a:pPr>
            <a:r>
              <a:rPr lang="en-US" sz="2000" dirty="0"/>
              <a:t>Evaluated repeatedly through empirical research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78632" y="4532243"/>
            <a:ext cx="8215312" cy="28471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IN" sz="1050" dirty="0">
                <a:solidFill>
                  <a:srgbClr val="016F06"/>
                </a:solidFill>
              </a:rPr>
              <a:t>D. E. Meltzer and R. K. Thornton. "Resource letter ALIP–1: active-learning instruction in physics."  </a:t>
            </a:r>
            <a:r>
              <a:rPr lang="en-IN" sz="1050" i="1" dirty="0">
                <a:solidFill>
                  <a:srgbClr val="016F06"/>
                </a:solidFill>
              </a:rPr>
              <a:t>Am. J. Phys,</a:t>
            </a:r>
            <a:r>
              <a:rPr lang="en-IN" sz="1050" dirty="0">
                <a:solidFill>
                  <a:srgbClr val="016F06"/>
                </a:solidFill>
              </a:rPr>
              <a:t> 80.6 (2012): 478-496</a:t>
            </a:r>
            <a:r>
              <a:rPr lang="en-IN" sz="1050" dirty="0">
                <a:solidFill>
                  <a:prstClr val="black"/>
                </a:solidFill>
              </a:rPr>
              <a:t> </a:t>
            </a:r>
            <a:endParaRPr lang="en-US" sz="10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255A744-DAA4-4A3D-BD9E-C311E6CB5A18}" type="slidenum">
              <a:rPr lang="en-US" smtClean="0"/>
              <a:t>14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Peer Instruction (PI) technique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2"/>
          </p:nvPr>
        </p:nvSpPr>
        <p:spPr>
          <a:xfrm>
            <a:off x="418071" y="904897"/>
            <a:ext cx="7620000" cy="3582150"/>
          </a:xfrm>
        </p:spPr>
        <p:txBody>
          <a:bodyPr>
            <a:normAutofit/>
          </a:bodyPr>
          <a:lstStyle/>
          <a:p>
            <a:r>
              <a:rPr lang="en-IN" sz="1800" dirty="0"/>
              <a:t>Download the </a:t>
            </a:r>
            <a:r>
              <a:rPr lang="en-IN" sz="1800" i="1" dirty="0"/>
              <a:t>PI-activity-constructor</a:t>
            </a:r>
            <a:r>
              <a:rPr lang="en-IN" sz="1800" dirty="0"/>
              <a:t> resource sheet from:</a:t>
            </a:r>
          </a:p>
          <a:p>
            <a:pPr lvl="1"/>
            <a:r>
              <a:rPr lang="en-IN" sz="1500" dirty="0"/>
              <a:t>Download from </a:t>
            </a:r>
            <a:r>
              <a:rPr lang="en-IN" sz="1500" dirty="0">
                <a:hlinkClick r:id="rId3"/>
              </a:rPr>
              <a:t>www.et.iitb.ac.in/TeachingResources.html</a:t>
            </a:r>
            <a:endParaRPr lang="en-US" sz="2100" dirty="0"/>
          </a:p>
          <a:p>
            <a:pPr marL="0" indent="0">
              <a:lnSpc>
                <a:spcPct val="100000"/>
              </a:lnSpc>
              <a:spcBef>
                <a:spcPts val="1350"/>
              </a:spcBef>
              <a:buNone/>
            </a:pPr>
            <a:endParaRPr lang="en-IN" dirty="0"/>
          </a:p>
        </p:txBody>
      </p:sp>
      <p:sp>
        <p:nvSpPr>
          <p:cNvPr id="7" name="Rounded Rectangle 6"/>
          <p:cNvSpPr/>
          <p:nvPr/>
        </p:nvSpPr>
        <p:spPr>
          <a:xfrm>
            <a:off x="1843944" y="1665797"/>
            <a:ext cx="5787629" cy="3188494"/>
          </a:xfrm>
          <a:prstGeom prst="roundRect">
            <a:avLst/>
          </a:prstGeom>
          <a:noFill/>
          <a:ln w="381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1719" tIns="30861" rIns="61719" bIns="30861" anchor="ctr"/>
          <a:lstStyle/>
          <a:p>
            <a:pPr algn="ctr" defTabSz="342900">
              <a:defRPr/>
            </a:pPr>
            <a:endParaRPr lang="en-US" sz="1350"/>
          </a:p>
        </p:txBody>
      </p:sp>
      <p:pic>
        <p:nvPicPr>
          <p:cNvPr id="8" name="Picture 9" descr="anatomy-icon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319" y="2608065"/>
            <a:ext cx="1716881" cy="114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3879318" y="1887737"/>
            <a:ext cx="1623452" cy="37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1719" tIns="30861" rIns="61719" bIns="30861"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25" dirty="0">
                <a:solidFill>
                  <a:srgbClr val="800000"/>
                </a:solidFill>
                <a:latin typeface="Calisto MT" panose="02040603050505030304" pitchFamily="18" charset="0"/>
              </a:rPr>
              <a:t>Ask Question</a:t>
            </a: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5631918" y="3049787"/>
            <a:ext cx="1867365" cy="37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1719" tIns="30861" rIns="61719" bIns="30861"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25" dirty="0">
                <a:solidFill>
                  <a:srgbClr val="800000"/>
                </a:solidFill>
                <a:latin typeface="Calisto MT" panose="02040603050505030304" pitchFamily="18" charset="0"/>
              </a:rPr>
              <a:t>Peer Discussion</a:t>
            </a:r>
          </a:p>
        </p:txBody>
      </p:sp>
      <p:sp>
        <p:nvSpPr>
          <p:cNvPr id="11" name="Bent Arrow 10"/>
          <p:cNvSpPr/>
          <p:nvPr/>
        </p:nvSpPr>
        <p:spPr>
          <a:xfrm rot="10800000">
            <a:off x="5350931" y="3605808"/>
            <a:ext cx="1358503" cy="840581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1719" tIns="30861" rIns="61719" bIns="30861" anchor="ctr"/>
          <a:lstStyle/>
          <a:p>
            <a:pPr algn="ctr" defTabSz="342900">
              <a:defRPr/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4477012" y="4072533"/>
            <a:ext cx="627410" cy="37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1719" tIns="30861" rIns="61719" bIns="30861"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25">
                <a:solidFill>
                  <a:srgbClr val="800000"/>
                </a:solidFill>
                <a:latin typeface="Calisto MT" panose="02040603050505030304" pitchFamily="18" charset="0"/>
              </a:rPr>
              <a:t>Vote</a:t>
            </a:r>
          </a:p>
        </p:txBody>
      </p:sp>
      <p:sp>
        <p:nvSpPr>
          <p:cNvPr id="13" name="Bent Arrow 12"/>
          <p:cNvSpPr/>
          <p:nvPr/>
        </p:nvSpPr>
        <p:spPr>
          <a:xfrm rot="16200000">
            <a:off x="3100649" y="3245049"/>
            <a:ext cx="840581" cy="1562100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1719" tIns="30861" rIns="61719" bIns="30861" anchor="ctr"/>
          <a:lstStyle/>
          <a:p>
            <a:pPr algn="ctr" defTabSz="342900">
              <a:defRPr/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1983843" y="3023593"/>
            <a:ext cx="2141934" cy="68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1719" tIns="30861" rIns="61719" bIns="30861"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25" dirty="0">
                <a:solidFill>
                  <a:srgbClr val="800000"/>
                </a:solidFill>
                <a:latin typeface="Calisto MT" panose="02040603050505030304" pitchFamily="18" charset="0"/>
              </a:rPr>
              <a:t>Debrief /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25" dirty="0">
                <a:solidFill>
                  <a:srgbClr val="800000"/>
                </a:solidFill>
                <a:latin typeface="Calisto MT" panose="02040603050505030304" pitchFamily="18" charset="0"/>
              </a:rPr>
              <a:t>Class Discussion</a:t>
            </a:r>
          </a:p>
        </p:txBody>
      </p:sp>
      <p:sp>
        <p:nvSpPr>
          <p:cNvPr id="15" name="Bent Arrow 14"/>
          <p:cNvSpPr/>
          <p:nvPr/>
        </p:nvSpPr>
        <p:spPr>
          <a:xfrm rot="5400000">
            <a:off x="5728954" y="1944291"/>
            <a:ext cx="1075135" cy="1135856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1719" tIns="30861" rIns="61719" bIns="30861" anchor="ctr"/>
          <a:lstStyle/>
          <a:p>
            <a:pPr algn="ctr" defTabSz="342900">
              <a:defRPr/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6" name="Bent Arrow 15"/>
          <p:cNvSpPr/>
          <p:nvPr/>
        </p:nvSpPr>
        <p:spPr>
          <a:xfrm>
            <a:off x="2848237" y="1946077"/>
            <a:ext cx="898922" cy="1103710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1719" tIns="30861" rIns="61719" bIns="30861" anchor="ctr"/>
          <a:lstStyle/>
          <a:p>
            <a:pPr algn="ctr" defTabSz="342900">
              <a:defRPr/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83843" y="2233018"/>
            <a:ext cx="1272202" cy="373949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none" lIns="61719" tIns="30861" rIns="61719" bIns="30861">
            <a:spAutoFit/>
          </a:bodyPr>
          <a:lstStyle/>
          <a:p>
            <a:pPr defTabSz="342900">
              <a:defRPr/>
            </a:pPr>
            <a:r>
              <a:rPr lang="en-US" sz="20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…Lecture…</a:t>
            </a:r>
          </a:p>
        </p:txBody>
      </p:sp>
      <p:sp>
        <p:nvSpPr>
          <p:cNvPr id="18" name="TextBox 19"/>
          <p:cNvSpPr txBox="1">
            <a:spLocks noChangeArrowheads="1"/>
          </p:cNvSpPr>
          <p:nvPr/>
        </p:nvSpPr>
        <p:spPr bwMode="auto">
          <a:xfrm>
            <a:off x="5853374" y="2074665"/>
            <a:ext cx="1628775" cy="685572"/>
          </a:xfrm>
          <a:prstGeom prst="rect">
            <a:avLst/>
          </a:prstGeom>
          <a:solidFill>
            <a:schemeClr val="bg1">
              <a:alpha val="5098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1719" tIns="30861" rIns="61719" bIns="30861"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25" dirty="0">
                <a:solidFill>
                  <a:srgbClr val="404040"/>
                </a:solidFill>
                <a:latin typeface="Calisto MT" panose="02040603050505030304" pitchFamily="18" charset="0"/>
              </a:rPr>
              <a:t>(May vote individually)</a:t>
            </a:r>
          </a:p>
        </p:txBody>
      </p:sp>
    </p:spTree>
    <p:extLst>
      <p:ext uri="{BB962C8B-B14F-4D97-AF65-F5344CB8AC3E}">
        <p14:creationId xmlns:p14="http://schemas.microsoft.com/office/powerpoint/2010/main" val="3159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>
            <a:spLocks noGrp="1"/>
          </p:cNvSpPr>
          <p:nvPr>
            <p:ph type="body" idx="1"/>
          </p:nvPr>
        </p:nvSpPr>
        <p:spPr>
          <a:xfrm>
            <a:off x="380999" y="354950"/>
            <a:ext cx="7621829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ct val="0"/>
              </a:spcBef>
              <a:buClr>
                <a:srgbClr val="000000"/>
              </a:buClr>
              <a:buSzTx/>
            </a:pPr>
            <a:r>
              <a:rPr lang="en-US" altLang="en-US" sz="3300" b="1" dirty="0">
                <a:solidFill>
                  <a:schemeClr val="bg1"/>
                </a:solidFill>
                <a:latin typeface="Calibri Light" panose="020F0302020204030204" pitchFamily="34" charset="0"/>
                <a:cs typeface="Arial"/>
                <a:sym typeface="Arial"/>
              </a:rPr>
              <a:t>Peer-Instruction implementation </a:t>
            </a:r>
          </a:p>
        </p:txBody>
      </p:sp>
      <p:pic>
        <p:nvPicPr>
          <p:cNvPr id="9" name="Picture 10" descr="ANd9GcSBdpA8kop199NmjbpY4s6yo5D8i85a09af0qRQn9X3XzdpTlk&amp;t=1&amp;usg=__Sfm6ZJLzh42bCHPR9XTfZUqjyww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45" y="895253"/>
            <a:ext cx="2587731" cy="18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pi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426" y="934055"/>
            <a:ext cx="4196954" cy="156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671" y="846341"/>
            <a:ext cx="1269598" cy="977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s://d1rp2jn8dkvrz.cloudfront.net/assets/how-it-works-2-3222f0ecc13909a56293904bfd3e34a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824" y="2331228"/>
            <a:ext cx="2497817" cy="295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041314" y="4769185"/>
            <a:ext cx="2140312" cy="307777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www.mentimeter.com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339097" y="2734221"/>
            <a:ext cx="2893443" cy="2006632"/>
            <a:chOff x="5766136" y="4057650"/>
            <a:chExt cx="3223400" cy="2218262"/>
          </a:xfrm>
        </p:grpSpPr>
        <p:grpSp>
          <p:nvGrpSpPr>
            <p:cNvPr id="15" name="Group 14"/>
            <p:cNvGrpSpPr/>
            <p:nvPr/>
          </p:nvGrpSpPr>
          <p:grpSpPr>
            <a:xfrm>
              <a:off x="5766136" y="4159972"/>
              <a:ext cx="3223400" cy="1856715"/>
              <a:chOff x="5766136" y="4159972"/>
              <a:chExt cx="3223400" cy="1856715"/>
            </a:xfrm>
          </p:grpSpPr>
          <p:pic>
            <p:nvPicPr>
              <p:cNvPr id="17" name="Picture 5" descr="h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753977" y="4159972"/>
                <a:ext cx="1235559" cy="18567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6" descr="h1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5766136" y="4166724"/>
                <a:ext cx="1309828" cy="1799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7" descr="h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777126" y="4166724"/>
                <a:ext cx="1242311" cy="1849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6" name="Rectangle 15"/>
            <p:cNvSpPr/>
            <p:nvPr/>
          </p:nvSpPr>
          <p:spPr>
            <a:xfrm>
              <a:off x="5929302" y="4057650"/>
              <a:ext cx="3008958" cy="221826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sp>
        <p:nvSpPr>
          <p:cNvPr id="20" name="Google Shape;418;g908c23383b_0_304"/>
          <p:cNvSpPr txBox="1"/>
          <p:nvPr/>
        </p:nvSpPr>
        <p:spPr>
          <a:xfrm>
            <a:off x="390449" y="2734221"/>
            <a:ext cx="4052012" cy="9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Aft>
                <a:spcPts val="0"/>
              </a:spcAft>
              <a:buNone/>
            </a:pPr>
            <a:r>
              <a:rPr lang="en-I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https://youtu.be/wont2v_LZ1E </a:t>
            </a:r>
          </a:p>
          <a:p>
            <a:pPr lvl="0"/>
            <a:r>
              <a:rPr lang="en-I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https</a:t>
            </a:r>
            <a:r>
              <a:rPr lang="en-I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://cwsei.ubc.ca/resources/instructor/prs</a:t>
            </a:r>
            <a:endParaRPr sz="16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9898" y="3547990"/>
            <a:ext cx="39491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Crouch, C. H., &amp; Mazur, E. (2001). </a:t>
            </a:r>
            <a:endParaRPr lang="en-US" sz="1600" dirty="0" smtClean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 smtClean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Peer </a:t>
            </a: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instruction: Ten years of experience and results. </a:t>
            </a:r>
            <a:r>
              <a:rPr lang="en-US" sz="1600" i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American journal of physics</a:t>
            </a: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1600" i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69</a:t>
            </a: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(9), 970-977.</a:t>
            </a:r>
            <a:endParaRPr lang="en-IN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86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255A744-DAA4-4A3D-BD9E-C311E6CB5A18}" type="slidenum">
              <a:rPr lang="en-US" smtClean="0"/>
              <a:t>16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Think-Pair-Share (TPS) technique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2"/>
          </p:nvPr>
        </p:nvSpPr>
        <p:spPr>
          <a:xfrm>
            <a:off x="381000" y="929611"/>
            <a:ext cx="7620000" cy="3582150"/>
          </a:xfrm>
        </p:spPr>
        <p:txBody>
          <a:bodyPr>
            <a:normAutofit/>
          </a:bodyPr>
          <a:lstStyle/>
          <a:p>
            <a:r>
              <a:rPr lang="en-IN" sz="1800" dirty="0"/>
              <a:t>Download the </a:t>
            </a:r>
            <a:r>
              <a:rPr lang="en-IN" sz="1800" i="1" dirty="0" smtClean="0"/>
              <a:t>TPS-activity-constructor</a:t>
            </a:r>
            <a:r>
              <a:rPr lang="en-IN" sz="1800" dirty="0" smtClean="0"/>
              <a:t> </a:t>
            </a:r>
            <a:r>
              <a:rPr lang="en-IN" sz="1800" dirty="0"/>
              <a:t>resource sheet from:</a:t>
            </a:r>
          </a:p>
          <a:p>
            <a:pPr lvl="1"/>
            <a:r>
              <a:rPr lang="en-IN" sz="1500" dirty="0"/>
              <a:t>Download from </a:t>
            </a:r>
            <a:r>
              <a:rPr lang="en-IN" sz="1500" dirty="0">
                <a:hlinkClick r:id="rId3"/>
              </a:rPr>
              <a:t>www.et.iitb.ac.in/TeachingResources.html</a:t>
            </a:r>
            <a:endParaRPr lang="en-US" sz="2100" dirty="0"/>
          </a:p>
          <a:p>
            <a:pPr marL="0" indent="0">
              <a:lnSpc>
                <a:spcPct val="100000"/>
              </a:lnSpc>
              <a:spcBef>
                <a:spcPts val="1350"/>
              </a:spcBef>
              <a:buNone/>
            </a:pP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78" y="1637542"/>
            <a:ext cx="5688122" cy="319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7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N" dirty="0" smtClean="0"/>
              <a:t>TPS implementation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82500" y="947672"/>
            <a:ext cx="7472278" cy="358215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30000"/>
              </a:spcBef>
              <a:buFont typeface="Arial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T </a:t>
            </a:r>
            <a:r>
              <a:rPr lang="en-US" dirty="0">
                <a:solidFill>
                  <a:srgbClr val="C00000"/>
                </a:solidFill>
              </a:rPr>
              <a:t>(Think):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Teacher poses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specific question about the topic.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Students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"think" and write their own </a:t>
            </a:r>
            <a:r>
              <a:rPr lang="en-US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individual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answer. 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lnSpc>
                <a:spcPct val="100000"/>
              </a:lnSpc>
              <a:spcBef>
                <a:spcPct val="30000"/>
              </a:spcBef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Example: </a:t>
            </a:r>
            <a:r>
              <a:rPr lang="en-IN" dirty="0" smtClean="0"/>
              <a:t>How will you sort a given set of numbers?</a:t>
            </a:r>
            <a:endParaRPr lang="en-IN" dirty="0"/>
          </a:p>
          <a:p>
            <a:pPr>
              <a:lnSpc>
                <a:spcPct val="100000"/>
              </a:lnSpc>
              <a:spcBef>
                <a:spcPct val="30000"/>
              </a:spcBef>
              <a:buFont typeface="Arial" pitchFamily="34" charset="0"/>
              <a:buChar char="•"/>
            </a:pPr>
            <a:endParaRPr lang="en-US" b="1" dirty="0" smtClean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  <a:spcBef>
                <a:spcPct val="30000"/>
              </a:spcBef>
              <a:buFont typeface="Arial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P </a:t>
            </a:r>
            <a:r>
              <a:rPr lang="en-US" dirty="0">
                <a:solidFill>
                  <a:srgbClr val="C00000"/>
                </a:solidFill>
              </a:rPr>
              <a:t>(Pair):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Teacher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gives a task related to the one in previous phase. Students “pair” with a neighbor to perform the task. </a:t>
            </a:r>
          </a:p>
          <a:p>
            <a:pPr lvl="1">
              <a:lnSpc>
                <a:spcPct val="100000"/>
              </a:lnSpc>
              <a:spcBef>
                <a:spcPct val="30000"/>
              </a:spcBef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Example: </a:t>
            </a:r>
            <a:r>
              <a:rPr lang="en-IN" dirty="0" smtClean="0"/>
              <a:t>Discuss pros-cons of each others’ sorting solutions.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ct val="30000"/>
              </a:spcBef>
              <a:buFont typeface="Arial" pitchFamily="34" charset="0"/>
              <a:buChar char="•"/>
            </a:pPr>
            <a:endParaRPr lang="en-US" b="1" dirty="0" smtClean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  <a:spcBef>
                <a:spcPct val="30000"/>
              </a:spcBef>
              <a:buFont typeface="Arial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(Share):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Students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share their thinking (or solution) with the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class.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Teacher facilitates a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discussion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on the topic. 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lnSpc>
                <a:spcPct val="100000"/>
              </a:lnSpc>
              <a:spcBef>
                <a:spcPct val="30000"/>
              </a:spcBef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Example: Discussion on different types of sorting algorithms.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255A744-DAA4-4A3D-BD9E-C311E6CB5A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3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55A744-DAA4-4A3D-BD9E-C311E6CB5A1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50899" y="952499"/>
            <a:ext cx="8092202" cy="3908507"/>
          </a:xfrm>
        </p:spPr>
        <p:txBody>
          <a:bodyPr/>
          <a:lstStyle/>
          <a:p>
            <a:r>
              <a:rPr lang="en-IN" dirty="0" smtClean="0"/>
              <a:t>Write a question that you could use for TPS in your next class; post your response on chat.</a:t>
            </a:r>
            <a:endParaRPr lang="en-IN" dirty="0"/>
          </a:p>
          <a:p>
            <a:endParaRPr lang="en-IN" dirty="0" smtClean="0"/>
          </a:p>
          <a:p>
            <a:r>
              <a:rPr lang="en-IN" sz="1800" dirty="0" smtClean="0"/>
              <a:t>Some audience responses: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IN" sz="1800" dirty="0"/>
              <a:t>Pose a question with a non-conventional answer. Pair them to discuss the obvious and non-obvious answer and share.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IN" sz="1800" dirty="0"/>
              <a:t>One slide pitch to potential investors for their </a:t>
            </a:r>
            <a:r>
              <a:rPr lang="en-IN" sz="1800" dirty="0" err="1" smtClean="0"/>
              <a:t>startup</a:t>
            </a:r>
            <a:r>
              <a:rPr lang="en-IN" sz="1800" dirty="0" smtClean="0"/>
              <a:t>.</a:t>
            </a:r>
            <a:endParaRPr lang="en-IN" sz="1800" dirty="0"/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IN" sz="1800" dirty="0" smtClean="0"/>
              <a:t>Linear </a:t>
            </a:r>
            <a:r>
              <a:rPr lang="en-IN" sz="1800" dirty="0"/>
              <a:t>algebra: Give one or two vectors with say 5 elements each and ask them to state dimension of the space spanned by the </a:t>
            </a:r>
            <a:r>
              <a:rPr lang="en-IN" sz="1800" dirty="0" smtClean="0"/>
              <a:t>vector.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IN" sz="1800" dirty="0" smtClean="0"/>
              <a:t>Suggest a signal frequency that might not lead to a periodic signal.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IN" sz="1800" dirty="0" smtClean="0"/>
              <a:t>What </a:t>
            </a:r>
            <a:r>
              <a:rPr lang="en-IN" sz="1800" dirty="0"/>
              <a:t>are the </a:t>
            </a:r>
            <a:r>
              <a:rPr lang="en-IN" sz="1800" dirty="0" smtClean="0"/>
              <a:t>possible </a:t>
            </a:r>
            <a:r>
              <a:rPr lang="en-IN" sz="1800" dirty="0"/>
              <a:t>failure modes of a system? This question would have many </a:t>
            </a:r>
            <a:r>
              <a:rPr lang="en-IN" sz="1800" dirty="0" smtClean="0"/>
              <a:t>answers.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endParaRPr lang="en-IN" sz="1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IN" dirty="0" smtClean="0"/>
              <a:t>Reflection Spot - TPS for your topic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1457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685800"/>
            <a:fld id="{6255A744-DAA4-4A3D-BD9E-C311E6CB5A18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19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Evidence for active learning – 1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75686" y="4653875"/>
            <a:ext cx="8127846" cy="430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defTabSz="685800"/>
            <a:r>
              <a:rPr lang="en-US" sz="1100" dirty="0">
                <a:solidFill>
                  <a:srgbClr val="007006"/>
                </a:solidFill>
                <a:latin typeface="Calibri" pitchFamily="34" charset="0"/>
                <a:cs typeface="Calibri" pitchFamily="34" charset="0"/>
              </a:rPr>
              <a:t>R. Hake, “</a:t>
            </a:r>
            <a:r>
              <a:rPr lang="en-IN" sz="1100" dirty="0">
                <a:solidFill>
                  <a:srgbClr val="007006"/>
                </a:solidFill>
                <a:latin typeface="Calibri" pitchFamily="34" charset="0"/>
                <a:cs typeface="Calibri" pitchFamily="34" charset="0"/>
              </a:rPr>
              <a:t>Interactive-engagement versus traditional methods: A six-thousand student survey of  mechanics test data for introductory physics courses” </a:t>
            </a:r>
            <a:r>
              <a:rPr lang="en-US" sz="1100" dirty="0">
                <a:solidFill>
                  <a:srgbClr val="007006"/>
                </a:solidFill>
                <a:latin typeface="Calibri" pitchFamily="34" charset="0"/>
                <a:cs typeface="Calibri" pitchFamily="34" charset="0"/>
              </a:rPr>
              <a:t>Am. J. Phys., </a:t>
            </a:r>
            <a:r>
              <a:rPr lang="en-US" sz="1100" b="1" dirty="0">
                <a:solidFill>
                  <a:srgbClr val="007006"/>
                </a:solidFill>
                <a:latin typeface="Calibri" pitchFamily="34" charset="0"/>
                <a:cs typeface="Calibri" pitchFamily="34" charset="0"/>
              </a:rPr>
              <a:t>66</a:t>
            </a:r>
            <a:r>
              <a:rPr lang="en-US" sz="1100" dirty="0">
                <a:solidFill>
                  <a:srgbClr val="007006"/>
                </a:solidFill>
                <a:latin typeface="Calibri" pitchFamily="34" charset="0"/>
                <a:cs typeface="Calibri" pitchFamily="34" charset="0"/>
              </a:rPr>
              <a:t> (1998)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92521" y="826557"/>
            <a:ext cx="2883320" cy="21862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>
              <a:lnSpc>
                <a:spcPct val="105000"/>
              </a:lnSpc>
              <a:spcBef>
                <a:spcPct val="20000"/>
              </a:spcBef>
            </a:pPr>
            <a:r>
              <a:rPr lang="en-US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Comparative study of 62 Physics courses (1998)</a:t>
            </a:r>
          </a:p>
          <a:p>
            <a:pPr marL="71438" indent="-71438" defTabSz="685800">
              <a:spcBef>
                <a:spcPts val="450"/>
              </a:spcBef>
              <a:buFontTx/>
              <a:buChar char="•"/>
            </a:pPr>
            <a:r>
              <a:rPr lang="en-US" sz="15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6542 students</a:t>
            </a:r>
          </a:p>
          <a:p>
            <a:pPr marL="71438" indent="-71438" defTabSz="685800">
              <a:spcBef>
                <a:spcPts val="450"/>
              </a:spcBef>
              <a:buFontTx/>
              <a:buChar char="•"/>
            </a:pPr>
            <a:r>
              <a:rPr lang="en-US" sz="15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Variety of institutions: high school, college, university </a:t>
            </a:r>
          </a:p>
          <a:p>
            <a:pPr marL="71438" indent="-71438" defTabSz="685800">
              <a:spcBef>
                <a:spcPts val="450"/>
              </a:spcBef>
              <a:buFontTx/>
              <a:buChar char="•"/>
            </a:pPr>
            <a:r>
              <a:rPr lang="en-US" sz="15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Test of conceptual reasoning – Force Concept Inventory</a:t>
            </a:r>
          </a:p>
          <a:p>
            <a:pPr marL="71438" indent="-71438" defTabSz="685800">
              <a:spcBef>
                <a:spcPts val="450"/>
              </a:spcBef>
              <a:buFontTx/>
              <a:buChar char="•"/>
            </a:pPr>
            <a:r>
              <a:rPr lang="en-US" sz="15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Pre-post, semester long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3427766" y="3236590"/>
            <a:ext cx="5149099" cy="14311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>
              <a:spcBef>
                <a:spcPct val="20000"/>
              </a:spcBef>
            </a:pPr>
            <a:r>
              <a:rPr lang="en-US" sz="15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RESULTS:</a:t>
            </a:r>
          </a:p>
          <a:p>
            <a:pPr marL="71438" indent="-71438" defTabSz="685800">
              <a:spcBef>
                <a:spcPct val="20000"/>
              </a:spcBef>
              <a:buFontTx/>
              <a:buChar char="•"/>
            </a:pPr>
            <a:r>
              <a:rPr lang="en-US" sz="15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Maximum gain from lecture courses was 0.28</a:t>
            </a:r>
          </a:p>
          <a:p>
            <a:pPr marL="342900" lvl="1" defTabSz="685800">
              <a:spcBef>
                <a:spcPct val="20000"/>
              </a:spcBef>
            </a:pPr>
            <a:r>
              <a:rPr lang="en-US" sz="15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- Many instructors had high scores on teaching evaluations</a:t>
            </a:r>
          </a:p>
          <a:p>
            <a:pPr marL="71438" indent="-71438" defTabSz="685800">
              <a:spcBef>
                <a:spcPct val="20000"/>
              </a:spcBef>
              <a:buFontTx/>
              <a:buChar char="•"/>
            </a:pPr>
            <a:r>
              <a:rPr lang="en-US" sz="15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Gain from active-learning courses had a wide range: 0.23-0.7</a:t>
            </a:r>
          </a:p>
          <a:p>
            <a:pPr marL="342900" lvl="1" defTabSz="685800">
              <a:spcBef>
                <a:spcPct val="20000"/>
              </a:spcBef>
            </a:pPr>
            <a:r>
              <a:rPr lang="en-US" sz="15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- AL courses had gains 2-3 times greater than lectures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339581" y="813661"/>
            <a:ext cx="5306889" cy="2453878"/>
            <a:chOff x="0" y="690563"/>
            <a:chExt cx="6477000" cy="3271837"/>
          </a:xfrm>
        </p:grpSpPr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690563"/>
              <a:ext cx="6477000" cy="3271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276225" y="827088"/>
              <a:ext cx="216693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685800">
                <a:spcBef>
                  <a:spcPct val="50000"/>
                </a:spcBef>
              </a:pPr>
              <a:r>
                <a:rPr lang="en-US" sz="1500" b="1" dirty="0" err="1">
                  <a:solidFill>
                    <a:srgbClr val="FF0000"/>
                  </a:solidFill>
                  <a:latin typeface="Calibri" panose="020F0502020204030204"/>
                </a:rPr>
                <a:t>Trad</a:t>
              </a:r>
              <a:r>
                <a:rPr lang="en-US" sz="1500" b="1" dirty="0">
                  <a:solidFill>
                    <a:srgbClr val="FF0000"/>
                  </a:solidFill>
                  <a:latin typeface="Calibri" panose="020F0502020204030204"/>
                </a:rPr>
                <a:t> lecture (14)</a:t>
              </a:r>
              <a:endParaRPr lang="en-IN" sz="1500" b="1" dirty="0">
                <a:solidFill>
                  <a:srgbClr val="FF0000"/>
                </a:solidFill>
                <a:latin typeface="Calibri" panose="020F0502020204030204"/>
              </a:endParaRPr>
            </a:p>
          </p:txBody>
        </p:sp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2528888" y="827088"/>
              <a:ext cx="392747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685800">
                <a:spcBef>
                  <a:spcPct val="50000"/>
                </a:spcBef>
              </a:pPr>
              <a:r>
                <a:rPr lang="en-US" sz="1500" b="1">
                  <a:solidFill>
                    <a:srgbClr val="339933"/>
                  </a:solidFill>
                  <a:latin typeface="Calibri" panose="020F0502020204030204"/>
                </a:rPr>
                <a:t>Active learning strategies (48)</a:t>
              </a:r>
              <a:endParaRPr lang="en-IN" sz="1500" b="1">
                <a:solidFill>
                  <a:srgbClr val="339933"/>
                </a:solidFill>
                <a:latin typeface="Calibri" panose="020F0502020204030204"/>
              </a:endParaRPr>
            </a:p>
          </p:txBody>
        </p:sp>
        <p:sp>
          <p:nvSpPr>
            <p:cNvPr id="16" name="Text Box 9"/>
            <p:cNvSpPr txBox="1">
              <a:spLocks noChangeArrowheads="1"/>
            </p:cNvSpPr>
            <p:nvPr/>
          </p:nvSpPr>
          <p:spPr bwMode="auto">
            <a:xfrm>
              <a:off x="3429000" y="1258888"/>
              <a:ext cx="2209800" cy="113877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685800" eaLnBrk="0" hangingPunct="0">
                <a:spcBef>
                  <a:spcPct val="20000"/>
                </a:spcBef>
              </a:pPr>
              <a:r>
                <a:rPr lang="en-US" sz="1350" b="1" dirty="0">
                  <a:solidFill>
                    <a:prstClr val="black"/>
                  </a:solidFill>
                  <a:latin typeface="Times" pitchFamily="18" charset="0"/>
                </a:rPr>
                <a:t>Normalized gain</a:t>
              </a:r>
            </a:p>
            <a:p>
              <a:pPr defTabSz="685800" eaLnBrk="0" hangingPunct="0"/>
              <a:r>
                <a:rPr lang="en-US" sz="1350" b="1" dirty="0">
                  <a:solidFill>
                    <a:prstClr val="black"/>
                  </a:solidFill>
                  <a:latin typeface="Times" pitchFamily="18" charset="0"/>
                </a:rPr>
                <a:t>&lt;g&gt;</a:t>
              </a:r>
              <a:r>
                <a:rPr lang="en-US" b="1" dirty="0">
                  <a:solidFill>
                    <a:prstClr val="black"/>
                  </a:solidFill>
                  <a:latin typeface="Times" pitchFamily="18" charset="0"/>
                </a:rPr>
                <a:t> =  </a:t>
              </a:r>
              <a:r>
                <a:rPr lang="en-US" b="1" baseline="30000" dirty="0">
                  <a:solidFill>
                    <a:prstClr val="black"/>
                  </a:solidFill>
                  <a:latin typeface="Times" pitchFamily="18" charset="0"/>
                </a:rPr>
                <a:t>post-pre</a:t>
              </a:r>
              <a:r>
                <a:rPr lang="en-US" b="1" dirty="0">
                  <a:solidFill>
                    <a:prstClr val="black"/>
                  </a:solidFill>
                  <a:latin typeface="Times" pitchFamily="18" charset="0"/>
                </a:rPr>
                <a:t> 	</a:t>
              </a:r>
              <a:r>
                <a:rPr lang="en-US" b="1" baseline="30000" dirty="0">
                  <a:solidFill>
                    <a:prstClr val="black"/>
                  </a:solidFill>
                  <a:latin typeface="Times" pitchFamily="18" charset="0"/>
                </a:rPr>
                <a:t>100-pre</a:t>
              </a:r>
              <a:endParaRPr lang="en-US" b="1" dirty="0">
                <a:solidFill>
                  <a:prstClr val="black"/>
                </a:solidFill>
                <a:latin typeface="Times" pitchFamily="18" charset="0"/>
              </a:endParaRPr>
            </a:p>
          </p:txBody>
        </p:sp>
        <p:sp>
          <p:nvSpPr>
            <p:cNvPr id="17" name="Line 10"/>
            <p:cNvSpPr>
              <a:spLocks noChangeShapeType="1"/>
            </p:cNvSpPr>
            <p:nvPr/>
          </p:nvSpPr>
          <p:spPr bwMode="auto">
            <a:xfrm>
              <a:off x="4360862" y="1905000"/>
              <a:ext cx="9731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430440" y="3067854"/>
            <a:ext cx="2807481" cy="14408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71438" indent="-71438" defTabSz="685800">
              <a:lnSpc>
                <a:spcPct val="110000"/>
              </a:lnSpc>
              <a:spcBef>
                <a:spcPts val="450"/>
              </a:spcBef>
            </a:pPr>
            <a:r>
              <a:rPr lang="en-US" sz="15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IMPLICATION</a:t>
            </a:r>
          </a:p>
          <a:p>
            <a:pPr defTabSz="685800">
              <a:lnSpc>
                <a:spcPct val="110000"/>
              </a:lnSpc>
              <a:spcBef>
                <a:spcPts val="450"/>
              </a:spcBef>
            </a:pPr>
            <a:r>
              <a:rPr lang="en-US" sz="15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Desirable to explicitly incorporate active learning strategies in our teaching-learning.</a:t>
            </a:r>
          </a:p>
          <a:p>
            <a:pPr defTabSz="685800"/>
            <a:endParaRPr lang="en-US" sz="1500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17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IN" dirty="0" smtClean="0"/>
              <a:t>Reflection Spot: Think and Write</a:t>
            </a:r>
            <a:endParaRPr lang="en-IN" dirty="0"/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381000" y="1199400"/>
            <a:ext cx="8190000" cy="130034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Think of one activity that you excel at doing.	[~ 1 min]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(Note: Activity could be academics or your hobby)</a:t>
            </a: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I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113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685800"/>
            <a:fld id="{6255A744-DAA4-4A3D-BD9E-C311E6CB5A18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20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ct val="30000"/>
              </a:spcBef>
            </a:pPr>
            <a:r>
              <a:rPr lang="en-IN" dirty="0"/>
              <a:t>Evidence for active learning – 2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2"/>
          </p:nvPr>
        </p:nvSpPr>
        <p:spPr>
          <a:xfrm>
            <a:off x="381000" y="2840304"/>
            <a:ext cx="7620000" cy="1865046"/>
          </a:xfrm>
        </p:spPr>
        <p:txBody>
          <a:bodyPr/>
          <a:lstStyle/>
          <a:p>
            <a:pPr marL="0" indent="0">
              <a:spcBef>
                <a:spcPct val="30000"/>
              </a:spcBef>
              <a:buNone/>
            </a:pPr>
            <a:r>
              <a:rPr lang="en-US" sz="1600" dirty="0">
                <a:solidFill>
                  <a:srgbClr val="0000FF"/>
                </a:solidFill>
              </a:rPr>
              <a:t>Meta-analysis of 225 studies (2014)</a:t>
            </a:r>
          </a:p>
          <a:p>
            <a:r>
              <a:rPr lang="en-US" sz="1600" dirty="0"/>
              <a:t>Exam performance: higher by 0.47 standard deviations in active learning courses– ~ 1/2 letter grade average increase.</a:t>
            </a:r>
          </a:p>
          <a:p>
            <a:r>
              <a:rPr lang="en-US" sz="1600" dirty="0"/>
              <a:t>Failure rates :  33.8% in traditional classes vs 21.8% in active learning courses</a:t>
            </a:r>
          </a:p>
          <a:p>
            <a:r>
              <a:rPr lang="en-US" sz="1600" dirty="0"/>
              <a:t>Results hold across STEM disciplines, majors and non-majors, lower- and upper-division courses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127189" y="2839093"/>
            <a:ext cx="2468601" cy="2157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685800">
              <a:lnSpc>
                <a:spcPct val="90000"/>
              </a:lnSpc>
              <a:spcBef>
                <a:spcPct val="20000"/>
              </a:spcBef>
            </a:pPr>
            <a:r>
              <a:rPr lang="en-US" sz="1200" dirty="0">
                <a:solidFill>
                  <a:srgbClr val="007006"/>
                </a:solidFill>
                <a:latin typeface="Calibri" panose="020F0502020204030204"/>
              </a:rPr>
              <a:t>Proc. Natl. Acad. </a:t>
            </a:r>
            <a:r>
              <a:rPr lang="en-US" sz="1200" dirty="0" err="1">
                <a:solidFill>
                  <a:srgbClr val="007006"/>
                </a:solidFill>
                <a:latin typeface="Calibri" panose="020F0502020204030204"/>
              </a:rPr>
              <a:t>Sc</a:t>
            </a:r>
            <a:r>
              <a:rPr lang="en-IN" sz="1200" dirty="0">
                <a:solidFill>
                  <a:srgbClr val="007006"/>
                </a:solidFill>
                <a:latin typeface="Calibri" panose="020F0502020204030204"/>
              </a:rPr>
              <a:t>, 111(23), 2014</a:t>
            </a:r>
            <a:endParaRPr lang="en-US" sz="1200" dirty="0">
              <a:solidFill>
                <a:srgbClr val="007006"/>
              </a:solidFill>
              <a:latin typeface="Calibri" panose="020F050202020403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64" y="884463"/>
            <a:ext cx="6469941" cy="188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9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685800"/>
            <a:fld id="{6255A744-DAA4-4A3D-BD9E-C311E6CB5A18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Evidence for active learning – 3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572187" y="2541032"/>
            <a:ext cx="3735684" cy="2157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685800">
              <a:lnSpc>
                <a:spcPct val="90000"/>
              </a:lnSpc>
              <a:spcBef>
                <a:spcPct val="20000"/>
              </a:spcBef>
            </a:pPr>
            <a:r>
              <a:rPr lang="en-US" sz="1200" dirty="0">
                <a:solidFill>
                  <a:srgbClr val="007006"/>
                </a:solidFill>
                <a:latin typeface="Calibri" panose="020F0502020204030204"/>
              </a:rPr>
              <a:t>https://dl.acm.org/doi/pdf/10.1145/2493394.2493408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0" y="1035436"/>
            <a:ext cx="6396681" cy="13338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28" y="3010276"/>
            <a:ext cx="6300903" cy="1281768"/>
          </a:xfrm>
          <a:prstGeom prst="rect">
            <a:avLst/>
          </a:prstGeom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4724402" y="4379808"/>
            <a:ext cx="3735684" cy="2157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685800">
              <a:lnSpc>
                <a:spcPct val="90000"/>
              </a:lnSpc>
              <a:spcBef>
                <a:spcPct val="20000"/>
              </a:spcBef>
            </a:pPr>
            <a:r>
              <a:rPr lang="en-US" sz="1200" dirty="0">
                <a:solidFill>
                  <a:srgbClr val="007006"/>
                </a:solidFill>
                <a:latin typeface="Calibri" panose="020F0502020204030204"/>
              </a:rPr>
              <a:t>https://dl.acm.org/doi/pdf/10.1145/2591708.2591739</a:t>
            </a:r>
          </a:p>
        </p:txBody>
      </p:sp>
    </p:spTree>
    <p:extLst>
      <p:ext uri="{BB962C8B-B14F-4D97-AF65-F5344CB8AC3E}">
        <p14:creationId xmlns:p14="http://schemas.microsoft.com/office/powerpoint/2010/main" val="273687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IN" sz="2800" dirty="0" smtClean="0"/>
              <a:t>But my class looks like this now!</a:t>
            </a:r>
            <a:endParaRPr lang="en-IN" sz="2800" dirty="0"/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48962" y="821450"/>
            <a:ext cx="7500552" cy="398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2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908c23383b_0_28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/>
              <a:t>23</a:t>
            </a:fld>
            <a:endParaRPr/>
          </a:p>
        </p:txBody>
      </p:sp>
      <p:sp>
        <p:nvSpPr>
          <p:cNvPr id="388" name="Google Shape;388;g908c23383b_0_288"/>
          <p:cNvSpPr txBox="1">
            <a:spLocks noGrp="1"/>
          </p:cNvSpPr>
          <p:nvPr>
            <p:ph type="body" idx="1"/>
          </p:nvPr>
        </p:nvSpPr>
        <p:spPr>
          <a:xfrm>
            <a:off x="381000" y="1123200"/>
            <a:ext cx="6798276" cy="358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N" sz="2000" dirty="0"/>
              <a:t>You might have attended different talks, webinars, interaction sessions </a:t>
            </a:r>
            <a:r>
              <a:rPr lang="en-IN" sz="2000" dirty="0" smtClean="0"/>
              <a:t>in </a:t>
            </a:r>
            <a:r>
              <a:rPr lang="en-IN" sz="2000" dirty="0"/>
              <a:t>the last </a:t>
            </a:r>
            <a:r>
              <a:rPr lang="en-IN" sz="2000" dirty="0" smtClean="0"/>
              <a:t>1 year. And</a:t>
            </a:r>
            <a:r>
              <a:rPr lang="en-IN" sz="2000" dirty="0"/>
              <a:t>, </a:t>
            </a:r>
            <a:r>
              <a:rPr lang="en-IN" sz="2000" dirty="0" smtClean="0"/>
              <a:t>on </a:t>
            </a:r>
            <a:r>
              <a:rPr lang="en-IN" sz="2000" dirty="0"/>
              <a:t>different video conferencing platforms such as Zoom, </a:t>
            </a:r>
            <a:r>
              <a:rPr lang="en-IN" sz="2000" dirty="0" err="1"/>
              <a:t>Webex</a:t>
            </a:r>
            <a:r>
              <a:rPr lang="en-IN" sz="2000" dirty="0"/>
              <a:t>, Google Meet, MS Teams etc.</a:t>
            </a:r>
            <a:endParaRPr sz="2000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IN" sz="2100" b="1" dirty="0" smtClean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N" sz="2100" b="1" dirty="0" smtClean="0"/>
              <a:t>List </a:t>
            </a:r>
            <a:r>
              <a:rPr lang="en-IN" sz="2100" b="1" dirty="0"/>
              <a:t>your top </a:t>
            </a:r>
            <a:r>
              <a:rPr lang="en-IN" sz="2100" b="1" u="sng" dirty="0" smtClean="0"/>
              <a:t>2-3 </a:t>
            </a:r>
            <a:r>
              <a:rPr lang="en-IN" sz="2100" b="1" u="sng" dirty="0"/>
              <a:t>features</a:t>
            </a:r>
            <a:r>
              <a:rPr lang="en-IN" sz="2100" b="1" dirty="0"/>
              <a:t> of such platforms which you think </a:t>
            </a:r>
            <a:r>
              <a:rPr lang="en-IN" sz="2100" b="1" dirty="0" smtClean="0"/>
              <a:t>are effective for live interactions</a:t>
            </a:r>
            <a:endParaRPr sz="2100" b="1" dirty="0"/>
          </a:p>
        </p:txBody>
      </p:sp>
      <p:sp>
        <p:nvSpPr>
          <p:cNvPr id="389" name="Google Shape;389;g908c23383b_0_288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IN" dirty="0" smtClean="0"/>
              <a:t>Reflection Spot - Interactivity in online mode </a:t>
            </a:r>
            <a:endParaRPr dirty="0"/>
          </a:p>
        </p:txBody>
      </p:sp>
      <p:sp>
        <p:nvSpPr>
          <p:cNvPr id="390" name="Google Shape;390;g908c23383b_0_288"/>
          <p:cNvSpPr txBox="1"/>
          <p:nvPr/>
        </p:nvSpPr>
        <p:spPr>
          <a:xfrm>
            <a:off x="2290119" y="4253954"/>
            <a:ext cx="4482981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400"/>
            </a:pPr>
            <a:r>
              <a:rPr lang="en-IN" sz="1400" b="1" i="0" u="none" strike="noStrike" cap="none" dirty="0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Go to www.menti.com and use the code </a:t>
            </a:r>
            <a:r>
              <a:rPr lang="en-IN" b="1" dirty="0"/>
              <a:t>2303 8052</a:t>
            </a:r>
            <a:endParaRPr sz="1400" b="1" i="0" u="none" strike="noStrike" cap="none" dirty="0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128" y="2857778"/>
            <a:ext cx="2018272" cy="201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24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908c23383b_0_28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/>
              <a:t>24</a:t>
            </a:fld>
            <a:endParaRPr/>
          </a:p>
        </p:txBody>
      </p:sp>
      <p:sp>
        <p:nvSpPr>
          <p:cNvPr id="388" name="Google Shape;388;g908c23383b_0_288"/>
          <p:cNvSpPr txBox="1">
            <a:spLocks noGrp="1"/>
          </p:cNvSpPr>
          <p:nvPr>
            <p:ph type="body" idx="1"/>
          </p:nvPr>
        </p:nvSpPr>
        <p:spPr>
          <a:xfrm>
            <a:off x="381000" y="1018967"/>
            <a:ext cx="6798276" cy="358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N" sz="2000" dirty="0" smtClean="0"/>
              <a:t>Screenshot of </a:t>
            </a:r>
            <a:r>
              <a:rPr lang="en-IN" sz="2000" dirty="0" smtClean="0"/>
              <a:t>responses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IN" sz="2000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IN" sz="2000" dirty="0" smtClean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IN" sz="2000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IN" sz="2000" dirty="0" smtClean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IN" sz="2000" dirty="0" smtClean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N" sz="2000" b="1" dirty="0" smtClean="0"/>
              <a:t>Discussion</a:t>
            </a:r>
            <a:endParaRPr sz="2100" b="1" dirty="0"/>
          </a:p>
        </p:txBody>
      </p:sp>
      <p:sp>
        <p:nvSpPr>
          <p:cNvPr id="389" name="Google Shape;389;g908c23383b_0_288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en-IN" dirty="0"/>
              <a:t>Reflection Spot - Interactivity in online mode 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277" t="18779" r="509" b="21557"/>
          <a:stretch/>
        </p:blipFill>
        <p:spPr bwMode="auto">
          <a:xfrm>
            <a:off x="1724569" y="1555107"/>
            <a:ext cx="6288432" cy="31969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111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25</a:t>
            </a:fld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PI - online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900669"/>
            <a:ext cx="7620000" cy="3582150"/>
          </a:xfrm>
        </p:spPr>
        <p:txBody>
          <a:bodyPr/>
          <a:lstStyle/>
          <a:p>
            <a:r>
              <a:rPr lang="en-IN" dirty="0" smtClean="0"/>
              <a:t>Within your class meeting platform – Zoom, Teams, …</a:t>
            </a:r>
          </a:p>
          <a:p>
            <a:pPr lvl="1"/>
            <a:r>
              <a:rPr lang="en-IN" dirty="0" smtClean="0"/>
              <a:t>Create a poll and ask students to vote</a:t>
            </a:r>
          </a:p>
          <a:p>
            <a:pPr lvl="1"/>
            <a:r>
              <a:rPr lang="en-IN" dirty="0" smtClean="0"/>
              <a:t>Ask students to discuss with a friend (say using WhatsApp)</a:t>
            </a:r>
          </a:p>
          <a:p>
            <a:pPr lvl="1"/>
            <a:r>
              <a:rPr lang="en-IN" dirty="0" smtClean="0"/>
              <a:t>Ask students to vote again for the poll</a:t>
            </a:r>
          </a:p>
          <a:p>
            <a:endParaRPr lang="en-IN" dirty="0" smtClean="0"/>
          </a:p>
          <a:p>
            <a:r>
              <a:rPr lang="en-IN" dirty="0" smtClean="0"/>
              <a:t>Other tools</a:t>
            </a:r>
          </a:p>
          <a:p>
            <a:pPr lvl="1"/>
            <a:r>
              <a:rPr lang="en-IN" dirty="0" err="1" smtClean="0"/>
              <a:t>Mentimeter</a:t>
            </a:r>
            <a:endParaRPr lang="en-IN" dirty="0" smtClean="0"/>
          </a:p>
          <a:p>
            <a:pPr lvl="1"/>
            <a:r>
              <a:rPr lang="en-IN" dirty="0" err="1" smtClean="0"/>
              <a:t>Kahoot</a:t>
            </a:r>
            <a:r>
              <a:rPr lang="en-IN" dirty="0" smtClean="0"/>
              <a:t> </a:t>
            </a:r>
          </a:p>
          <a:p>
            <a:pPr lvl="1"/>
            <a:r>
              <a:rPr lang="en-IN" dirty="0" smtClean="0"/>
              <a:t>…</a:t>
            </a:r>
            <a:endParaRPr lang="en-IN" dirty="0"/>
          </a:p>
        </p:txBody>
      </p:sp>
      <p:pic>
        <p:nvPicPr>
          <p:cNvPr id="5" name="Picture 4" descr="https://d1rp2jn8dkvrz.cloudfront.net/assets/how-it-works-2-3222f0ecc13909a56293904bfd3e34a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287" y="2273563"/>
            <a:ext cx="2497817" cy="295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83" t="-2282" r="39910" b="1"/>
          <a:stretch/>
        </p:blipFill>
        <p:spPr>
          <a:xfrm>
            <a:off x="5516218" y="2594838"/>
            <a:ext cx="2717500" cy="222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75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26</a:t>
            </a:fld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TPS - online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95287" y="876393"/>
            <a:ext cx="7620000" cy="3582150"/>
          </a:xfrm>
        </p:spPr>
        <p:txBody>
          <a:bodyPr/>
          <a:lstStyle/>
          <a:p>
            <a:r>
              <a:rPr lang="en-IN" dirty="0" smtClean="0"/>
              <a:t>Within your class meeting platform – Zoom, Teams, …</a:t>
            </a:r>
          </a:p>
          <a:p>
            <a:pPr lvl="1"/>
            <a:r>
              <a:rPr lang="en-IN" dirty="0" smtClean="0"/>
              <a:t>(T): Ask students to write their response on chat; (P): Discuss with a friend using phone; (S): Speak in some order.</a:t>
            </a:r>
          </a:p>
          <a:p>
            <a:pPr lvl="1"/>
            <a:r>
              <a:rPr lang="en-IN" dirty="0" smtClean="0"/>
              <a:t>More structured way - use the breakout rooms feature.</a:t>
            </a:r>
          </a:p>
          <a:p>
            <a:endParaRPr lang="en-IN" dirty="0" smtClean="0"/>
          </a:p>
          <a:p>
            <a:r>
              <a:rPr lang="en-IN" dirty="0" smtClean="0"/>
              <a:t>Other tools</a:t>
            </a:r>
          </a:p>
          <a:p>
            <a:pPr lvl="1"/>
            <a:r>
              <a:rPr lang="en-IN" dirty="0" err="1" smtClean="0"/>
              <a:t>Padlet</a:t>
            </a:r>
            <a:endParaRPr lang="en-IN" dirty="0" smtClean="0"/>
          </a:p>
          <a:p>
            <a:pPr lvl="1"/>
            <a:r>
              <a:rPr lang="en-IN" dirty="0" err="1" smtClean="0"/>
              <a:t>Jamboard</a:t>
            </a:r>
            <a:r>
              <a:rPr lang="en-IN" dirty="0" smtClean="0"/>
              <a:t> </a:t>
            </a:r>
          </a:p>
          <a:p>
            <a:pPr lvl="1"/>
            <a:r>
              <a:rPr lang="en-IN" dirty="0" smtClean="0"/>
              <a:t>…</a:t>
            </a:r>
            <a:endParaRPr lang="en-I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160" y="1544871"/>
            <a:ext cx="2357536" cy="25898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355" y="2622388"/>
            <a:ext cx="3009510" cy="215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39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908c23383b_0_296"/>
          <p:cNvSpPr txBox="1">
            <a:spLocks noGrp="1"/>
          </p:cNvSpPr>
          <p:nvPr>
            <p:ph type="body" idx="1"/>
          </p:nvPr>
        </p:nvSpPr>
        <p:spPr>
          <a:xfrm>
            <a:off x="381000" y="386482"/>
            <a:ext cx="76962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IN" sz="2800" dirty="0" smtClean="0"/>
              <a:t>Some more strategies for effective online mode</a:t>
            </a:r>
            <a:endParaRPr sz="2800" dirty="0"/>
          </a:p>
        </p:txBody>
      </p:sp>
      <p:sp>
        <p:nvSpPr>
          <p:cNvPr id="6" name="Google Shape;417;g94d0800814_0_33"/>
          <p:cNvSpPr/>
          <p:nvPr/>
        </p:nvSpPr>
        <p:spPr>
          <a:xfrm>
            <a:off x="304800" y="1072725"/>
            <a:ext cx="6708300" cy="3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0" bIns="45700" anchor="t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IN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 session by asking </a:t>
            </a:r>
            <a:r>
              <a:rPr lang="en-IN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learners </a:t>
            </a:r>
            <a:r>
              <a:rPr lang="en-IN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post </a:t>
            </a:r>
            <a:r>
              <a:rPr lang="en-IN" sz="2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mudd</a:t>
            </a:r>
            <a:r>
              <a:rPr lang="en-IN" sz="2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lang="en-IN" sz="2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points</a:t>
            </a:r>
            <a:r>
              <a:rPr lang="en-IN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chat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-IN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Address these on course platform by providing supplementary materials, if possible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IN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TAs to write summary of the key points for those who were unable to join an</a:t>
            </a:r>
            <a:r>
              <a:rPr lang="en-IN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 post 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IN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Follow up with Learning by Doing (</a:t>
            </a:r>
            <a:r>
              <a:rPr lang="en-IN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LbD</a:t>
            </a:r>
            <a:r>
              <a:rPr lang="en-IN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activities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418;g94d0800814_0_33"/>
          <p:cNvSpPr/>
          <p:nvPr/>
        </p:nvSpPr>
        <p:spPr>
          <a:xfrm>
            <a:off x="7137775" y="1362350"/>
            <a:ext cx="1846200" cy="603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Video Conferencing Software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419;g94d0800814_0_33"/>
          <p:cNvSpPr/>
          <p:nvPr/>
        </p:nvSpPr>
        <p:spPr>
          <a:xfrm>
            <a:off x="7085400" y="2724588"/>
            <a:ext cx="1846200" cy="1326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600">
                <a:latin typeface="Calibri"/>
                <a:ea typeface="Calibri"/>
                <a:cs typeface="Calibri"/>
                <a:sym typeface="Calibri"/>
              </a:rPr>
              <a:t>LMS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127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28</a:t>
            </a:fld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Example – ET 617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381000" y="910354"/>
            <a:ext cx="7620000" cy="3794996"/>
          </a:xfrm>
        </p:spPr>
        <p:txBody>
          <a:bodyPr/>
          <a:lstStyle/>
          <a:p>
            <a:pPr marL="114300" indent="0">
              <a:buNone/>
            </a:pPr>
            <a:r>
              <a:rPr lang="en-IN" dirty="0" smtClean="0"/>
              <a:t>I am teaching Educational App Design this semester.</a:t>
            </a:r>
          </a:p>
          <a:p>
            <a:pPr marL="114300" indent="0">
              <a:buNone/>
            </a:pPr>
            <a:r>
              <a:rPr lang="en-IN" dirty="0"/>
              <a:t>I</a:t>
            </a:r>
            <a:r>
              <a:rPr lang="en-IN" dirty="0" smtClean="0"/>
              <a:t>n my last class (1.5 hours slot, two days ago), I had:</a:t>
            </a:r>
          </a:p>
          <a:p>
            <a:r>
              <a:rPr lang="en-IN" sz="1800" dirty="0" smtClean="0"/>
              <a:t>Six </a:t>
            </a:r>
            <a:r>
              <a:rPr lang="en-IN" sz="1800" dirty="0" smtClean="0">
                <a:solidFill>
                  <a:srgbClr val="C00000"/>
                </a:solidFill>
              </a:rPr>
              <a:t>voting </a:t>
            </a:r>
            <a:r>
              <a:rPr lang="en-IN" sz="1800" dirty="0" smtClean="0"/>
              <a:t>questions to be answered – ‘Is this an educational app?’ to elicit prior conceptions.</a:t>
            </a:r>
          </a:p>
          <a:p>
            <a:r>
              <a:rPr lang="en-IN" sz="1800" dirty="0" smtClean="0"/>
              <a:t>One Google </a:t>
            </a:r>
            <a:r>
              <a:rPr lang="en-IN" sz="1800" dirty="0">
                <a:solidFill>
                  <a:srgbClr val="C00000"/>
                </a:solidFill>
              </a:rPr>
              <a:t>F</a:t>
            </a:r>
            <a:r>
              <a:rPr lang="en-IN" sz="1800" dirty="0" smtClean="0">
                <a:solidFill>
                  <a:srgbClr val="C00000"/>
                </a:solidFill>
              </a:rPr>
              <a:t>orm</a:t>
            </a:r>
            <a:r>
              <a:rPr lang="en-IN" sz="1800" dirty="0" smtClean="0"/>
              <a:t> to be filled – Categorize the ten educational apps described in a video.</a:t>
            </a:r>
          </a:p>
          <a:p>
            <a:r>
              <a:rPr lang="en-IN" sz="1800" dirty="0" smtClean="0"/>
              <a:t>One </a:t>
            </a:r>
            <a:r>
              <a:rPr lang="en-IN" sz="1800" dirty="0" smtClean="0">
                <a:solidFill>
                  <a:srgbClr val="C00000"/>
                </a:solidFill>
              </a:rPr>
              <a:t>chat</a:t>
            </a:r>
            <a:r>
              <a:rPr lang="en-IN" sz="1800" dirty="0" smtClean="0"/>
              <a:t> response question – </a:t>
            </a:r>
            <a:r>
              <a:rPr lang="en-IN" sz="1800" dirty="0"/>
              <a:t>‘Each-one-say-one</a:t>
            </a:r>
            <a:r>
              <a:rPr lang="en-IN" sz="1800" dirty="0" smtClean="0"/>
              <a:t>’ for *must have* features in an educational app.</a:t>
            </a:r>
          </a:p>
          <a:p>
            <a:r>
              <a:rPr lang="en-IN" sz="1800" dirty="0" smtClean="0"/>
              <a:t>One </a:t>
            </a:r>
            <a:r>
              <a:rPr lang="en-IN" sz="1800" dirty="0" err="1" smtClean="0">
                <a:solidFill>
                  <a:srgbClr val="C00000"/>
                </a:solidFill>
              </a:rPr>
              <a:t>Jamboard</a:t>
            </a:r>
            <a:r>
              <a:rPr lang="en-IN" sz="1800" dirty="0" smtClean="0"/>
              <a:t> collaborative activity – Evolve a taxonomy.</a:t>
            </a:r>
            <a:endParaRPr lang="en-IN" sz="2000" dirty="0" smtClean="0"/>
          </a:p>
          <a:p>
            <a:pPr marL="114300" indent="0" algn="r">
              <a:buNone/>
            </a:pPr>
            <a:endParaRPr lang="en-IN" dirty="0" smtClean="0">
              <a:solidFill>
                <a:srgbClr val="0000FF"/>
              </a:solidFill>
            </a:endParaRPr>
          </a:p>
          <a:p>
            <a:pPr marL="114300" indent="0" algn="r">
              <a:buNone/>
            </a:pPr>
            <a:r>
              <a:rPr lang="en-IN" dirty="0" smtClean="0">
                <a:solidFill>
                  <a:srgbClr val="0000FF"/>
                </a:solidFill>
              </a:rPr>
              <a:t>Less </a:t>
            </a:r>
            <a:r>
              <a:rPr lang="en-IN" dirty="0">
                <a:solidFill>
                  <a:srgbClr val="0000FF"/>
                </a:solidFill>
              </a:rPr>
              <a:t>teaching; more </a:t>
            </a:r>
            <a:r>
              <a:rPr lang="en-IN" dirty="0" smtClean="0">
                <a:solidFill>
                  <a:srgbClr val="0000FF"/>
                </a:solidFill>
              </a:rPr>
              <a:t>learning</a:t>
            </a:r>
            <a:endParaRPr lang="en-IN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91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29</a:t>
            </a:fld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Example – ET </a:t>
            </a:r>
            <a:r>
              <a:rPr lang="en-IN" dirty="0" smtClean="0"/>
              <a:t>617 - screenshots</a:t>
            </a:r>
            <a:endParaRPr lang="en-IN" dirty="0"/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838350"/>
            <a:ext cx="4413531" cy="3009414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925972" y="1186820"/>
            <a:ext cx="4487600" cy="3118143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 rotWithShape="1">
          <a:blip r:embed="rId4"/>
          <a:srcRect l="25427" t="11800" r="26158" b="10089"/>
          <a:stretch/>
        </p:blipFill>
        <p:spPr bwMode="auto">
          <a:xfrm>
            <a:off x="1545888" y="1463035"/>
            <a:ext cx="3867684" cy="34358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2905256" y="838350"/>
            <a:ext cx="5095744" cy="31904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777" y="1745860"/>
            <a:ext cx="4139534" cy="296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46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IN" dirty="0" smtClean="0"/>
              <a:t>Reflection Spot: Think and Write</a:t>
            </a:r>
            <a:endParaRPr lang="en-IN" dirty="0"/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381000" y="1199400"/>
            <a:ext cx="8190000" cy="238046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Think of one activity that you excel at doing.	[~ 1 min]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(Note: Activity could be academics or your hobby)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IN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I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Think about why you are so good at this activity	[~2 min]</a:t>
            </a:r>
          </a:p>
          <a:p>
            <a:pPr marL="742950" marR="0" lvl="1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IN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Write down top 3 reasons for your mastery in this activity</a:t>
            </a: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I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090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N" dirty="0" smtClean="0"/>
              <a:t>Takeaway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64757" y="1123200"/>
            <a:ext cx="8406713" cy="3582150"/>
          </a:xfrm>
        </p:spPr>
        <p:txBody>
          <a:bodyPr>
            <a:normAutofit fontScale="92500"/>
          </a:bodyPr>
          <a:lstStyle/>
          <a:p>
            <a:pPr marL="57150" indent="0" algn="ctr">
              <a:lnSpc>
                <a:spcPct val="110000"/>
              </a:lnSpc>
              <a:spcBef>
                <a:spcPts val="450"/>
              </a:spcBef>
              <a:buNone/>
            </a:pPr>
            <a:r>
              <a:rPr lang="en-US" altLang="en-US" sz="2400" dirty="0">
                <a:solidFill>
                  <a:srgbClr val="0000FF"/>
                </a:solidFill>
                <a:sym typeface="Calibri" panose="020F0502020204030204" pitchFamily="34" charset="0"/>
              </a:rPr>
              <a:t>Make students grapple with content </a:t>
            </a:r>
            <a:r>
              <a:rPr lang="en-US" altLang="en-US" sz="2400" i="1" u="sng" dirty="0">
                <a:solidFill>
                  <a:srgbClr val="0000FF"/>
                </a:solidFill>
                <a:sym typeface="Calibri" panose="020F0502020204030204" pitchFamily="34" charset="0"/>
              </a:rPr>
              <a:t>during</a:t>
            </a:r>
            <a:r>
              <a:rPr lang="en-US" altLang="en-US" sz="2400" i="1" dirty="0">
                <a:solidFill>
                  <a:srgbClr val="0000FF"/>
                </a:solidFill>
                <a:sym typeface="Calibri" panose="020F0502020204030204" pitchFamily="34" charset="0"/>
              </a:rPr>
              <a:t> class.</a:t>
            </a:r>
            <a:endParaRPr lang="en-US" altLang="en-US" sz="2400" dirty="0">
              <a:sym typeface="Calibri" panose="020F0502020204030204" pitchFamily="34" charset="0"/>
            </a:endParaRPr>
          </a:p>
          <a:p>
            <a:pPr marL="57150" indent="0" algn="just">
              <a:lnSpc>
                <a:spcPct val="110000"/>
              </a:lnSpc>
              <a:spcBef>
                <a:spcPts val="450"/>
              </a:spcBef>
              <a:buNone/>
            </a:pPr>
            <a:endParaRPr lang="en-US" altLang="en-US" dirty="0" smtClean="0">
              <a:sym typeface="Calibri" panose="020F0502020204030204" pitchFamily="34" charset="0"/>
            </a:endParaRPr>
          </a:p>
          <a:p>
            <a:pPr marL="57150" indent="0" algn="just">
              <a:lnSpc>
                <a:spcPct val="110000"/>
              </a:lnSpc>
              <a:spcBef>
                <a:spcPts val="450"/>
              </a:spcBef>
              <a:buNone/>
            </a:pPr>
            <a:r>
              <a:rPr lang="en-US" altLang="en-US" dirty="0" smtClean="0">
                <a:sym typeface="Calibri" panose="020F0502020204030204" pitchFamily="34" charset="0"/>
              </a:rPr>
              <a:t>Don’t only clarify doubts:</a:t>
            </a:r>
            <a:endParaRPr lang="en-US" altLang="en-US" dirty="0">
              <a:sym typeface="Calibri" panose="020F0502020204030204" pitchFamily="34" charset="0"/>
            </a:endParaRPr>
          </a:p>
          <a:p>
            <a:pPr lvl="1" algn="just">
              <a:lnSpc>
                <a:spcPct val="110000"/>
              </a:lnSpc>
              <a:spcBef>
                <a:spcPct val="20000"/>
              </a:spcBef>
              <a:buSzPct val="80000"/>
            </a:pPr>
            <a:r>
              <a:rPr lang="en-US" dirty="0"/>
              <a:t>Provide frequent opportunities for learners to work with the content – </a:t>
            </a:r>
            <a:r>
              <a:rPr lang="en-US" dirty="0">
                <a:solidFill>
                  <a:srgbClr val="0000FF"/>
                </a:solidFill>
              </a:rPr>
              <a:t>Active learning.</a:t>
            </a:r>
          </a:p>
          <a:p>
            <a:pPr lvl="1" algn="just">
              <a:lnSpc>
                <a:spcPct val="110000"/>
              </a:lnSpc>
              <a:spcBef>
                <a:spcPct val="20000"/>
              </a:spcBef>
              <a:buSzPct val="80000"/>
            </a:pPr>
            <a:r>
              <a:rPr lang="en-US" dirty="0"/>
              <a:t>Ensure immediate and appropriate feedback to learners – </a:t>
            </a:r>
            <a:r>
              <a:rPr lang="en-US" dirty="0">
                <a:solidFill>
                  <a:srgbClr val="0000FF"/>
                </a:solidFill>
              </a:rPr>
              <a:t>Peer discussion</a:t>
            </a:r>
            <a:r>
              <a:rPr lang="en-US" dirty="0" smtClean="0"/>
              <a:t>.</a:t>
            </a:r>
          </a:p>
          <a:p>
            <a:pPr marL="57150" indent="0" algn="just">
              <a:lnSpc>
                <a:spcPct val="110000"/>
              </a:lnSpc>
              <a:spcBef>
                <a:spcPts val="450"/>
              </a:spcBef>
              <a:buNone/>
            </a:pPr>
            <a:endParaRPr lang="en-US" altLang="en-US" dirty="0" smtClean="0">
              <a:sym typeface="Calibri" panose="020F0502020204030204" pitchFamily="34" charset="0"/>
            </a:endParaRPr>
          </a:p>
          <a:p>
            <a:pPr marL="57150" indent="0" algn="just">
              <a:lnSpc>
                <a:spcPct val="110000"/>
              </a:lnSpc>
              <a:spcBef>
                <a:spcPts val="450"/>
              </a:spcBef>
              <a:buNone/>
            </a:pPr>
            <a:r>
              <a:rPr lang="en-US" altLang="en-US" dirty="0" smtClean="0">
                <a:sym typeface="Calibri" panose="020F0502020204030204" pitchFamily="34" charset="0"/>
              </a:rPr>
              <a:t>Active learning techniques:</a:t>
            </a:r>
          </a:p>
          <a:p>
            <a:pPr lvl="1" algn="just">
              <a:lnSpc>
                <a:spcPct val="110000"/>
              </a:lnSpc>
              <a:spcBef>
                <a:spcPct val="20000"/>
              </a:spcBef>
              <a:buSzPct val="80000"/>
            </a:pPr>
            <a:r>
              <a:rPr lang="en-US" dirty="0" smtClean="0">
                <a:solidFill>
                  <a:srgbClr val="C00000"/>
                </a:solidFill>
              </a:rPr>
              <a:t>Peer Instruction:</a:t>
            </a:r>
            <a:r>
              <a:rPr lang="en-US" dirty="0" smtClean="0"/>
              <a:t> Don’t keep MCQs for the exam, make students do them during class.</a:t>
            </a:r>
          </a:p>
          <a:p>
            <a:pPr lvl="1" algn="just">
              <a:lnSpc>
                <a:spcPct val="110000"/>
              </a:lnSpc>
              <a:spcBef>
                <a:spcPct val="20000"/>
              </a:spcBef>
              <a:buSzPct val="80000"/>
            </a:pPr>
            <a:r>
              <a:rPr lang="en-US" dirty="0" smtClean="0">
                <a:solidFill>
                  <a:srgbClr val="C00000"/>
                </a:solidFill>
              </a:rPr>
              <a:t>Think-Pair-Share:</a:t>
            </a:r>
            <a:r>
              <a:rPr lang="en-US" dirty="0" smtClean="0"/>
              <a:t> Don’t just lecture, make students do something first. </a:t>
            </a:r>
          </a:p>
          <a:p>
            <a:pPr marL="57150" indent="0" algn="just">
              <a:lnSpc>
                <a:spcPct val="110000"/>
              </a:lnSpc>
              <a:spcBef>
                <a:spcPts val="450"/>
              </a:spcBef>
              <a:buNone/>
            </a:pPr>
            <a:endParaRPr lang="en-US" altLang="en-US" dirty="0">
              <a:sym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255A744-DAA4-4A3D-BD9E-C311E6CB5A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69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0"/>
          <p:cNvSpPr txBox="1">
            <a:spLocks noGrp="1"/>
          </p:cNvSpPr>
          <p:nvPr>
            <p:ph type="title"/>
          </p:nvPr>
        </p:nvSpPr>
        <p:spPr>
          <a:xfrm>
            <a:off x="288323" y="2266950"/>
            <a:ext cx="4435919" cy="6096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 dirty="0" smtClean="0"/>
              <a:t>Principles for online teaching</a:t>
            </a:r>
            <a:endParaRPr dirty="0"/>
          </a:p>
        </p:txBody>
      </p:sp>
      <p:sp>
        <p:nvSpPr>
          <p:cNvPr id="433" name="Google Shape;433;p20"/>
          <p:cNvSpPr txBox="1">
            <a:spLocks noGrp="1"/>
          </p:cNvSpPr>
          <p:nvPr>
            <p:ph type="sldNum" idx="12"/>
          </p:nvPr>
        </p:nvSpPr>
        <p:spPr>
          <a:xfrm>
            <a:off x="8120264" y="4806000"/>
            <a:ext cx="566536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31</a:t>
            </a:fld>
            <a:endParaRPr/>
          </a:p>
        </p:txBody>
      </p:sp>
      <p:grpSp>
        <p:nvGrpSpPr>
          <p:cNvPr id="434" name="Google Shape;434;p20"/>
          <p:cNvGrpSpPr/>
          <p:nvPr/>
        </p:nvGrpSpPr>
        <p:grpSpPr>
          <a:xfrm>
            <a:off x="4635255" y="1670461"/>
            <a:ext cx="2405574" cy="1802577"/>
            <a:chOff x="0" y="267233"/>
            <a:chExt cx="2405574" cy="1802577"/>
          </a:xfrm>
        </p:grpSpPr>
        <p:sp>
          <p:nvSpPr>
            <p:cNvPr id="435" name="Google Shape;435;p20"/>
            <p:cNvSpPr/>
            <p:nvPr/>
          </p:nvSpPr>
          <p:spPr>
            <a:xfrm rot="5400000">
              <a:off x="1017424" y="310667"/>
              <a:ext cx="668215" cy="58134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0"/>
            <p:cNvSpPr txBox="1"/>
            <p:nvPr/>
          </p:nvSpPr>
          <p:spPr>
            <a:xfrm>
              <a:off x="1151451" y="371363"/>
              <a:ext cx="400161" cy="4599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IN"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LeD</a:t>
              </a: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20"/>
            <p:cNvSpPr/>
            <p:nvPr/>
          </p:nvSpPr>
          <p:spPr>
            <a:xfrm>
              <a:off x="1659846" y="375794"/>
              <a:ext cx="745728" cy="4009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0"/>
            <p:cNvSpPr/>
            <p:nvPr/>
          </p:nvSpPr>
          <p:spPr>
            <a:xfrm rot="5400000">
              <a:off x="389569" y="310667"/>
              <a:ext cx="668215" cy="58134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0"/>
            <p:cNvSpPr txBox="1"/>
            <p:nvPr/>
          </p:nvSpPr>
          <p:spPr>
            <a:xfrm>
              <a:off x="523596" y="371363"/>
              <a:ext cx="400161" cy="4599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20"/>
            <p:cNvSpPr/>
            <p:nvPr/>
          </p:nvSpPr>
          <p:spPr>
            <a:xfrm rot="5400000">
              <a:off x="702294" y="877848"/>
              <a:ext cx="668215" cy="58134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0"/>
            <p:cNvSpPr txBox="1"/>
            <p:nvPr/>
          </p:nvSpPr>
          <p:spPr>
            <a:xfrm>
              <a:off x="836321" y="938544"/>
              <a:ext cx="400161" cy="4599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IN"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LbD</a:t>
              </a: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20"/>
            <p:cNvSpPr/>
            <p:nvPr/>
          </p:nvSpPr>
          <p:spPr>
            <a:xfrm>
              <a:off x="0" y="968057"/>
              <a:ext cx="721672" cy="4009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0"/>
            <p:cNvSpPr/>
            <p:nvPr/>
          </p:nvSpPr>
          <p:spPr>
            <a:xfrm rot="5400000">
              <a:off x="1330149" y="877848"/>
              <a:ext cx="668215" cy="58134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0"/>
            <p:cNvSpPr txBox="1"/>
            <p:nvPr/>
          </p:nvSpPr>
          <p:spPr>
            <a:xfrm>
              <a:off x="1464176" y="938544"/>
              <a:ext cx="400161" cy="4599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20"/>
            <p:cNvSpPr/>
            <p:nvPr/>
          </p:nvSpPr>
          <p:spPr>
            <a:xfrm rot="5400000">
              <a:off x="1017424" y="1445029"/>
              <a:ext cx="668215" cy="58134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0"/>
            <p:cNvSpPr txBox="1"/>
            <p:nvPr/>
          </p:nvSpPr>
          <p:spPr>
            <a:xfrm>
              <a:off x="1151451" y="1505725"/>
              <a:ext cx="400161" cy="4599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IN"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LxI</a:t>
              </a: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1659846" y="1535238"/>
              <a:ext cx="745728" cy="4009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0"/>
            <p:cNvSpPr/>
            <p:nvPr/>
          </p:nvSpPr>
          <p:spPr>
            <a:xfrm rot="5400000">
              <a:off x="389569" y="1445029"/>
              <a:ext cx="668215" cy="58134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0"/>
            <p:cNvSpPr txBox="1"/>
            <p:nvPr/>
          </p:nvSpPr>
          <p:spPr>
            <a:xfrm>
              <a:off x="523596" y="1505725"/>
              <a:ext cx="400161" cy="4599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0" name="Google Shape;450;p20"/>
          <p:cNvSpPr/>
          <p:nvPr/>
        </p:nvSpPr>
        <p:spPr>
          <a:xfrm>
            <a:off x="6934200" y="3000021"/>
            <a:ext cx="1170924" cy="62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20"/>
          <p:cNvSpPr txBox="1"/>
          <p:nvPr/>
        </p:nvSpPr>
        <p:spPr>
          <a:xfrm>
            <a:off x="6399235" y="1763454"/>
            <a:ext cx="1447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IN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Six principles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20"/>
          <p:cNvSpPr txBox="1"/>
          <p:nvPr/>
        </p:nvSpPr>
        <p:spPr>
          <a:xfrm>
            <a:off x="6498532" y="2876550"/>
            <a:ext cx="1905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I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slide on each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549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21"/>
          <p:cNvSpPr txBox="1">
            <a:spLocks noGrp="1"/>
          </p:cNvSpPr>
          <p:nvPr>
            <p:ph type="body" idx="1"/>
          </p:nvPr>
        </p:nvSpPr>
        <p:spPr>
          <a:xfrm>
            <a:off x="381000" y="362833"/>
            <a:ext cx="74676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IN" sz="2800"/>
              <a:t>Principle #1</a:t>
            </a:r>
            <a:endParaRPr/>
          </a:p>
        </p:txBody>
      </p:sp>
      <p:sp>
        <p:nvSpPr>
          <p:cNvPr id="460" name="Google Shape;460;p21"/>
          <p:cNvSpPr/>
          <p:nvPr/>
        </p:nvSpPr>
        <p:spPr>
          <a:xfrm>
            <a:off x="3226698" y="1131589"/>
            <a:ext cx="4774301" cy="3928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Curate before you create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1" name="Google Shape;461;p21"/>
          <p:cNvGrpSpPr/>
          <p:nvPr/>
        </p:nvGrpSpPr>
        <p:grpSpPr>
          <a:xfrm>
            <a:off x="152400" y="755969"/>
            <a:ext cx="2756971" cy="4028072"/>
            <a:chOff x="152400" y="755969"/>
            <a:chExt cx="2756971" cy="4028072"/>
          </a:xfrm>
        </p:grpSpPr>
        <p:pic>
          <p:nvPicPr>
            <p:cNvPr id="462" name="Google Shape;462;p21">
              <a:hlinkClick r:id="rId3"/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39923" y="755969"/>
              <a:ext cx="1688822" cy="16888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3" name="Google Shape;463;p21">
              <a:hlinkClick r:id="rId5"/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00" y="2257083"/>
              <a:ext cx="914400" cy="4318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4" name="Google Shape;464;p21">
              <a:hlinkClick r:id="rId7"/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35123" y="2222776"/>
              <a:ext cx="1352550" cy="4073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5" name="Google Shape;465;p21">
              <a:hlinkClick r:id="rId9"/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52400" y="2815551"/>
              <a:ext cx="2362200" cy="4583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6" name="Google Shape;466;p21">
              <a:hlinkClick r:id="rId11"/>
            </p:cNvPr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928171" y="3381123"/>
              <a:ext cx="1773149" cy="4895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7" name="Google Shape;467;p21">
              <a:hlinkClick r:id="rId13"/>
            </p:cNvPr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214967" y="4006410"/>
              <a:ext cx="1292026" cy="4934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8" name="Google Shape;468;p21">
              <a:hlinkClick r:id="rId15"/>
            </p:cNvPr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506993" y="4128831"/>
              <a:ext cx="1402378" cy="65521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13732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22"/>
          <p:cNvSpPr txBox="1">
            <a:spLocks noGrp="1"/>
          </p:cNvSpPr>
          <p:nvPr>
            <p:ph type="body" idx="1"/>
          </p:nvPr>
        </p:nvSpPr>
        <p:spPr>
          <a:xfrm>
            <a:off x="381000" y="354950"/>
            <a:ext cx="74676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IN" sz="2800"/>
              <a:t>Principle #2</a:t>
            </a:r>
            <a:endParaRPr/>
          </a:p>
        </p:txBody>
      </p:sp>
      <p:sp>
        <p:nvSpPr>
          <p:cNvPr id="6" name="Google Shape;518;p60"/>
          <p:cNvSpPr txBox="1">
            <a:spLocks/>
          </p:cNvSpPr>
          <p:nvPr/>
        </p:nvSpPr>
        <p:spPr>
          <a:xfrm>
            <a:off x="2667000" y="1200150"/>
            <a:ext cx="5410200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352425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Keep videos short</a:t>
            </a:r>
          </a:p>
          <a:p>
            <a:pPr marL="0" indent="0" algn="ctr">
              <a:buNone/>
            </a:pPr>
            <a:r>
              <a:rPr lang="en-US" sz="2400" dirty="0"/>
              <a:t>I</a:t>
            </a:r>
            <a:r>
              <a:rPr lang="en-US" sz="2400" dirty="0" smtClean="0"/>
              <a:t>nsert in-video reflection spots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u="sng" dirty="0" err="1" smtClean="0"/>
              <a:t>LeD</a:t>
            </a:r>
            <a:r>
              <a:rPr lang="en-US" sz="2400" dirty="0" smtClean="0"/>
              <a:t>: Short content video + Reflection spot</a:t>
            </a:r>
            <a:endParaRPr lang="en-US" sz="2400" u="sng" dirty="0"/>
          </a:p>
        </p:txBody>
      </p:sp>
      <p:pic>
        <p:nvPicPr>
          <p:cNvPr id="7" name="Google Shape;482;p55"/>
          <p:cNvPicPr preferRelativeResize="0"/>
          <p:nvPr/>
        </p:nvPicPr>
        <p:blipFill rotWithShape="1">
          <a:blip r:embed="rId3">
            <a:alphaModFix/>
          </a:blip>
          <a:srcRect l="37469" t="13943" r="38481" b="11633"/>
          <a:stretch/>
        </p:blipFill>
        <p:spPr>
          <a:xfrm>
            <a:off x="457200" y="1065647"/>
            <a:ext cx="1905000" cy="32587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1752600" y="1657350"/>
            <a:ext cx="533400" cy="1143000"/>
          </a:xfrm>
          <a:prstGeom prst="rect">
            <a:avLst/>
          </a:prstGeom>
          <a:solidFill>
            <a:srgbClr val="FDF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828800" y="3333750"/>
            <a:ext cx="457200" cy="533400"/>
          </a:xfrm>
          <a:prstGeom prst="rect">
            <a:avLst/>
          </a:prstGeom>
          <a:solidFill>
            <a:srgbClr val="FDF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815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3"/>
          <p:cNvSpPr txBox="1">
            <a:spLocks noGrp="1"/>
          </p:cNvSpPr>
          <p:nvPr>
            <p:ph type="body" idx="1"/>
          </p:nvPr>
        </p:nvSpPr>
        <p:spPr>
          <a:xfrm>
            <a:off x="381000" y="378599"/>
            <a:ext cx="74676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IN" sz="2800"/>
              <a:t>Principle #3</a:t>
            </a:r>
            <a:endParaRPr/>
          </a:p>
        </p:txBody>
      </p:sp>
      <p:sp>
        <p:nvSpPr>
          <p:cNvPr id="10" name="Google Shape;518;p60"/>
          <p:cNvSpPr txBox="1">
            <a:spLocks/>
          </p:cNvSpPr>
          <p:nvPr/>
        </p:nvSpPr>
        <p:spPr>
          <a:xfrm>
            <a:off x="2514600" y="1200150"/>
            <a:ext cx="6324600" cy="2971800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352425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Give practice opportunity,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immediately and frequently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Give feedback to learn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LbD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Activity +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constructive customized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feedback </a:t>
            </a: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Google Shape;401;p47"/>
          <p:cNvPicPr preferRelativeResize="0"/>
          <p:nvPr/>
        </p:nvPicPr>
        <p:blipFill rotWithShape="1">
          <a:blip r:embed="rId3">
            <a:alphaModFix/>
          </a:blip>
          <a:srcRect l="36489" t="14291" r="39021" b="11982"/>
          <a:stretch/>
        </p:blipFill>
        <p:spPr>
          <a:xfrm>
            <a:off x="408830" y="1200150"/>
            <a:ext cx="1828800" cy="29359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442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4"/>
          <p:cNvSpPr txBox="1">
            <a:spLocks noGrp="1"/>
          </p:cNvSpPr>
          <p:nvPr>
            <p:ph type="body" idx="1"/>
          </p:nvPr>
        </p:nvSpPr>
        <p:spPr>
          <a:xfrm>
            <a:off x="381000" y="370716"/>
            <a:ext cx="74676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IN" sz="2800"/>
              <a:t>Principle #4</a:t>
            </a:r>
            <a:endParaRPr/>
          </a:p>
        </p:txBody>
      </p:sp>
      <p:sp>
        <p:nvSpPr>
          <p:cNvPr id="8" name="Google Shape;518;p60"/>
          <p:cNvSpPr txBox="1">
            <a:spLocks/>
          </p:cNvSpPr>
          <p:nvPr/>
        </p:nvSpPr>
        <p:spPr>
          <a:xfrm>
            <a:off x="3429000" y="1200150"/>
            <a:ext cx="5410200" cy="2971800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352425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Provide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diverse resources to cater to different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learners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incentivize the access to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resources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None/>
              <a:tabLst/>
              <a:defRPr/>
            </a:pPr>
            <a:endParaRPr kumimoji="0" lang="en-US" sz="2400" b="0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Google Shape;560;p63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l="26595" t="13943" r="29791" b="14191"/>
          <a:stretch/>
        </p:blipFill>
        <p:spPr>
          <a:xfrm>
            <a:off x="304800" y="1123950"/>
            <a:ext cx="3124200" cy="289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747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25"/>
          <p:cNvSpPr txBox="1">
            <a:spLocks noGrp="1"/>
          </p:cNvSpPr>
          <p:nvPr>
            <p:ph type="body" idx="1"/>
          </p:nvPr>
        </p:nvSpPr>
        <p:spPr>
          <a:xfrm>
            <a:off x="381000" y="370716"/>
            <a:ext cx="74676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IN" sz="2800" dirty="0"/>
              <a:t>Principle #5</a:t>
            </a:r>
            <a:endParaRPr dirty="0"/>
          </a:p>
        </p:txBody>
      </p:sp>
      <p:sp>
        <p:nvSpPr>
          <p:cNvPr id="8" name="Google Shape;518;p60"/>
          <p:cNvSpPr txBox="1">
            <a:spLocks/>
          </p:cNvSpPr>
          <p:nvPr/>
        </p:nvSpPr>
        <p:spPr>
          <a:xfrm>
            <a:off x="3581400" y="1200150"/>
            <a:ext cx="5181600" cy="2971800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352425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Leverage peer-learning to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bring in diverse perspectives and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solutions, discover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additional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resources </a:t>
            </a: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avoid isolation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issues</a:t>
            </a: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LxI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Discussion anchored around focus question, incentivized with Reflection Quiz</a:t>
            </a: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Google Shape;639;p71"/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28970" t="13594" r="29363" b="14597"/>
          <a:stretch/>
        </p:blipFill>
        <p:spPr>
          <a:xfrm>
            <a:off x="228600" y="1195015"/>
            <a:ext cx="3048000" cy="29547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941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6"/>
          <p:cNvSpPr txBox="1">
            <a:spLocks noGrp="1"/>
          </p:cNvSpPr>
          <p:nvPr>
            <p:ph type="body" idx="1"/>
          </p:nvPr>
        </p:nvSpPr>
        <p:spPr>
          <a:xfrm>
            <a:off x="381000" y="370716"/>
            <a:ext cx="74676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IN" sz="2800"/>
              <a:t>Principle #6</a:t>
            </a:r>
            <a:endParaRPr/>
          </a:p>
        </p:txBody>
      </p:sp>
      <p:sp>
        <p:nvSpPr>
          <p:cNvPr id="10" name="Google Shape;518;p60"/>
          <p:cNvSpPr txBox="1">
            <a:spLocks/>
          </p:cNvSpPr>
          <p:nvPr/>
        </p:nvSpPr>
        <p:spPr>
          <a:xfrm>
            <a:off x="3746941" y="1200150"/>
            <a:ext cx="4267200" cy="2971800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352425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Orchestration dynamics: </a:t>
            </a:r>
          </a:p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Respond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student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actions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timely and appropriate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manner</a:t>
            </a:r>
          </a:p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Adapt based on student actions if possible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2" descr="https://lh4.googleusercontent.com/7T5fkL8s1CaEjVRNhYeZsIHXyIymcVmOIyr6mjvQ9RWJvBtluHT9kmeveUwlKjSZhm8ARLy6K0Cy0zOkNNiNbwX2y_KMDJ-vffh7-87H1t3Nrapkq2Jvw7AmOzuEXFDjkoO7yr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00150"/>
            <a:ext cx="2410501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42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>
            <a:spLocks noGrp="1"/>
          </p:cNvSpPr>
          <p:nvPr>
            <p:ph type="body" idx="1"/>
          </p:nvPr>
        </p:nvSpPr>
        <p:spPr>
          <a:xfrm>
            <a:off x="381000" y="362833"/>
            <a:ext cx="74676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IN" dirty="0" smtClean="0"/>
              <a:t>More details</a:t>
            </a:r>
            <a:endParaRPr dirty="0"/>
          </a:p>
        </p:txBody>
      </p:sp>
      <p:sp>
        <p:nvSpPr>
          <p:cNvPr id="109" name="Google Shape;109;p2"/>
          <p:cNvSpPr/>
          <p:nvPr/>
        </p:nvSpPr>
        <p:spPr>
          <a:xfrm>
            <a:off x="584199" y="3592286"/>
            <a:ext cx="7471230" cy="1124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0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IN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Online Teaching</a:t>
            </a:r>
            <a:r>
              <a:rPr lang="en-IN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IN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IN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Self-paced course developed at IIT Bombay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IN" sz="2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https://sites.google.com/view/iitb-teachonline/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2"/>
          <p:cNvPicPr preferRelativeResize="0"/>
          <p:nvPr/>
        </p:nvPicPr>
        <p:blipFill rotWithShape="1">
          <a:blip r:embed="rId4">
            <a:alphaModFix/>
          </a:blip>
          <a:srcRect b="5611"/>
          <a:stretch/>
        </p:blipFill>
        <p:spPr>
          <a:xfrm>
            <a:off x="395514" y="1124857"/>
            <a:ext cx="4537795" cy="240921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59973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39</a:t>
            </a:fld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IN" sz="2000" dirty="0" smtClean="0"/>
              <a:t>How do I balance </a:t>
            </a:r>
            <a:r>
              <a:rPr lang="en-IN" sz="2000" dirty="0"/>
              <a:t>between knowledge dissemination and the active learning </a:t>
            </a:r>
            <a:r>
              <a:rPr lang="en-IN" sz="2000" dirty="0" smtClean="0"/>
              <a:t>component?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endParaRPr lang="en-IN" sz="2000" dirty="0" smtClean="0"/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IN" sz="2000" dirty="0" smtClean="0"/>
              <a:t>Is it advisable to pose a question to a particular student (by name) in online mode? Instead of directing it to the whole class.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endParaRPr lang="en-IN" sz="2000" dirty="0" smtClean="0"/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IN" sz="2000" dirty="0" smtClean="0"/>
              <a:t>How </a:t>
            </a:r>
            <a:r>
              <a:rPr lang="en-IN" sz="2000" dirty="0"/>
              <a:t>do you ensure that all students participate and there is fair in-class grading if they complain of connectivity challenges</a:t>
            </a:r>
            <a:r>
              <a:rPr lang="en-IN" sz="2000" dirty="0" smtClean="0"/>
              <a:t>?</a:t>
            </a:r>
            <a:endParaRPr lang="en-IN" sz="2000" dirty="0"/>
          </a:p>
          <a:p>
            <a:pPr marL="228600" indent="0"/>
            <a:endParaRPr lang="en-IN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IN" dirty="0"/>
              <a:t>Questions, Concerns, </a:t>
            </a:r>
            <a:r>
              <a:rPr lang="en-IN" dirty="0" smtClean="0"/>
              <a:t>… from audience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0729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IN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Discussion - Excellence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altLang="en-US" dirty="0"/>
              <a:t>Think of one activity that you feel you excel at doing.</a:t>
            </a:r>
            <a:endParaRPr lang="en-US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altLang="en-US" dirty="0"/>
              <a:t>Think about why you are so good at this activity – top 3 reasons</a:t>
            </a:r>
            <a:endParaRPr lang="en-US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en-IN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IN" dirty="0">
                <a:solidFill>
                  <a:srgbClr val="0000FF"/>
                </a:solidFill>
              </a:rPr>
              <a:t>Let me guess - One of your top 3 reasons is likely to be: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IN" sz="2400" dirty="0">
                <a:solidFill>
                  <a:srgbClr val="0000FF"/>
                </a:solidFill>
              </a:rPr>
              <a:t>Practice </a:t>
            </a:r>
            <a:r>
              <a:rPr lang="en-IN" sz="2400" dirty="0" smtClean="0">
                <a:solidFill>
                  <a:srgbClr val="0000FF"/>
                </a:solidFill>
              </a:rPr>
              <a:t>    or     Experience</a:t>
            </a:r>
            <a:endParaRPr lang="en-IN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54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40</a:t>
            </a:fld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Thank you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81000" y="1019596"/>
            <a:ext cx="7620000" cy="3685754"/>
          </a:xfrm>
        </p:spPr>
        <p:txBody>
          <a:bodyPr/>
          <a:lstStyle/>
          <a:p>
            <a:pPr marL="114300" indent="0">
              <a:buNone/>
            </a:pPr>
            <a:r>
              <a:rPr lang="en-IN" dirty="0"/>
              <a:t>For other such talks,</a:t>
            </a:r>
          </a:p>
          <a:p>
            <a:endParaRPr lang="en-IN" dirty="0"/>
          </a:p>
          <a:p>
            <a:endParaRPr lang="en-IN" dirty="0"/>
          </a:p>
          <a:p>
            <a:pPr marL="114300" indent="0">
              <a:buNone/>
            </a:pPr>
            <a:r>
              <a:rPr lang="en-IN" dirty="0"/>
              <a:t> </a:t>
            </a:r>
          </a:p>
          <a:p>
            <a:pPr marL="114300" indent="0">
              <a:buNone/>
            </a:pPr>
            <a:r>
              <a:rPr lang="en-IN" dirty="0" smtClean="0"/>
              <a:t>Go to </a:t>
            </a:r>
            <a:r>
              <a:rPr lang="en-IN" dirty="0"/>
              <a:t>my webpage, then click on </a:t>
            </a:r>
            <a:r>
              <a:rPr lang="en-IN" dirty="0">
                <a:hlinkClick r:id="rId2"/>
              </a:rPr>
              <a:t>Talks</a:t>
            </a:r>
            <a:endParaRPr lang="en-IN" dirty="0"/>
          </a:p>
          <a:p>
            <a:endParaRPr lang="en-IN" dirty="0"/>
          </a:p>
          <a:p>
            <a:pPr marL="114300" indent="0">
              <a:buNone/>
            </a:pPr>
            <a:endParaRPr lang="en-IN" sz="1600" dirty="0"/>
          </a:p>
          <a:p>
            <a:endParaRPr lang="en-IN" sz="1600" dirty="0"/>
          </a:p>
          <a:p>
            <a:pPr marL="114300" indent="0" algn="ctr">
              <a:buNone/>
            </a:pPr>
            <a:r>
              <a:rPr lang="en-IN" sz="1400" dirty="0"/>
              <a:t>Educational Technology, IIT Bombay: </a:t>
            </a:r>
            <a:r>
              <a:rPr lang="en-IN" sz="1400" dirty="0">
                <a:hlinkClick r:id="rId3"/>
              </a:rPr>
              <a:t>www.et.iitb.ac.in</a:t>
            </a:r>
            <a:endParaRPr lang="en-IN" sz="1400" dirty="0"/>
          </a:p>
          <a:p>
            <a:endParaRPr lang="en-IN" dirty="0"/>
          </a:p>
          <a:p>
            <a:pPr marL="114300" indent="0">
              <a:buNone/>
            </a:pPr>
            <a:endParaRPr lang="en-IN" dirty="0"/>
          </a:p>
        </p:txBody>
      </p:sp>
      <p:sp>
        <p:nvSpPr>
          <p:cNvPr id="5" name="Google Shape;79;p69"/>
          <p:cNvSpPr txBox="1"/>
          <p:nvPr/>
        </p:nvSpPr>
        <p:spPr>
          <a:xfrm>
            <a:off x="435621" y="4546244"/>
            <a:ext cx="7894200" cy="510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657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IN" sz="1000" b="0" i="0" u="none" strike="noStrike" cap="none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This presentation is released under Creative Commons-Attribution 4.0 License. You are free to use, distribute and modify it, including for commercial purposes, provided you acknowledge the source.</a:t>
            </a:r>
            <a:endParaRPr sz="10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" name="Google Shape;80;p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4639469"/>
            <a:ext cx="933750" cy="32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344" y="1612256"/>
            <a:ext cx="4545738" cy="100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74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IN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Discussion - </a:t>
            </a:r>
            <a:r>
              <a:rPr lang="en-US" dirty="0" smtClean="0"/>
              <a:t>Excellenc</a:t>
            </a:r>
            <a:r>
              <a:rPr lang="en-US" sz="3200" dirty="0" smtClean="0"/>
              <a:t>e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altLang="en-US" sz="2400" dirty="0" smtClean="0">
                <a:solidFill>
                  <a:srgbClr val="0000FF"/>
                </a:solidFill>
              </a:rPr>
              <a:t>Do </a:t>
            </a:r>
            <a:r>
              <a:rPr lang="en-US" altLang="en-US" sz="2400" dirty="0">
                <a:solidFill>
                  <a:srgbClr val="0000FF"/>
                </a:solidFill>
              </a:rPr>
              <a:t>you feel that you could have gained such mastery by listening to lectures on the topic?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en-US" altLang="en-US" sz="24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altLang="en-US" sz="2400" dirty="0" smtClean="0"/>
              <a:t>Point </a:t>
            </a:r>
            <a:r>
              <a:rPr lang="en-US" altLang="en-US" sz="2400" dirty="0"/>
              <a:t>to keep in mind: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altLang="en-US" sz="2400" dirty="0"/>
              <a:t>As learners, we develop mastery through practice (doing </a:t>
            </a:r>
            <a:r>
              <a:rPr lang="en-US" altLang="en-US" sz="2400" dirty="0">
                <a:solidFill>
                  <a:schemeClr val="tx1"/>
                </a:solidFill>
              </a:rPr>
              <a:t>activities</a:t>
            </a:r>
            <a:r>
              <a:rPr lang="en-US" altLang="en-US" sz="2400" dirty="0"/>
              <a:t>, rather than simply listening to lectures, or watching demos).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en-US" altLang="en-US" sz="24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altLang="en-US" sz="2400" dirty="0"/>
              <a:t>So,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altLang="en-US" sz="2400" dirty="0"/>
              <a:t>As teachers, we must ensure that we provide our students with practice – sufficient and timely opportunities.</a:t>
            </a:r>
            <a:endParaRPr lang="en-IN" sz="3200" dirty="0">
              <a:solidFill>
                <a:srgbClr val="FF000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en-IN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37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220A7A5-0D08-469E-B95B-6F4F1103621D}" type="slidenum">
              <a:rPr lang="en-IN" smtClean="0"/>
              <a:pPr/>
              <a:t>6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</a:t>
            </a:r>
            <a:r>
              <a:rPr lang="en-US" baseline="30000" dirty="0" smtClean="0"/>
              <a:t>th</a:t>
            </a:r>
            <a:r>
              <a:rPr lang="en-US" dirty="0" smtClean="0"/>
              <a:t> Century </a:t>
            </a:r>
            <a:r>
              <a:rPr lang="en-US" dirty="0" err="1" smtClean="0"/>
              <a:t>vs</a:t>
            </a:r>
            <a:r>
              <a:rPr lang="en-US" dirty="0" smtClean="0"/>
              <a:t> 21</a:t>
            </a:r>
            <a:r>
              <a:rPr lang="en-US" baseline="30000" dirty="0" smtClean="0"/>
              <a:t>st</a:t>
            </a:r>
            <a:r>
              <a:rPr lang="en-US" dirty="0" smtClean="0"/>
              <a:t> Century Classrooms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idx="2"/>
          </p:nvPr>
        </p:nvSpPr>
        <p:spPr>
          <a:xfrm>
            <a:off x="381000" y="1123200"/>
            <a:ext cx="3972697" cy="35821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In 20</a:t>
            </a:r>
            <a:r>
              <a:rPr lang="en-US" b="1" baseline="30000" dirty="0" smtClean="0"/>
              <a:t>th</a:t>
            </a:r>
            <a:r>
              <a:rPr lang="en-US" b="1" dirty="0" smtClean="0"/>
              <a:t> Century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dirty="0"/>
              <a:t>Information was at a premium – No Internet, expensive books, limited access to libraries.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dirty="0"/>
              <a:t>Value for the people who </a:t>
            </a:r>
            <a:r>
              <a:rPr lang="en-US" altLang="en-US" dirty="0" smtClean="0"/>
              <a:t>could transmit </a:t>
            </a:r>
            <a:r>
              <a:rPr lang="en-US" altLang="en-US" dirty="0"/>
              <a:t>information, i.e. Teachers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dirty="0" smtClean="0"/>
              <a:t>So</a:t>
            </a:r>
            <a:r>
              <a:rPr lang="en-US" altLang="en-US" dirty="0"/>
              <a:t>, students were mostly listeners and note-takers, absorbing information during the lecture, and doing their practice later</a:t>
            </a:r>
            <a:r>
              <a:rPr lang="en-US" altLang="en-US" dirty="0" smtClean="0"/>
              <a:t>.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716016" y="1149840"/>
            <a:ext cx="4032448" cy="3582150"/>
          </a:xfrm>
          <a:prstGeom prst="rect">
            <a:avLst/>
          </a:prstGeom>
        </p:spPr>
        <p:txBody>
          <a:bodyPr/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352425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179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220A7A5-0D08-469E-B95B-6F4F1103621D}" type="slidenum">
              <a:rPr lang="en-IN" smtClean="0"/>
              <a:pPr/>
              <a:t>7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</a:t>
            </a:r>
            <a:r>
              <a:rPr lang="en-US" baseline="30000" dirty="0" smtClean="0"/>
              <a:t>th</a:t>
            </a:r>
            <a:r>
              <a:rPr lang="en-US" dirty="0" smtClean="0"/>
              <a:t> Century </a:t>
            </a:r>
            <a:r>
              <a:rPr lang="en-US" dirty="0" err="1" smtClean="0"/>
              <a:t>vs</a:t>
            </a:r>
            <a:r>
              <a:rPr lang="en-US" dirty="0" smtClean="0"/>
              <a:t> 21</a:t>
            </a:r>
            <a:r>
              <a:rPr lang="en-US" baseline="30000" dirty="0" smtClean="0"/>
              <a:t>st</a:t>
            </a:r>
            <a:r>
              <a:rPr lang="en-US" dirty="0" smtClean="0"/>
              <a:t> Century Classrooms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idx="2"/>
          </p:nvPr>
        </p:nvSpPr>
        <p:spPr>
          <a:xfrm>
            <a:off x="381000" y="1123200"/>
            <a:ext cx="3960341" cy="35821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In 20</a:t>
            </a:r>
            <a:r>
              <a:rPr lang="en-US" b="1" baseline="30000" dirty="0" smtClean="0">
                <a:solidFill>
                  <a:schemeClr val="bg1">
                    <a:lumMod val="75000"/>
                  </a:schemeClr>
                </a:solidFill>
              </a:rPr>
              <a:t>th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 Century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Information was at a premium – No Internet, expensive books, limited access to libraries.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Value for the people who </a:t>
            </a:r>
            <a:r>
              <a:rPr lang="en-US" altLang="en-US" dirty="0" smtClean="0">
                <a:solidFill>
                  <a:schemeClr val="bg1">
                    <a:lumMod val="75000"/>
                  </a:schemeClr>
                </a:solidFill>
              </a:rPr>
              <a:t>could transmit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information, i.e. Teachers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dirty="0" smtClean="0">
                <a:solidFill>
                  <a:schemeClr val="bg1">
                    <a:lumMod val="75000"/>
                  </a:schemeClr>
                </a:solidFill>
              </a:rPr>
              <a:t>So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, students were mostly listeners and note-takers, absorbing information during the lecture, and doing their practice later</a:t>
            </a:r>
            <a:r>
              <a:rPr lang="en-US" altLang="en-US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716016" y="1149840"/>
            <a:ext cx="4032448" cy="3582150"/>
          </a:xfrm>
          <a:prstGeom prst="rect">
            <a:avLst/>
          </a:prstGeom>
        </p:spPr>
        <p:txBody>
          <a:bodyPr/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352425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1800" b="1" dirty="0" smtClean="0"/>
              <a:t>In 21st Century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1800" dirty="0" smtClean="0"/>
              <a:t>Information is no longer at premium with internet </a:t>
            </a:r>
            <a:r>
              <a:rPr lang="mr-IN" altLang="en-US" sz="1800" dirty="0" smtClean="0"/>
              <a:t>–</a:t>
            </a:r>
            <a:r>
              <a:rPr lang="en-US" altLang="en-US" sz="1800" dirty="0" smtClean="0"/>
              <a:t> lot of accessible materials, devices etc.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1800" dirty="0" smtClean="0"/>
              <a:t>Hence, it is not enough for teacher to only transmit information</a:t>
            </a:r>
            <a:endParaRPr lang="en-US" altLang="en-US" sz="1800" dirty="0"/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1800" dirty="0"/>
              <a:t>It is necessary for a teacher to ensure that students are able to assimilate the information, through appropriate practice, during the </a:t>
            </a:r>
            <a:r>
              <a:rPr lang="en-US" altLang="en-US" sz="1800" dirty="0" smtClean="0"/>
              <a:t>class </a:t>
            </a:r>
            <a:r>
              <a:rPr lang="en-US" altLang="en-US" sz="1800" dirty="0"/>
              <a:t>itself</a:t>
            </a:r>
            <a:r>
              <a:rPr lang="en-US" altLang="en-US" sz="1800" dirty="0" smtClean="0"/>
              <a:t>.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63545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220A7A5-0D08-469E-B95B-6F4F1103621D}" type="slidenum">
              <a:rPr lang="en-IN" smtClean="0"/>
              <a:pPr/>
              <a:t>8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</a:t>
            </a:r>
            <a:r>
              <a:rPr lang="en-US" baseline="30000" dirty="0" smtClean="0"/>
              <a:t>th</a:t>
            </a:r>
            <a:r>
              <a:rPr lang="en-US" dirty="0" smtClean="0"/>
              <a:t> Century </a:t>
            </a:r>
            <a:r>
              <a:rPr lang="en-US" dirty="0" err="1" smtClean="0"/>
              <a:t>vs</a:t>
            </a:r>
            <a:r>
              <a:rPr lang="en-US" dirty="0" smtClean="0"/>
              <a:t> 21</a:t>
            </a:r>
            <a:r>
              <a:rPr lang="en-US" baseline="30000" dirty="0" smtClean="0"/>
              <a:t>st</a:t>
            </a:r>
            <a:r>
              <a:rPr lang="en-US" dirty="0" smtClean="0"/>
              <a:t> Century Classrooms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idx="2"/>
          </p:nvPr>
        </p:nvSpPr>
        <p:spPr>
          <a:xfrm>
            <a:off x="381000" y="1123200"/>
            <a:ext cx="3964459" cy="35821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In 20</a:t>
            </a:r>
            <a:r>
              <a:rPr lang="en-US" b="1" baseline="30000" dirty="0" smtClean="0"/>
              <a:t>th</a:t>
            </a:r>
            <a:r>
              <a:rPr lang="en-US" b="1" dirty="0" smtClean="0"/>
              <a:t> Century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Information was at a premium – No Internet, expensive books, limited access to libraries.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Value for the people who </a:t>
            </a:r>
            <a:r>
              <a:rPr lang="en-US" altLang="en-US" dirty="0" smtClean="0">
                <a:solidFill>
                  <a:schemeClr val="bg1">
                    <a:lumMod val="75000"/>
                  </a:schemeClr>
                </a:solidFill>
              </a:rPr>
              <a:t>could transmit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information, i.e. Teachers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dirty="0" smtClean="0">
                <a:solidFill>
                  <a:schemeClr val="bg1">
                    <a:lumMod val="75000"/>
                  </a:schemeClr>
                </a:solidFill>
              </a:rPr>
              <a:t>So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, students were mostly listeners and note-takers, absorbing information during the lecture, and doing their practice later</a:t>
            </a:r>
            <a:r>
              <a:rPr lang="en-US" altLang="en-US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716016" y="1149840"/>
            <a:ext cx="4032448" cy="3582150"/>
          </a:xfrm>
          <a:prstGeom prst="rect">
            <a:avLst/>
          </a:prstGeom>
        </p:spPr>
        <p:txBody>
          <a:bodyPr/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352425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1800" b="1" dirty="0" smtClean="0">
                <a:solidFill>
                  <a:srgbClr val="000000"/>
                </a:solidFill>
              </a:rPr>
              <a:t>In 21st Century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1800" dirty="0" smtClean="0">
                <a:solidFill>
                  <a:srgbClr val="BFBFBF"/>
                </a:solidFill>
              </a:rPr>
              <a:t>Information is no longer at premium with internet </a:t>
            </a:r>
            <a:r>
              <a:rPr lang="mr-IN" altLang="en-US" sz="1800" dirty="0" smtClean="0">
                <a:solidFill>
                  <a:srgbClr val="BFBFBF"/>
                </a:solidFill>
              </a:rPr>
              <a:t>–</a:t>
            </a:r>
            <a:r>
              <a:rPr lang="en-US" altLang="en-US" sz="1800" dirty="0" smtClean="0">
                <a:solidFill>
                  <a:srgbClr val="BFBFBF"/>
                </a:solidFill>
              </a:rPr>
              <a:t> lot of accessible materials, devices etc.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1800" dirty="0" smtClean="0">
                <a:solidFill>
                  <a:srgbClr val="BFBFBF"/>
                </a:solidFill>
              </a:rPr>
              <a:t>Hence, it is not enough for teacher to only transmit information</a:t>
            </a:r>
            <a:endParaRPr lang="en-US" altLang="en-US" sz="1800" dirty="0">
              <a:solidFill>
                <a:srgbClr val="BFBFBF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1800" dirty="0">
                <a:solidFill>
                  <a:srgbClr val="BFBFBF"/>
                </a:solidFill>
              </a:rPr>
              <a:t>It is necessary for a teacher to ensure that students are able to assimilate the information, through appropriate practice, during the </a:t>
            </a:r>
            <a:r>
              <a:rPr lang="en-US" altLang="en-US" sz="1800" dirty="0" smtClean="0">
                <a:solidFill>
                  <a:srgbClr val="BFBFBF"/>
                </a:solidFill>
              </a:rPr>
              <a:t>class </a:t>
            </a:r>
            <a:r>
              <a:rPr lang="en-US" altLang="en-US" sz="1800" dirty="0">
                <a:solidFill>
                  <a:srgbClr val="BFBFBF"/>
                </a:solidFill>
              </a:rPr>
              <a:t>itself</a:t>
            </a:r>
            <a:r>
              <a:rPr lang="en-US" altLang="en-US" sz="1800" dirty="0" smtClean="0">
                <a:solidFill>
                  <a:srgbClr val="BFBFBF"/>
                </a:solidFill>
              </a:rPr>
              <a:t>.</a:t>
            </a:r>
            <a:endParaRPr lang="en-US" altLang="en-US" sz="1800" dirty="0">
              <a:solidFill>
                <a:srgbClr val="BFBFB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5" y="2427734"/>
            <a:ext cx="1928733" cy="307777"/>
          </a:xfrm>
          <a:prstGeom prst="rect">
            <a:avLst/>
          </a:prstGeom>
          <a:solidFill>
            <a:srgbClr val="0000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CONTENT-CENTRIC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580111" y="2427734"/>
            <a:ext cx="1957511" cy="307777"/>
          </a:xfrm>
          <a:prstGeom prst="rect">
            <a:avLst/>
          </a:prstGeom>
          <a:solidFill>
            <a:srgbClr val="0000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LEARNER-CENTRIC</a:t>
            </a:r>
            <a:endParaRPr lang="en-US" b="1" dirty="0"/>
          </a:p>
        </p:txBody>
      </p:sp>
      <p:cxnSp>
        <p:nvCxnSpPr>
          <p:cNvPr id="9" name="Straight Arrow Connector 8"/>
          <p:cNvCxnSpPr>
            <a:stCxn id="6" idx="3"/>
            <a:endCxn id="7" idx="1"/>
          </p:cNvCxnSpPr>
          <p:nvPr/>
        </p:nvCxnSpPr>
        <p:spPr>
          <a:xfrm>
            <a:off x="3404389" y="2612400"/>
            <a:ext cx="217572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02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255A744-DAA4-4A3D-BD9E-C311E6CB5A18}" type="slidenum">
              <a:rPr lang="en-US" smtClean="0"/>
              <a:t>9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How to do learner-centric pedagogy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altLang="en-US" sz="2000" dirty="0" smtClean="0"/>
              <a:t>One way – </a:t>
            </a:r>
            <a:r>
              <a:rPr lang="en-US" altLang="en-US" sz="2000" dirty="0" smtClean="0">
                <a:solidFill>
                  <a:srgbClr val="0000FF"/>
                </a:solidFill>
              </a:rPr>
              <a:t>Active learning techniques.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en-US" altLang="en-US" sz="2000" dirty="0" smtClean="0"/>
          </a:p>
          <a:p>
            <a:pPr marL="133350" indent="-133350">
              <a:spcBef>
                <a:spcPts val="0"/>
              </a:spcBef>
            </a:pPr>
            <a:r>
              <a:rPr lang="en-US" sz="2000" dirty="0"/>
              <a:t>Students go </a:t>
            </a:r>
            <a:r>
              <a:rPr lang="en-IN" sz="2000" dirty="0"/>
              <a:t>beyond listening, writing notes, executing prescribed procedures.</a:t>
            </a:r>
          </a:p>
          <a:p>
            <a:pPr marL="133350" indent="-133350">
              <a:spcBef>
                <a:spcPts val="450"/>
              </a:spcBef>
            </a:pPr>
            <a:r>
              <a:rPr lang="en-US" sz="2000" dirty="0"/>
              <a:t>Students asked to ‘figure things out’ </a:t>
            </a:r>
            <a:r>
              <a:rPr lang="en-US" sz="2000" i="1" dirty="0"/>
              <a:t>during class.</a:t>
            </a:r>
            <a:endParaRPr lang="en-US" sz="20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en-US" altLang="en-US" sz="20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en-US" altLang="en-US" sz="20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altLang="en-US" sz="2000" dirty="0" smtClean="0"/>
              <a:t>Needs attitude shift of teacher: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n-US" altLang="en-US" sz="2000" dirty="0" smtClean="0"/>
              <a:t>from content-oriented to learning-oriented.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n-US" altLang="en-US" sz="2000" dirty="0"/>
              <a:t>f</a:t>
            </a:r>
            <a:r>
              <a:rPr lang="en-US" altLang="en-US" sz="2000" dirty="0" smtClean="0"/>
              <a:t>rom “How well am I lecturing?” to “How well are they learning?”</a:t>
            </a:r>
          </a:p>
        </p:txBody>
      </p:sp>
    </p:spTree>
    <p:extLst>
      <p:ext uri="{BB962C8B-B14F-4D97-AF65-F5344CB8AC3E}">
        <p14:creationId xmlns:p14="http://schemas.microsoft.com/office/powerpoint/2010/main" val="39888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ster layout -1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Master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aster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12039</TotalTime>
  <Words>2156</Words>
  <Application>Microsoft Office PowerPoint</Application>
  <PresentationFormat>On-screen Show (16:9)</PresentationFormat>
  <Paragraphs>336</Paragraphs>
  <Slides>40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40</vt:i4>
      </vt:variant>
    </vt:vector>
  </HeadingPairs>
  <TitlesOfParts>
    <vt:vector size="54" baseType="lpstr">
      <vt:lpstr>Arial</vt:lpstr>
      <vt:lpstr>Calibri</vt:lpstr>
      <vt:lpstr>Calibri (Headings)</vt:lpstr>
      <vt:lpstr>Calibri Light</vt:lpstr>
      <vt:lpstr>Calisto MT</vt:lpstr>
      <vt:lpstr>Lato</vt:lpstr>
      <vt:lpstr>Mangal</vt:lpstr>
      <vt:lpstr>Noto Sans Symbols</vt:lpstr>
      <vt:lpstr>Times</vt:lpstr>
      <vt:lpstr>Wingdings</vt:lpstr>
      <vt:lpstr>Master layout -1</vt:lpstr>
      <vt:lpstr>TitleMaster</vt:lpstr>
      <vt:lpstr>Master layout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Principles for online teaching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Sridhar Iyer</dc:creator>
  <cp:lastModifiedBy>Sridhar Iyer</cp:lastModifiedBy>
  <cp:revision>152</cp:revision>
  <dcterms:modified xsi:type="dcterms:W3CDTF">2021-07-31T08:28:55Z</dcterms:modified>
</cp:coreProperties>
</file>