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0" r:id="rId2"/>
  </p:sldMasterIdLst>
  <p:notesMasterIdLst>
    <p:notesMasterId r:id="rId73"/>
  </p:notesMasterIdLst>
  <p:handoutMasterIdLst>
    <p:handoutMasterId r:id="rId74"/>
  </p:handoutMasterIdLst>
  <p:sldIdLst>
    <p:sldId id="377" r:id="rId3"/>
    <p:sldId id="490" r:id="rId4"/>
    <p:sldId id="462" r:id="rId5"/>
    <p:sldId id="457" r:id="rId6"/>
    <p:sldId id="458" r:id="rId7"/>
    <p:sldId id="493" r:id="rId8"/>
    <p:sldId id="459" r:id="rId9"/>
    <p:sldId id="499" r:id="rId10"/>
    <p:sldId id="495" r:id="rId11"/>
    <p:sldId id="496" r:id="rId12"/>
    <p:sldId id="494" r:id="rId13"/>
    <p:sldId id="543" r:id="rId14"/>
    <p:sldId id="547" r:id="rId15"/>
    <p:sldId id="548" r:id="rId16"/>
    <p:sldId id="479" r:id="rId17"/>
    <p:sldId id="498" r:id="rId18"/>
    <p:sldId id="464" r:id="rId19"/>
    <p:sldId id="545" r:id="rId20"/>
    <p:sldId id="473" r:id="rId21"/>
    <p:sldId id="505" r:id="rId22"/>
    <p:sldId id="514" r:id="rId23"/>
    <p:sldId id="515" r:id="rId24"/>
    <p:sldId id="516" r:id="rId25"/>
    <p:sldId id="519" r:id="rId26"/>
    <p:sldId id="517" r:id="rId27"/>
    <p:sldId id="480" r:id="rId28"/>
    <p:sldId id="521" r:id="rId29"/>
    <p:sldId id="483" r:id="rId30"/>
    <p:sldId id="525" r:id="rId31"/>
    <p:sldId id="485" r:id="rId32"/>
    <p:sldId id="583" r:id="rId33"/>
    <p:sldId id="549" r:id="rId34"/>
    <p:sldId id="550" r:id="rId35"/>
    <p:sldId id="551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559" r:id="rId44"/>
    <p:sldId id="560" r:id="rId45"/>
    <p:sldId id="561" r:id="rId46"/>
    <p:sldId id="562" r:id="rId47"/>
    <p:sldId id="563" r:id="rId48"/>
    <p:sldId id="564" r:id="rId49"/>
    <p:sldId id="565" r:id="rId50"/>
    <p:sldId id="566" r:id="rId51"/>
    <p:sldId id="567" r:id="rId52"/>
    <p:sldId id="568" r:id="rId53"/>
    <p:sldId id="569" r:id="rId54"/>
    <p:sldId id="570" r:id="rId55"/>
    <p:sldId id="571" r:id="rId56"/>
    <p:sldId id="572" r:id="rId57"/>
    <p:sldId id="573" r:id="rId58"/>
    <p:sldId id="574" r:id="rId59"/>
    <p:sldId id="576" r:id="rId60"/>
    <p:sldId id="577" r:id="rId61"/>
    <p:sldId id="542" r:id="rId62"/>
    <p:sldId id="475" r:id="rId63"/>
    <p:sldId id="581" r:id="rId64"/>
    <p:sldId id="520" r:id="rId65"/>
    <p:sldId id="527" r:id="rId66"/>
    <p:sldId id="531" r:id="rId67"/>
    <p:sldId id="466" r:id="rId68"/>
    <p:sldId id="544" r:id="rId69"/>
    <p:sldId id="488" r:id="rId70"/>
    <p:sldId id="541" r:id="rId71"/>
    <p:sldId id="381" r:id="rId7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orient="horz" pos="1812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1188">
          <p15:clr>
            <a:srgbClr val="A4A3A4"/>
          </p15:clr>
        </p15:guide>
        <p15:guide id="5" orient="horz" pos="2436">
          <p15:clr>
            <a:srgbClr val="A4A3A4"/>
          </p15:clr>
        </p15:guide>
        <p15:guide id="6" pos="240">
          <p15:clr>
            <a:srgbClr val="A4A3A4"/>
          </p15:clr>
        </p15:guide>
        <p15:guide id="7" pos="4944">
          <p15:clr>
            <a:srgbClr val="A4A3A4"/>
          </p15:clr>
        </p15:guide>
        <p15:guide id="8" pos="5472">
          <p15:clr>
            <a:srgbClr val="A4A3A4"/>
          </p15:clr>
        </p15:guide>
        <p15:guide id="9" pos="384">
          <p15:clr>
            <a:srgbClr val="A4A3A4"/>
          </p15:clr>
        </p15:guide>
        <p15:guide id="10" pos="2208">
          <p15:clr>
            <a:srgbClr val="A4A3A4"/>
          </p15:clr>
        </p15:guide>
        <p15:guide id="11" pos="3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CC0099"/>
    <a:srgbClr val="1F4B7D"/>
    <a:srgbClr val="1F497D"/>
    <a:srgbClr val="40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4686" autoAdjust="0"/>
  </p:normalViewPr>
  <p:slideViewPr>
    <p:cSldViewPr showGuides="1">
      <p:cViewPr varScale="1">
        <p:scale>
          <a:sx n="102" d="100"/>
          <a:sy n="102" d="100"/>
        </p:scale>
        <p:origin x="525" y="57"/>
      </p:cViewPr>
      <p:guideLst>
        <p:guide orient="horz" pos="804"/>
        <p:guide orient="horz" pos="1812"/>
        <p:guide orient="horz"/>
        <p:guide orient="horz" pos="1188"/>
        <p:guide orient="horz" pos="2436"/>
        <p:guide pos="240"/>
        <p:guide pos="4944"/>
        <p:guide pos="5472"/>
        <p:guide pos="384"/>
        <p:guide pos="2208"/>
        <p:guide pos="3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40" y="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7D33B-7C4D-4CB5-8A3D-C1F4E16DF8E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24476-091A-4FE5-AD4A-532A2BD6CFC2}">
      <dgm:prSet phldrT="[Text]"/>
      <dgm:spPr/>
      <dgm:t>
        <a:bodyPr/>
        <a:lstStyle/>
        <a:p>
          <a:r>
            <a:rPr lang="en-US" dirty="0" err="1"/>
            <a:t>LeD</a:t>
          </a:r>
          <a:endParaRPr lang="en-US" dirty="0"/>
        </a:p>
      </dgm:t>
    </dgm:pt>
    <dgm:pt modelId="{4A01A243-68AF-464B-A88A-50CA90696204}" type="parTrans" cxnId="{1E8F0A8B-3716-4FC4-8135-36ACC2386F98}">
      <dgm:prSet/>
      <dgm:spPr/>
      <dgm:t>
        <a:bodyPr/>
        <a:lstStyle/>
        <a:p>
          <a:endParaRPr lang="en-US"/>
        </a:p>
      </dgm:t>
    </dgm:pt>
    <dgm:pt modelId="{4509D35D-039F-4969-9D4A-A1D8A2323D0A}" type="sibTrans" cxnId="{1E8F0A8B-3716-4FC4-8135-36ACC2386F98}">
      <dgm:prSet/>
      <dgm:spPr/>
      <dgm:t>
        <a:bodyPr/>
        <a:lstStyle/>
        <a:p>
          <a:endParaRPr lang="en-US"/>
        </a:p>
      </dgm:t>
    </dgm:pt>
    <dgm:pt modelId="{F8959519-0407-4914-8F5C-5D7770E32E27}">
      <dgm:prSet phldrT="[Text]"/>
      <dgm:spPr/>
      <dgm:t>
        <a:bodyPr/>
        <a:lstStyle/>
        <a:p>
          <a:r>
            <a:rPr lang="en-US" dirty="0" err="1"/>
            <a:t>LbD</a:t>
          </a:r>
          <a:endParaRPr lang="en-US" dirty="0"/>
        </a:p>
      </dgm:t>
    </dgm:pt>
    <dgm:pt modelId="{35CBC29C-D2F1-462F-A8E3-3D608FCE3EDC}" type="parTrans" cxnId="{2F765B3A-BC1E-4C2E-A06D-17A3B9E6CF24}">
      <dgm:prSet/>
      <dgm:spPr/>
      <dgm:t>
        <a:bodyPr/>
        <a:lstStyle/>
        <a:p>
          <a:endParaRPr lang="en-US"/>
        </a:p>
      </dgm:t>
    </dgm:pt>
    <dgm:pt modelId="{96820B93-64FF-42EC-AA17-9F8AA7AB4028}" type="sibTrans" cxnId="{2F765B3A-BC1E-4C2E-A06D-17A3B9E6CF24}">
      <dgm:prSet/>
      <dgm:spPr/>
      <dgm:t>
        <a:bodyPr/>
        <a:lstStyle/>
        <a:p>
          <a:endParaRPr lang="en-US"/>
        </a:p>
      </dgm:t>
    </dgm:pt>
    <dgm:pt modelId="{9CA62B7A-7AB9-412C-AA6C-2C6CC8A4B795}">
      <dgm:prSet phldrT="[Text]"/>
      <dgm:spPr/>
      <dgm:t>
        <a:bodyPr/>
        <a:lstStyle/>
        <a:p>
          <a:r>
            <a:rPr lang="en-US" dirty="0" err="1"/>
            <a:t>LxI</a:t>
          </a:r>
          <a:endParaRPr lang="en-US" dirty="0"/>
        </a:p>
      </dgm:t>
    </dgm:pt>
    <dgm:pt modelId="{823BC62D-4BFD-4088-83BC-42A122ABDC7C}" type="parTrans" cxnId="{05DE0F7A-C4D3-4D14-9A21-DCFB427D6091}">
      <dgm:prSet/>
      <dgm:spPr/>
      <dgm:t>
        <a:bodyPr/>
        <a:lstStyle/>
        <a:p>
          <a:endParaRPr lang="en-US"/>
        </a:p>
      </dgm:t>
    </dgm:pt>
    <dgm:pt modelId="{93FB39A2-451C-4E78-806C-B93871D761C1}" type="sibTrans" cxnId="{05DE0F7A-C4D3-4D14-9A21-DCFB427D6091}">
      <dgm:prSet/>
      <dgm:spPr/>
      <dgm:t>
        <a:bodyPr/>
        <a:lstStyle/>
        <a:p>
          <a:endParaRPr lang="en-US"/>
        </a:p>
      </dgm:t>
    </dgm:pt>
    <dgm:pt modelId="{C9853C91-CE93-492B-A2CD-CB6AD873CF50}" type="pres">
      <dgm:prSet presAssocID="{C347D33B-7C4D-4CB5-8A3D-C1F4E16DF8E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18F6A92-C9FF-4728-9AF4-F7F11F9FD393}" type="pres">
      <dgm:prSet presAssocID="{F0024476-091A-4FE5-AD4A-532A2BD6CFC2}" presName="composite" presStyleCnt="0"/>
      <dgm:spPr/>
    </dgm:pt>
    <dgm:pt modelId="{A1877CC0-A78E-474B-82EA-1F095A0FF151}" type="pres">
      <dgm:prSet presAssocID="{F0024476-091A-4FE5-AD4A-532A2BD6CFC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1DB06-6382-4A6C-802A-D0ABF8613485}" type="pres">
      <dgm:prSet presAssocID="{F0024476-091A-4FE5-AD4A-532A2BD6CFC2}" presName="Childtext1" presStyleLbl="revTx" presStyleIdx="0" presStyleCnt="3" custLinFactX="22326" custLinFactNeighborX="100000" custLinFactNeighborY="-6256">
        <dgm:presLayoutVars>
          <dgm:chMax val="0"/>
          <dgm:chPref val="0"/>
          <dgm:bulletEnabled val="1"/>
        </dgm:presLayoutVars>
      </dgm:prSet>
      <dgm:spPr/>
    </dgm:pt>
    <dgm:pt modelId="{C91DFCF7-AE13-4CB0-AC04-B1DC0940BC38}" type="pres">
      <dgm:prSet presAssocID="{F0024476-091A-4FE5-AD4A-532A2BD6CFC2}" presName="BalanceSpacing" presStyleCnt="0"/>
      <dgm:spPr/>
    </dgm:pt>
    <dgm:pt modelId="{D202311B-8AD4-4FBC-B5F8-378D7668BBAB}" type="pres">
      <dgm:prSet presAssocID="{F0024476-091A-4FE5-AD4A-532A2BD6CFC2}" presName="BalanceSpacing1" presStyleCnt="0"/>
      <dgm:spPr/>
    </dgm:pt>
    <dgm:pt modelId="{80DB9C14-673C-435B-A5B3-034DED3903D1}" type="pres">
      <dgm:prSet presAssocID="{4509D35D-039F-4969-9D4A-A1D8A2323D0A}" presName="Accent1Text" presStyleLbl="node1" presStyleIdx="1" presStyleCnt="6"/>
      <dgm:spPr/>
      <dgm:t>
        <a:bodyPr/>
        <a:lstStyle/>
        <a:p>
          <a:endParaRPr lang="en-US"/>
        </a:p>
      </dgm:t>
    </dgm:pt>
    <dgm:pt modelId="{02605BCB-E21F-454C-A105-770E59C43759}" type="pres">
      <dgm:prSet presAssocID="{4509D35D-039F-4969-9D4A-A1D8A2323D0A}" presName="spaceBetweenRectangles" presStyleCnt="0"/>
      <dgm:spPr/>
    </dgm:pt>
    <dgm:pt modelId="{9C358666-FD00-4A80-ADAD-450064A8F5B2}" type="pres">
      <dgm:prSet presAssocID="{F8959519-0407-4914-8F5C-5D7770E32E27}" presName="composite" presStyleCnt="0"/>
      <dgm:spPr/>
    </dgm:pt>
    <dgm:pt modelId="{660A663A-8BC7-4231-8F61-F0CB29CDCF57}" type="pres">
      <dgm:prSet presAssocID="{F8959519-0407-4914-8F5C-5D7770E32E2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B297C-BCED-4E03-93BF-1377386B16EE}" type="pres">
      <dgm:prSet presAssocID="{F8959519-0407-4914-8F5C-5D7770E32E2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376AAA7-65D2-49B5-BCD2-716BECE38160}" type="pres">
      <dgm:prSet presAssocID="{F8959519-0407-4914-8F5C-5D7770E32E27}" presName="BalanceSpacing" presStyleCnt="0"/>
      <dgm:spPr/>
    </dgm:pt>
    <dgm:pt modelId="{A1608A55-9B41-45DC-88AA-8AF0C3435784}" type="pres">
      <dgm:prSet presAssocID="{F8959519-0407-4914-8F5C-5D7770E32E27}" presName="BalanceSpacing1" presStyleCnt="0"/>
      <dgm:spPr/>
    </dgm:pt>
    <dgm:pt modelId="{CBFAAF3F-9BA1-4491-97AC-8ABBACCB711E}" type="pres">
      <dgm:prSet presAssocID="{96820B93-64FF-42EC-AA17-9F8AA7AB4028}" presName="Accent1Text" presStyleLbl="node1" presStyleIdx="3" presStyleCnt="6"/>
      <dgm:spPr/>
      <dgm:t>
        <a:bodyPr/>
        <a:lstStyle/>
        <a:p>
          <a:endParaRPr lang="en-US"/>
        </a:p>
      </dgm:t>
    </dgm:pt>
    <dgm:pt modelId="{4FA26011-AE9E-4A58-8F48-9D2236CC802C}" type="pres">
      <dgm:prSet presAssocID="{96820B93-64FF-42EC-AA17-9F8AA7AB4028}" presName="spaceBetweenRectangles" presStyleCnt="0"/>
      <dgm:spPr/>
    </dgm:pt>
    <dgm:pt modelId="{6324BF5C-48C6-46CB-8E69-34793BC01E6B}" type="pres">
      <dgm:prSet presAssocID="{9CA62B7A-7AB9-412C-AA6C-2C6CC8A4B795}" presName="composite" presStyleCnt="0"/>
      <dgm:spPr/>
    </dgm:pt>
    <dgm:pt modelId="{978CBE9D-F802-4625-9E5B-97C18D483A2C}" type="pres">
      <dgm:prSet presAssocID="{9CA62B7A-7AB9-412C-AA6C-2C6CC8A4B79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4276C-8349-4219-9CD7-822DF75F4B01}" type="pres">
      <dgm:prSet presAssocID="{9CA62B7A-7AB9-412C-AA6C-2C6CC8A4B79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54C8299-F8B6-40FB-8BF3-E78F98F69C8B}" type="pres">
      <dgm:prSet presAssocID="{9CA62B7A-7AB9-412C-AA6C-2C6CC8A4B795}" presName="BalanceSpacing" presStyleCnt="0"/>
      <dgm:spPr/>
    </dgm:pt>
    <dgm:pt modelId="{3C2AD928-EF5F-4E1D-8546-8899AE191B89}" type="pres">
      <dgm:prSet presAssocID="{9CA62B7A-7AB9-412C-AA6C-2C6CC8A4B795}" presName="BalanceSpacing1" presStyleCnt="0"/>
      <dgm:spPr/>
    </dgm:pt>
    <dgm:pt modelId="{A86E6E42-15E4-438C-A6B4-ECC6FAB5F91A}" type="pres">
      <dgm:prSet presAssocID="{93FB39A2-451C-4E78-806C-B93871D761C1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839838D6-CD50-4206-A11F-76B32053BE2E}" type="presOf" srcId="{F0024476-091A-4FE5-AD4A-532A2BD6CFC2}" destId="{A1877CC0-A78E-474B-82EA-1F095A0FF151}" srcOrd="0" destOrd="0" presId="urn:microsoft.com/office/officeart/2008/layout/AlternatingHexagons"/>
    <dgm:cxn modelId="{EBFD3C86-BD59-410F-AFDF-6230E06C554A}" type="presOf" srcId="{4509D35D-039F-4969-9D4A-A1D8A2323D0A}" destId="{80DB9C14-673C-435B-A5B3-034DED3903D1}" srcOrd="0" destOrd="0" presId="urn:microsoft.com/office/officeart/2008/layout/AlternatingHexagons"/>
    <dgm:cxn modelId="{9450C338-89D0-4DBC-8CC1-E7306DEB04B2}" type="presOf" srcId="{9CA62B7A-7AB9-412C-AA6C-2C6CC8A4B795}" destId="{978CBE9D-F802-4625-9E5B-97C18D483A2C}" srcOrd="0" destOrd="0" presId="urn:microsoft.com/office/officeart/2008/layout/AlternatingHexagons"/>
    <dgm:cxn modelId="{2F765B3A-BC1E-4C2E-A06D-17A3B9E6CF24}" srcId="{C347D33B-7C4D-4CB5-8A3D-C1F4E16DF8E6}" destId="{F8959519-0407-4914-8F5C-5D7770E32E27}" srcOrd="1" destOrd="0" parTransId="{35CBC29C-D2F1-462F-A8E3-3D608FCE3EDC}" sibTransId="{96820B93-64FF-42EC-AA17-9F8AA7AB4028}"/>
    <dgm:cxn modelId="{43712F19-C437-447C-A1D2-C05F988C2880}" type="presOf" srcId="{C347D33B-7C4D-4CB5-8A3D-C1F4E16DF8E6}" destId="{C9853C91-CE93-492B-A2CD-CB6AD873CF50}" srcOrd="0" destOrd="0" presId="urn:microsoft.com/office/officeart/2008/layout/AlternatingHexagons"/>
    <dgm:cxn modelId="{1E8F0A8B-3716-4FC4-8135-36ACC2386F98}" srcId="{C347D33B-7C4D-4CB5-8A3D-C1F4E16DF8E6}" destId="{F0024476-091A-4FE5-AD4A-532A2BD6CFC2}" srcOrd="0" destOrd="0" parTransId="{4A01A243-68AF-464B-A88A-50CA90696204}" sibTransId="{4509D35D-039F-4969-9D4A-A1D8A2323D0A}"/>
    <dgm:cxn modelId="{AE4F3022-980B-4BE7-A7EE-99731B81AD8B}" type="presOf" srcId="{F8959519-0407-4914-8F5C-5D7770E32E27}" destId="{660A663A-8BC7-4231-8F61-F0CB29CDCF57}" srcOrd="0" destOrd="0" presId="urn:microsoft.com/office/officeart/2008/layout/AlternatingHexagons"/>
    <dgm:cxn modelId="{A41F3AAB-0A57-4227-9423-8C22A9CA3FD5}" type="presOf" srcId="{96820B93-64FF-42EC-AA17-9F8AA7AB4028}" destId="{CBFAAF3F-9BA1-4491-97AC-8ABBACCB711E}" srcOrd="0" destOrd="0" presId="urn:microsoft.com/office/officeart/2008/layout/AlternatingHexagons"/>
    <dgm:cxn modelId="{3BC3F654-17C5-4A07-8CB0-23C7E7CF0427}" type="presOf" srcId="{93FB39A2-451C-4E78-806C-B93871D761C1}" destId="{A86E6E42-15E4-438C-A6B4-ECC6FAB5F91A}" srcOrd="0" destOrd="0" presId="urn:microsoft.com/office/officeart/2008/layout/AlternatingHexagons"/>
    <dgm:cxn modelId="{05DE0F7A-C4D3-4D14-9A21-DCFB427D6091}" srcId="{C347D33B-7C4D-4CB5-8A3D-C1F4E16DF8E6}" destId="{9CA62B7A-7AB9-412C-AA6C-2C6CC8A4B795}" srcOrd="2" destOrd="0" parTransId="{823BC62D-4BFD-4088-83BC-42A122ABDC7C}" sibTransId="{93FB39A2-451C-4E78-806C-B93871D761C1}"/>
    <dgm:cxn modelId="{E3096846-64F8-4B6D-B986-61B23CC88955}" type="presParOf" srcId="{C9853C91-CE93-492B-A2CD-CB6AD873CF50}" destId="{918F6A92-C9FF-4728-9AF4-F7F11F9FD393}" srcOrd="0" destOrd="0" presId="urn:microsoft.com/office/officeart/2008/layout/AlternatingHexagons"/>
    <dgm:cxn modelId="{EE52AD73-A9A3-4217-AD3D-B30CEC04F821}" type="presParOf" srcId="{918F6A92-C9FF-4728-9AF4-F7F11F9FD393}" destId="{A1877CC0-A78E-474B-82EA-1F095A0FF151}" srcOrd="0" destOrd="0" presId="urn:microsoft.com/office/officeart/2008/layout/AlternatingHexagons"/>
    <dgm:cxn modelId="{7C34FCB0-AC61-476D-B2F2-3911BE53C37E}" type="presParOf" srcId="{918F6A92-C9FF-4728-9AF4-F7F11F9FD393}" destId="{81E1DB06-6382-4A6C-802A-D0ABF8613485}" srcOrd="1" destOrd="0" presId="urn:microsoft.com/office/officeart/2008/layout/AlternatingHexagons"/>
    <dgm:cxn modelId="{C82FCEDC-29EF-4AAF-BBF5-4680F11CD67D}" type="presParOf" srcId="{918F6A92-C9FF-4728-9AF4-F7F11F9FD393}" destId="{C91DFCF7-AE13-4CB0-AC04-B1DC0940BC38}" srcOrd="2" destOrd="0" presId="urn:microsoft.com/office/officeart/2008/layout/AlternatingHexagons"/>
    <dgm:cxn modelId="{C8F4FC75-E620-4C02-9A62-DC4A50D8F505}" type="presParOf" srcId="{918F6A92-C9FF-4728-9AF4-F7F11F9FD393}" destId="{D202311B-8AD4-4FBC-B5F8-378D7668BBAB}" srcOrd="3" destOrd="0" presId="urn:microsoft.com/office/officeart/2008/layout/AlternatingHexagons"/>
    <dgm:cxn modelId="{80D8C8BB-54D1-45D0-B664-C4D342E74AC7}" type="presParOf" srcId="{918F6A92-C9FF-4728-9AF4-F7F11F9FD393}" destId="{80DB9C14-673C-435B-A5B3-034DED3903D1}" srcOrd="4" destOrd="0" presId="urn:microsoft.com/office/officeart/2008/layout/AlternatingHexagons"/>
    <dgm:cxn modelId="{F4857D89-7574-4B7A-88AF-5ACF2B06CC55}" type="presParOf" srcId="{C9853C91-CE93-492B-A2CD-CB6AD873CF50}" destId="{02605BCB-E21F-454C-A105-770E59C43759}" srcOrd="1" destOrd="0" presId="urn:microsoft.com/office/officeart/2008/layout/AlternatingHexagons"/>
    <dgm:cxn modelId="{84B58036-F9E9-4F75-A2D0-B2A16F4AF6BC}" type="presParOf" srcId="{C9853C91-CE93-492B-A2CD-CB6AD873CF50}" destId="{9C358666-FD00-4A80-ADAD-450064A8F5B2}" srcOrd="2" destOrd="0" presId="urn:microsoft.com/office/officeart/2008/layout/AlternatingHexagons"/>
    <dgm:cxn modelId="{592DBDB2-5CF6-42F1-8064-FA6DB75001C2}" type="presParOf" srcId="{9C358666-FD00-4A80-ADAD-450064A8F5B2}" destId="{660A663A-8BC7-4231-8F61-F0CB29CDCF57}" srcOrd="0" destOrd="0" presId="urn:microsoft.com/office/officeart/2008/layout/AlternatingHexagons"/>
    <dgm:cxn modelId="{7366867E-47ED-4B51-A3FD-CDE7A361FBCA}" type="presParOf" srcId="{9C358666-FD00-4A80-ADAD-450064A8F5B2}" destId="{A12B297C-BCED-4E03-93BF-1377386B16EE}" srcOrd="1" destOrd="0" presId="urn:microsoft.com/office/officeart/2008/layout/AlternatingHexagons"/>
    <dgm:cxn modelId="{EA7E8A9E-A295-4AF6-9D1F-0DD559A8378C}" type="presParOf" srcId="{9C358666-FD00-4A80-ADAD-450064A8F5B2}" destId="{C376AAA7-65D2-49B5-BCD2-716BECE38160}" srcOrd="2" destOrd="0" presId="urn:microsoft.com/office/officeart/2008/layout/AlternatingHexagons"/>
    <dgm:cxn modelId="{C434A13E-7329-4F5A-9F79-8EA98E8C8900}" type="presParOf" srcId="{9C358666-FD00-4A80-ADAD-450064A8F5B2}" destId="{A1608A55-9B41-45DC-88AA-8AF0C3435784}" srcOrd="3" destOrd="0" presId="urn:microsoft.com/office/officeart/2008/layout/AlternatingHexagons"/>
    <dgm:cxn modelId="{A6FAC992-1614-431E-8037-A1F770EA66DD}" type="presParOf" srcId="{9C358666-FD00-4A80-ADAD-450064A8F5B2}" destId="{CBFAAF3F-9BA1-4491-97AC-8ABBACCB711E}" srcOrd="4" destOrd="0" presId="urn:microsoft.com/office/officeart/2008/layout/AlternatingHexagons"/>
    <dgm:cxn modelId="{B6CAFD9D-64C2-4115-867F-E9D0F64D4AA6}" type="presParOf" srcId="{C9853C91-CE93-492B-A2CD-CB6AD873CF50}" destId="{4FA26011-AE9E-4A58-8F48-9D2236CC802C}" srcOrd="3" destOrd="0" presId="urn:microsoft.com/office/officeart/2008/layout/AlternatingHexagons"/>
    <dgm:cxn modelId="{6743DE56-0979-42A6-A9F8-10A58E7B69B8}" type="presParOf" srcId="{C9853C91-CE93-492B-A2CD-CB6AD873CF50}" destId="{6324BF5C-48C6-46CB-8E69-34793BC01E6B}" srcOrd="4" destOrd="0" presId="urn:microsoft.com/office/officeart/2008/layout/AlternatingHexagons"/>
    <dgm:cxn modelId="{B80EB7D3-7654-4B0E-9BF1-49540CD253C3}" type="presParOf" srcId="{6324BF5C-48C6-46CB-8E69-34793BC01E6B}" destId="{978CBE9D-F802-4625-9E5B-97C18D483A2C}" srcOrd="0" destOrd="0" presId="urn:microsoft.com/office/officeart/2008/layout/AlternatingHexagons"/>
    <dgm:cxn modelId="{7098B1F2-36E8-4A9E-AB0F-6A36C342E555}" type="presParOf" srcId="{6324BF5C-48C6-46CB-8E69-34793BC01E6B}" destId="{8C14276C-8349-4219-9CD7-822DF75F4B01}" srcOrd="1" destOrd="0" presId="urn:microsoft.com/office/officeart/2008/layout/AlternatingHexagons"/>
    <dgm:cxn modelId="{71E17E70-B8E5-4925-91A6-171B6CFACB61}" type="presParOf" srcId="{6324BF5C-48C6-46CB-8E69-34793BC01E6B}" destId="{B54C8299-F8B6-40FB-8BF3-E78F98F69C8B}" srcOrd="2" destOrd="0" presId="urn:microsoft.com/office/officeart/2008/layout/AlternatingHexagons"/>
    <dgm:cxn modelId="{06BC0B52-5560-44DC-9E50-3AEAFE7B3B60}" type="presParOf" srcId="{6324BF5C-48C6-46CB-8E69-34793BC01E6B}" destId="{3C2AD928-EF5F-4E1D-8546-8899AE191B89}" srcOrd="3" destOrd="0" presId="urn:microsoft.com/office/officeart/2008/layout/AlternatingHexagons"/>
    <dgm:cxn modelId="{2CA0448F-C952-4FC1-8999-7A3F49622C7C}" type="presParOf" srcId="{6324BF5C-48C6-46CB-8E69-34793BC01E6B}" destId="{A86E6E42-15E4-438C-A6B4-ECC6FAB5F91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77CC0-A78E-474B-82EA-1F095A0FF151}">
      <dsp:nvSpPr>
        <dsp:cNvPr id="0" name=""/>
        <dsp:cNvSpPr/>
      </dsp:nvSpPr>
      <dsp:spPr>
        <a:xfrm rot="5400000">
          <a:off x="1017424" y="310667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LeD</a:t>
          </a:r>
          <a:endParaRPr lang="en-US" sz="1400" kern="1200" dirty="0"/>
        </a:p>
      </dsp:txBody>
      <dsp:txXfrm rot="-5400000">
        <a:off x="1151451" y="371363"/>
        <a:ext cx="400161" cy="459955"/>
      </dsp:txXfrm>
    </dsp:sp>
    <dsp:sp modelId="{81E1DB06-6382-4A6C-802A-D0ABF8613485}">
      <dsp:nvSpPr>
        <dsp:cNvPr id="0" name=""/>
        <dsp:cNvSpPr/>
      </dsp:nvSpPr>
      <dsp:spPr>
        <a:xfrm>
          <a:off x="1659846" y="375794"/>
          <a:ext cx="745728" cy="40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B9C14-673C-435B-A5B3-034DED3903D1}">
      <dsp:nvSpPr>
        <dsp:cNvPr id="0" name=""/>
        <dsp:cNvSpPr/>
      </dsp:nvSpPr>
      <dsp:spPr>
        <a:xfrm rot="5400000">
          <a:off x="389569" y="310667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523596" y="371363"/>
        <a:ext cx="400161" cy="459955"/>
      </dsp:txXfrm>
    </dsp:sp>
    <dsp:sp modelId="{660A663A-8BC7-4231-8F61-F0CB29CDCF57}">
      <dsp:nvSpPr>
        <dsp:cNvPr id="0" name=""/>
        <dsp:cNvSpPr/>
      </dsp:nvSpPr>
      <dsp:spPr>
        <a:xfrm rot="5400000">
          <a:off x="702294" y="877848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LbD</a:t>
          </a:r>
          <a:endParaRPr lang="en-US" sz="1400" kern="1200" dirty="0"/>
        </a:p>
      </dsp:txBody>
      <dsp:txXfrm rot="-5400000">
        <a:off x="836321" y="938544"/>
        <a:ext cx="400161" cy="459955"/>
      </dsp:txXfrm>
    </dsp:sp>
    <dsp:sp modelId="{A12B297C-BCED-4E03-93BF-1377386B16EE}">
      <dsp:nvSpPr>
        <dsp:cNvPr id="0" name=""/>
        <dsp:cNvSpPr/>
      </dsp:nvSpPr>
      <dsp:spPr>
        <a:xfrm>
          <a:off x="0" y="968057"/>
          <a:ext cx="721672" cy="40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AAF3F-9BA1-4491-97AC-8ABBACCB711E}">
      <dsp:nvSpPr>
        <dsp:cNvPr id="0" name=""/>
        <dsp:cNvSpPr/>
      </dsp:nvSpPr>
      <dsp:spPr>
        <a:xfrm rot="5400000">
          <a:off x="1330149" y="877848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1464176" y="938544"/>
        <a:ext cx="400161" cy="459955"/>
      </dsp:txXfrm>
    </dsp:sp>
    <dsp:sp modelId="{978CBE9D-F802-4625-9E5B-97C18D483A2C}">
      <dsp:nvSpPr>
        <dsp:cNvPr id="0" name=""/>
        <dsp:cNvSpPr/>
      </dsp:nvSpPr>
      <dsp:spPr>
        <a:xfrm rot="5400000">
          <a:off x="1017424" y="1445029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LxI</a:t>
          </a:r>
          <a:endParaRPr lang="en-US" sz="1400" kern="1200" dirty="0"/>
        </a:p>
      </dsp:txBody>
      <dsp:txXfrm rot="-5400000">
        <a:off x="1151451" y="1505725"/>
        <a:ext cx="400161" cy="459955"/>
      </dsp:txXfrm>
    </dsp:sp>
    <dsp:sp modelId="{8C14276C-8349-4219-9CD7-822DF75F4B01}">
      <dsp:nvSpPr>
        <dsp:cNvPr id="0" name=""/>
        <dsp:cNvSpPr/>
      </dsp:nvSpPr>
      <dsp:spPr>
        <a:xfrm>
          <a:off x="1659846" y="1535238"/>
          <a:ext cx="745728" cy="40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E6E42-15E4-438C-A6B4-ECC6FAB5F91A}">
      <dsp:nvSpPr>
        <dsp:cNvPr id="0" name=""/>
        <dsp:cNvSpPr/>
      </dsp:nvSpPr>
      <dsp:spPr>
        <a:xfrm rot="5400000">
          <a:off x="389569" y="1445029"/>
          <a:ext cx="668215" cy="5813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523596" y="1505725"/>
        <a:ext cx="400161" cy="459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5DD14-19B6-4C17-9105-BC8A5469ADDF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CB855-D53C-4605-9AAD-D6D0E85262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8896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DCD69-082C-490E-B2D6-957B6962DA60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04ACE-3B28-4B81-80C4-AF0780170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7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3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1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54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/>
              <a:t>Attempting to mimic classroom actions in the online medium is not the goal.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3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9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39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352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Principles are not sacrosanct.</a:t>
            </a:r>
            <a:r>
              <a:rPr lang="en-IN" baseline="0" dirty="0"/>
              <a:t> They are recommendations for effective student learning.</a:t>
            </a:r>
          </a:p>
          <a:p>
            <a:r>
              <a:rPr lang="en-IN" baseline="0" dirty="0"/>
              <a:t>Some terminology will be introduced. Please refer www.lcm-model.org for details.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7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dirty="0"/>
              <a:t>There is a lot of good content already available. Don’t re-invent, instead re-purpose</a:t>
            </a:r>
            <a:r>
              <a:rPr lang="en-IN" sz="1200" dirty="0" smtClean="0"/>
              <a:t>.</a:t>
            </a:r>
          </a:p>
          <a:p>
            <a:r>
              <a:rPr lang="en-IN" dirty="0" smtClean="0"/>
              <a:t>Curation is also a creative activity.</a:t>
            </a:r>
          </a:p>
          <a:p>
            <a:r>
              <a:rPr lang="en-IN" dirty="0" smtClean="0"/>
              <a:t>Check institute</a:t>
            </a:r>
            <a:r>
              <a:rPr lang="en-IN" baseline="0" dirty="0" smtClean="0"/>
              <a:t> p</a:t>
            </a:r>
            <a:r>
              <a:rPr lang="en-IN" dirty="0" smtClean="0"/>
              <a:t>olicy regarding percentage</a:t>
            </a:r>
            <a:r>
              <a:rPr lang="en-IN" baseline="0" dirty="0" smtClean="0"/>
              <a:t> of a course that can be covered using curated materials.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1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do long lectures. Instead chunk them into multiple </a:t>
            </a:r>
            <a:r>
              <a:rPr lang="en-US" dirty="0" err="1"/>
              <a:t>LeD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1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your homework into a few chunks, corresponding to your </a:t>
            </a:r>
            <a:r>
              <a:rPr lang="en-US" dirty="0" err="1"/>
              <a:t>LeDs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90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an explanation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3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an example here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4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how they are doing in the course, what they are saying in the discussion forums.</a:t>
            </a:r>
          </a:p>
          <a:p>
            <a:r>
              <a:rPr lang="en-US" dirty="0"/>
              <a:t>Adapt instruction, Recognize participation.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3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6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Ungraded</a:t>
            </a:r>
            <a:r>
              <a:rPr lang="en-IN" baseline="0" dirty="0"/>
              <a:t> </a:t>
            </a:r>
            <a:r>
              <a:rPr lang="en-IN" dirty="0"/>
              <a:t>Assessments can</a:t>
            </a:r>
            <a:r>
              <a:rPr lang="en-IN" baseline="0" dirty="0"/>
              <a:t> be done using</a:t>
            </a:r>
            <a:r>
              <a:rPr lang="en-IN" dirty="0"/>
              <a:t> </a:t>
            </a:r>
            <a:r>
              <a:rPr lang="en-IN" dirty="0" err="1"/>
              <a:t>LbD</a:t>
            </a:r>
            <a:r>
              <a:rPr lang="en-IN" dirty="0"/>
              <a:t> – Give practice questions with self-evaluation rubrics</a:t>
            </a:r>
            <a:endParaRPr lang="en-IN" baseline="0" dirty="0"/>
          </a:p>
          <a:p>
            <a:r>
              <a:rPr lang="en-IN" baseline="0" dirty="0"/>
              <a:t>Graded Assessments can be done using </a:t>
            </a:r>
            <a:r>
              <a:rPr lang="en-IN" baseline="0" dirty="0" err="1"/>
              <a:t>LbD</a:t>
            </a:r>
            <a:r>
              <a:rPr lang="en-IN" baseline="0" dirty="0"/>
              <a:t> – Give points for each question</a:t>
            </a:r>
          </a:p>
          <a:p>
            <a:r>
              <a:rPr lang="en-IN" baseline="0" dirty="0"/>
              <a:t>Graded Assessments can be done using </a:t>
            </a:r>
            <a:r>
              <a:rPr lang="en-IN" baseline="0" dirty="0" err="1"/>
              <a:t>LxT</a:t>
            </a:r>
            <a:r>
              <a:rPr lang="en-IN" baseline="0" dirty="0"/>
              <a:t> and </a:t>
            </a:r>
            <a:r>
              <a:rPr lang="en-IN" baseline="0" dirty="0" err="1"/>
              <a:t>LxI</a:t>
            </a:r>
            <a:r>
              <a:rPr lang="en-IN" baseline="0" dirty="0"/>
              <a:t> – Give points for Assimilation Quiz and Reflection Quiz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51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4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criteria for choosing technology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2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8399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N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313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354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84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461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379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026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736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This is a summary</a:t>
            </a:r>
            <a:endParaRPr/>
          </a:p>
        </p:txBody>
      </p:sp>
      <p:sp>
        <p:nvSpPr>
          <p:cNvPr id="519" name="Google Shape;51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319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This is for infomation</a:t>
            </a:r>
            <a:endParaRPr/>
          </a:p>
        </p:txBody>
      </p:sp>
      <p:sp>
        <p:nvSpPr>
          <p:cNvPr id="527" name="Google Shape;52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3260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26677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0" name="Google Shape;56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0541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8245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198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Online</a:t>
            </a:r>
            <a:r>
              <a:rPr lang="en-IN" baseline="0" dirty="0"/>
              <a:t> typically involves flipping the classroom.</a:t>
            </a:r>
          </a:p>
          <a:p>
            <a:r>
              <a:rPr lang="en-IN" baseline="0" dirty="0"/>
              <a:t>Make the material available to students; Let them go through it as per their convenience; Do a live interaction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214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88299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7118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Some sharing platforms - Vimeo - No Ads - No distraction</a:t>
            </a:r>
            <a:endParaRPr/>
          </a:p>
        </p:txBody>
      </p:sp>
      <p:sp>
        <p:nvSpPr>
          <p:cNvPr id="618" name="Google Shape;61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69211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31579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3" name="Google Shape;633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9186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1" name="Google Shape;651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8100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/>
              <a:t>Types of LbD activities - After every LeD - </a:t>
            </a:r>
            <a:r>
              <a:rPr lang="en-IN" sz="1800" b="1"/>
              <a:t>Demo - E.g. LCM MOOC</a:t>
            </a:r>
            <a:endParaRPr sz="1800" b="1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IN" sz="1600"/>
              <a:t>Multiple Choice Quizzes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IN" sz="1600"/>
              <a:t>Short Answer Questions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IN" sz="1600"/>
              <a:t>Open Ended Questions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0" name="Google Shape;660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887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1" name="Google Shape;671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8583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1206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5" name="Google Shape;695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64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869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64210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1564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2" name="Google Shape;73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6177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0" name="Google Shape;74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0197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2964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8715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5774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Recommendations of specific technologies are not within the scope of this talk. See course page.</a:t>
            </a:r>
            <a:endParaRPr/>
          </a:p>
        </p:txBody>
      </p:sp>
      <p:sp>
        <p:nvSpPr>
          <p:cNvPr id="799" name="Google Shape;799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0333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Recommendations of specific technologies are not within the scope of this talk. See course page.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237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The connectivity, access and affordability for internet varies widely in our country. </a:t>
            </a:r>
          </a:p>
          <a:p>
            <a:r>
              <a:rPr lang="en-IN" dirty="0"/>
              <a:t>Do not assume that students have the same access as you do, or that it is uniform for all students.</a:t>
            </a:r>
          </a:p>
          <a:p>
            <a:r>
              <a:rPr lang="en-IN" dirty="0"/>
              <a:t>Conduct</a:t>
            </a:r>
            <a:r>
              <a:rPr lang="en-IN" baseline="0" dirty="0"/>
              <a:t> a survey for your class/institute and get to know your local context/reality.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05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01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647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9272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56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03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There</a:t>
            </a:r>
            <a:r>
              <a:rPr lang="en-IN" baseline="0" dirty="0"/>
              <a:t> is a lot of data and studies to support the above points.</a:t>
            </a:r>
          </a:p>
          <a:p>
            <a:r>
              <a:rPr lang="en-IN" baseline="0" dirty="0"/>
              <a:t>Highly motivated students will find ways to attend virtual classroom, persevere through glitches in recordings. </a:t>
            </a:r>
          </a:p>
          <a:p>
            <a:r>
              <a:rPr lang="en-IN" baseline="0" dirty="0"/>
              <a:t>What percentage of your class falls in this category?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85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/>
              <a:t>Use of remote teaching to deliver instruction that would otherwise be done face-to-face, is </a:t>
            </a:r>
            <a:r>
              <a:rPr lang="en-IN" sz="1200" b="1" dirty="0"/>
              <a:t>not </a:t>
            </a:r>
            <a:r>
              <a:rPr lang="en-IN" sz="1200" dirty="0"/>
              <a:t>wrong.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/>
              <a:t>ERT is likely to be ineffective for student engagement and learning.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04ACE-3B28-4B81-80C4-AF07801707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14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02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1200149"/>
            <a:ext cx="7632000" cy="1371601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rgbClr val="4F81BD"/>
                </a:solidFill>
              </a:defRPr>
            </a:lvl1pPr>
          </a:lstStyle>
          <a:p>
            <a:r>
              <a:rPr lang="en-IN" b="1" dirty="0"/>
              <a:t>Session Title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2724150"/>
            <a:ext cx="763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81600" y="2952750"/>
            <a:ext cx="7632000" cy="457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>
                <a:latin typeface="+mn-lt"/>
              </a:defRPr>
            </a:lvl1pPr>
          </a:lstStyle>
          <a:p>
            <a:pPr lvl="0"/>
            <a:r>
              <a:rPr lang="en-IN" dirty="0"/>
              <a:t>Instructor(s) Name</a:t>
            </a:r>
          </a:p>
        </p:txBody>
      </p:sp>
    </p:spTree>
    <p:extLst>
      <p:ext uri="{BB962C8B-B14F-4D97-AF65-F5344CB8AC3E}">
        <p14:creationId xmlns:p14="http://schemas.microsoft.com/office/powerpoint/2010/main" val="55056437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Bullets points">
  <p:cSld name="1_Text with Bullets poin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1"/>
          <p:cNvSpPr/>
          <p:nvPr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1"/>
          <p:cNvSpPr/>
          <p:nvPr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1" name="Google Shape;41;p71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body" idx="2"/>
          </p:nvPr>
        </p:nvSpPr>
        <p:spPr>
          <a:xfrm>
            <a:off x="381000" y="1123200"/>
            <a:ext cx="7620000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70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-2">
  <p:cSld name="1_Activity-2">
    <p:bg>
      <p:bgPr>
        <a:solidFill>
          <a:srgbClr val="FDE9D8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4"/>
          <p:cNvSpPr/>
          <p:nvPr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4"/>
          <p:cNvSpPr/>
          <p:nvPr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8" name="Google Shape;58;p74"/>
          <p:cNvSpPr txBox="1">
            <a:spLocks noGrp="1"/>
          </p:cNvSpPr>
          <p:nvPr>
            <p:ph type="body" idx="1"/>
          </p:nvPr>
        </p:nvSpPr>
        <p:spPr>
          <a:xfrm>
            <a:off x="381000" y="1123200"/>
            <a:ext cx="7632000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4"/>
          <p:cNvSpPr txBox="1">
            <a:spLocks noGrp="1"/>
          </p:cNvSpPr>
          <p:nvPr>
            <p:ph type="body" idx="2"/>
          </p:nvPr>
        </p:nvSpPr>
        <p:spPr>
          <a:xfrm>
            <a:off x="381000" y="476250"/>
            <a:ext cx="763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868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 slide">
  <p:cSld name="1_Separator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2"/>
          <p:cNvSpPr txBox="1">
            <a:spLocks noGrp="1"/>
          </p:cNvSpPr>
          <p:nvPr>
            <p:ph type="title"/>
          </p:nvPr>
        </p:nvSpPr>
        <p:spPr>
          <a:xfrm>
            <a:off x="533400" y="2266950"/>
            <a:ext cx="401955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2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6" name="Google Shape;46;p72"/>
          <p:cNvSpPr txBox="1">
            <a:spLocks noGrp="1"/>
          </p:cNvSpPr>
          <p:nvPr>
            <p:ph type="body" idx="1"/>
          </p:nvPr>
        </p:nvSpPr>
        <p:spPr>
          <a:xfrm>
            <a:off x="4662714" y="1123950"/>
            <a:ext cx="337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6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81000" y="819150"/>
            <a:ext cx="7924800" cy="1138773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l"/>
            <a:r>
              <a:rPr lang="en-IN" sz="4000" dirty="0">
                <a:solidFill>
                  <a:schemeClr val="bg1"/>
                </a:solidFill>
              </a:rPr>
              <a:t>Transitioning </a:t>
            </a:r>
            <a:r>
              <a:rPr lang="en-IN" sz="4000" baseline="0" dirty="0">
                <a:solidFill>
                  <a:schemeClr val="bg1"/>
                </a:solidFill>
              </a:rPr>
              <a:t>to Online </a:t>
            </a:r>
            <a:r>
              <a:rPr lang="en-IN" sz="4000" baseline="0" dirty="0" smtClean="0">
                <a:solidFill>
                  <a:schemeClr val="bg1"/>
                </a:solidFill>
              </a:rPr>
              <a:t>Instruction</a:t>
            </a:r>
          </a:p>
          <a:p>
            <a:pPr algn="ctr"/>
            <a:r>
              <a:rPr lang="en-IN" sz="2800" baseline="0" dirty="0" smtClean="0">
                <a:solidFill>
                  <a:schemeClr val="bg1"/>
                </a:solidFill>
              </a:rPr>
              <a:t>(from face-to-face classrooms)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4" name="Picture 10" descr="iitblogo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34200" y="2343966"/>
            <a:ext cx="990600" cy="96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3429000" y="2343150"/>
            <a:ext cx="1578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Sridhar </a:t>
            </a:r>
            <a:r>
              <a:rPr lang="en-US" sz="2400" b="1" dirty="0" smtClean="0">
                <a:latin typeface="+mj-lt"/>
              </a:rPr>
              <a:t>Iyer</a:t>
            </a: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IIT Bombay</a:t>
            </a:r>
            <a:endParaRPr lang="en-IN" sz="2400" b="1" dirty="0">
              <a:latin typeface="+mj-lt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9600" y="4476750"/>
            <a:ext cx="7894200" cy="510900"/>
            <a:chOff x="609600" y="4476750"/>
            <a:chExt cx="7894200" cy="510900"/>
          </a:xfrm>
        </p:grpSpPr>
        <p:sp>
          <p:nvSpPr>
            <p:cNvPr id="10" name="Google Shape;74;p13"/>
            <p:cNvSpPr txBox="1"/>
            <p:nvPr userDrawn="1"/>
          </p:nvSpPr>
          <p:spPr>
            <a:xfrm>
              <a:off x="609600" y="4476750"/>
              <a:ext cx="7894200" cy="51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65735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000" baseline="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This presentation is released under Creative Commons-Attribution 4.0 License. You are free to use, distribute and modify it, including for commercial purposes, provided you acknowledge the source.</a:t>
              </a:r>
              <a:endParaRPr sz="1000" baseline="0" dirty="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1" name="Google Shape;75;p13"/>
            <p:cNvPicPr preferRelativeResize="0"/>
            <p:nvPr userDrawn="1"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62000" y="4560639"/>
              <a:ext cx="933750" cy="324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http://www.et.iitb.ac.in/images/decadeLogo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6178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2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81078"/>
            <a:ext cx="7620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81000" y="1123200"/>
            <a:ext cx="7620000" cy="3582150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  <a:defRPr sz="2400"/>
            </a:lvl1pPr>
            <a:lvl2pPr marL="542925" indent="-276225">
              <a:lnSpc>
                <a:spcPct val="108000"/>
              </a:lnSpc>
              <a:spcBef>
                <a:spcPts val="0"/>
              </a:spcBef>
              <a:buSzPct val="75000"/>
              <a:buFont typeface="Arial" panose="020B0604020202020204" pitchFamily="34" charset="0"/>
              <a:buChar char="•"/>
              <a:defRPr sz="2000"/>
            </a:lvl2pPr>
            <a:lvl3pPr marL="895350" indent="-352425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Text Using Bullets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81000" y="1123200"/>
            <a:ext cx="3886200" cy="3394472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  <a:defRPr sz="2000" baseline="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1800"/>
            </a:lvl2pPr>
            <a:lvl3pPr>
              <a:buSzPct val="75000"/>
              <a:defRPr sz="16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400" b="0"/>
            </a:lvl4pPr>
          </a:lstStyle>
          <a:p>
            <a:pPr lvl="0"/>
            <a:r>
              <a:rPr lang="en-US" dirty="0"/>
              <a:t>Text box 1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470000" y="1123950"/>
            <a:ext cx="3543000" cy="3394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2400"/>
            </a:lvl2pPr>
            <a:lvl3pPr>
              <a:buSzPct val="75000"/>
              <a:defRPr sz="18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600" b="0"/>
            </a:lvl4pPr>
          </a:lstStyle>
          <a:p>
            <a:pPr lvl="0"/>
            <a:r>
              <a:rPr lang="en-US" dirty="0"/>
              <a:t>Add Images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81078"/>
            <a:ext cx="7632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 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5612" y="1123200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5612" y="1631156"/>
            <a:ext cx="4040188" cy="2963466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  <a:defRPr sz="2000"/>
            </a:lvl1pPr>
            <a:lvl2pPr marL="542925" indent="-276225">
              <a:lnSpc>
                <a:spcPct val="108000"/>
              </a:lnSpc>
              <a:spcBef>
                <a:spcPts val="0"/>
              </a:spcBef>
              <a:buSzPct val="75000"/>
              <a:buFont typeface="Arial" panose="020B0604020202020204" pitchFamily="34" charset="0"/>
              <a:buChar char="•"/>
              <a:tabLst>
                <a:tab pos="361950" algn="l"/>
              </a:tabLst>
              <a:defRPr sz="1800"/>
            </a:lvl2pPr>
            <a:lvl3pPr marL="809625" indent="-266700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Ø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10" hasCustomPrompt="1"/>
          </p:nvPr>
        </p:nvSpPr>
        <p:spPr>
          <a:xfrm>
            <a:off x="4799012" y="1123200"/>
            <a:ext cx="3049588" cy="3352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 marL="1143000" indent="-228600">
              <a:buFont typeface="Wingdings" panose="05000000000000000000" pitchFamily="2" charset="2"/>
              <a:buChar char="Ø"/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Add images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481078"/>
            <a:ext cx="7134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381000" y="1123200"/>
            <a:ext cx="7632000" cy="297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81078"/>
            <a:ext cx="7632000" cy="4665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80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123200"/>
            <a:ext cx="7632000" cy="35821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None/>
              <a:defRPr sz="2400" b="0" baseline="0"/>
            </a:lvl1pPr>
          </a:lstStyle>
          <a:p>
            <a:pPr lvl="0"/>
            <a:r>
              <a:rPr lang="en-US" dirty="0"/>
              <a:t>Click to Edit Activity work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76250"/>
            <a:ext cx="763200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200" dirty="0">
                <a:solidFill>
                  <a:schemeClr val="bg1"/>
                </a:solidFill>
              </a:rPr>
              <a:t>Activity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-2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123200"/>
            <a:ext cx="7632000" cy="35821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8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None/>
              <a:defRPr sz="2400" b="0" baseline="0"/>
            </a:lvl1pPr>
          </a:lstStyle>
          <a:p>
            <a:pPr lvl="0"/>
            <a:r>
              <a:rPr lang="en-US" dirty="0"/>
              <a:t>Click to Edit Activity work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76250"/>
            <a:ext cx="7632000" cy="4762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200" dirty="0">
                <a:solidFill>
                  <a:schemeClr val="bg1"/>
                </a:solidFill>
              </a:rPr>
              <a:t>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4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266950"/>
            <a:ext cx="4019550" cy="609600"/>
          </a:xfrm>
          <a:prstGeom prst="rect">
            <a:avLst/>
          </a:prstGeom>
          <a:solidFill>
            <a:srgbClr val="4F81BD"/>
          </a:solidFill>
        </p:spPr>
        <p:txBody>
          <a:bodyPr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Separator slide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2" hasCustomPrompt="1"/>
          </p:nvPr>
        </p:nvSpPr>
        <p:spPr>
          <a:xfrm>
            <a:off x="4662714" y="1123950"/>
            <a:ext cx="3378600" cy="3394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  <a:lvl2pPr marL="742950" indent="-285750">
              <a:buSzPct val="75000"/>
              <a:buFont typeface="Wingdings" panose="05000000000000000000" pitchFamily="2" charset="2"/>
              <a:buChar char="§"/>
              <a:defRPr sz="2400"/>
            </a:lvl2pPr>
            <a:lvl3pPr>
              <a:buSzPct val="75000"/>
              <a:defRPr sz="1800"/>
            </a:lvl3pPr>
            <a:lvl4pPr marL="1600200" indent="-228600">
              <a:buSzPct val="75000"/>
              <a:buFont typeface="Wingdings" panose="05000000000000000000" pitchFamily="2" charset="2"/>
              <a:buChar char="Ø"/>
              <a:defRPr sz="1600" b="0"/>
            </a:lvl4pPr>
          </a:lstStyle>
          <a:p>
            <a:pPr lvl="0"/>
            <a:r>
              <a:rPr lang="en-US" dirty="0"/>
              <a:t>Add Images</a:t>
            </a:r>
          </a:p>
        </p:txBody>
      </p:sp>
    </p:spTree>
    <p:extLst>
      <p:ext uri="{BB962C8B-B14F-4D97-AF65-F5344CB8AC3E}">
        <p14:creationId xmlns:p14="http://schemas.microsoft.com/office/powerpoint/2010/main" val="8595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1000" y="2131219"/>
            <a:ext cx="7632000" cy="792956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 baseline="0">
                <a:solidFill>
                  <a:srgbClr val="4F81BD"/>
                </a:solidFill>
              </a:defRPr>
            </a:lvl1pPr>
          </a:lstStyle>
          <a:p>
            <a:r>
              <a:rPr lang="en-US" b="1" dirty="0"/>
              <a:t>Thank you</a:t>
            </a:r>
            <a:endParaRPr lang="fr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3028950"/>
            <a:ext cx="763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1000" y="340995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1" u="sng" dirty="0">
                <a:solidFill>
                  <a:schemeClr val="accent1"/>
                </a:solidFill>
              </a:rPr>
              <a:t>www.et.iitb.ac.in </a:t>
            </a:r>
          </a:p>
        </p:txBody>
      </p:sp>
    </p:spTree>
    <p:extLst>
      <p:ext uri="{BB962C8B-B14F-4D97-AF65-F5344CB8AC3E}">
        <p14:creationId xmlns:p14="http://schemas.microsoft.com/office/powerpoint/2010/main" val="47883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23618"/>
            <a:ext cx="9143999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7" name="Picture 10" descr="iitb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34985" y="269078"/>
            <a:ext cx="566537" cy="55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209800" y="4806000"/>
            <a:ext cx="4284000" cy="2159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ACM India Webinar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0264" y="4806000"/>
            <a:ext cx="5665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A7A5-0D08-469E-B95B-6F4F1103621D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81600" y="4806000"/>
            <a:ext cx="1295400" cy="2159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 1,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8" r:id="rId2"/>
    <p:sldLayoutId id="2147483659" r:id="rId3"/>
    <p:sldLayoutId id="2147483662" r:id="rId4"/>
    <p:sldLayoutId id="2147483665" r:id="rId5"/>
    <p:sldLayoutId id="2147483664" r:id="rId6"/>
    <p:sldLayoutId id="2147483671" r:id="rId7"/>
    <p:sldLayoutId id="2147483668" r:id="rId8"/>
    <p:sldLayoutId id="2147483666" r:id="rId9"/>
    <p:sldLayoutId id="2147483672" r:id="rId10"/>
    <p:sldLayoutId id="2147483673" r:id="rId11"/>
    <p:sldLayoutId id="2147483674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81550"/>
            <a:ext cx="9143999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EDB5-1E9E-4E5D-8F8E-05E7A296DCA1}" type="slidenum">
              <a:rPr lang="en-IN" smtClean="0"/>
              <a:t>‹#›</a:t>
            </a:fld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Sep 19-21, 2019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CEP for Next Education India Pvt Ltd</a:t>
            </a:r>
          </a:p>
        </p:txBody>
      </p:sp>
    </p:spTree>
    <p:extLst>
      <p:ext uri="{BB962C8B-B14F-4D97-AF65-F5344CB8AC3E}">
        <p14:creationId xmlns:p14="http://schemas.microsoft.com/office/powerpoint/2010/main" val="141545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0361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0361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fossee.in/" TargetMode="External"/><Relationship Id="rId3" Type="http://schemas.openxmlformats.org/officeDocument/2006/relationships/hyperlink" Target="https://www.oercommons.org/" TargetMode="External"/><Relationship Id="rId7" Type="http://schemas.openxmlformats.org/officeDocument/2006/relationships/hyperlink" Target="https://www.merlot.org/merlot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spoken-tutorial.org/" TargetMode="External"/><Relationship Id="rId5" Type="http://schemas.openxmlformats.org/officeDocument/2006/relationships/hyperlink" Target="https://phet.colorado.edu/" TargetMode="External"/><Relationship Id="rId15" Type="http://schemas.openxmlformats.org/officeDocument/2006/relationships/hyperlink" Target="http://vlabs.iitb.ac.in/vlab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nptel.ac.in/" TargetMode="External"/><Relationship Id="rId1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m-model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.iitb.ac.i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8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IN" sz="2800" dirty="0"/>
              <a:t>Problems with recorded virtual classrooms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7739264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spcBef>
                <a:spcPts val="300"/>
              </a:spcBef>
              <a:defRPr/>
            </a:pPr>
            <a:r>
              <a:rPr lang="en-IN" altLang="en-US" sz="2400" dirty="0"/>
              <a:t>Uploading recordings of live sessions may be useful</a:t>
            </a:r>
          </a:p>
          <a:p>
            <a:pPr>
              <a:spcBef>
                <a:spcPts val="300"/>
              </a:spcBef>
              <a:defRPr/>
            </a:pPr>
            <a:endParaRPr lang="en-IN" altLang="en-US" sz="2400" dirty="0"/>
          </a:p>
          <a:p>
            <a:pPr>
              <a:spcBef>
                <a:spcPts val="300"/>
              </a:spcBef>
              <a:defRPr/>
            </a:pPr>
            <a:r>
              <a:rPr lang="en-IN" altLang="en-US" sz="2400" dirty="0"/>
              <a:t>Not sufficient because 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IN" altLang="en-US" sz="2000" dirty="0">
                <a:solidFill>
                  <a:srgbClr val="0000FF"/>
                </a:solidFill>
              </a:rPr>
              <a:t>Glitches</a:t>
            </a:r>
            <a:r>
              <a:rPr lang="en-IN" altLang="en-US" sz="2000" dirty="0"/>
              <a:t> in recordings (voice break, frozen frame) – lose student attention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IN" altLang="en-US" sz="2000" dirty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IN" altLang="en-US" sz="2000" dirty="0"/>
              <a:t>Many students </a:t>
            </a:r>
            <a:r>
              <a:rPr lang="en-IN" altLang="en-US" sz="2000" dirty="0">
                <a:solidFill>
                  <a:srgbClr val="0000FF"/>
                </a:solidFill>
              </a:rPr>
              <a:t>study for the test </a:t>
            </a:r>
            <a:r>
              <a:rPr lang="en-IN" altLang="en-US" sz="2000" dirty="0"/>
              <a:t>- even short lectures (~10 min) are not watched fully by most; high variability in student motivation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IN" altLang="en-US" sz="2000" dirty="0"/>
              <a:t>Network </a:t>
            </a:r>
            <a:r>
              <a:rPr lang="en-IN" altLang="en-US" sz="2000" dirty="0">
                <a:solidFill>
                  <a:srgbClr val="0000FF"/>
                </a:solidFill>
              </a:rPr>
              <a:t>bandwidth</a:t>
            </a:r>
            <a:r>
              <a:rPr lang="en-IN" altLang="en-US" sz="2000" dirty="0"/>
              <a:t> issues – connectivity, mobile data plan 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IN" altLang="en-US" sz="2000" dirty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IN" altLang="en-US" sz="2000" dirty="0"/>
              <a:t>Lecture alone not enough – need activities for deeper engagement</a:t>
            </a:r>
            <a:endParaRPr lang="en-IN" altLang="en-US" sz="2200" dirty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93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Emergency remote teaching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80010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/>
              <a:t>Giving a lecture in a virtual classroom + Uploading its recording, is a form of emergency remote teaching (ERT</a:t>
            </a:r>
            <a:r>
              <a:rPr lang="en-IN" sz="2400" dirty="0" smtClean="0"/>
              <a:t>)</a:t>
            </a:r>
            <a:endParaRPr lang="en-IN" sz="2400" dirty="0"/>
          </a:p>
          <a:p>
            <a:pPr>
              <a:lnSpc>
                <a:spcPct val="110000"/>
              </a:lnSpc>
            </a:pPr>
            <a:endParaRPr lang="en-IN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dirty="0"/>
              <a:t>Primary objective of ERT - provide temporary access to instruction and instructional material in a manner that is quick to set up and reasonably easy to access, during an </a:t>
            </a:r>
            <a:r>
              <a:rPr lang="en-IN" dirty="0" smtClean="0"/>
              <a:t>emergency </a:t>
            </a:r>
            <a:endParaRPr lang="en-IN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dirty="0"/>
              <a:t>Typically, ERT attempts to mimic the actions in a face-to-face </a:t>
            </a:r>
            <a:r>
              <a:rPr lang="en-IN" dirty="0" smtClean="0"/>
              <a:t>class</a:t>
            </a:r>
            <a:endParaRPr lang="en-IN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dirty="0"/>
              <a:t>ERT is likely to be ineffective for student engagement and </a:t>
            </a:r>
            <a:r>
              <a:rPr lang="en-IN" dirty="0" smtClean="0"/>
              <a:t>learning</a:t>
            </a:r>
            <a:endParaRPr lang="en-IN" dirty="0"/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400" dirty="0">
                <a:solidFill>
                  <a:srgbClr val="0000FF"/>
                </a:solidFill>
              </a:rPr>
              <a:t>This mode should be used sparingly (&lt; 20% of the course</a:t>
            </a:r>
            <a:r>
              <a:rPr lang="en-IN" sz="2400" dirty="0" smtClean="0">
                <a:solidFill>
                  <a:srgbClr val="0000FF"/>
                </a:solidFill>
              </a:rPr>
              <a:t>)</a:t>
            </a:r>
            <a:endParaRPr lang="en-IN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5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12</a:t>
            </a:fld>
            <a:endParaRPr/>
          </a:p>
        </p:txBody>
      </p:sp>
      <p:sp>
        <p:nvSpPr>
          <p:cNvPr id="227" name="Google Shape;227;p13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Problems with emergency remote teaching</a:t>
            </a:r>
            <a:endParaRPr sz="2800"/>
          </a:p>
        </p:txBody>
      </p:sp>
      <p:sp>
        <p:nvSpPr>
          <p:cNvPr id="228" name="Google Shape;228;p13"/>
          <p:cNvSpPr/>
          <p:nvPr/>
        </p:nvSpPr>
        <p:spPr>
          <a:xfrm>
            <a:off x="1960600" y="3443425"/>
            <a:ext cx="1811400" cy="592800"/>
          </a:xfrm>
          <a:prstGeom prst="wedgeRectCallout">
            <a:avLst>
              <a:gd name="adj1" fmla="val -26386"/>
              <a:gd name="adj2" fmla="val 50005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Responding to student actions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5568625" y="2632500"/>
            <a:ext cx="2343900" cy="581100"/>
          </a:xfrm>
          <a:prstGeom prst="wedgeRectCallout">
            <a:avLst>
              <a:gd name="adj1" fmla="val -26386"/>
              <a:gd name="adj2" fmla="val 50005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Adapting instruction in real-time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4267825" y="3449275"/>
            <a:ext cx="1593300" cy="581100"/>
          </a:xfrm>
          <a:prstGeom prst="wedgeRectCallout">
            <a:avLst>
              <a:gd name="adj1" fmla="val -26386"/>
              <a:gd name="adj2" fmla="val 50005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Meaningful discussion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469475" y="2632500"/>
            <a:ext cx="1748700" cy="581100"/>
          </a:xfrm>
          <a:prstGeom prst="wedgeRectCallout">
            <a:avLst>
              <a:gd name="adj1" fmla="val -26386"/>
              <a:gd name="adj2" fmla="val 50005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Interaction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students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2553025" y="1359475"/>
            <a:ext cx="3308100" cy="697200"/>
          </a:xfrm>
          <a:prstGeom prst="wedgeRectCallout">
            <a:avLst>
              <a:gd name="adj1" fmla="val -26386"/>
              <a:gd name="adj2" fmla="val 50005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 out on necessary aspects of “good” teaching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13"/>
          <p:cNvCxnSpPr>
            <a:stCxn id="232" idx="2"/>
            <a:endCxn id="231" idx="0"/>
          </p:cNvCxnSpPr>
          <p:nvPr/>
        </p:nvCxnSpPr>
        <p:spPr>
          <a:xfrm flipH="1">
            <a:off x="1343875" y="2056675"/>
            <a:ext cx="2863200" cy="5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13"/>
          <p:cNvCxnSpPr>
            <a:stCxn id="232" idx="2"/>
            <a:endCxn id="228" idx="0"/>
          </p:cNvCxnSpPr>
          <p:nvPr/>
        </p:nvCxnSpPr>
        <p:spPr>
          <a:xfrm flipH="1">
            <a:off x="2866375" y="2056675"/>
            <a:ext cx="1340700" cy="138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5" name="Google Shape;235;p13"/>
          <p:cNvCxnSpPr>
            <a:stCxn id="232" idx="2"/>
            <a:endCxn id="230" idx="0"/>
          </p:cNvCxnSpPr>
          <p:nvPr/>
        </p:nvCxnSpPr>
        <p:spPr>
          <a:xfrm>
            <a:off x="4207075" y="2056675"/>
            <a:ext cx="857400" cy="139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13"/>
          <p:cNvCxnSpPr>
            <a:stCxn id="232" idx="2"/>
            <a:endCxn id="229" idx="0"/>
          </p:cNvCxnSpPr>
          <p:nvPr/>
        </p:nvCxnSpPr>
        <p:spPr>
          <a:xfrm>
            <a:off x="4207075" y="2056675"/>
            <a:ext cx="2533500" cy="5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859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 smtClean="0"/>
              <a:t>Data on student and instructor preferences</a:t>
            </a:r>
            <a:endParaRPr lang="en-US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90"/>
            <a:ext cx="7696200" cy="367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/>
              <a:t>Results from a pan-IIT survey of instructors and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 smtClean="0"/>
              <a:t>840 instructors and 11,890 students participated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 smtClean="0"/>
              <a:t>Synchronous virtual classroom vs Asynchronous materials</a:t>
            </a:r>
          </a:p>
          <a:p>
            <a:pPr lvl="1"/>
            <a:endParaRPr lang="en-IN" sz="2000" dirty="0" smtClean="0"/>
          </a:p>
          <a:p>
            <a:pPr lvl="1"/>
            <a:endParaRPr lang="en-IN" sz="2000" dirty="0"/>
          </a:p>
          <a:p>
            <a:pPr lvl="1"/>
            <a:endParaRPr lang="en-IN" sz="2000" dirty="0" smtClean="0"/>
          </a:p>
          <a:p>
            <a:pPr lvl="1"/>
            <a:endParaRPr lang="en-IN" sz="2000" dirty="0"/>
          </a:p>
          <a:p>
            <a:pPr lvl="1"/>
            <a:endParaRPr lang="en-IN" sz="2000" dirty="0" smtClean="0"/>
          </a:p>
          <a:p>
            <a:pPr lvl="1"/>
            <a:endParaRPr lang="en-IN" sz="2000" dirty="0"/>
          </a:p>
          <a:p>
            <a:pPr lvl="1"/>
            <a:endParaRPr lang="en-IN" sz="2000" dirty="0" smtClean="0"/>
          </a:p>
          <a:p>
            <a:pPr lvl="1"/>
            <a:endParaRPr lang="en-IN" sz="2000" dirty="0"/>
          </a:p>
          <a:p>
            <a:pPr lvl="1" algn="r"/>
            <a:r>
              <a:rPr lang="en-IN" dirty="0" smtClean="0"/>
              <a:t>Full report available at </a:t>
            </a:r>
            <a:r>
              <a:rPr lang="en-IN" dirty="0"/>
              <a:t>- </a:t>
            </a:r>
            <a:r>
              <a:rPr lang="en-IN" dirty="0">
                <a:hlinkClick r:id="rId3"/>
              </a:rPr>
              <a:t>https://</a:t>
            </a:r>
            <a:r>
              <a:rPr lang="en-IN" dirty="0" smtClean="0">
                <a:hlinkClick r:id="rId3"/>
              </a:rPr>
              <a:t>arxiv.org/abs/2007.03613</a:t>
            </a:r>
            <a:endParaRPr lang="en-IN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83003"/>
              </p:ext>
            </p:extLst>
          </p:nvPr>
        </p:nvGraphicFramePr>
        <p:xfrm>
          <a:off x="914400" y="2370133"/>
          <a:ext cx="6477001" cy="1600200"/>
        </p:xfrm>
        <a:graphic>
          <a:graphicData uri="http://schemas.openxmlformats.org/drawingml/2006/table">
            <a:tbl>
              <a:tblPr/>
              <a:tblGrid>
                <a:gridCol w="3316726">
                  <a:extLst>
                    <a:ext uri="{9D8B030D-6E8A-4147-A177-3AD203B41FA5}">
                      <a16:colId xmlns:a16="http://schemas.microsoft.com/office/drawing/2014/main" val="3111579077"/>
                    </a:ext>
                  </a:extLst>
                </a:gridCol>
                <a:gridCol w="1606212">
                  <a:extLst>
                    <a:ext uri="{9D8B030D-6E8A-4147-A177-3AD203B41FA5}">
                      <a16:colId xmlns:a16="http://schemas.microsoft.com/office/drawing/2014/main" val="1041172902"/>
                    </a:ext>
                  </a:extLst>
                </a:gridCol>
                <a:gridCol w="1554063">
                  <a:extLst>
                    <a:ext uri="{9D8B030D-6E8A-4147-A177-3AD203B41FA5}">
                      <a16:colId xmlns:a16="http://schemas.microsoft.com/office/drawing/2014/main" val="16295920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 of delivery</a:t>
                      </a:r>
                      <a:endParaRPr lang="en-IN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Instructor</a:t>
                      </a:r>
                      <a:endParaRPr lang="en-IN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</a:t>
                      </a:r>
                      <a:endParaRPr lang="en-IN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961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Only Synchronous</a:t>
                      </a:r>
                      <a:endParaRPr lang="en-IN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  <a:endParaRPr lang="en-IN" dirty="0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  <a:endParaRPr lang="en-IN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888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Only Asynchronous</a:t>
                      </a:r>
                      <a:endParaRPr lang="en-IN" dirty="0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  <a:endParaRPr lang="en-IN" dirty="0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  <a:endParaRPr lang="en-IN" dirty="0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043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Both mode</a:t>
                      </a:r>
                      <a:endParaRPr lang="en-IN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  <a:endParaRPr lang="en-IN" dirty="0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  <a:endParaRPr lang="en-IN" dirty="0">
                        <a:effectLst/>
                      </a:endParaRPr>
                    </a:p>
                  </a:txBody>
                  <a:tcPr marL="47625" marR="47625" marT="47625" marB="47625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265996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70807" y="2162928"/>
            <a:ext cx="58898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 smtClean="0"/>
              <a:t>Data on resources to access internet</a:t>
            </a:r>
            <a:endParaRPr lang="en-US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90"/>
            <a:ext cx="7696200" cy="367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sz="2000" dirty="0"/>
              <a:t>Only 62% students have access to laptops/desktops</a:t>
            </a:r>
            <a:endParaRPr lang="en-IN" sz="1600" dirty="0"/>
          </a:p>
          <a:p>
            <a:pPr lvl="1" fontAlgn="base"/>
            <a:r>
              <a:rPr lang="en-IN" sz="2000" dirty="0"/>
              <a:t>Out of remaining 38%, 33% have access to smartphones</a:t>
            </a:r>
            <a:endParaRPr lang="en-IN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sz="2000" dirty="0" smtClean="0"/>
              <a:t>Smartphones </a:t>
            </a:r>
            <a:r>
              <a:rPr lang="en-IN" sz="2000" dirty="0"/>
              <a:t>are challenging </a:t>
            </a:r>
            <a:r>
              <a:rPr lang="en-IN" sz="2000" dirty="0" smtClean="0"/>
              <a:t>to</a:t>
            </a:r>
            <a:r>
              <a:rPr lang="en-IN" sz="1600" dirty="0"/>
              <a:t> </a:t>
            </a:r>
            <a:r>
              <a:rPr lang="en-IN" sz="1600" dirty="0" smtClean="0"/>
              <a:t>c</a:t>
            </a:r>
            <a:r>
              <a:rPr lang="en-IN" sz="2000" dirty="0" smtClean="0"/>
              <a:t>omplete </a:t>
            </a:r>
            <a:r>
              <a:rPr lang="en-IN" sz="2000" dirty="0"/>
              <a:t>assignments, projects, </a:t>
            </a:r>
            <a:r>
              <a:rPr lang="en-IN" sz="2000" dirty="0" err="1"/>
              <a:t>etc</a:t>
            </a:r>
            <a:endParaRPr lang="en-IN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sz="2000" dirty="0" smtClean="0"/>
              <a:t>Only </a:t>
            </a:r>
            <a:r>
              <a:rPr lang="en-IN" sz="2000" dirty="0"/>
              <a:t>20% students have stable and good quality internet</a:t>
            </a:r>
            <a:endParaRPr lang="en-IN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sz="2000" dirty="0" smtClean="0"/>
              <a:t>80</a:t>
            </a:r>
            <a:r>
              <a:rPr lang="en-IN" sz="2000" dirty="0"/>
              <a:t>% students use 3G/4G services - </a:t>
            </a:r>
            <a:r>
              <a:rPr lang="en-IN" sz="2000" dirty="0" smtClean="0"/>
              <a:t>Non-stable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IN" sz="20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IN" sz="2000" dirty="0" smtClean="0"/>
              <a:t>One hour of recorded video can be ~100 MB</a:t>
            </a:r>
            <a:endParaRPr lang="en-IN" dirty="0"/>
          </a:p>
          <a:p>
            <a:pPr algn="r"/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Full report available at </a:t>
            </a:r>
            <a:r>
              <a:rPr lang="en-IN" dirty="0"/>
              <a:t>- </a:t>
            </a:r>
            <a:r>
              <a:rPr lang="en-IN" dirty="0">
                <a:hlinkClick r:id="rId3"/>
              </a:rPr>
              <a:t>https://</a:t>
            </a:r>
            <a:r>
              <a:rPr lang="en-IN" dirty="0" smtClean="0">
                <a:hlinkClick r:id="rId3"/>
              </a:rPr>
              <a:t>arxiv.org/abs/2007.03613</a:t>
            </a:r>
            <a:endParaRPr lang="en-IN" dirty="0" smtClean="0"/>
          </a:p>
          <a:p>
            <a:pPr lvl="1"/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370807" y="2162928"/>
            <a:ext cx="58898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3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Online instruction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76200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The goal is to exploit the power of the online medium and utilize it to promote effective student learning</a:t>
            </a:r>
          </a:p>
          <a:p>
            <a:pPr algn="ctr">
              <a:lnSpc>
                <a:spcPct val="110000"/>
              </a:lnSpc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0679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Online instruction involves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41910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Making course materials available for asynchronous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Giving immediate practice activities and timely feedback to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Conducting synchronous meetings to address queries and do tutorials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Providing a forum for learners to discuss the content with each other and the instructor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726" y="1642972"/>
            <a:ext cx="2718273" cy="10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85" y="3105150"/>
            <a:ext cx="2889815" cy="1625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5292385" y="1136698"/>
            <a:ext cx="2722954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2436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3200"/>
            <a:ext cx="7772400" cy="3582150"/>
          </a:xfrm>
        </p:spPr>
        <p:txBody>
          <a:bodyPr/>
          <a:lstStyle/>
          <a:p>
            <a:r>
              <a:rPr lang="en-IN" sz="1800" dirty="0" smtClean="0"/>
              <a:t>As an instructor, which </a:t>
            </a:r>
            <a:r>
              <a:rPr lang="en-IN" sz="1800" dirty="0"/>
              <a:t>aspects of online instruction do you feel concerned about, if any? </a:t>
            </a:r>
            <a:r>
              <a:rPr lang="en-IN" sz="1800" dirty="0" smtClean="0"/>
              <a:t>Tick </a:t>
            </a:r>
            <a:r>
              <a:rPr lang="en-IN" sz="1800" dirty="0"/>
              <a:t>all that apply</a:t>
            </a:r>
            <a:r>
              <a:rPr lang="en-IN" sz="1800" dirty="0" smtClean="0"/>
              <a:t>.</a:t>
            </a:r>
          </a:p>
          <a:p>
            <a:endParaRPr lang="en-IN" sz="1600" dirty="0"/>
          </a:p>
          <a:p>
            <a:pPr marL="342900" indent="-342900">
              <a:buFont typeface="+mj-lt"/>
              <a:buAutoNum type="arabicPeriod"/>
            </a:pPr>
            <a:r>
              <a:rPr lang="en-IN" sz="1800" dirty="0" smtClean="0"/>
              <a:t>Making </a:t>
            </a:r>
            <a:r>
              <a:rPr lang="en-IN" sz="1800" dirty="0"/>
              <a:t>videos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dirty="0"/>
              <a:t>Time required to prepare for each class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dirty="0"/>
              <a:t>Using the online platform (like Moodle features)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dirty="0"/>
              <a:t>Interacting with students synchronously (like Zoom meetings)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dirty="0"/>
              <a:t>Doing online assessments 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1800" dirty="0"/>
              <a:t>Having to use technologies in </a:t>
            </a:r>
            <a:r>
              <a:rPr lang="en-IN" sz="1800" dirty="0" smtClean="0"/>
              <a:t>general</a:t>
            </a:r>
            <a:endParaRPr lang="en-IN" sz="1800" dirty="0"/>
          </a:p>
          <a:p>
            <a:r>
              <a:rPr lang="en-IN" sz="1600" dirty="0"/>
              <a:t/>
            </a:r>
            <a:br>
              <a:rPr lang="en-IN" sz="1600" dirty="0"/>
            </a:br>
            <a:r>
              <a:rPr lang="en-IN" dirty="0"/>
              <a:t>Go to </a:t>
            </a:r>
            <a:r>
              <a:rPr lang="en-IN" u="sng" dirty="0">
                <a:hlinkClick r:id="rId3"/>
              </a:rPr>
              <a:t>www.menti.com</a:t>
            </a:r>
            <a:r>
              <a:rPr lang="en-IN" dirty="0"/>
              <a:t> and enter </a:t>
            </a:r>
            <a:r>
              <a:rPr lang="en-IN" dirty="0" smtClean="0"/>
              <a:t>code </a:t>
            </a:r>
            <a:r>
              <a:rPr lang="en-IN" b="1" dirty="0"/>
              <a:t>46 50 65</a:t>
            </a:r>
            <a:endParaRPr lang="en-IN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Activity 2 – Self-select your level</a:t>
            </a:r>
          </a:p>
        </p:txBody>
      </p:sp>
    </p:spTree>
    <p:extLst>
      <p:ext uri="{BB962C8B-B14F-4D97-AF65-F5344CB8AC3E}">
        <p14:creationId xmlns:p14="http://schemas.microsoft.com/office/powerpoint/2010/main" val="35845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18</a:t>
            </a:fld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IN"/>
              <a:t>What does Online Instruction involve?</a:t>
            </a:r>
            <a:endParaRPr/>
          </a:p>
        </p:txBody>
      </p:sp>
      <p:sp>
        <p:nvSpPr>
          <p:cNvPr id="285" name="Google Shape;285;p18"/>
          <p:cNvSpPr/>
          <p:nvPr/>
        </p:nvSpPr>
        <p:spPr>
          <a:xfrm>
            <a:off x="1631574" y="24005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312625" y="1962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Content creation or curation</a:t>
            </a:r>
            <a:endParaRPr sz="1400" b="1" i="0" u="none" strike="noStrike" cap="none" dirty="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2005650" y="196250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Upload &amp; share content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3685225" y="1962500"/>
            <a:ext cx="1680300" cy="952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18000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Design activities,  provide </a:t>
            </a:r>
            <a:endParaRPr sz="1400" b="1" i="0" u="none" strike="noStrike" cap="none" dirty="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400" b="1" i="0" u="none" strike="noStrike" cap="none" dirty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400" b="1" i="0" u="none" strike="noStrike" cap="none" dirty="0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5796600" y="19409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Interact with students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3307974" y="24005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5441574" y="24005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18"/>
          <p:cNvGrpSpPr/>
          <p:nvPr/>
        </p:nvGrpSpPr>
        <p:grpSpPr>
          <a:xfrm>
            <a:off x="7041774" y="1940950"/>
            <a:ext cx="1579626" cy="973800"/>
            <a:chOff x="7041774" y="1940950"/>
            <a:chExt cx="1579626" cy="973800"/>
          </a:xfrm>
        </p:grpSpPr>
        <p:sp>
          <p:nvSpPr>
            <p:cNvPr id="293" name="Google Shape;293;p18"/>
            <p:cNvSpPr txBox="1"/>
            <p:nvPr/>
          </p:nvSpPr>
          <p:spPr>
            <a:xfrm>
              <a:off x="7396800" y="1940950"/>
              <a:ext cx="1224600" cy="973800"/>
            </a:xfrm>
            <a:prstGeom prst="rect">
              <a:avLst/>
            </a:prstGeom>
            <a:noFill/>
            <a:ln w="9525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Assess- ment</a:t>
              </a:r>
              <a:endParaRPr sz="16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7041774" y="2400529"/>
              <a:ext cx="308700" cy="36000"/>
            </a:xfrm>
            <a:prstGeom prst="roundRect">
              <a:avLst>
                <a:gd name="adj" fmla="val 50000"/>
              </a:avLst>
            </a:prstGeom>
            <a:solidFill>
              <a:srgbClr val="A72A1E"/>
            </a:solidFill>
            <a:ln w="9525" cap="flat" cmpd="sng">
              <a:solidFill>
                <a:srgbClr val="E6B8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2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Concepts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19</a:t>
            </a:fld>
            <a:endParaRPr lang="en-IN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3579540"/>
              </p:ext>
            </p:extLst>
          </p:nvPr>
        </p:nvGraphicFramePr>
        <p:xfrm>
          <a:off x="4635255" y="1403228"/>
          <a:ext cx="2405575" cy="233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934200" y="3000021"/>
            <a:ext cx="1170924" cy="62952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6399235" y="176345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Six principles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8532" y="28765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One slide on each</a:t>
            </a:r>
          </a:p>
        </p:txBody>
      </p:sp>
    </p:spTree>
    <p:extLst>
      <p:ext uri="{BB962C8B-B14F-4D97-AF65-F5344CB8AC3E}">
        <p14:creationId xmlns:p14="http://schemas.microsoft.com/office/powerpoint/2010/main" val="32273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9248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/>
              <a:t>Co-instructor of the course </a:t>
            </a:r>
            <a:r>
              <a:rPr lang="en-IN" sz="2000" dirty="0" err="1">
                <a:hlinkClick r:id="rId3"/>
              </a:rPr>
              <a:t>iitb-teachonline</a:t>
            </a:r>
            <a:r>
              <a:rPr lang="en-IN" sz="2000" dirty="0"/>
              <a:t> - </a:t>
            </a:r>
            <a:r>
              <a:rPr lang="en-IN" sz="2000" dirty="0" err="1"/>
              <a:t>Prof.</a:t>
            </a:r>
            <a:r>
              <a:rPr lang="en-IN" sz="2000" dirty="0"/>
              <a:t> </a:t>
            </a:r>
            <a:r>
              <a:rPr lang="en-IN" sz="2000" dirty="0" err="1"/>
              <a:t>Sahana</a:t>
            </a:r>
            <a:r>
              <a:rPr lang="en-IN" sz="2000" dirty="0"/>
              <a:t> </a:t>
            </a:r>
            <a:r>
              <a:rPr lang="en-IN" sz="2000" dirty="0" smtClean="0"/>
              <a:t>Murthy</a:t>
            </a: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/>
              <a:t>TAs of </a:t>
            </a:r>
            <a:r>
              <a:rPr lang="en-IN" sz="2000" dirty="0" err="1"/>
              <a:t>iitb-teachonline</a:t>
            </a:r>
            <a:r>
              <a:rPr lang="en-IN" sz="2000" dirty="0"/>
              <a:t> – </a:t>
            </a:r>
            <a:r>
              <a:rPr lang="en-IN" sz="2000" dirty="0" err="1"/>
              <a:t>Ashutosh</a:t>
            </a:r>
            <a:r>
              <a:rPr lang="en-IN" sz="2000" dirty="0"/>
              <a:t> Raina and Lucian </a:t>
            </a:r>
            <a:r>
              <a:rPr lang="en-IN" sz="2000" dirty="0" err="1"/>
              <a:t>Ngeze</a:t>
            </a:r>
            <a:endParaRPr lang="en-IN" sz="2000" dirty="0"/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dirty="0"/>
              <a:t>Co-creators of LCM model – </a:t>
            </a:r>
            <a:r>
              <a:rPr lang="en-IN" dirty="0" err="1"/>
              <a:t>Sahana</a:t>
            </a:r>
            <a:r>
              <a:rPr lang="en-IN" dirty="0"/>
              <a:t> Murthy, Sameer </a:t>
            </a:r>
            <a:r>
              <a:rPr lang="en-IN" dirty="0" err="1"/>
              <a:t>Sahasrabudhe</a:t>
            </a:r>
            <a:r>
              <a:rPr lang="en-IN" dirty="0"/>
              <a:t>, </a:t>
            </a:r>
            <a:r>
              <a:rPr lang="en-IN" dirty="0" err="1"/>
              <a:t>Jayakrishnan</a:t>
            </a:r>
            <a:r>
              <a:rPr lang="en-IN" dirty="0"/>
              <a:t> M</a:t>
            </a:r>
            <a:r>
              <a:rPr lang="en-IN" dirty="0" smtClean="0"/>
              <a:t>.</a:t>
            </a:r>
            <a:endParaRPr lang="en-IN" dirty="0"/>
          </a:p>
          <a:p>
            <a:pPr>
              <a:lnSpc>
                <a:spcPct val="110000"/>
              </a:lnSpc>
            </a:pPr>
            <a:r>
              <a:rPr lang="en-IN" dirty="0"/>
              <a:t>Post-docs on LCM – </a:t>
            </a:r>
            <a:r>
              <a:rPr lang="en-IN" dirty="0" err="1"/>
              <a:t>Gargi</a:t>
            </a:r>
            <a:r>
              <a:rPr lang="en-IN" dirty="0"/>
              <a:t> Banerjee, </a:t>
            </a:r>
            <a:r>
              <a:rPr lang="en-IN" dirty="0" err="1"/>
              <a:t>Veenita</a:t>
            </a:r>
            <a:r>
              <a:rPr lang="en-IN" dirty="0"/>
              <a:t> Shah, </a:t>
            </a:r>
            <a:r>
              <a:rPr lang="en-IN" dirty="0" err="1"/>
              <a:t>Mrinal</a:t>
            </a:r>
            <a:r>
              <a:rPr lang="en-IN" dirty="0"/>
              <a:t> </a:t>
            </a:r>
            <a:r>
              <a:rPr lang="en-IN" dirty="0" err="1"/>
              <a:t>Patwardhan</a:t>
            </a:r>
            <a:endParaRPr lang="en-IN" dirty="0"/>
          </a:p>
          <a:p>
            <a:pPr>
              <a:lnSpc>
                <a:spcPct val="110000"/>
              </a:lnSpc>
            </a:pPr>
            <a:endParaRPr lang="en-IN" dirty="0" smtClean="0"/>
          </a:p>
          <a:p>
            <a:pPr>
              <a:lnSpc>
                <a:spcPct val="110000"/>
              </a:lnSpc>
            </a:pPr>
            <a:r>
              <a:rPr lang="en-IN" dirty="0" smtClean="0"/>
              <a:t>Tutorials </a:t>
            </a:r>
            <a:r>
              <a:rPr lang="en-IN" dirty="0"/>
              <a:t>on Tools – </a:t>
            </a:r>
            <a:r>
              <a:rPr lang="en-IN" dirty="0" err="1"/>
              <a:t>Yogendra</a:t>
            </a:r>
            <a:r>
              <a:rPr lang="en-IN" dirty="0"/>
              <a:t> Pal, </a:t>
            </a:r>
            <a:r>
              <a:rPr lang="en-IN" dirty="0" err="1"/>
              <a:t>Kameswari</a:t>
            </a:r>
            <a:r>
              <a:rPr lang="en-IN" dirty="0"/>
              <a:t> </a:t>
            </a:r>
            <a:r>
              <a:rPr lang="en-IN" dirty="0" err="1"/>
              <a:t>Chebrolu</a:t>
            </a:r>
            <a:r>
              <a:rPr lang="en-IN" dirty="0"/>
              <a:t>, P </a:t>
            </a:r>
            <a:r>
              <a:rPr lang="en-IN" dirty="0" err="1" smtClean="0"/>
              <a:t>Sunthar</a:t>
            </a:r>
            <a:r>
              <a:rPr lang="en-IN" dirty="0" smtClean="0"/>
              <a:t>, </a:t>
            </a:r>
            <a:r>
              <a:rPr lang="en-IN" dirty="0" err="1" smtClean="0"/>
              <a:t>Bhaskaran</a:t>
            </a:r>
            <a:r>
              <a:rPr lang="en-IN" dirty="0" smtClean="0"/>
              <a:t> Raman, Kannan </a:t>
            </a:r>
            <a:r>
              <a:rPr lang="en-IN" dirty="0" err="1" smtClean="0"/>
              <a:t>Moudgalya</a:t>
            </a:r>
            <a:r>
              <a:rPr lang="en-IN" dirty="0" smtClean="0"/>
              <a:t>, Santosh Noronha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3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#1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26698" y="1131589"/>
            <a:ext cx="4774301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800" dirty="0"/>
          </a:p>
          <a:p>
            <a:pPr algn="ctr"/>
            <a:endParaRPr lang="en-IN" sz="2400" dirty="0"/>
          </a:p>
          <a:p>
            <a:pPr algn="ctr"/>
            <a:endParaRPr lang="en-IN" sz="2800" dirty="0"/>
          </a:p>
          <a:p>
            <a:pPr algn="ctr"/>
            <a:r>
              <a:rPr lang="en-IN" sz="3200" dirty="0"/>
              <a:t>Curate before you create</a:t>
            </a:r>
            <a:endParaRPr lang="en-IN" sz="2800" dirty="0"/>
          </a:p>
          <a:p>
            <a:pPr algn="ctr">
              <a:lnSpc>
                <a:spcPct val="110000"/>
              </a:lnSpc>
            </a:pPr>
            <a:endParaRPr lang="en-IN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1EB5B6-705F-4631-BCF0-BFA5DD3A2B92}"/>
              </a:ext>
            </a:extLst>
          </p:cNvPr>
          <p:cNvGrpSpPr/>
          <p:nvPr/>
        </p:nvGrpSpPr>
        <p:grpSpPr>
          <a:xfrm>
            <a:off x="152400" y="755969"/>
            <a:ext cx="2756971" cy="4028072"/>
            <a:chOff x="152400" y="755969"/>
            <a:chExt cx="2756971" cy="4028072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2D9EF155-03D6-4201-84B1-E7AA19C56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23" y="755969"/>
              <a:ext cx="1688822" cy="1688822"/>
            </a:xfrm>
            <a:prstGeom prst="rect">
              <a:avLst/>
            </a:prstGeom>
          </p:spPr>
        </p:pic>
        <p:pic>
          <p:nvPicPr>
            <p:cNvPr id="8" name="Picture 7">
              <a:hlinkClick r:id="rId5"/>
              <a:extLst>
                <a:ext uri="{FF2B5EF4-FFF2-40B4-BE49-F238E27FC236}">
                  <a16:creationId xmlns:a16="http://schemas.microsoft.com/office/drawing/2014/main" id="{0BD2B5E0-7CDC-49CE-85C9-1410A522B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257083"/>
              <a:ext cx="914400" cy="431885"/>
            </a:xfrm>
            <a:prstGeom prst="rect">
              <a:avLst/>
            </a:prstGeom>
          </p:spPr>
        </p:pic>
        <p:pic>
          <p:nvPicPr>
            <p:cNvPr id="9" name="Picture 8">
              <a:hlinkClick r:id="rId7"/>
              <a:extLst>
                <a:ext uri="{FF2B5EF4-FFF2-40B4-BE49-F238E27FC236}">
                  <a16:creationId xmlns:a16="http://schemas.microsoft.com/office/drawing/2014/main" id="{53709D52-CDA0-4177-BB57-C2771F18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23" y="2222776"/>
              <a:ext cx="1352550" cy="407395"/>
            </a:xfrm>
            <a:prstGeom prst="rect">
              <a:avLst/>
            </a:prstGeom>
          </p:spPr>
        </p:pic>
        <p:pic>
          <p:nvPicPr>
            <p:cNvPr id="10" name="Picture 9">
              <a:hlinkClick r:id="rId9"/>
              <a:extLst>
                <a:ext uri="{FF2B5EF4-FFF2-40B4-BE49-F238E27FC236}">
                  <a16:creationId xmlns:a16="http://schemas.microsoft.com/office/drawing/2014/main" id="{200B6010-0361-4395-AA4B-C75509084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815551"/>
              <a:ext cx="2362200" cy="458380"/>
            </a:xfrm>
            <a:prstGeom prst="rect">
              <a:avLst/>
            </a:prstGeom>
          </p:spPr>
        </p:pic>
        <p:pic>
          <p:nvPicPr>
            <p:cNvPr id="11" name="Picture 10">
              <a:hlinkClick r:id="rId11"/>
              <a:extLst>
                <a:ext uri="{FF2B5EF4-FFF2-40B4-BE49-F238E27FC236}">
                  <a16:creationId xmlns:a16="http://schemas.microsoft.com/office/drawing/2014/main" id="{4EB3C034-E9C3-4696-8A46-DC3863CBC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71" y="3381123"/>
              <a:ext cx="1773149" cy="489544"/>
            </a:xfrm>
            <a:prstGeom prst="rect">
              <a:avLst/>
            </a:prstGeom>
          </p:spPr>
        </p:pic>
        <p:pic>
          <p:nvPicPr>
            <p:cNvPr id="12" name="Picture 11">
              <a:hlinkClick r:id="rId13"/>
              <a:extLst>
                <a:ext uri="{FF2B5EF4-FFF2-40B4-BE49-F238E27FC236}">
                  <a16:creationId xmlns:a16="http://schemas.microsoft.com/office/drawing/2014/main" id="{C3702F2C-73A8-409E-9B9A-04807FCF1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67" y="4006410"/>
              <a:ext cx="1292026" cy="493437"/>
            </a:xfrm>
            <a:prstGeom prst="rect">
              <a:avLst/>
            </a:prstGeom>
          </p:spPr>
        </p:pic>
        <p:pic>
          <p:nvPicPr>
            <p:cNvPr id="13" name="Picture 12">
              <a:hlinkClick r:id="rId15"/>
              <a:extLst>
                <a:ext uri="{FF2B5EF4-FFF2-40B4-BE49-F238E27FC236}">
                  <a16:creationId xmlns:a16="http://schemas.microsoft.com/office/drawing/2014/main" id="{985A5FBE-CCA2-4BC5-A777-3F79E02CD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993" y="4128831"/>
              <a:ext cx="1402378" cy="655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2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#2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24200" y="1006265"/>
            <a:ext cx="48006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r>
              <a:rPr lang="en-IN" sz="3200" dirty="0"/>
              <a:t>Keep videos short,</a:t>
            </a:r>
          </a:p>
          <a:p>
            <a:pPr algn="ctr"/>
            <a:r>
              <a:rPr lang="en-IN" sz="3200" dirty="0"/>
              <a:t>and insert reflection spots</a:t>
            </a:r>
            <a:endParaRPr lang="en-IN" sz="2800" dirty="0"/>
          </a:p>
          <a:p>
            <a:pPr algn="ctr">
              <a:lnSpc>
                <a:spcPct val="110000"/>
              </a:lnSpc>
            </a:pPr>
            <a:endParaRPr lang="en-IN" sz="2400" dirty="0"/>
          </a:p>
        </p:txBody>
      </p:sp>
      <p:pic>
        <p:nvPicPr>
          <p:cNvPr id="5" name="Picture 2" descr="https://lh3.googleusercontent.com/EhoYwAZq71iclIMWQ-B_NUtxaX22N1qYs5IfKUPczhSX8xxcIsjxObVSU_QM-CPJznHPJQqk4lsBcv8Y1ckWY89CvkfJjBG_vhS9_Y0IK1u2qCnWxlM=w1280">
            <a:extLst>
              <a:ext uri="{FF2B5EF4-FFF2-40B4-BE49-F238E27FC236}">
                <a16:creationId xmlns:a16="http://schemas.microsoft.com/office/drawing/2014/main" id="{41E3A43B-93A0-4441-B8A4-144B638A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8" y="1030674"/>
            <a:ext cx="216560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#3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71800" y="1053179"/>
            <a:ext cx="50292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r>
              <a:rPr lang="en-IN" sz="3200" dirty="0"/>
              <a:t>Give practice opportunity,</a:t>
            </a:r>
          </a:p>
          <a:p>
            <a:pPr algn="ctr"/>
            <a:r>
              <a:rPr lang="en-IN" sz="3200" dirty="0"/>
              <a:t>immediately and frequently,</a:t>
            </a:r>
          </a:p>
          <a:p>
            <a:pPr algn="ctr"/>
            <a:r>
              <a:rPr lang="en-IN" sz="3200" dirty="0"/>
              <a:t>and give feedback</a:t>
            </a:r>
          </a:p>
          <a:p>
            <a:pPr algn="ctr">
              <a:lnSpc>
                <a:spcPct val="110000"/>
              </a:lnSpc>
            </a:pPr>
            <a:endParaRPr lang="en-IN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DC1AD2-2584-4B9D-B46C-BA1C9F861559}"/>
              </a:ext>
            </a:extLst>
          </p:cNvPr>
          <p:cNvGrpSpPr/>
          <p:nvPr/>
        </p:nvGrpSpPr>
        <p:grpSpPr>
          <a:xfrm>
            <a:off x="362624" y="1053179"/>
            <a:ext cx="2151976" cy="3612020"/>
            <a:chOff x="362624" y="1053179"/>
            <a:chExt cx="2151976" cy="36120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4E3C29-42A8-4596-9D0F-D2D3119DE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4" y="1053179"/>
              <a:ext cx="2151976" cy="36120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EC269C-B00D-4D1D-AB9F-3D8C2104299E}"/>
                </a:ext>
              </a:extLst>
            </p:cNvPr>
            <p:cNvSpPr txBox="1"/>
            <p:nvPr/>
          </p:nvSpPr>
          <p:spPr>
            <a:xfrm>
              <a:off x="362624" y="1504950"/>
              <a:ext cx="2133600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IN" dirty="0"/>
                <a:t>MCQs, short answer</a:t>
              </a:r>
            </a:p>
            <a:p>
              <a:r>
                <a:rPr lang="en-IN" dirty="0"/>
                <a:t>Objective/Subjective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9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#4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95800" y="1102910"/>
            <a:ext cx="35052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r>
              <a:rPr lang="en-IN" sz="2800" dirty="0"/>
              <a:t>Provide diverse resources to cater to different students,</a:t>
            </a:r>
          </a:p>
          <a:p>
            <a:pPr algn="ctr"/>
            <a:endParaRPr lang="en-IN" sz="2800" dirty="0"/>
          </a:p>
          <a:p>
            <a:pPr algn="ctr"/>
            <a:r>
              <a:rPr lang="en-IN" sz="2800" dirty="0"/>
              <a:t>and incentivize the access to resources</a:t>
            </a:r>
          </a:p>
          <a:p>
            <a:pPr algn="ctr">
              <a:lnSpc>
                <a:spcPct val="110000"/>
              </a:lnSpc>
            </a:pPr>
            <a:endParaRPr lang="en-IN" sz="2000" dirty="0"/>
          </a:p>
        </p:txBody>
      </p:sp>
      <p:pic>
        <p:nvPicPr>
          <p:cNvPr id="5" name="Picture 2" descr="https://lh4.googleusercontent.com/KtPdtQWKGSEdCeEpgpjGXpQNYoCIQi6DfaJAMFpEMpyDTxyuiLL2eBJfQdwP5r5eJkZymmYOIUrKwcAP6WIMblh3W66ldnnw_MHbgtuQuNMefqh2qJY=w1280">
            <a:extLst>
              <a:ext uri="{FF2B5EF4-FFF2-40B4-BE49-F238E27FC236}">
                <a16:creationId xmlns:a16="http://schemas.microsoft.com/office/drawing/2014/main" id="{FC91F1AE-6BE1-4A55-8297-2B32C793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49"/>
            <a:ext cx="4038600" cy="365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#5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81400" y="1022168"/>
            <a:ext cx="44196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r>
              <a:rPr lang="en-IN" sz="2800" dirty="0"/>
              <a:t>Leverage peer-learning,</a:t>
            </a:r>
          </a:p>
          <a:p>
            <a:pPr algn="ctr"/>
            <a:r>
              <a:rPr lang="en-IN" sz="2400" dirty="0"/>
              <a:t> </a:t>
            </a:r>
          </a:p>
          <a:p>
            <a:pPr algn="ctr"/>
            <a:r>
              <a:rPr lang="en-IN" sz="2400" dirty="0"/>
              <a:t>to bring in diverse perspectives and solutions,</a:t>
            </a:r>
          </a:p>
          <a:p>
            <a:pPr algn="ctr"/>
            <a:r>
              <a:rPr lang="en-IN" sz="2400" dirty="0"/>
              <a:t>discover additional resources,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 and avoid isolation issues</a:t>
            </a:r>
            <a:endParaRPr lang="en-IN" sz="2000" dirty="0"/>
          </a:p>
        </p:txBody>
      </p:sp>
      <p:pic>
        <p:nvPicPr>
          <p:cNvPr id="5" name="Picture 2" descr="https://lh3.googleusercontent.com/oQE6xsjC3vGDHzEFX1EVxDcFvy3IKSWMNMcopl3jdlc7azOCwiwvOH7_C__7ZIkwsUOWETw3zmtU1SLoatGy-WSnT9arbp5X4sA7AxnWDnQk5IBlqSE=w1280">
            <a:extLst>
              <a:ext uri="{FF2B5EF4-FFF2-40B4-BE49-F238E27FC236}">
                <a16:creationId xmlns:a16="http://schemas.microsoft.com/office/drawing/2014/main" id="{8E6F221E-9514-4D0A-AF84-2F7C3315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0252"/>
            <a:ext cx="2819400" cy="36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0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Principle #6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00400" y="1047750"/>
            <a:ext cx="48006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endParaRPr lang="en-IN" sz="2000" dirty="0"/>
          </a:p>
          <a:p>
            <a:pPr algn="ctr"/>
            <a:r>
              <a:rPr lang="en-IN" sz="2800" dirty="0"/>
              <a:t>Respond to student actions, in a timely and appropriate manner</a:t>
            </a:r>
          </a:p>
          <a:p>
            <a:pPr algn="ctr">
              <a:lnSpc>
                <a:spcPct val="110000"/>
              </a:lnSpc>
            </a:pPr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E3240-C576-479C-A610-F550D0868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0"/>
            <a:ext cx="2743200" cy="37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sz="2800" dirty="0"/>
              <a:t>The LCM model – operationalizes the principles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10713" y="1496829"/>
            <a:ext cx="5636560" cy="3292921"/>
            <a:chOff x="1524000" y="1123950"/>
            <a:chExt cx="6114151" cy="3519488"/>
          </a:xfrm>
        </p:grpSpPr>
        <p:grpSp>
          <p:nvGrpSpPr>
            <p:cNvPr id="7" name="Google Shape;318;p43"/>
            <p:cNvGrpSpPr/>
            <p:nvPr/>
          </p:nvGrpSpPr>
          <p:grpSpPr>
            <a:xfrm flipH="1">
              <a:off x="4620524" y="2946380"/>
              <a:ext cx="2999476" cy="1690688"/>
              <a:chOff x="375339" y="1133475"/>
              <a:chExt cx="4148137" cy="1690688"/>
            </a:xfrm>
          </p:grpSpPr>
          <p:sp>
            <p:nvSpPr>
              <p:cNvPr id="33" name="Google Shape;319;p43"/>
              <p:cNvSpPr/>
              <p:nvPr/>
            </p:nvSpPr>
            <p:spPr>
              <a:xfrm rot="10800000" flipH="1">
                <a:off x="375339" y="1133475"/>
                <a:ext cx="4148137" cy="1690688"/>
              </a:xfrm>
              <a:prstGeom prst="roundRect">
                <a:avLst>
                  <a:gd name="adj" fmla="val 3600"/>
                </a:avLst>
              </a:prstGeom>
              <a:gradFill>
                <a:gsLst>
                  <a:gs pos="0">
                    <a:srgbClr val="D5EDF3"/>
                  </a:gs>
                  <a:gs pos="52000">
                    <a:srgbClr val="D5EDF3"/>
                  </a:gs>
                  <a:gs pos="68000">
                    <a:schemeClr val="lt1"/>
                  </a:gs>
                  <a:gs pos="100000">
                    <a:schemeClr val="lt1"/>
                  </a:gs>
                </a:gsLst>
                <a:lin ang="2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20;p43"/>
              <p:cNvSpPr/>
              <p:nvPr/>
            </p:nvSpPr>
            <p:spPr>
              <a:xfrm>
                <a:off x="453787" y="1661095"/>
                <a:ext cx="173058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Activities + Customized Feedback</a:t>
                </a:r>
                <a:endParaRPr sz="1200" b="0" i="0" u="none" strike="noStrike" cap="non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grpSp>
          <p:nvGrpSpPr>
            <p:cNvPr id="8" name="Google Shape;321;p43"/>
            <p:cNvGrpSpPr/>
            <p:nvPr/>
          </p:nvGrpSpPr>
          <p:grpSpPr>
            <a:xfrm flipH="1">
              <a:off x="4638675" y="1123950"/>
              <a:ext cx="2999476" cy="1690688"/>
              <a:chOff x="375339" y="1133475"/>
              <a:chExt cx="4148137" cy="1690688"/>
            </a:xfrm>
          </p:grpSpPr>
          <p:sp>
            <p:nvSpPr>
              <p:cNvPr id="31" name="Google Shape;322;p43"/>
              <p:cNvSpPr/>
              <p:nvPr/>
            </p:nvSpPr>
            <p:spPr>
              <a:xfrm>
                <a:off x="375339" y="1133475"/>
                <a:ext cx="4148137" cy="1690688"/>
              </a:xfrm>
              <a:prstGeom prst="roundRect">
                <a:avLst>
                  <a:gd name="adj" fmla="val 3600"/>
                </a:avLst>
              </a:prstGeom>
              <a:gradFill>
                <a:gsLst>
                  <a:gs pos="0">
                    <a:srgbClr val="DDE8C6"/>
                  </a:gs>
                  <a:gs pos="52000">
                    <a:srgbClr val="DDE8C6"/>
                  </a:gs>
                  <a:gs pos="68000">
                    <a:schemeClr val="lt1"/>
                  </a:gs>
                  <a:gs pos="100000">
                    <a:schemeClr val="lt1"/>
                  </a:gs>
                </a:gsLst>
                <a:lin ang="2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3;p43"/>
              <p:cNvSpPr/>
              <p:nvPr/>
            </p:nvSpPr>
            <p:spPr>
              <a:xfrm>
                <a:off x="630934" y="1514325"/>
                <a:ext cx="158007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Content + Reflection Spot</a:t>
                </a:r>
                <a:endParaRPr/>
              </a:p>
            </p:txBody>
          </p:sp>
        </p:grpSp>
        <p:grpSp>
          <p:nvGrpSpPr>
            <p:cNvPr id="9" name="Google Shape;324;p43"/>
            <p:cNvGrpSpPr/>
            <p:nvPr/>
          </p:nvGrpSpPr>
          <p:grpSpPr>
            <a:xfrm>
              <a:off x="1524000" y="2952750"/>
              <a:ext cx="2999476" cy="1690688"/>
              <a:chOff x="375339" y="1133475"/>
              <a:chExt cx="4148137" cy="1690688"/>
            </a:xfrm>
          </p:grpSpPr>
          <p:sp>
            <p:nvSpPr>
              <p:cNvPr id="29" name="Google Shape;325;p43"/>
              <p:cNvSpPr/>
              <p:nvPr/>
            </p:nvSpPr>
            <p:spPr>
              <a:xfrm rot="10800000" flipH="1">
                <a:off x="375339" y="1133475"/>
                <a:ext cx="4148137" cy="1690688"/>
              </a:xfrm>
              <a:prstGeom prst="roundRect">
                <a:avLst>
                  <a:gd name="adj" fmla="val 3600"/>
                </a:avLst>
              </a:prstGeom>
              <a:gradFill>
                <a:gsLst>
                  <a:gs pos="0">
                    <a:srgbClr val="F8F0B2"/>
                  </a:gs>
                  <a:gs pos="52000">
                    <a:srgbClr val="F8F0B2"/>
                  </a:gs>
                  <a:gs pos="68000">
                    <a:schemeClr val="lt1"/>
                  </a:gs>
                  <a:gs pos="100000">
                    <a:schemeClr val="lt1"/>
                  </a:gs>
                </a:gsLst>
                <a:lin ang="2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26;p43"/>
              <p:cNvSpPr/>
              <p:nvPr/>
            </p:nvSpPr>
            <p:spPr>
              <a:xfrm>
                <a:off x="453777" y="1814810"/>
                <a:ext cx="227946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Resources + Assimilation Quiz</a:t>
                </a:r>
                <a:endParaRPr/>
              </a:p>
            </p:txBody>
          </p:sp>
        </p:grpSp>
        <p:grpSp>
          <p:nvGrpSpPr>
            <p:cNvPr id="10" name="Google Shape;327;p43"/>
            <p:cNvGrpSpPr/>
            <p:nvPr/>
          </p:nvGrpSpPr>
          <p:grpSpPr>
            <a:xfrm>
              <a:off x="1524000" y="1133475"/>
              <a:ext cx="2999476" cy="1690688"/>
              <a:chOff x="375339" y="1133475"/>
              <a:chExt cx="4148137" cy="1690688"/>
            </a:xfrm>
          </p:grpSpPr>
          <p:sp>
            <p:nvSpPr>
              <p:cNvPr id="27" name="Google Shape;328;p43"/>
              <p:cNvSpPr/>
              <p:nvPr/>
            </p:nvSpPr>
            <p:spPr>
              <a:xfrm>
                <a:off x="375339" y="1133475"/>
                <a:ext cx="4148137" cy="1690688"/>
              </a:xfrm>
              <a:prstGeom prst="roundRect">
                <a:avLst>
                  <a:gd name="adj" fmla="val 3600"/>
                </a:avLst>
              </a:prstGeom>
              <a:gradFill>
                <a:gsLst>
                  <a:gs pos="0">
                    <a:srgbClr val="E5DFEC"/>
                  </a:gs>
                  <a:gs pos="52000">
                    <a:srgbClr val="E5DFEC"/>
                  </a:gs>
                  <a:gs pos="68000">
                    <a:schemeClr val="lt1"/>
                  </a:gs>
                  <a:gs pos="100000">
                    <a:schemeClr val="lt1"/>
                  </a:gs>
                </a:gsLst>
                <a:lin ang="2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329;p43"/>
              <p:cNvSpPr/>
              <p:nvPr/>
            </p:nvSpPr>
            <p:spPr>
              <a:xfrm>
                <a:off x="453776" y="1504800"/>
                <a:ext cx="227946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0" i="0" u="none" strike="noStrike" cap="none" dirty="0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Focus question for discussion + </a:t>
                </a:r>
                <a:br>
                  <a:rPr lang="en-US" sz="1200" b="0" i="0" u="none" strike="noStrike" cap="none" dirty="0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</a:br>
                <a:r>
                  <a:rPr lang="en-US" sz="1200" b="0" i="0" u="none" strike="noStrike" cap="none" dirty="0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Peer interaction + Reflection Quiz</a:t>
                </a:r>
                <a:endParaRPr sz="1200" b="0" i="0" u="none" strike="noStrike" cap="none" dirty="0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</p:grpSp>
        <p:grpSp>
          <p:nvGrpSpPr>
            <p:cNvPr id="11" name="Google Shape;331;p43"/>
            <p:cNvGrpSpPr/>
            <p:nvPr/>
          </p:nvGrpSpPr>
          <p:grpSpPr>
            <a:xfrm>
              <a:off x="2843087" y="1131810"/>
              <a:ext cx="3468821" cy="3493214"/>
              <a:chOff x="2843087" y="1131810"/>
              <a:chExt cx="3468821" cy="3493214"/>
            </a:xfrm>
          </p:grpSpPr>
          <p:sp>
            <p:nvSpPr>
              <p:cNvPr id="16" name="Google Shape;332;p43"/>
              <p:cNvSpPr/>
              <p:nvPr/>
            </p:nvSpPr>
            <p:spPr>
              <a:xfrm rot="5400000">
                <a:off x="4619907" y="1131810"/>
                <a:ext cx="1692000" cy="1692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6"/>
                      <a:pt x="53726" y="0"/>
                      <a:pt x="120000" y="0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C4D79D"/>
                  </a:gs>
                  <a:gs pos="27000">
                    <a:srgbClr val="C4D79D"/>
                  </a:gs>
                  <a:gs pos="52000">
                    <a:srgbClr val="A5C65F"/>
                  </a:gs>
                  <a:gs pos="100000">
                    <a:srgbClr val="A5C65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43"/>
              <p:cNvSpPr/>
              <p:nvPr/>
            </p:nvSpPr>
            <p:spPr>
              <a:xfrm rot="10800000">
                <a:off x="4619908" y="2929128"/>
                <a:ext cx="1692000" cy="1692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6"/>
                      <a:pt x="53726" y="0"/>
                      <a:pt x="120000" y="0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E4F3F6"/>
                  </a:gs>
                  <a:gs pos="13000">
                    <a:srgbClr val="E4F3F6"/>
                  </a:gs>
                  <a:gs pos="44000">
                    <a:srgbClr val="A8DBE6"/>
                  </a:gs>
                  <a:gs pos="100000">
                    <a:srgbClr val="A8DBE6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43"/>
              <p:cNvSpPr/>
              <p:nvPr/>
            </p:nvSpPr>
            <p:spPr>
              <a:xfrm rot="-5400000">
                <a:off x="2843088" y="2933024"/>
                <a:ext cx="1692000" cy="16920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6"/>
                      <a:pt x="53726" y="0"/>
                      <a:pt x="120000" y="0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FEE697"/>
                  </a:gs>
                  <a:gs pos="37000">
                    <a:srgbClr val="FEE697"/>
                  </a:gs>
                  <a:gs pos="68000">
                    <a:srgbClr val="FFD319"/>
                  </a:gs>
                  <a:gs pos="100000">
                    <a:srgbClr val="FFD31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43"/>
              <p:cNvSpPr/>
              <p:nvPr/>
            </p:nvSpPr>
            <p:spPr>
              <a:xfrm>
                <a:off x="2843087" y="1133475"/>
                <a:ext cx="1690688" cy="16906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120000"/>
                    </a:moveTo>
                    <a:lnTo>
                      <a:pt x="0" y="120000"/>
                    </a:lnTo>
                    <a:cubicBezTo>
                      <a:pt x="0" y="53726"/>
                      <a:pt x="53726" y="0"/>
                      <a:pt x="120000" y="0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D7CDE1"/>
                  </a:gs>
                  <a:gs pos="38000">
                    <a:srgbClr val="D7CDE1"/>
                  </a:gs>
                  <a:gs pos="49000">
                    <a:srgbClr val="CCC0D9"/>
                  </a:gs>
                  <a:gs pos="100000">
                    <a:srgbClr val="CCC0D9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" name="Google Shape;336;p43"/>
              <p:cNvGrpSpPr/>
              <p:nvPr/>
            </p:nvGrpSpPr>
            <p:grpSpPr>
              <a:xfrm>
                <a:off x="3730616" y="2219692"/>
                <a:ext cx="1624436" cy="1314286"/>
                <a:chOff x="3730616" y="2295892"/>
                <a:chExt cx="1624436" cy="1314286"/>
              </a:xfrm>
            </p:grpSpPr>
            <p:sp>
              <p:nvSpPr>
                <p:cNvPr id="25" name="Google Shape;337;p43"/>
                <p:cNvSpPr/>
                <p:nvPr/>
              </p:nvSpPr>
              <p:spPr>
                <a:xfrm>
                  <a:off x="3896092" y="2295892"/>
                  <a:ext cx="1314286" cy="1314286"/>
                </a:xfrm>
                <a:prstGeom prst="ellipse">
                  <a:avLst/>
                </a:prstGeom>
                <a:solidFill>
                  <a:srgbClr val="EEECE2"/>
                </a:solidFill>
                <a:ln w="2857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endParaRPr sz="1400" b="1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338;p43"/>
                <p:cNvSpPr/>
                <p:nvPr/>
              </p:nvSpPr>
              <p:spPr>
                <a:xfrm>
                  <a:off x="3730616" y="2781985"/>
                  <a:ext cx="1624436" cy="3231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500" b="1" i="0" u="none" strike="noStrike" cap="none">
                      <a:solidFill>
                        <a:srgbClr val="000000"/>
                      </a:solidFill>
                      <a:latin typeface="Century"/>
                      <a:ea typeface="Century"/>
                      <a:cs typeface="Century"/>
                      <a:sym typeface="Century"/>
                    </a:rPr>
                    <a:t>Orchestration</a:t>
                  </a:r>
                  <a:endParaRPr sz="1500" b="1" i="0" u="none" strike="noStrike" cap="none">
                    <a:solidFill>
                      <a:srgbClr val="000000"/>
                    </a:solidFill>
                    <a:latin typeface="Century"/>
                    <a:ea typeface="Century"/>
                    <a:cs typeface="Century"/>
                    <a:sym typeface="Century"/>
                  </a:endParaRPr>
                </a:p>
              </p:txBody>
            </p:sp>
          </p:grpSp>
          <p:sp>
            <p:nvSpPr>
              <p:cNvPr id="21" name="Google Shape;339;p43"/>
              <p:cNvSpPr/>
              <p:nvPr/>
            </p:nvSpPr>
            <p:spPr>
              <a:xfrm>
                <a:off x="3228975" y="1504950"/>
                <a:ext cx="13335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113775" rIns="144000" bIns="1137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Learner Experience Interaction</a:t>
                </a:r>
                <a:endParaRPr sz="15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  <p:sp>
            <p:nvSpPr>
              <p:cNvPr id="22" name="Google Shape;340;p43"/>
              <p:cNvSpPr/>
              <p:nvPr/>
            </p:nvSpPr>
            <p:spPr>
              <a:xfrm>
                <a:off x="4629150" y="1542900"/>
                <a:ext cx="1162456" cy="468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113775" rIns="144000" bIns="1137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Learning Dialogs</a:t>
                </a:r>
                <a:endParaRPr sz="15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endParaRPr>
              </a:p>
            </p:txBody>
          </p:sp>
          <p:sp>
            <p:nvSpPr>
              <p:cNvPr id="23" name="Google Shape;341;p43"/>
              <p:cNvSpPr/>
              <p:nvPr/>
            </p:nvSpPr>
            <p:spPr>
              <a:xfrm>
                <a:off x="3108886" y="3486150"/>
                <a:ext cx="1445525" cy="646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113775" rIns="144000" bIns="113775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 dirty="0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Learning Extension</a:t>
                </a:r>
                <a:endParaRPr dirty="0"/>
              </a:p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 dirty="0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Trajectories</a:t>
                </a:r>
                <a:endParaRPr dirty="0"/>
              </a:p>
            </p:txBody>
          </p:sp>
          <p:sp>
            <p:nvSpPr>
              <p:cNvPr id="24" name="Google Shape;342;p43"/>
              <p:cNvSpPr/>
              <p:nvPr/>
            </p:nvSpPr>
            <p:spPr>
              <a:xfrm>
                <a:off x="4629599" y="3683269"/>
                <a:ext cx="1490663" cy="4886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113775" rIns="144000" bIns="1137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Learning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 i="0" u="none" strike="noStrike" cap="none">
                    <a:solidFill>
                      <a:schemeClr val="dk1"/>
                    </a:solidFill>
                    <a:latin typeface="Century"/>
                    <a:ea typeface="Century"/>
                    <a:cs typeface="Century"/>
                    <a:sym typeface="Century"/>
                  </a:rPr>
                  <a:t>by Doing</a:t>
                </a:r>
                <a:endParaRPr/>
              </a:p>
            </p:txBody>
          </p:sp>
        </p:grpSp>
        <p:sp>
          <p:nvSpPr>
            <p:cNvPr id="12" name="Google Shape;343;p43"/>
            <p:cNvSpPr/>
            <p:nvPr/>
          </p:nvSpPr>
          <p:spPr>
            <a:xfrm>
              <a:off x="5286578" y="2390775"/>
              <a:ext cx="1100422" cy="46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LeD</a:t>
              </a:r>
              <a:endParaRPr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3" name="Google Shape;344;p43"/>
            <p:cNvSpPr/>
            <p:nvPr/>
          </p:nvSpPr>
          <p:spPr>
            <a:xfrm>
              <a:off x="5289745" y="2867025"/>
              <a:ext cx="1101530" cy="46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LbD</a:t>
              </a:r>
              <a:endParaRPr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4" name="Google Shape;345;p43"/>
            <p:cNvSpPr/>
            <p:nvPr/>
          </p:nvSpPr>
          <p:spPr>
            <a:xfrm>
              <a:off x="2843087" y="2419781"/>
              <a:ext cx="1101530" cy="46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Lx</a:t>
              </a:r>
              <a:r>
                <a:rPr lang="en-US" sz="2400" b="1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I</a:t>
              </a:r>
              <a:endParaRPr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5" name="Google Shape;346;p43"/>
            <p:cNvSpPr/>
            <p:nvPr/>
          </p:nvSpPr>
          <p:spPr>
            <a:xfrm>
              <a:off x="2841617" y="2857500"/>
              <a:ext cx="1101530" cy="468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113775" rIns="144000" bIns="1137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Lx</a:t>
              </a:r>
              <a:r>
                <a:rPr lang="en-US" sz="2400" b="1">
                  <a:solidFill>
                    <a:srgbClr val="F2F2F2"/>
                  </a:solidFill>
                  <a:latin typeface="Century"/>
                  <a:ea typeface="Century"/>
                  <a:cs typeface="Century"/>
                  <a:sym typeface="Century"/>
                </a:rPr>
                <a:t>T</a:t>
              </a:r>
              <a:endParaRPr sz="2400" b="1" i="0" u="none" strike="noStrike" cap="none">
                <a:solidFill>
                  <a:srgbClr val="F2F2F2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30540" y="1510489"/>
            <a:ext cx="1109003" cy="37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Lectures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42410" y="3171543"/>
            <a:ext cx="1391989" cy="12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/>
              <a:t>Homeworks</a:t>
            </a:r>
            <a:endParaRPr lang="en-IN" b="1" dirty="0"/>
          </a:p>
          <a:p>
            <a:r>
              <a:rPr lang="en-IN" b="1" dirty="0"/>
              <a:t>Assignments</a:t>
            </a:r>
          </a:p>
          <a:p>
            <a:r>
              <a:rPr lang="en-IN" b="1" dirty="0"/>
              <a:t>Practice problems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1202" y="3193363"/>
            <a:ext cx="1257597" cy="12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Additional readings</a:t>
            </a:r>
          </a:p>
          <a:p>
            <a:r>
              <a:rPr lang="en-IN" b="1" dirty="0"/>
              <a:t>Self-study material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1504183"/>
            <a:ext cx="1329601" cy="66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Clarification</a:t>
            </a:r>
          </a:p>
          <a:p>
            <a:r>
              <a:rPr lang="en-IN" b="1" dirty="0"/>
              <a:t>Discussions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458097-8C4A-467E-B798-3CD5C33B90F5}"/>
              </a:ext>
            </a:extLst>
          </p:cNvPr>
          <p:cNvSpPr txBox="1"/>
          <p:nvPr/>
        </p:nvSpPr>
        <p:spPr>
          <a:xfrm>
            <a:off x="2621230" y="97360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www.lcm-model.org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477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3077" y="1060352"/>
            <a:ext cx="2983523" cy="3394472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rgbClr val="0000FF"/>
                </a:solidFill>
              </a:rPr>
              <a:t>Your face-to-face course:</a:t>
            </a:r>
          </a:p>
          <a:p>
            <a:r>
              <a:rPr lang="en-IN" dirty="0"/>
              <a:t>Lectures and Notes</a:t>
            </a:r>
          </a:p>
          <a:p>
            <a:endParaRPr lang="en-IN" dirty="0"/>
          </a:p>
          <a:p>
            <a:r>
              <a:rPr lang="en-IN" dirty="0" err="1"/>
              <a:t>Homeworks</a:t>
            </a:r>
            <a:r>
              <a:rPr lang="en-IN" dirty="0"/>
              <a:t>, Assignments</a:t>
            </a:r>
          </a:p>
          <a:p>
            <a:endParaRPr lang="en-IN" dirty="0"/>
          </a:p>
          <a:p>
            <a:r>
              <a:rPr lang="en-IN" dirty="0"/>
              <a:t>Additional Readings</a:t>
            </a:r>
          </a:p>
          <a:p>
            <a:endParaRPr lang="en-IN" dirty="0"/>
          </a:p>
          <a:p>
            <a:r>
              <a:rPr lang="en-IN" dirty="0"/>
              <a:t>Interesting Debates, Discussions</a:t>
            </a:r>
          </a:p>
          <a:p>
            <a:r>
              <a:rPr lang="en-IN" dirty="0">
                <a:solidFill>
                  <a:schemeClr val="bg1">
                    <a:lumMod val="50000"/>
                  </a:schemeClr>
                </a:solidFill>
              </a:rPr>
              <a:t>Proctored Exams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3657600" y="1047750"/>
            <a:ext cx="4876800" cy="3394472"/>
          </a:xfrm>
        </p:spPr>
        <p:txBody>
          <a:bodyPr/>
          <a:lstStyle/>
          <a:p>
            <a:r>
              <a:rPr lang="en-IN" dirty="0">
                <a:solidFill>
                  <a:srgbClr val="0000FF"/>
                </a:solidFill>
              </a:rPr>
              <a:t>Your corresponding online course: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 err="1"/>
              <a:t>LeD</a:t>
            </a:r>
            <a:r>
              <a:rPr lang="en-IN" dirty="0"/>
              <a:t> – chunk each lecture into sections and include reflection spot in each chunk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 err="1"/>
              <a:t>LbD</a:t>
            </a:r>
            <a:r>
              <a:rPr lang="en-IN" dirty="0"/>
              <a:t> - chunk each homework into sections corresponding to each </a:t>
            </a:r>
            <a:r>
              <a:rPr lang="en-IN" dirty="0" err="1"/>
              <a:t>LeD</a:t>
            </a:r>
            <a:r>
              <a:rPr lang="en-IN" dirty="0"/>
              <a:t> and include immediately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 err="1"/>
              <a:t>LxT</a:t>
            </a:r>
            <a:r>
              <a:rPr lang="en-IN" dirty="0"/>
              <a:t> – close the loop for additional readings with an Assimilation Quiz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b="1" dirty="0" err="1"/>
              <a:t>LxI</a:t>
            </a:r>
            <a:r>
              <a:rPr lang="en-IN" dirty="0"/>
              <a:t> - Give focus questions for discussions and close the loop with Reflection Quiz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>
                    <a:lumMod val="50000"/>
                  </a:schemeClr>
                </a:solidFill>
              </a:rPr>
              <a:t>Depends on technology and policy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Transitioning to online - Conceptual summary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477" y="1047750"/>
            <a:ext cx="793652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endParaRPr lang="en-IN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71800" y="1581150"/>
            <a:ext cx="68580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1800" y="2266950"/>
            <a:ext cx="68580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1800" y="3257550"/>
            <a:ext cx="68580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71800" y="3943350"/>
            <a:ext cx="68580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02280" y="4552950"/>
            <a:ext cx="685800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34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Technologies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28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31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Hardware resources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37338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Capturing lectures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Camera/ webcam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Headphone/ Earbuds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Tablet / Paper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Recorder/ Mobile phones</a:t>
            </a:r>
            <a:endParaRPr lang="en-IN" sz="20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Editing lecture videos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Laptop/ Desktop</a:t>
            </a:r>
          </a:p>
          <a:p>
            <a:pPr>
              <a:lnSpc>
                <a:spcPct val="110000"/>
              </a:lnSpc>
            </a:pPr>
            <a:endParaRPr lang="en-IN" sz="20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Uploading videos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Server space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Internet (bandwidth)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14800" y="1047458"/>
            <a:ext cx="44196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b="1" dirty="0"/>
              <a:t>Institutional Resources</a:t>
            </a: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Studios (Recording)</a:t>
            </a:r>
            <a:endParaRPr lang="en-IN" sz="20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CDEEP (ones used for f2f class)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Smaller studios (offline recording)</a:t>
            </a:r>
          </a:p>
          <a:p>
            <a:pPr>
              <a:lnSpc>
                <a:spcPct val="110000"/>
              </a:lnSpc>
            </a:pPr>
            <a:endParaRPr lang="en-IN" sz="20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Platform (LMS)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Peak load calculations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Server size, Internet bandwidth</a:t>
            </a:r>
          </a:p>
          <a:p>
            <a:pPr>
              <a:lnSpc>
                <a:spcPct val="110000"/>
              </a:lnSpc>
            </a:pPr>
            <a:endParaRPr lang="en-IN" sz="2000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Meetings (Live interaction online)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Internet bandwidth, Software licenses</a:t>
            </a:r>
          </a:p>
        </p:txBody>
      </p:sp>
    </p:spTree>
    <p:extLst>
      <p:ext uri="{BB962C8B-B14F-4D97-AF65-F5344CB8AC3E}">
        <p14:creationId xmlns:p14="http://schemas.microsoft.com/office/powerpoint/2010/main" val="21962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Educational Technology, IIT Bombay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255" y="1134932"/>
            <a:ext cx="7843345" cy="36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2800" dirty="0"/>
              <a:t>Inter-Disciplinary Program, started 2010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800" dirty="0"/>
              <a:t> 5 </a:t>
            </a:r>
            <a:r>
              <a:rPr lang="en-US" altLang="en-US" sz="2400" dirty="0"/>
              <a:t>Core faculty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/>
              <a:t> Associate faculty from other departments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/>
              <a:t> 2 Post-docs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/>
              <a:t> 25 PhD research Scholars;  12 PhDs graduated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/>
              <a:t> Started an </a:t>
            </a:r>
            <a:r>
              <a:rPr lang="en-US" altLang="en-US" sz="2400" dirty="0" err="1"/>
              <a:t>M.Tech</a:t>
            </a:r>
            <a:r>
              <a:rPr lang="en-US" altLang="en-US" sz="2400" dirty="0"/>
              <a:t> program in </a:t>
            </a:r>
            <a:r>
              <a:rPr lang="en-US" altLang="en-US" sz="2400" dirty="0" smtClean="0"/>
              <a:t>2019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2400" dirty="0" smtClean="0">
              <a:hlinkClick r:id="rId3"/>
            </a:endParaRPr>
          </a:p>
          <a:p>
            <a:pPr algn="r">
              <a:lnSpc>
                <a:spcPct val="110000"/>
              </a:lnSpc>
              <a:defRPr/>
            </a:pPr>
            <a:r>
              <a:rPr lang="en-US" altLang="en-US" sz="2800" dirty="0" smtClean="0">
                <a:hlinkClick r:id="rId3"/>
              </a:rPr>
              <a:t>www.et.iitb.ac.in</a:t>
            </a:r>
            <a:endParaRPr lang="en-US" altLang="en-US" sz="2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2400" dirty="0"/>
          </a:p>
        </p:txBody>
      </p:sp>
      <p:pic>
        <p:nvPicPr>
          <p:cNvPr id="1028" name="Picture 4" descr="http://www.et.iitb.ac.in/images/decad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14" y="203835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Software resources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6962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US" sz="2000" b="1" dirty="0"/>
              <a:t>Purposes and corresponding technologies</a:t>
            </a:r>
            <a:endParaRPr lang="en-IN" sz="2000" b="1" dirty="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Creating Content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Video creation – Examples: OBS, Screen recorder, Zoom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Activity creation - Examples: Moodle, </a:t>
            </a:r>
            <a:r>
              <a:rPr lang="en-IN" sz="2000" dirty="0" err="1"/>
              <a:t>Mentimeter</a:t>
            </a:r>
            <a:r>
              <a:rPr lang="en-IN" sz="2000" dirty="0"/>
              <a:t>, </a:t>
            </a:r>
            <a:r>
              <a:rPr lang="en-IN" sz="2000" dirty="0" err="1"/>
              <a:t>Padlet</a:t>
            </a:r>
            <a:endParaRPr lang="en-IN" sz="2000" dirty="0"/>
          </a:p>
          <a:p>
            <a:pPr lvl="1">
              <a:lnSpc>
                <a:spcPct val="110000"/>
              </a:lnSpc>
            </a:pPr>
            <a:endParaRPr lang="en-IN" sz="2000" dirty="0"/>
          </a:p>
          <a:p>
            <a:pPr lvl="1"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Delivering Content</a:t>
            </a:r>
          </a:p>
          <a:p>
            <a:pPr marL="1257300" lvl="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Platform – Examples: </a:t>
            </a:r>
            <a:r>
              <a:rPr lang="en-IN" sz="2000" dirty="0" err="1"/>
              <a:t>BodhiTree</a:t>
            </a:r>
            <a:r>
              <a:rPr lang="en-IN" sz="2000" dirty="0"/>
              <a:t>, </a:t>
            </a:r>
            <a:r>
              <a:rPr lang="en-IN" sz="2000" dirty="0" err="1"/>
              <a:t>IITBombayX</a:t>
            </a:r>
            <a:r>
              <a:rPr lang="en-IN" sz="2000" dirty="0"/>
              <a:t>, Moodle</a:t>
            </a:r>
          </a:p>
          <a:p>
            <a:pPr marL="1257300" lvl="2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Video hosting – Examples: YouTube, Drive, </a:t>
            </a:r>
            <a:r>
              <a:rPr lang="en-IN" sz="2000" dirty="0" err="1"/>
              <a:t>KPoint</a:t>
            </a:r>
            <a:endParaRPr lang="en-IN" sz="2000" dirty="0"/>
          </a:p>
          <a:p>
            <a:pPr lvl="1">
              <a:lnSpc>
                <a:spcPct val="110000"/>
              </a:lnSpc>
            </a:pPr>
            <a:endParaRPr lang="en-IN" sz="2000" dirty="0"/>
          </a:p>
          <a:p>
            <a:pPr lvl="1">
              <a:lnSpc>
                <a:spcPct val="110000"/>
              </a:lnSpc>
            </a:pPr>
            <a:r>
              <a:rPr lang="en-IN" sz="2000" dirty="0">
                <a:solidFill>
                  <a:srgbClr val="0000FF"/>
                </a:solidFill>
              </a:rPr>
              <a:t>Live interaction</a:t>
            </a:r>
            <a:r>
              <a:rPr lang="en-IN" sz="2000" dirty="0"/>
              <a:t> – Examples – Zoom, Meet, </a:t>
            </a:r>
            <a:r>
              <a:rPr lang="en-IN" sz="2000" dirty="0" err="1"/>
              <a:t>BigBlueButton</a:t>
            </a:r>
            <a:r>
              <a:rPr lang="en-IN" sz="2000" dirty="0"/>
              <a:t>, WebEx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For details of technologies visit the course page - </a:t>
            </a:r>
            <a:r>
              <a:rPr lang="en-IN" sz="2000" dirty="0" err="1">
                <a:hlinkClick r:id="rId3"/>
              </a:rPr>
              <a:t>iitb-teachonline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1723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0"/>
          <p:cNvSpPr txBox="1">
            <a:spLocks noGrp="1"/>
          </p:cNvSpPr>
          <p:nvPr>
            <p:ph type="title"/>
          </p:nvPr>
        </p:nvSpPr>
        <p:spPr>
          <a:xfrm>
            <a:off x="549975" y="2724150"/>
            <a:ext cx="682230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 dirty="0"/>
              <a:t>Technology Tools: </a:t>
            </a:r>
            <a:r>
              <a:rPr lang="en-IN" sz="3200" dirty="0" smtClean="0"/>
              <a:t>Content Creation</a:t>
            </a:r>
            <a:endParaRPr sz="3200" dirty="0"/>
          </a:p>
        </p:txBody>
      </p:sp>
      <p:sp>
        <p:nvSpPr>
          <p:cNvPr id="587" name="Google Shape;587;p40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3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32</a:t>
            </a:fld>
            <a:endParaRPr/>
          </a:p>
        </p:txBody>
      </p:sp>
      <p:sp>
        <p:nvSpPr>
          <p:cNvPr id="423" name="Google Shape;423;p29"/>
          <p:cNvSpPr txBox="1">
            <a:spLocks noGrp="1"/>
          </p:cNvSpPr>
          <p:nvPr>
            <p:ph type="body" idx="1"/>
          </p:nvPr>
        </p:nvSpPr>
        <p:spPr>
          <a:xfrm>
            <a:off x="381000" y="457484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Content creation involves</a:t>
            </a:r>
            <a:endParaRPr/>
          </a:p>
        </p:txBody>
      </p:sp>
      <p:sp>
        <p:nvSpPr>
          <p:cNvPr id="424" name="Google Shape;424;p29"/>
          <p:cNvSpPr/>
          <p:nvPr/>
        </p:nvSpPr>
        <p:spPr>
          <a:xfrm>
            <a:off x="4276413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p29"/>
          <p:cNvGrpSpPr/>
          <p:nvPr/>
        </p:nvGrpSpPr>
        <p:grpSpPr>
          <a:xfrm>
            <a:off x="2705913" y="1587800"/>
            <a:ext cx="1709100" cy="1356751"/>
            <a:chOff x="594463" y="1957150"/>
            <a:chExt cx="1709100" cy="1356751"/>
          </a:xfrm>
        </p:grpSpPr>
        <p:sp>
          <p:nvSpPr>
            <p:cNvPr id="426" name="Google Shape;426;p29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9"/>
            <p:cNvSpPr txBox="1"/>
            <p:nvPr/>
          </p:nvSpPr>
          <p:spPr>
            <a:xfrm>
              <a:off x="1230636" y="2070876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8" name="Google Shape;428;p29"/>
            <p:cNvSpPr txBox="1"/>
            <p:nvPr/>
          </p:nvSpPr>
          <p:spPr>
            <a:xfrm>
              <a:off x="594463" y="2867501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Planning of Video recording</a:t>
              </a:r>
              <a:endParaRPr sz="12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9" name="Google Shape;429;p29"/>
          <p:cNvGrpSpPr/>
          <p:nvPr/>
        </p:nvGrpSpPr>
        <p:grpSpPr>
          <a:xfrm>
            <a:off x="4810875" y="1587800"/>
            <a:ext cx="1709100" cy="1150175"/>
            <a:chOff x="2699425" y="1957150"/>
            <a:chExt cx="1709100" cy="1150175"/>
          </a:xfrm>
        </p:grpSpPr>
        <p:sp>
          <p:nvSpPr>
            <p:cNvPr id="430" name="Google Shape;430;p29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9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Video recording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2" name="Google Shape;432;p29"/>
            <p:cNvSpPr txBox="1"/>
            <p:nvPr/>
          </p:nvSpPr>
          <p:spPr>
            <a:xfrm>
              <a:off x="3335573" y="207851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33" name="Google Shape;433;p29"/>
          <p:cNvGrpSpPr/>
          <p:nvPr/>
        </p:nvGrpSpPr>
        <p:grpSpPr>
          <a:xfrm>
            <a:off x="6892863" y="1587800"/>
            <a:ext cx="1709100" cy="1150175"/>
            <a:chOff x="4781413" y="1957150"/>
            <a:chExt cx="1709100" cy="1150175"/>
          </a:xfrm>
        </p:grpSpPr>
        <p:sp>
          <p:nvSpPr>
            <p:cNvPr id="434" name="Google Shape;434;p29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9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Video editing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6" name="Google Shape;436;p29"/>
            <p:cNvSpPr txBox="1"/>
            <p:nvPr/>
          </p:nvSpPr>
          <p:spPr>
            <a:xfrm>
              <a:off x="5417558" y="20602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7" name="Google Shape;437;p29"/>
          <p:cNvSpPr/>
          <p:nvPr/>
        </p:nvSpPr>
        <p:spPr>
          <a:xfrm>
            <a:off x="6448625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72A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Google Shape;438;p29"/>
          <p:cNvCxnSpPr/>
          <p:nvPr/>
        </p:nvCxnSpPr>
        <p:spPr>
          <a:xfrm rot="10800000" flipH="1">
            <a:off x="1907850" y="2183825"/>
            <a:ext cx="810000" cy="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9" name="Google Shape;439;p29"/>
          <p:cNvSpPr txBox="1"/>
          <p:nvPr/>
        </p:nvSpPr>
        <p:spPr>
          <a:xfrm>
            <a:off x="495325" y="1749025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Content creation </a:t>
            </a:r>
            <a:r>
              <a:rPr lang="en-IN" sz="16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or curation</a:t>
            </a:r>
            <a:endParaRPr sz="16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29"/>
          <p:cNvSpPr txBox="1"/>
          <p:nvPr/>
        </p:nvSpPr>
        <p:spPr>
          <a:xfrm>
            <a:off x="2450700" y="3346325"/>
            <a:ext cx="2207700" cy="1150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Preparing content, e.g. PPT/PDF  presentation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Identifying chunks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Deciding video format 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29"/>
          <p:cNvSpPr/>
          <p:nvPr/>
        </p:nvSpPr>
        <p:spPr>
          <a:xfrm>
            <a:off x="3536575" y="29339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91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33</a:t>
            </a:fld>
            <a:endParaRPr/>
          </a:p>
        </p:txBody>
      </p:sp>
      <p:sp>
        <p:nvSpPr>
          <p:cNvPr id="448" name="Google Shape;448;p30"/>
          <p:cNvSpPr txBox="1">
            <a:spLocks noGrp="1"/>
          </p:cNvSpPr>
          <p:nvPr>
            <p:ph type="body" idx="1"/>
          </p:nvPr>
        </p:nvSpPr>
        <p:spPr>
          <a:xfrm>
            <a:off x="381000" y="970800"/>
            <a:ext cx="78486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en-IN" sz="1900" b="1"/>
              <a:t>Specific to your course:</a:t>
            </a:r>
            <a:r>
              <a:rPr lang="en-IN" sz="2000"/>
              <a:t> </a:t>
            </a:r>
            <a:endParaRPr sz="200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en-IN" sz="2000"/>
              <a:t>In which of the following ways you will be mostly required to teach the course topics in online mode?</a:t>
            </a:r>
            <a:endParaRPr sz="200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14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Presentation using slides</a:t>
            </a:r>
            <a:endParaRPr sz="20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Looking at learners</a:t>
            </a:r>
            <a:endParaRPr sz="20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Writing/Sketching on a Digital Whiteboard</a:t>
            </a:r>
            <a:endParaRPr sz="20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Presenting while looking at the learners</a:t>
            </a:r>
            <a:endParaRPr sz="20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Writing/Sketching while looking at learners</a:t>
            </a:r>
            <a:endParaRPr sz="20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Some combinations of the above options</a:t>
            </a:r>
            <a:endParaRPr sz="2000"/>
          </a:p>
          <a:p>
            <a:pPr marL="4572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sp>
        <p:nvSpPr>
          <p:cNvPr id="449" name="Google Shape;449;p30"/>
          <p:cNvSpPr txBox="1">
            <a:spLocks noGrp="1"/>
          </p:cNvSpPr>
          <p:nvPr>
            <p:ph type="body" idx="2"/>
          </p:nvPr>
        </p:nvSpPr>
        <p:spPr>
          <a:xfrm>
            <a:off x="381000" y="476250"/>
            <a:ext cx="7632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dirty="0"/>
              <a:t>Activity 3 </a:t>
            </a:r>
            <a:r>
              <a:rPr lang="en-IN" dirty="0" smtClean="0"/>
              <a:t>– Quick Poll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20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34</a:t>
            </a:fld>
            <a:endParaRPr/>
          </a:p>
        </p:txBody>
      </p:sp>
      <p:sp>
        <p:nvSpPr>
          <p:cNvPr id="457" name="Google Shape;457;p31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Recommended formats for videos</a:t>
            </a:r>
            <a:endParaRPr/>
          </a:p>
        </p:txBody>
      </p:sp>
      <p:sp>
        <p:nvSpPr>
          <p:cNvPr id="458" name="Google Shape;458;p31"/>
          <p:cNvSpPr/>
          <p:nvPr/>
        </p:nvSpPr>
        <p:spPr>
          <a:xfrm>
            <a:off x="685800" y="1148925"/>
            <a:ext cx="33123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using slides: </a:t>
            </a: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Slidecast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1"/>
          <p:cNvSpPr/>
          <p:nvPr/>
        </p:nvSpPr>
        <p:spPr>
          <a:xfrm>
            <a:off x="4801950" y="1155225"/>
            <a:ext cx="38073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2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at learners: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Head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1950" y="1967275"/>
            <a:ext cx="2994676" cy="168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613" y="1967270"/>
            <a:ext cx="2994676" cy="168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1"/>
          <p:cNvSpPr/>
          <p:nvPr/>
        </p:nvSpPr>
        <p:spPr>
          <a:xfrm>
            <a:off x="2360379" y="2656292"/>
            <a:ext cx="620100" cy="3030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21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2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35</a:t>
            </a:fld>
            <a:endParaRPr/>
          </a:p>
        </p:txBody>
      </p:sp>
      <p:sp>
        <p:nvSpPr>
          <p:cNvPr id="469" name="Google Shape;469;p32"/>
          <p:cNvSpPr/>
          <p:nvPr/>
        </p:nvSpPr>
        <p:spPr>
          <a:xfrm>
            <a:off x="304800" y="1148925"/>
            <a:ext cx="38922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3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on a Digital Whiteboard: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Screencast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725" y="1966925"/>
            <a:ext cx="2994675" cy="16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0300" y="1961125"/>
            <a:ext cx="3022180" cy="169613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2"/>
          <p:cNvSpPr/>
          <p:nvPr/>
        </p:nvSpPr>
        <p:spPr>
          <a:xfrm>
            <a:off x="4497150" y="1155225"/>
            <a:ext cx="35799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4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Presenting while looking at the learners: </a:t>
            </a: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 in Pic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2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Recommended formats for videos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213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36</a:t>
            </a:fld>
            <a:endParaRPr/>
          </a:p>
        </p:txBody>
      </p:sp>
      <p:sp>
        <p:nvSpPr>
          <p:cNvPr id="480" name="Google Shape;480;p33"/>
          <p:cNvSpPr/>
          <p:nvPr/>
        </p:nvSpPr>
        <p:spPr>
          <a:xfrm>
            <a:off x="304800" y="1148925"/>
            <a:ext cx="39828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5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while looking at learners:</a:t>
            </a: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Pic in Pic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725" y="1966925"/>
            <a:ext cx="2994675" cy="16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7825" y="3266775"/>
            <a:ext cx="1460402" cy="819597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3"/>
          <p:cNvSpPr/>
          <p:nvPr/>
        </p:nvSpPr>
        <p:spPr>
          <a:xfrm>
            <a:off x="4497150" y="1155225"/>
            <a:ext cx="35799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6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head → Screencast → Pic in Pic: </a:t>
            </a: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Transitions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4" name="Google Shape;484;p33"/>
          <p:cNvCxnSpPr/>
          <p:nvPr/>
        </p:nvCxnSpPr>
        <p:spPr>
          <a:xfrm>
            <a:off x="6132426" y="2438230"/>
            <a:ext cx="425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5" name="Google Shape;485;p33"/>
          <p:cNvCxnSpPr>
            <a:endCxn id="482" idx="0"/>
          </p:cNvCxnSpPr>
          <p:nvPr/>
        </p:nvCxnSpPr>
        <p:spPr>
          <a:xfrm>
            <a:off x="7288026" y="2848875"/>
            <a:ext cx="0" cy="41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86" name="Google Shape;48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7824" y="2027662"/>
            <a:ext cx="1460402" cy="82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2025" y="2027650"/>
            <a:ext cx="1460407" cy="8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56327" y="3218252"/>
            <a:ext cx="380226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3"/>
          <p:cNvSpPr/>
          <p:nvPr/>
        </p:nvSpPr>
        <p:spPr>
          <a:xfrm>
            <a:off x="3416268" y="3133475"/>
            <a:ext cx="458400" cy="11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I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3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Recommended formats for videos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174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37</a:t>
            </a:fld>
            <a:endParaRPr/>
          </a:p>
        </p:txBody>
      </p:sp>
      <p:sp>
        <p:nvSpPr>
          <p:cNvPr id="497" name="Google Shape;497;p34"/>
          <p:cNvSpPr txBox="1">
            <a:spLocks noGrp="1"/>
          </p:cNvSpPr>
          <p:nvPr>
            <p:ph type="body" idx="1"/>
          </p:nvPr>
        </p:nvSpPr>
        <p:spPr>
          <a:xfrm>
            <a:off x="381000" y="457484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Video recording involves</a:t>
            </a:r>
            <a:endParaRPr/>
          </a:p>
        </p:txBody>
      </p:sp>
      <p:sp>
        <p:nvSpPr>
          <p:cNvPr id="498" name="Google Shape;498;p34"/>
          <p:cNvSpPr/>
          <p:nvPr/>
        </p:nvSpPr>
        <p:spPr>
          <a:xfrm>
            <a:off x="4276413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34"/>
          <p:cNvGrpSpPr/>
          <p:nvPr/>
        </p:nvGrpSpPr>
        <p:grpSpPr>
          <a:xfrm>
            <a:off x="4810875" y="1587800"/>
            <a:ext cx="1709100" cy="1150175"/>
            <a:chOff x="2699425" y="1957150"/>
            <a:chExt cx="1709100" cy="1150175"/>
          </a:xfrm>
        </p:grpSpPr>
        <p:sp>
          <p:nvSpPr>
            <p:cNvPr id="500" name="Google Shape;500;p34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4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Video recording</a:t>
              </a:r>
              <a:endParaRPr sz="12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2" name="Google Shape;502;p34"/>
            <p:cNvSpPr txBox="1"/>
            <p:nvPr/>
          </p:nvSpPr>
          <p:spPr>
            <a:xfrm>
              <a:off x="3335573" y="207851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3" name="Google Shape;503;p34"/>
          <p:cNvGrpSpPr/>
          <p:nvPr/>
        </p:nvGrpSpPr>
        <p:grpSpPr>
          <a:xfrm>
            <a:off x="6892863" y="1587800"/>
            <a:ext cx="1709100" cy="1150175"/>
            <a:chOff x="4781413" y="1957150"/>
            <a:chExt cx="1709100" cy="1150175"/>
          </a:xfrm>
        </p:grpSpPr>
        <p:sp>
          <p:nvSpPr>
            <p:cNvPr id="504" name="Google Shape;504;p34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4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Video editing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6" name="Google Shape;506;p34"/>
            <p:cNvSpPr txBox="1"/>
            <p:nvPr/>
          </p:nvSpPr>
          <p:spPr>
            <a:xfrm>
              <a:off x="5417558" y="20602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7" name="Google Shape;507;p34"/>
          <p:cNvSpPr/>
          <p:nvPr/>
        </p:nvSpPr>
        <p:spPr>
          <a:xfrm>
            <a:off x="6448625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72A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4"/>
          <p:cNvGrpSpPr/>
          <p:nvPr/>
        </p:nvGrpSpPr>
        <p:grpSpPr>
          <a:xfrm>
            <a:off x="2705913" y="1587800"/>
            <a:ext cx="1709100" cy="1356751"/>
            <a:chOff x="594463" y="1957150"/>
            <a:chExt cx="1709100" cy="1356751"/>
          </a:xfrm>
        </p:grpSpPr>
        <p:sp>
          <p:nvSpPr>
            <p:cNvPr id="509" name="Google Shape;509;p34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4"/>
            <p:cNvSpPr txBox="1"/>
            <p:nvPr/>
          </p:nvSpPr>
          <p:spPr>
            <a:xfrm>
              <a:off x="1230636" y="2070876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1" name="Google Shape;511;p34"/>
            <p:cNvSpPr txBox="1"/>
            <p:nvPr/>
          </p:nvSpPr>
          <p:spPr>
            <a:xfrm>
              <a:off x="594463" y="2867501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Planning of Video recording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12" name="Google Shape;512;p34"/>
          <p:cNvCxnSpPr/>
          <p:nvPr/>
        </p:nvCxnSpPr>
        <p:spPr>
          <a:xfrm rot="10800000" flipH="1">
            <a:off x="1907850" y="2183825"/>
            <a:ext cx="810000" cy="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3" name="Google Shape;513;p34"/>
          <p:cNvSpPr txBox="1"/>
          <p:nvPr/>
        </p:nvSpPr>
        <p:spPr>
          <a:xfrm>
            <a:off x="495325" y="1749025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Content creation </a:t>
            </a:r>
            <a:r>
              <a:rPr lang="en-IN" sz="16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or curation</a:t>
            </a:r>
            <a:endParaRPr sz="16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34"/>
          <p:cNvSpPr txBox="1"/>
          <p:nvPr/>
        </p:nvSpPr>
        <p:spPr>
          <a:xfrm>
            <a:off x="4262625" y="3117725"/>
            <a:ext cx="2871600" cy="11055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Identifying resources - hw &amp; sw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Selection of video recording tool/software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Recording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34"/>
          <p:cNvSpPr/>
          <p:nvPr/>
        </p:nvSpPr>
        <p:spPr>
          <a:xfrm>
            <a:off x="5670175" y="27053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60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38</a:t>
            </a:fld>
            <a:endParaRPr/>
          </a:p>
        </p:txBody>
      </p:sp>
      <p:sp>
        <p:nvSpPr>
          <p:cNvPr id="522" name="Google Shape;522;p35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Summary - Video format and resources </a:t>
            </a:r>
            <a:endParaRPr/>
          </a:p>
        </p:txBody>
      </p:sp>
      <p:graphicFrame>
        <p:nvGraphicFramePr>
          <p:cNvPr id="523" name="Google Shape;523;p35"/>
          <p:cNvGraphicFramePr/>
          <p:nvPr/>
        </p:nvGraphicFramePr>
        <p:xfrm>
          <a:off x="450525" y="1173600"/>
          <a:ext cx="7633325" cy="35050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5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 format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Resources (</a:t>
                      </a:r>
                      <a:r>
                        <a:rPr lang="en-IN" sz="1800" b="1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Hardware</a:t>
                      </a:r>
                      <a:r>
                        <a:rPr lang="en-IN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IN" sz="1800" b="1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Software</a:t>
                      </a:r>
                      <a:r>
                        <a:rPr lang="en-IN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 Type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Presentation using slides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Laptop (Audio)</a:t>
                      </a: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IN" sz="1400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PPT File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Slidecast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Looking at learners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Camera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Laptop (Webcam + Audio)</a:t>
                      </a:r>
                      <a:endParaRPr sz="1400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Talking Head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on a Digital Whiteboard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IPad Screen 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IN" sz="1400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Software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Laptop (Audio)</a:t>
                      </a: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IN" sz="1400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Software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Screencast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Presenting while looking at learners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Laptop (Webcam + Audio)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IN" sz="1400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PPT File</a:t>
                      </a:r>
                      <a:endParaRPr sz="1400" u="none" strike="noStrike" cap="none">
                        <a:solidFill>
                          <a:srgbClr val="FF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 in Picture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while looking at learners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Laptop (Webcam + Audio)</a:t>
                      </a: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IN" sz="1400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Software</a:t>
                      </a: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IPad (Screen + Webcam)</a:t>
                      </a:r>
                      <a:endParaRPr sz="1400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 in Picture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05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39</a:t>
            </a:fld>
            <a:endParaRPr/>
          </a:p>
        </p:txBody>
      </p:sp>
      <p:sp>
        <p:nvSpPr>
          <p:cNvPr id="530" name="Google Shape;530;p36"/>
          <p:cNvSpPr/>
          <p:nvPr/>
        </p:nvSpPr>
        <p:spPr>
          <a:xfrm>
            <a:off x="381000" y="1020726"/>
            <a:ext cx="85662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Slidecast/Screencast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 recorder - Xbox Game Bar, FlashBack Express, QuickTime player (Mac), RecordMyDekstop (Linux)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head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Webcam, Smartphone, Tablet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 in Pic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 recorder - FlashBack Express, Screencast-o-matic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Transitions - Talking head → Screencast → Pic in Pic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 of post processing - Trimming, Joining, Removing unwanted pieces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 (Open Broadcaster Software) Studio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6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Video recording tools/software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174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we do in Educational Technology?</a:t>
            </a:r>
          </a:p>
        </p:txBody>
      </p:sp>
      <p:grpSp>
        <p:nvGrpSpPr>
          <p:cNvPr id="48" name="Google Shape;319;p49"/>
          <p:cNvGrpSpPr/>
          <p:nvPr/>
        </p:nvGrpSpPr>
        <p:grpSpPr>
          <a:xfrm>
            <a:off x="1498618" y="1123950"/>
            <a:ext cx="5529670" cy="3414731"/>
            <a:chOff x="1354666" y="0"/>
            <a:chExt cx="5418600" cy="5418600"/>
          </a:xfrm>
        </p:grpSpPr>
        <p:sp>
          <p:nvSpPr>
            <p:cNvPr id="49" name="Google Shape;320;p49"/>
            <p:cNvSpPr/>
            <p:nvPr/>
          </p:nvSpPr>
          <p:spPr>
            <a:xfrm>
              <a:off x="1354666" y="0"/>
              <a:ext cx="5418600" cy="54186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;p49"/>
            <p:cNvSpPr txBox="1"/>
            <p:nvPr/>
          </p:nvSpPr>
          <p:spPr>
            <a:xfrm>
              <a:off x="3117087" y="270933"/>
              <a:ext cx="18939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22;p49"/>
            <p:cNvSpPr/>
            <p:nvPr/>
          </p:nvSpPr>
          <p:spPr>
            <a:xfrm>
              <a:off x="2031999" y="10173"/>
              <a:ext cx="4064100" cy="40641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;p49"/>
            <p:cNvSpPr txBox="1"/>
            <p:nvPr/>
          </p:nvSpPr>
          <p:spPr>
            <a:xfrm>
              <a:off x="3117087" y="264173"/>
              <a:ext cx="1893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24;p49"/>
            <p:cNvSpPr/>
            <p:nvPr/>
          </p:nvSpPr>
          <p:spPr>
            <a:xfrm>
              <a:off x="2709333" y="27093"/>
              <a:ext cx="2709300" cy="27093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5;p49"/>
            <p:cNvSpPr txBox="1"/>
            <p:nvPr/>
          </p:nvSpPr>
          <p:spPr>
            <a:xfrm>
              <a:off x="3106105" y="704426"/>
              <a:ext cx="1915800" cy="13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326;p49"/>
          <p:cNvSpPr/>
          <p:nvPr/>
        </p:nvSpPr>
        <p:spPr>
          <a:xfrm>
            <a:off x="467544" y="1013839"/>
            <a:ext cx="7399018" cy="382422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327;p49"/>
          <p:cNvSpPr/>
          <p:nvPr/>
        </p:nvSpPr>
        <p:spPr>
          <a:xfrm>
            <a:off x="3752720" y="3915932"/>
            <a:ext cx="1507479" cy="20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328;p49"/>
          <p:cNvSpPr/>
          <p:nvPr/>
        </p:nvSpPr>
        <p:spPr>
          <a:xfrm>
            <a:off x="3214235" y="2956088"/>
            <a:ext cx="2593289" cy="20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environments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329;p49"/>
          <p:cNvSpPr/>
          <p:nvPr/>
        </p:nvSpPr>
        <p:spPr>
          <a:xfrm>
            <a:off x="2998697" y="1543819"/>
            <a:ext cx="2788816" cy="64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Pedagogy &amp; Technology for individual and collaborative learning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26502" y="1224817"/>
            <a:ext cx="1351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Virtual Reality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23927" y="2665221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MOOCs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409" y="3869464"/>
            <a:ext cx="1202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Eye Tracking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56047" y="3841313"/>
            <a:ext cx="1166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Assessment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635133" y="1489129"/>
            <a:ext cx="1155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Augmented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5034" y="1185618"/>
            <a:ext cx="1597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Adaptive and</a:t>
            </a:r>
          </a:p>
          <a:p>
            <a:r>
              <a:rPr lang="en-US" sz="1600" dirty="0"/>
              <a:t>Personalized </a:t>
            </a:r>
          </a:p>
          <a:p>
            <a:r>
              <a:rPr lang="en-US" sz="1600" dirty="0"/>
              <a:t>Tutoring Systems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0526" y="2617534"/>
            <a:ext cx="11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Makerspace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0526" y="2855993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32229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40</a:t>
            </a:fld>
            <a:endParaRPr/>
          </a:p>
        </p:txBody>
      </p:sp>
      <p:sp>
        <p:nvSpPr>
          <p:cNvPr id="538" name="Google Shape;538;p37"/>
          <p:cNvSpPr txBox="1">
            <a:spLocks noGrp="1"/>
          </p:cNvSpPr>
          <p:nvPr>
            <p:ph type="body" idx="1"/>
          </p:nvPr>
        </p:nvSpPr>
        <p:spPr>
          <a:xfrm>
            <a:off x="381000" y="457484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Video editing involves</a:t>
            </a:r>
            <a:endParaRPr/>
          </a:p>
        </p:txBody>
      </p:sp>
      <p:sp>
        <p:nvSpPr>
          <p:cNvPr id="539" name="Google Shape;539;p37"/>
          <p:cNvSpPr/>
          <p:nvPr/>
        </p:nvSpPr>
        <p:spPr>
          <a:xfrm>
            <a:off x="3971613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D7E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37"/>
          <p:cNvGrpSpPr/>
          <p:nvPr/>
        </p:nvGrpSpPr>
        <p:grpSpPr>
          <a:xfrm>
            <a:off x="4429875" y="1587800"/>
            <a:ext cx="1709100" cy="1150175"/>
            <a:chOff x="2699425" y="1957150"/>
            <a:chExt cx="1709100" cy="1150175"/>
          </a:xfrm>
        </p:grpSpPr>
        <p:sp>
          <p:nvSpPr>
            <p:cNvPr id="541" name="Google Shape;541;p37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7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Video recording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3" name="Google Shape;543;p37"/>
            <p:cNvSpPr txBox="1"/>
            <p:nvPr/>
          </p:nvSpPr>
          <p:spPr>
            <a:xfrm>
              <a:off x="3335573" y="207851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4" name="Google Shape;544;p37"/>
          <p:cNvGrpSpPr/>
          <p:nvPr/>
        </p:nvGrpSpPr>
        <p:grpSpPr>
          <a:xfrm>
            <a:off x="6435663" y="1587800"/>
            <a:ext cx="1709100" cy="1150175"/>
            <a:chOff x="4781413" y="1957150"/>
            <a:chExt cx="1709100" cy="1150175"/>
          </a:xfrm>
        </p:grpSpPr>
        <p:sp>
          <p:nvSpPr>
            <p:cNvPr id="545" name="Google Shape;545;p37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7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Video editing</a:t>
              </a:r>
              <a:endParaRPr sz="1200" b="1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7" name="Google Shape;547;p37"/>
            <p:cNvSpPr txBox="1"/>
            <p:nvPr/>
          </p:nvSpPr>
          <p:spPr>
            <a:xfrm>
              <a:off x="5417558" y="20602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48" name="Google Shape;548;p37"/>
          <p:cNvSpPr/>
          <p:nvPr/>
        </p:nvSpPr>
        <p:spPr>
          <a:xfrm>
            <a:off x="5991425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72A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9" name="Google Shape;549;p37"/>
          <p:cNvGrpSpPr/>
          <p:nvPr/>
        </p:nvGrpSpPr>
        <p:grpSpPr>
          <a:xfrm>
            <a:off x="2477313" y="1587800"/>
            <a:ext cx="1709100" cy="1356751"/>
            <a:chOff x="594463" y="1957150"/>
            <a:chExt cx="1709100" cy="1356751"/>
          </a:xfrm>
        </p:grpSpPr>
        <p:sp>
          <p:nvSpPr>
            <p:cNvPr id="550" name="Google Shape;550;p37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7"/>
            <p:cNvSpPr txBox="1"/>
            <p:nvPr/>
          </p:nvSpPr>
          <p:spPr>
            <a:xfrm>
              <a:off x="1230636" y="2070876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2" name="Google Shape;552;p37"/>
            <p:cNvSpPr txBox="1"/>
            <p:nvPr/>
          </p:nvSpPr>
          <p:spPr>
            <a:xfrm>
              <a:off x="594463" y="2867501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Planning of Video recording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53" name="Google Shape;553;p37"/>
          <p:cNvCxnSpPr/>
          <p:nvPr/>
        </p:nvCxnSpPr>
        <p:spPr>
          <a:xfrm rot="10800000" flipH="1">
            <a:off x="1907850" y="2183825"/>
            <a:ext cx="810000" cy="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54" name="Google Shape;554;p37"/>
          <p:cNvSpPr txBox="1"/>
          <p:nvPr/>
        </p:nvSpPr>
        <p:spPr>
          <a:xfrm>
            <a:off x="495325" y="1749025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Content creation </a:t>
            </a:r>
            <a:r>
              <a:rPr lang="en-IN" sz="16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or curation</a:t>
            </a:r>
            <a:endParaRPr sz="16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37"/>
          <p:cNvSpPr txBox="1"/>
          <p:nvPr/>
        </p:nvSpPr>
        <p:spPr>
          <a:xfrm>
            <a:off x="6167625" y="3041525"/>
            <a:ext cx="2258400" cy="16734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Trim, Slice or Merge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Add/Remove pauses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Add/Remove graphics, transitions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Insert in-video activities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Export videos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37"/>
          <p:cNvSpPr/>
          <p:nvPr/>
        </p:nvSpPr>
        <p:spPr>
          <a:xfrm>
            <a:off x="7270375" y="27053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34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41</a:t>
            </a:fld>
            <a:endParaRPr/>
          </a:p>
        </p:txBody>
      </p:sp>
      <p:sp>
        <p:nvSpPr>
          <p:cNvPr id="563" name="Google Shape;563;p38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800"/>
              <a:t>Video editing -(e.g. OpenShot) </a:t>
            </a:r>
            <a:endParaRPr sz="2800"/>
          </a:p>
        </p:txBody>
      </p:sp>
      <p:pic>
        <p:nvPicPr>
          <p:cNvPr id="564" name="Google Shape;56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1252375"/>
            <a:ext cx="6187676" cy="31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38"/>
          <p:cNvSpPr/>
          <p:nvPr/>
        </p:nvSpPr>
        <p:spPr>
          <a:xfrm>
            <a:off x="495121" y="1929500"/>
            <a:ext cx="2360700" cy="7497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Drag and drop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8"/>
          <p:cNvSpPr/>
          <p:nvPr/>
        </p:nvSpPr>
        <p:spPr>
          <a:xfrm>
            <a:off x="4037483" y="1769896"/>
            <a:ext cx="1491000" cy="9888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Video Preview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8"/>
          <p:cNvSpPr/>
          <p:nvPr/>
        </p:nvSpPr>
        <p:spPr>
          <a:xfrm>
            <a:off x="495121" y="3216397"/>
            <a:ext cx="6113100" cy="9888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8"/>
          <p:cNvSpPr/>
          <p:nvPr/>
        </p:nvSpPr>
        <p:spPr>
          <a:xfrm>
            <a:off x="495121" y="2978131"/>
            <a:ext cx="2360700" cy="1983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8"/>
          <p:cNvSpPr txBox="1"/>
          <p:nvPr/>
        </p:nvSpPr>
        <p:spPr>
          <a:xfrm>
            <a:off x="6786325" y="1427200"/>
            <a:ext cx="2023200" cy="289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Trim, Slice, Merge</a:t>
            </a:r>
            <a:b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Add/ remove pauses</a:t>
            </a:r>
            <a:b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Add/ remove graphics</a:t>
            </a:r>
            <a:b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Include transitions</a:t>
            </a:r>
            <a:b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Export videos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96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9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42</a:t>
            </a:fld>
            <a:endParaRPr/>
          </a:p>
        </p:txBody>
      </p:sp>
      <p:sp>
        <p:nvSpPr>
          <p:cNvPr id="576" name="Google Shape;576;p39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800"/>
              <a:t>Insert in-video activities / quizzes (e.g. using H5P)</a:t>
            </a:r>
            <a:endParaRPr sz="2800"/>
          </a:p>
        </p:txBody>
      </p:sp>
      <p:sp>
        <p:nvSpPr>
          <p:cNvPr id="577" name="Google Shape;577;p39"/>
          <p:cNvSpPr/>
          <p:nvPr/>
        </p:nvSpPr>
        <p:spPr>
          <a:xfrm>
            <a:off x="381000" y="1237225"/>
            <a:ext cx="39369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9"/>
          <p:cNvSpPr txBox="1"/>
          <p:nvPr/>
        </p:nvSpPr>
        <p:spPr>
          <a:xfrm>
            <a:off x="4852125" y="1171475"/>
            <a:ext cx="3936900" cy="3510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Why? </a:t>
            </a:r>
            <a:endParaRPr sz="1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9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videos interactive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9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 students </a:t>
            </a:r>
            <a:r>
              <a:rPr lang="en-IN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content</a:t>
            </a: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9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Quick practice &amp; check within video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r>
              <a:rPr lang="en-I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9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tool like H5P during editing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9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use slide during recording and ask students to pause</a:t>
            </a:r>
            <a:endParaRPr sz="1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  <a:endParaRPr sz="1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 Spot (in video activity)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Dialogs (interactive video)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Google Shape;57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925" y="1152350"/>
            <a:ext cx="4129032" cy="2755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0" name="Google Shape;580;p39"/>
          <p:cNvCxnSpPr/>
          <p:nvPr/>
        </p:nvCxnSpPr>
        <p:spPr>
          <a:xfrm rot="10800000">
            <a:off x="2214400" y="3874425"/>
            <a:ext cx="9900" cy="42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1" name="Google Shape;581;p39"/>
          <p:cNvCxnSpPr/>
          <p:nvPr/>
        </p:nvCxnSpPr>
        <p:spPr>
          <a:xfrm rot="10800000">
            <a:off x="842800" y="3874425"/>
            <a:ext cx="9900" cy="42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9963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0"/>
          <p:cNvSpPr txBox="1">
            <a:spLocks noGrp="1"/>
          </p:cNvSpPr>
          <p:nvPr>
            <p:ph type="title"/>
          </p:nvPr>
        </p:nvSpPr>
        <p:spPr>
          <a:xfrm>
            <a:off x="549975" y="2724150"/>
            <a:ext cx="682230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/>
              <a:t>Technology Tools: Uploading &amp; Sharing</a:t>
            </a:r>
            <a:endParaRPr sz="3200"/>
          </a:p>
        </p:txBody>
      </p:sp>
      <p:sp>
        <p:nvSpPr>
          <p:cNvPr id="587" name="Google Shape;587;p40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8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44</a:t>
            </a:fld>
            <a:endParaRPr/>
          </a:p>
        </p:txBody>
      </p:sp>
      <p:sp>
        <p:nvSpPr>
          <p:cNvPr id="594" name="Google Shape;594;p41"/>
          <p:cNvSpPr txBox="1">
            <a:spLocks noGrp="1"/>
          </p:cNvSpPr>
          <p:nvPr>
            <p:ph type="body" idx="1"/>
          </p:nvPr>
        </p:nvSpPr>
        <p:spPr>
          <a:xfrm>
            <a:off x="381000" y="445687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Uploading and sharing content involves</a:t>
            </a:r>
            <a:endParaRPr/>
          </a:p>
        </p:txBody>
      </p:sp>
      <p:sp>
        <p:nvSpPr>
          <p:cNvPr id="595" name="Google Shape;595;p41"/>
          <p:cNvSpPr txBox="1"/>
          <p:nvPr/>
        </p:nvSpPr>
        <p:spPr>
          <a:xfrm>
            <a:off x="1688700" y="3041525"/>
            <a:ext cx="2207700" cy="1150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Identifying video hosting platform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Identifying sharing platform 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p41"/>
          <p:cNvSpPr/>
          <p:nvPr/>
        </p:nvSpPr>
        <p:spPr>
          <a:xfrm>
            <a:off x="178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1"/>
          <p:cNvSpPr txBox="1"/>
          <p:nvPr/>
        </p:nvSpPr>
        <p:spPr>
          <a:xfrm>
            <a:off x="465025" y="16573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Content creation or curation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8" name="Google Shape;598;p41"/>
          <p:cNvSpPr txBox="1"/>
          <p:nvPr/>
        </p:nvSpPr>
        <p:spPr>
          <a:xfrm>
            <a:off x="2158050" y="165770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Upload &amp; share content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9" name="Google Shape;599;p41"/>
          <p:cNvSpPr txBox="1"/>
          <p:nvPr/>
        </p:nvSpPr>
        <p:spPr>
          <a:xfrm>
            <a:off x="3837625" y="1657700"/>
            <a:ext cx="1680300" cy="952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18000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Design activities,  provide 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0" name="Google Shape;600;p41"/>
          <p:cNvSpPr txBox="1"/>
          <p:nvPr/>
        </p:nvSpPr>
        <p:spPr>
          <a:xfrm>
            <a:off x="59490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Interact with students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p41"/>
          <p:cNvSpPr/>
          <p:nvPr/>
        </p:nvSpPr>
        <p:spPr>
          <a:xfrm>
            <a:off x="34603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1"/>
          <p:cNvSpPr/>
          <p:nvPr/>
        </p:nvSpPr>
        <p:spPr>
          <a:xfrm>
            <a:off x="559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1"/>
          <p:cNvSpPr txBox="1"/>
          <p:nvPr/>
        </p:nvSpPr>
        <p:spPr>
          <a:xfrm>
            <a:off x="75492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Assess- ment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41"/>
          <p:cNvSpPr/>
          <p:nvPr/>
        </p:nvSpPr>
        <p:spPr>
          <a:xfrm>
            <a:off x="7194174" y="2095729"/>
            <a:ext cx="308700" cy="360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1"/>
          <p:cNvSpPr/>
          <p:nvPr/>
        </p:nvSpPr>
        <p:spPr>
          <a:xfrm>
            <a:off x="2774575" y="27053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98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2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45</a:t>
            </a:fld>
            <a:endParaRPr/>
          </a:p>
        </p:txBody>
      </p:sp>
      <p:sp>
        <p:nvSpPr>
          <p:cNvPr id="612" name="Google Shape;612;p42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Quick clean &amp; upload  </a:t>
            </a:r>
            <a:endParaRPr sz="1900"/>
          </a:p>
        </p:txBody>
      </p:sp>
      <p:sp>
        <p:nvSpPr>
          <p:cNvPr id="613" name="Google Shape;613;p42"/>
          <p:cNvSpPr/>
          <p:nvPr/>
        </p:nvSpPr>
        <p:spPr>
          <a:xfrm>
            <a:off x="381000" y="1237225"/>
            <a:ext cx="39369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42"/>
          <p:cNvSpPr txBox="1"/>
          <p:nvPr/>
        </p:nvSpPr>
        <p:spPr>
          <a:xfrm>
            <a:off x="381000" y="1203325"/>
            <a:ext cx="78372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Trim the video, chunk if required, remove any long pauses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Export videos; compress if required (Handbrake)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Upload on video hosting platforms like YouTube: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lphaL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 vs Unlisted vs Private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57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46</a:t>
            </a:fld>
            <a:endParaRPr/>
          </a:p>
        </p:txBody>
      </p:sp>
      <p:sp>
        <p:nvSpPr>
          <p:cNvPr id="621" name="Google Shape;621;p43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Sharing content  </a:t>
            </a:r>
            <a:endParaRPr sz="1900"/>
          </a:p>
        </p:txBody>
      </p:sp>
      <p:sp>
        <p:nvSpPr>
          <p:cNvPr id="622" name="Google Shape;622;p43"/>
          <p:cNvSpPr/>
          <p:nvPr/>
        </p:nvSpPr>
        <p:spPr>
          <a:xfrm>
            <a:off x="381000" y="1237225"/>
            <a:ext cx="39369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43"/>
          <p:cNvSpPr txBox="1"/>
          <p:nvPr/>
        </p:nvSpPr>
        <p:spPr>
          <a:xfrm>
            <a:off x="609600" y="1112900"/>
            <a:ext cx="77787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Sharing platform: Moodle or other LMS, Google Sites, 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BodhiTree, …..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Embed videos from Youtube, Vimeo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wrappers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Embed quizzes / activities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55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4"/>
          <p:cNvSpPr txBox="1">
            <a:spLocks noGrp="1"/>
          </p:cNvSpPr>
          <p:nvPr>
            <p:ph type="title"/>
          </p:nvPr>
        </p:nvSpPr>
        <p:spPr>
          <a:xfrm>
            <a:off x="549975" y="2647950"/>
            <a:ext cx="632940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/>
              <a:t>Technology Tools: Creating activities</a:t>
            </a:r>
            <a:endParaRPr sz="3200"/>
          </a:p>
        </p:txBody>
      </p:sp>
      <p:sp>
        <p:nvSpPr>
          <p:cNvPr id="629" name="Google Shape;629;p44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8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48</a:t>
            </a:fld>
            <a:endParaRPr/>
          </a:p>
        </p:txBody>
      </p:sp>
      <p:sp>
        <p:nvSpPr>
          <p:cNvPr id="636" name="Google Shape;636;p45"/>
          <p:cNvSpPr txBox="1">
            <a:spLocks noGrp="1"/>
          </p:cNvSpPr>
          <p:nvPr>
            <p:ph type="body" idx="1"/>
          </p:nvPr>
        </p:nvSpPr>
        <p:spPr>
          <a:xfrm>
            <a:off x="381000" y="404878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Creating activities involves</a:t>
            </a:r>
            <a:endParaRPr/>
          </a:p>
        </p:txBody>
      </p:sp>
      <p:sp>
        <p:nvSpPr>
          <p:cNvPr id="637" name="Google Shape;637;p45"/>
          <p:cNvSpPr txBox="1"/>
          <p:nvPr/>
        </p:nvSpPr>
        <p:spPr>
          <a:xfrm>
            <a:off x="3365100" y="3041525"/>
            <a:ext cx="2685600" cy="16197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Creating activities for immediate and frequent practice 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Providing feedback on student responses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Providing diverse resources</a:t>
            </a:r>
            <a:b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8" name="Google Shape;638;p45"/>
          <p:cNvSpPr/>
          <p:nvPr/>
        </p:nvSpPr>
        <p:spPr>
          <a:xfrm>
            <a:off x="178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5"/>
          <p:cNvSpPr txBox="1"/>
          <p:nvPr/>
        </p:nvSpPr>
        <p:spPr>
          <a:xfrm>
            <a:off x="465025" y="16573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Content creation or curation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0" name="Google Shape;640;p45"/>
          <p:cNvSpPr txBox="1"/>
          <p:nvPr/>
        </p:nvSpPr>
        <p:spPr>
          <a:xfrm>
            <a:off x="2158050" y="165770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Upload &amp; share content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1" name="Google Shape;641;p45"/>
          <p:cNvSpPr txBox="1"/>
          <p:nvPr/>
        </p:nvSpPr>
        <p:spPr>
          <a:xfrm>
            <a:off x="3837625" y="1657700"/>
            <a:ext cx="1680300" cy="952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18000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Design activities,  provide </a:t>
            </a:r>
            <a:endParaRPr sz="1600" b="1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600" b="1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2" name="Google Shape;642;p45"/>
          <p:cNvSpPr txBox="1"/>
          <p:nvPr/>
        </p:nvSpPr>
        <p:spPr>
          <a:xfrm>
            <a:off x="59490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Interact with students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45"/>
          <p:cNvSpPr/>
          <p:nvPr/>
        </p:nvSpPr>
        <p:spPr>
          <a:xfrm>
            <a:off x="34603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45"/>
          <p:cNvSpPr/>
          <p:nvPr/>
        </p:nvSpPr>
        <p:spPr>
          <a:xfrm>
            <a:off x="559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45"/>
          <p:cNvSpPr txBox="1"/>
          <p:nvPr/>
        </p:nvSpPr>
        <p:spPr>
          <a:xfrm>
            <a:off x="75492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Assess- ment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" name="Google Shape;646;p45"/>
          <p:cNvSpPr/>
          <p:nvPr/>
        </p:nvSpPr>
        <p:spPr>
          <a:xfrm>
            <a:off x="7194174" y="2095729"/>
            <a:ext cx="308700" cy="360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45"/>
          <p:cNvSpPr/>
          <p:nvPr/>
        </p:nvSpPr>
        <p:spPr>
          <a:xfrm>
            <a:off x="4679575" y="27053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47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49</a:t>
            </a:fld>
            <a:endParaRPr/>
          </a:p>
        </p:txBody>
      </p:sp>
      <p:sp>
        <p:nvSpPr>
          <p:cNvPr id="654" name="Google Shape;654;p46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500"/>
              <a:t>Learning by Doing (LbD) activities</a:t>
            </a:r>
            <a:endParaRPr sz="2500"/>
          </a:p>
        </p:txBody>
      </p:sp>
      <p:sp>
        <p:nvSpPr>
          <p:cNvPr id="655" name="Google Shape;655;p46"/>
          <p:cNvSpPr/>
          <p:nvPr/>
        </p:nvSpPr>
        <p:spPr>
          <a:xfrm>
            <a:off x="2409825" y="1142250"/>
            <a:ext cx="57753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push all LbD activities to the end to module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Intersperse them between videos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feedback -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■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Customized to MCQ options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■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rubrics for long answers, problems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6" name="Google Shape;65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450" y="1122101"/>
            <a:ext cx="1948750" cy="32105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0256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What do we do? – At a glance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1131589"/>
            <a:ext cx="5409881" cy="39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Research: 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i="1" dirty="0" err="1">
                <a:solidFill>
                  <a:srgbClr val="0000FF"/>
                </a:solidFill>
              </a:rPr>
              <a:t>TELoTS</a:t>
            </a:r>
            <a:r>
              <a:rPr lang="en-US" altLang="en-US" i="1" dirty="0">
                <a:solidFill>
                  <a:srgbClr val="0000FF"/>
                </a:solidFill>
              </a:rPr>
              <a:t>: </a:t>
            </a:r>
            <a:r>
              <a:rPr lang="en-US" altLang="en-US" dirty="0"/>
              <a:t>Technology enhanced learning of thinking skills</a:t>
            </a:r>
            <a:endParaRPr lang="en-IN" altLang="en-US" dirty="0"/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IN" altLang="en-US" i="1" dirty="0">
                <a:solidFill>
                  <a:srgbClr val="0000FF"/>
                </a:solidFill>
              </a:rPr>
              <a:t>TUET: </a:t>
            </a:r>
            <a:r>
              <a:rPr lang="en-IN" altLang="en-US" dirty="0"/>
              <a:t>Teacher use of educational technologies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IN" altLang="en-US" i="1" dirty="0">
                <a:solidFill>
                  <a:srgbClr val="0000FF"/>
                </a:solidFill>
              </a:rPr>
              <a:t>EDA: </a:t>
            </a:r>
            <a:r>
              <a:rPr lang="en-IN" altLang="en-US" dirty="0"/>
              <a:t>Educational data analytics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IN" altLang="en-US" i="1" dirty="0" err="1">
                <a:solidFill>
                  <a:srgbClr val="0000FF"/>
                </a:solidFill>
              </a:rPr>
              <a:t>EmergE</a:t>
            </a:r>
            <a:r>
              <a:rPr lang="en-IN" altLang="en-US" i="1" dirty="0">
                <a:solidFill>
                  <a:srgbClr val="0000FF"/>
                </a:solidFill>
              </a:rPr>
              <a:t>: </a:t>
            </a:r>
            <a:r>
              <a:rPr lang="en-IN" altLang="en-US" dirty="0"/>
              <a:t>Emerging technologies</a:t>
            </a:r>
            <a:endParaRPr lang="en-IN" sz="1600" b="1" dirty="0"/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Development: 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i="1" dirty="0">
                <a:solidFill>
                  <a:srgbClr val="0000FF"/>
                </a:solidFill>
              </a:rPr>
              <a:t>MOOCs: </a:t>
            </a:r>
            <a:r>
              <a:rPr lang="en-US" altLang="en-US" sz="1600" dirty="0"/>
              <a:t>Massive open online courses – </a:t>
            </a:r>
            <a:r>
              <a:rPr lang="en-US" altLang="en-US" sz="1600" dirty="0" err="1"/>
              <a:t>IITBombayX</a:t>
            </a:r>
            <a:endParaRPr lang="en-US" altLang="en-US" sz="1600" dirty="0"/>
          </a:p>
          <a:p>
            <a:pPr marL="638175" lvl="1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dirty="0"/>
              <a:t>Trained 5000+ college teachers, 5000+ school teachers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i="1" dirty="0">
                <a:solidFill>
                  <a:srgbClr val="0000FF"/>
                </a:solidFill>
              </a:rPr>
              <a:t>Handbooks: </a:t>
            </a:r>
            <a:r>
              <a:rPr lang="en-US" altLang="en-US" sz="1600" dirty="0"/>
              <a:t>Resources for ET researchers and teachers</a:t>
            </a:r>
            <a:endParaRPr lang="en-US" altLang="en-US" sz="1600" i="1" dirty="0">
              <a:solidFill>
                <a:srgbClr val="0000FF"/>
              </a:solidFill>
            </a:endParaRPr>
          </a:p>
          <a:p>
            <a:pPr marL="638175" lvl="1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dirty="0"/>
              <a:t>RMET, LOBE, …</a:t>
            </a:r>
          </a:p>
          <a:p>
            <a:pPr marL="180975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i="1" dirty="0">
                <a:solidFill>
                  <a:srgbClr val="0000FF"/>
                </a:solidFill>
              </a:rPr>
              <a:t>Tools: </a:t>
            </a:r>
            <a:r>
              <a:rPr lang="en-US" altLang="en-US" sz="1600" dirty="0"/>
              <a:t>To support teaching-learning process</a:t>
            </a:r>
          </a:p>
          <a:p>
            <a:pPr marL="638175" lvl="1" indent="-180975">
              <a:lnSpc>
                <a:spcPct val="110000"/>
              </a:lnSpc>
              <a:buFontTx/>
              <a:buChar char="-"/>
              <a:defRPr/>
            </a:pPr>
            <a:r>
              <a:rPr lang="en-US" altLang="en-US" sz="1600" dirty="0" err="1"/>
              <a:t>iQuE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iSAT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CuVIS</a:t>
            </a:r>
            <a:r>
              <a:rPr lang="en-US" altLang="en-US" sz="1600" dirty="0"/>
              <a:t>, …</a:t>
            </a:r>
            <a:endParaRPr lang="en-IN" altLang="en-US" sz="1600" dirty="0"/>
          </a:p>
          <a:p>
            <a:pPr>
              <a:lnSpc>
                <a:spcPct val="110000"/>
              </a:lnSpc>
              <a:defRPr/>
            </a:pPr>
            <a:endParaRPr lang="en-IN" sz="1600" b="1" dirty="0"/>
          </a:p>
          <a:p>
            <a:pPr>
              <a:lnSpc>
                <a:spcPct val="110000"/>
              </a:lnSpc>
            </a:pPr>
            <a:endParaRPr lang="en-IN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84168" y="2139702"/>
            <a:ext cx="2736304" cy="186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Consultancy</a:t>
            </a:r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Outreach</a:t>
            </a:r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Sponsored Projects</a:t>
            </a:r>
          </a:p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en-US" sz="2000" dirty="0"/>
              <a:t>Sponsored Research Labs</a:t>
            </a:r>
          </a:p>
        </p:txBody>
      </p:sp>
    </p:spTree>
    <p:extLst>
      <p:ext uri="{BB962C8B-B14F-4D97-AF65-F5344CB8AC3E}">
        <p14:creationId xmlns:p14="http://schemas.microsoft.com/office/powerpoint/2010/main" val="64661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50</a:t>
            </a:fld>
            <a:endParaRPr/>
          </a:p>
        </p:txBody>
      </p:sp>
      <p:sp>
        <p:nvSpPr>
          <p:cNvPr id="663" name="Google Shape;663;p47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400" dirty="0" smtClean="0"/>
              <a:t>Activities </a:t>
            </a:r>
            <a:r>
              <a:rPr lang="en-IN" sz="2400" dirty="0"/>
              <a:t>on Moodle - Example</a:t>
            </a:r>
            <a:endParaRPr sz="2400" dirty="0"/>
          </a:p>
        </p:txBody>
      </p:sp>
      <p:pic>
        <p:nvPicPr>
          <p:cNvPr id="664" name="Google Shape;66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428" y="1099978"/>
            <a:ext cx="3305219" cy="358441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5" name="Google Shape;665;p47"/>
          <p:cNvSpPr/>
          <p:nvPr/>
        </p:nvSpPr>
        <p:spPr>
          <a:xfrm>
            <a:off x="378425" y="2763950"/>
            <a:ext cx="1388100" cy="274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6" name="Google Shape;666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6047" y="1099978"/>
            <a:ext cx="2100085" cy="3584417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7" name="Google Shape;667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4148" y="1108986"/>
            <a:ext cx="2137105" cy="3557747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3231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51</a:t>
            </a:fld>
            <a:endParaRPr/>
          </a:p>
        </p:txBody>
      </p:sp>
      <p:sp>
        <p:nvSpPr>
          <p:cNvPr id="674" name="Google Shape;674;p48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400"/>
              <a:t>LbD Activity - Assimilation quiz: Giving customized feedback</a:t>
            </a:r>
            <a:endParaRPr sz="2400"/>
          </a:p>
        </p:txBody>
      </p:sp>
      <p:pic>
        <p:nvPicPr>
          <p:cNvPr id="675" name="Google Shape;67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225" y="1099975"/>
            <a:ext cx="3173700" cy="3441772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6" name="Google Shape;676;p48"/>
          <p:cNvSpPr/>
          <p:nvPr/>
        </p:nvSpPr>
        <p:spPr>
          <a:xfrm>
            <a:off x="427550" y="2713500"/>
            <a:ext cx="1245900" cy="23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7125" y="1099975"/>
            <a:ext cx="4340740" cy="2767175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78" name="Google Shape;678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0212" y="1233416"/>
            <a:ext cx="1860150" cy="3174884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9" name="Google Shape;679;p48"/>
          <p:cNvSpPr/>
          <p:nvPr/>
        </p:nvSpPr>
        <p:spPr>
          <a:xfrm>
            <a:off x="1806375" y="1618425"/>
            <a:ext cx="1054200" cy="171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61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9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52</a:t>
            </a:fld>
            <a:endParaRPr/>
          </a:p>
        </p:txBody>
      </p:sp>
      <p:sp>
        <p:nvSpPr>
          <p:cNvPr id="686" name="Google Shape;686;p49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400"/>
              <a:t>LbD Activity - Assimilation quiz: Giving customized feedback</a:t>
            </a:r>
            <a:endParaRPr sz="2400"/>
          </a:p>
        </p:txBody>
      </p:sp>
      <p:pic>
        <p:nvPicPr>
          <p:cNvPr id="687" name="Google Shape;687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25" y="1099975"/>
            <a:ext cx="3021300" cy="3276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8" name="Google Shape;688;p49"/>
          <p:cNvSpPr/>
          <p:nvPr/>
        </p:nvSpPr>
        <p:spPr>
          <a:xfrm>
            <a:off x="275150" y="2637300"/>
            <a:ext cx="1245900" cy="23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9" name="Google Shape;689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200" y="1099975"/>
            <a:ext cx="5079224" cy="3336775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0" name="Google Shape;690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5412" y="1157216"/>
            <a:ext cx="1860150" cy="3174884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91" name="Google Shape;691;p49"/>
          <p:cNvSpPr/>
          <p:nvPr/>
        </p:nvSpPr>
        <p:spPr>
          <a:xfrm>
            <a:off x="1501575" y="1542225"/>
            <a:ext cx="1054200" cy="171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567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0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53</a:t>
            </a:fld>
            <a:endParaRPr/>
          </a:p>
        </p:txBody>
      </p:sp>
      <p:pic>
        <p:nvPicPr>
          <p:cNvPr id="698" name="Google Shape;69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900" y="1050925"/>
            <a:ext cx="3201458" cy="3445326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0"/>
          <p:cNvSpPr/>
          <p:nvPr/>
        </p:nvSpPr>
        <p:spPr>
          <a:xfrm>
            <a:off x="331899" y="2885575"/>
            <a:ext cx="1342500" cy="274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50"/>
          <p:cNvSpPr/>
          <p:nvPr/>
        </p:nvSpPr>
        <p:spPr>
          <a:xfrm>
            <a:off x="1802684" y="1535250"/>
            <a:ext cx="1531800" cy="532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50"/>
          <p:cNvSpPr txBox="1"/>
          <p:nvPr/>
        </p:nvSpPr>
        <p:spPr>
          <a:xfrm>
            <a:off x="3669225" y="916572"/>
            <a:ext cx="51825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Rubric for grading student responses to </a:t>
            </a:r>
            <a:r>
              <a:rPr lang="en-IN" sz="1800">
                <a:latin typeface="Calibri"/>
                <a:ea typeface="Calibri"/>
                <a:cs typeface="Calibri"/>
                <a:sym typeface="Calibri"/>
              </a:rPr>
              <a:t>open ended</a:t>
            </a: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questions - Grading criteria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2" name="Google Shape;70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9128" y="1772888"/>
            <a:ext cx="5182499" cy="2647162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3" name="Google Shape;703;p50"/>
          <p:cNvSpPr/>
          <p:nvPr/>
        </p:nvSpPr>
        <p:spPr>
          <a:xfrm>
            <a:off x="3747158" y="2739325"/>
            <a:ext cx="882300" cy="274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I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 of criteria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50"/>
          <p:cNvSpPr/>
          <p:nvPr/>
        </p:nvSpPr>
        <p:spPr>
          <a:xfrm>
            <a:off x="6151775" y="3013825"/>
            <a:ext cx="1182000" cy="35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I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Description of performance levels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50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500"/>
              <a:t>LbD Activities on Moodle - Example</a:t>
            </a:r>
            <a:endParaRPr sz="2500"/>
          </a:p>
        </p:txBody>
      </p:sp>
    </p:spTree>
    <p:extLst>
      <p:ext uri="{BB962C8B-B14F-4D97-AF65-F5344CB8AC3E}">
        <p14:creationId xmlns:p14="http://schemas.microsoft.com/office/powerpoint/2010/main" val="110262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1"/>
          <p:cNvSpPr txBox="1">
            <a:spLocks noGrp="1"/>
          </p:cNvSpPr>
          <p:nvPr>
            <p:ph type="title"/>
          </p:nvPr>
        </p:nvSpPr>
        <p:spPr>
          <a:xfrm>
            <a:off x="549975" y="2724150"/>
            <a:ext cx="757020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/>
              <a:t>Technology Tools: Interacting with students</a:t>
            </a:r>
            <a:endParaRPr sz="3200"/>
          </a:p>
        </p:txBody>
      </p:sp>
      <p:sp>
        <p:nvSpPr>
          <p:cNvPr id="711" name="Google Shape;711;p51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27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2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55</a:t>
            </a:fld>
            <a:endParaRPr/>
          </a:p>
        </p:txBody>
      </p:sp>
      <p:sp>
        <p:nvSpPr>
          <p:cNvPr id="718" name="Google Shape;718;p52"/>
          <p:cNvSpPr txBox="1">
            <a:spLocks noGrp="1"/>
          </p:cNvSpPr>
          <p:nvPr>
            <p:ph type="body" idx="1"/>
          </p:nvPr>
        </p:nvSpPr>
        <p:spPr>
          <a:xfrm>
            <a:off x="381000" y="404878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Interacting with students involves</a:t>
            </a:r>
            <a:endParaRPr/>
          </a:p>
        </p:txBody>
      </p:sp>
      <p:sp>
        <p:nvSpPr>
          <p:cNvPr id="719" name="Google Shape;719;p52"/>
          <p:cNvSpPr txBox="1"/>
          <p:nvPr/>
        </p:nvSpPr>
        <p:spPr>
          <a:xfrm>
            <a:off x="5270100" y="3041525"/>
            <a:ext cx="2685600" cy="11589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Conduct live interactions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Facilitate meaningful discussions in Forums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Set up Muddy points forum</a:t>
            </a:r>
            <a:b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0" name="Google Shape;720;p52"/>
          <p:cNvSpPr/>
          <p:nvPr/>
        </p:nvSpPr>
        <p:spPr>
          <a:xfrm>
            <a:off x="178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52"/>
          <p:cNvSpPr txBox="1"/>
          <p:nvPr/>
        </p:nvSpPr>
        <p:spPr>
          <a:xfrm>
            <a:off x="465025" y="16573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Content creation or curation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2" name="Google Shape;722;p52"/>
          <p:cNvSpPr txBox="1"/>
          <p:nvPr/>
        </p:nvSpPr>
        <p:spPr>
          <a:xfrm>
            <a:off x="2158050" y="165770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Upload &amp; share content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3" name="Google Shape;723;p52"/>
          <p:cNvSpPr txBox="1"/>
          <p:nvPr/>
        </p:nvSpPr>
        <p:spPr>
          <a:xfrm>
            <a:off x="3837625" y="1657700"/>
            <a:ext cx="1680300" cy="952200"/>
          </a:xfrm>
          <a:prstGeom prst="rect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18000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Design activities,  provide 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4" name="Google Shape;724;p52"/>
          <p:cNvSpPr txBox="1"/>
          <p:nvPr/>
        </p:nvSpPr>
        <p:spPr>
          <a:xfrm>
            <a:off x="59490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Interact with students</a:t>
            </a:r>
            <a:endParaRPr sz="1600" b="1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5" name="Google Shape;725;p52"/>
          <p:cNvSpPr/>
          <p:nvPr/>
        </p:nvSpPr>
        <p:spPr>
          <a:xfrm>
            <a:off x="34603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52"/>
          <p:cNvSpPr/>
          <p:nvPr/>
        </p:nvSpPr>
        <p:spPr>
          <a:xfrm>
            <a:off x="559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52"/>
          <p:cNvSpPr txBox="1"/>
          <p:nvPr/>
        </p:nvSpPr>
        <p:spPr>
          <a:xfrm>
            <a:off x="75492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Assess- ment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8" name="Google Shape;728;p52"/>
          <p:cNvSpPr/>
          <p:nvPr/>
        </p:nvSpPr>
        <p:spPr>
          <a:xfrm>
            <a:off x="7194174" y="2095729"/>
            <a:ext cx="308700" cy="360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52"/>
          <p:cNvSpPr/>
          <p:nvPr/>
        </p:nvSpPr>
        <p:spPr>
          <a:xfrm>
            <a:off x="6584575" y="27053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16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56</a:t>
            </a:fld>
            <a:endParaRPr/>
          </a:p>
        </p:txBody>
      </p:sp>
      <p:sp>
        <p:nvSpPr>
          <p:cNvPr id="736" name="Google Shape;736;p53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Conducting live interactions</a:t>
            </a:r>
            <a:endParaRPr/>
          </a:p>
        </p:txBody>
      </p:sp>
      <p:sp>
        <p:nvSpPr>
          <p:cNvPr id="737" name="Google Shape;737;p53"/>
          <p:cNvSpPr/>
          <p:nvPr/>
        </p:nvSpPr>
        <p:spPr>
          <a:xfrm>
            <a:off x="304800" y="1031775"/>
            <a:ext cx="77274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platform - Meet students synchronously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personal connect with students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asynchronous interaction - May lead to isolation and disinterest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giving students enough time - asynchronous materials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interaction is useful to address their doubts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feedback on content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questions systematically or do a tutorial (TAs/Instructor)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students to post their questions in advance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92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57</a:t>
            </a:fld>
            <a:endParaRPr/>
          </a:p>
        </p:txBody>
      </p:sp>
      <p:sp>
        <p:nvSpPr>
          <p:cNvPr id="744" name="Google Shape;744;p54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How </a:t>
            </a:r>
            <a:r>
              <a:rPr lang="en-IN">
                <a:solidFill>
                  <a:srgbClr val="CC0000"/>
                </a:solidFill>
              </a:rPr>
              <a:t>not to</a:t>
            </a:r>
            <a:r>
              <a:rPr lang="en-IN"/>
              <a:t> do live interactions?</a:t>
            </a:r>
            <a:endParaRPr/>
          </a:p>
        </p:txBody>
      </p:sp>
      <p:sp>
        <p:nvSpPr>
          <p:cNvPr id="745" name="Google Shape;745;p54"/>
          <p:cNvSpPr/>
          <p:nvPr/>
        </p:nvSpPr>
        <p:spPr>
          <a:xfrm>
            <a:off x="304800" y="996525"/>
            <a:ext cx="7727400" cy="29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use it as primary mode of delivering content: </a:t>
            </a:r>
            <a:r>
              <a:rPr lang="en-IN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Caution!!</a:t>
            </a:r>
            <a:endParaRPr sz="20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it as ‘substitute’ for f2f is not effective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issues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engagement - Attention span, Distraction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lecture + Recording + Make it available to students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file size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activities to actively engage students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Mantra!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too many, Not too little - Do it periodically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10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58</a:t>
            </a:fld>
            <a:endParaRPr/>
          </a:p>
        </p:txBody>
      </p:sp>
      <p:sp>
        <p:nvSpPr>
          <p:cNvPr id="761" name="Google Shape;761;p56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500"/>
              <a:t>Effective live interaction - Strategies and technology tools </a:t>
            </a:r>
            <a:endParaRPr sz="2500"/>
          </a:p>
        </p:txBody>
      </p:sp>
      <p:sp>
        <p:nvSpPr>
          <p:cNvPr id="762" name="Google Shape;762;p56"/>
          <p:cNvSpPr/>
          <p:nvPr/>
        </p:nvSpPr>
        <p:spPr>
          <a:xfrm>
            <a:off x="304800" y="1072725"/>
            <a:ext cx="6708300" cy="3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moderator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Chat, Hand raise, Poll (Yes/no questions, Thumbs up/down)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students to speak up or participate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feedback from students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by asking students to post </a:t>
            </a:r>
            <a:r>
              <a:rPr lang="en-IN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muddiest points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chat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these on course platform by providing supplementary materials, if possible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TAs to write summary of the key points for those who were unable to join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56"/>
          <p:cNvSpPr/>
          <p:nvPr/>
        </p:nvSpPr>
        <p:spPr>
          <a:xfrm>
            <a:off x="7116350" y="2466075"/>
            <a:ext cx="1846200" cy="60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 Conferencing Software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215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59</a:t>
            </a:fld>
            <a:endParaRPr/>
          </a:p>
        </p:txBody>
      </p:sp>
      <p:sp>
        <p:nvSpPr>
          <p:cNvPr id="770" name="Google Shape;770;p57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500"/>
              <a:t>Effective live interaction - Strategies and technology tools </a:t>
            </a:r>
            <a:endParaRPr sz="2500"/>
          </a:p>
        </p:txBody>
      </p:sp>
      <p:sp>
        <p:nvSpPr>
          <p:cNvPr id="771" name="Google Shape;771;p57"/>
          <p:cNvSpPr/>
          <p:nvPr/>
        </p:nvSpPr>
        <p:spPr>
          <a:xfrm>
            <a:off x="412901" y="1113575"/>
            <a:ext cx="978900" cy="279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57"/>
          <p:cNvSpPr/>
          <p:nvPr/>
        </p:nvSpPr>
        <p:spPr>
          <a:xfrm>
            <a:off x="4179100" y="1148925"/>
            <a:ext cx="4086300" cy="3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different types of questions or do activities during live interaction to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students to participate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an idea about students’ progress with asynchronous materials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Gauge in real time students’ level of understanding/ misconceptions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types of questions?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MCQs, Yes/No, Polls, Word Cloud, … 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3" name="Google Shape;77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01" y="1453775"/>
            <a:ext cx="3522126" cy="1991808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56836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Online instruction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1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dirty="0" smtClean="0"/>
              <a:t>Switch over to website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Activity – Website walkthrough</a:t>
            </a:r>
            <a:endParaRPr lang="en-IN" dirty="0"/>
          </a:p>
        </p:txBody>
      </p:sp>
      <p:sp>
        <p:nvSpPr>
          <p:cNvPr id="109" name="Google Shape;109;p2"/>
          <p:cNvSpPr/>
          <p:nvPr/>
        </p:nvSpPr>
        <p:spPr>
          <a:xfrm>
            <a:off x="584199" y="3592286"/>
            <a:ext cx="7471230" cy="112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Teaching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Self-paced course developed at IIT Bombay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https://sites.google.com/view/iitb-teachonline/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5612"/>
          <a:stretch/>
        </p:blipFill>
        <p:spPr>
          <a:xfrm>
            <a:off x="395514" y="1124857"/>
            <a:ext cx="4537795" cy="24092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9546273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Options for your course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61</a:t>
            </a:fld>
            <a:endParaRPr lang="en-IN" dirty="0"/>
          </a:p>
        </p:txBody>
      </p:sp>
      <p:sp>
        <p:nvSpPr>
          <p:cNvPr id="5" name="Oval 4"/>
          <p:cNvSpPr/>
          <p:nvPr/>
        </p:nvSpPr>
        <p:spPr>
          <a:xfrm>
            <a:off x="5105400" y="1428750"/>
            <a:ext cx="25146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372100" y="182417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Technology choices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250721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Pedagogical strategies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4950" y="3165217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Pros-cons of choices</a:t>
            </a:r>
          </a:p>
        </p:txBody>
      </p:sp>
    </p:spTree>
    <p:extLst>
      <p:ext uri="{BB962C8B-B14F-4D97-AF65-F5344CB8AC3E}">
        <p14:creationId xmlns:p14="http://schemas.microsoft.com/office/powerpoint/2010/main" val="17657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62</a:t>
            </a:fld>
            <a:endParaRPr/>
          </a:p>
        </p:txBody>
      </p:sp>
      <p:sp>
        <p:nvSpPr>
          <p:cNvPr id="802" name="Google Shape;802;p61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There exist many many technology tools </a:t>
            </a:r>
            <a:endParaRPr/>
          </a:p>
        </p:txBody>
      </p:sp>
      <p:sp>
        <p:nvSpPr>
          <p:cNvPr id="803" name="Google Shape;803;p61"/>
          <p:cNvSpPr/>
          <p:nvPr/>
        </p:nvSpPr>
        <p:spPr>
          <a:xfrm>
            <a:off x="1707774" y="17909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61"/>
          <p:cNvSpPr txBox="1"/>
          <p:nvPr/>
        </p:nvSpPr>
        <p:spPr>
          <a:xfrm>
            <a:off x="388825" y="13525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Content creation or curation</a:t>
            </a:r>
            <a:endParaRPr sz="1600" b="0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61"/>
          <p:cNvSpPr txBox="1"/>
          <p:nvPr/>
        </p:nvSpPr>
        <p:spPr>
          <a:xfrm>
            <a:off x="2081850" y="135290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Upload &amp; share content</a:t>
            </a:r>
            <a:endParaRPr sz="1600" b="0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6" name="Google Shape;806;p61"/>
          <p:cNvSpPr txBox="1"/>
          <p:nvPr/>
        </p:nvSpPr>
        <p:spPr>
          <a:xfrm>
            <a:off x="3761425" y="1352900"/>
            <a:ext cx="1680300" cy="952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18000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Design activities,  provide </a:t>
            </a:r>
            <a:endParaRPr sz="1600" b="0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600" b="0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61"/>
          <p:cNvSpPr txBox="1"/>
          <p:nvPr/>
        </p:nvSpPr>
        <p:spPr>
          <a:xfrm>
            <a:off x="5872800" y="13313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Interact with students</a:t>
            </a:r>
            <a:endParaRPr sz="1600" b="0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8" name="Google Shape;808;p61"/>
          <p:cNvSpPr/>
          <p:nvPr/>
        </p:nvSpPr>
        <p:spPr>
          <a:xfrm>
            <a:off x="3384174" y="17909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61"/>
          <p:cNvSpPr/>
          <p:nvPr/>
        </p:nvSpPr>
        <p:spPr>
          <a:xfrm>
            <a:off x="5517774" y="17909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0" name="Google Shape;810;p61"/>
          <p:cNvGrpSpPr/>
          <p:nvPr/>
        </p:nvGrpSpPr>
        <p:grpSpPr>
          <a:xfrm>
            <a:off x="7117974" y="1331350"/>
            <a:ext cx="1579626" cy="973800"/>
            <a:chOff x="7041774" y="1940950"/>
            <a:chExt cx="1579626" cy="973800"/>
          </a:xfrm>
        </p:grpSpPr>
        <p:sp>
          <p:nvSpPr>
            <p:cNvPr id="811" name="Google Shape;811;p61"/>
            <p:cNvSpPr txBox="1"/>
            <p:nvPr/>
          </p:nvSpPr>
          <p:spPr>
            <a:xfrm>
              <a:off x="7396800" y="1940950"/>
              <a:ext cx="1224600" cy="973800"/>
            </a:xfrm>
            <a:prstGeom prst="rect">
              <a:avLst/>
            </a:prstGeom>
            <a:noFill/>
            <a:ln w="9525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0" i="0" u="none" strike="noStrike" cap="none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Assess- ment</a:t>
              </a:r>
              <a:endParaRPr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2" name="Google Shape;812;p61"/>
            <p:cNvSpPr/>
            <p:nvPr/>
          </p:nvSpPr>
          <p:spPr>
            <a:xfrm>
              <a:off x="7041774" y="2400529"/>
              <a:ext cx="308700" cy="36000"/>
            </a:xfrm>
            <a:prstGeom prst="roundRect">
              <a:avLst>
                <a:gd name="adj" fmla="val 50000"/>
              </a:avLst>
            </a:prstGeom>
            <a:solidFill>
              <a:srgbClr val="A72A1E"/>
            </a:solidFill>
            <a:ln w="9525" cap="flat" cmpd="sng">
              <a:solidFill>
                <a:srgbClr val="E6B8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3" name="Google Shape;813;p61"/>
          <p:cNvSpPr txBox="1"/>
          <p:nvPr/>
        </p:nvSpPr>
        <p:spPr>
          <a:xfrm>
            <a:off x="388825" y="2656275"/>
            <a:ext cx="1318800" cy="148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PPT, PDF, Whiteboard</a:t>
            </a:r>
            <a:b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FlashBack Express, OBS, OpenShot, ShotCut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p61"/>
          <p:cNvSpPr txBox="1"/>
          <p:nvPr/>
        </p:nvSpPr>
        <p:spPr>
          <a:xfrm>
            <a:off x="1937425" y="2647275"/>
            <a:ext cx="1579500" cy="97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YouTube, Vimeo</a:t>
            </a:r>
            <a:b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Moodle, Google classroom, Google sites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61"/>
          <p:cNvSpPr txBox="1"/>
          <p:nvPr/>
        </p:nvSpPr>
        <p:spPr>
          <a:xfrm>
            <a:off x="3867025" y="2647958"/>
            <a:ext cx="1709100" cy="112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Moodle activities</a:t>
            </a:r>
            <a:b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Google tools (Google classroom/ Google sites)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p61"/>
          <p:cNvSpPr txBox="1"/>
          <p:nvPr/>
        </p:nvSpPr>
        <p:spPr>
          <a:xfrm>
            <a:off x="5804300" y="2655100"/>
            <a:ext cx="1439700" cy="120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Zoom, WebEx</a:t>
            </a:r>
            <a:b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Big Blue Button, Mentimeter</a:t>
            </a:r>
            <a:b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Discussion Forum, Padlet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7" name="Google Shape;817;p61"/>
          <p:cNvSpPr txBox="1"/>
          <p:nvPr/>
        </p:nvSpPr>
        <p:spPr>
          <a:xfrm>
            <a:off x="7480700" y="2655100"/>
            <a:ext cx="1439700" cy="952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3rd party proctored exams, remote monitoring, ...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8" name="Google Shape;818;p61"/>
          <p:cNvSpPr txBox="1"/>
          <p:nvPr/>
        </p:nvSpPr>
        <p:spPr>
          <a:xfrm>
            <a:off x="304800" y="4254100"/>
            <a:ext cx="8524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1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How do we select? </a:t>
            </a: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9231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What to compare in technology tools?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6962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FF"/>
                </a:solidFill>
              </a:rPr>
              <a:t>Video creation</a:t>
            </a:r>
            <a:r>
              <a:rPr lang="en-IN" sz="2000" dirty="0"/>
              <a:t> – Ease of use, Time taken to render, Size of file, …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FF"/>
                </a:solidFill>
              </a:rPr>
              <a:t>Activity creation</a:t>
            </a:r>
            <a:r>
              <a:rPr lang="en-IN" sz="2000" dirty="0"/>
              <a:t> – Ease of creation, giving feedback, Ease of doing, …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FF"/>
                </a:solidFill>
              </a:rPr>
              <a:t>Platform</a:t>
            </a:r>
            <a:r>
              <a:rPr lang="en-IN" sz="2000" dirty="0"/>
              <a:t> – Ease of use for faculty and students, Support for LCM-based content creation and delivery, Grading and assessments, Analytics, …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FF"/>
                </a:solidFill>
              </a:rPr>
              <a:t>Video hosting</a:t>
            </a:r>
            <a:r>
              <a:rPr lang="en-IN" sz="2000" dirty="0"/>
              <a:t> –Availability (anytime-anywhere), Security, Privacy, …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FF"/>
                </a:solidFill>
              </a:rPr>
              <a:t>Live interaction</a:t>
            </a:r>
            <a:r>
              <a:rPr lang="en-IN" sz="2000" dirty="0"/>
              <a:t> – Scaling, Sharing, Breakout rooms, …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…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Availability of </a:t>
            </a:r>
            <a:r>
              <a:rPr lang="en-IN" sz="2000" b="1" dirty="0"/>
              <a:t>tech-support</a:t>
            </a:r>
            <a:r>
              <a:rPr lang="en-IN" sz="2000" dirty="0"/>
              <a:t> (within your institute and elsewhere) is an important criteria for comparison, in addition to features.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 </a:t>
            </a:r>
          </a:p>
          <a:p>
            <a:pPr>
              <a:lnSpc>
                <a:spcPct val="110000"/>
              </a:lnSpc>
            </a:pPr>
            <a:r>
              <a:rPr lang="en-IN" sz="2000" dirty="0"/>
              <a:t>For comparison of technologies visit the course page - </a:t>
            </a:r>
            <a:r>
              <a:rPr lang="en-IN" sz="2000" dirty="0" err="1">
                <a:hlinkClick r:id="rId3"/>
              </a:rPr>
              <a:t>iitb-teachonline</a:t>
            </a:r>
            <a:endParaRPr lang="en-IN" sz="2000" dirty="0"/>
          </a:p>
          <a:p>
            <a:pPr>
              <a:lnSpc>
                <a:spcPct val="110000"/>
              </a:lnSpc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668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Combination of options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6962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000" dirty="0"/>
              <a:t>Identify the content that you feel </a:t>
            </a:r>
            <a:r>
              <a:rPr lang="en-IN" sz="2000" dirty="0">
                <a:solidFill>
                  <a:srgbClr val="0000FF"/>
                </a:solidFill>
              </a:rPr>
              <a:t>you *must* do yourself</a:t>
            </a:r>
            <a:r>
              <a:rPr lang="en-IN" sz="2000" dirty="0"/>
              <a:t>	50%</a:t>
            </a:r>
          </a:p>
          <a:p>
            <a:pPr lvl="1">
              <a:lnSpc>
                <a:spcPct val="110000"/>
              </a:lnSpc>
            </a:pPr>
            <a:r>
              <a:rPr lang="en-IN" sz="2000" dirty="0"/>
              <a:t>Create this content as close to LCM model as you can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/>
              <a:t>Identify the content that is </a:t>
            </a:r>
            <a:r>
              <a:rPr lang="en-IN" sz="2000" dirty="0">
                <a:solidFill>
                  <a:srgbClr val="0000FF"/>
                </a:solidFill>
              </a:rPr>
              <a:t>amenable to curation</a:t>
            </a:r>
            <a:r>
              <a:rPr lang="en-IN" sz="2000" dirty="0"/>
              <a:t>		30%</a:t>
            </a:r>
          </a:p>
          <a:p>
            <a:pPr lvl="1">
              <a:lnSpc>
                <a:spcPct val="110000"/>
              </a:lnSpc>
            </a:pPr>
            <a:r>
              <a:rPr lang="en-IN" sz="2000" dirty="0"/>
              <a:t>Find OER resources and give activities</a:t>
            </a:r>
          </a:p>
          <a:p>
            <a:pPr>
              <a:lnSpc>
                <a:spcPct val="110000"/>
              </a:lnSpc>
            </a:pPr>
            <a:endParaRPr lang="en-IN" sz="2000" dirty="0"/>
          </a:p>
          <a:p>
            <a:pPr>
              <a:lnSpc>
                <a:spcPct val="110000"/>
              </a:lnSpc>
            </a:pPr>
            <a:r>
              <a:rPr lang="en-IN" sz="2000" dirty="0"/>
              <a:t>Identify the content that </a:t>
            </a:r>
            <a:r>
              <a:rPr lang="en-IN" sz="2000" dirty="0">
                <a:solidFill>
                  <a:srgbClr val="0000FF"/>
                </a:solidFill>
              </a:rPr>
              <a:t>could be left to live session</a:t>
            </a:r>
            <a:r>
              <a:rPr lang="en-IN" sz="2000" dirty="0"/>
              <a:t>		20% </a:t>
            </a:r>
          </a:p>
          <a:p>
            <a:pPr lvl="1">
              <a:lnSpc>
                <a:spcPct val="110000"/>
              </a:lnSpc>
            </a:pPr>
            <a:r>
              <a:rPr lang="en-IN" sz="2000" dirty="0"/>
              <a:t>Do live interaction and upload video</a:t>
            </a:r>
          </a:p>
          <a:p>
            <a:pPr>
              <a:lnSpc>
                <a:spcPct val="110000"/>
              </a:lnSpc>
            </a:pPr>
            <a:endParaRPr lang="en-IN" dirty="0"/>
          </a:p>
          <a:p>
            <a:pPr>
              <a:lnSpc>
                <a:spcPct val="110000"/>
              </a:lnSpc>
            </a:pPr>
            <a:r>
              <a:rPr lang="en-IN" dirty="0"/>
              <a:t>*The percentages are only indicative. They vary depending on institute policy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131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047751"/>
            <a:ext cx="76962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400" dirty="0"/>
              <a:t>Content creation for online instruction takes at least 4X times as compared to the corresponding face-to-face class</a:t>
            </a:r>
          </a:p>
          <a:p>
            <a:pPr>
              <a:lnSpc>
                <a:spcPct val="110000"/>
              </a:lnSpc>
            </a:pPr>
            <a:endParaRPr lang="en-IN" sz="2400" dirty="0"/>
          </a:p>
          <a:p>
            <a:pPr>
              <a:lnSpc>
                <a:spcPct val="110000"/>
              </a:lnSpc>
            </a:pPr>
            <a:r>
              <a:rPr lang="en-IN" sz="2400" dirty="0"/>
              <a:t>Hence: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Curate resources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Give activities to assimilate the content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Get TAs to help with </a:t>
            </a:r>
            <a:r>
              <a:rPr lang="en-IN" sz="2400" dirty="0" smtClean="0"/>
              <a:t>technology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 smtClean="0"/>
              <a:t>Consult colleagues who have used the technology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24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Take-away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7739264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There is no single correct way of conducting online courses, just as in face-to-face teaching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It is not necessary for all faculty to have the same approach</a:t>
            </a:r>
            <a:endParaRPr lang="en-IN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Be aware of the trade-offs and take considered decisions, not to mimic face-to-face teaching as a </a:t>
            </a:r>
            <a:r>
              <a:rPr lang="en-IN" sz="2400" i="1" dirty="0"/>
              <a:t>default</a:t>
            </a:r>
            <a:endParaRPr lang="en-IN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It is sufficient if you start wherever you are comfortable and go up the levels gradually</a:t>
            </a:r>
          </a:p>
        </p:txBody>
      </p:sp>
    </p:spTree>
    <p:extLst>
      <p:ext uri="{BB962C8B-B14F-4D97-AF65-F5344CB8AC3E}">
        <p14:creationId xmlns:p14="http://schemas.microsoft.com/office/powerpoint/2010/main" val="41049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67</a:t>
            </a:fld>
            <a:endParaRPr/>
          </a:p>
        </p:txBody>
      </p:sp>
      <p:sp>
        <p:nvSpPr>
          <p:cNvPr id="254" name="Google Shape;254;p15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 dirty="0"/>
              <a:t>What makes online instruction effective?</a:t>
            </a:r>
            <a:endParaRPr sz="2800" dirty="0"/>
          </a:p>
        </p:txBody>
      </p:sp>
      <p:sp>
        <p:nvSpPr>
          <p:cNvPr id="255" name="Google Shape;255;p15"/>
          <p:cNvSpPr/>
          <p:nvPr/>
        </p:nvSpPr>
        <p:spPr>
          <a:xfrm>
            <a:off x="1974075" y="1948425"/>
            <a:ext cx="2636700" cy="51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and tools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2400300" y="1328900"/>
            <a:ext cx="1832400" cy="46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</a:t>
            </a: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1542225" y="2987800"/>
            <a:ext cx="3500400" cy="8781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Strategies and Practices of Online Teaching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3825" y="2569313"/>
            <a:ext cx="317200" cy="3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450" y="1856250"/>
            <a:ext cx="247650" cy="21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5"/>
          <p:cNvSpPr/>
          <p:nvPr/>
        </p:nvSpPr>
        <p:spPr>
          <a:xfrm>
            <a:off x="5714700" y="2585213"/>
            <a:ext cx="2014200" cy="67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 Online Instruction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5836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US" dirty="0"/>
              <a:t>Topics not covered in this talk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1131589"/>
            <a:ext cx="7739264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How to incorporate Virtual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What to do about physical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How to conduct remote exams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What to do about proctoring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What about learning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How to use analytics meaningfully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smtClean="0"/>
              <a:t>…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631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1000" y="1047751"/>
            <a:ext cx="7848600" cy="40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</a:pPr>
            <a:r>
              <a:rPr lang="en-IN" sz="2800" dirty="0" smtClean="0"/>
              <a:t>Please enter your questions into the chat window</a:t>
            </a:r>
          </a:p>
          <a:p>
            <a:pPr>
              <a:lnSpc>
                <a:spcPct val="110000"/>
              </a:lnSpc>
            </a:pPr>
            <a:r>
              <a:rPr lang="en-IN" sz="2800" dirty="0" smtClean="0"/>
              <a:t>Speak as directed by the moderator</a:t>
            </a:r>
          </a:p>
          <a:p>
            <a:pPr>
              <a:lnSpc>
                <a:spcPct val="110000"/>
              </a:lnSpc>
            </a:pPr>
            <a:endParaRPr lang="en-IN" sz="2800" dirty="0" smtClean="0"/>
          </a:p>
          <a:p>
            <a:pPr>
              <a:lnSpc>
                <a:spcPct val="110000"/>
              </a:lnSpc>
            </a:pPr>
            <a:endParaRPr lang="en-IN" sz="2800" dirty="0" smtClean="0"/>
          </a:p>
          <a:p>
            <a:pPr algn="ctr">
              <a:lnSpc>
                <a:spcPct val="110000"/>
              </a:lnSpc>
            </a:pPr>
            <a:r>
              <a:rPr lang="en-IN" sz="2800" b="1" dirty="0" smtClean="0"/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 smtClean="0"/>
              <a:t>Stop here – over to Moderator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64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Face-to-Face 	vs 	Online classes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6255" y="1134932"/>
            <a:ext cx="8300545" cy="36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726" y="1642972"/>
            <a:ext cx="2718273" cy="10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85" y="3105150"/>
            <a:ext cx="2889815" cy="1625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05150"/>
            <a:ext cx="2636143" cy="16988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79067" y="1884692"/>
            <a:ext cx="61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60%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1034" y="3941479"/>
            <a:ext cx="61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74798" y="1879182"/>
            <a:ext cx="61721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70%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7923" y="3964280"/>
            <a:ext cx="61721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30%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079067" y="2052753"/>
            <a:ext cx="2210977" cy="183819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endCxn id="12" idx="1"/>
          </p:cNvCxnSpPr>
          <p:nvPr/>
        </p:nvCxnSpPr>
        <p:spPr>
          <a:xfrm>
            <a:off x="3238500" y="2220846"/>
            <a:ext cx="1884685" cy="169706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5292385" y="1136698"/>
            <a:ext cx="2722954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Course Materials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64CA266-9999-4093-8F17-E9FEF982F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2" y="1193314"/>
            <a:ext cx="2477121" cy="1818206"/>
          </a:xfrm>
        </p:spPr>
      </p:pic>
    </p:spTree>
    <p:extLst>
      <p:ext uri="{BB962C8B-B14F-4D97-AF65-F5344CB8AC3E}">
        <p14:creationId xmlns:p14="http://schemas.microsoft.com/office/powerpoint/2010/main" val="14582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8150"/>
            <a:ext cx="7632000" cy="792956"/>
          </a:xfrm>
        </p:spPr>
        <p:txBody>
          <a:bodyPr/>
          <a:lstStyle/>
          <a:p>
            <a:r>
              <a:rPr lang="en-IN" dirty="0" smtClean="0"/>
              <a:t>Download Link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sz="2400" dirty="0">
                <a:latin typeface="+mn-lt"/>
              </a:rPr>
              <a:t>This presentation is available at:</a:t>
            </a:r>
            <a:br>
              <a:rPr lang="en-IN" sz="2400" dirty="0">
                <a:latin typeface="+mn-lt"/>
              </a:rPr>
            </a:br>
            <a:r>
              <a:rPr lang="en-IN" sz="2400" dirty="0">
                <a:latin typeface="+mn-lt"/>
              </a:rPr>
              <a:t>		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70</a:t>
            </a:fld>
            <a:endParaRPr lang="en-IN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4269910"/>
            <a:ext cx="7894200" cy="510900"/>
            <a:chOff x="609600" y="4476750"/>
            <a:chExt cx="7894200" cy="510900"/>
          </a:xfrm>
        </p:grpSpPr>
        <p:sp>
          <p:nvSpPr>
            <p:cNvPr id="5" name="Google Shape;74;p13"/>
            <p:cNvSpPr txBox="1"/>
            <p:nvPr userDrawn="1"/>
          </p:nvSpPr>
          <p:spPr>
            <a:xfrm>
              <a:off x="609600" y="4476750"/>
              <a:ext cx="7894200" cy="51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65735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000" baseline="0" dirty="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This presentation is released under Creative Commons-Attribution 4.0 License. You are free to use, distribute and modify it , including for commercial purposes, provided you acknowledge the source.</a:t>
              </a:r>
              <a:endParaRPr sz="1000" baseline="0" dirty="0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6" name="Google Shape;75;p13"/>
            <p:cNvPicPr preferRelativeResize="0"/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62000" y="4560639"/>
              <a:ext cx="933750" cy="324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38351"/>
            <a:ext cx="4787153" cy="914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5753" y="25717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Then, Click on ‘Talks’</a:t>
            </a:r>
          </a:p>
        </p:txBody>
      </p:sp>
    </p:spTree>
    <p:extLst>
      <p:ext uri="{BB962C8B-B14F-4D97-AF65-F5344CB8AC3E}">
        <p14:creationId xmlns:p14="http://schemas.microsoft.com/office/powerpoint/2010/main" val="38178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0A7A5-0D08-469E-B95B-6F4F1103621D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3200"/>
            <a:ext cx="7924800" cy="3582150"/>
          </a:xfrm>
        </p:spPr>
        <p:txBody>
          <a:bodyPr/>
          <a:lstStyle/>
          <a:p>
            <a:r>
              <a:rPr lang="en-IN" dirty="0"/>
              <a:t>Your colleague says that for online instruction it is sufficient to give live lectures over a video conferencing software (such as Zoom), record the lecture and upload it somewhere. Students who were unable to attend the lecture can view the recording.</a:t>
            </a:r>
          </a:p>
          <a:p>
            <a:endParaRPr lang="en-IN" dirty="0"/>
          </a:p>
          <a:p>
            <a:pPr lvl="2"/>
            <a:r>
              <a:rPr lang="en-IN" dirty="0" smtClean="0"/>
              <a:t>What are some problems with this approach?</a:t>
            </a:r>
            <a:endParaRPr lang="en-IN" dirty="0"/>
          </a:p>
          <a:p>
            <a:pPr lvl="2"/>
            <a:r>
              <a:rPr lang="en-IN" dirty="0"/>
              <a:t>Post your response in the chat window.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Activity 1 – Each one say one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2724150"/>
            <a:ext cx="923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0A7A5-0D08-469E-B95B-6F4F1103621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481078"/>
            <a:ext cx="7467600" cy="466594"/>
          </a:xfrm>
        </p:spPr>
        <p:txBody>
          <a:bodyPr/>
          <a:lstStyle/>
          <a:p>
            <a:r>
              <a:rPr lang="en-IN" sz="2800" dirty="0"/>
              <a:t>Problems with virtual classrooms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131589"/>
            <a:ext cx="7620000" cy="39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/>
          <a:lstStyle/>
          <a:p>
            <a:pPr>
              <a:spcBef>
                <a:spcPts val="300"/>
              </a:spcBef>
              <a:defRPr/>
            </a:pPr>
            <a:r>
              <a:rPr lang="en-IN" altLang="en-US" sz="2400" dirty="0"/>
              <a:t>Consider from students’ point of view</a:t>
            </a:r>
          </a:p>
          <a:p>
            <a:pPr>
              <a:spcBef>
                <a:spcPts val="300"/>
              </a:spcBef>
              <a:defRPr/>
            </a:pPr>
            <a:endParaRPr lang="en-IN" altLang="en-US" sz="2400" dirty="0"/>
          </a:p>
          <a:p>
            <a:pPr marL="457200" indent="-457200">
              <a:spcBef>
                <a:spcPts val="300"/>
              </a:spcBef>
              <a:buAutoNum type="arabicParenR"/>
              <a:defRPr/>
            </a:pPr>
            <a:r>
              <a:rPr lang="en-IN" altLang="en-US" sz="2400" dirty="0"/>
              <a:t>Access issues </a:t>
            </a:r>
          </a:p>
          <a:p>
            <a:pPr>
              <a:spcBef>
                <a:spcPts val="300"/>
              </a:spcBef>
              <a:defRPr/>
            </a:pPr>
            <a:r>
              <a:rPr lang="en-IN" altLang="en-US" sz="2400" dirty="0"/>
              <a:t>	</a:t>
            </a:r>
            <a:r>
              <a:rPr lang="en-IN" altLang="en-US" sz="2000" dirty="0"/>
              <a:t>No smart phone </a:t>
            </a:r>
          </a:p>
          <a:p>
            <a:pPr lvl="1">
              <a:spcBef>
                <a:spcPts val="300"/>
              </a:spcBef>
              <a:defRPr/>
            </a:pPr>
            <a:r>
              <a:rPr lang="en-IN" altLang="en-US" sz="2000" dirty="0"/>
              <a:t>	Shared device </a:t>
            </a:r>
          </a:p>
          <a:p>
            <a:pPr lvl="1">
              <a:spcBef>
                <a:spcPts val="300"/>
              </a:spcBef>
              <a:defRPr/>
            </a:pPr>
            <a:r>
              <a:rPr lang="en-IN" altLang="en-US" sz="2000" dirty="0"/>
              <a:t>	Lack of flexibility in schedule</a:t>
            </a:r>
          </a:p>
          <a:p>
            <a:pPr lvl="1">
              <a:spcBef>
                <a:spcPts val="300"/>
              </a:spcBef>
              <a:defRPr/>
            </a:pPr>
            <a:r>
              <a:rPr lang="en-IN" altLang="en-US" sz="2000" dirty="0"/>
              <a:t>	Power, Network</a:t>
            </a:r>
          </a:p>
          <a:p>
            <a:pPr>
              <a:spcBef>
                <a:spcPts val="300"/>
              </a:spcBef>
              <a:defRPr/>
            </a:pPr>
            <a:endParaRPr lang="en-IN" altLang="en-US" sz="2400" dirty="0"/>
          </a:p>
          <a:p>
            <a:pPr>
              <a:spcBef>
                <a:spcPts val="300"/>
              </a:spcBef>
              <a:defRPr/>
            </a:pPr>
            <a:r>
              <a:rPr lang="en-IN" altLang="en-US" sz="2400" dirty="0"/>
              <a:t>2) Hour-long lecture, and over a screen – engagement?</a:t>
            </a:r>
          </a:p>
        </p:txBody>
      </p:sp>
    </p:spTree>
    <p:extLst>
      <p:ext uri="{BB962C8B-B14F-4D97-AF65-F5344CB8AC3E}">
        <p14:creationId xmlns:p14="http://schemas.microsoft.com/office/powerpoint/2010/main" val="3220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layout 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TW_ColorPencils</Template>
  <TotalTime>14751</TotalTime>
  <Words>3102</Words>
  <Application>Microsoft Office PowerPoint</Application>
  <PresentationFormat>On-screen Show (16:9)</PresentationFormat>
  <Paragraphs>736</Paragraphs>
  <Slides>70</Slides>
  <Notes>64</Notes>
  <HiddenSlides>30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</vt:lpstr>
      <vt:lpstr>Calibri</vt:lpstr>
      <vt:lpstr>Calibri Light</vt:lpstr>
      <vt:lpstr>Century</vt:lpstr>
      <vt:lpstr>Lato</vt:lpstr>
      <vt:lpstr>Noto Sans Symbols</vt:lpstr>
      <vt:lpstr>Roboto</vt:lpstr>
      <vt:lpstr>Wingdings</vt:lpstr>
      <vt:lpstr>Master layout -1</vt:lpstr>
      <vt:lpstr>TitleMaster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Technologies overview</vt:lpstr>
      <vt:lpstr>PowerPoint Presentation</vt:lpstr>
      <vt:lpstr>PowerPoint Presentation</vt:lpstr>
      <vt:lpstr>Technology Tools: Content 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Tools: Uploading &amp; Sharing</vt:lpstr>
      <vt:lpstr>PowerPoint Presentation</vt:lpstr>
      <vt:lpstr>PowerPoint Presentation</vt:lpstr>
      <vt:lpstr>PowerPoint Presentation</vt:lpstr>
      <vt:lpstr>Technology Tools: Creating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Tools: Interacting with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Options for your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 Link  This presentation is available at: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Aakash</dc:creator>
  <cp:lastModifiedBy>Sridhar Iyer</cp:lastModifiedBy>
  <cp:revision>962</cp:revision>
  <dcterms:created xsi:type="dcterms:W3CDTF">2017-09-18T06:50:29Z</dcterms:created>
  <dcterms:modified xsi:type="dcterms:W3CDTF">2020-07-31T08:59:15Z</dcterms:modified>
</cp:coreProperties>
</file>