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32"/>
  </p:notesMasterIdLst>
  <p:handoutMasterIdLst>
    <p:handoutMasterId r:id="rId33"/>
  </p:handoutMasterIdLst>
  <p:sldIdLst>
    <p:sldId id="288" r:id="rId2"/>
    <p:sldId id="327" r:id="rId3"/>
    <p:sldId id="329" r:id="rId4"/>
    <p:sldId id="344" r:id="rId5"/>
    <p:sldId id="345" r:id="rId6"/>
    <p:sldId id="336" r:id="rId7"/>
    <p:sldId id="290" r:id="rId8"/>
    <p:sldId id="291" r:id="rId9"/>
    <p:sldId id="293" r:id="rId10"/>
    <p:sldId id="331" r:id="rId11"/>
    <p:sldId id="337" r:id="rId12"/>
    <p:sldId id="333" r:id="rId13"/>
    <p:sldId id="334" r:id="rId14"/>
    <p:sldId id="335" r:id="rId15"/>
    <p:sldId id="294" r:id="rId16"/>
    <p:sldId id="296" r:id="rId17"/>
    <p:sldId id="304" r:id="rId18"/>
    <p:sldId id="310" r:id="rId19"/>
    <p:sldId id="305" r:id="rId20"/>
    <p:sldId id="313" r:id="rId21"/>
    <p:sldId id="314" r:id="rId22"/>
    <p:sldId id="317" r:id="rId23"/>
    <p:sldId id="343" r:id="rId24"/>
    <p:sldId id="318" r:id="rId25"/>
    <p:sldId id="319" r:id="rId26"/>
    <p:sldId id="338" r:id="rId27"/>
    <p:sldId id="339" r:id="rId28"/>
    <p:sldId id="322" r:id="rId29"/>
    <p:sldId id="323" r:id="rId30"/>
    <p:sldId id="32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E14D4-CF4D-B347-AB05-409C8602E43A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46568-AC5E-9B42-A89B-2430FE39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53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F8B33-7557-C442-9D5A-1C8CD006119B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C17FB-B2D2-9A4A-8E8B-0A314DFE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13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33682" algn="l"/>
                <a:tab pos="1268866" algn="l"/>
                <a:tab pos="1902548" algn="l"/>
                <a:tab pos="2537731" algn="l"/>
              </a:tabLst>
            </a:pPr>
            <a:fld id="{AEABD1EE-E9D7-4845-B9B8-7E918CAD52CD}" type="slidenum">
              <a:rPr lang="en-US" smtClean="0"/>
              <a:pPr>
                <a:tabLst>
                  <a:tab pos="633682" algn="l"/>
                  <a:tab pos="1268866" algn="l"/>
                  <a:tab pos="1902548" algn="l"/>
                  <a:tab pos="2537731" algn="l"/>
                </a:tabLst>
              </a:pPr>
              <a:t>1</a:t>
            </a:fld>
            <a:endParaRPr lang="en-US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D928261-87B6-4EA4-873C-17650E112A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648E-4BC6-1A47-8D54-10F75A69C325}" type="datetime1">
              <a:rPr lang="en-IN" smtClean="0"/>
              <a:t>14/12/12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1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B280-B209-6C44-A486-000EDAF4CABF}" type="datetime1">
              <a:rPr lang="en-IN" smtClean="0"/>
              <a:t>14/12/12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C738-323A-2B45-9407-A6CACE03F36B}" type="datetime1">
              <a:rPr lang="en-IN" smtClean="0"/>
              <a:t>14/12/12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2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25D20-048E-408C-87A2-45FCF5544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74D0-DC33-9D48-BA07-5DAE70661529}" type="datetime1">
              <a:rPr lang="en-IN" smtClean="0"/>
              <a:t>14/12/12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4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E17E-6384-CF40-ACB7-8282A7ECF244}" type="datetime1">
              <a:rPr lang="en-IN" smtClean="0"/>
              <a:t>14/12/12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9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A94E-2FBF-EE43-B30C-F6FB7AFA7CC2}" type="datetime1">
              <a:rPr lang="en-IN" smtClean="0"/>
              <a:t>14/12/12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EA52-100E-4B4D-ACB4-4043A0D697FF}" type="datetime1">
              <a:rPr lang="en-IN" smtClean="0"/>
              <a:t>14/12/12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2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3661-3F70-E849-BBE1-792CB8C0DAF9}" type="datetime1">
              <a:rPr lang="en-IN" smtClean="0"/>
              <a:t>14/12/12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1E0C-D543-3447-8426-221B0899E8E0}" type="datetime1">
              <a:rPr lang="en-IN" smtClean="0"/>
              <a:t>14/12/12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0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0A2D-21B4-3345-9013-62B1E0374617}" type="datetime1">
              <a:rPr lang="en-IN" smtClean="0"/>
              <a:t>14/12/12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1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CED2-DEC1-EA4A-B4DC-F0A1EAB9638F}" type="datetime1">
              <a:rPr lang="en-IN" smtClean="0"/>
              <a:t>14/12/12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728434" y="0"/>
            <a:ext cx="41556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84DF-5F43-6045-8405-811B4952BEB8}" type="datetime1">
              <a:rPr lang="en-IN" smtClean="0"/>
              <a:t>14/12/12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808" y="6455966"/>
            <a:ext cx="506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255C6BF-DDB1-FA47-AA5E-03C26EDBF1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161155"/>
            <a:ext cx="800726" cy="7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394643" y="652860"/>
            <a:ext cx="8228160" cy="2611441"/>
          </a:xfrm>
        </p:spPr>
        <p:txBody>
          <a:bodyPr tIns="352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b="1" dirty="0"/>
              <a:t>Entity Ranking and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Relationship </a:t>
            </a:r>
            <a:r>
              <a:rPr lang="en-US" sz="3600" b="1" dirty="0"/>
              <a:t>Queries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Using </a:t>
            </a:r>
            <a:r>
              <a:rPr lang="en-US" sz="3600" b="1" dirty="0"/>
              <a:t>an </a:t>
            </a:r>
            <a:r>
              <a:rPr lang="en-US" sz="3600" b="1" dirty="0"/>
              <a:t>Extended </a:t>
            </a:r>
            <a:r>
              <a:rPr lang="en-US" sz="3600" b="1" dirty="0"/>
              <a:t>Graph Model</a:t>
            </a:r>
            <a:endParaRPr lang="en-US" sz="3600" b="1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1680" y="4320748"/>
            <a:ext cx="6753833" cy="1792694"/>
          </a:xfrm>
        </p:spPr>
        <p:txBody>
          <a:bodyPr anchor="ctr"/>
          <a:lstStyle/>
          <a:p>
            <a:pPr marL="0" indent="0" algn="ct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500" dirty="0">
              <a:solidFill>
                <a:srgbClr val="280099"/>
              </a:solidFill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err="1">
                <a:solidFill>
                  <a:srgbClr val="280099"/>
                </a:solidFill>
              </a:rPr>
              <a:t>Ankur</a:t>
            </a:r>
            <a:r>
              <a:rPr lang="en-US" sz="2500" dirty="0">
                <a:solidFill>
                  <a:srgbClr val="280099"/>
                </a:solidFill>
              </a:rPr>
              <a:t> </a:t>
            </a:r>
            <a:r>
              <a:rPr lang="en-US" sz="2500" dirty="0" err="1">
                <a:solidFill>
                  <a:srgbClr val="280099"/>
                </a:solidFill>
              </a:rPr>
              <a:t>Agrawal</a:t>
            </a:r>
            <a:r>
              <a:rPr lang="en-US" sz="2500" dirty="0">
                <a:solidFill>
                  <a:srgbClr val="280099"/>
                </a:solidFill>
              </a:rPr>
              <a:t>    </a:t>
            </a:r>
            <a:r>
              <a:rPr lang="en-US" sz="2500" dirty="0">
                <a:solidFill>
                  <a:srgbClr val="0D0D0D"/>
                </a:solidFill>
              </a:rPr>
              <a:t>S. Sudarshan  </a:t>
            </a:r>
            <a:br>
              <a:rPr lang="en-US" sz="2500" dirty="0">
                <a:solidFill>
                  <a:srgbClr val="0D0D0D"/>
                </a:solidFill>
              </a:rPr>
            </a:br>
            <a:r>
              <a:rPr lang="en-US" sz="2500" dirty="0" err="1">
                <a:solidFill>
                  <a:srgbClr val="280099"/>
                </a:solidFill>
              </a:rPr>
              <a:t>Ajitav</a:t>
            </a:r>
            <a:r>
              <a:rPr lang="en-US" sz="2500" dirty="0">
                <a:solidFill>
                  <a:srgbClr val="280099"/>
                </a:solidFill>
              </a:rPr>
              <a:t> </a:t>
            </a:r>
            <a:r>
              <a:rPr lang="en-US" sz="2500" dirty="0" err="1">
                <a:solidFill>
                  <a:srgbClr val="280099"/>
                </a:solidFill>
              </a:rPr>
              <a:t>Sahoo</a:t>
            </a:r>
            <a:r>
              <a:rPr lang="en-US" sz="2500" dirty="0">
                <a:solidFill>
                  <a:srgbClr val="280099"/>
                </a:solidFill>
              </a:rPr>
              <a:t>   </a:t>
            </a:r>
            <a:r>
              <a:rPr lang="en-US" sz="2500" dirty="0" err="1">
                <a:solidFill>
                  <a:srgbClr val="280099"/>
                </a:solidFill>
              </a:rPr>
              <a:t>Adil</a:t>
            </a:r>
            <a:r>
              <a:rPr lang="en-US" sz="2500" dirty="0">
                <a:solidFill>
                  <a:srgbClr val="280099"/>
                </a:solidFill>
              </a:rPr>
              <a:t> </a:t>
            </a:r>
            <a:r>
              <a:rPr lang="en-US" sz="2500" dirty="0" err="1">
                <a:solidFill>
                  <a:srgbClr val="280099"/>
                </a:solidFill>
              </a:rPr>
              <a:t>Sandalwala</a:t>
            </a:r>
            <a:r>
              <a:rPr lang="en-US" sz="2500" dirty="0">
                <a:solidFill>
                  <a:srgbClr val="280099"/>
                </a:solidFill>
              </a:rPr>
              <a:t>   </a:t>
            </a:r>
            <a:r>
              <a:rPr lang="en-US" sz="2500" dirty="0" err="1">
                <a:solidFill>
                  <a:srgbClr val="280099"/>
                </a:solidFill>
              </a:rPr>
              <a:t>Prashant</a:t>
            </a:r>
            <a:r>
              <a:rPr lang="en-US" sz="2500" dirty="0">
                <a:solidFill>
                  <a:srgbClr val="280099"/>
                </a:solidFill>
              </a:rPr>
              <a:t> </a:t>
            </a:r>
            <a:r>
              <a:rPr lang="en-US" sz="2500" dirty="0" err="1">
                <a:solidFill>
                  <a:srgbClr val="280099"/>
                </a:solidFill>
              </a:rPr>
              <a:t>Jaiswal</a:t>
            </a:r>
            <a:r>
              <a:rPr lang="en-US" sz="2500" dirty="0">
                <a:solidFill>
                  <a:srgbClr val="280099"/>
                </a:solidFill>
              </a:rPr>
              <a:t> </a:t>
            </a:r>
          </a:p>
          <a:p>
            <a:pPr marL="0" indent="0" algn="ct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IIT 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Bombay</a:t>
            </a:r>
            <a:endParaRPr lang="en-US" sz="2400" dirty="0">
              <a:solidFill>
                <a:srgbClr val="280099"/>
              </a:solidFill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400" dirty="0">
              <a:solidFill>
                <a:srgbClr val="280099"/>
              </a:solidFill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400" dirty="0">
              <a:solidFill>
                <a:srgbClr val="280099"/>
              </a:solidFill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400" dirty="0">
              <a:solidFill>
                <a:srgbClr val="28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408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Graph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Idea: Map </a:t>
            </a:r>
            <a:r>
              <a:rPr lang="en-US" dirty="0"/>
              <a:t>W</a:t>
            </a:r>
            <a:r>
              <a:rPr lang="en-US" dirty="0" smtClean="0"/>
              <a:t>ikipedia to a graph, and use BANKS near queries</a:t>
            </a:r>
          </a:p>
          <a:p>
            <a:pPr lvl="1"/>
            <a:r>
              <a:rPr lang="en-US" dirty="0" smtClean="0"/>
              <a:t>Each Wikipedia page as a node, annotations as edges from node to entity</a:t>
            </a:r>
          </a:p>
          <a:p>
            <a:r>
              <a:rPr lang="en-US" dirty="0" smtClean="0"/>
              <a:t>Result: very poor since proximity was ignored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outlinks</a:t>
            </a:r>
            <a:r>
              <a:rPr lang="en-US" dirty="0" smtClean="0"/>
              <a:t> from a page</a:t>
            </a:r>
          </a:p>
          <a:p>
            <a:pPr lvl="1"/>
            <a:r>
              <a:rPr lang="en-US" dirty="0" smtClean="0"/>
              <a:t>Many unrelated keywords on a page</a:t>
            </a:r>
          </a:p>
          <a:p>
            <a:r>
              <a:rPr lang="en-US" dirty="0" smtClean="0"/>
              <a:t>Key new idea:  extended graph model containing edge offsets </a:t>
            </a:r>
          </a:p>
          <a:p>
            <a:pPr lvl="1"/>
            <a:r>
              <a:rPr lang="en-US" dirty="0" smtClean="0"/>
              <a:t>Keywords also occur at offsets</a:t>
            </a:r>
          </a:p>
          <a:p>
            <a:pPr lvl="1"/>
            <a:r>
              <a:rPr lang="en-US" dirty="0" smtClean="0"/>
              <a:t>Allows accounting for keyword-edge proximity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Graph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874"/>
            <a:ext cx="8171608" cy="846824"/>
          </a:xfrm>
        </p:spPr>
        <p:txBody>
          <a:bodyPr>
            <a:normAutofit/>
          </a:bodyPr>
          <a:lstStyle/>
          <a:p>
            <a:r>
              <a:rPr lang="en-US" dirty="0" smtClean="0"/>
              <a:t>Offsets for text as well as for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912" y="2591541"/>
            <a:ext cx="74558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Apple Inc.  </a:t>
            </a:r>
            <a:r>
              <a:rPr lang="en-US" sz="2800" dirty="0" smtClean="0">
                <a:solidFill>
                  <a:srgbClr val="000090"/>
                </a:solidFill>
              </a:rPr>
              <a:t>… </a:t>
            </a:r>
            <a:r>
              <a:rPr lang="en-US" sz="2800" dirty="0">
                <a:solidFill>
                  <a:srgbClr val="000090"/>
                </a:solidFill>
              </a:rPr>
              <a:t>Its best-known </a:t>
            </a:r>
            <a:r>
              <a:rPr lang="en-US" sz="2800" dirty="0" smtClean="0">
                <a:solidFill>
                  <a:srgbClr val="000090"/>
                </a:solidFill>
              </a:rPr>
              <a:t>hardware products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are </a:t>
            </a:r>
            <a:r>
              <a:rPr lang="en-US" sz="2800" dirty="0">
                <a:solidFill>
                  <a:srgbClr val="000090"/>
                </a:solidFill>
              </a:rPr>
              <a:t>the </a:t>
            </a:r>
            <a:r>
              <a:rPr lang="en-US" sz="2800" u="sng" dirty="0">
                <a:solidFill>
                  <a:srgbClr val="000090"/>
                </a:solidFill>
              </a:rPr>
              <a:t>Mac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line </a:t>
            </a:r>
            <a:r>
              <a:rPr lang="en-US" sz="2800" dirty="0">
                <a:solidFill>
                  <a:srgbClr val="000090"/>
                </a:solidFill>
              </a:rPr>
              <a:t>of computers, the </a:t>
            </a:r>
            <a:r>
              <a:rPr lang="en-US" sz="2800" u="sng" dirty="0">
                <a:solidFill>
                  <a:srgbClr val="000090"/>
                </a:solidFill>
              </a:rPr>
              <a:t>iPod</a:t>
            </a:r>
            <a:r>
              <a:rPr lang="en-US" sz="2800" dirty="0">
                <a:solidFill>
                  <a:srgbClr val="000090"/>
                </a:solidFill>
              </a:rPr>
              <a:t>, the </a:t>
            </a: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u="sng" dirty="0" smtClean="0">
                <a:solidFill>
                  <a:srgbClr val="000090"/>
                </a:solidFill>
              </a:rPr>
              <a:t>iPhone</a:t>
            </a:r>
            <a:r>
              <a:rPr lang="en-US" sz="2800" dirty="0">
                <a:solidFill>
                  <a:srgbClr val="000090"/>
                </a:solidFill>
              </a:rPr>
              <a:t>, and the </a:t>
            </a:r>
            <a:r>
              <a:rPr lang="en-US" sz="2800" u="sng" dirty="0" err="1">
                <a:solidFill>
                  <a:srgbClr val="000090"/>
                </a:solidFill>
              </a:rPr>
              <a:t>iPad</a:t>
            </a:r>
            <a:r>
              <a:rPr lang="en-US" sz="2800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8766" y="3088162"/>
            <a:ext cx="48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0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8450" y="3104050"/>
            <a:ext cx="48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1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6901" y="3068273"/>
            <a:ext cx="81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100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4654" y="3081928"/>
            <a:ext cx="81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101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5591" y="4012404"/>
            <a:ext cx="81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112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16200000" flipH="1">
            <a:off x="1761008" y="4790429"/>
            <a:ext cx="2101063" cy="24874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3147000" y="5244682"/>
            <a:ext cx="1140881" cy="300419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9094" y="4844445"/>
            <a:ext cx="81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114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16200000" flipH="1">
            <a:off x="1187253" y="5226337"/>
            <a:ext cx="1242565" cy="26628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00196" y="4859279"/>
            <a:ext cx="81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117</a:t>
            </a:r>
          </a:p>
        </p:txBody>
      </p:sp>
      <p:cxnSp>
        <p:nvCxnSpPr>
          <p:cNvPr id="24" name="Curved Connector 23"/>
          <p:cNvCxnSpPr/>
          <p:nvPr/>
        </p:nvCxnSpPr>
        <p:spPr>
          <a:xfrm rot="16200000" flipH="1">
            <a:off x="5523715" y="4922515"/>
            <a:ext cx="2116492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87595" y="3980662"/>
            <a:ext cx="81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107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2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8" grpId="0"/>
      <p:bldP spid="2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2757587" y="1355167"/>
            <a:ext cx="1425610" cy="45365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025603" y="1355167"/>
            <a:ext cx="1749612" cy="45365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Near Queries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03984" y="1419974"/>
            <a:ext cx="4631045" cy="3888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dirty="0"/>
              <a:t>Find “Companies” (x) near (“Silicon Valley”).</a:t>
            </a:r>
            <a:endParaRPr lang="en-US" sz="18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007974" y="2586505"/>
            <a:ext cx="1231209" cy="8424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latin typeface="Arial" charset="0"/>
              </a:rPr>
              <a:t>Category </a:t>
            </a:r>
            <a:r>
              <a:rPr lang="en-US" sz="1600" dirty="0" err="1">
                <a:latin typeface="Arial" charset="0"/>
              </a:rPr>
              <a:t>Lucene</a:t>
            </a:r>
            <a:r>
              <a:rPr lang="en-US" sz="1600" dirty="0">
                <a:latin typeface="Arial" charset="0"/>
              </a:rPr>
              <a:t> Index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969616" y="2521698"/>
            <a:ext cx="1231209" cy="110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latin typeface="Arial" charset="0"/>
              </a:rPr>
              <a:t>Article</a:t>
            </a:r>
          </a:p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latin typeface="Arial" charset="0"/>
              </a:rPr>
              <a:t>Full-Text</a:t>
            </a:r>
          </a:p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 err="1">
                <a:latin typeface="Arial" charset="0"/>
              </a:rPr>
              <a:t>Lucene</a:t>
            </a:r>
            <a:r>
              <a:rPr lang="en-US" sz="1600" dirty="0">
                <a:latin typeface="Arial" charset="0"/>
              </a:rPr>
              <a:t> Index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1979981" y="1808818"/>
            <a:ext cx="1425610" cy="7776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5284804" y="3104963"/>
            <a:ext cx="1684765" cy="1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 rot="19918707">
            <a:off x="2342994" y="1905731"/>
            <a:ext cx="918547" cy="48386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300" dirty="0"/>
              <a:t>Category</a:t>
            </a:r>
          </a:p>
          <a:p>
            <a:pPr algn="ctr"/>
            <a:r>
              <a:rPr lang="en-US" sz="1300" dirty="0"/>
              <a:t>Keywords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 rot="1687854">
            <a:off x="6111491" y="1868455"/>
            <a:ext cx="918547" cy="48386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300" dirty="0"/>
              <a:t>Near</a:t>
            </a:r>
          </a:p>
          <a:p>
            <a:pPr algn="ctr"/>
            <a:r>
              <a:rPr lang="en-US" sz="1300" dirty="0"/>
              <a:t>Keywords</a:t>
            </a:r>
            <a:endParaRPr lang="en-US" sz="13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3859195" y="2586505"/>
            <a:ext cx="1425610" cy="1425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latin typeface="Arial" charset="0"/>
              </a:rPr>
              <a:t>Article 1</a:t>
            </a:r>
          </a:p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baseline="0" dirty="0" smtClean="0">
                <a:latin typeface="Arial" charset="0"/>
              </a:rPr>
              <a:t>Article</a:t>
            </a:r>
            <a:r>
              <a:rPr lang="en-US" dirty="0" smtClean="0">
                <a:latin typeface="Arial" charset="0"/>
              </a:rPr>
              <a:t> 2</a:t>
            </a:r>
          </a:p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latin typeface="Arial" charset="0"/>
              </a:rPr>
              <a:t>.</a:t>
            </a:r>
          </a:p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latin typeface="Arial" charset="0"/>
              </a:rPr>
              <a:t>.</a:t>
            </a:r>
          </a:p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latin typeface="Arial" charset="0"/>
              </a:rPr>
              <a:t>.</a:t>
            </a:r>
          </a:p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 smtClean="0"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8807" y="2910541"/>
            <a:ext cx="1101608" cy="48386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300" dirty="0"/>
              <a:t>Document Hit List</a:t>
            </a:r>
            <a:endParaRPr lang="en-US" sz="1300" dirty="0"/>
          </a:p>
        </p:txBody>
      </p:sp>
      <p:sp>
        <p:nvSpPr>
          <p:cNvPr id="28" name="Right Arrow 27"/>
          <p:cNvSpPr/>
          <p:nvPr/>
        </p:nvSpPr>
        <p:spPr bwMode="auto">
          <a:xfrm>
            <a:off x="2498385" y="2780927"/>
            <a:ext cx="1348993" cy="1009251"/>
          </a:xfrm>
          <a:prstGeom prst="rightArrow">
            <a:avLst>
              <a:gd name="adj1" fmla="val 50000"/>
              <a:gd name="adj2" fmla="val 28564"/>
            </a:avLst>
          </a:prstGeom>
          <a:solidFill>
            <a:srgbClr val="F0E18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latin typeface="Arial" charset="0"/>
              </a:rPr>
              <a:t>Initialize </a:t>
            </a:r>
          </a:p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latin typeface="Arial" charset="0"/>
              </a:rPr>
              <a:t>Activation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738408" y="4012265"/>
            <a:ext cx="2332816" cy="110172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Article 2</a:t>
            </a:r>
          </a:p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dirty="0">
                <a:latin typeface="Arial" charset="0"/>
              </a:rPr>
              <a:t>….</a:t>
            </a:r>
          </a:p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b="1" dirty="0"/>
              <a:t>Silicon Valley </a:t>
            </a:r>
            <a:r>
              <a:rPr lang="en-US" sz="1500" dirty="0"/>
              <a:t>companies Y</a:t>
            </a:r>
            <a:r>
              <a:rPr lang="en-US" sz="1500" i="1" dirty="0"/>
              <a:t>ahoo!</a:t>
            </a:r>
            <a:r>
              <a:rPr lang="en-US" sz="1500" dirty="0"/>
              <a:t>, </a:t>
            </a:r>
            <a:r>
              <a:rPr lang="en-US" sz="1500" i="1" dirty="0"/>
              <a:t>Google</a:t>
            </a:r>
            <a:r>
              <a:rPr lang="en-US" sz="1500" dirty="0"/>
              <a:t>, </a:t>
            </a:r>
          </a:p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dirty="0"/>
              <a:t>….</a:t>
            </a:r>
            <a:endParaRPr lang="en-US" sz="1500" dirty="0"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146390" y="4401108"/>
            <a:ext cx="1296009" cy="64807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Yahoo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en-US" sz="15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211190" y="5567639"/>
            <a:ext cx="1360810" cy="64807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Google</a:t>
            </a:r>
            <a:endParaRPr lang="en-US" sz="1500" dirty="0">
              <a:latin typeface="Arial" charset="0"/>
            </a:endParaRPr>
          </a:p>
        </p:txBody>
      </p:sp>
      <p:cxnSp>
        <p:nvCxnSpPr>
          <p:cNvPr id="34" name="Straight Arrow Connector 33"/>
          <p:cNvCxnSpPr>
            <a:endCxn id="31" idx="3"/>
          </p:cNvCxnSpPr>
          <p:nvPr/>
        </p:nvCxnSpPr>
        <p:spPr bwMode="auto">
          <a:xfrm rot="10800000">
            <a:off x="4442398" y="4725145"/>
            <a:ext cx="1360810" cy="648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32" idx="3"/>
          </p:cNvCxnSpPr>
          <p:nvPr/>
        </p:nvCxnSpPr>
        <p:spPr bwMode="auto">
          <a:xfrm rot="10800000" flipV="1">
            <a:off x="4572000" y="4919566"/>
            <a:ext cx="2138415" cy="9721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803208" y="5502832"/>
            <a:ext cx="2268016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b="1" dirty="0" smtClean="0"/>
              <a:t>Spreading Activation</a:t>
            </a:r>
            <a:endParaRPr lang="en-US" b="1" dirty="0"/>
          </a:p>
        </p:txBody>
      </p: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rot="5400000">
            <a:off x="1283342" y="3736838"/>
            <a:ext cx="648074" cy="3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ounded Rectangle 46"/>
          <p:cNvSpPr/>
          <p:nvPr/>
        </p:nvSpPr>
        <p:spPr bwMode="auto">
          <a:xfrm>
            <a:off x="943174" y="4077072"/>
            <a:ext cx="1036807" cy="8424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dirty="0">
                <a:latin typeface="Arial" charset="0"/>
              </a:rPr>
              <a:t>Relevant Category List</a:t>
            </a:r>
          </a:p>
        </p:txBody>
      </p:sp>
      <p:cxnSp>
        <p:nvCxnSpPr>
          <p:cNvPr id="49" name="Straight Arrow Connector 48"/>
          <p:cNvCxnSpPr>
            <a:endCxn id="31" idx="1"/>
          </p:cNvCxnSpPr>
          <p:nvPr/>
        </p:nvCxnSpPr>
        <p:spPr bwMode="auto">
          <a:xfrm flipV="1">
            <a:off x="1979981" y="4725145"/>
            <a:ext cx="1166408" cy="648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0" name="Straight Arrow Connector 49"/>
          <p:cNvCxnSpPr>
            <a:endCxn id="32" idx="1"/>
          </p:cNvCxnSpPr>
          <p:nvPr/>
        </p:nvCxnSpPr>
        <p:spPr bwMode="auto">
          <a:xfrm>
            <a:off x="1655979" y="4919566"/>
            <a:ext cx="1555211" cy="9721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5997610" y="1808818"/>
            <a:ext cx="1296009" cy="7128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461578" y="5863587"/>
            <a:ext cx="1296009" cy="64807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algn="ctr"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Marissa M.</a:t>
            </a:r>
            <a:endParaRPr lang="en-US" sz="15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0" name="Straight Arrow Connector 29"/>
          <p:cNvCxnSpPr>
            <a:stCxn id="26" idx="0"/>
          </p:cNvCxnSpPr>
          <p:nvPr/>
        </p:nvCxnSpPr>
        <p:spPr bwMode="auto">
          <a:xfrm flipV="1">
            <a:off x="2109583" y="4919566"/>
            <a:ext cx="1036806" cy="9440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>
            <a:stCxn id="26" idx="3"/>
            <a:endCxn id="32" idx="1"/>
          </p:cNvCxnSpPr>
          <p:nvPr/>
        </p:nvCxnSpPr>
        <p:spPr bwMode="auto">
          <a:xfrm flipV="1">
            <a:off x="2757587" y="5891676"/>
            <a:ext cx="453603" cy="2959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5177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Processing Near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0311"/>
            <a:ext cx="8229600" cy="38458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text index to find categories relevant to </a:t>
            </a:r>
            <a:r>
              <a:rPr lang="en-US" dirty="0"/>
              <a:t> </a:t>
            </a:r>
            <a:r>
              <a:rPr lang="en-US" dirty="0" smtClean="0"/>
              <a:t>”Company”</a:t>
            </a:r>
          </a:p>
          <a:p>
            <a:r>
              <a:rPr lang="en-US" dirty="0" smtClean="0"/>
              <a:t>Use text index to find nodes (Pages) containing “Silicon” and containing “Valley”</a:t>
            </a:r>
          </a:p>
          <a:p>
            <a:r>
              <a:rPr lang="en-US" dirty="0" smtClean="0"/>
              <a:t>Calculate initial activation based on Node Prestige and text match score.</a:t>
            </a:r>
          </a:p>
          <a:p>
            <a:r>
              <a:rPr lang="en-US" dirty="0" smtClean="0"/>
              <a:t>Spread activation to links occurring near keyword occurrences</a:t>
            </a:r>
          </a:p>
          <a:p>
            <a:pPr lvl="1"/>
            <a:r>
              <a:rPr lang="en-US" dirty="0" smtClean="0"/>
              <a:t>Fraction of activation given to a link depends on proximity to keyword</a:t>
            </a:r>
          </a:p>
          <a:p>
            <a:pPr lvl="1"/>
            <a:r>
              <a:rPr lang="en-US" dirty="0" smtClean="0"/>
              <a:t>Activation spread recursively to </a:t>
            </a:r>
            <a:r>
              <a:rPr lang="en-US" dirty="0" err="1" smtClean="0"/>
              <a:t>outlinks</a:t>
            </a:r>
            <a:r>
              <a:rPr lang="en-US" dirty="0" smtClean="0"/>
              <a:t> of pages that receive activation</a:t>
            </a:r>
          </a:p>
          <a:p>
            <a:r>
              <a:rPr lang="en-US" dirty="0" smtClean="0"/>
              <a:t>Calculate score for each activated node which belongs to a relevant category.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1444947"/>
            <a:ext cx="5742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000090"/>
                </a:solidFill>
              </a:rPr>
              <a:t>Query: Company </a:t>
            </a:r>
            <a:r>
              <a:rPr lang="en-US" sz="2400" dirty="0">
                <a:solidFill>
                  <a:srgbClr val="000090"/>
                </a:solidFill>
              </a:rPr>
              <a:t>near </a:t>
            </a:r>
            <a:r>
              <a:rPr lang="en-US" sz="2400" dirty="0" smtClean="0">
                <a:solidFill>
                  <a:srgbClr val="000090"/>
                </a:solidFill>
              </a:rPr>
              <a:t>(Silicon Valley)</a:t>
            </a:r>
            <a:endParaRPr lang="en-US" sz="2400" dirty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8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60" y="1419975"/>
            <a:ext cx="8030880" cy="4524955"/>
          </a:xfrm>
        </p:spPr>
        <p:txBody>
          <a:bodyPr>
            <a:normAutofit fontScale="92500"/>
          </a:bodyPr>
          <a:lstStyle/>
          <a:p>
            <a:r>
              <a:rPr lang="en-US" sz="2200" b="1" dirty="0"/>
              <a:t>Activation </a:t>
            </a:r>
            <a:r>
              <a:rPr lang="en-US" sz="2200" b="1" dirty="0" smtClean="0"/>
              <a:t>Score</a:t>
            </a:r>
            <a:r>
              <a:rPr lang="en-US" sz="2200" dirty="0" smtClean="0"/>
              <a:t>: of Wikipedia documents based on keyword occurrences (</a:t>
            </a:r>
            <a:r>
              <a:rPr lang="en-US" sz="2200" dirty="0" err="1" smtClean="0"/>
              <a:t>lucene</a:t>
            </a:r>
            <a:r>
              <a:rPr lang="en-US" sz="2200" dirty="0" smtClean="0"/>
              <a:t> score) and on node prestige (based on Page Rank)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000" dirty="0"/>
          </a:p>
          <a:p>
            <a:pPr lvl="1"/>
            <a:endParaRPr lang="en-US" sz="1100" dirty="0"/>
          </a:p>
          <a:p>
            <a:pPr lvl="1"/>
            <a:r>
              <a:rPr lang="en-US" sz="2000" dirty="0"/>
              <a:t>Spreading Activation based on proximity</a:t>
            </a:r>
          </a:p>
          <a:p>
            <a:pPr lvl="2"/>
            <a:r>
              <a:rPr lang="en-US" sz="1800" dirty="0"/>
              <a:t>Use Gaussian kernel to calculate amount of activation to </a:t>
            </a:r>
            <a:r>
              <a:rPr lang="en-US" sz="1800" dirty="0" smtClean="0"/>
              <a:t>spread based on proximity.</a:t>
            </a:r>
            <a:endParaRPr lang="en-US" sz="1800" dirty="0"/>
          </a:p>
          <a:p>
            <a:pPr lvl="1"/>
            <a:endParaRPr lang="en-US" sz="2200" dirty="0"/>
          </a:p>
          <a:p>
            <a:pPr lvl="1"/>
            <a:endParaRPr lang="en-US" sz="1300" dirty="0"/>
          </a:p>
          <a:p>
            <a:r>
              <a:rPr lang="en-US" sz="2200" b="1" dirty="0"/>
              <a:t>Relevance </a:t>
            </a:r>
            <a:r>
              <a:rPr lang="en-US" sz="2200" b="1" dirty="0" smtClean="0"/>
              <a:t>Score: </a:t>
            </a:r>
            <a:r>
              <a:rPr lang="en-US" sz="2400" dirty="0"/>
              <a:t>Based on relevance of the </a:t>
            </a:r>
            <a:r>
              <a:rPr lang="en-US" sz="2400" dirty="0" smtClean="0"/>
              <a:t>category </a:t>
            </a:r>
            <a:endParaRPr lang="en-US" sz="2200" b="1" dirty="0"/>
          </a:p>
          <a:p>
            <a:pPr lvl="1"/>
            <a:r>
              <a:rPr lang="en-US" sz="1800" dirty="0" smtClean="0"/>
              <a:t>Each category has score of match with category keyword</a:t>
            </a:r>
          </a:p>
          <a:p>
            <a:pPr lvl="1"/>
            <a:r>
              <a:rPr lang="en-US" sz="1800" dirty="0" smtClean="0"/>
              <a:t>Score of a document is max of scores of its categories.</a:t>
            </a:r>
            <a:endParaRPr lang="en-US" sz="1800" dirty="0"/>
          </a:p>
          <a:p>
            <a:r>
              <a:rPr lang="en-US" sz="2200" b="1" dirty="0" smtClean="0"/>
              <a:t>Combined Score:</a:t>
            </a:r>
            <a:endParaRPr lang="en-US" sz="2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379" y="2327275"/>
            <a:ext cx="7013647" cy="43204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6847" y="3882650"/>
            <a:ext cx="2149834" cy="45365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2376" y="5826868"/>
            <a:ext cx="7487497" cy="47957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293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Entity-Relationship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Searching for groups of entities related to each other as specified in the query.</a:t>
            </a:r>
          </a:p>
          <a:p>
            <a:r>
              <a:rPr lang="en-US" dirty="0" smtClean="0"/>
              <a:t>Example Query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find person(x) near (Stanford graduate),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        company(y) near (”Silicon Valley”)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such that </a:t>
            </a:r>
            <a:r>
              <a:rPr lang="en-US" dirty="0" err="1" smtClean="0">
                <a:solidFill>
                  <a:srgbClr val="000090"/>
                </a:solidFill>
              </a:rPr>
              <a:t>x,y</a:t>
            </a:r>
            <a:r>
              <a:rPr lang="en-US" dirty="0" smtClean="0">
                <a:solidFill>
                  <a:srgbClr val="000090"/>
                </a:solidFill>
              </a:rPr>
              <a:t> near (founder)</a:t>
            </a:r>
          </a:p>
          <a:p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(Google, Larry Page), (Yahoo!, David Filo), …</a:t>
            </a:r>
          </a:p>
          <a:p>
            <a:r>
              <a:rPr lang="en-US" dirty="0" smtClean="0"/>
              <a:t>Requires</a:t>
            </a:r>
          </a:p>
          <a:p>
            <a:pPr lvl="1"/>
            <a:r>
              <a:rPr lang="en-US" dirty="0" smtClean="0"/>
              <a:t>Finding and ranking entities related to user-specified keywords.</a:t>
            </a:r>
          </a:p>
          <a:p>
            <a:pPr lvl="1"/>
            <a:r>
              <a:rPr lang="en-US" dirty="0" smtClean="0"/>
              <a:t>Finding relationships between the entities.</a:t>
            </a:r>
          </a:p>
          <a:p>
            <a:pPr lvl="2"/>
            <a:r>
              <a:rPr lang="en-US" dirty="0" smtClean="0"/>
              <a:t>Relationships can also be expressed through a set of keywords.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7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Relationship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9310"/>
            <a:ext cx="8063772" cy="488833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200" dirty="0" err="1" smtClean="0"/>
              <a:t>Entity</a:t>
            </a:r>
            <a:r>
              <a:rPr lang="it-IT" sz="2200" dirty="0" smtClean="0"/>
              <a:t> </a:t>
            </a:r>
            <a:r>
              <a:rPr lang="it-IT" sz="2200" dirty="0" err="1" smtClean="0"/>
              <a:t>Relationship</a:t>
            </a:r>
            <a:r>
              <a:rPr lang="it-IT" sz="2200" dirty="0" smtClean="0"/>
              <a:t> Query (ERQ) </a:t>
            </a:r>
            <a:r>
              <a:rPr lang="it-IT" sz="2200" dirty="0" err="1" smtClean="0"/>
              <a:t>system</a:t>
            </a:r>
            <a:r>
              <a:rPr lang="it-IT" sz="2200" dirty="0" smtClean="0"/>
              <a:t> </a:t>
            </a:r>
            <a:r>
              <a:rPr lang="it-IT" sz="2200" dirty="0" err="1"/>
              <a:t>p</a:t>
            </a:r>
            <a:r>
              <a:rPr lang="it-IT" sz="2200" dirty="0" err="1" smtClean="0"/>
              <a:t>roposed</a:t>
            </a:r>
            <a:r>
              <a:rPr lang="it-IT" sz="2200" dirty="0" smtClean="0"/>
              <a:t> by </a:t>
            </a:r>
            <a:br>
              <a:rPr lang="it-IT" sz="2200" dirty="0" smtClean="0"/>
            </a:br>
            <a:r>
              <a:rPr lang="it-IT" sz="2200" dirty="0" smtClean="0"/>
              <a:t>Li </a:t>
            </a:r>
            <a:r>
              <a:rPr lang="it-IT" sz="2200" dirty="0"/>
              <a:t>et al. [TIST 2011]</a:t>
            </a:r>
            <a:r>
              <a:rPr lang="en-US" sz="2200" baseline="30000" dirty="0"/>
              <a:t> </a:t>
            </a:r>
          </a:p>
          <a:p>
            <a:pPr algn="just"/>
            <a:r>
              <a:rPr lang="it-IT" sz="2200" dirty="0" smtClean="0"/>
              <a:t>Works on Wikipedia data, with Wikipedia </a:t>
            </a:r>
            <a:r>
              <a:rPr lang="it-IT" sz="2200" dirty="0" err="1" smtClean="0"/>
              <a:t>categories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</a:t>
            </a:r>
            <a:r>
              <a:rPr lang="it-IT" sz="2200" dirty="0" err="1" smtClean="0"/>
              <a:t>entity</a:t>
            </a:r>
            <a:r>
              <a:rPr lang="it-IT" sz="2200" dirty="0" smtClean="0"/>
              <a:t> </a:t>
            </a:r>
            <a:r>
              <a:rPr lang="it-IT" sz="2200" dirty="0" err="1" smtClean="0"/>
              <a:t>types</a:t>
            </a:r>
            <a:r>
              <a:rPr lang="it-IT" sz="2200" dirty="0" smtClean="0"/>
              <a:t>, and </a:t>
            </a:r>
            <a:r>
              <a:rPr lang="it-IT" sz="2200" dirty="0" err="1" smtClean="0"/>
              <a:t>relationships</a:t>
            </a:r>
            <a:r>
              <a:rPr lang="it-IT" sz="2200" dirty="0" smtClean="0"/>
              <a:t> </a:t>
            </a:r>
            <a:r>
              <a:rPr lang="it-IT" sz="2200" dirty="0" err="1" smtClean="0"/>
              <a:t>identified</a:t>
            </a:r>
            <a:r>
              <a:rPr lang="it-IT" sz="2200" dirty="0" smtClean="0"/>
              <a:t> by </a:t>
            </a:r>
            <a:r>
              <a:rPr lang="it-IT" sz="2200" dirty="0" err="1" smtClean="0"/>
              <a:t>keywords</a:t>
            </a:r>
            <a:endParaRPr lang="it-IT" sz="2200" dirty="0" smtClean="0"/>
          </a:p>
          <a:p>
            <a:pPr lvl="1" algn="just"/>
            <a:r>
              <a:rPr lang="it-IT" sz="1800" dirty="0" err="1" smtClean="0"/>
              <a:t>Our</a:t>
            </a:r>
            <a:r>
              <a:rPr lang="it-IT" sz="1800" dirty="0" smtClean="0"/>
              <a:t> goal </a:t>
            </a:r>
            <a:r>
              <a:rPr lang="it-IT" sz="1800" dirty="0" err="1" smtClean="0"/>
              <a:t>is</a:t>
            </a:r>
            <a:r>
              <a:rPr lang="it-IT" sz="1800" dirty="0" smtClean="0"/>
              <a:t> the </a:t>
            </a:r>
            <a:r>
              <a:rPr lang="it-IT" sz="1800" dirty="0" err="1" smtClean="0"/>
              <a:t>same</a:t>
            </a:r>
            <a:endParaRPr lang="it-IT" sz="1800" dirty="0" smtClean="0"/>
          </a:p>
          <a:p>
            <a:pPr algn="just"/>
            <a:r>
              <a:rPr lang="it-IT" sz="2200" dirty="0" smtClean="0"/>
              <a:t>The ERQ </a:t>
            </a:r>
            <a:r>
              <a:rPr lang="it-IT" sz="2200" dirty="0" err="1" smtClean="0"/>
              <a:t>system</a:t>
            </a:r>
            <a:r>
              <a:rPr lang="it-IT" sz="2200" dirty="0" smtClean="0"/>
              <a:t> </a:t>
            </a:r>
            <a:r>
              <a:rPr lang="it-IT" sz="2200" dirty="0" err="1"/>
              <a:t>r</a:t>
            </a:r>
            <a:r>
              <a:rPr lang="it-IT" sz="2200" dirty="0" err="1" smtClean="0"/>
              <a:t>equires</a:t>
            </a:r>
            <a:r>
              <a:rPr lang="it-IT" sz="2200" dirty="0" smtClean="0"/>
              <a:t> </a:t>
            </a:r>
            <a:r>
              <a:rPr lang="it-IT" sz="2200" dirty="0" err="1" smtClean="0"/>
              <a:t>precomputed</a:t>
            </a:r>
            <a:r>
              <a:rPr lang="it-IT" sz="2200" dirty="0" smtClean="0"/>
              <a:t> </a:t>
            </a:r>
            <a:r>
              <a:rPr lang="it-IT" sz="2200" dirty="0" err="1" smtClean="0"/>
              <a:t>indices</a:t>
            </a:r>
            <a:r>
              <a:rPr lang="it-IT" sz="2200" dirty="0"/>
              <a:t> </a:t>
            </a:r>
            <a:r>
              <a:rPr lang="it-IT" sz="2200" dirty="0" smtClean="0"/>
              <a:t>per </a:t>
            </a:r>
            <a:r>
              <a:rPr lang="it-IT" sz="2200" dirty="0" err="1" smtClean="0"/>
              <a:t>entity</a:t>
            </a:r>
            <a:r>
              <a:rPr lang="it-IT" sz="2200" dirty="0" smtClean="0"/>
              <a:t> </a:t>
            </a:r>
            <a:r>
              <a:rPr lang="it-IT" sz="2200" dirty="0" err="1" smtClean="0"/>
              <a:t>type</a:t>
            </a:r>
            <a:r>
              <a:rPr lang="it-IT" sz="2200" dirty="0" smtClean="0"/>
              <a:t>, </a:t>
            </a:r>
            <a:r>
              <a:rPr lang="it-IT" sz="2200" dirty="0" err="1" smtClean="0"/>
              <a:t>mapping</a:t>
            </a:r>
            <a:r>
              <a:rPr lang="it-IT" sz="2200" dirty="0" smtClean="0"/>
              <a:t> </a:t>
            </a:r>
            <a:r>
              <a:rPr lang="it-IT" sz="2200" dirty="0" err="1" smtClean="0"/>
              <a:t>keywords</a:t>
            </a:r>
            <a:r>
              <a:rPr lang="it-IT" sz="2200" dirty="0" smtClean="0"/>
              <a:t> to </a:t>
            </a:r>
            <a:r>
              <a:rPr lang="it-IT" sz="2200" dirty="0" err="1" smtClean="0"/>
              <a:t>entities</a:t>
            </a:r>
            <a:r>
              <a:rPr lang="it-IT" sz="2200" dirty="0" smtClean="0"/>
              <a:t> </a:t>
            </a:r>
            <a:r>
              <a:rPr lang="it-IT" sz="2200" dirty="0" err="1" smtClean="0"/>
              <a:t>that</a:t>
            </a:r>
            <a:r>
              <a:rPr lang="it-IT" sz="2200" dirty="0" smtClean="0"/>
              <a:t> </a:t>
            </a:r>
            <a:r>
              <a:rPr lang="it-IT" sz="2200" dirty="0" err="1" smtClean="0"/>
              <a:t>occur</a:t>
            </a:r>
            <a:r>
              <a:rPr lang="it-IT" sz="2200" dirty="0" smtClean="0"/>
              <a:t> in </a:t>
            </a:r>
            <a:r>
              <a:rPr lang="it-IT" sz="2200" dirty="0" err="1" smtClean="0"/>
              <a:t>proximity</a:t>
            </a:r>
            <a:r>
              <a:rPr lang="it-IT" sz="2200" dirty="0" smtClean="0"/>
              <a:t> to the </a:t>
            </a:r>
            <a:r>
              <a:rPr lang="it-IT" sz="2200" dirty="0" err="1" smtClean="0"/>
              <a:t>keywords</a:t>
            </a:r>
            <a:endParaRPr lang="it-IT" sz="2200" dirty="0" smtClean="0"/>
          </a:p>
          <a:p>
            <a:pPr lvl="1" algn="just"/>
            <a:r>
              <a:rPr lang="it-IT" sz="1800" dirty="0" smtClean="0"/>
              <a:t>High </a:t>
            </a:r>
            <a:r>
              <a:rPr lang="it-IT" sz="1800" dirty="0" err="1" smtClean="0"/>
              <a:t>overhead</a:t>
            </a:r>
            <a:endParaRPr lang="it-IT" sz="1800" dirty="0" smtClean="0"/>
          </a:p>
          <a:p>
            <a:pPr lvl="1" algn="just"/>
            <a:r>
              <a:rPr lang="it-IT" sz="1800" dirty="0" err="1" smtClean="0"/>
              <a:t>Implementation</a:t>
            </a:r>
            <a:r>
              <a:rPr lang="it-IT" sz="1800" dirty="0" smtClean="0"/>
              <a:t> </a:t>
            </a:r>
            <a:r>
              <a:rPr lang="it-IT" sz="1800" dirty="0" err="1" smtClean="0"/>
              <a:t>based</a:t>
            </a:r>
            <a:r>
              <a:rPr lang="it-IT" sz="1800" dirty="0" smtClean="0"/>
              <a:t> on </a:t>
            </a:r>
            <a:r>
              <a:rPr lang="it-IT" sz="1800" dirty="0" err="1" smtClean="0"/>
              <a:t>precomputed</a:t>
            </a:r>
            <a:r>
              <a:rPr lang="it-IT" sz="1800" dirty="0" smtClean="0"/>
              <a:t> </a:t>
            </a:r>
            <a:r>
              <a:rPr lang="it-IT" sz="1800" dirty="0" err="1" smtClean="0"/>
              <a:t>indices</a:t>
            </a:r>
            <a:r>
              <a:rPr lang="it-IT" sz="1800" dirty="0" smtClean="0"/>
              <a:t>, </a:t>
            </a:r>
            <a:r>
              <a:rPr lang="it-IT" sz="1800" dirty="0" err="1" smtClean="0"/>
              <a:t>limited</a:t>
            </a:r>
            <a:r>
              <a:rPr lang="it-IT" sz="1800" dirty="0" smtClean="0"/>
              <a:t> to a </a:t>
            </a:r>
            <a:r>
              <a:rPr lang="it-IT" sz="1800" dirty="0" err="1" smtClean="0"/>
              <a:t>few</a:t>
            </a:r>
            <a:r>
              <a:rPr lang="it-IT" sz="1800" dirty="0" smtClean="0"/>
              <a:t> </a:t>
            </a:r>
            <a:r>
              <a:rPr lang="it-IT" sz="1800" dirty="0" err="1" smtClean="0"/>
              <a:t>entity</a:t>
            </a:r>
            <a:r>
              <a:rPr lang="it-IT" sz="1800" dirty="0" smtClean="0"/>
              <a:t> </a:t>
            </a:r>
            <a:r>
              <a:rPr lang="it-IT" sz="1800" dirty="0" err="1" smtClean="0"/>
              <a:t>types</a:t>
            </a:r>
            <a:endParaRPr lang="it-IT" sz="1800" dirty="0" smtClean="0"/>
          </a:p>
          <a:p>
            <a:pPr lvl="1" algn="just"/>
            <a:r>
              <a:rPr lang="it-IT" sz="1800" i="1" dirty="0" err="1" smtClean="0"/>
              <a:t>Requires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queries</a:t>
            </a:r>
            <a:r>
              <a:rPr lang="it-IT" sz="1800" i="1" dirty="0" smtClean="0"/>
              <a:t> to </a:t>
            </a:r>
            <a:r>
              <a:rPr lang="it-IT" sz="1800" i="1" dirty="0" err="1" smtClean="0"/>
              <a:t>explicitly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identify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entity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type</a:t>
            </a:r>
            <a:r>
              <a:rPr lang="it-IT" sz="1800" i="1" dirty="0" smtClean="0"/>
              <a:t>, </a:t>
            </a:r>
            <a:r>
              <a:rPr lang="it-IT" sz="1800" i="1" dirty="0" err="1" smtClean="0"/>
              <a:t>unlike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our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system</a:t>
            </a:r>
            <a:endParaRPr lang="en-US" sz="2200" i="1" dirty="0"/>
          </a:p>
          <a:p>
            <a:pPr algn="just"/>
            <a:r>
              <a:rPr lang="en-US" sz="2200" dirty="0" smtClean="0"/>
              <a:t>Our system</a:t>
            </a:r>
            <a:r>
              <a:rPr lang="en-US" sz="2200" i="1" dirty="0" smtClean="0"/>
              <a:t>: </a:t>
            </a:r>
          </a:p>
          <a:p>
            <a:pPr lvl="1" algn="just"/>
            <a:r>
              <a:rPr lang="en-US" sz="1800" i="1" dirty="0" smtClean="0"/>
              <a:t>allows category specification by keywords</a:t>
            </a:r>
          </a:p>
          <a:p>
            <a:pPr lvl="1" algn="just"/>
            <a:r>
              <a:rPr lang="en-US" sz="1800" i="1" dirty="0" smtClean="0"/>
              <a:t>handles all Wikipedia/</a:t>
            </a:r>
            <a:r>
              <a:rPr lang="en-US" sz="1800" i="1" dirty="0" err="1" smtClean="0"/>
              <a:t>Yago</a:t>
            </a:r>
            <a:r>
              <a:rPr lang="en-US" sz="1800" i="1" dirty="0" smtClean="0"/>
              <a:t> categories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3121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 bwMode="auto">
          <a:xfrm>
            <a:off x="1911740" y="3735049"/>
            <a:ext cx="6254191" cy="712880"/>
          </a:xfrm>
          <a:prstGeom prst="wedgeRoundRectCallout">
            <a:avLst>
              <a:gd name="adj1" fmla="val 41786"/>
              <a:gd name="adj2" fmla="val -1249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911740" y="4488894"/>
            <a:ext cx="4233192" cy="388844"/>
          </a:xfrm>
          <a:prstGeom prst="wedgeRoundRectCallout">
            <a:avLst>
              <a:gd name="adj1" fmla="val 66617"/>
              <a:gd name="adj2" fmla="val 14716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Entity-Relationship Search on WikiBANKS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8808" y="2820195"/>
            <a:ext cx="1360810" cy="69930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000" dirty="0" smtClean="0"/>
              <a:t>Selection</a:t>
            </a:r>
          </a:p>
          <a:p>
            <a:r>
              <a:rPr lang="en-US" sz="2000" dirty="0" smtClean="0"/>
              <a:t>Predicates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923280" y="5191999"/>
            <a:ext cx="1251056" cy="69930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000" dirty="0" smtClean="0"/>
              <a:t>Relation</a:t>
            </a:r>
          </a:p>
          <a:p>
            <a:r>
              <a:rPr lang="en-US" sz="2000" dirty="0" smtClean="0"/>
              <a:t>Predicate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4494" cy="35885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entity-relationship query involves:</a:t>
            </a:r>
          </a:p>
          <a:p>
            <a:pPr lvl="1"/>
            <a:r>
              <a:rPr lang="en-US" dirty="0" smtClean="0"/>
              <a:t>Entity variables.</a:t>
            </a:r>
          </a:p>
          <a:p>
            <a:pPr lvl="1"/>
            <a:r>
              <a:rPr lang="en-US" dirty="0" smtClean="0"/>
              <a:t>Selection Predicates.</a:t>
            </a:r>
          </a:p>
          <a:p>
            <a:pPr lvl="1"/>
            <a:r>
              <a:rPr lang="en-US" dirty="0" smtClean="0"/>
              <a:t>Relation Predicates.</a:t>
            </a:r>
          </a:p>
          <a:p>
            <a:r>
              <a:rPr lang="it-IT" dirty="0" smtClean="0"/>
              <a:t>For </a:t>
            </a:r>
            <a:r>
              <a:rPr lang="it-IT" dirty="0" err="1" smtClean="0"/>
              <a:t>example</a:t>
            </a:r>
            <a:endParaRPr lang="it-IT" dirty="0" smtClean="0"/>
          </a:p>
          <a:p>
            <a:pPr lvl="1"/>
            <a:r>
              <a:rPr lang="it-IT" dirty="0" err="1" smtClean="0"/>
              <a:t>Find</a:t>
            </a:r>
            <a:r>
              <a:rPr lang="it-IT" dirty="0" smtClean="0"/>
              <a:t> “</a:t>
            </a:r>
            <a:r>
              <a:rPr lang="it-IT" dirty="0" err="1" smtClean="0"/>
              <a:t>Person</a:t>
            </a:r>
            <a:r>
              <a:rPr lang="it-IT" dirty="0" smtClean="0"/>
              <a:t>” (x) </a:t>
            </a:r>
            <a:r>
              <a:rPr lang="it-IT" dirty="0" err="1" smtClean="0"/>
              <a:t>near</a:t>
            </a:r>
            <a:r>
              <a:rPr lang="it-IT" dirty="0" smtClean="0"/>
              <a:t> (“Stanford” “graduate”) and</a:t>
            </a:r>
          </a:p>
          <a:p>
            <a:pPr lvl="1"/>
            <a:r>
              <a:rPr lang="it-IT" dirty="0" smtClean="0"/>
              <a:t>        “Company” (y) </a:t>
            </a:r>
            <a:r>
              <a:rPr lang="it-IT" dirty="0" err="1" smtClean="0"/>
              <a:t>near</a:t>
            </a:r>
            <a:r>
              <a:rPr lang="it-IT" dirty="0" smtClean="0"/>
              <a:t>  (“</a:t>
            </a:r>
            <a:r>
              <a:rPr lang="it-IT" dirty="0" err="1" smtClean="0"/>
              <a:t>Silicon</a:t>
            </a:r>
            <a:r>
              <a:rPr lang="it-IT" dirty="0" smtClean="0"/>
              <a:t> Valley”)</a:t>
            </a:r>
          </a:p>
          <a:p>
            <a:pPr lvl="1"/>
            <a:r>
              <a:rPr lang="it-IT" dirty="0" smtClean="0"/>
              <a:t>        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 x, y </a:t>
            </a:r>
            <a:r>
              <a:rPr lang="it-IT" dirty="0" err="1" smtClean="0"/>
              <a:t>near</a:t>
            </a:r>
            <a:r>
              <a:rPr lang="it-IT" dirty="0" smtClean="0"/>
              <a:t> (“</a:t>
            </a:r>
            <a:r>
              <a:rPr lang="it-IT" dirty="0" err="1" smtClean="0"/>
              <a:t>founder</a:t>
            </a:r>
            <a:r>
              <a:rPr lang="it-IT" dirty="0" smtClean="0"/>
              <a:t>”)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32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Scoring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Selection Predicate Scoring with multiple selections on an entity variable</a:t>
            </a:r>
          </a:p>
          <a:p>
            <a:pPr lvl="1"/>
            <a:r>
              <a:rPr lang="en-US" dirty="0" smtClean="0"/>
              <a:t>E.g. find person(x) near (“Turing Award”)_ and near (IBM)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Relation Predicate Scoring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Aggregated Score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335" y="4199553"/>
            <a:ext cx="6350444" cy="8188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0335" y="5704608"/>
            <a:ext cx="7080490" cy="71948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0855" y="2756664"/>
            <a:ext cx="7257651" cy="84249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3736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 Query Evaluation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selection predicates individually to find relevant entities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graph links from entities to their occurrences to create (document, offset) lists for each entity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occurrences of relation keywords: (document, offsets) using text index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Merge above lists to find occurrences of entities, and relationship keywords in close proximity with documents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Basically an N-way band-join (based on offset)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Calculate scores based on offsets of the keywords and the entity links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Aggregate scores to find final scores</a:t>
            </a:r>
          </a:p>
          <a:p>
            <a:pPr lvl="1"/>
            <a:endParaRPr lang="it-I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0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Keyword Queries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45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Ca. 1995:  Hyper</a:t>
            </a:r>
            <a:r>
              <a:rPr lang="en-US" dirty="0"/>
              <a:t>-success of </a:t>
            </a:r>
            <a:r>
              <a:rPr lang="en-US" dirty="0">
                <a:solidFill>
                  <a:srgbClr val="FF0000"/>
                </a:solidFill>
              </a:rPr>
              <a:t>keyword search </a:t>
            </a:r>
            <a:r>
              <a:rPr lang="en-US" dirty="0"/>
              <a:t>on the Web</a:t>
            </a:r>
          </a:p>
          <a:p>
            <a:pPr lvl="1"/>
            <a:r>
              <a:rPr lang="en-US" dirty="0"/>
              <a:t>Keyword search a LOT easier than SQL!</a:t>
            </a:r>
          </a:p>
          <a:p>
            <a:r>
              <a:rPr lang="en-US" dirty="0" smtClean="0"/>
              <a:t>Ca. 1998-2000: Can’t </a:t>
            </a:r>
            <a:r>
              <a:rPr lang="en-US" dirty="0"/>
              <a:t>we replicate it in databases? </a:t>
            </a:r>
          </a:p>
          <a:p>
            <a:pPr lvl="1"/>
            <a:r>
              <a:rPr lang="en-US" dirty="0" smtClean="0"/>
              <a:t>Graph Structured data</a:t>
            </a:r>
          </a:p>
          <a:p>
            <a:pPr lvl="2"/>
            <a:r>
              <a:rPr lang="en-US" dirty="0" smtClean="0"/>
              <a:t>Goldman </a:t>
            </a:r>
            <a:r>
              <a:rPr lang="en-US" dirty="0"/>
              <a:t>et al. (Stanford) (1998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BANKS (IIT Bombay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Model relational data as a graph</a:t>
            </a:r>
            <a:endParaRPr lang="en-US" dirty="0"/>
          </a:p>
          <a:p>
            <a:pPr lvl="1"/>
            <a:r>
              <a:rPr lang="en-US" dirty="0" smtClean="0"/>
              <a:t>Relational data</a:t>
            </a:r>
          </a:p>
          <a:p>
            <a:pPr lvl="2"/>
            <a:r>
              <a:rPr lang="en-US" dirty="0" err="1" smtClean="0"/>
              <a:t>DBXplorer</a:t>
            </a:r>
            <a:r>
              <a:rPr lang="en-US" dirty="0" smtClean="0"/>
              <a:t> </a:t>
            </a:r>
            <a:r>
              <a:rPr lang="en-US" dirty="0"/>
              <a:t>(Microsoft), </a:t>
            </a:r>
            <a:r>
              <a:rPr lang="en-US" dirty="0" smtClean="0"/>
              <a:t>Discover </a:t>
            </a:r>
            <a:r>
              <a:rPr lang="en-US" dirty="0"/>
              <a:t>(UCSB), </a:t>
            </a:r>
            <a:r>
              <a:rPr lang="en-US" dirty="0" err="1"/>
              <a:t>Mragyati</a:t>
            </a:r>
            <a:r>
              <a:rPr lang="en-US" dirty="0"/>
              <a:t> (IIT Bombay) (2002)</a:t>
            </a:r>
          </a:p>
          <a:p>
            <a:pPr lvl="1"/>
            <a:r>
              <a:rPr lang="en-US" dirty="0"/>
              <a:t>And lots more work subsequently..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25D20-048E-408C-87A2-45FCF55449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Near Categories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91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Exploiting Wikipedia Category Specificity by matching near Keywords.</a:t>
            </a:r>
          </a:p>
          <a:p>
            <a:r>
              <a:rPr lang="en-US" dirty="0" smtClean="0"/>
              <a:t>Examples of Wikipedia categories</a:t>
            </a:r>
          </a:p>
          <a:p>
            <a:pPr lvl="1"/>
            <a:r>
              <a:rPr lang="en-US" dirty="0" err="1" smtClean="0"/>
              <a:t>Novels_by_Jane_Austen</a:t>
            </a:r>
            <a:r>
              <a:rPr lang="en-US" dirty="0" smtClean="0"/>
              <a:t>, </a:t>
            </a:r>
            <a:r>
              <a:rPr lang="en-US" dirty="0" err="1" smtClean="0"/>
              <a:t>Films_directed_by_Steven_Speilberg</a:t>
            </a:r>
            <a:r>
              <a:rPr lang="en-US" dirty="0" smtClean="0"/>
              <a:t>, </a:t>
            </a:r>
            <a:r>
              <a:rPr lang="en-US" dirty="0" err="1" smtClean="0"/>
              <a:t>Universities_in_Catalunya</a:t>
            </a:r>
            <a:endParaRPr lang="en-US" dirty="0" smtClean="0"/>
          </a:p>
          <a:p>
            <a:r>
              <a:rPr lang="en-US" dirty="0" smtClean="0"/>
              <a:t>Query </a:t>
            </a:r>
            <a:br>
              <a:rPr lang="en-US" dirty="0" smtClean="0"/>
            </a:br>
            <a:r>
              <a:rPr lang="en-US" dirty="0" smtClean="0"/>
              <a:t>   “</a:t>
            </a:r>
            <a:r>
              <a:rPr lang="en-US" dirty="0" smtClean="0">
                <a:solidFill>
                  <a:srgbClr val="000090"/>
                </a:solidFill>
              </a:rPr>
              <a:t>films near (Steven Spielberg dinosaur)</a:t>
            </a:r>
            <a:r>
              <a:rPr lang="en-US" dirty="0" smtClean="0"/>
              <a:t>”  mapped also to</a:t>
            </a:r>
            <a:br>
              <a:rPr lang="en-US" dirty="0" smtClean="0"/>
            </a:br>
            <a:r>
              <a:rPr lang="en-US" dirty="0" smtClean="0"/>
              <a:t>   “</a:t>
            </a:r>
            <a:r>
              <a:rPr lang="en-US" dirty="0" err="1" smtClean="0">
                <a:solidFill>
                  <a:srgbClr val="000090"/>
                </a:solidFill>
              </a:rPr>
              <a:t>films_directed_by_Steven_Spielberg</a:t>
            </a:r>
            <a:r>
              <a:rPr lang="en-US" dirty="0" smtClean="0">
                <a:solidFill>
                  <a:srgbClr val="000090"/>
                </a:solidFill>
              </a:rPr>
              <a:t> near (dinosaur</a:t>
            </a:r>
            <a:r>
              <a:rPr lang="en-US" dirty="0" smtClean="0"/>
              <a:t>)”</a:t>
            </a:r>
          </a:p>
          <a:p>
            <a:r>
              <a:rPr lang="en-US" dirty="0" smtClean="0"/>
              <a:t>Near category optimizations: add some initial activation to the entities belonging to the categories containing the near keywords.</a:t>
            </a:r>
          </a:p>
        </p:txBody>
      </p:sp>
    </p:spTree>
    <p:extLst>
      <p:ext uri="{BB962C8B-B14F-4D97-AF65-F5344CB8AC3E}">
        <p14:creationId xmlns:p14="http://schemas.microsoft.com/office/powerpoint/2010/main" val="30133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6335"/>
            <a:ext cx="5307273" cy="50032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200" b="1" dirty="0" err="1" smtClean="0"/>
              <a:t>Infobox</a:t>
            </a:r>
            <a:r>
              <a:rPr lang="en-US" sz="2200" b="1" dirty="0" smtClean="0"/>
              <a:t> optimization</a:t>
            </a:r>
            <a:endParaRPr lang="en-US" sz="2200" b="1" dirty="0"/>
          </a:p>
          <a:p>
            <a:pPr lvl="1" algn="just"/>
            <a:r>
              <a:rPr lang="en-US" sz="2000" dirty="0" err="1" smtClean="0"/>
              <a:t>Infoboxes</a:t>
            </a:r>
            <a:r>
              <a:rPr lang="en-US" sz="2000" dirty="0" smtClean="0"/>
              <a:t> on Wikipedia page of an entity have very useful information about the entity</a:t>
            </a:r>
            <a:endParaRPr lang="en-US" sz="2000" dirty="0"/>
          </a:p>
          <a:p>
            <a:pPr lvl="1" algn="just"/>
            <a:r>
              <a:rPr lang="en-US" sz="2000" dirty="0"/>
              <a:t>Unused in our basic </a:t>
            </a:r>
            <a:r>
              <a:rPr lang="en-US" sz="2000" dirty="0" smtClean="0"/>
              <a:t>model</a:t>
            </a:r>
            <a:endParaRPr lang="en-US" sz="2000" dirty="0"/>
          </a:p>
          <a:p>
            <a:pPr lvl="1" algn="just"/>
            <a:r>
              <a:rPr lang="en-US" sz="2000" dirty="0"/>
              <a:t>We assume that a self-link </a:t>
            </a:r>
            <a:r>
              <a:rPr lang="en-US" sz="2000" dirty="0" smtClean="0"/>
              <a:t>to the entity is present from each item in the </a:t>
            </a:r>
            <a:r>
              <a:rPr lang="en-US" sz="2000" dirty="0" err="1" smtClean="0"/>
              <a:t>infobox</a:t>
            </a:r>
            <a:r>
              <a:rPr lang="en-US" sz="2000" dirty="0" smtClean="0"/>
              <a:t>.</a:t>
            </a:r>
          </a:p>
          <a:p>
            <a:pPr lvl="2" algn="just"/>
            <a:r>
              <a:rPr lang="en-US" sz="1600" dirty="0" smtClean="0"/>
              <a:t>E.g. company near (“Steve Jobs”)</a:t>
            </a:r>
            <a:endParaRPr lang="en-US" sz="1600" dirty="0"/>
          </a:p>
          <a:p>
            <a:pPr algn="just"/>
            <a:r>
              <a:rPr lang="en-US" sz="2200" b="1" dirty="0" smtClean="0"/>
              <a:t>Near Title optimization</a:t>
            </a:r>
            <a:endParaRPr lang="en-US" sz="2200" b="1" dirty="0"/>
          </a:p>
          <a:p>
            <a:pPr lvl="1" algn="just"/>
            <a:r>
              <a:rPr lang="en-US" sz="2000" dirty="0"/>
              <a:t>If the title of an article contains all the near keywords, all the </a:t>
            </a:r>
            <a:r>
              <a:rPr lang="en-US" sz="2000" dirty="0" smtClean="0"/>
              <a:t>content in the page </a:t>
            </a:r>
            <a:r>
              <a:rPr lang="en-US" sz="2000" dirty="0"/>
              <a:t>can be assumed to be related to the </a:t>
            </a:r>
            <a:r>
              <a:rPr lang="en-US" sz="2000" dirty="0" smtClean="0"/>
              <a:t>keywords.</a:t>
            </a:r>
            <a:endParaRPr lang="en-US" sz="2000" dirty="0"/>
          </a:p>
          <a:p>
            <a:pPr lvl="1" algn="just"/>
            <a:r>
              <a:rPr lang="en-US" sz="2000" dirty="0"/>
              <a:t>We exploit this intuition by spreading activation from such articles to its out-neighbors</a:t>
            </a:r>
            <a:r>
              <a:rPr lang="en-US" sz="2000" dirty="0" smtClean="0"/>
              <a:t>.</a:t>
            </a:r>
          </a:p>
          <a:p>
            <a:pPr lvl="2" algn="just"/>
            <a:r>
              <a:rPr lang="en-US" sz="1600" dirty="0" smtClean="0"/>
              <a:t>E.g. Person near (Apple)</a:t>
            </a:r>
            <a:endParaRPr lang="en-US" sz="1600" dirty="0"/>
          </a:p>
        </p:txBody>
      </p:sp>
      <p:pic>
        <p:nvPicPr>
          <p:cNvPr id="4" name="Picture 3" descr="Screen shot 2012-12-14 at 4.4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35" y="1894848"/>
            <a:ext cx="3121967" cy="4253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8796" y="141763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 </a:t>
            </a:r>
            <a:r>
              <a:rPr lang="en-US" dirty="0" err="1" smtClean="0"/>
              <a:t>Infobox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3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60" y="1484782"/>
            <a:ext cx="8030880" cy="4524955"/>
          </a:xfrm>
        </p:spPr>
        <p:txBody>
          <a:bodyPr/>
          <a:lstStyle/>
          <a:p>
            <a:r>
              <a:rPr lang="en-US" sz="2200" dirty="0" smtClean="0"/>
              <a:t>Dataset: Wikipedia 2009, with YAGO ontology</a:t>
            </a:r>
          </a:p>
          <a:p>
            <a:r>
              <a:rPr lang="en-US" sz="2200" dirty="0" smtClean="0"/>
              <a:t>Query </a:t>
            </a:r>
            <a:r>
              <a:rPr lang="en-US" sz="2200" dirty="0"/>
              <a:t>Set : Set of 27 queries given by Li et al. </a:t>
            </a:r>
            <a:r>
              <a:rPr lang="en-US" sz="2200" dirty="0"/>
              <a:t>[8].</a:t>
            </a:r>
          </a:p>
          <a:p>
            <a:pPr lvl="1"/>
            <a:r>
              <a:rPr lang="en-US" sz="2000" dirty="0"/>
              <a:t>Q1 - Q16 : Single predicate queries i.e. Near queries.</a:t>
            </a:r>
          </a:p>
          <a:p>
            <a:pPr lvl="1"/>
            <a:r>
              <a:rPr lang="en-US" sz="2000" dirty="0"/>
              <a:t>Q17 - Q21 : Multi-predicate queries without join.</a:t>
            </a:r>
          </a:p>
          <a:p>
            <a:pPr lvl="1"/>
            <a:r>
              <a:rPr lang="en-US" sz="2000" dirty="0"/>
              <a:t>Q22 - Q27 : Entity-relationship queries.</a:t>
            </a:r>
          </a:p>
          <a:p>
            <a:r>
              <a:rPr lang="en-US" sz="2200" dirty="0"/>
              <a:t>Experimented with 5 different versions of our system to isolate the effect of various optimization techniques.</a:t>
            </a:r>
          </a:p>
          <a:p>
            <a:pPr lvl="1"/>
            <a:r>
              <a:rPr lang="en-US" sz="2000" dirty="0"/>
              <a:t>Basic</a:t>
            </a:r>
          </a:p>
          <a:p>
            <a:pPr lvl="1"/>
            <a:r>
              <a:rPr lang="en-US" sz="2000" dirty="0" err="1"/>
              <a:t>NearTitles</a:t>
            </a:r>
            <a:endParaRPr lang="en-US" sz="2000" dirty="0"/>
          </a:p>
          <a:p>
            <a:pPr lvl="1"/>
            <a:r>
              <a:rPr lang="en-US" sz="2000" dirty="0" err="1"/>
              <a:t>Infobox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NearCategories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All3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4090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Using Offset Information</a:t>
            </a:r>
            <a:endParaRPr lang="en-US" dirty="0"/>
          </a:p>
        </p:txBody>
      </p:sp>
      <p:pic>
        <p:nvPicPr>
          <p:cNvPr id="4" name="Picture 3" descr="precision_without_offset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6" y="2449134"/>
            <a:ext cx="4765781" cy="2945739"/>
          </a:xfrm>
          <a:prstGeom prst="rect">
            <a:avLst/>
          </a:prstGeom>
        </p:spPr>
      </p:pic>
      <p:pic>
        <p:nvPicPr>
          <p:cNvPr id="5" name="Picture 4" descr="recall_without_offset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85" y="2393207"/>
            <a:ext cx="4840752" cy="300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2712" y="5388730"/>
            <a:ext cx="1578153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dirty="0" smtClean="0"/>
              <a:t>Precision @ k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67" y="5388730"/>
            <a:ext cx="2126304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dirty="0" smtClean="0"/>
              <a:t>Precision vs. </a:t>
            </a:r>
            <a:r>
              <a:rPr lang="en-US" sz="2000" dirty="0"/>
              <a:t>R</a:t>
            </a:r>
            <a:r>
              <a:rPr lang="en-US" sz="2000" dirty="0" smtClean="0"/>
              <a:t>ecall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00333" y="1636452"/>
            <a:ext cx="1432254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dirty="0" smtClean="0"/>
              <a:t>With offsets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41122" y="4518407"/>
            <a:ext cx="1788171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000" dirty="0" smtClean="0"/>
              <a:t>Without offsets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 flipH="1">
            <a:off x="2939063" y="2027985"/>
            <a:ext cx="977397" cy="5663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2"/>
          </p:cNvCxnSpPr>
          <p:nvPr/>
        </p:nvCxnSpPr>
        <p:spPr bwMode="auto">
          <a:xfrm>
            <a:off x="3916460" y="2027985"/>
            <a:ext cx="1333151" cy="8121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0"/>
          </p:cNvCxnSpPr>
          <p:nvPr/>
        </p:nvCxnSpPr>
        <p:spPr bwMode="auto">
          <a:xfrm flipH="1" flipV="1">
            <a:off x="2375805" y="4061137"/>
            <a:ext cx="959403" cy="4572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0"/>
          </p:cNvCxnSpPr>
          <p:nvPr/>
        </p:nvCxnSpPr>
        <p:spPr bwMode="auto">
          <a:xfrm flipV="1">
            <a:off x="3335208" y="3604802"/>
            <a:ext cx="1914403" cy="9136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843480" y="6021659"/>
            <a:ext cx="432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Results are across all near queries</a:t>
            </a:r>
          </a:p>
          <a:p>
            <a:r>
              <a:rPr lang="en-US" sz="2000" dirty="0" smtClean="0"/>
              <a:t>Optimizations improve above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3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Optimizations on </a:t>
            </a:r>
            <a:br>
              <a:rPr lang="en-US" dirty="0" smtClean="0"/>
            </a:br>
            <a:r>
              <a:rPr lang="en-US" dirty="0" smtClean="0"/>
              <a:t>Precision @ K</a:t>
            </a:r>
            <a:endParaRPr lang="en-US" dirty="0"/>
          </a:p>
        </p:txBody>
      </p:sp>
      <p:pic>
        <p:nvPicPr>
          <p:cNvPr id="5" name="Content Placeholder 4" descr="precision_all_queries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t="-9046" r="-1684" b="946"/>
          <a:stretch/>
        </p:blipFill>
        <p:spPr>
          <a:xfrm>
            <a:off x="571830" y="1622449"/>
            <a:ext cx="7967520" cy="4633620"/>
          </a:xfrm>
        </p:spPr>
      </p:pic>
      <p:pic>
        <p:nvPicPr>
          <p:cNvPr id="4" name="Content Placeholder 4" descr="precision_all_queri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5" t="33009" r="2002" b="35773"/>
          <a:stretch/>
        </p:blipFill>
        <p:spPr>
          <a:xfrm>
            <a:off x="6566193" y="3522876"/>
            <a:ext cx="2577807" cy="2020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3480" y="6308414"/>
            <a:ext cx="432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Results are across all queries</a:t>
            </a:r>
          </a:p>
        </p:txBody>
      </p:sp>
    </p:spTree>
    <p:extLst>
      <p:ext uri="{BB962C8B-B14F-4D97-AF65-F5344CB8AC3E}">
        <p14:creationId xmlns:p14="http://schemas.microsoft.com/office/powerpoint/2010/main" val="72725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@ k by query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60" y="2191865"/>
            <a:ext cx="8030880" cy="653265"/>
          </a:xfrm>
        </p:spPr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7" name="Picture 6" descr="precision_relation_queri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11" r="22870" b="1"/>
          <a:stretch/>
        </p:blipFill>
        <p:spPr>
          <a:xfrm>
            <a:off x="3871264" y="1955474"/>
            <a:ext cx="4499499" cy="3984785"/>
          </a:xfrm>
          <a:prstGeom prst="rect">
            <a:avLst/>
          </a:prstGeom>
        </p:spPr>
      </p:pic>
      <p:pic>
        <p:nvPicPr>
          <p:cNvPr id="4" name="Picture 3" descr="precision_near_queri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57211"/>
            <a:ext cx="3887016" cy="3683048"/>
          </a:xfrm>
          <a:prstGeom prst="rect">
            <a:avLst/>
          </a:prstGeom>
        </p:spPr>
      </p:pic>
      <p:pic>
        <p:nvPicPr>
          <p:cNvPr id="6" name="Picture 5" descr="precision_multipredicate_queri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04" y="5940259"/>
            <a:ext cx="1098036" cy="917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760" y="5784727"/>
            <a:ext cx="281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Predicate Near Query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7112" y="5784727"/>
            <a:ext cx="259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Entity Relationship </a:t>
            </a:r>
            <a:r>
              <a:rPr lang="en-US" dirty="0" err="1" smtClean="0"/>
              <a:t>QUery</a:t>
            </a:r>
            <a:endParaRPr lang="en-US" dirty="0"/>
          </a:p>
        </p:txBody>
      </p:sp>
      <p:pic>
        <p:nvPicPr>
          <p:cNvPr id="9" name="Content Placeholder 4" descr="precision_all_queries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5" t="33009" r="2002" b="35773"/>
          <a:stretch/>
        </p:blipFill>
        <p:spPr>
          <a:xfrm>
            <a:off x="6841002" y="1313763"/>
            <a:ext cx="2240197" cy="17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30" t="3331" r="2015" b="2591"/>
          <a:stretch/>
        </p:blipFill>
        <p:spPr>
          <a:xfrm>
            <a:off x="251717" y="1788747"/>
            <a:ext cx="8377091" cy="22027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8230" y="5202386"/>
            <a:ext cx="569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Execution times on standard desktop machine with sufficient 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Recall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41" r="1356"/>
          <a:stretch/>
        </p:blipFill>
        <p:spPr>
          <a:xfrm>
            <a:off x="600837" y="2266658"/>
            <a:ext cx="7486249" cy="38642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27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83111" y="2266659"/>
            <a:ext cx="1905000" cy="3702341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9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60" y="1484782"/>
            <a:ext cx="8030880" cy="4524955"/>
          </a:xfrm>
        </p:spPr>
        <p:txBody>
          <a:bodyPr/>
          <a:lstStyle/>
          <a:p>
            <a:pPr algn="just"/>
            <a:r>
              <a:rPr lang="en-US" sz="2400" dirty="0" smtClean="0"/>
              <a:t>Each </a:t>
            </a:r>
            <a:r>
              <a:rPr lang="en-US" sz="2400" dirty="0"/>
              <a:t>of the optimization techniques improves the precision.</a:t>
            </a:r>
          </a:p>
          <a:p>
            <a:pPr lvl="1" algn="just"/>
            <a:r>
              <a:rPr lang="en-US" sz="2000" dirty="0"/>
              <a:t>The </a:t>
            </a:r>
            <a:r>
              <a:rPr lang="en-US" sz="2000" dirty="0" err="1"/>
              <a:t>NearCategories</a:t>
            </a:r>
            <a:r>
              <a:rPr lang="en-US" sz="2000" dirty="0"/>
              <a:t> optimization improves the performance by a large margin.</a:t>
            </a:r>
          </a:p>
          <a:p>
            <a:pPr lvl="1" algn="just"/>
            <a:r>
              <a:rPr lang="en-US" sz="2000" dirty="0"/>
              <a:t>Using all the optimizations together gives us the best performance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400" dirty="0" smtClean="0"/>
              <a:t>We beat ERQ for near queries, but ERQ is better on entity-relationship queries</a:t>
            </a:r>
          </a:p>
          <a:p>
            <a:pPr lvl="1" algn="just"/>
            <a:r>
              <a:rPr lang="en-US" sz="2000" dirty="0" smtClean="0"/>
              <a:t>We believe this is because of better notion of proximity</a:t>
            </a:r>
          </a:p>
          <a:p>
            <a:pPr lvl="1" algn="just"/>
            <a:r>
              <a:rPr lang="en-US" sz="2000" dirty="0" smtClean="0"/>
              <a:t>Future work: improve our proximity formulae.</a:t>
            </a:r>
            <a:endParaRPr lang="en-US" sz="2000" dirty="0"/>
          </a:p>
          <a:p>
            <a:pPr algn="just"/>
            <a:r>
              <a:rPr lang="en-US" sz="2400" dirty="0" smtClean="0"/>
              <a:t>Our system handles a huge number of queries that ERQ cannot</a:t>
            </a:r>
          </a:p>
          <a:p>
            <a:pPr lvl="1" algn="just"/>
            <a:r>
              <a:rPr lang="en-US" sz="2000" dirty="0" smtClean="0"/>
              <a:t>Since we allow any YAGO type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335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53760" y="1614397"/>
            <a:ext cx="8030880" cy="452495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200" dirty="0"/>
              <a:t>Using graph-based data model of BANKS, our system outperforms existing systems for entity search and ranking.</a:t>
            </a:r>
          </a:p>
          <a:p>
            <a:pPr algn="just">
              <a:lnSpc>
                <a:spcPct val="100000"/>
              </a:lnSpc>
            </a:pPr>
            <a:r>
              <a:rPr lang="en-US" sz="2200" dirty="0"/>
              <a:t>Our system also provides greater flexibility in terms of entity type specification and relationship identification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Ongoing work:  entity relationship querying on annotated Web crawl</a:t>
            </a:r>
          </a:p>
          <a:p>
            <a:pPr lvl="1"/>
            <a:r>
              <a:rPr lang="en-US" sz="1800" dirty="0" smtClean="0"/>
              <a:t>Interactive response time on 5TB web crawl across 10 machines</a:t>
            </a:r>
          </a:p>
          <a:p>
            <a:pPr lvl="1"/>
            <a:r>
              <a:rPr lang="en-US" sz="1800" dirty="0"/>
              <a:t>Combine Wikipedia information with Web </a:t>
            </a:r>
            <a:r>
              <a:rPr lang="en-US" sz="1800" dirty="0" smtClean="0"/>
              <a:t>crawl data</a:t>
            </a:r>
          </a:p>
          <a:p>
            <a:pPr algn="just">
              <a:lnSpc>
                <a:spcPct val="100000"/>
              </a:lnSpc>
            </a:pPr>
            <a:r>
              <a:rPr lang="en-US" sz="2200" dirty="0" smtClean="0"/>
              <a:t>Future work</a:t>
            </a:r>
          </a:p>
          <a:p>
            <a:pPr lvl="1" algn="just"/>
            <a:r>
              <a:rPr lang="en-US" sz="1800" dirty="0" smtClean="0"/>
              <a:t>refine notion of proximity </a:t>
            </a:r>
          </a:p>
          <a:p>
            <a:pPr lvl="2" algn="just"/>
            <a:r>
              <a:rPr lang="en-US" sz="1400" dirty="0" smtClean="0"/>
              <a:t>Distance based metric leads to many errors</a:t>
            </a:r>
          </a:p>
          <a:p>
            <a:pPr lvl="2" algn="just"/>
            <a:r>
              <a:rPr lang="en-US" sz="1400" dirty="0" smtClean="0"/>
              <a:t>Li et al. use sentence structure and other clues which seem to be useful</a:t>
            </a:r>
          </a:p>
          <a:p>
            <a:pPr lvl="1" algn="just"/>
            <a:r>
              <a:rPr lang="en-US" sz="1800" dirty="0" smtClean="0"/>
              <a:t>Exploit relationship extractors such as </a:t>
            </a:r>
            <a:r>
              <a:rPr lang="en-US" sz="1800" dirty="0" err="1" smtClean="0"/>
              <a:t>OpenIE</a:t>
            </a:r>
            <a:endParaRPr lang="en-US" sz="1800" dirty="0"/>
          </a:p>
          <a:p>
            <a:pPr marL="0" indent="0" algn="ju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218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07041" y="1331079"/>
            <a:ext cx="1124067" cy="3649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9122" y="1300988"/>
            <a:ext cx="3117625" cy="395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32603" y="1331079"/>
            <a:ext cx="1065686" cy="3649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45" y="15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Keyword Queries on Graph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39" y="2769055"/>
            <a:ext cx="7557134" cy="41265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Tree of tuples that can be joined</a:t>
            </a:r>
            <a:br>
              <a:rPr lang="en-US" dirty="0" smtClean="0"/>
            </a:br>
            <a:r>
              <a:rPr lang="en-US" dirty="0" smtClean="0"/>
              <a:t>  Query:  </a:t>
            </a:r>
            <a:r>
              <a:rPr lang="en-US" dirty="0" err="1" smtClean="0"/>
              <a:t>Rakesh</a:t>
            </a:r>
            <a:r>
              <a:rPr lang="en-US" dirty="0" smtClean="0"/>
              <a:t>   Data Mining  </a:t>
            </a:r>
          </a:p>
          <a:p>
            <a:r>
              <a:rPr lang="en-US" dirty="0" smtClean="0"/>
              <a:t>“Near Queries”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single tuple of desired type, ranked by keyword proximity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Example query: Author near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data mining) 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Rakesh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Agrawal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Jiawei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 Han,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…</a:t>
            </a:r>
          </a:p>
          <a:p>
            <a:pPr lvl="1"/>
            <a:r>
              <a:rPr lang="en-US" dirty="0" smtClean="0"/>
              <a:t>Example applications:  finding experts, finding products, ..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Aggregate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information from multiple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evidences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Spreading activation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Ca. 2004: </a:t>
            </a:r>
            <a:r>
              <a:rPr lang="en-US" dirty="0" err="1" smtClean="0"/>
              <a:t>ObjectRank</a:t>
            </a:r>
            <a:r>
              <a:rPr lang="en-US" dirty="0" smtClean="0"/>
              <a:t> </a:t>
            </a:r>
            <a:r>
              <a:rPr lang="en-US" dirty="0" smtClean="0"/>
              <a:t>(UCSD), </a:t>
            </a:r>
            <a:r>
              <a:rPr lang="en-US" dirty="0" smtClean="0"/>
              <a:t>BANKS </a:t>
            </a:r>
            <a:r>
              <a:rPr lang="en-US" dirty="0" smtClean="0"/>
              <a:t>(</a:t>
            </a:r>
            <a:r>
              <a:rPr lang="en-US" dirty="0" smtClean="0"/>
              <a:t>IIT Bombay</a:t>
            </a:r>
            <a:r>
              <a:rPr lang="en-US" dirty="0"/>
              <a:t>)</a:t>
            </a:r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44763" y="1506270"/>
            <a:ext cx="4443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198289" y="1506270"/>
            <a:ext cx="4087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00E9-03CE-1B43-AD69-AB78037F6C10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796" y="1714025"/>
            <a:ext cx="84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0675" y="223575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353" y="1344693"/>
            <a:ext cx="109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Rakesh</a:t>
            </a:r>
            <a:r>
              <a:rPr lang="en-US" dirty="0" smtClean="0"/>
              <a:t> A.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99908" y="1344693"/>
            <a:ext cx="286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Mining of Association ..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650201" y="1865819"/>
            <a:ext cx="1124067" cy="3649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232282" y="1835728"/>
            <a:ext cx="3117625" cy="395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787923" y="2041010"/>
            <a:ext cx="4443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198289" y="1506270"/>
            <a:ext cx="451912" cy="534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43068" y="1879433"/>
            <a:ext cx="273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Mining of Surprising ..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6864" y="2232180"/>
            <a:ext cx="2449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Answer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592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3" grpId="0" build="p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89600" y="2651319"/>
            <a:ext cx="8226720" cy="1143480"/>
          </a:xfrm>
        </p:spPr>
        <p:txBody>
          <a:bodyPr>
            <a:normAutofit fontScale="90000"/>
          </a:bodyPr>
          <a:lstStyle/>
          <a:p>
            <a:r>
              <a:rPr lang="en-US" smtClean="0"/>
              <a:t>Thank You!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Queries?</a:t>
            </a:r>
          </a:p>
        </p:txBody>
      </p:sp>
    </p:spTree>
    <p:extLst>
      <p:ext uri="{BB962C8B-B14F-4D97-AF65-F5344CB8AC3E}">
        <p14:creationId xmlns:p14="http://schemas.microsoft.com/office/powerpoint/2010/main" val="241192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Proximity via Spreading Activation</a:t>
            </a:r>
            <a:endParaRPr 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Idea:  </a:t>
            </a:r>
          </a:p>
          <a:p>
            <a:pPr lvl="1"/>
            <a:r>
              <a:rPr lang="en-US" smtClean="0"/>
              <a:t>Each </a:t>
            </a:r>
            <a:r>
              <a:rPr lang="ja-JP" altLang="en-US" smtClean="0"/>
              <a:t>“</a:t>
            </a:r>
            <a:r>
              <a:rPr lang="en-US" smtClean="0"/>
              <a:t>near</a:t>
            </a:r>
            <a:r>
              <a:rPr lang="ja-JP" altLang="en-US" smtClean="0"/>
              <a:t>”</a:t>
            </a:r>
            <a:r>
              <a:rPr lang="en-US" smtClean="0"/>
              <a:t> keyword has activation of 1</a:t>
            </a:r>
          </a:p>
          <a:p>
            <a:pPr lvl="2"/>
            <a:r>
              <a:rPr lang="en-US" smtClean="0"/>
              <a:t>Divided among nodes matching keyword, proportional to their node prestige</a:t>
            </a:r>
          </a:p>
          <a:p>
            <a:pPr lvl="1"/>
            <a:r>
              <a:rPr lang="en-US" smtClean="0"/>
              <a:t>Each node </a:t>
            </a:r>
          </a:p>
          <a:p>
            <a:pPr lvl="2"/>
            <a:r>
              <a:rPr lang="en-US" smtClean="0"/>
              <a:t>keeps fraction 1-</a:t>
            </a:r>
            <a:r>
              <a:rPr lang="el-GR" smtClean="0"/>
              <a:t>μ</a:t>
            </a:r>
            <a:r>
              <a:rPr lang="en-US" smtClean="0"/>
              <a:t> of its received activation and </a:t>
            </a:r>
          </a:p>
          <a:p>
            <a:pPr lvl="2"/>
            <a:r>
              <a:rPr lang="en-US" smtClean="0"/>
              <a:t>spreads fraction </a:t>
            </a:r>
            <a:r>
              <a:rPr lang="el-GR" smtClean="0"/>
              <a:t>μ</a:t>
            </a:r>
            <a:r>
              <a:rPr lang="en-US" smtClean="0"/>
              <a:t> amongst its neighbors</a:t>
            </a:r>
          </a:p>
          <a:p>
            <a:pPr lvl="1"/>
            <a:r>
              <a:rPr lang="en-US" smtClean="0"/>
              <a:t>Graph may have cycles</a:t>
            </a:r>
          </a:p>
          <a:p>
            <a:pPr lvl="1"/>
            <a:r>
              <a:rPr lang="en-US" smtClean="0"/>
              <a:t>Combine activation received from neighbors</a:t>
            </a:r>
          </a:p>
          <a:p>
            <a:pPr lvl="2"/>
            <a:r>
              <a:rPr lang="en-US" smtClean="0"/>
              <a:t>a = 1 – (1-a1)(1-a2)    (belief function)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Keyword Querying on Semi-Structured Data, Sep 2006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19D-50DF-4E43-8D89-5F2FDAA290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4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Activation Change Propagation </a:t>
            </a:r>
            <a:endParaRPr lang="en-U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171608" cy="27574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Algorithm to incrementally propagate activation change </a:t>
            </a:r>
            <a:r>
              <a:rPr lang="el-GR" dirty="0" smtClean="0"/>
              <a:t>δ</a:t>
            </a:r>
          </a:p>
          <a:p>
            <a:pPr lvl="1"/>
            <a:r>
              <a:rPr lang="en-US" dirty="0" smtClean="0"/>
              <a:t>Nodes to propagate </a:t>
            </a:r>
            <a:r>
              <a:rPr lang="el-GR" dirty="0" smtClean="0"/>
              <a:t>δ</a:t>
            </a:r>
            <a:r>
              <a:rPr lang="en-US" dirty="0" smtClean="0"/>
              <a:t> from are in queue</a:t>
            </a:r>
          </a:p>
          <a:p>
            <a:pPr lvl="2"/>
            <a:r>
              <a:rPr lang="en-US" dirty="0" smtClean="0"/>
              <a:t>Best first propagation</a:t>
            </a:r>
          </a:p>
          <a:p>
            <a:pPr lvl="2"/>
            <a:r>
              <a:rPr lang="en-US" dirty="0" smtClean="0"/>
              <a:t>Propagation to node already in queue simply modifies it</a:t>
            </a:r>
            <a:r>
              <a:rPr lang="ja-JP" altLang="en-US" dirty="0" smtClean="0"/>
              <a:t>’</a:t>
            </a:r>
            <a:r>
              <a:rPr lang="en-US" dirty="0" smtClean="0"/>
              <a:t>s </a:t>
            </a:r>
            <a:r>
              <a:rPr lang="el-GR" dirty="0" smtClean="0"/>
              <a:t>δ</a:t>
            </a:r>
            <a:r>
              <a:rPr lang="en-US" dirty="0" smtClean="0"/>
              <a:t> value</a:t>
            </a:r>
          </a:p>
          <a:p>
            <a:pPr lvl="1"/>
            <a:r>
              <a:rPr lang="en-US" dirty="0" smtClean="0"/>
              <a:t>Stops when </a:t>
            </a:r>
            <a:r>
              <a:rPr lang="el-GR" dirty="0" smtClean="0"/>
              <a:t>δ</a:t>
            </a:r>
            <a:r>
              <a:rPr lang="en-US" dirty="0" smtClean="0"/>
              <a:t> becomes smaller than cutoff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Keyword Querying on Semi-Structured Data, Sep 2006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DC4-C721-E245-9F2C-064FD823346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79556" name="Oval 4"/>
          <p:cNvSpPr>
            <a:spLocks noChangeArrowheads="1"/>
          </p:cNvSpPr>
          <p:nvPr/>
        </p:nvSpPr>
        <p:spPr bwMode="auto">
          <a:xfrm>
            <a:off x="3627438" y="4949825"/>
            <a:ext cx="244475" cy="2365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57" name="Oval 5"/>
          <p:cNvSpPr>
            <a:spLocks noChangeArrowheads="1"/>
          </p:cNvSpPr>
          <p:nvPr/>
        </p:nvSpPr>
        <p:spPr bwMode="auto">
          <a:xfrm>
            <a:off x="4800600" y="4967288"/>
            <a:ext cx="244475" cy="2381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58" name="Oval 6"/>
          <p:cNvSpPr>
            <a:spLocks noChangeArrowheads="1"/>
          </p:cNvSpPr>
          <p:nvPr/>
        </p:nvSpPr>
        <p:spPr bwMode="auto">
          <a:xfrm>
            <a:off x="4800600" y="5805488"/>
            <a:ext cx="244475" cy="2381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59" name="Oval 7"/>
          <p:cNvSpPr>
            <a:spLocks noChangeArrowheads="1"/>
          </p:cNvSpPr>
          <p:nvPr/>
        </p:nvSpPr>
        <p:spPr bwMode="auto">
          <a:xfrm>
            <a:off x="3641725" y="5843588"/>
            <a:ext cx="244475" cy="2365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0" name="Oval 8"/>
          <p:cNvSpPr>
            <a:spLocks noChangeArrowheads="1"/>
          </p:cNvSpPr>
          <p:nvPr/>
        </p:nvSpPr>
        <p:spPr bwMode="auto">
          <a:xfrm>
            <a:off x="2408238" y="5305425"/>
            <a:ext cx="244475" cy="2365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1" name="Line 9"/>
          <p:cNvSpPr>
            <a:spLocks noChangeShapeType="1"/>
          </p:cNvSpPr>
          <p:nvPr/>
        </p:nvSpPr>
        <p:spPr bwMode="auto">
          <a:xfrm flipV="1">
            <a:off x="2652713" y="5067300"/>
            <a:ext cx="97472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3276600" y="43576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0.2</a:t>
            </a:r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2971800" y="611028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0.2</a:t>
            </a:r>
          </a:p>
        </p:txBody>
      </p: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2133600" y="4738688"/>
            <a:ext cx="29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279565" name="Text Box 13"/>
          <p:cNvSpPr txBox="1">
            <a:spLocks noChangeArrowheads="1"/>
          </p:cNvSpPr>
          <p:nvPr/>
        </p:nvSpPr>
        <p:spPr bwMode="auto">
          <a:xfrm>
            <a:off x="2362200" y="4891088"/>
            <a:ext cx="35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.6</a:t>
            </a:r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3657600" y="4357688"/>
            <a:ext cx="58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0.12</a:t>
            </a:r>
          </a:p>
        </p:txBody>
      </p:sp>
      <p:sp>
        <p:nvSpPr>
          <p:cNvPr id="279567" name="Text Box 15"/>
          <p:cNvSpPr txBox="1">
            <a:spLocks noChangeArrowheads="1"/>
          </p:cNvSpPr>
          <p:nvPr/>
        </p:nvSpPr>
        <p:spPr bwMode="auto">
          <a:xfrm>
            <a:off x="3429000" y="6110288"/>
            <a:ext cx="58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0.12</a:t>
            </a:r>
          </a:p>
        </p:txBody>
      </p:sp>
      <p:sp>
        <p:nvSpPr>
          <p:cNvPr id="279568" name="Text Box 16"/>
          <p:cNvSpPr txBox="1">
            <a:spLocks noChangeArrowheads="1"/>
          </p:cNvSpPr>
          <p:nvPr/>
        </p:nvSpPr>
        <p:spPr bwMode="auto">
          <a:xfrm>
            <a:off x="5257800" y="4967288"/>
            <a:ext cx="58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0.08</a:t>
            </a:r>
          </a:p>
        </p:txBody>
      </p:sp>
      <p:sp>
        <p:nvSpPr>
          <p:cNvPr id="279569" name="Text Box 17"/>
          <p:cNvSpPr txBox="1">
            <a:spLocks noChangeArrowheads="1"/>
          </p:cNvSpPr>
          <p:nvPr/>
        </p:nvSpPr>
        <p:spPr bwMode="auto">
          <a:xfrm>
            <a:off x="5283200" y="5805488"/>
            <a:ext cx="58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0.08</a:t>
            </a:r>
          </a:p>
        </p:txBody>
      </p:sp>
      <p:sp>
        <p:nvSpPr>
          <p:cNvPr id="279570" name="Line 18"/>
          <p:cNvSpPr>
            <a:spLocks noChangeShapeType="1"/>
          </p:cNvSpPr>
          <p:nvPr/>
        </p:nvSpPr>
        <p:spPr bwMode="auto">
          <a:xfrm>
            <a:off x="2667000" y="5424488"/>
            <a:ext cx="990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>
            <a:off x="3886200" y="5043488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9572" name="Line 20"/>
          <p:cNvSpPr>
            <a:spLocks noChangeShapeType="1"/>
          </p:cNvSpPr>
          <p:nvPr/>
        </p:nvSpPr>
        <p:spPr bwMode="auto">
          <a:xfrm>
            <a:off x="3886200" y="5957888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9573" name="Line 21"/>
          <p:cNvSpPr>
            <a:spLocks noChangeShapeType="1"/>
          </p:cNvSpPr>
          <p:nvPr/>
        </p:nvSpPr>
        <p:spPr bwMode="auto">
          <a:xfrm flipH="1">
            <a:off x="3810000" y="5119688"/>
            <a:ext cx="990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9574" name="Line 22"/>
          <p:cNvSpPr>
            <a:spLocks noChangeShapeType="1"/>
          </p:cNvSpPr>
          <p:nvPr/>
        </p:nvSpPr>
        <p:spPr bwMode="auto">
          <a:xfrm flipV="1">
            <a:off x="4953000" y="5195888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2" grpId="0"/>
      <p:bldP spid="279562" grpId="1"/>
      <p:bldP spid="279563" grpId="0"/>
      <p:bldP spid="279563" grpId="1"/>
      <p:bldP spid="279564" grpId="0"/>
      <p:bldP spid="279564" grpId="1"/>
      <p:bldP spid="279565" grpId="0"/>
      <p:bldP spid="279566" grpId="0"/>
      <p:bldP spid="279567" grpId="0"/>
      <p:bldP spid="279568" grpId="0"/>
      <p:bldP spid="279568" grpId="1"/>
      <p:bldP spid="279569" grpId="0"/>
      <p:bldP spid="2795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Queries on Textual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6040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Lots of data still in textual form</a:t>
            </a:r>
          </a:p>
          <a:p>
            <a:r>
              <a:rPr lang="en-US" dirty="0" smtClean="0"/>
              <a:t>Ca. 2005: Goal: go beyond returning documents as answers</a:t>
            </a:r>
          </a:p>
          <a:p>
            <a:pPr lvl="1"/>
            <a:r>
              <a:rPr lang="en-US" dirty="0" smtClean="0"/>
              <a:t>First step: return entities whose name matches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3" descr="Screen shot 2012-10-19 at 12.23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15720" r="3751"/>
          <a:stretch/>
        </p:blipFill>
        <p:spPr>
          <a:xfrm>
            <a:off x="905681" y="3021709"/>
            <a:ext cx="7586573" cy="40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2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332736" y="1960740"/>
            <a:ext cx="2118551" cy="311438"/>
          </a:xfrm>
          <a:prstGeom prst="wedgeRoundRectCallout">
            <a:avLst>
              <a:gd name="adj1" fmla="val -84001"/>
              <a:gd name="adj2" fmla="val 3080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Focus of this talk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09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Keyword </a:t>
            </a:r>
            <a:r>
              <a:rPr lang="en-US" dirty="0" smtClean="0"/>
              <a:t>Search on </a:t>
            </a:r>
            <a:br>
              <a:rPr lang="en-US" dirty="0" smtClean="0"/>
            </a:br>
            <a:r>
              <a:rPr lang="en-US" dirty="0" smtClean="0">
                <a:solidFill>
                  <a:srgbClr val="000090"/>
                </a:solidFill>
              </a:rPr>
              <a:t>Annotated Textual Data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>
                <a:latin typeface="Arial" charset="0"/>
              </a:rPr>
              <a:t>More complex </a:t>
            </a:r>
            <a:r>
              <a:rPr lang="en-US" sz="3400" dirty="0" smtClean="0">
                <a:latin typeface="Arial" charset="0"/>
              </a:rPr>
              <a:t>query </a:t>
            </a:r>
            <a:r>
              <a:rPr lang="en-US" sz="3400" dirty="0" smtClean="0">
                <a:latin typeface="Arial" charset="0"/>
              </a:rPr>
              <a:t>requirements on textual data</a:t>
            </a:r>
            <a:br>
              <a:rPr lang="en-US" sz="3400" dirty="0" smtClean="0">
                <a:latin typeface="Arial" charset="0"/>
              </a:rPr>
            </a:br>
            <a:endParaRPr lang="en-US" sz="3400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Entity queries</a:t>
            </a:r>
          </a:p>
          <a:p>
            <a:pPr lvl="1"/>
            <a:r>
              <a:rPr lang="en-US" dirty="0" smtClean="0">
                <a:latin typeface="Arial" charset="0"/>
              </a:rPr>
              <a:t>Find experts on Big </a:t>
            </a:r>
            <a:r>
              <a:rPr lang="en-US" dirty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ata who are related to IIT Bombay</a:t>
            </a:r>
          </a:p>
          <a:p>
            <a:pPr lvl="1"/>
            <a:r>
              <a:rPr lang="en-US" dirty="0" smtClean="0">
                <a:latin typeface="Arial" charset="0"/>
              </a:rPr>
              <a:t>Find the list of states in India</a:t>
            </a:r>
          </a:p>
          <a:p>
            <a:r>
              <a:rPr lang="en-US" dirty="0" smtClean="0">
                <a:latin typeface="Arial" charset="0"/>
              </a:rPr>
              <a:t>Entity-Relationship</a:t>
            </a:r>
          </a:p>
          <a:p>
            <a:pPr lvl="1"/>
            <a:r>
              <a:rPr lang="en-US" dirty="0" smtClean="0">
                <a:latin typeface="Arial" charset="0"/>
              </a:rPr>
              <a:t> </a:t>
            </a:r>
            <a:r>
              <a:rPr lang="en-US" u="sng" dirty="0" smtClean="0">
                <a:latin typeface="Arial" charset="0"/>
              </a:rPr>
              <a:t>IIT Bombay alumni </a:t>
            </a:r>
            <a:r>
              <a:rPr lang="en-US" dirty="0" smtClean="0">
                <a:latin typeface="Arial" charset="0"/>
              </a:rPr>
              <a:t>who 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founded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u="sng" dirty="0" smtClean="0">
                <a:latin typeface="Arial" charset="0"/>
              </a:rPr>
              <a:t>companies related to Big Data</a:t>
            </a:r>
            <a:endParaRPr lang="en-US" u="sng" dirty="0" smtClean="0">
              <a:solidFill>
                <a:srgbClr val="B2B2B2"/>
              </a:solidFill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Relational Queries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Price of Opteron motherboards with at least two </a:t>
            </a:r>
            <a:r>
              <a:rPr lang="en-US" dirty="0" smtClean="0">
                <a:latin typeface="Arial" charset="0"/>
              </a:rPr>
              <a:t>PCI slots 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OLAP</a:t>
            </a:r>
            <a:r>
              <a:rPr lang="en-US" dirty="0">
                <a:latin typeface="Arial" charset="0"/>
              </a:rPr>
              <a:t>/</a:t>
            </a:r>
            <a:r>
              <a:rPr lang="en-US" dirty="0" smtClean="0">
                <a:latin typeface="Arial" charset="0"/>
              </a:rPr>
              <a:t>tabulation</a:t>
            </a:r>
          </a:p>
          <a:p>
            <a:pPr lvl="1"/>
            <a:r>
              <a:rPr lang="en-US" dirty="0" smtClean="0">
                <a:latin typeface="Arial" charset="0"/>
              </a:rPr>
              <a:t>Show number of papers on keyword queries published each year</a:t>
            </a: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9209" y="2307629"/>
            <a:ext cx="8287591" cy="2034529"/>
          </a:xfrm>
          <a:prstGeom prst="roundRect">
            <a:avLst/>
          </a:prstGeom>
          <a:solidFill>
            <a:schemeClr val="accent3">
              <a:lumMod val="40000"/>
              <a:lumOff val="60000"/>
              <a:alpha val="23000"/>
            </a:schemeClr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Annotated Textual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8270"/>
            <a:ext cx="8229600" cy="4525963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Lots of data in textual form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>
                <a:solidFill>
                  <a:srgbClr val="800000"/>
                </a:solidFill>
              </a:rPr>
              <a:t>Mayank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err="1">
                <a:solidFill>
                  <a:srgbClr val="800000"/>
                </a:solidFill>
              </a:rPr>
              <a:t>Bawa</a:t>
            </a:r>
            <a:r>
              <a:rPr lang="en-US" sz="2400" dirty="0">
                <a:solidFill>
                  <a:srgbClr val="800000"/>
                </a:solidFill>
              </a:rPr>
              <a:t> co-founded Aster Data……..</a:t>
            </a:r>
            <a:br>
              <a:rPr lang="en-US" sz="2400" dirty="0">
                <a:solidFill>
                  <a:srgbClr val="800000"/>
                </a:solidFill>
              </a:rPr>
            </a:br>
            <a:r>
              <a:rPr lang="en-US" sz="2400" dirty="0">
                <a:solidFill>
                  <a:srgbClr val="800000"/>
                </a:solidFill>
              </a:rPr>
              <a:t>Receive results faster with Aster Data's approach to </a:t>
            </a:r>
            <a:r>
              <a:rPr lang="en-US" sz="2400" dirty="0">
                <a:solidFill>
                  <a:srgbClr val="800000"/>
                </a:solidFill>
              </a:rPr>
              <a:t/>
            </a:r>
            <a:br>
              <a:rPr lang="en-US" sz="2400" dirty="0">
                <a:solidFill>
                  <a:srgbClr val="800000"/>
                </a:solidFill>
              </a:rPr>
            </a:br>
            <a:r>
              <a:rPr lang="en-US" sz="2400" dirty="0">
                <a:solidFill>
                  <a:srgbClr val="800000"/>
                </a:solidFill>
              </a:rPr>
              <a:t>big </a:t>
            </a:r>
            <a:r>
              <a:rPr lang="en-US" sz="2400" dirty="0">
                <a:solidFill>
                  <a:srgbClr val="800000"/>
                </a:solidFill>
              </a:rPr>
              <a:t>data analytics</a:t>
            </a:r>
            <a:r>
              <a:rPr lang="en-US" sz="2400" dirty="0">
                <a:solidFill>
                  <a:srgbClr val="800000"/>
                </a:solidFill>
              </a:rPr>
              <a:t>.</a:t>
            </a:r>
          </a:p>
          <a:p>
            <a:r>
              <a:rPr lang="en-US" sz="2400" dirty="0" smtClean="0"/>
              <a:t>“Spot” (i.e. find) mentions </a:t>
            </a:r>
            <a:r>
              <a:rPr lang="en-US" sz="2400" dirty="0"/>
              <a:t>of entities in text</a:t>
            </a:r>
          </a:p>
          <a:p>
            <a:r>
              <a:rPr lang="en-US" sz="2400" dirty="0" smtClean="0"/>
              <a:t>Annotate spots by linking to entities </a:t>
            </a:r>
          </a:p>
          <a:p>
            <a:pPr lvl="1"/>
            <a:r>
              <a:rPr lang="en-US" sz="2400" dirty="0" smtClean="0"/>
              <a:t>probabilistic, may link to more than one</a:t>
            </a:r>
          </a:p>
          <a:p>
            <a:r>
              <a:rPr lang="en-US" sz="2400" dirty="0" smtClean="0"/>
              <a:t>Category hierarchy on entities</a:t>
            </a:r>
          </a:p>
          <a:p>
            <a:pPr lvl="1"/>
            <a:r>
              <a:rPr lang="en-US" sz="2400" dirty="0" smtClean="0"/>
              <a:t>E.g. Einstein </a:t>
            </a:r>
            <a:r>
              <a:rPr lang="en-US" sz="2400" dirty="0" err="1" smtClean="0"/>
              <a:t>isa</a:t>
            </a:r>
            <a:r>
              <a:rPr lang="en-US" sz="2400" dirty="0" smtClean="0"/>
              <a:t> Person, Einstein </a:t>
            </a:r>
            <a:r>
              <a:rPr lang="en-US" sz="2400" dirty="0" err="1" smtClean="0"/>
              <a:t>isa</a:t>
            </a:r>
            <a:r>
              <a:rPr lang="en-US" sz="2400" dirty="0" smtClean="0"/>
              <a:t> Scientist, Scientist </a:t>
            </a:r>
            <a:r>
              <a:rPr lang="en-US" sz="2400" dirty="0" err="1" smtClean="0"/>
              <a:t>isa</a:t>
            </a:r>
            <a:r>
              <a:rPr lang="en-US" sz="2400" dirty="0" smtClean="0"/>
              <a:t> Person, .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C6BF-DDB1-FA47-AA5E-03C26EDBF1BC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17622" y="2305672"/>
            <a:ext cx="1597378" cy="342541"/>
          </a:xfrm>
          <a:prstGeom prst="roundRect">
            <a:avLst/>
          </a:prstGeom>
          <a:solidFill>
            <a:srgbClr val="008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45844" y="1935962"/>
            <a:ext cx="1343378" cy="369710"/>
          </a:xfrm>
          <a:prstGeom prst="roundRect">
            <a:avLst/>
          </a:prstGeom>
          <a:solidFill>
            <a:srgbClr val="008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6356" y="1924092"/>
            <a:ext cx="1910644" cy="330988"/>
          </a:xfrm>
          <a:prstGeom prst="roundRect">
            <a:avLst/>
          </a:prstGeom>
          <a:solidFill>
            <a:srgbClr val="FFFF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79316" y="2664222"/>
            <a:ext cx="1149424" cy="354318"/>
          </a:xfrm>
          <a:prstGeom prst="roundRect">
            <a:avLst>
              <a:gd name="adj" fmla="val 19398"/>
            </a:avLst>
          </a:prstGeom>
          <a:solidFill>
            <a:srgbClr val="3366FF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05667" y="1916125"/>
            <a:ext cx="1097856" cy="369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4155" y="5716562"/>
            <a:ext cx="7169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In this paper we use Wikipedia, which is already annotated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9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Entity Queries over </a:t>
            </a:r>
            <a:br>
              <a:rPr lang="en-US" dirty="0" smtClean="0"/>
            </a:br>
            <a:r>
              <a:rPr lang="en-US" dirty="0" smtClean="0"/>
              <a:t>Annotated Textual Data</a:t>
            </a:r>
            <a:endParaRPr lang="en-US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05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Key challenges:</a:t>
            </a:r>
          </a:p>
          <a:p>
            <a:r>
              <a:rPr lang="en-US" dirty="0" smtClean="0"/>
              <a:t>Entity category/type hierarchy</a:t>
            </a:r>
          </a:p>
          <a:p>
            <a:pPr lvl="1"/>
            <a:r>
              <a:rPr lang="en-US" dirty="0" err="1" smtClean="0"/>
              <a:t>Rakesh</a:t>
            </a:r>
            <a:r>
              <a:rPr lang="en-US" dirty="0" smtClean="0"/>
              <a:t> –ISA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Scientist    –ISA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  Person</a:t>
            </a:r>
          </a:p>
          <a:p>
            <a:r>
              <a:rPr lang="en-US" dirty="0" smtClean="0"/>
              <a:t>Proximity of the keywords and entities</a:t>
            </a:r>
          </a:p>
          <a:p>
            <a:pPr lvl="1"/>
            <a:r>
              <a:rPr lang="en-US" dirty="0" smtClean="0"/>
              <a:t>… </a:t>
            </a:r>
            <a:r>
              <a:rPr lang="en-US" dirty="0" err="1" smtClean="0"/>
              <a:t>Rakesh</a:t>
            </a:r>
            <a:r>
              <a:rPr lang="en-US" dirty="0" smtClean="0"/>
              <a:t>, a pioneer in data mining, …</a:t>
            </a:r>
          </a:p>
          <a:p>
            <a:r>
              <a:rPr lang="en-US" dirty="0" smtClean="0"/>
              <a:t>Evidence must be aggregated across multiple documents </a:t>
            </a:r>
          </a:p>
          <a:p>
            <a:r>
              <a:rPr lang="en-US" dirty="0" smtClean="0"/>
              <a:t>Earlier work on finding and ranking entities</a:t>
            </a:r>
          </a:p>
          <a:p>
            <a:pPr lvl="1"/>
            <a:r>
              <a:rPr lang="en-US" dirty="0" smtClean="0"/>
              <a:t>E.g. Entity Rank, Entity Search, …</a:t>
            </a:r>
          </a:p>
          <a:p>
            <a:pPr lvl="1"/>
            <a:r>
              <a:rPr lang="en-US" dirty="0" smtClean="0"/>
              <a:t>based purely on proximity of entity to keywords in document</a:t>
            </a:r>
          </a:p>
          <a:p>
            <a:r>
              <a:rPr lang="en-US" dirty="0" smtClean="0"/>
              <a:t>Near queries on graph data can spread activation beyond immediately co-occurring entity</a:t>
            </a:r>
          </a:p>
          <a:p>
            <a:pPr lvl="1"/>
            <a:r>
              <a:rPr lang="en-US" dirty="0" smtClean="0"/>
              <a:t>E.g.  </a:t>
            </a:r>
            <a:r>
              <a:rPr lang="en-US" dirty="0" err="1" smtClean="0"/>
              <a:t>Rakesh</a:t>
            </a:r>
            <a:r>
              <a:rPr lang="en-US" dirty="0" smtClean="0"/>
              <a:t> is connected to Microsoft</a:t>
            </a:r>
          </a:p>
          <a:p>
            <a:pPr lvl="1"/>
            <a:r>
              <a:rPr lang="en-US" dirty="0" smtClean="0"/>
              <a:t>Query:  Company near (data mining)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51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7599</TotalTime>
  <Words>1436</Words>
  <Application>Microsoft Macintosh PowerPoint</Application>
  <PresentationFormat>On-screen Show (4:3)</PresentationFormat>
  <Paragraphs>296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Entity Ranking and  Relationship Queries  Using an Extended Graph Model</vt:lpstr>
      <vt:lpstr>History of Keyword Queries</vt:lpstr>
      <vt:lpstr>Keyword Queries on Graph Data</vt:lpstr>
      <vt:lpstr>Proximity via Spreading Activation</vt:lpstr>
      <vt:lpstr>Activation Change Propagation </vt:lpstr>
      <vt:lpstr>Entity Queries on Textual Data</vt:lpstr>
      <vt:lpstr>Keyword Search on  Annotated Textual Data</vt:lpstr>
      <vt:lpstr>Annotated Textual Data</vt:lpstr>
      <vt:lpstr>Entity Queries over  Annotated Textual Data</vt:lpstr>
      <vt:lpstr>Extended Graph Model</vt:lpstr>
      <vt:lpstr>Extended Graph Model</vt:lpstr>
      <vt:lpstr>Processing Near Queries</vt:lpstr>
      <vt:lpstr>Processing Near Queries</vt:lpstr>
      <vt:lpstr>Scoring Model</vt:lpstr>
      <vt:lpstr>Entity-Relationship Search</vt:lpstr>
      <vt:lpstr>Entity Relationship Queries</vt:lpstr>
      <vt:lpstr>Entity-Relationship Search on WikiBANKS</vt:lpstr>
      <vt:lpstr>Scoring Model</vt:lpstr>
      <vt:lpstr>ER Query Evaluation Algorithm</vt:lpstr>
      <vt:lpstr>Near Categories Optimization</vt:lpstr>
      <vt:lpstr>Other Optimizations</vt:lpstr>
      <vt:lpstr>Experimental Results</vt:lpstr>
      <vt:lpstr>Effect of Using Offset Information</vt:lpstr>
      <vt:lpstr>Effect of Optimizations on  Precision @ K</vt:lpstr>
      <vt:lpstr>Precision @ k by query type</vt:lpstr>
      <vt:lpstr>Execution Time</vt:lpstr>
      <vt:lpstr>Average Recall</vt:lpstr>
      <vt:lpstr>Experimental Results</vt:lpstr>
      <vt:lpstr>Conclusion and Future Work</vt:lpstr>
      <vt:lpstr>Thank You!  Queries?</vt:lpstr>
    </vt:vector>
  </TitlesOfParts>
  <Company>IIT Bombay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Annotating and Searching Semi-Structured Data at Web Scale</dc:title>
  <dc:creator>S Sudarshan</dc:creator>
  <cp:lastModifiedBy>S Sudarshan</cp:lastModifiedBy>
  <cp:revision>136</cp:revision>
  <dcterms:created xsi:type="dcterms:W3CDTF">2012-10-17T13:09:51Z</dcterms:created>
  <dcterms:modified xsi:type="dcterms:W3CDTF">2012-12-15T11:26:09Z</dcterms:modified>
</cp:coreProperties>
</file>