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3"/>
  </p:notesMasterIdLst>
  <p:sldIdLst>
    <p:sldId id="267" r:id="rId2"/>
    <p:sldId id="266" r:id="rId3"/>
    <p:sldId id="268" r:id="rId4"/>
    <p:sldId id="269" r:id="rId5"/>
    <p:sldId id="258" r:id="rId6"/>
    <p:sldId id="271" r:id="rId7"/>
    <p:sldId id="279" r:id="rId8"/>
    <p:sldId id="273" r:id="rId9"/>
    <p:sldId id="274" r:id="rId10"/>
    <p:sldId id="270" r:id="rId11"/>
    <p:sldId id="272" r:id="rId12"/>
    <p:sldId id="282" r:id="rId13"/>
    <p:sldId id="280" r:id="rId14"/>
    <p:sldId id="276" r:id="rId15"/>
    <p:sldId id="283" r:id="rId16"/>
    <p:sldId id="259" r:id="rId17"/>
    <p:sldId id="260" r:id="rId18"/>
    <p:sldId id="261" r:id="rId19"/>
    <p:sldId id="262" r:id="rId20"/>
    <p:sldId id="263" r:id="rId21"/>
    <p:sldId id="264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-90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5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Program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effectLst/>
          </c:spPr>
          <c:cat>
            <c:strRef>
              <c:f>Sheet1!$A$2:$A$4</c:f>
              <c:strCache>
                <c:ptCount val="3"/>
                <c:pt idx="0">
                  <c:v>Leaf(1)</c:v>
                </c:pt>
                <c:pt idx="1">
                  <c:v>Middle(10)</c:v>
                </c:pt>
                <c:pt idx="2">
                  <c:v>Top(78)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5.3</c:v>
                </c:pt>
                <c:pt idx="1">
                  <c:v>8.9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Transformed Program</c:v>
                </c:pt>
              </c:strCache>
            </c:strRef>
          </c:tx>
          <c:dPt>
            <c:idx val="1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cat>
            <c:strRef>
              <c:f>Sheet1!$A$2:$A$4</c:f>
              <c:strCache>
                <c:ptCount val="3"/>
                <c:pt idx="0">
                  <c:v>Leaf(1)</c:v>
                </c:pt>
                <c:pt idx="1">
                  <c:v>Middle(10)</c:v>
                </c:pt>
                <c:pt idx="2">
                  <c:v>Top(78)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5.5</c:v>
                </c:pt>
                <c:pt idx="1">
                  <c:v>5.5</c:v>
                </c:pt>
                <c:pt idx="2">
                  <c:v>6</c:v>
                </c:pt>
              </c:numCache>
            </c:numRef>
          </c:val>
        </c:ser>
        <c:gapWidth val="176"/>
        <c:overlap val="-1"/>
        <c:axId val="75394432"/>
        <c:axId val="75427200"/>
      </c:barChart>
      <c:catAx>
        <c:axId val="75394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Category</a:t>
                </a:r>
                <a:r>
                  <a:rPr lang="en-US" baseline="0" dirty="0" smtClean="0"/>
                  <a:t> Level (Number of </a:t>
                </a:r>
                <a:r>
                  <a:rPr lang="en-US" baseline="0" dirty="0" err="1" smtClean="0"/>
                  <a:t>Subtree</a:t>
                </a:r>
                <a:r>
                  <a:rPr lang="en-US" baseline="0" dirty="0" smtClean="0"/>
                  <a:t> nodes/Loop Iterations)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75427200"/>
        <c:crosses val="autoZero"/>
        <c:auto val="1"/>
        <c:lblAlgn val="ctr"/>
        <c:lblOffset val="100"/>
      </c:catAx>
      <c:valAx>
        <c:axId val="754272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(in</a:t>
                </a:r>
                <a:r>
                  <a:rPr lang="en-US" baseline="0" dirty="0" smtClean="0"/>
                  <a:t> sec)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5394432"/>
        <c:crosses val="autoZero"/>
        <c:crossBetween val="between"/>
      </c:valAx>
    </c:plotArea>
    <c:legend>
      <c:legendPos val="r"/>
      <c:layout/>
    </c:legend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Program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effectLst/>
          </c:spP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46.371000000000002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Transformed Program</c:v>
                </c:pt>
              </c:strCache>
            </c:strRef>
          </c:tx>
          <c:dPt>
            <c:idx val="1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3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5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6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7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1">
                  <c:v>20.696000000000002</c:v>
                </c:pt>
                <c:pt idx="2">
                  <c:v>9.3810000000000002</c:v>
                </c:pt>
                <c:pt idx="3">
                  <c:v>6.4710000000000001</c:v>
                </c:pt>
                <c:pt idx="4">
                  <c:v>5.1989999999999998</c:v>
                </c:pt>
                <c:pt idx="5">
                  <c:v>4.4660000000000002</c:v>
                </c:pt>
                <c:pt idx="6">
                  <c:v>4.1929999999999996</c:v>
                </c:pt>
                <c:pt idx="7">
                  <c:v>4.3099999999999996</c:v>
                </c:pt>
              </c:numCache>
            </c:numRef>
          </c:val>
        </c:ser>
        <c:gapWidth val="56"/>
        <c:overlap val="90"/>
        <c:axId val="67215360"/>
        <c:axId val="71172480"/>
      </c:barChart>
      <c:catAx>
        <c:axId val="67215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Threads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71172480"/>
        <c:crosses val="autoZero"/>
        <c:auto val="1"/>
        <c:lblAlgn val="ctr"/>
        <c:lblOffset val="100"/>
      </c:catAx>
      <c:valAx>
        <c:axId val="711724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7215360"/>
        <c:crosses val="autoZero"/>
        <c:crossBetween val="between"/>
      </c:valAx>
    </c:plotArea>
    <c:legend>
      <c:legendPos val="r"/>
      <c:layout/>
    </c:legend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Program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cat>
            <c:numRef>
              <c:f>Sheet1!$A$2:$A$4</c:f>
              <c:numCache>
                <c:formatCode>General</c:formatCode>
                <c:ptCount val="3"/>
                <c:pt idx="0">
                  <c:v>400</c:v>
                </c:pt>
                <c:pt idx="1">
                  <c:v>4000</c:v>
                </c:pt>
                <c:pt idx="2">
                  <c:v>40000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Asynchronous Mode</c:v>
                </c:pt>
              </c:strCache>
            </c:strRef>
          </c:tx>
          <c:spPr>
            <a:gradFill flip="none" rotWithShape="1">
              <a:gsLst>
                <a:gs pos="0">
                  <a:srgbClr val="7598D9">
                    <a:shade val="30000"/>
                    <a:satMod val="115000"/>
                  </a:srgbClr>
                </a:gs>
                <a:gs pos="50000">
                  <a:srgbClr val="7598D9">
                    <a:shade val="67500"/>
                    <a:satMod val="115000"/>
                  </a:srgbClr>
                </a:gs>
                <a:gs pos="100000">
                  <a:srgbClr val="7598D9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cat>
            <c:numRef>
              <c:f>Sheet1!$A$2:$A$4</c:f>
              <c:numCache>
                <c:formatCode>General</c:formatCode>
                <c:ptCount val="3"/>
                <c:pt idx="0">
                  <c:v>400</c:v>
                </c:pt>
                <c:pt idx="1">
                  <c:v>4000</c:v>
                </c:pt>
                <c:pt idx="2">
                  <c:v>40000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0.94285714300000001</c:v>
                </c:pt>
                <c:pt idx="1">
                  <c:v>0.4</c:v>
                </c:pt>
                <c:pt idx="2">
                  <c:v>0.27334043299999999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Batching Mode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400</c:v>
                </c:pt>
                <c:pt idx="1">
                  <c:v>4000</c:v>
                </c:pt>
                <c:pt idx="2">
                  <c:v>40000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0.590909091</c:v>
                </c:pt>
                <c:pt idx="1">
                  <c:v>0.31056910599999998</c:v>
                </c:pt>
                <c:pt idx="2">
                  <c:v>9.5314164000000007E-2</c:v>
                </c:pt>
              </c:numCache>
            </c:numRef>
          </c:val>
        </c:ser>
        <c:dLbls/>
        <c:axId val="78098432"/>
        <c:axId val="73262976"/>
      </c:barChart>
      <c:catAx>
        <c:axId val="78098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Iterations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73262976"/>
        <c:crosses val="autoZero"/>
        <c:auto val="1"/>
        <c:lblAlgn val="ctr"/>
        <c:lblOffset val="100"/>
      </c:catAx>
      <c:valAx>
        <c:axId val="732629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Time(normalized)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8098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8A21C-476D-4873-8B08-53F83A5D41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DE8A8-A599-4654-A39C-8F84D9146E13}">
      <dgm:prSet custT="1"/>
      <dgm:spPr>
        <a:scene3d>
          <a:camera prst="orthographicFront"/>
          <a:lightRig rig="threePt" dir="t"/>
        </a:scene3d>
        <a:sp3d extrusionH="25400" prstMaterial="metal">
          <a:bevelT/>
        </a:sp3d>
      </dgm:spPr>
      <dgm:t>
        <a:bodyPr/>
        <a:lstStyle/>
        <a:p>
          <a:pPr rtl="0"/>
          <a:r>
            <a:rPr lang="fi-FI" sz="2400" dirty="0" smtClean="0"/>
            <a:t>The problem is </a:t>
          </a:r>
          <a:r>
            <a:rPr lang="fi-FI" sz="2400" b="1" dirty="0" smtClean="0"/>
            <a:t>not</a:t>
          </a:r>
          <a:r>
            <a:rPr lang="fi-FI" sz="2400" dirty="0" smtClean="0"/>
            <a:t> within the database engine</a:t>
          </a:r>
          <a:r>
            <a:rPr lang="fi-FI" sz="2400" dirty="0" smtClean="0"/>
            <a:t>!</a:t>
          </a:r>
        </a:p>
        <a:p>
          <a:pPr rtl="0"/>
          <a:r>
            <a:rPr lang="fi-FI" sz="2400" dirty="0" smtClean="0"/>
            <a:t>The problem is </a:t>
          </a:r>
          <a:r>
            <a:rPr lang="fi-FI" sz="2400" b="1" dirty="0" smtClean="0"/>
            <a:t>the way queries are invoked</a:t>
          </a:r>
          <a:r>
            <a:rPr lang="fi-FI" sz="2400" dirty="0" smtClean="0"/>
            <a:t> from the application!!</a:t>
          </a:r>
          <a:endParaRPr lang="fi-FI" sz="2400" dirty="0"/>
        </a:p>
      </dgm:t>
    </dgm:pt>
    <dgm:pt modelId="{D797068F-64AE-497F-BC9D-459C10BBE785}" type="parTrans" cxnId="{3DC037BC-BE1C-43E2-8E94-07D478B53ABF}">
      <dgm:prSet/>
      <dgm:spPr/>
      <dgm:t>
        <a:bodyPr/>
        <a:lstStyle/>
        <a:p>
          <a:endParaRPr lang="en-US"/>
        </a:p>
      </dgm:t>
    </dgm:pt>
    <dgm:pt modelId="{7450C4B9-EDC1-4F9E-A964-8D48FF527A6D}" type="sibTrans" cxnId="{3DC037BC-BE1C-43E2-8E94-07D478B53ABF}">
      <dgm:prSet/>
      <dgm:spPr/>
      <dgm:t>
        <a:bodyPr/>
        <a:lstStyle/>
        <a:p>
          <a:endParaRPr lang="en-US"/>
        </a:p>
      </dgm:t>
    </dgm:pt>
    <dgm:pt modelId="{804D5B82-E9C8-4C5D-AE7F-1B22A6F1F2E8}" type="pres">
      <dgm:prSet presAssocID="{E7D8A21C-476D-4873-8B08-53F83A5D41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EA644-B17B-4A8E-9B2E-168DAEEBAF65}" type="pres">
      <dgm:prSet presAssocID="{961DE8A8-A599-4654-A39C-8F84D9146E13}" presName="parentText" presStyleLbl="node1" presStyleIdx="0" presStyleCnt="1" custScaleY="276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792455-092E-4040-B7CC-0751D2774D49}" type="presOf" srcId="{961DE8A8-A599-4654-A39C-8F84D9146E13}" destId="{018EA644-B17B-4A8E-9B2E-168DAEEBAF65}" srcOrd="0" destOrd="0" presId="urn:microsoft.com/office/officeart/2005/8/layout/vList2"/>
    <dgm:cxn modelId="{3DC037BC-BE1C-43E2-8E94-07D478B53ABF}" srcId="{E7D8A21C-476D-4873-8B08-53F83A5D41CC}" destId="{961DE8A8-A599-4654-A39C-8F84D9146E13}" srcOrd="0" destOrd="0" parTransId="{D797068F-64AE-497F-BC9D-459C10BBE785}" sibTransId="{7450C4B9-EDC1-4F9E-A964-8D48FF527A6D}"/>
    <dgm:cxn modelId="{4A7B9880-4834-48F9-9DDD-CBB746081060}" type="presOf" srcId="{E7D8A21C-476D-4873-8B08-53F83A5D41CC}" destId="{804D5B82-E9C8-4C5D-AE7F-1B22A6F1F2E8}" srcOrd="0" destOrd="0" presId="urn:microsoft.com/office/officeart/2005/8/layout/vList2"/>
    <dgm:cxn modelId="{AFE89201-84CC-41BA-8314-BE51B79B7F38}" type="presParOf" srcId="{804D5B82-E9C8-4C5D-AE7F-1B22A6F1F2E8}" destId="{018EA644-B17B-4A8E-9B2E-168DAEEBAF65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D6783D3C-F7B8-4C3C-A516-C5527A931DFA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F6A6FC-F505-4400-8350-31BA247D3A71}" type="slidenum">
              <a:rPr lang="fi-FI"/>
              <a:pPr/>
              <a:t>2</a:t>
            </a:fld>
            <a:endParaRPr lang="fi-FI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B03D0C-3242-42D6-A451-6584E6FCCBAE}" type="slidenum">
              <a:rPr lang="fi-FI"/>
              <a:pPr/>
              <a:t>20</a:t>
            </a:fld>
            <a:endParaRPr lang="fi-FI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B2EEA-F275-479C-ACD5-D0F01B53B925}" type="slidenum">
              <a:rPr lang="fi-FI"/>
              <a:pPr/>
              <a:t>21</a:t>
            </a:fld>
            <a:endParaRPr lang="fi-FI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5FDD07-E75F-4F94-9E5C-F2A713FC5F86}" type="slidenum">
              <a:rPr lang="fi-FI"/>
              <a:pPr/>
              <a:t>3</a:t>
            </a:fld>
            <a:endParaRPr lang="fi-FI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5FDD07-E75F-4F94-9E5C-F2A713FC5F86}" type="slidenum">
              <a:rPr lang="fi-FI"/>
              <a:pPr/>
              <a:t>4</a:t>
            </a:fld>
            <a:endParaRPr lang="fi-FI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F0E443-3228-4814-BCBE-BE19790077BC}" type="slidenum">
              <a:rPr lang="fi-FI"/>
              <a:pPr/>
              <a:t>5</a:t>
            </a:fld>
            <a:endParaRPr lang="fi-FI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4B56BB-63A5-4747-A941-37166ECA7F51}" type="slidenum">
              <a:rPr lang="fi-FI"/>
              <a:pPr/>
              <a:t>12</a:t>
            </a:fld>
            <a:endParaRPr lang="fi-FI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Highlight log scale and factor of 8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7A8DC-1E89-4F06-8015-B7A3C7F8D07A}" type="slidenum">
              <a:rPr lang="fi-FI"/>
              <a:pPr/>
              <a:t>16</a:t>
            </a:fld>
            <a:endParaRPr lang="fi-FI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7A8C9E-E302-4A0D-898A-34C8C06994C9}" type="slidenum">
              <a:rPr lang="fi-FI"/>
              <a:pPr/>
              <a:t>17</a:t>
            </a:fld>
            <a:endParaRPr lang="fi-FI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CBE75C-3E39-45C2-A1F9-5F20C695DFA9}" type="slidenum">
              <a:rPr lang="fi-FI"/>
              <a:pPr/>
              <a:t>18</a:t>
            </a:fld>
            <a:endParaRPr lang="fi-FI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FBFE56-F827-481A-9384-0055CC7C9ABD}" type="slidenum">
              <a:rPr lang="fi-FI"/>
              <a:pPr/>
              <a:t>19</a:t>
            </a:fld>
            <a:endParaRPr lang="fi-FI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20156" y="3443852"/>
            <a:ext cx="6804422" cy="208818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20156" y="5515236"/>
            <a:ext cx="6804422" cy="151193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60088" y="1294202"/>
            <a:ext cx="2519892" cy="420026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2409" y="4609494"/>
            <a:ext cx="4031827" cy="423386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Rectangle 9"/>
          <p:cNvSpPr/>
          <p:nvPr/>
        </p:nvSpPr>
        <p:spPr bwMode="auto">
          <a:xfrm>
            <a:off x="420026" y="0"/>
            <a:ext cx="672042" cy="755967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04641" y="0"/>
            <a:ext cx="115385" cy="755967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92068" y="0"/>
            <a:ext cx="200501" cy="755967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58226" y="0"/>
            <a:ext cx="253868" cy="755967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7237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008063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41599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903501" y="0"/>
            <a:ext cx="0" cy="755967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76073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0047393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44083" y="0"/>
            <a:ext cx="84005" cy="755967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72041" y="3779837"/>
            <a:ext cx="1428089" cy="14279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43779" y="5364693"/>
            <a:ext cx="707125" cy="7070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202840" y="6063428"/>
            <a:ext cx="151209" cy="1511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34674" y="6380366"/>
            <a:ext cx="302419" cy="3023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100130" y="4955787"/>
            <a:ext cx="403225" cy="40318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61320" y="5432981"/>
            <a:ext cx="672042" cy="570474"/>
          </a:xfrm>
        </p:spPr>
        <p:txBody>
          <a:bodyPr/>
          <a:lstStyle/>
          <a:p>
            <a:fld id="{3DFE0EA9-2815-4BEF-930A-11CE206B59A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F225-AFA5-41D8-812B-2FDD57B366B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9"/>
            <a:ext cx="1848115" cy="64502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A831-F0FF-456A-8FE8-F355976BBEE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9069388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4338638"/>
            <a:ext cx="9069388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9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6EA6AE3-B6AA-40D7-9552-6612EFAA49A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8232510" cy="5372409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1A5447-9FFE-4C4D-B787-3832CE763F2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56" y="3191863"/>
            <a:ext cx="6804422" cy="2263703"/>
          </a:xfrm>
        </p:spPr>
        <p:txBody>
          <a:bodyPr/>
          <a:lstStyle>
            <a:lvl1pPr algn="l">
              <a:buNone/>
              <a:defRPr sz="33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156" y="5522763"/>
            <a:ext cx="6804422" cy="1511935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58583" y="1290163"/>
            <a:ext cx="2519892" cy="420026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2615" y="4606340"/>
            <a:ext cx="4031827" cy="423386"/>
          </a:xfrm>
        </p:spPr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 bwMode="auto">
          <a:xfrm>
            <a:off x="420026" y="0"/>
            <a:ext cx="672042" cy="755967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4641" y="0"/>
            <a:ext cx="115385" cy="755967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92068" y="0"/>
            <a:ext cx="200501" cy="755967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58226" y="0"/>
            <a:ext cx="253868" cy="755967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7237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08063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41599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903501" y="0"/>
            <a:ext cx="0" cy="755967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76073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44083" y="0"/>
            <a:ext cx="84005" cy="755967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72041" y="3779837"/>
            <a:ext cx="1428089" cy="14279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60394" y="5364693"/>
            <a:ext cx="707125" cy="7070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202840" y="6063428"/>
            <a:ext cx="151209" cy="1511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34674" y="6383726"/>
            <a:ext cx="302419" cy="3023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71511" y="4938247"/>
            <a:ext cx="403225" cy="40318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029851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77936" y="5432981"/>
            <a:ext cx="672042" cy="570474"/>
          </a:xfrm>
        </p:spPr>
        <p:txBody>
          <a:bodyPr/>
          <a:lstStyle/>
          <a:p>
            <a:fld id="{530B9ED0-D28D-46D7-885A-47BD3851312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FDB6-D047-4CA3-9D9C-195CD4E8788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4032250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07652" y="1763924"/>
            <a:ext cx="4032250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8316516" cy="1259946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F035-F46B-45FD-8AD7-3F76A491277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603888"/>
            <a:ext cx="4032250" cy="42838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19799" y="2603888"/>
            <a:ext cx="4032250" cy="42838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04031" y="1730326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88297" y="1730326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60B56B-87AA-433A-857C-A5771CE2A57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2E3C-FB1F-4AB9-A3A8-A4155C36FF8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717596" y="3527822"/>
            <a:ext cx="6954901" cy="504031"/>
          </a:xfrm>
        </p:spPr>
        <p:txBody>
          <a:bodyPr anchor="b"/>
          <a:lstStyle>
            <a:lvl1pPr algn="l">
              <a:buNone/>
              <a:defRPr sz="22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10066" y="302387"/>
            <a:ext cx="1683464" cy="5493364"/>
          </a:xfrm>
        </p:spPr>
        <p:txBody>
          <a:bodyPr/>
          <a:lstStyle>
            <a:lvl1pPr marL="0" indent="0">
              <a:spcBef>
                <a:spcPts val="441"/>
              </a:spcBef>
              <a:spcAft>
                <a:spcPts val="1102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88427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26576" y="0"/>
            <a:ext cx="0" cy="755967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6021" y="302387"/>
            <a:ext cx="6216385" cy="69750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A77AF8-56D3-45F5-94D3-3C2B5C07C6B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693654" y="3527822"/>
            <a:ext cx="6954901" cy="504031"/>
          </a:xfrm>
        </p:spPr>
        <p:txBody>
          <a:bodyPr anchor="b"/>
          <a:lstStyle>
            <a:lvl1pPr algn="l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804422" cy="7559675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5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8823" y="291888"/>
            <a:ext cx="1680104" cy="5463125"/>
          </a:xfrm>
        </p:spPr>
        <p:txBody>
          <a:bodyPr rot="0" spcFirstLastPara="0" vertOverflow="overflow" horzOverflow="overflow" vert="horz" wrap="square" lIns="100794" tIns="50397" rIns="100794" bIns="50397" numCol="1" spcCol="302383" rtlCol="0" fromWordArt="0" anchor="t" anchorCtr="0" forceAA="0" compatLnSpc="1">
            <a:normAutofit/>
          </a:bodyPr>
          <a:lstStyle>
            <a:lvl1pPr marL="0" indent="0">
              <a:spcBef>
                <a:spcPts val="110"/>
              </a:spcBef>
              <a:spcAft>
                <a:spcPts val="441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888427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826576" y="0"/>
            <a:ext cx="0" cy="755967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A2CDD1-8574-4023-9191-3F629A002A2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1259946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8232510" cy="5372409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367035" y="1192518"/>
            <a:ext cx="2217505" cy="423386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706380" y="4119594"/>
            <a:ext cx="3527848" cy="403225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4005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61675" y="6320728"/>
            <a:ext cx="672042" cy="574535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EF0F7495-F6D3-45E7-9F4B-42ABBF68F1E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61"/>
        </a:spcBef>
        <a:buClr>
          <a:schemeClr val="accent1"/>
        </a:buClr>
        <a:buSzPct val="7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0158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0158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0158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0158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17475" indent="-20158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822241" indent="-20158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ble.mcgill.ca/soo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iitb.ac.in/infolab/dbridg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7112" y="1570037"/>
            <a:ext cx="7239000" cy="2088183"/>
          </a:xfrm>
        </p:spPr>
        <p:txBody>
          <a:bodyPr>
            <a:noAutofit/>
          </a:bodyPr>
          <a:lstStyle/>
          <a:p>
            <a:r>
              <a:rPr lang="en-US" sz="3600" dirty="0" smtClean="0"/>
              <a:t>DBridge: A program rewrite tool for </a:t>
            </a:r>
            <a:br>
              <a:rPr lang="en-US" sz="3600" dirty="0" smtClean="0"/>
            </a:br>
            <a:r>
              <a:rPr lang="en-US" sz="3600" dirty="0" smtClean="0"/>
              <a:t>set-oriented query execution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156" y="4237037"/>
            <a:ext cx="6804422" cy="2743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Mahendra</a:t>
            </a:r>
            <a:r>
              <a:rPr lang="en-US" dirty="0" smtClean="0"/>
              <a:t> </a:t>
            </a:r>
            <a:r>
              <a:rPr lang="en-US" dirty="0" err="1" smtClean="0"/>
              <a:t>Chavan</a:t>
            </a:r>
            <a:r>
              <a:rPr lang="en-US" dirty="0" smtClean="0">
                <a:solidFill>
                  <a:srgbClr val="2F0567"/>
                </a:solidFill>
              </a:rPr>
              <a:t>*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Ravindra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Guravannavar</a:t>
            </a:r>
            <a:r>
              <a:rPr lang="en-US" dirty="0" smtClean="0"/>
              <a:t>, </a:t>
            </a:r>
            <a:r>
              <a:rPr lang="en-US" dirty="0" err="1" smtClean="0"/>
              <a:t>Prabhas</a:t>
            </a:r>
            <a:r>
              <a:rPr lang="en-US" dirty="0" smtClean="0"/>
              <a:t> Kumar </a:t>
            </a:r>
            <a:r>
              <a:rPr lang="en-US" dirty="0" err="1" smtClean="0"/>
              <a:t>Samanta</a:t>
            </a:r>
            <a:r>
              <a:rPr lang="en-US" dirty="0" smtClean="0"/>
              <a:t>,  </a:t>
            </a:r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Ramachandra</a:t>
            </a:r>
            <a:r>
              <a:rPr lang="en-US" dirty="0" smtClean="0"/>
              <a:t>,   S </a:t>
            </a:r>
            <a:r>
              <a:rPr lang="en-US" dirty="0" err="1" smtClean="0"/>
              <a:t>Sudarshan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sz="1800" dirty="0" smtClean="0"/>
              <a:t>Indian Institute of Technology Bombay,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Indian Institute of Technology Hyderabad</a:t>
            </a:r>
          </a:p>
          <a:p>
            <a:pPr>
              <a:lnSpc>
                <a:spcPct val="110000"/>
              </a:lnSpc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2F0567"/>
                </a:solidFill>
              </a:rPr>
              <a:t>*Current Affiliation: Sybase Inc.</a:t>
            </a:r>
            <a:endParaRPr lang="en-US" sz="1800" dirty="0">
              <a:solidFill>
                <a:srgbClr val="2F056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DBridge - Transformer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Java source-to-source transformation tool</a:t>
            </a:r>
          </a:p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Rewrites programs to use the DBridge API</a:t>
            </a:r>
          </a:p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Handles complex programs with:</a:t>
            </a:r>
          </a:p>
          <a:p>
            <a:pPr marL="833390" lvl="1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Conditional branching (if-then-else) structures</a:t>
            </a:r>
          </a:p>
          <a:p>
            <a:pPr marL="833390" lvl="1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Nested loops</a:t>
            </a:r>
          </a:p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Performs statement reordering while preserving program equivalence</a:t>
            </a:r>
          </a:p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Uses SOOT framework for static analysis and transformation (</a:t>
            </a:r>
            <a:r>
              <a:rPr lang="fi-FI" dirty="0" smtClean="0">
                <a:hlinkClick r:id="rId2"/>
              </a:rPr>
              <a:t>http://www.sable.mcgill.ca/soot/</a:t>
            </a:r>
            <a:r>
              <a:rPr lang="fi-FI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DBridge - Transformer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41" y="1722437"/>
            <a:ext cx="91955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762432" y="5273357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92126" y="0"/>
            <a:ext cx="9070975" cy="960436"/>
          </a:xfrm>
          <a:ln/>
        </p:spPr>
        <p:txBody>
          <a:bodyPr tIns="35276">
            <a:noAutofit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3600" b="1" dirty="0" smtClean="0">
                <a:solidFill>
                  <a:schemeClr val="accent1">
                    <a:lumMod val="75000"/>
                  </a:schemeClr>
                </a:solidFill>
              </a:rPr>
              <a:t>Batching: Performance impact</a:t>
            </a:r>
            <a:endParaRPr lang="fi-FI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9002712" y="6340157"/>
            <a:ext cx="609599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3239" y="5837237"/>
            <a:ext cx="9070975" cy="1447800"/>
          </a:xfrm>
          <a:ln/>
        </p:spPr>
        <p:txBody>
          <a:bodyPr tIns="21165"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 smtClean="0"/>
              <a:t>Category hiearchy traversal (real world example)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 smtClean="0"/>
              <a:t>For small no. of iterations, no change observed</a:t>
            </a:r>
            <a:endParaRPr lang="fi-FI" sz="2400" dirty="0"/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At </a:t>
            </a:r>
            <a:r>
              <a:rPr lang="fi-FI" sz="2400" dirty="0" smtClean="0"/>
              <a:t>large no. of </a:t>
            </a:r>
            <a:r>
              <a:rPr lang="fi-FI" sz="2400" dirty="0"/>
              <a:t>iterations, factor of </a:t>
            </a:r>
            <a:r>
              <a:rPr lang="fi-FI" sz="2400" dirty="0" smtClean="0"/>
              <a:t>8 improvement</a:t>
            </a:r>
            <a:endParaRPr lang="fi-FI" sz="2400" dirty="0"/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68312" y="1417637"/>
          <a:ext cx="9069387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68312" y="1417637"/>
          <a:ext cx="9069387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887460" y="6355397"/>
            <a:ext cx="785812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198437"/>
            <a:ext cx="9070975" cy="1066800"/>
          </a:xfrm>
          <a:ln/>
        </p:spPr>
        <p:txBody>
          <a:bodyPr tIns="35276">
            <a:noAutofit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900" b="1" dirty="0" smtClean="0">
                <a:solidFill>
                  <a:schemeClr val="accent1">
                    <a:lumMod val="75000"/>
                  </a:schemeClr>
                </a:solidFill>
              </a:rPr>
              <a:t>Asynchronous submission:</a:t>
            </a:r>
            <a:br>
              <a:rPr lang="fi-FI" sz="2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sz="2900" b="1" dirty="0" smtClean="0">
                <a:solidFill>
                  <a:schemeClr val="accent1">
                    <a:lumMod val="75000"/>
                  </a:schemeClr>
                </a:solidFill>
              </a:rPr>
              <a:t>Performance Impact</a:t>
            </a:r>
            <a:endParaRPr lang="fi-FI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3239" y="5532437"/>
            <a:ext cx="9070975" cy="1685923"/>
          </a:xfrm>
          <a:ln/>
        </p:spPr>
        <p:txBody>
          <a:bodyPr tIns="21165">
            <a:normAutofit lnSpcReduction="10000"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 smtClean="0"/>
              <a:t>Auction system benchmark application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 smtClean="0"/>
              <a:t>For small no. (4-40) iterations, </a:t>
            </a:r>
            <a:r>
              <a:rPr lang="fi-FI" sz="2400" dirty="0"/>
              <a:t>transformed program slower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At </a:t>
            </a:r>
            <a:r>
              <a:rPr lang="fi-FI" sz="2400" dirty="0" smtClean="0"/>
              <a:t>400-40000 </a:t>
            </a:r>
            <a:r>
              <a:rPr lang="fi-FI" sz="2400" dirty="0"/>
              <a:t>iterations, factor of </a:t>
            </a:r>
            <a:r>
              <a:rPr lang="fi-FI" sz="2400" dirty="0" smtClean="0"/>
              <a:t>4-8 </a:t>
            </a:r>
            <a:r>
              <a:rPr lang="fi-FI" sz="2400" dirty="0"/>
              <a:t>improvement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/>
              <a:t>Similar for warm and cold cache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Comparison: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Batching vs. Asynchronous submission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841740" y="6340157"/>
            <a:ext cx="862012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14</a:t>
            </a:fld>
            <a:endParaRPr lang="fi-FI"/>
          </a:p>
        </p:txBody>
      </p:sp>
      <p:graphicFrame>
        <p:nvGraphicFramePr>
          <p:cNvPr id="6" name="Chart 5"/>
          <p:cNvGraphicFramePr/>
          <p:nvPr/>
        </p:nvGraphicFramePr>
        <p:xfrm>
          <a:off x="1001712" y="1265237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3239" y="6142037"/>
            <a:ext cx="9070975" cy="1076323"/>
          </a:xfrm>
          <a:ln/>
        </p:spPr>
        <p:txBody>
          <a:bodyPr tIns="21165"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 smtClean="0"/>
              <a:t>Auction system benchmark application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400" dirty="0" smtClean="0"/>
              <a:t>Asynchronous execution with 10 threads</a:t>
            </a:r>
            <a:endParaRPr lang="fi-FI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Ongoing 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Significant performance benefits possible by using batching and/or asynchronous execution for</a:t>
            </a:r>
          </a:p>
          <a:p>
            <a:pPr lvl="1"/>
            <a:r>
              <a:rPr lang="en-US" dirty="0" smtClean="0"/>
              <a:t>Repeated database access from applications</a:t>
            </a:r>
          </a:p>
          <a:p>
            <a:pPr lvl="1"/>
            <a:r>
              <a:rPr lang="en-US" dirty="0" smtClean="0"/>
              <a:t>Repeated access to Web services</a:t>
            </a:r>
          </a:p>
          <a:p>
            <a:r>
              <a:rPr lang="en-US" dirty="0" smtClean="0"/>
              <a:t>DBridge: batching and asynchronous execution made easy</a:t>
            </a:r>
          </a:p>
          <a:p>
            <a:pPr lvl="1"/>
            <a:r>
              <a:rPr lang="en-US" dirty="0" smtClean="0"/>
              <a:t>API + automated Java program transformation</a:t>
            </a:r>
          </a:p>
          <a:p>
            <a:r>
              <a:rPr lang="en-US" dirty="0" smtClean="0"/>
              <a:t>Questions? Contact us at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http://www.cse.iitb.ac.in/infolab/dbridge</a:t>
            </a:r>
            <a:endParaRPr lang="en-US" dirty="0" smtClean="0"/>
          </a:p>
          <a:p>
            <a:pPr lvl="1"/>
            <a:r>
              <a:rPr lang="en-US" dirty="0" smtClean="0"/>
              <a:t>Email: karthiksr@cse.iitb.ac.in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EA6AE3-B6AA-40D7-9552-6612EFAA49A1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6037"/>
            <a:ext cx="9070975" cy="865188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/>
              <a:t>Transformation Walk-through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0363" y="2044700"/>
            <a:ext cx="7920037" cy="463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280" rIns="90000" bIns="4500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PreparedStatement stmt = con.prepareStatement(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"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SELECT COUNT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(p_partkey) 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AS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itemCount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	    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FROM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newpart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 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WHERE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p_category = ?");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200" dirty="0" smtClean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!= 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0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){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stmt.setInt(1, 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ResultSet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rs = stmt.executeQuery();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rs.next();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int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itemCount = rs.getInt(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"itemCount"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= sum + itemCount;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= getParent(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0363" y="1189037"/>
            <a:ext cx="8999537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840" rIns="90000" bIns="45000"/>
          <a:lstStyle/>
          <a:p>
            <a:pP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Input: A Java Program which uses JDBC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-30163"/>
            <a:ext cx="9070975" cy="865188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/>
              <a:t>Transformation Walk-through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0363" y="2044700"/>
            <a:ext cx="7920037" cy="463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280" rIns="90000" bIns="4500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PreparedStatement stmt = con.prepareStatement(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”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SELECT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COUNT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(p_partkey)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AS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itemCount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	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FROM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part 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WHERE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p_category = ?");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!= 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0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){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stmt.setInt(1, 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ResultSet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rs = stmt.executeQuery();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rs.next();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int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itemCount = rs.getInt(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"itemCount"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= sum + itemCount;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= getParent(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92163" y="4356100"/>
            <a:ext cx="5940425" cy="360363"/>
          </a:xfrm>
          <a:prstGeom prst="rect">
            <a:avLst/>
          </a:prstGeom>
          <a:solidFill>
            <a:srgbClr val="FF8080">
              <a:alpha val="20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792912" y="2865437"/>
            <a:ext cx="2700338" cy="1260475"/>
          </a:xfrm>
          <a:prstGeom prst="wedgeRoundRectCallout">
            <a:avLst>
              <a:gd name="adj1" fmla="val -64477"/>
              <a:gd name="adj2" fmla="val 49370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Iterative execution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of a parameterized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query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2412" y="960437"/>
            <a:ext cx="93599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840" rIns="90000" bIns="45000"/>
          <a:lstStyle/>
          <a:p>
            <a:pP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Step 1 of 5: Identify </a:t>
            </a:r>
            <a:r>
              <a:rPr lang="fi-FI" sz="2800" b="1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candidates for set-oriented query execution: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9712" y="4709477"/>
            <a:ext cx="9372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9712" y="4374197"/>
            <a:ext cx="9372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259512" y="5303837"/>
            <a:ext cx="2700338" cy="955675"/>
          </a:xfrm>
          <a:prstGeom prst="wedgeRoundRectCallout">
            <a:avLst>
              <a:gd name="adj1" fmla="val -59398"/>
              <a:gd name="adj2" fmla="val -100554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Intention: Split loop at </a:t>
            </a:r>
            <a:b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this point</a:t>
            </a:r>
            <a:endParaRPr lang="fi-FI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-30163"/>
            <a:ext cx="9070975" cy="865188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/>
              <a:t>Transformation Walk-through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0363" y="2044700"/>
            <a:ext cx="6737349" cy="4637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280" rIns="90000" bIns="4500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PreparedStatement stmt = con.prepareStatement(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"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SELECT COUNT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(p_partkey)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AS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itemCount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 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FROM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part 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WHERE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p_category = ?");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!=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null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){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stmt.setInt(1, 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ResultSet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rs = stmt.executeQuery();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rs.next();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int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itemCount = rs.getInt(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"itemCount"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= sum + itemCount;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=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getParent(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60363" y="960437"/>
            <a:ext cx="8999537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840" rIns="90000" bIns="45000"/>
          <a:lstStyle/>
          <a:p>
            <a:pP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Step 2 of 5: Identify </a:t>
            </a:r>
            <a:r>
              <a:rPr lang="fi-FI" sz="2800" b="1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dependencies that prevent loop splitting: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828675" y="3708401"/>
            <a:ext cx="1544638" cy="2281238"/>
            <a:chOff x="522" y="2336"/>
            <a:chExt cx="973" cy="1437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22" y="3560"/>
              <a:ext cx="733" cy="213"/>
            </a:xfrm>
            <a:prstGeom prst="rect">
              <a:avLst/>
            </a:prstGeom>
            <a:solidFill>
              <a:srgbClr val="FF8080">
                <a:alpha val="29999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775" y="2336"/>
              <a:ext cx="720" cy="237"/>
            </a:xfrm>
            <a:prstGeom prst="rect">
              <a:avLst/>
            </a:prstGeom>
            <a:solidFill>
              <a:srgbClr val="FF8080">
                <a:alpha val="29999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199" name="AutoShape 7"/>
            <p:cNvCxnSpPr>
              <a:cxnSpLocks noChangeShapeType="1"/>
              <a:stCxn id="8197" idx="1"/>
              <a:endCxn id="8198" idx="0"/>
            </p:cNvCxnSpPr>
            <p:nvPr/>
          </p:nvCxnSpPr>
          <p:spPr bwMode="auto">
            <a:xfrm rot="10800000" flipH="1">
              <a:off x="522" y="2336"/>
              <a:ext cx="613" cy="1330"/>
            </a:xfrm>
            <a:prstGeom prst="curvedConnector4">
              <a:avLst>
                <a:gd name="adj1" fmla="val -23491"/>
                <a:gd name="adj2" fmla="val 110823"/>
              </a:avLst>
            </a:prstGeom>
            <a:noFill/>
            <a:ln w="36000">
              <a:solidFill>
                <a:srgbClr val="6633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835150" y="6480175"/>
            <a:ext cx="4500562" cy="720725"/>
          </a:xfrm>
          <a:prstGeom prst="wedgeRoundRectCallout">
            <a:avLst>
              <a:gd name="adj1" fmla="val -44936"/>
              <a:gd name="adj2" fmla="val -109553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>
                <a:solidFill>
                  <a:srgbClr val="000000"/>
                </a:solidFill>
                <a:ea typeface="DejaVu Sans" charset="0"/>
                <a:cs typeface="DejaVu Sans" charset="0"/>
              </a:rPr>
              <a:t>A </a:t>
            </a:r>
            <a:r>
              <a:rPr lang="fi-FI" b="1">
                <a:solidFill>
                  <a:srgbClr val="000000"/>
                </a:solidFill>
                <a:ea typeface="DejaVu Sans" charset="0"/>
                <a:cs typeface="DejaVu Sans" charset="0"/>
              </a:rPr>
              <a:t>Loop Carried Flow Dependency</a:t>
            </a:r>
            <a:r>
              <a:rPr lang="fi-FI">
                <a:solidFill>
                  <a:srgbClr val="000000"/>
                </a:solidFill>
                <a:ea typeface="DejaVu Sans" charset="0"/>
                <a:cs typeface="DejaVu Sans" charset="0"/>
              </a:rPr>
              <a:t> edge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>
                <a:solidFill>
                  <a:srgbClr val="000000"/>
                </a:solidFill>
                <a:ea typeface="DejaVu Sans" charset="0"/>
                <a:cs typeface="DejaVu Sans" charset="0"/>
              </a:rPr>
              <a:t>crosses the query execution statement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792163" y="4379594"/>
            <a:ext cx="5940425" cy="360363"/>
          </a:xfrm>
          <a:prstGeom prst="rect">
            <a:avLst/>
          </a:prstGeom>
          <a:solidFill>
            <a:srgbClr val="FF8080">
              <a:alpha val="20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6716712" y="2865437"/>
            <a:ext cx="2700338" cy="1260475"/>
          </a:xfrm>
          <a:prstGeom prst="wedgeRoundRectCallout">
            <a:avLst>
              <a:gd name="adj1" fmla="val -63913"/>
              <a:gd name="adj2" fmla="val 49370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Iterative execution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of a parameterized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query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39712" y="4709477"/>
            <a:ext cx="9372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9712" y="4374197"/>
            <a:ext cx="9372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828675" y="4377373"/>
            <a:ext cx="5219700" cy="377824"/>
          </a:xfrm>
          <a:prstGeom prst="rect">
            <a:avLst/>
          </a:prstGeom>
          <a:solidFill>
            <a:srgbClr val="00FF00">
              <a:alpha val="14999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6037"/>
            <a:ext cx="9070975" cy="712788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/>
              <a:t>Transformation Walk-through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60363" y="2044700"/>
            <a:ext cx="7920037" cy="496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280" rIns="90000" bIns="4500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PreparedStatement stmt = con.prepareStatement(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"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SELECT COUNT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(p_partkey)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AS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itemCount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	  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FROM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part 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WHERE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p_category = ?");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!=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null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){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int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temp = 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= getParent(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stmt.setInt(1, temp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ResultSet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rs = stmt.executeQuery();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rs.next();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int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itemCount = rs.getInt(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"itemCount"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= sum + itemCount;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5912" y="960437"/>
            <a:ext cx="91805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840" rIns="90000" bIns="45000"/>
          <a:lstStyle/>
          <a:p>
            <a:pP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Step 3 of 5: Reorder </a:t>
            </a:r>
            <a:r>
              <a:rPr lang="fi-FI" sz="2800" b="1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statements to enable loop </a:t>
            </a:r>
            <a:r>
              <a:rPr lang="fi-FI" sz="2800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splitting</a:t>
            </a:r>
            <a:endParaRPr lang="fi-FI" sz="2800" b="1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92163" y="5003800"/>
            <a:ext cx="5238749" cy="376237"/>
          </a:xfrm>
          <a:prstGeom prst="rect">
            <a:avLst/>
          </a:prstGeom>
          <a:solidFill>
            <a:srgbClr val="FF8080">
              <a:alpha val="20000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28675" y="4032249"/>
            <a:ext cx="5219700" cy="357187"/>
          </a:xfrm>
          <a:prstGeom prst="rect">
            <a:avLst/>
          </a:prstGeom>
          <a:solidFill>
            <a:srgbClr val="00FF00">
              <a:alpha val="14999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183312" y="3398837"/>
            <a:ext cx="3276600" cy="935037"/>
          </a:xfrm>
          <a:prstGeom prst="wedgeRoundRectCallout">
            <a:avLst>
              <a:gd name="adj1" fmla="val -49874"/>
              <a:gd name="adj2" fmla="val 74655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Move </a:t>
            </a: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statement above the </a:t>
            </a:r>
            <a:b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Query invocation</a:t>
            </a:r>
            <a:endParaRPr lang="fi-FI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9712" y="5378449"/>
            <a:ext cx="9372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9712" y="4997449"/>
            <a:ext cx="9372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107112" y="5588000"/>
            <a:ext cx="2895600" cy="935037"/>
          </a:xfrm>
          <a:prstGeom prst="wedgeRoundRectCallout">
            <a:avLst>
              <a:gd name="adj1" fmla="val -61967"/>
              <a:gd name="adj2" fmla="val -57365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Loop can be safely split </a:t>
            </a:r>
            <a:b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now</a:t>
            </a:r>
            <a:endParaRPr lang="fi-FI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ts3.mm.bing.net/images/thumbnail.aspx?q=819384163934&amp;id=a103b60a14fcf9edd2b221aacfe2260b&amp;url=http%3a%2f%2fpuglia2010.files.wordpress.com%2f2010%2f03%2fcardboard-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112" y="6000893"/>
            <a:ext cx="1491234" cy="1558782"/>
          </a:xfrm>
          <a:prstGeom prst="rect">
            <a:avLst/>
          </a:prstGeom>
          <a:noFill/>
        </p:spPr>
      </p:pic>
      <p:pic>
        <p:nvPicPr>
          <p:cNvPr id="10" name="Picture 9" descr="TaxiQ.jpg"/>
          <p:cNvPicPr>
            <a:picLocks noChangeAspect="1"/>
          </p:cNvPicPr>
          <p:nvPr/>
        </p:nvPicPr>
        <p:blipFill>
          <a:blip r:embed="rId4" cstate="print"/>
          <a:srcRect l="20690" t="42529" r="8621" b="13793"/>
          <a:stretch>
            <a:fillRect/>
          </a:stretch>
        </p:blipFill>
        <p:spPr>
          <a:xfrm>
            <a:off x="6463130" y="0"/>
            <a:ext cx="3617495" cy="1676400"/>
          </a:xfrm>
          <a:prstGeom prst="rect">
            <a:avLst/>
          </a:prstGeom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4" y="2"/>
            <a:ext cx="9070975" cy="960436"/>
          </a:xfrm>
          <a:ln/>
        </p:spPr>
        <p:txBody>
          <a:bodyPr tIns="38803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The Problem</a:t>
            </a:r>
            <a:endParaRPr lang="fi-FI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15912" y="1417637"/>
            <a:ext cx="9144000" cy="3581400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Applications often invoke </a:t>
            </a:r>
            <a:endParaRPr lang="fi-FI" dirty="0" smtClean="0"/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Database </a:t>
            </a:r>
            <a:r>
              <a:rPr lang="fi-FI" dirty="0"/>
              <a:t>queries/Web Service requests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repeatedly (with different parameters)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synchronously (</a:t>
            </a:r>
            <a:r>
              <a:rPr lang="fi-FI" dirty="0" smtClean="0"/>
              <a:t>blocking </a:t>
            </a:r>
            <a:r>
              <a:rPr lang="fi-FI" dirty="0"/>
              <a:t>on every request)</a:t>
            </a:r>
          </a:p>
          <a:p>
            <a:pPr marL="460334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Naive </a:t>
            </a:r>
            <a:r>
              <a:rPr lang="fi-FI" dirty="0"/>
              <a:t>iterative execution of such queries is </a:t>
            </a:r>
            <a:r>
              <a:rPr lang="fi-FI" b="1" dirty="0" smtClean="0"/>
              <a:t>inefficient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No </a:t>
            </a:r>
            <a:r>
              <a:rPr lang="fi-FI" dirty="0"/>
              <a:t>sharing of work (eg. Disk </a:t>
            </a:r>
            <a:r>
              <a:rPr lang="fi-FI" dirty="0" smtClean="0"/>
              <a:t>IO)</a:t>
            </a:r>
          </a:p>
          <a:p>
            <a:pPr marL="863511" lvl="1" indent="-28730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Network </a:t>
            </a:r>
            <a:r>
              <a:rPr lang="fi-FI" dirty="0"/>
              <a:t>round-trip </a:t>
            </a:r>
            <a:r>
              <a:rPr lang="fi-FI" dirty="0" smtClean="0"/>
              <a:t>delays</a:t>
            </a:r>
            <a:endParaRPr lang="fi-FI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15912" y="4618037"/>
          <a:ext cx="8458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1154112" y="6093504"/>
            <a:ext cx="4988866" cy="1466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Query optimization: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time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to think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out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of the box</a:t>
            </a:r>
            <a:endParaRPr lang="fi-FI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-30163"/>
            <a:ext cx="9070975" cy="865188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/>
              <a:t>Transformation Walk-through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2044700"/>
            <a:ext cx="6613524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280" rIns="90000" bIns="4500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LoopContextTable lct =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new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LoopContextTable();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!=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null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){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LoopContext ctx = lct.createContext();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int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temp = 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= getParent(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stmt.setInt(1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, temp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stmt.addBatch(ctx);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stmt.executeBatch();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(LoopContext ctx : lct) {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ResultSet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rs = stmt.getResultSet(ctx);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rs.next();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int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itemCount = rs.getInt(</a:t>
            </a:r>
            <a:r>
              <a:rPr lang="fi-FI" sz="2200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"itemCount"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= sum + itemCount;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60363" y="1036637"/>
            <a:ext cx="9180512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840" rIns="90000" bIns="45000"/>
          <a:lstStyle/>
          <a:p>
            <a:pP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Step 4 of 5: Split </a:t>
            </a:r>
            <a:r>
              <a:rPr lang="fi-FI" sz="2800" b="1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the loop (Rule </a:t>
            </a:r>
            <a:r>
              <a:rPr lang="fi-FI" sz="2800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2)</a:t>
            </a:r>
            <a:endParaRPr lang="fi-FI" sz="2800" b="1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5900" y="4716463"/>
            <a:ext cx="3708400" cy="323850"/>
          </a:xfrm>
          <a:prstGeom prst="rect">
            <a:avLst/>
          </a:prstGeom>
          <a:solidFill>
            <a:srgbClr val="00FF00">
              <a:alpha val="14999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859338" y="4195762"/>
            <a:ext cx="4295774" cy="1260475"/>
          </a:xfrm>
          <a:prstGeom prst="wedgeRoundRectCallout">
            <a:avLst>
              <a:gd name="adj1" fmla="val -65745"/>
              <a:gd name="adj2" fmla="val 4269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Query execution </a:t>
            </a: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statement is</a:t>
            </a:r>
            <a:endParaRPr lang="fi-FI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out of the loop and replaced with a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call to its set-oriented form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7021512" y="1951037"/>
            <a:ext cx="2624137" cy="1079500"/>
          </a:xfrm>
          <a:prstGeom prst="wedgeRoundRectCallout">
            <a:avLst>
              <a:gd name="adj1" fmla="val -60856"/>
              <a:gd name="adj2" fmla="val -23507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To preserve split local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values and order of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processing results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15900" y="2087563"/>
            <a:ext cx="6500812" cy="320674"/>
          </a:xfrm>
          <a:prstGeom prst="rect">
            <a:avLst/>
          </a:prstGeom>
          <a:solidFill>
            <a:srgbClr val="00FF00">
              <a:alpha val="14999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12775" y="5651499"/>
            <a:ext cx="5951537" cy="338137"/>
          </a:xfrm>
          <a:prstGeom prst="rect">
            <a:avLst/>
          </a:prstGeom>
          <a:solidFill>
            <a:srgbClr val="00FF00">
              <a:alpha val="14999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107112" y="6191250"/>
            <a:ext cx="2700337" cy="1079500"/>
          </a:xfrm>
          <a:prstGeom prst="wedgeRoundRectCallout">
            <a:avLst>
              <a:gd name="adj1" fmla="val -64954"/>
              <a:gd name="adj2" fmla="val -61625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Process result sets in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the same order as the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original loop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354512" y="3157537"/>
            <a:ext cx="5257800" cy="774700"/>
          </a:xfrm>
          <a:prstGeom prst="wedgeRoundRectCallout">
            <a:avLst>
              <a:gd name="adj1" fmla="val -62217"/>
              <a:gd name="adj2" fmla="val 49996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Accumulates parameters in case of batching;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submits query in case of asynchrony</a:t>
            </a:r>
            <a:endParaRPr lang="fi-FI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6912" y="4050347"/>
            <a:ext cx="3708400" cy="323850"/>
          </a:xfrm>
          <a:prstGeom prst="rect">
            <a:avLst/>
          </a:prstGeom>
          <a:solidFill>
            <a:srgbClr val="00FF00">
              <a:alpha val="14999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6037"/>
            <a:ext cx="9070975" cy="788988"/>
          </a:xfrm>
          <a:ln/>
        </p:spPr>
        <p:txBody>
          <a:bodyPr tIns="388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/>
              <a:t>Transformation Walk-through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5588" y="3475037"/>
            <a:ext cx="6156324" cy="370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280" rIns="90000" bIns="4500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CREATE TABLE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BATCHTABLE1(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paramcolumn1 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INTEGER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, loopKey1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INTEGER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fi-FI" sz="2200" b="1" dirty="0">
              <a:solidFill>
                <a:srgbClr val="7F0055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INSERT INTO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BATCHTABLE1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VALUES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(..., …)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SELECT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BATCHTABLE1.*, qry.*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FROM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BATCHTABLE1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OUTER APPLY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(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SELECT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COUNT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(p_partkey)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AS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itemCount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FROM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part 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WHERE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p_category = paramcolumn1) qry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ORDER BY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loopkey1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5912" y="960437"/>
            <a:ext cx="9180512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840" rIns="90000" bIns="45000"/>
          <a:lstStyle/>
          <a:p>
            <a:pPr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Step 5 of 5: Query Rewrite</a:t>
            </a:r>
            <a:endParaRPr lang="fi-FI" sz="2800" b="1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021513" y="2027237"/>
            <a:ext cx="2209800" cy="863600"/>
          </a:xfrm>
          <a:prstGeom prst="wedgeRoundRectCallout">
            <a:avLst>
              <a:gd name="adj1" fmla="val -66384"/>
              <a:gd name="adj2" fmla="val 5681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Original Query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945312" y="5380037"/>
            <a:ext cx="2438400" cy="863600"/>
          </a:xfrm>
          <a:prstGeom prst="wedgeRoundRectCallout">
            <a:avLst>
              <a:gd name="adj1" fmla="val -62088"/>
              <a:gd name="adj2" fmla="val 8556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>
                <a:solidFill>
                  <a:srgbClr val="000000"/>
                </a:solidFill>
                <a:ea typeface="DejaVu Sans" charset="0"/>
                <a:cs typeface="DejaVu Sans" charset="0"/>
              </a:rPr>
              <a:t>Set-oriented Query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945312" y="3348038"/>
            <a:ext cx="2438400" cy="863600"/>
          </a:xfrm>
          <a:prstGeom prst="wedgeRoundRectCallout">
            <a:avLst>
              <a:gd name="adj1" fmla="val -61611"/>
              <a:gd name="adj2" fmla="val 17718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Temp table to store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Parameter batch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945312" y="4356100"/>
            <a:ext cx="2438400" cy="863600"/>
          </a:xfrm>
          <a:prstGeom prst="wedgeRoundRectCallout">
            <a:avLst>
              <a:gd name="adj1" fmla="val -63676"/>
              <a:gd name="adj2" fmla="val -12645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264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Batch Inserts </a:t>
            </a:r>
            <a:r>
              <a:rPr lang="fi-FI" sz="20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into</a:t>
            </a:r>
            <a:endParaRPr lang="fi-FI" sz="20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Temp table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39712" y="1874837"/>
            <a:ext cx="9539287" cy="111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280" rIns="90000" bIns="4500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SELECT COUNT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(p_partkey)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AS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itemCount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	  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FROM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part 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WHERE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p_category = ?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87312" y="3170237"/>
            <a:ext cx="953928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s.png"/>
          <p:cNvPicPr>
            <a:picLocks noChangeAspect="1"/>
          </p:cNvPicPr>
          <p:nvPr/>
        </p:nvPicPr>
        <p:blipFill>
          <a:blip r:embed="rId3"/>
          <a:srcRect l="12005" t="5562" r="6006" b="18004"/>
          <a:stretch>
            <a:fillRect/>
          </a:stretch>
        </p:blipFill>
        <p:spPr>
          <a:xfrm>
            <a:off x="6879745" y="3017837"/>
            <a:ext cx="2884967" cy="3025698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468312" y="2484437"/>
            <a:ext cx="9070975" cy="4724400"/>
          </a:xfrm>
          <a:ln/>
        </p:spPr>
        <p:txBody>
          <a:bodyPr tIns="24693" anchor="t">
            <a:normAutofit fontScale="92500" lnSpcReduction="10000"/>
          </a:bodyPr>
          <a:lstStyle/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Repeated invocation of a query </a:t>
            </a:r>
            <a:r>
              <a:rPr lang="fi-FI" b="1" dirty="0" smtClean="0">
                <a:solidFill>
                  <a:srgbClr val="000000"/>
                </a:solidFill>
              </a:rPr>
              <a:t>automatically</a:t>
            </a:r>
            <a:r>
              <a:rPr lang="fi-FI" dirty="0" smtClean="0">
                <a:solidFill>
                  <a:srgbClr val="000000"/>
                </a:solidFill>
              </a:rPr>
              <a:t> replaced by a single invocation of its batched form.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Enables use of efficient set-oriented </a:t>
            </a:r>
            <a:r>
              <a:rPr lang="fi-FI" dirty="0" smtClean="0">
                <a:solidFill>
                  <a:srgbClr val="000000"/>
                </a:solidFill>
              </a:rPr>
              <a:t/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query </a:t>
            </a:r>
            <a:r>
              <a:rPr lang="fi-FI" dirty="0" smtClean="0">
                <a:solidFill>
                  <a:srgbClr val="000000"/>
                </a:solidFill>
              </a:rPr>
              <a:t>execution plans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Sharing of work (eg. Disk IO) etc.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Avoids network round-trip delays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800" b="1" dirty="0" smtClean="0">
                <a:solidFill>
                  <a:srgbClr val="000000"/>
                </a:solidFill>
              </a:rPr>
              <a:t>Approach</a:t>
            </a:r>
            <a:endParaRPr lang="fi-FI" sz="2800" b="1" dirty="0">
              <a:solidFill>
                <a:srgbClr val="000000"/>
              </a:solidFill>
            </a:endParaRP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600" dirty="0" smtClean="0">
                <a:solidFill>
                  <a:srgbClr val="000000"/>
                </a:solidFill>
              </a:rPr>
              <a:t>Transform imperative programs using equivalence rules</a:t>
            </a:r>
            <a:endParaRPr lang="fi-FI" sz="2600" dirty="0">
              <a:solidFill>
                <a:srgbClr val="000000"/>
              </a:solidFill>
            </a:endParaRP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600" dirty="0" smtClean="0">
                <a:solidFill>
                  <a:srgbClr val="000000"/>
                </a:solidFill>
              </a:rPr>
              <a:t>Rewrite queries using decorrelation, APPLY operator etc.</a:t>
            </a:r>
            <a:endParaRPr lang="fi-FI" sz="2600" dirty="0">
              <a:solidFill>
                <a:srgbClr val="000000"/>
              </a:solidFill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468312" y="46038"/>
            <a:ext cx="9070975" cy="838199"/>
          </a:xfrm>
          <a:prstGeom prst="rect">
            <a:avLst/>
          </a:prstGeom>
          <a:ln/>
        </p:spPr>
        <p:txBody>
          <a:bodyPr vert="horz" lIns="100794" tIns="38803" rIns="100794" bIns="50397" anchor="b">
            <a:normAutofit/>
          </a:bodyPr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33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Our Work 1: </a:t>
            </a:r>
            <a:r>
              <a:rPr lang="fi-FI" sz="3300" b="1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Batching</a:t>
            </a:r>
            <a:endParaRPr kumimoji="0" lang="fi-FI" sz="33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2" y="1287085"/>
            <a:ext cx="8763000" cy="892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31755" indent="-323816">
              <a:lnSpc>
                <a:spcPct val="100000"/>
              </a:lnSpc>
              <a:spcAft>
                <a:spcPts val="0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800" b="1" dirty="0" smtClean="0">
                <a:solidFill>
                  <a:srgbClr val="000000"/>
                </a:solidFill>
                <a:latin typeface="+mj-lt"/>
              </a:rPr>
              <a:t>Rewriting Procedures for Batched Bindings</a:t>
            </a:r>
          </a:p>
          <a:p>
            <a:pPr marL="431755" indent="-323816">
              <a:lnSpc>
                <a:spcPct val="100000"/>
              </a:lnSpc>
              <a:spcAft>
                <a:spcPts val="0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+mj-lt"/>
              </a:rPr>
              <a:t>Guravannavar et. al. VLDB 2008</a:t>
            </a:r>
            <a:endParaRPr lang="fi-FI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315912" y="2255837"/>
            <a:ext cx="9070975" cy="4953000"/>
          </a:xfrm>
          <a:ln/>
        </p:spPr>
        <p:txBody>
          <a:bodyPr tIns="24693" anchor="t">
            <a:normAutofit/>
          </a:bodyPr>
          <a:lstStyle/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Repeated synchronous invocation of queries </a:t>
            </a:r>
            <a:r>
              <a:rPr lang="fi-FI" b="1" dirty="0" smtClean="0">
                <a:solidFill>
                  <a:srgbClr val="000000"/>
                </a:solidFill>
              </a:rPr>
              <a:t>automatically</a:t>
            </a:r>
            <a:r>
              <a:rPr lang="fi-FI" dirty="0" smtClean="0">
                <a:solidFill>
                  <a:srgbClr val="000000"/>
                </a:solidFill>
              </a:rPr>
              <a:t> replaced by asynchronous submission.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Application can </a:t>
            </a:r>
            <a:r>
              <a:rPr lang="fi-FI" dirty="0" smtClean="0">
                <a:solidFill>
                  <a:srgbClr val="000000"/>
                </a:solidFill>
              </a:rPr>
              <a:t>perform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other </a:t>
            </a:r>
            <a:r>
              <a:rPr lang="fi-FI" dirty="0" smtClean="0">
                <a:solidFill>
                  <a:srgbClr val="000000"/>
                </a:solidFill>
              </a:rPr>
              <a:t>work while query </a:t>
            </a:r>
            <a:r>
              <a:rPr lang="fi-FI" dirty="0" smtClean="0">
                <a:solidFill>
                  <a:srgbClr val="000000"/>
                </a:solidFill>
              </a:rPr>
              <a:t/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executes</a:t>
            </a:r>
            <a:endParaRPr lang="fi-FI" dirty="0" smtClean="0">
              <a:solidFill>
                <a:srgbClr val="000000"/>
              </a:solidFill>
            </a:endParaRP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Sharing of work (eg. Disk IO) on the database engine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Reduces impact of network round-trip delays</a:t>
            </a:r>
          </a:p>
          <a:p>
            <a:pPr marL="431755" indent="-323816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600" dirty="0" smtClean="0">
                <a:solidFill>
                  <a:srgbClr val="000000"/>
                </a:solidFill>
              </a:rPr>
              <a:t>Extends and generalizes equivalence rules from our VLDB 2008 paper on batching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92112" y="46037"/>
            <a:ext cx="9147175" cy="762000"/>
          </a:xfrm>
          <a:prstGeom prst="rect">
            <a:avLst/>
          </a:prstGeom>
          <a:ln/>
        </p:spPr>
        <p:txBody>
          <a:bodyPr vert="horz" lIns="100794" tIns="38803" rIns="100794" bIns="50397" anchor="b">
            <a:noAutofit/>
          </a:bodyPr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9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Our Work 2: Asynchronous query submission</a:t>
            </a:r>
            <a:endParaRPr kumimoji="0" lang="fi-FI" sz="29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2" y="884237"/>
            <a:ext cx="8763000" cy="1261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23816">
              <a:lnSpc>
                <a:spcPct val="100000"/>
              </a:lnSpc>
              <a:spcAft>
                <a:spcPts val="0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800" b="1" dirty="0" smtClean="0">
                <a:solidFill>
                  <a:srgbClr val="000000"/>
                </a:solidFill>
                <a:latin typeface="+mj-lt"/>
              </a:rPr>
              <a:t>Program Transformation for Asynchronous Query Submission</a:t>
            </a:r>
          </a:p>
          <a:p>
            <a:pPr marL="431755" indent="-323816">
              <a:lnSpc>
                <a:spcPct val="100000"/>
              </a:lnSpc>
              <a:spcAft>
                <a:spcPts val="0"/>
              </a:spcAft>
              <a:buClr>
                <a:srgbClr val="FF6309"/>
              </a:buClr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sz="2000" dirty="0" smtClean="0">
                <a:solidFill>
                  <a:srgbClr val="000000"/>
                </a:solidFill>
                <a:latin typeface="+mj-lt"/>
              </a:rPr>
              <a:t>Chavan et al., ICDE 2011 Research track – 8; April 13th, 14:30-16:00</a:t>
            </a:r>
            <a:endParaRPr lang="fi-FI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9" name="Picture 8" descr="taxis.jpg"/>
          <p:cNvPicPr>
            <a:picLocks noChangeAspect="1"/>
          </p:cNvPicPr>
          <p:nvPr/>
        </p:nvPicPr>
        <p:blipFill>
          <a:blip r:embed="rId3"/>
          <a:srcRect l="4400" t="10480" b="48204"/>
          <a:stretch>
            <a:fillRect/>
          </a:stretch>
        </p:blipFill>
        <p:spPr>
          <a:xfrm>
            <a:off x="4887912" y="3094037"/>
            <a:ext cx="4775200" cy="1698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9070975" cy="1373187"/>
          </a:xfrm>
          <a:ln/>
        </p:spPr>
        <p:txBody>
          <a:bodyPr tIns="3888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3600" dirty="0"/>
              <a:t>DBridge: Bridging the divide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8" y="1768475"/>
            <a:ext cx="9070975" cy="4899025"/>
          </a:xfrm>
          <a:ln/>
        </p:spPr>
        <p:txBody>
          <a:bodyPr/>
          <a:lstStyle/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A tool that implements these ideas on Java programs that use JDBC</a:t>
            </a:r>
          </a:p>
          <a:p>
            <a:pPr marL="833390" lvl="1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Set-oriented query execution</a:t>
            </a:r>
          </a:p>
          <a:p>
            <a:pPr marL="833390" lvl="1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Asynchronous Query submission</a:t>
            </a:r>
          </a:p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Two components:</a:t>
            </a:r>
          </a:p>
          <a:p>
            <a:pPr marL="833390" lvl="1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The DBridge 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API</a:t>
            </a:r>
          </a:p>
          <a:p>
            <a:pPr marL="1135773" lvl="2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Handles query rewriting and plumbing</a:t>
            </a:r>
            <a:endParaRPr lang="fi-FI" dirty="0" smtClean="0"/>
          </a:p>
          <a:p>
            <a:pPr marL="833390" lvl="1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The DBridge Transformer</a:t>
            </a:r>
          </a:p>
          <a:p>
            <a:pPr marL="1135773" lvl="2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dirty="0" smtClean="0"/>
              <a:t>Rewrites </a:t>
            </a:r>
            <a:r>
              <a:rPr lang="fi-FI" dirty="0" smtClean="0"/>
              <a:t>programs to optimize database access</a:t>
            </a:r>
            <a:endParaRPr lang="fi-FI" dirty="0" smtClean="0"/>
          </a:p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US" dirty="0" smtClean="0"/>
              <a:t>Significant performance gains on real world applications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037"/>
            <a:ext cx="8232510" cy="907046"/>
          </a:xfrm>
        </p:spPr>
        <p:txBody>
          <a:bodyPr/>
          <a:lstStyle/>
          <a:p>
            <a:r>
              <a:rPr lang="en-US" dirty="0" smtClean="0"/>
              <a:t>The DBridge API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2112" y="1457324"/>
            <a:ext cx="9070975" cy="5446713"/>
          </a:xfrm>
          <a:ln/>
        </p:spPr>
        <p:txBody>
          <a:bodyPr/>
          <a:lstStyle/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/>
              <a:t>Java API </a:t>
            </a:r>
            <a:r>
              <a:rPr lang="fi-FI" dirty="0" smtClean="0"/>
              <a:t>which </a:t>
            </a:r>
            <a:r>
              <a:rPr lang="fi-FI" dirty="0" smtClean="0"/>
              <a:t>extends </a:t>
            </a:r>
            <a:r>
              <a:rPr lang="fi-FI" dirty="0"/>
              <a:t>the JDBC </a:t>
            </a:r>
            <a:r>
              <a:rPr lang="fi-FI" dirty="0" smtClean="0"/>
              <a:t>interface, </a:t>
            </a:r>
            <a:r>
              <a:rPr lang="fi-FI" dirty="0"/>
              <a:t>and can wrap any JDBC driver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Can be used with: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Manual writing/rewriting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Automatic rewriting (by DBridge transformer)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fi-FI" dirty="0" smtClean="0"/>
              <a:t>Same </a:t>
            </a:r>
            <a:r>
              <a:rPr lang="fi-FI" dirty="0" smtClean="0"/>
              <a:t>API for both </a:t>
            </a:r>
            <a:r>
              <a:rPr lang="fi-FI" dirty="0"/>
              <a:t>batching and asynchronous </a:t>
            </a:r>
            <a:r>
              <a:rPr lang="fi-FI" dirty="0" smtClean="0"/>
              <a:t>submission</a:t>
            </a:r>
          </a:p>
          <a:p>
            <a:pPr marL="431755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Abstracts the details of 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Parameter batching and query rewrite</a:t>
            </a:r>
          </a:p>
          <a:p>
            <a:pPr marL="834932" lvl="1" indent="-323816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Thread scheduling and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512" y="960437"/>
            <a:ext cx="4267200" cy="4419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64112" y="960437"/>
            <a:ext cx="4572000" cy="61722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0" y="-30163"/>
            <a:ext cx="8727281" cy="657700"/>
          </a:xfrm>
        </p:spPr>
        <p:txBody>
          <a:bodyPr>
            <a:normAutofit/>
          </a:bodyPr>
          <a:lstStyle/>
          <a:p>
            <a:r>
              <a:rPr lang="fi-FI" dirty="0" smtClean="0"/>
              <a:t>The DBridge API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512" y="1570037"/>
            <a:ext cx="4419599" cy="374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stmt = </a:t>
            </a:r>
            <a:r>
              <a:rPr lang="en-US" dirty="0" err="1" smtClean="0">
                <a:solidFill>
                  <a:srgbClr val="000000"/>
                </a:solidFill>
                <a:latin typeface="Monospace"/>
              </a:rPr>
              <a:t>con.prepareStatement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"SELECT count(partkey)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"FROM part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"WHERE p_category=?"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);</a:t>
            </a:r>
          </a:p>
          <a:p>
            <a:endParaRPr lang="en-US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(!categoryList.isEmpty())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{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category = categoryList.next();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Monospace"/>
              </a:rPr>
              <a:t>stmt.setInt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(1, category);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ResultSet rs = </a:t>
            </a:r>
            <a:r>
              <a:rPr lang="en-US" b="1" dirty="0" err="1" smtClean="0">
                <a:solidFill>
                  <a:srgbClr val="000000"/>
                </a:solidFill>
                <a:latin typeface="Monospace"/>
              </a:rPr>
              <a:t>stmt.executeQuery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rs.next();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int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count = rs.getInt(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”count"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>
                <a:solidFill>
                  <a:srgbClr val="000000"/>
                </a:solidFill>
                <a:latin typeface="Monospace"/>
              </a:rPr>
              <a:t>		sum += count;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>
                <a:solidFill>
                  <a:srgbClr val="000000"/>
                </a:solidFill>
                <a:latin typeface="Monospace"/>
                <a:ea typeface="Monospace" pitchFamily="1" charset="0"/>
                <a:cs typeface="Monospace" pitchFamily="1" charset="0"/>
              </a:rPr>
              <a:t>		print(</a:t>
            </a:r>
            <a:r>
              <a:rPr lang="fi-FI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+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”: ” </a:t>
            </a:r>
            <a:r>
              <a:rPr lang="fi-FI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+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count</a:t>
            </a:r>
            <a:r>
              <a:rPr lang="en-US" dirty="0" smtClean="0">
                <a:solidFill>
                  <a:srgbClr val="000000"/>
                </a:solidFill>
                <a:latin typeface="Monospace"/>
                <a:ea typeface="Monospace" pitchFamily="1" charset="0"/>
                <a:cs typeface="Monospace" pitchFamily="1" charset="0"/>
              </a:rPr>
              <a:t>);</a:t>
            </a:r>
            <a:endParaRPr lang="fi-FI" dirty="0" smtClean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dirty="0">
              <a:latin typeface="Monospace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64112" y="1036637"/>
            <a:ext cx="4724400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51798" rIns="89991" bIns="44996"/>
          <a:lstStyle/>
          <a:p>
            <a:pPr>
              <a:lnSpc>
                <a:spcPct val="98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stmt 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= 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con.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dbridgePrepareStatement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endParaRPr lang="fi-FI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"SELECT count(partkey) 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+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"FROM part " +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"WHERE p_category=?"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LoopContextTable lct = </a:t>
            </a: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new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LCT();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(!categoryList.isEmpty()) 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{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 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LoopContext ctx=lct.createContext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();</a:t>
            </a:r>
            <a:endParaRPr lang="fi-FI" b="1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 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= categoryList.next();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stmt.setInt(1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, category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 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ctx.setInt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(”category”, category)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;</a:t>
            </a:r>
            <a:endParaRPr lang="fi-FI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stmt.addBatch(ctx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  <a:endParaRPr lang="fi-FI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stmt.executeBatch();</a:t>
            </a:r>
            <a:endParaRPr lang="fi-FI" b="1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 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(LoopContext ctx : lct) {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 = ctx.getInt(</a:t>
            </a:r>
            <a:r>
              <a:rPr lang="fi-FI" b="1" dirty="0" smtClean="0">
                <a:solidFill>
                  <a:srgbClr val="0000CC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”category”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ResultSet rs = 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stmt.getResultSet(ctx)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rs.next();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int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count = rs.getInt(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”count"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>
                <a:solidFill>
                  <a:srgbClr val="000000"/>
                </a:solidFill>
                <a:latin typeface="Monospace"/>
              </a:rPr>
              <a:t>		sum += count;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>
                <a:solidFill>
                  <a:srgbClr val="000000"/>
                </a:solidFill>
                <a:latin typeface="Monospace"/>
                <a:ea typeface="Monospace" pitchFamily="1" charset="0"/>
                <a:cs typeface="Monospace" pitchFamily="1" charset="0"/>
              </a:rPr>
              <a:t>		print(</a:t>
            </a:r>
            <a:r>
              <a:rPr lang="fi-FI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+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”: ” </a:t>
            </a:r>
            <a:r>
              <a:rPr lang="fi-FI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+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count</a:t>
            </a:r>
            <a:r>
              <a:rPr lang="en-US" dirty="0" smtClean="0">
                <a:solidFill>
                  <a:srgbClr val="000000"/>
                </a:solidFill>
                <a:latin typeface="Monospace"/>
                <a:ea typeface="Monospace" pitchFamily="1" charset="0"/>
                <a:cs typeface="Monospace" pitchFamily="1" charset="0"/>
              </a:rPr>
              <a:t>);</a:t>
            </a:r>
            <a:endParaRPr lang="fi-FI" dirty="0" smtClean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  <a:endParaRPr lang="fi-FI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67872" y="3094037"/>
            <a:ext cx="32004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3512" y="3930649"/>
            <a:ext cx="4267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64112" y="4250689"/>
            <a:ext cx="4572000" cy="152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8961675" y="6329502"/>
            <a:ext cx="672042" cy="574535"/>
          </a:xfrm>
        </p:spPr>
        <p:txBody>
          <a:bodyPr/>
          <a:lstStyle/>
          <a:p>
            <a:fld id="{35D2F035-E64F-4020-A626-3E8066834E5E}" type="slidenum">
              <a:rPr lang="fi-FI" smtClean="0"/>
              <a:pPr/>
              <a:t>7</a:t>
            </a:fld>
            <a:endParaRPr lang="fi-FI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64112" y="4585969"/>
            <a:ext cx="4572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6830" y="5380037"/>
            <a:ext cx="2250282" cy="581500"/>
          </a:xfrm>
          <a:prstGeom prst="rect">
            <a:avLst/>
          </a:prstGeom>
        </p:spPr>
        <p:txBody>
          <a:bodyPr vert="horz" lIns="100794" tIns="50397" rIns="100794" bIns="50397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3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Before</a:t>
            </a:r>
            <a:endParaRPr kumimoji="0" lang="en-US" sz="33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63912" y="6599237"/>
            <a:ext cx="2250282" cy="60960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3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After</a:t>
            </a:r>
            <a:endParaRPr kumimoji="0" lang="en-US" sz="33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0" y="-30163"/>
            <a:ext cx="8498681" cy="65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DBridge API – Set oriented execution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749839"/>
            <a:ext cx="6308724" cy="5620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280" rIns="90000" bIns="4500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LoopContextTable lct =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new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LoopContextTable();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!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categoryList.isEmpty()){</a:t>
            </a:r>
            <a:endParaRPr lang="fi-FI" sz="2200" dirty="0">
              <a:solidFill>
                <a:schemeClr val="tx1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LoopContext ctx = lct.createContext();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category = categoryList.next();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stmt.setInt(1, category);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ctx.setInt(”category”, category);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stmt.addBatch(ctx);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stmt.executeBatch();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(LoopContext ctx : lct)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{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category = ctx.getInt(</a:t>
            </a:r>
            <a:r>
              <a:rPr lang="fi-FI" sz="2200" dirty="0" smtClean="0">
                <a:solidFill>
                  <a:srgbClr val="0000CC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”category”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ResultSet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rs = stmt.getResultSet(ctx);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rs.next();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int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count = rs.getInt(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”count"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	sum += count;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Monospace"/>
                <a:ea typeface="Monospace" pitchFamily="1" charset="0"/>
                <a:cs typeface="Monospace" pitchFamily="1" charset="0"/>
              </a:rPr>
              <a:t>		print(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+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”: ” 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+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count</a:t>
            </a:r>
            <a:r>
              <a:rPr lang="en-US" sz="2200" dirty="0" smtClean="0">
                <a:solidFill>
                  <a:srgbClr val="000000"/>
                </a:solidFill>
                <a:latin typeface="Monospace"/>
                <a:ea typeface="Monospace" pitchFamily="1" charset="0"/>
                <a:cs typeface="Monospace" pitchFamily="1" charset="0"/>
              </a:rPr>
              <a:t>);</a:t>
            </a:r>
            <a:endParaRPr lang="fi-FI" sz="2200" dirty="0" smtClean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33105" y="1283239"/>
          <a:ext cx="1302807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69"/>
                <a:gridCol w="434269"/>
                <a:gridCol w="434269"/>
              </a:tblGrid>
              <a:tr h="279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urved Connector 5"/>
          <p:cNvCxnSpPr>
            <a:stCxn id="7" idx="3"/>
          </p:cNvCxnSpPr>
          <p:nvPr/>
        </p:nvCxnSpPr>
        <p:spPr>
          <a:xfrm flipV="1">
            <a:off x="3120072" y="1753299"/>
            <a:ext cx="3505200" cy="1196340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81672" y="2759139"/>
            <a:ext cx="2438400" cy="381000"/>
          </a:xfrm>
          <a:prstGeom prst="rect">
            <a:avLst/>
          </a:prstGeom>
          <a:solidFill>
            <a:srgbClr val="FE8637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8635999" y="2669127"/>
            <a:ext cx="900113" cy="900112"/>
          </a:xfrm>
          <a:prstGeom prst="can">
            <a:avLst>
              <a:gd name="adj" fmla="val 25000"/>
            </a:avLst>
          </a:prstGeom>
          <a:solidFill>
            <a:srgbClr val="FE8637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788399" y="2973927"/>
            <a:ext cx="6985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0870" rIns="89991" bIns="44996"/>
          <a:lstStyle/>
          <a:p>
            <a:pPr>
              <a:tabLst>
                <a:tab pos="723825" algn="l"/>
              </a:tabLst>
            </a:pPr>
            <a:r>
              <a:rPr lang="fi-FI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DB</a:t>
            </a:r>
            <a:endParaRPr lang="fi-FI" b="1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39712" y="3386359"/>
            <a:ext cx="2590800" cy="381000"/>
          </a:xfrm>
          <a:prstGeom prst="rect">
            <a:avLst/>
          </a:prstGeom>
          <a:solidFill>
            <a:schemeClr val="tx2">
              <a:lumMod val="20000"/>
              <a:lumOff val="80000"/>
              <a:alpha val="29999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69112" y="4130739"/>
          <a:ext cx="1371600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"/>
                <a:gridCol w="457200"/>
                <a:gridCol w="457200"/>
              </a:tblGrid>
              <a:tr h="314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640512" y="703737"/>
            <a:ext cx="20574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Parameter Batch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(temp table)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Flowchart: Collate 21"/>
          <p:cNvSpPr/>
          <p:nvPr/>
        </p:nvSpPr>
        <p:spPr>
          <a:xfrm rot="18362082">
            <a:off x="7962913" y="2228514"/>
            <a:ext cx="533400" cy="457200"/>
          </a:xfrm>
          <a:prstGeom prst="flowChartCol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Curved Connector 26"/>
          <p:cNvCxnSpPr>
            <a:stCxn id="12" idx="3"/>
          </p:cNvCxnSpPr>
          <p:nvPr/>
        </p:nvCxnSpPr>
        <p:spPr>
          <a:xfrm flipV="1">
            <a:off x="2830512" y="2731039"/>
            <a:ext cx="5181600" cy="8458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388462" y="3354689"/>
            <a:ext cx="9425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92912" y="5151437"/>
            <a:ext cx="2057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Set of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ResultSets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22539" y="4374579"/>
            <a:ext cx="2898773" cy="381000"/>
          </a:xfrm>
          <a:prstGeom prst="rect">
            <a:avLst/>
          </a:prstGeom>
          <a:solidFill>
            <a:schemeClr val="bg2">
              <a:lumMod val="50000"/>
              <a:alpha val="29999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cxnSp>
        <p:nvCxnSpPr>
          <p:cNvPr id="42" name="Curved Connector 31"/>
          <p:cNvCxnSpPr>
            <a:endCxn id="41" idx="3"/>
          </p:cNvCxnSpPr>
          <p:nvPr/>
        </p:nvCxnSpPr>
        <p:spPr>
          <a:xfrm rot="10800000">
            <a:off x="5421312" y="4565079"/>
            <a:ext cx="1447800" cy="510540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68312" y="6294501"/>
            <a:ext cx="9067800" cy="1219136"/>
          </a:xfrm>
          <a:ln/>
        </p:spPr>
        <p:txBody>
          <a:bodyPr>
            <a:noAutofit/>
          </a:bodyPr>
          <a:lstStyle/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sz="2200" dirty="0" smtClean="0"/>
              <a:t>addBatch(ctx) – insert tuple to parameter batch</a:t>
            </a:r>
          </a:p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sz="2200" dirty="0" smtClean="0"/>
              <a:t>executeBatch() – execute set-oriented form of query</a:t>
            </a:r>
          </a:p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sz="2200" dirty="0" smtClean="0"/>
              <a:t>getResultSet(ctx) –  retrieve results corresponding to the context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5"/>
          </p:nvPr>
        </p:nvSpPr>
        <p:spPr>
          <a:xfrm>
            <a:off x="8961675" y="6329502"/>
            <a:ext cx="672042" cy="574535"/>
          </a:xfrm>
        </p:spPr>
        <p:txBody>
          <a:bodyPr/>
          <a:lstStyle/>
          <a:p>
            <a:fld id="{571A5447-9FFE-4C4D-B787-3832CE763F2F}" type="slidenum">
              <a:rPr lang="fi-FI" smtClean="0"/>
              <a:pPr/>
              <a:t>8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79388" y="749839"/>
            <a:ext cx="6308724" cy="5620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280" rIns="90000" bIns="4500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LoopContextTable lct =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new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LoopContextTable();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!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categoryList.isEmpty()){</a:t>
            </a:r>
            <a:endParaRPr lang="fi-FI" sz="2200" dirty="0">
              <a:solidFill>
                <a:schemeClr val="tx1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LoopContext ctx = lct.createContext();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category = categoryList.next();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stmt.setInt(1, category);</a:t>
            </a:r>
          </a:p>
          <a:p>
            <a:pPr>
              <a:lnSpc>
                <a:spcPct val="97000"/>
              </a:lnSpc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ctx.setInt(”category”, category);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stmt.addBatch(ctx);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stmt.executeBatch();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(LoopContext ctx : lct) 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{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category = ctx.getInt(</a:t>
            </a:r>
            <a:r>
              <a:rPr lang="fi-FI" sz="2200" dirty="0" smtClean="0">
                <a:solidFill>
                  <a:srgbClr val="0000CC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”category”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ResultSet 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rs = stmt.getResultSet(ctx);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rs.next();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	int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count = rs.getInt(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”count"</a:t>
            </a: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Monospace"/>
              </a:rPr>
              <a:t>		sum += count;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Monospace"/>
                <a:ea typeface="Monospace" pitchFamily="1" charset="0"/>
                <a:cs typeface="Monospace" pitchFamily="1" charset="0"/>
              </a:rPr>
              <a:t>		print(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+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”: ” 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+</a:t>
            </a:r>
            <a:r>
              <a:rPr lang="fi-FI" sz="2200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smtClean="0">
                <a:solidFill>
                  <a:schemeClr val="tx1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count</a:t>
            </a:r>
            <a:r>
              <a:rPr lang="en-US" sz="2200" dirty="0" smtClean="0">
                <a:solidFill>
                  <a:srgbClr val="000000"/>
                </a:solidFill>
                <a:latin typeface="Monospace"/>
                <a:ea typeface="Monospace" pitchFamily="1" charset="0"/>
                <a:cs typeface="Monospace" pitchFamily="1" charset="0"/>
              </a:rPr>
              <a:t>);</a:t>
            </a:r>
            <a:endParaRPr lang="fi-FI" sz="2200" dirty="0" smtClean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fi-FI" sz="2200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0" y="-30163"/>
            <a:ext cx="8803482" cy="65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DBridge API – Asynchronous submission</a:t>
            </a:r>
            <a:endParaRPr lang="en-US" dirty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635999" y="2941637"/>
            <a:ext cx="900113" cy="900112"/>
          </a:xfrm>
          <a:prstGeom prst="can">
            <a:avLst>
              <a:gd name="adj" fmla="val 25000"/>
            </a:avLst>
          </a:prstGeom>
          <a:solidFill>
            <a:srgbClr val="FE8637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7035799" y="1417637"/>
            <a:ext cx="685800" cy="69215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30" tIns="45716" rIns="91430" bIns="45716" anchor="ctr"/>
          <a:lstStyle/>
          <a:p>
            <a:endParaRPr lang="en-US" dirty="0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7035799" y="3017837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7035799" y="4648199"/>
            <a:ext cx="685800" cy="655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749799" y="2484437"/>
            <a:ext cx="1219200" cy="304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0870" rIns="89991" bIns="44996"/>
          <a:lstStyle/>
          <a:p>
            <a:pPr>
              <a:tabLst>
                <a:tab pos="723825" algn="l"/>
              </a:tabLst>
            </a:pPr>
            <a:r>
              <a:rPr lang="fi-FI" sz="1600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Submit Q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749799" y="3509962"/>
            <a:ext cx="14478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0870" rIns="89991" bIns="44996"/>
          <a:lstStyle/>
          <a:p>
            <a:pPr>
              <a:tabLst>
                <a:tab pos="723825" algn="l"/>
              </a:tabLst>
            </a:pPr>
            <a:r>
              <a:rPr lang="fi-FI" sz="1600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Result array</a:t>
            </a:r>
            <a:endParaRPr lang="fi-FI" sz="1600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681672" y="2758757"/>
            <a:ext cx="2438400" cy="381000"/>
          </a:xfrm>
          <a:prstGeom prst="rect">
            <a:avLst/>
          </a:prstGeom>
          <a:solidFill>
            <a:srgbClr val="FE8637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2522539" y="4389437"/>
            <a:ext cx="2898773" cy="381000"/>
          </a:xfrm>
          <a:prstGeom prst="rect">
            <a:avLst/>
          </a:prstGeom>
          <a:solidFill>
            <a:schemeClr val="bg2">
              <a:lumMod val="50000"/>
              <a:alpha val="29999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cxnSp>
        <p:nvCxnSpPr>
          <p:cNvPr id="31" name="Curved Connector 30"/>
          <p:cNvCxnSpPr>
            <a:stCxn id="29" idx="3"/>
            <a:endCxn id="37" idx="1"/>
          </p:cNvCxnSpPr>
          <p:nvPr/>
        </p:nvCxnSpPr>
        <p:spPr>
          <a:xfrm flipV="1">
            <a:off x="3120072" y="2926555"/>
            <a:ext cx="1858327" cy="22702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30" idx="3"/>
          </p:cNvCxnSpPr>
          <p:nvPr/>
        </p:nvCxnSpPr>
        <p:spPr>
          <a:xfrm rot="10800000" flipH="1" flipV="1">
            <a:off x="4978398" y="3952081"/>
            <a:ext cx="442913" cy="627856"/>
          </a:xfrm>
          <a:prstGeom prst="curvedConnector5">
            <a:avLst>
              <a:gd name="adj1" fmla="val -51613"/>
              <a:gd name="adj2" fmla="val 42099"/>
              <a:gd name="adj3" fmla="val 151613"/>
            </a:avLst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24" idx="6"/>
            <a:endCxn id="23" idx="1"/>
          </p:cNvCxnSpPr>
          <p:nvPr/>
        </p:nvCxnSpPr>
        <p:spPr>
          <a:xfrm>
            <a:off x="7721599" y="1763712"/>
            <a:ext cx="1364457" cy="1177925"/>
          </a:xfrm>
          <a:prstGeom prst="curved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5" idx="6"/>
            <a:endCxn id="23" idx="2"/>
          </p:cNvCxnSpPr>
          <p:nvPr/>
        </p:nvCxnSpPr>
        <p:spPr>
          <a:xfrm>
            <a:off x="7721599" y="3360737"/>
            <a:ext cx="914400" cy="30956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26" idx="6"/>
            <a:endCxn id="23" idx="3"/>
          </p:cNvCxnSpPr>
          <p:nvPr/>
        </p:nvCxnSpPr>
        <p:spPr>
          <a:xfrm flipV="1">
            <a:off x="7721599" y="3841749"/>
            <a:ext cx="1364457" cy="1134269"/>
          </a:xfrm>
          <a:prstGeom prst="curved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978399" y="2835274"/>
            <a:ext cx="914400" cy="182562"/>
            <a:chOff x="5268912" y="1692275"/>
            <a:chExt cx="914400" cy="258762"/>
          </a:xfrm>
        </p:grpSpPr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5268912" y="1692275"/>
              <a:ext cx="304800" cy="2587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573712" y="1692276"/>
              <a:ext cx="304800" cy="2587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5878512" y="1692276"/>
              <a:ext cx="304800" cy="2587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8399" y="3860800"/>
            <a:ext cx="914400" cy="182562"/>
            <a:chOff x="5268912" y="1692275"/>
            <a:chExt cx="914400" cy="258762"/>
          </a:xfrm>
        </p:grpSpPr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5268912" y="1692275"/>
              <a:ext cx="304800" cy="25876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5573712" y="1692276"/>
              <a:ext cx="304800" cy="25876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5878512" y="1692276"/>
              <a:ext cx="304800" cy="25876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</p:grp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7023099" y="1112837"/>
            <a:ext cx="107950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0870" rIns="89991" bIns="44996"/>
          <a:lstStyle/>
          <a:p>
            <a:pPr>
              <a:tabLst>
                <a:tab pos="723825" algn="l"/>
              </a:tabLst>
            </a:pPr>
            <a:r>
              <a:rPr lang="fi-FI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Thread</a:t>
            </a:r>
            <a:endParaRPr lang="fi-FI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8788399" y="3246437"/>
            <a:ext cx="6985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1" tIns="60870" rIns="89991" bIns="44996"/>
          <a:lstStyle/>
          <a:p>
            <a:pPr>
              <a:tabLst>
                <a:tab pos="723825" algn="l"/>
              </a:tabLst>
            </a:pPr>
            <a:r>
              <a:rPr lang="fi-FI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DB</a:t>
            </a:r>
            <a:endParaRPr lang="fi-FI" b="1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cxnSp>
        <p:nvCxnSpPr>
          <p:cNvPr id="46" name="Curved Connector 45"/>
          <p:cNvCxnSpPr>
            <a:endCxn id="24" idx="2"/>
          </p:cNvCxnSpPr>
          <p:nvPr/>
        </p:nvCxnSpPr>
        <p:spPr>
          <a:xfrm flipV="1">
            <a:off x="5892799" y="1763712"/>
            <a:ext cx="1143000" cy="1162844"/>
          </a:xfrm>
          <a:prstGeom prst="curvedConnector3">
            <a:avLst>
              <a:gd name="adj1" fmla="val 50000"/>
            </a:avLst>
          </a:prstGeom>
          <a:ln w="25400"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endCxn id="25" idx="2"/>
          </p:cNvCxnSpPr>
          <p:nvPr/>
        </p:nvCxnSpPr>
        <p:spPr>
          <a:xfrm>
            <a:off x="5892799" y="2926556"/>
            <a:ext cx="1143000" cy="434181"/>
          </a:xfrm>
          <a:prstGeom prst="curvedConnector3">
            <a:avLst>
              <a:gd name="adj1" fmla="val 50000"/>
            </a:avLst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endCxn id="26" idx="2"/>
          </p:cNvCxnSpPr>
          <p:nvPr/>
        </p:nvCxnSpPr>
        <p:spPr>
          <a:xfrm>
            <a:off x="5892799" y="2926556"/>
            <a:ext cx="1143000" cy="2049462"/>
          </a:xfrm>
          <a:prstGeom prst="curvedConnector3">
            <a:avLst>
              <a:gd name="adj1" fmla="val 63333"/>
            </a:avLst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59"/>
          <p:cNvCxnSpPr>
            <a:stCxn id="25" idx="3"/>
          </p:cNvCxnSpPr>
          <p:nvPr/>
        </p:nvCxnSpPr>
        <p:spPr>
          <a:xfrm rot="5400000">
            <a:off x="6340077" y="3155927"/>
            <a:ext cx="348878" cy="1243433"/>
          </a:xfrm>
          <a:prstGeom prst="curved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10800000">
            <a:off x="5892799" y="3952083"/>
            <a:ext cx="1143000" cy="1123155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70"/>
          <p:cNvCxnSpPr>
            <a:stCxn id="24" idx="3"/>
          </p:cNvCxnSpPr>
          <p:nvPr/>
        </p:nvCxnSpPr>
        <p:spPr>
          <a:xfrm rot="5400000">
            <a:off x="5542687" y="2358537"/>
            <a:ext cx="1943658" cy="1243433"/>
          </a:xfrm>
          <a:prstGeom prst="curvedConnector2">
            <a:avLst/>
          </a:prstGeom>
          <a:ln w="254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68312" y="6446837"/>
            <a:ext cx="7924800" cy="1112838"/>
          </a:xfrm>
          <a:ln/>
        </p:spPr>
        <p:txBody>
          <a:bodyPr>
            <a:normAutofit fontScale="92500"/>
          </a:bodyPr>
          <a:lstStyle/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sz="2400" dirty="0" smtClean="0"/>
              <a:t>addBatch(ctx) – submits </a:t>
            </a:r>
            <a:r>
              <a:rPr lang="fi-FI" sz="2400" dirty="0" smtClean="0"/>
              <a:t>query and </a:t>
            </a:r>
            <a:r>
              <a:rPr lang="fi-FI" sz="2400" dirty="0" smtClean="0"/>
              <a:t>returns immediately</a:t>
            </a:r>
          </a:p>
          <a:p>
            <a:pPr marL="430213" indent="-323850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sz="2400" dirty="0" smtClean="0"/>
              <a:t>getResultSet(ctx) – blocking wait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1A5447-9FFE-4C4D-B787-3832CE763F2F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961</TotalTime>
  <Words>837</Words>
  <PresentationFormat>Custom</PresentationFormat>
  <Paragraphs>333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DBridge: A program rewrite tool for  set-oriented query execution</vt:lpstr>
      <vt:lpstr>The Problem</vt:lpstr>
      <vt:lpstr>Slide 3</vt:lpstr>
      <vt:lpstr>Slide 4</vt:lpstr>
      <vt:lpstr>DBridge: Bridging the divide</vt:lpstr>
      <vt:lpstr>The DBridge API</vt:lpstr>
      <vt:lpstr>The DBridge API</vt:lpstr>
      <vt:lpstr>DBridge API – Set oriented execution</vt:lpstr>
      <vt:lpstr>DBridge API – Asynchronous submission</vt:lpstr>
      <vt:lpstr>DBridge - Transformer</vt:lpstr>
      <vt:lpstr>DBridge - Transformer</vt:lpstr>
      <vt:lpstr>Batching: Performance impact</vt:lpstr>
      <vt:lpstr>Asynchronous submission: Performance Impact</vt:lpstr>
      <vt:lpstr>Comparison:  Batching vs. Asynchronous submission</vt:lpstr>
      <vt:lpstr>Conclusions and Ongoing Work</vt:lpstr>
      <vt:lpstr>Transformation Walk-through</vt:lpstr>
      <vt:lpstr>Transformation Walk-through</vt:lpstr>
      <vt:lpstr>Transformation Walk-through</vt:lpstr>
      <vt:lpstr>Transformation Walk-through</vt:lpstr>
      <vt:lpstr>Transformation Walk-through</vt:lpstr>
      <vt:lpstr>Transformation Walk-through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srk</dc:creator>
  <cp:lastModifiedBy>Karthik Ramachandra</cp:lastModifiedBy>
  <cp:revision>390</cp:revision>
  <cp:lastPrinted>1601-01-01T00:00:00Z</cp:lastPrinted>
  <dcterms:created xsi:type="dcterms:W3CDTF">2011-03-21T06:09:18Z</dcterms:created>
  <dcterms:modified xsi:type="dcterms:W3CDTF">2011-04-06T13:12:24Z</dcterms:modified>
</cp:coreProperties>
</file>