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7"/>
  </p:notesMasterIdLst>
  <p:sldIdLst>
    <p:sldId id="256" r:id="rId2"/>
    <p:sldId id="257" r:id="rId3"/>
    <p:sldId id="322" r:id="rId4"/>
    <p:sldId id="303" r:id="rId5"/>
    <p:sldId id="326" r:id="rId6"/>
    <p:sldId id="327" r:id="rId7"/>
    <p:sldId id="264" r:id="rId8"/>
    <p:sldId id="265" r:id="rId9"/>
    <p:sldId id="266" r:id="rId10"/>
    <p:sldId id="267" r:id="rId11"/>
    <p:sldId id="307" r:id="rId12"/>
    <p:sldId id="309" r:id="rId13"/>
    <p:sldId id="310" r:id="rId14"/>
    <p:sldId id="273" r:id="rId15"/>
    <p:sldId id="325" r:id="rId16"/>
    <p:sldId id="312" r:id="rId17"/>
    <p:sldId id="313" r:id="rId18"/>
    <p:sldId id="278" r:id="rId19"/>
    <p:sldId id="316" r:id="rId20"/>
    <p:sldId id="323" r:id="rId21"/>
    <p:sldId id="280" r:id="rId22"/>
    <p:sldId id="279" r:id="rId23"/>
    <p:sldId id="281" r:id="rId24"/>
    <p:sldId id="282" r:id="rId25"/>
    <p:sldId id="283" r:id="rId26"/>
    <p:sldId id="285" r:id="rId27"/>
    <p:sldId id="286" r:id="rId28"/>
    <p:sldId id="287" r:id="rId29"/>
    <p:sldId id="288" r:id="rId30"/>
    <p:sldId id="289" r:id="rId31"/>
    <p:sldId id="292" r:id="rId32"/>
    <p:sldId id="294" r:id="rId33"/>
    <p:sldId id="293" r:id="rId34"/>
    <p:sldId id="290" r:id="rId35"/>
    <p:sldId id="328" r:id="rId36"/>
  </p:sldIdLst>
  <p:sldSz cx="9144000" cy="6858000" type="screen4x3"/>
  <p:notesSz cx="6858000" cy="9144000"/>
  <p:defaultTextStyle>
    <a:defPPr>
      <a:defRPr lang="en-US"/>
    </a:defPPr>
    <a:lvl1pPr marL="0" algn="l" defTabSz="91402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11" algn="l" defTabSz="91402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021" algn="l" defTabSz="91402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032" algn="l" defTabSz="91402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041" algn="l" defTabSz="91402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052" algn="l" defTabSz="91402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062" algn="l" defTabSz="91402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072" algn="l" defTabSz="91402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083" algn="l" defTabSz="91402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7D7"/>
    <a:srgbClr val="006600"/>
    <a:srgbClr val="000099"/>
    <a:srgbClr val="78620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0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9B2F72-D45E-43EF-B6CB-B57D6B713A3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67B3A27-A3C4-4C23-8BB5-FF3215CDB3B2}">
      <dgm:prSet custT="1"/>
      <dgm:spPr/>
      <dgm:t>
        <a:bodyPr/>
        <a:lstStyle/>
        <a:p>
          <a:pPr algn="ctr" rtl="0"/>
          <a:r>
            <a:rPr lang="fi-FI" sz="2400" dirty="0" smtClean="0"/>
            <a:t>Performance of applications can be significantly  improved by prefetching query results.</a:t>
          </a:r>
          <a:endParaRPr lang="fi-FI" sz="2400" dirty="0"/>
        </a:p>
      </dgm:t>
    </dgm:pt>
    <dgm:pt modelId="{E9904901-1B7B-4FBD-A282-EE8DA1B98962}" type="parTrans" cxnId="{938DDF97-ADF4-4ED9-8D05-00DF628974F5}">
      <dgm:prSet/>
      <dgm:spPr/>
      <dgm:t>
        <a:bodyPr/>
        <a:lstStyle/>
        <a:p>
          <a:endParaRPr lang="en-US"/>
        </a:p>
      </dgm:t>
    </dgm:pt>
    <dgm:pt modelId="{1CD5BEE0-7FC8-4058-864A-00327DA5BD2E}" type="sibTrans" cxnId="{938DDF97-ADF4-4ED9-8D05-00DF628974F5}">
      <dgm:prSet/>
      <dgm:spPr/>
      <dgm:t>
        <a:bodyPr/>
        <a:lstStyle/>
        <a:p>
          <a:endParaRPr lang="en-US"/>
        </a:p>
      </dgm:t>
    </dgm:pt>
    <dgm:pt modelId="{5370B431-4BB3-4043-8397-46A3DA7E1CA6}" type="pres">
      <dgm:prSet presAssocID="{BA9B2F72-D45E-43EF-B6CB-B57D6B713A3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2817FE2-0CCB-460A-A02B-EC2F707C1259}" type="pres">
      <dgm:prSet presAssocID="{B67B3A27-A3C4-4C23-8BB5-FF3215CDB3B2}" presName="parentText" presStyleLbl="node1" presStyleIdx="0" presStyleCnt="1" custLinFactNeighborY="-691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5E98853-EC8E-41BF-B5BE-12986499A18D}" type="presOf" srcId="{BA9B2F72-D45E-43EF-B6CB-B57D6B713A32}" destId="{5370B431-4BB3-4043-8397-46A3DA7E1CA6}" srcOrd="0" destOrd="0" presId="urn:microsoft.com/office/officeart/2005/8/layout/vList2"/>
    <dgm:cxn modelId="{938DDF97-ADF4-4ED9-8D05-00DF628974F5}" srcId="{BA9B2F72-D45E-43EF-B6CB-B57D6B713A32}" destId="{B67B3A27-A3C4-4C23-8BB5-FF3215CDB3B2}" srcOrd="0" destOrd="0" parTransId="{E9904901-1B7B-4FBD-A282-EE8DA1B98962}" sibTransId="{1CD5BEE0-7FC8-4058-864A-00327DA5BD2E}"/>
    <dgm:cxn modelId="{1DEADD7E-A974-404B-8044-8256A14889D6}" type="presOf" srcId="{B67B3A27-A3C4-4C23-8BB5-FF3215CDB3B2}" destId="{92817FE2-0CCB-460A-A02B-EC2F707C1259}" srcOrd="0" destOrd="0" presId="urn:microsoft.com/office/officeart/2005/8/layout/vList2"/>
    <dgm:cxn modelId="{0ABE71BA-97DA-4209-A567-DBA65890228D}" type="presParOf" srcId="{5370B431-4BB3-4043-8397-46A3DA7E1CA6}" destId="{92817FE2-0CCB-460A-A02B-EC2F707C1259}" srcOrd="0" destOrd="0" presId="urn:microsoft.com/office/officeart/2005/8/layout/vList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A9B2F72-D45E-43EF-B6CB-B57D6B713A3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67B3A27-A3C4-4C23-8BB5-FF3215CDB3B2}">
      <dgm:prSet custT="1"/>
      <dgm:spPr/>
      <dgm:t>
        <a:bodyPr/>
        <a:lstStyle/>
        <a:p>
          <a:pPr algn="ctr" rtl="0"/>
          <a:r>
            <a:rPr lang="fi-FI" sz="2400" dirty="0" smtClean="0">
              <a:solidFill>
                <a:schemeClr val="accent3">
                  <a:lumMod val="75000"/>
                </a:schemeClr>
              </a:solidFill>
            </a:rPr>
            <a:t>Manually inserting prefetch instructions is </a:t>
          </a:r>
          <a:r>
            <a:rPr lang="fi-FI" sz="2400" b="0" dirty="0" smtClean="0">
              <a:solidFill>
                <a:schemeClr val="accent3">
                  <a:lumMod val="75000"/>
                </a:schemeClr>
              </a:solidFill>
            </a:rPr>
            <a:t>hard</a:t>
          </a:r>
          <a:r>
            <a:rPr lang="fi-FI" sz="2400" dirty="0" smtClean="0">
              <a:solidFill>
                <a:schemeClr val="accent3">
                  <a:lumMod val="75000"/>
                </a:schemeClr>
              </a:solidFill>
            </a:rPr>
            <a:t>. </a:t>
          </a:r>
          <a:endParaRPr lang="fi-FI" sz="2400" dirty="0">
            <a:solidFill>
              <a:schemeClr val="accent3">
                <a:lumMod val="75000"/>
              </a:schemeClr>
            </a:solidFill>
          </a:endParaRPr>
        </a:p>
      </dgm:t>
    </dgm:pt>
    <dgm:pt modelId="{E9904901-1B7B-4FBD-A282-EE8DA1B98962}" type="parTrans" cxnId="{938DDF97-ADF4-4ED9-8D05-00DF628974F5}">
      <dgm:prSet/>
      <dgm:spPr/>
      <dgm:t>
        <a:bodyPr/>
        <a:lstStyle/>
        <a:p>
          <a:endParaRPr lang="en-US"/>
        </a:p>
      </dgm:t>
    </dgm:pt>
    <dgm:pt modelId="{1CD5BEE0-7FC8-4058-864A-00327DA5BD2E}" type="sibTrans" cxnId="{938DDF97-ADF4-4ED9-8D05-00DF628974F5}">
      <dgm:prSet/>
      <dgm:spPr/>
      <dgm:t>
        <a:bodyPr/>
        <a:lstStyle/>
        <a:p>
          <a:endParaRPr lang="en-US"/>
        </a:p>
      </dgm:t>
    </dgm:pt>
    <dgm:pt modelId="{5370B431-4BB3-4043-8397-46A3DA7E1CA6}" type="pres">
      <dgm:prSet presAssocID="{BA9B2F72-D45E-43EF-B6CB-B57D6B713A3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2817FE2-0CCB-460A-A02B-EC2F707C1259}" type="pres">
      <dgm:prSet presAssocID="{B67B3A27-A3C4-4C23-8BB5-FF3215CDB3B2}" presName="parentText" presStyleLbl="node1" presStyleIdx="0" presStyleCnt="1" custScaleY="52644" custLinFactNeighborY="-691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38DDF97-ADF4-4ED9-8D05-00DF628974F5}" srcId="{BA9B2F72-D45E-43EF-B6CB-B57D6B713A32}" destId="{B67B3A27-A3C4-4C23-8BB5-FF3215CDB3B2}" srcOrd="0" destOrd="0" parTransId="{E9904901-1B7B-4FBD-A282-EE8DA1B98962}" sibTransId="{1CD5BEE0-7FC8-4058-864A-00327DA5BD2E}"/>
    <dgm:cxn modelId="{DD750E2E-C1D4-4AD8-A274-ADA933F72FDC}" type="presOf" srcId="{B67B3A27-A3C4-4C23-8BB5-FF3215CDB3B2}" destId="{92817FE2-0CCB-460A-A02B-EC2F707C1259}" srcOrd="0" destOrd="0" presId="urn:microsoft.com/office/officeart/2005/8/layout/vList2"/>
    <dgm:cxn modelId="{242B8999-88F5-4F64-B58F-06E91F8E4151}" type="presOf" srcId="{BA9B2F72-D45E-43EF-B6CB-B57D6B713A32}" destId="{5370B431-4BB3-4043-8397-46A3DA7E1CA6}" srcOrd="0" destOrd="0" presId="urn:microsoft.com/office/officeart/2005/8/layout/vList2"/>
    <dgm:cxn modelId="{465B6F0C-988D-4FE4-A408-7075FDBA30C0}" type="presParOf" srcId="{5370B431-4BB3-4043-8397-46A3DA7E1CA6}" destId="{92817FE2-0CCB-460A-A02B-EC2F707C1259}" srcOrd="0" destOrd="0" presId="urn:microsoft.com/office/officeart/2005/8/layout/vList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A9B2F72-D45E-43EF-B6CB-B57D6B713A3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67B3A27-A3C4-4C23-8BB5-FF3215CDB3B2}">
      <dgm:prSet custT="1"/>
      <dgm:spPr/>
      <dgm:t>
        <a:bodyPr/>
        <a:lstStyle/>
        <a:p>
          <a:pPr algn="ctr" rtl="0"/>
          <a:r>
            <a:rPr lang="fi-FI" sz="2400" b="1" dirty="0" smtClean="0">
              <a:solidFill>
                <a:schemeClr val="accent3">
                  <a:lumMod val="75000"/>
                </a:schemeClr>
              </a:solidFill>
            </a:rPr>
            <a:t>Our Goal: Automate the insertion of prefetches</a:t>
          </a:r>
          <a:endParaRPr lang="fi-FI" sz="2400" b="1" dirty="0">
            <a:solidFill>
              <a:schemeClr val="accent3">
                <a:lumMod val="75000"/>
              </a:schemeClr>
            </a:solidFill>
          </a:endParaRPr>
        </a:p>
      </dgm:t>
    </dgm:pt>
    <dgm:pt modelId="{E9904901-1B7B-4FBD-A282-EE8DA1B98962}" type="parTrans" cxnId="{938DDF97-ADF4-4ED9-8D05-00DF628974F5}">
      <dgm:prSet/>
      <dgm:spPr/>
      <dgm:t>
        <a:bodyPr/>
        <a:lstStyle/>
        <a:p>
          <a:endParaRPr lang="en-US"/>
        </a:p>
      </dgm:t>
    </dgm:pt>
    <dgm:pt modelId="{1CD5BEE0-7FC8-4058-864A-00327DA5BD2E}" type="sibTrans" cxnId="{938DDF97-ADF4-4ED9-8D05-00DF628974F5}">
      <dgm:prSet/>
      <dgm:spPr/>
      <dgm:t>
        <a:bodyPr/>
        <a:lstStyle/>
        <a:p>
          <a:endParaRPr lang="en-US"/>
        </a:p>
      </dgm:t>
    </dgm:pt>
    <dgm:pt modelId="{5370B431-4BB3-4043-8397-46A3DA7E1CA6}" type="pres">
      <dgm:prSet presAssocID="{BA9B2F72-D45E-43EF-B6CB-B57D6B713A3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2817FE2-0CCB-460A-A02B-EC2F707C1259}" type="pres">
      <dgm:prSet presAssocID="{B67B3A27-A3C4-4C23-8BB5-FF3215CDB3B2}" presName="parentText" presStyleLbl="node1" presStyleIdx="0" presStyleCnt="1" custScaleY="52644" custLinFactNeighborY="-691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38DDF97-ADF4-4ED9-8D05-00DF628974F5}" srcId="{BA9B2F72-D45E-43EF-B6CB-B57D6B713A32}" destId="{B67B3A27-A3C4-4C23-8BB5-FF3215CDB3B2}" srcOrd="0" destOrd="0" parTransId="{E9904901-1B7B-4FBD-A282-EE8DA1B98962}" sibTransId="{1CD5BEE0-7FC8-4058-864A-00327DA5BD2E}"/>
    <dgm:cxn modelId="{55D17574-1012-4A40-8692-E9BECCD8C713}" type="presOf" srcId="{BA9B2F72-D45E-43EF-B6CB-B57D6B713A32}" destId="{5370B431-4BB3-4043-8397-46A3DA7E1CA6}" srcOrd="0" destOrd="0" presId="urn:microsoft.com/office/officeart/2005/8/layout/vList2"/>
    <dgm:cxn modelId="{046E4D9D-AFD2-489F-AB84-B66B46198226}" type="presOf" srcId="{B67B3A27-A3C4-4C23-8BB5-FF3215CDB3B2}" destId="{92817FE2-0CCB-460A-A02B-EC2F707C1259}" srcOrd="0" destOrd="0" presId="urn:microsoft.com/office/officeart/2005/8/layout/vList2"/>
    <dgm:cxn modelId="{E1ABE281-08E5-4491-AFB6-A67D836D369F}" type="presParOf" srcId="{5370B431-4BB3-4043-8397-46A3DA7E1CA6}" destId="{92817FE2-0CCB-460A-A02B-EC2F707C1259}" srcOrd="0" destOrd="0" presId="urn:microsoft.com/office/officeart/2005/8/layout/vList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72BD707-3AA3-4317-BF11-B56D89D0809F}" type="doc">
      <dgm:prSet loTypeId="urn:microsoft.com/office/officeart/2005/8/layout/hProcess11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6B406B0-0BD0-424C-B2B0-CCB1B6E439D8}">
      <dgm:prSet/>
      <dgm:spPr/>
      <dgm:t>
        <a:bodyPr/>
        <a:lstStyle/>
        <a:p>
          <a:pPr rtl="0"/>
          <a:r>
            <a:rPr lang="en-US" dirty="0" smtClean="0"/>
            <a:t>Original program</a:t>
          </a:r>
          <a:endParaRPr lang="en-US" dirty="0"/>
        </a:p>
      </dgm:t>
    </dgm:pt>
    <dgm:pt modelId="{937E2A4F-6401-4524-A3B3-CF617539C6E8}" type="parTrans" cxnId="{CF58ABBD-AEB4-4E49-BB83-7A7AB861DE27}">
      <dgm:prSet/>
      <dgm:spPr/>
      <dgm:t>
        <a:bodyPr/>
        <a:lstStyle/>
        <a:p>
          <a:endParaRPr lang="en-US"/>
        </a:p>
      </dgm:t>
    </dgm:pt>
    <dgm:pt modelId="{ADFBEB85-2097-4FA2-BAF0-4BCF071343F9}" type="sibTrans" cxnId="{CF58ABBD-AEB4-4E49-BB83-7A7AB861DE27}">
      <dgm:prSet/>
      <dgm:spPr/>
      <dgm:t>
        <a:bodyPr/>
        <a:lstStyle/>
        <a:p>
          <a:endParaRPr lang="en-US"/>
        </a:p>
      </dgm:t>
    </dgm:pt>
    <dgm:pt modelId="{05DB5586-F3DC-44DE-B336-B7761E3463C4}">
      <dgm:prSet/>
      <dgm:spPr/>
      <dgm:t>
        <a:bodyPr/>
        <a:lstStyle/>
        <a:p>
          <a:pPr rtl="0"/>
          <a:r>
            <a:rPr lang="en-US" b="0" i="0" baseline="0" dirty="0" smtClean="0"/>
            <a:t>I</a:t>
          </a:r>
          <a:r>
            <a:rPr lang="en-US" b="0" i="0" dirty="0" smtClean="0"/>
            <a:t>nterprocedural prefetch</a:t>
          </a:r>
          <a:endParaRPr lang="en-US" dirty="0"/>
        </a:p>
      </dgm:t>
    </dgm:pt>
    <dgm:pt modelId="{13BEC175-1CD9-4667-88F3-490A2D4830EA}" type="parTrans" cxnId="{A5965B26-DCA4-42BE-95C0-BCD2BA6F0C2F}">
      <dgm:prSet/>
      <dgm:spPr/>
      <dgm:t>
        <a:bodyPr/>
        <a:lstStyle/>
        <a:p>
          <a:endParaRPr lang="en-US"/>
        </a:p>
      </dgm:t>
    </dgm:pt>
    <dgm:pt modelId="{E5062E27-B895-4E89-B764-88242A4E27E7}" type="sibTrans" cxnId="{A5965B26-DCA4-42BE-95C0-BCD2BA6F0C2F}">
      <dgm:prSet/>
      <dgm:spPr/>
      <dgm:t>
        <a:bodyPr/>
        <a:lstStyle/>
        <a:p>
          <a:endParaRPr lang="en-US"/>
        </a:p>
      </dgm:t>
    </dgm:pt>
    <dgm:pt modelId="{47CC3A03-639D-470F-8264-1F2574515866}">
      <dgm:prSet/>
      <dgm:spPr/>
      <dgm:t>
        <a:bodyPr/>
        <a:lstStyle/>
        <a:p>
          <a:pPr rtl="0"/>
          <a:r>
            <a:rPr lang="en-US" dirty="0" smtClean="0"/>
            <a:t>Loop Fission</a:t>
          </a:r>
          <a:endParaRPr lang="en-US" b="0" i="0" dirty="0"/>
        </a:p>
      </dgm:t>
    </dgm:pt>
    <dgm:pt modelId="{8D167EB6-5E27-412D-A973-AC9FFC83B861}" type="parTrans" cxnId="{7286D083-349F-4708-B38C-9D79624AEFB4}">
      <dgm:prSet/>
      <dgm:spPr/>
      <dgm:t>
        <a:bodyPr/>
        <a:lstStyle/>
        <a:p>
          <a:endParaRPr lang="en-US"/>
        </a:p>
      </dgm:t>
    </dgm:pt>
    <dgm:pt modelId="{CC4F41FB-C19B-4C76-934F-09CE02FB3042}" type="sibTrans" cxnId="{7286D083-349F-4708-B38C-9D79624AEFB4}">
      <dgm:prSet/>
      <dgm:spPr/>
      <dgm:t>
        <a:bodyPr/>
        <a:lstStyle/>
        <a:p>
          <a:endParaRPr lang="en-US"/>
        </a:p>
      </dgm:t>
    </dgm:pt>
    <dgm:pt modelId="{3690369E-A668-4D30-B513-A66D47B74C88}" type="pres">
      <dgm:prSet presAssocID="{A72BD707-3AA3-4317-BF11-B56D89D0809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4323789-2C3C-47A2-8DE1-F5A93061132F}" type="pres">
      <dgm:prSet presAssocID="{A72BD707-3AA3-4317-BF11-B56D89D0809F}" presName="arrow" presStyleLbl="bgShp" presStyleIdx="0" presStyleCnt="1"/>
      <dgm:spPr/>
    </dgm:pt>
    <dgm:pt modelId="{6B1D6B9E-762F-423C-B523-5A050C202E04}" type="pres">
      <dgm:prSet presAssocID="{A72BD707-3AA3-4317-BF11-B56D89D0809F}" presName="points" presStyleCnt="0"/>
      <dgm:spPr/>
    </dgm:pt>
    <dgm:pt modelId="{63FE7C6B-359E-4B23-A3A7-DA0537F7F36B}" type="pres">
      <dgm:prSet presAssocID="{46B406B0-0BD0-424C-B2B0-CCB1B6E439D8}" presName="compositeA" presStyleCnt="0"/>
      <dgm:spPr/>
    </dgm:pt>
    <dgm:pt modelId="{A1AADA28-A451-404B-8701-887C176D0BB5}" type="pres">
      <dgm:prSet presAssocID="{46B406B0-0BD0-424C-B2B0-CCB1B6E439D8}" presName="textA" presStyleLbl="revTx" presStyleIdx="0" presStyleCnt="3" custLinFactY="17391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AF9C24-1F0B-40D1-9AA7-BA1DB5ECE22A}" type="pres">
      <dgm:prSet presAssocID="{46B406B0-0BD0-424C-B2B0-CCB1B6E439D8}" presName="circleA" presStyleLbl="node1" presStyleIdx="0" presStyleCnt="3"/>
      <dgm:spPr/>
      <dgm:t>
        <a:bodyPr/>
        <a:lstStyle/>
        <a:p>
          <a:endParaRPr lang="en-US"/>
        </a:p>
      </dgm:t>
    </dgm:pt>
    <dgm:pt modelId="{948B4005-9ACC-4782-8400-8CD7E03B5752}" type="pres">
      <dgm:prSet presAssocID="{46B406B0-0BD0-424C-B2B0-CCB1B6E439D8}" presName="spaceA" presStyleCnt="0"/>
      <dgm:spPr/>
    </dgm:pt>
    <dgm:pt modelId="{62DAD185-DBDC-46A8-99D6-DB19DD6545FB}" type="pres">
      <dgm:prSet presAssocID="{ADFBEB85-2097-4FA2-BAF0-4BCF071343F9}" presName="space" presStyleCnt="0"/>
      <dgm:spPr/>
    </dgm:pt>
    <dgm:pt modelId="{CC24A55C-C192-4EE1-9859-F2C81419A534}" type="pres">
      <dgm:prSet presAssocID="{05DB5586-F3DC-44DE-B336-B7761E3463C4}" presName="compositeB" presStyleCnt="0"/>
      <dgm:spPr/>
    </dgm:pt>
    <dgm:pt modelId="{D6E84665-F5CA-4EAD-9354-A8CF3682DA0C}" type="pres">
      <dgm:prSet presAssocID="{05DB5586-F3DC-44DE-B336-B7761E3463C4}" presName="textB" presStyleLbl="revTx" presStyleIdx="1" presStyleCnt="3" custLinFactNeighborX="21322" custLinFactNeighborY="-108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327170-C55D-4E49-8B74-F9D6A95EC721}" type="pres">
      <dgm:prSet presAssocID="{05DB5586-F3DC-44DE-B336-B7761E3463C4}" presName="circleB" presStyleLbl="node1" presStyleIdx="1" presStyleCnt="3" custLinFactX="100000" custLinFactNeighborX="155949"/>
      <dgm:spPr/>
    </dgm:pt>
    <dgm:pt modelId="{3B2B9FBA-E795-4AF3-BDA4-92DB037544E1}" type="pres">
      <dgm:prSet presAssocID="{05DB5586-F3DC-44DE-B336-B7761E3463C4}" presName="spaceB" presStyleCnt="0"/>
      <dgm:spPr/>
    </dgm:pt>
    <dgm:pt modelId="{766E7287-0945-4366-BC0D-6D330CB502C0}" type="pres">
      <dgm:prSet presAssocID="{E5062E27-B895-4E89-B764-88242A4E27E7}" presName="space" presStyleCnt="0"/>
      <dgm:spPr/>
    </dgm:pt>
    <dgm:pt modelId="{101D7060-1B6E-4FA7-BF15-3424B6C51C06}" type="pres">
      <dgm:prSet presAssocID="{47CC3A03-639D-470F-8264-1F2574515866}" presName="compositeA" presStyleCnt="0"/>
      <dgm:spPr/>
    </dgm:pt>
    <dgm:pt modelId="{EAC1C761-C558-4BA3-9E9A-B96F9DCF0D57}" type="pres">
      <dgm:prSet presAssocID="{47CC3A03-639D-470F-8264-1F2574515866}" presName="textA" presStyleLbl="revTx" presStyleIdx="2" presStyleCnt="3" custScaleX="89292" custLinFactY="8696" custLinFactNeighborX="38010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E57BBC-3348-4BE2-B54D-A310F6F9A9C0}" type="pres">
      <dgm:prSet presAssocID="{47CC3A03-639D-470F-8264-1F2574515866}" presName="circleA" presStyleLbl="node1" presStyleIdx="2" presStyleCnt="3" custLinFactX="200000" custLinFactNeighborX="273340"/>
      <dgm:spPr/>
    </dgm:pt>
    <dgm:pt modelId="{19BEFC0E-F879-46C2-976C-1BBF395C94F1}" type="pres">
      <dgm:prSet presAssocID="{47CC3A03-639D-470F-8264-1F2574515866}" presName="spaceA" presStyleCnt="0"/>
      <dgm:spPr/>
    </dgm:pt>
  </dgm:ptLst>
  <dgm:cxnLst>
    <dgm:cxn modelId="{55923BEF-856C-4568-B519-77A76DB3681B}" type="presOf" srcId="{46B406B0-0BD0-424C-B2B0-CCB1B6E439D8}" destId="{A1AADA28-A451-404B-8701-887C176D0BB5}" srcOrd="0" destOrd="0" presId="urn:microsoft.com/office/officeart/2005/8/layout/hProcess11"/>
    <dgm:cxn modelId="{7286D083-349F-4708-B38C-9D79624AEFB4}" srcId="{A72BD707-3AA3-4317-BF11-B56D89D0809F}" destId="{47CC3A03-639D-470F-8264-1F2574515866}" srcOrd="2" destOrd="0" parTransId="{8D167EB6-5E27-412D-A973-AC9FFC83B861}" sibTransId="{CC4F41FB-C19B-4C76-934F-09CE02FB3042}"/>
    <dgm:cxn modelId="{EED32DD6-A504-4872-8233-3BD8CE607F0F}" type="presOf" srcId="{A72BD707-3AA3-4317-BF11-B56D89D0809F}" destId="{3690369E-A668-4D30-B513-A66D47B74C88}" srcOrd="0" destOrd="0" presId="urn:microsoft.com/office/officeart/2005/8/layout/hProcess11"/>
    <dgm:cxn modelId="{2E907EC4-E752-4175-87C3-DC455F65A4CD}" type="presOf" srcId="{47CC3A03-639D-470F-8264-1F2574515866}" destId="{EAC1C761-C558-4BA3-9E9A-B96F9DCF0D57}" srcOrd="0" destOrd="0" presId="urn:microsoft.com/office/officeart/2005/8/layout/hProcess11"/>
    <dgm:cxn modelId="{ABA9CFA1-24DA-4D62-86B2-4D1FD7EA73BF}" type="presOf" srcId="{05DB5586-F3DC-44DE-B336-B7761E3463C4}" destId="{D6E84665-F5CA-4EAD-9354-A8CF3682DA0C}" srcOrd="0" destOrd="0" presId="urn:microsoft.com/office/officeart/2005/8/layout/hProcess11"/>
    <dgm:cxn modelId="{A5965B26-DCA4-42BE-95C0-BCD2BA6F0C2F}" srcId="{A72BD707-3AA3-4317-BF11-B56D89D0809F}" destId="{05DB5586-F3DC-44DE-B336-B7761E3463C4}" srcOrd="1" destOrd="0" parTransId="{13BEC175-1CD9-4667-88F3-490A2D4830EA}" sibTransId="{E5062E27-B895-4E89-B764-88242A4E27E7}"/>
    <dgm:cxn modelId="{CF58ABBD-AEB4-4E49-BB83-7A7AB861DE27}" srcId="{A72BD707-3AA3-4317-BF11-B56D89D0809F}" destId="{46B406B0-0BD0-424C-B2B0-CCB1B6E439D8}" srcOrd="0" destOrd="0" parTransId="{937E2A4F-6401-4524-A3B3-CF617539C6E8}" sibTransId="{ADFBEB85-2097-4FA2-BAF0-4BCF071343F9}"/>
    <dgm:cxn modelId="{E5CB61C1-087E-4846-8E65-3E3BB6E27164}" type="presParOf" srcId="{3690369E-A668-4D30-B513-A66D47B74C88}" destId="{04323789-2C3C-47A2-8DE1-F5A93061132F}" srcOrd="0" destOrd="0" presId="urn:microsoft.com/office/officeart/2005/8/layout/hProcess11"/>
    <dgm:cxn modelId="{93154B48-026E-4CB9-9343-A65C6CE94CD8}" type="presParOf" srcId="{3690369E-A668-4D30-B513-A66D47B74C88}" destId="{6B1D6B9E-762F-423C-B523-5A050C202E04}" srcOrd="1" destOrd="0" presId="urn:microsoft.com/office/officeart/2005/8/layout/hProcess11"/>
    <dgm:cxn modelId="{2FCDD79C-D3FC-4C12-99BD-5E32823BC244}" type="presParOf" srcId="{6B1D6B9E-762F-423C-B523-5A050C202E04}" destId="{63FE7C6B-359E-4B23-A3A7-DA0537F7F36B}" srcOrd="0" destOrd="0" presId="urn:microsoft.com/office/officeart/2005/8/layout/hProcess11"/>
    <dgm:cxn modelId="{5ED7C429-FC85-4BC1-9735-82ADDA667AA3}" type="presParOf" srcId="{63FE7C6B-359E-4B23-A3A7-DA0537F7F36B}" destId="{A1AADA28-A451-404B-8701-887C176D0BB5}" srcOrd="0" destOrd="0" presId="urn:microsoft.com/office/officeart/2005/8/layout/hProcess11"/>
    <dgm:cxn modelId="{1F460B27-3A6F-4973-A35D-D02E8A13487D}" type="presParOf" srcId="{63FE7C6B-359E-4B23-A3A7-DA0537F7F36B}" destId="{FAAF9C24-1F0B-40D1-9AA7-BA1DB5ECE22A}" srcOrd="1" destOrd="0" presId="urn:microsoft.com/office/officeart/2005/8/layout/hProcess11"/>
    <dgm:cxn modelId="{E9C70D28-B00B-4450-8504-5FEA3A3C68DB}" type="presParOf" srcId="{63FE7C6B-359E-4B23-A3A7-DA0537F7F36B}" destId="{948B4005-9ACC-4782-8400-8CD7E03B5752}" srcOrd="2" destOrd="0" presId="urn:microsoft.com/office/officeart/2005/8/layout/hProcess11"/>
    <dgm:cxn modelId="{B739165D-BF24-48B2-A0D5-B32AD308EA91}" type="presParOf" srcId="{6B1D6B9E-762F-423C-B523-5A050C202E04}" destId="{62DAD185-DBDC-46A8-99D6-DB19DD6545FB}" srcOrd="1" destOrd="0" presId="urn:microsoft.com/office/officeart/2005/8/layout/hProcess11"/>
    <dgm:cxn modelId="{EA8F39F5-739C-4CC2-BE06-61D172E539FC}" type="presParOf" srcId="{6B1D6B9E-762F-423C-B523-5A050C202E04}" destId="{CC24A55C-C192-4EE1-9859-F2C81419A534}" srcOrd="2" destOrd="0" presId="urn:microsoft.com/office/officeart/2005/8/layout/hProcess11"/>
    <dgm:cxn modelId="{9ED9EF4E-3ED8-4539-8B47-8BA58C7BCFC4}" type="presParOf" srcId="{CC24A55C-C192-4EE1-9859-F2C81419A534}" destId="{D6E84665-F5CA-4EAD-9354-A8CF3682DA0C}" srcOrd="0" destOrd="0" presId="urn:microsoft.com/office/officeart/2005/8/layout/hProcess11"/>
    <dgm:cxn modelId="{7E855C59-7940-4970-AB1D-6D844CDCF142}" type="presParOf" srcId="{CC24A55C-C192-4EE1-9859-F2C81419A534}" destId="{85327170-C55D-4E49-8B74-F9D6A95EC721}" srcOrd="1" destOrd="0" presId="urn:microsoft.com/office/officeart/2005/8/layout/hProcess11"/>
    <dgm:cxn modelId="{3EA3098E-4A0E-480A-A5A3-ADDAE858B90C}" type="presParOf" srcId="{CC24A55C-C192-4EE1-9859-F2C81419A534}" destId="{3B2B9FBA-E795-4AF3-BDA4-92DB037544E1}" srcOrd="2" destOrd="0" presId="urn:microsoft.com/office/officeart/2005/8/layout/hProcess11"/>
    <dgm:cxn modelId="{21693714-90A6-4025-AC2B-BC5321641070}" type="presParOf" srcId="{6B1D6B9E-762F-423C-B523-5A050C202E04}" destId="{766E7287-0945-4366-BC0D-6D330CB502C0}" srcOrd="3" destOrd="0" presId="urn:microsoft.com/office/officeart/2005/8/layout/hProcess11"/>
    <dgm:cxn modelId="{8D7099E5-6D5D-4C0C-8353-98EC0B21D332}" type="presParOf" srcId="{6B1D6B9E-762F-423C-B523-5A050C202E04}" destId="{101D7060-1B6E-4FA7-BF15-3424B6C51C06}" srcOrd="4" destOrd="0" presId="urn:microsoft.com/office/officeart/2005/8/layout/hProcess11"/>
    <dgm:cxn modelId="{E1559CA7-53B5-4B05-82FF-4952A0B4722F}" type="presParOf" srcId="{101D7060-1B6E-4FA7-BF15-3424B6C51C06}" destId="{EAC1C761-C558-4BA3-9E9A-B96F9DCF0D57}" srcOrd="0" destOrd="0" presId="urn:microsoft.com/office/officeart/2005/8/layout/hProcess11"/>
    <dgm:cxn modelId="{7CDDCC3E-9909-410A-B343-251DAE9818B1}" type="presParOf" srcId="{101D7060-1B6E-4FA7-BF15-3424B6C51C06}" destId="{7BE57BBC-3348-4BE2-B54D-A310F6F9A9C0}" srcOrd="1" destOrd="0" presId="urn:microsoft.com/office/officeart/2005/8/layout/hProcess11"/>
    <dgm:cxn modelId="{FE98FBAE-C0AD-4DD5-A7E5-062EA75DC21C}" type="presParOf" srcId="{101D7060-1B6E-4FA7-BF15-3424B6C51C06}" destId="{19BEFC0E-F879-46C2-976C-1BBF395C94F1}" srcOrd="2" destOrd="0" presId="urn:microsoft.com/office/officeart/2005/8/layout/hProcess1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FDEBD9-A9A6-4E1E-90C4-7F8ADE17D91C}" type="datetimeFigureOut">
              <a:rPr lang="en-US" smtClean="0"/>
              <a:pPr/>
              <a:t>5/22/2012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61B735-FE13-4C9A-8367-A35110282D9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02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011" algn="l" defTabSz="91402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021" algn="l" defTabSz="91402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032" algn="l" defTabSz="91402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041" algn="l" defTabSz="91402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052" algn="l" defTabSz="91402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062" algn="l" defTabSz="91402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072" algn="l" defTabSz="91402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083" algn="l" defTabSz="91402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Remove</a:t>
            </a:r>
            <a:r>
              <a:rPr lang="en-US" baseline="0" dirty="0" smtClean="0"/>
              <a:t> quote, mention web service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61B735-FE13-4C9A-8367-A35110282D9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Goal is to automate it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61B735-FE13-4C9A-8367-A35110282D9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animate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61B735-FE13-4C9A-8367-A35110282D9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Dataflow equations </a:t>
            </a:r>
            <a:r>
              <a:rPr lang="en-US" dirty="0" err="1" smtClean="0"/>
              <a:t>fixpoint</a:t>
            </a:r>
            <a:r>
              <a:rPr lang="en-US" baseline="0" dirty="0" smtClean="0"/>
              <a:t> details in paper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61B735-FE13-4C9A-8367-A35110282D9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61B735-FE13-4C9A-8367-A35110282D94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61B735-FE13-4C9A-8367-A35110282D94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Conclusion:</a:t>
            </a:r>
            <a:r>
              <a:rPr lang="en-US" baseline="0" dirty="0" smtClean="0"/>
              <a:t> Auto </a:t>
            </a:r>
            <a:r>
              <a:rPr lang="en-US" baseline="0" dirty="0" err="1" smtClean="0"/>
              <a:t>prefetch</a:t>
            </a:r>
            <a:r>
              <a:rPr lang="en-US" baseline="0" dirty="0" smtClean="0"/>
              <a:t> can lead to significant improvements, applicable in real </a:t>
            </a:r>
            <a:r>
              <a:rPr lang="en-US" baseline="0" smtClean="0"/>
              <a:t>world apps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61B735-FE13-4C9A-8367-A35110282D94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011" indent="0" algn="ctr">
              <a:buNone/>
            </a:lvl2pPr>
            <a:lvl3pPr marL="914021" indent="0" algn="ctr">
              <a:buNone/>
            </a:lvl3pPr>
            <a:lvl4pPr marL="1371032" indent="0" algn="ctr">
              <a:buNone/>
            </a:lvl4pPr>
            <a:lvl5pPr marL="1828041" indent="0" algn="ctr">
              <a:buNone/>
            </a:lvl5pPr>
            <a:lvl6pPr marL="2285052" indent="0" algn="ctr">
              <a:buNone/>
            </a:lvl6pPr>
            <a:lvl7pPr marL="2742062" indent="0" algn="ctr">
              <a:buNone/>
            </a:lvl7pPr>
            <a:lvl8pPr marL="3199072" indent="0" algn="ctr">
              <a:buNone/>
            </a:lvl8pPr>
            <a:lvl9pPr marL="3656083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6984D87-C73B-4C3C-A028-6145E2DEEF33}" type="datetime1">
              <a:rPr lang="en-US" smtClean="0"/>
              <a:pPr/>
              <a:t>5/22/2012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00" tIns="45702" rIns="91400" bIns="45702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00" tIns="45702" rIns="91400" bIns="45702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2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00" tIns="45702" rIns="91400" bIns="45702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00" tIns="45702" rIns="91400" bIns="45702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00" tIns="45702" rIns="91400" bIns="45702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00" tIns="45702" rIns="91400" bIns="45702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00" tIns="45702" rIns="91400" bIns="45702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00" tIns="45702" rIns="91400" bIns="45702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00" tIns="45702" rIns="91400" bIns="45702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00" tIns="45702" rIns="91400" bIns="45702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00" tIns="45702" rIns="91400" bIns="45702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00" tIns="45702" rIns="91400" bIns="45702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6" y="4866753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00" tIns="45702" rIns="91400" bIns="45702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00" tIns="45702" rIns="91400" bIns="45702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12" y="5788155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00" tIns="45702" rIns="91400" bIns="45702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2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00" tIns="45702" rIns="91400" bIns="45702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CA5521A-B8A9-4B67-9569-CFCA519245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ED2ED-1EC9-4235-86F2-4264942558DC}" type="datetime1">
              <a:rPr lang="en-US" smtClean="0"/>
              <a:pPr/>
              <a:t>5/22/2012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5521A-B8A9-4B67-9569-CFCA519245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74643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5AC1B-4F7E-48E3-872D-5D1CA701C9B3}" type="datetime1">
              <a:rPr lang="en-US" smtClean="0"/>
              <a:pPr/>
              <a:t>5/22/2012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5521A-B8A9-4B67-9569-CFCA519245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BFCE99A-75E5-44D4-B9C7-BC5EE4190670}" type="datetime1">
              <a:rPr lang="en-US" smtClean="0"/>
              <a:pPr/>
              <a:t>5/22/2012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CA5521A-B8A9-4B67-9569-CFCA519245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4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4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397D1B5-FD8B-4178-A06E-98DA443B0845}" type="datetime1">
              <a:rPr lang="en-US" smtClean="0"/>
              <a:pPr/>
              <a:t>5/22/2012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00" tIns="45702" rIns="91400" bIns="45702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00" tIns="45702" rIns="91400" bIns="45702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2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00" tIns="45702" rIns="91400" bIns="45702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00" tIns="45702" rIns="91400" bIns="45702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00" tIns="45702" rIns="91400" bIns="45702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00" tIns="45702" rIns="91400" bIns="45702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00" tIns="45702" rIns="91400" bIns="45702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00" tIns="45702" rIns="91400" bIns="45702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00" tIns="45702" rIns="91400" bIns="45702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00" tIns="45702" rIns="91400" bIns="45702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00" tIns="45702" rIns="91400" bIns="45702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3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00" tIns="45702" rIns="91400" bIns="45702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00" tIns="45702" rIns="91400" bIns="45702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12" y="5791204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00" tIns="45702" rIns="91400" bIns="45702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9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00" tIns="45702" rIns="91400" bIns="45702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00" tIns="45702" rIns="91400" bIns="45702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CA5521A-B8A9-4B67-9569-CFCA519245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2C227-8B2E-4A54-8AAF-B111FCC9BD6B}" type="datetime1">
              <a:rPr lang="en-US" smtClean="0"/>
              <a:pPr/>
              <a:t>5/22/2012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5521A-B8A9-4B67-9569-CFCA519245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E1533-02F6-4399-BBD3-6F4450A280A5}" type="datetime1">
              <a:rPr lang="en-US" smtClean="0"/>
              <a:pPr/>
              <a:t>5/22/2012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5521A-B8A9-4B67-9569-CFCA519245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4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4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E80732B-CCF1-4BAA-9B17-E45E8F5C4106}" type="datetime1">
              <a:rPr lang="en-US" smtClean="0"/>
              <a:pPr/>
              <a:t>5/22/2012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CA5521A-B8A9-4B67-9569-CFCA519245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50864-C1E8-4912-9843-C98D4100F40C}" type="datetime1">
              <a:rPr lang="en-US" smtClean="0"/>
              <a:pPr/>
              <a:t>5/22/2012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5521A-B8A9-4B67-9569-CFCA519245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00" tIns="45702" rIns="91400" bIns="45702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4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00" tIns="45702" rIns="91400" bIns="45702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00" tIns="45702" rIns="91400" bIns="45702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00" tIns="45702" rIns="91400" bIns="45702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00" tIns="45702" rIns="91400" bIns="45702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00" tIns="45702" rIns="91400" bIns="45702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00" tIns="45702" rIns="91400" bIns="45702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260DCFB-182A-4276-BFC7-F7D69CC8C6FE}" type="datetime1">
              <a:rPr lang="en-US" smtClean="0"/>
              <a:pPr/>
              <a:t>5/22/2012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CA5521A-B8A9-4B67-9569-CFCA519245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00" tIns="45702" rIns="91400" bIns="45702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00" tIns="45702" rIns="91400" bIns="45702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9"/>
            <a:ext cx="1524000" cy="4956048"/>
          </a:xfrm>
        </p:spPr>
        <p:txBody>
          <a:bodyPr rot="0" spcFirstLastPara="0" vertOverflow="overflow" horzOverflow="overflow" vert="horz" wrap="square" lIns="91400" tIns="45702" rIns="91400" bIns="45702" numCol="1" spcCol="274205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00" tIns="45702" rIns="91400" bIns="45702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00" tIns="45702" rIns="91400" bIns="45702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00" tIns="45702" rIns="91400" bIns="45702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00" tIns="45702" rIns="91400" bIns="45702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00" tIns="45702" rIns="91400" bIns="45702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AB858A1-AAF4-4CC2-B313-9F25B7F8F085}" type="datetime1">
              <a:rPr lang="en-US" smtClean="0"/>
              <a:pPr/>
              <a:t>5/22/2012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CA5521A-B8A9-4B67-9569-CFCA519245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00" tIns="45702" rIns="91400" bIns="45702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91400" tIns="45702" rIns="91400" bIns="45702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 lIns="91400" tIns="45702" rIns="91400" bIns="45702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lIns="91400" tIns="45702" rIns="91400" bIns="45702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9979C6D-B80A-4E8E-944B-4628AA32897E}" type="datetime1">
              <a:rPr lang="en-US" smtClean="0"/>
              <a:pPr/>
              <a:t>5/22/2012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1"/>
            <a:ext cx="3200400" cy="365760"/>
          </a:xfrm>
          <a:prstGeom prst="rect">
            <a:avLst/>
          </a:prstGeom>
        </p:spPr>
        <p:txBody>
          <a:bodyPr vert="horz" lIns="91400" tIns="45702" rIns="91400" bIns="45702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00" tIns="45702" rIns="91400" bIns="45702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00" tIns="45702" rIns="91400" bIns="45702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00" tIns="45702" rIns="91400" bIns="45702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00" tIns="45702" rIns="91400" bIns="45702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00" tIns="45702" rIns="91400" bIns="45702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lIns="91400" tIns="45702" rIns="91400" bIns="45702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CA5521A-B8A9-4B67-9569-CFCA519245B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205" indent="-274205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813" indent="-274205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021" indent="-182804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227" indent="-182804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432" indent="-182804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6640" indent="-182804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0847" indent="-182804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5052" indent="-182804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59259" indent="-182804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01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02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03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04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50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206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1990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608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able.mcgill.ca/soot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QuickStyle" Target="../diagrams/quickStyle3.xml"/><Relationship Id="rId3" Type="http://schemas.openxmlformats.org/officeDocument/2006/relationships/diagramData" Target="../diagrams/data1.xml"/><Relationship Id="rId7" Type="http://schemas.openxmlformats.org/officeDocument/2006/relationships/diagramData" Target="../diagrams/data2.xml"/><Relationship Id="rId12" Type="http://schemas.openxmlformats.org/officeDocument/2006/relationships/diagramLayout" Target="../diagrams/layou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Data" Target="../diagrams/data3.xml"/><Relationship Id="rId5" Type="http://schemas.openxmlformats.org/officeDocument/2006/relationships/diagramQuickStyle" Target="../diagrams/quickStyle1.xml"/><Relationship Id="rId10" Type="http://schemas.openxmlformats.org/officeDocument/2006/relationships/diagramColors" Target="../diagrams/colors2.xml"/><Relationship Id="rId4" Type="http://schemas.openxmlformats.org/officeDocument/2006/relationships/diagramLayout" Target="../diagrams/layout1.xml"/><Relationship Id="rId9" Type="http://schemas.openxmlformats.org/officeDocument/2006/relationships/diagramQuickStyle" Target="../diagrams/quickStyle2.xml"/><Relationship Id="rId14" Type="http://schemas.openxmlformats.org/officeDocument/2006/relationships/diagramColors" Target="../diagrams/colors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e.iitb.ac.in/infolab/dbridge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371600"/>
            <a:ext cx="6172200" cy="1894362"/>
          </a:xfrm>
        </p:spPr>
        <p:txBody>
          <a:bodyPr/>
          <a:lstStyle/>
          <a:p>
            <a:r>
              <a:rPr lang="en-US" dirty="0" smtClean="0"/>
              <a:t>Holistic Optimization by Prefetching Query Results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3962400"/>
            <a:ext cx="6172200" cy="1371600"/>
          </a:xfrm>
        </p:spPr>
        <p:txBody>
          <a:bodyPr/>
          <a:lstStyle/>
          <a:p>
            <a:r>
              <a:rPr lang="en-US" dirty="0" err="1" smtClean="0"/>
              <a:t>Karthik</a:t>
            </a:r>
            <a:r>
              <a:rPr lang="en-US" dirty="0" smtClean="0"/>
              <a:t> </a:t>
            </a:r>
            <a:r>
              <a:rPr lang="en-US" dirty="0" err="1" smtClean="0"/>
              <a:t>Ramachandra</a:t>
            </a:r>
            <a:r>
              <a:rPr lang="en-US" dirty="0" smtClean="0"/>
              <a:t>  &amp;  S. </a:t>
            </a:r>
            <a:r>
              <a:rPr lang="en-US" dirty="0" err="1" smtClean="0"/>
              <a:t>Sudarshan</a:t>
            </a:r>
            <a:endParaRPr lang="en-US" dirty="0" smtClean="0"/>
          </a:p>
          <a:p>
            <a:r>
              <a:rPr lang="en-US" dirty="0" smtClean="0"/>
              <a:t>Indian Institute of Technology Bombay</a:t>
            </a:r>
            <a:endParaRPr lang="en-US" dirty="0"/>
          </a:p>
        </p:txBody>
      </p:sp>
      <p:sp>
        <p:nvSpPr>
          <p:cNvPr id="4" name="Rectangle 1"/>
          <p:cNvSpPr txBox="1">
            <a:spLocks noChangeArrowheads="1"/>
          </p:cNvSpPr>
          <p:nvPr/>
        </p:nvSpPr>
        <p:spPr>
          <a:xfrm>
            <a:off x="2438400" y="5257800"/>
            <a:ext cx="5565775" cy="533400"/>
          </a:xfrm>
          <a:prstGeom prst="rect">
            <a:avLst/>
          </a:prstGeom>
          <a:ln/>
        </p:spPr>
        <p:txBody>
          <a:bodyPr vert="horz" lIns="100752" tIns="38787" rIns="100752" bIns="50377" anchor="b">
            <a:normAutofit/>
          </a:bodyPr>
          <a:lstStyle/>
          <a:p>
            <a:pPr>
              <a:spcBef>
                <a:spcPct val="0"/>
              </a:spcBef>
              <a:tabLst>
                <a:tab pos="723525" algn="l"/>
                <a:tab pos="1447048" algn="l"/>
                <a:tab pos="2170575" algn="l"/>
                <a:tab pos="2894100" algn="l"/>
                <a:tab pos="3617623" algn="l"/>
                <a:tab pos="4341150" algn="l"/>
                <a:tab pos="5064674" algn="l"/>
                <a:tab pos="5788199" algn="l"/>
                <a:tab pos="6511723" algn="l"/>
                <a:tab pos="7235248" algn="l"/>
                <a:tab pos="7958773" algn="l"/>
                <a:tab pos="8682297" algn="l"/>
              </a:tabLst>
              <a:defRPr/>
            </a:pPr>
            <a:r>
              <a:rPr lang="fi-FI" sz="2200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Supported by</a:t>
            </a:r>
            <a:endParaRPr lang="fi-FI" sz="2200" cap="sm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676677" y="5791200"/>
            <a:ext cx="5400523" cy="838200"/>
          </a:xfrm>
          <a:prstGeom prst="rect">
            <a:avLst/>
          </a:prstGeom>
          <a:ln/>
        </p:spPr>
        <p:txBody>
          <a:bodyPr lIns="91400" tIns="21157" rIns="91400" bIns="45702">
            <a:normAutofit fontScale="92500"/>
          </a:bodyPr>
          <a:lstStyle/>
          <a:p>
            <a:pPr marL="431576" indent="-323682">
              <a:spcBef>
                <a:spcPts val="661"/>
              </a:spcBef>
              <a:buClr>
                <a:srgbClr val="FF6309"/>
              </a:buClr>
              <a:buSzPct val="45000"/>
              <a:buFont typeface="Wingdings" charset="2"/>
              <a:buChar char=""/>
              <a:tabLst>
                <a:tab pos="723525" algn="l"/>
                <a:tab pos="1447048" algn="l"/>
                <a:tab pos="2170575" algn="l"/>
                <a:tab pos="2894100" algn="l"/>
                <a:tab pos="3617623" algn="l"/>
                <a:tab pos="4341150" algn="l"/>
                <a:tab pos="5064674" algn="l"/>
                <a:tab pos="5788199" algn="l"/>
                <a:tab pos="6511723" algn="l"/>
                <a:tab pos="7235248" algn="l"/>
                <a:tab pos="7958773" algn="l"/>
                <a:tab pos="8682297" algn="l"/>
              </a:tabLst>
              <a:defRPr/>
            </a:pPr>
            <a:r>
              <a:rPr lang="fi-FI" dirty="0" smtClean="0"/>
              <a:t>MSR India PhD fellowship</a:t>
            </a:r>
          </a:p>
          <a:p>
            <a:pPr marL="431576" indent="-323682">
              <a:spcBef>
                <a:spcPts val="661"/>
              </a:spcBef>
              <a:buClr>
                <a:srgbClr val="FF6309"/>
              </a:buClr>
              <a:buSzPct val="45000"/>
              <a:buFont typeface="Wingdings" charset="2"/>
              <a:buChar char=""/>
              <a:tabLst>
                <a:tab pos="723525" algn="l"/>
                <a:tab pos="1447048" algn="l"/>
                <a:tab pos="2170575" algn="l"/>
                <a:tab pos="2894100" algn="l"/>
                <a:tab pos="3617623" algn="l"/>
                <a:tab pos="4341150" algn="l"/>
                <a:tab pos="5064674" algn="l"/>
                <a:tab pos="5788199" algn="l"/>
                <a:tab pos="6511723" algn="l"/>
                <a:tab pos="7235248" algn="l"/>
                <a:tab pos="7958773" algn="l"/>
                <a:tab pos="8682297" algn="l"/>
              </a:tabLst>
              <a:defRPr/>
            </a:pPr>
            <a:r>
              <a:rPr lang="fi-FI" dirty="0" smtClean="0"/>
              <a:t>Yahoo! Key Scientific Challenges Award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09800" y="533400"/>
            <a:ext cx="6629400" cy="553998"/>
          </a:xfrm>
        </p:spPr>
        <p:txBody>
          <a:bodyPr wrap="square">
            <a:spAutoFit/>
          </a:bodyPr>
          <a:lstStyle/>
          <a:p>
            <a:r>
              <a:rPr lang="en-US" dirty="0" smtClean="0"/>
              <a:t>Prefetch insertion algorithm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2286000" y="3200400"/>
            <a:ext cx="6172200" cy="2971800"/>
          </a:xfrm>
        </p:spPr>
        <p:txBody>
          <a:bodyPr>
            <a:normAutofit/>
          </a:bodyPr>
          <a:lstStyle/>
          <a:p>
            <a:r>
              <a:rPr lang="en-US" sz="2400" cap="small" dirty="0" smtClean="0">
                <a:solidFill>
                  <a:schemeClr val="tx1">
                    <a:lumMod val="65000"/>
                  </a:schemeClr>
                </a:solidFill>
                <a:ea typeface="+mj-ea"/>
                <a:cs typeface="+mj-cs"/>
              </a:rPr>
              <a:t>Enhancements</a:t>
            </a:r>
            <a:br>
              <a:rPr lang="en-US" sz="2400" cap="small" dirty="0" smtClean="0">
                <a:solidFill>
                  <a:schemeClr val="tx1">
                    <a:lumMod val="65000"/>
                  </a:schemeClr>
                </a:solidFill>
                <a:ea typeface="+mj-ea"/>
                <a:cs typeface="+mj-cs"/>
              </a:rPr>
            </a:br>
            <a:endParaRPr lang="en-US" sz="2400" cap="small" dirty="0" smtClean="0">
              <a:solidFill>
                <a:schemeClr val="tx1">
                  <a:lumMod val="65000"/>
                </a:schemeClr>
              </a:solidFill>
              <a:ea typeface="+mj-ea"/>
              <a:cs typeface="+mj-cs"/>
            </a:endParaRPr>
          </a:p>
          <a:p>
            <a:r>
              <a:rPr lang="en-US" sz="2400" cap="small" dirty="0" smtClean="0">
                <a:solidFill>
                  <a:schemeClr val="tx1">
                    <a:lumMod val="65000"/>
                  </a:schemeClr>
                </a:solidFill>
                <a:ea typeface="+mj-ea"/>
                <a:cs typeface="+mj-cs"/>
              </a:rPr>
              <a:t>Increasing applicability</a:t>
            </a:r>
            <a:br>
              <a:rPr lang="en-US" sz="2400" cap="small" dirty="0" smtClean="0">
                <a:solidFill>
                  <a:schemeClr val="tx1">
                    <a:lumMod val="65000"/>
                  </a:schemeClr>
                </a:solidFill>
                <a:ea typeface="+mj-ea"/>
                <a:cs typeface="+mj-cs"/>
              </a:rPr>
            </a:br>
            <a:endParaRPr lang="en-US" sz="2400" cap="small" dirty="0" smtClean="0">
              <a:solidFill>
                <a:schemeClr val="tx1">
                  <a:lumMod val="65000"/>
                </a:schemeClr>
              </a:solidFill>
              <a:ea typeface="+mj-ea"/>
              <a:cs typeface="+mj-cs"/>
            </a:endParaRPr>
          </a:p>
          <a:p>
            <a:r>
              <a:rPr lang="en-US" sz="2400" cap="small" dirty="0" smtClean="0">
                <a:solidFill>
                  <a:schemeClr val="tx1">
                    <a:lumMod val="65000"/>
                  </a:schemeClr>
                </a:solidFill>
                <a:ea typeface="+mj-ea"/>
                <a:cs typeface="+mj-cs"/>
              </a:rPr>
              <a:t>System Design and Experimental evaluation</a:t>
            </a:r>
            <a:endParaRPr lang="en-US" sz="24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5521A-B8A9-4B67-9569-CFCA519245BC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9" name="Title 4"/>
          <p:cNvSpPr txBox="1">
            <a:spLocks/>
          </p:cNvSpPr>
          <p:nvPr/>
        </p:nvSpPr>
        <p:spPr>
          <a:xfrm>
            <a:off x="2667000" y="1198604"/>
            <a:ext cx="5867400" cy="1200292"/>
          </a:xfrm>
          <a:prstGeom prst="rect">
            <a:avLst/>
          </a:prstGeom>
        </p:spPr>
        <p:txBody>
          <a:bodyPr vert="horz" wrap="square" lIns="91400" tIns="45702" rIns="91400" bIns="45702" anchor="b">
            <a:spAutoFit/>
          </a:bodyPr>
          <a:lstStyle/>
          <a:p>
            <a:pPr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n-US" sz="2400" b="1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Intraprocedural prefetching</a:t>
            </a:r>
          </a:p>
          <a:p>
            <a:pPr lvl="1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n-US" sz="2400" b="1" cap="small" dirty="0" smtClean="0">
                <a:solidFill>
                  <a:schemeClr val="tx2"/>
                </a:solidFill>
              </a:rPr>
              <a:t> Query </a:t>
            </a:r>
            <a:r>
              <a:rPr lang="en-US" sz="2400" b="1" cap="small" dirty="0" err="1" smtClean="0">
                <a:solidFill>
                  <a:schemeClr val="tx2"/>
                </a:solidFill>
              </a:rPr>
              <a:t>anticipability</a:t>
            </a:r>
            <a:r>
              <a:rPr lang="en-US" sz="2400" b="1" cap="small" dirty="0" smtClean="0">
                <a:solidFill>
                  <a:schemeClr val="tx2"/>
                </a:solidFill>
              </a:rPr>
              <a:t> analysis</a:t>
            </a:r>
            <a:endParaRPr lang="en-US" sz="2400" b="1" cap="small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n-US" sz="2400" b="1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Interprocedural Prefetching</a:t>
            </a:r>
            <a:endParaRPr lang="en-US" sz="2400" b="1" cap="sm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655638"/>
          </a:xfrm>
        </p:spPr>
        <p:txBody>
          <a:bodyPr/>
          <a:lstStyle/>
          <a:p>
            <a:r>
              <a:rPr lang="en-US" dirty="0" smtClean="0"/>
              <a:t>Intraprocedural prefetching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CA5521A-B8A9-4B67-9569-CFCA519245BC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257800" y="843713"/>
            <a:ext cx="3352800" cy="2585287"/>
          </a:xfrm>
          <a:prstGeom prst="rect">
            <a:avLst/>
          </a:prstGeom>
          <a:solidFill>
            <a:srgbClr val="FFE7D7">
              <a:alpha val="40000"/>
            </a:srgbClr>
          </a:solidFill>
          <a:ln w="28575">
            <a:solidFill>
              <a:schemeClr val="accent3"/>
            </a:solidFill>
          </a:ln>
        </p:spPr>
        <p:txBody>
          <a:bodyPr wrap="square" lIns="91400" tIns="45702" rIns="91400" bIns="45702">
            <a:spAutoFit/>
          </a:bodyPr>
          <a:lstStyle/>
          <a:p>
            <a:r>
              <a:rPr lang="en-US" b="1" dirty="0" smtClean="0">
                <a:solidFill>
                  <a:srgbClr val="7F0055"/>
                </a:solidFill>
                <a:latin typeface="Monospace"/>
              </a:rPr>
              <a:t>void</a:t>
            </a:r>
            <a:r>
              <a:rPr lang="en-US" dirty="0" smtClean="0">
                <a:latin typeface="Monospace"/>
              </a:rPr>
              <a:t> report(</a:t>
            </a:r>
            <a:r>
              <a:rPr lang="en-US" dirty="0" err="1" smtClean="0">
                <a:latin typeface="Monospace"/>
              </a:rPr>
              <a:t>int</a:t>
            </a:r>
            <a:r>
              <a:rPr lang="en-US" dirty="0" smtClean="0">
                <a:latin typeface="Monospace"/>
              </a:rPr>
              <a:t> </a:t>
            </a:r>
            <a:r>
              <a:rPr lang="en-US" dirty="0" err="1" smtClean="0">
                <a:latin typeface="Monospace"/>
              </a:rPr>
              <a:t>cId,String</a:t>
            </a:r>
            <a:r>
              <a:rPr lang="en-US" dirty="0" smtClean="0">
                <a:latin typeface="Monospace"/>
              </a:rPr>
              <a:t> city){</a:t>
            </a:r>
          </a:p>
          <a:p>
            <a:r>
              <a:rPr lang="en-US" dirty="0" smtClean="0">
                <a:latin typeface="Monospace"/>
              </a:rPr>
              <a:t>    city  = …</a:t>
            </a:r>
          </a:p>
          <a:p>
            <a:r>
              <a:rPr lang="en-US" dirty="0" smtClean="0">
                <a:latin typeface="Monospace"/>
              </a:rPr>
              <a:t>    </a:t>
            </a:r>
            <a:r>
              <a:rPr lang="en-US" b="1" dirty="0" smtClean="0">
                <a:solidFill>
                  <a:srgbClr val="7F0055"/>
                </a:solidFill>
                <a:latin typeface="Monospace"/>
              </a:rPr>
              <a:t>while </a:t>
            </a:r>
            <a:r>
              <a:rPr lang="en-US" dirty="0" smtClean="0">
                <a:latin typeface="Monospace"/>
              </a:rPr>
              <a:t>(…){</a:t>
            </a:r>
          </a:p>
          <a:p>
            <a:r>
              <a:rPr lang="en-US" dirty="0" smtClean="0">
                <a:latin typeface="Monospace"/>
              </a:rPr>
              <a:t>        …</a:t>
            </a:r>
          </a:p>
          <a:p>
            <a:r>
              <a:rPr lang="en-US" dirty="0" smtClean="0">
                <a:latin typeface="Monospace"/>
              </a:rPr>
              <a:t>    }</a:t>
            </a:r>
          </a:p>
          <a:p>
            <a:r>
              <a:rPr lang="en-US" dirty="0" smtClean="0">
                <a:latin typeface="Monospace"/>
              </a:rPr>
              <a:t>    c = </a:t>
            </a:r>
            <a:r>
              <a:rPr lang="en-US" b="1" i="1" dirty="0" err="1" smtClean="0">
                <a:solidFill>
                  <a:srgbClr val="006600"/>
                </a:solidFill>
                <a:latin typeface="Monospace"/>
              </a:rPr>
              <a:t>executeQuery</a:t>
            </a:r>
            <a:r>
              <a:rPr lang="en-US" dirty="0" smtClean="0">
                <a:latin typeface="Monospace"/>
              </a:rPr>
              <a:t>(q1, </a:t>
            </a:r>
            <a:r>
              <a:rPr lang="en-US" dirty="0" err="1" smtClean="0">
                <a:latin typeface="Monospace"/>
              </a:rPr>
              <a:t>cId</a:t>
            </a:r>
            <a:r>
              <a:rPr lang="en-US" dirty="0" smtClean="0">
                <a:latin typeface="Monospace"/>
              </a:rPr>
              <a:t>); </a:t>
            </a:r>
          </a:p>
          <a:p>
            <a:r>
              <a:rPr lang="en-US" dirty="0" smtClean="0">
                <a:latin typeface="Monospace"/>
              </a:rPr>
              <a:t>    d = </a:t>
            </a:r>
            <a:r>
              <a:rPr lang="en-US" b="1" i="1" dirty="0" err="1" smtClean="0">
                <a:solidFill>
                  <a:srgbClr val="006600"/>
                </a:solidFill>
                <a:latin typeface="Monospace"/>
              </a:rPr>
              <a:t>executeQuery</a:t>
            </a:r>
            <a:r>
              <a:rPr lang="en-US" dirty="0" smtClean="0">
                <a:latin typeface="Monospace"/>
              </a:rPr>
              <a:t>(q2, city);</a:t>
            </a:r>
          </a:p>
          <a:p>
            <a:r>
              <a:rPr lang="en-US" dirty="0" smtClean="0">
                <a:latin typeface="Monospace"/>
              </a:rPr>
              <a:t>    …</a:t>
            </a:r>
          </a:p>
          <a:p>
            <a:r>
              <a:rPr lang="en-US" dirty="0" smtClean="0">
                <a:latin typeface="Monospace"/>
              </a:rPr>
              <a:t>}</a:t>
            </a:r>
          </a:p>
        </p:txBody>
      </p:sp>
      <p:sp>
        <p:nvSpPr>
          <p:cNvPr id="8" name="Content Placeholder 5"/>
          <p:cNvSpPr txBox="1">
            <a:spLocks/>
          </p:cNvSpPr>
          <p:nvPr/>
        </p:nvSpPr>
        <p:spPr>
          <a:xfrm>
            <a:off x="304800" y="762000"/>
            <a:ext cx="7315200" cy="5562600"/>
          </a:xfrm>
          <a:prstGeom prst="rect">
            <a:avLst/>
          </a:prstGeom>
        </p:spPr>
        <p:txBody>
          <a:bodyPr vert="horz" lIns="91400" tIns="45702" rIns="91400" bIns="45702">
            <a:normAutofit/>
          </a:bodyPr>
          <a:lstStyle/>
          <a:p>
            <a:pPr marL="274205" indent="-274205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US" sz="2000" b="1" dirty="0" smtClean="0"/>
              <a:t>Approach:</a:t>
            </a:r>
          </a:p>
          <a:p>
            <a:pPr marL="639813" lvl="1" indent="-274205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000" dirty="0" smtClean="0"/>
              <a:t>Identify valid points of prefetch</a:t>
            </a:r>
            <a:br>
              <a:rPr lang="en-US" sz="2000" dirty="0" smtClean="0"/>
            </a:br>
            <a:r>
              <a:rPr lang="en-US" sz="2000" dirty="0" smtClean="0"/>
              <a:t> insertion within a procedure</a:t>
            </a:r>
          </a:p>
          <a:p>
            <a:pPr marL="639813" lvl="1" indent="-274205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000" dirty="0" smtClean="0"/>
              <a:t>Place prefetch request </a:t>
            </a:r>
            <a:r>
              <a:rPr lang="en-US" sz="2000" b="1" i="1" dirty="0" smtClean="0">
                <a:solidFill>
                  <a:srgbClr val="C00000"/>
                </a:solidFill>
                <a:latin typeface="Monospace"/>
              </a:rPr>
              <a:t>submit(q, p)</a:t>
            </a:r>
            <a:r>
              <a:rPr lang="en-US" sz="2000" dirty="0" smtClean="0"/>
              <a:t> </a:t>
            </a:r>
            <a:br>
              <a:rPr lang="en-US" sz="2000" dirty="0" smtClean="0"/>
            </a:br>
            <a:r>
              <a:rPr lang="en-US" sz="2000" dirty="0" smtClean="0"/>
              <a:t>at the earliest point</a:t>
            </a:r>
          </a:p>
          <a:p>
            <a:pPr marL="639813" lvl="1" indent="-274205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endParaRPr lang="en-US" sz="2000" dirty="0" smtClean="0"/>
          </a:p>
          <a:p>
            <a:pPr marL="274205" indent="-274205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US" sz="2000" dirty="0" smtClean="0"/>
              <a:t>Valid points of insertion of prefetch</a:t>
            </a:r>
          </a:p>
          <a:p>
            <a:pPr marL="639813" lvl="1" indent="-274205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000" dirty="0" smtClean="0"/>
              <a:t>All the parameters of the query </a:t>
            </a:r>
            <a:br>
              <a:rPr lang="en-US" sz="2000" dirty="0" smtClean="0"/>
            </a:br>
            <a:r>
              <a:rPr lang="en-US" sz="2000" dirty="0" smtClean="0"/>
              <a:t>should be available, with no intervening assignments</a:t>
            </a:r>
          </a:p>
          <a:p>
            <a:pPr marL="639813" lvl="1" indent="-274205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000" dirty="0" smtClean="0"/>
              <a:t>No intervening updates to the database</a:t>
            </a:r>
          </a:p>
          <a:p>
            <a:pPr marL="639813" lvl="1" indent="-274205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000" dirty="0" smtClean="0"/>
              <a:t>Should be guaranteed that the query will be executed subsequently</a:t>
            </a:r>
          </a:p>
          <a:p>
            <a:pPr marL="274205" indent="-274205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US" sz="2000" dirty="0" smtClean="0"/>
              <a:t>Systematically found using </a:t>
            </a:r>
            <a:r>
              <a:rPr lang="en-US" sz="2000" i="1" dirty="0" smtClean="0"/>
              <a:t>Query </a:t>
            </a:r>
            <a:r>
              <a:rPr lang="en-US" sz="2000" i="1" dirty="0" err="1" smtClean="0"/>
              <a:t>Anticipability</a:t>
            </a:r>
            <a:r>
              <a:rPr lang="en-US" sz="2000" i="1" dirty="0" smtClean="0"/>
              <a:t> analysis</a:t>
            </a:r>
          </a:p>
          <a:p>
            <a:pPr marL="639813" lvl="1" indent="-274205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000" dirty="0" smtClean="0"/>
              <a:t>extension of a dataflow analysis technique called </a:t>
            </a:r>
            <a:r>
              <a:rPr lang="en-US" sz="2000" dirty="0" err="1" smtClean="0"/>
              <a:t>anticipable</a:t>
            </a:r>
            <a:r>
              <a:rPr lang="en-US" sz="2000" dirty="0" smtClean="0"/>
              <a:t> expressions analysis</a:t>
            </a:r>
          </a:p>
        </p:txBody>
      </p:sp>
      <p:sp>
        <p:nvSpPr>
          <p:cNvPr id="10" name="Chevron 9"/>
          <p:cNvSpPr/>
          <p:nvPr/>
        </p:nvSpPr>
        <p:spPr>
          <a:xfrm rot="10800000">
            <a:off x="8077200" y="1219200"/>
            <a:ext cx="304800" cy="22860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0" tIns="45702" rIns="91400" bIns="45702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Chevron 10"/>
          <p:cNvSpPr/>
          <p:nvPr/>
        </p:nvSpPr>
        <p:spPr>
          <a:xfrm rot="10800000">
            <a:off x="8077200" y="1600200"/>
            <a:ext cx="304800" cy="22860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0" tIns="45702" rIns="91400" bIns="45702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Chevron 11"/>
          <p:cNvSpPr/>
          <p:nvPr/>
        </p:nvSpPr>
        <p:spPr>
          <a:xfrm rot="13375023">
            <a:off x="8114240" y="2898618"/>
            <a:ext cx="304800" cy="22860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0" tIns="45702" rIns="91400" bIns="45702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7467600" cy="609600"/>
          </a:xfrm>
        </p:spPr>
        <p:txBody>
          <a:bodyPr/>
          <a:lstStyle/>
          <a:p>
            <a:r>
              <a:rPr lang="en-US" dirty="0" smtClean="0"/>
              <a:t>Query </a:t>
            </a:r>
            <a:r>
              <a:rPr lang="en-US" dirty="0" err="1" smtClean="0"/>
              <a:t>anticipability</a:t>
            </a:r>
            <a:r>
              <a:rPr lang="en-US" dirty="0" smtClean="0"/>
              <a:t> analysis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CA5521A-B8A9-4B67-9569-CFCA519245BC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98967" y="914400"/>
            <a:ext cx="3505200" cy="2585287"/>
          </a:xfrm>
          <a:prstGeom prst="rect">
            <a:avLst/>
          </a:prstGeom>
          <a:solidFill>
            <a:srgbClr val="FFE7D7">
              <a:alpha val="40000"/>
            </a:srgbClr>
          </a:solidFill>
          <a:ln w="28575">
            <a:solidFill>
              <a:schemeClr val="accent3"/>
            </a:solidFill>
          </a:ln>
        </p:spPr>
        <p:txBody>
          <a:bodyPr wrap="square" lIns="91400" tIns="45702" rIns="91400" bIns="45702">
            <a:spAutoFit/>
          </a:bodyPr>
          <a:lstStyle/>
          <a:p>
            <a:r>
              <a:rPr lang="en-US" b="1" dirty="0" smtClean="0">
                <a:solidFill>
                  <a:srgbClr val="7F0055"/>
                </a:solidFill>
                <a:latin typeface="Monospace"/>
              </a:rPr>
              <a:t>void</a:t>
            </a:r>
            <a:r>
              <a:rPr lang="en-US" dirty="0" smtClean="0">
                <a:latin typeface="Monospace"/>
              </a:rPr>
              <a:t> report(</a:t>
            </a:r>
            <a:r>
              <a:rPr lang="en-US" dirty="0" err="1" smtClean="0">
                <a:latin typeface="Monospace"/>
              </a:rPr>
              <a:t>int</a:t>
            </a:r>
            <a:r>
              <a:rPr lang="en-US" dirty="0" smtClean="0">
                <a:latin typeface="Monospace"/>
              </a:rPr>
              <a:t> </a:t>
            </a:r>
            <a:r>
              <a:rPr lang="en-US" dirty="0" err="1" smtClean="0">
                <a:latin typeface="Monospace"/>
              </a:rPr>
              <a:t>cId,String</a:t>
            </a:r>
            <a:r>
              <a:rPr lang="en-US" dirty="0" smtClean="0">
                <a:latin typeface="Monospace"/>
              </a:rPr>
              <a:t> city){</a:t>
            </a:r>
          </a:p>
          <a:p>
            <a:r>
              <a:rPr lang="en-US" dirty="0" smtClean="0">
                <a:latin typeface="Monospace"/>
              </a:rPr>
              <a:t>    city  = …</a:t>
            </a:r>
          </a:p>
          <a:p>
            <a:r>
              <a:rPr lang="en-US" b="1" dirty="0" smtClean="0">
                <a:solidFill>
                  <a:srgbClr val="7F0055"/>
                </a:solidFill>
                <a:latin typeface="Monospace"/>
              </a:rPr>
              <a:t>    while </a:t>
            </a:r>
            <a:r>
              <a:rPr lang="en-US" dirty="0" smtClean="0">
                <a:latin typeface="Monospace"/>
              </a:rPr>
              <a:t>(…){</a:t>
            </a:r>
          </a:p>
          <a:p>
            <a:r>
              <a:rPr lang="en-US" dirty="0" smtClean="0">
                <a:latin typeface="Monospace"/>
              </a:rPr>
              <a:t>        …</a:t>
            </a:r>
          </a:p>
          <a:p>
            <a:r>
              <a:rPr lang="en-US" dirty="0" smtClean="0">
                <a:latin typeface="Monospace"/>
              </a:rPr>
              <a:t>    }</a:t>
            </a:r>
          </a:p>
          <a:p>
            <a:r>
              <a:rPr lang="en-US" dirty="0" smtClean="0">
                <a:latin typeface="Monospace"/>
              </a:rPr>
              <a:t>    rs1 = </a:t>
            </a:r>
            <a:r>
              <a:rPr lang="en-US" b="1" i="1" dirty="0" err="1" smtClean="0">
                <a:solidFill>
                  <a:srgbClr val="006600"/>
                </a:solidFill>
                <a:latin typeface="Monospace"/>
              </a:rPr>
              <a:t>executeQuery</a:t>
            </a:r>
            <a:r>
              <a:rPr lang="en-US" dirty="0" smtClean="0">
                <a:latin typeface="Monospace"/>
              </a:rPr>
              <a:t>(</a:t>
            </a:r>
            <a:r>
              <a:rPr lang="en-US" b="1" dirty="0" smtClean="0">
                <a:solidFill>
                  <a:srgbClr val="0070C0"/>
                </a:solidFill>
                <a:latin typeface="Monospace"/>
              </a:rPr>
              <a:t>q1</a:t>
            </a:r>
            <a:r>
              <a:rPr lang="en-US" dirty="0" smtClean="0">
                <a:latin typeface="Monospace"/>
              </a:rPr>
              <a:t>, </a:t>
            </a:r>
            <a:r>
              <a:rPr lang="en-US" dirty="0" err="1" smtClean="0">
                <a:latin typeface="Monospace"/>
              </a:rPr>
              <a:t>cId</a:t>
            </a:r>
            <a:r>
              <a:rPr lang="en-US" dirty="0" smtClean="0">
                <a:latin typeface="Monospace"/>
              </a:rPr>
              <a:t>); </a:t>
            </a:r>
          </a:p>
          <a:p>
            <a:r>
              <a:rPr lang="en-US" dirty="0" smtClean="0">
                <a:latin typeface="Monospace"/>
              </a:rPr>
              <a:t>    rs2 = </a:t>
            </a:r>
            <a:r>
              <a:rPr lang="en-US" b="1" i="1" dirty="0" err="1" smtClean="0">
                <a:solidFill>
                  <a:srgbClr val="006600"/>
                </a:solidFill>
                <a:latin typeface="Monospace"/>
              </a:rPr>
              <a:t>executeQuery</a:t>
            </a:r>
            <a:r>
              <a:rPr lang="en-US" dirty="0" smtClean="0">
                <a:latin typeface="Monospace"/>
              </a:rPr>
              <a:t>(</a:t>
            </a:r>
            <a:r>
              <a:rPr lang="en-US" b="1" dirty="0" smtClean="0">
                <a:solidFill>
                  <a:srgbClr val="0070C0"/>
                </a:solidFill>
                <a:latin typeface="Monospace"/>
              </a:rPr>
              <a:t>q2</a:t>
            </a:r>
            <a:r>
              <a:rPr lang="en-US" dirty="0" smtClean="0">
                <a:latin typeface="Monospace"/>
              </a:rPr>
              <a:t>, city);</a:t>
            </a:r>
          </a:p>
          <a:p>
            <a:r>
              <a:rPr lang="en-US" dirty="0" smtClean="0">
                <a:latin typeface="Monospace"/>
              </a:rPr>
              <a:t>    …</a:t>
            </a:r>
          </a:p>
          <a:p>
            <a:r>
              <a:rPr lang="en-US" dirty="0" smtClean="0">
                <a:latin typeface="Monospace"/>
              </a:rPr>
              <a:t>}</a:t>
            </a:r>
          </a:p>
        </p:txBody>
      </p:sp>
      <p:sp>
        <p:nvSpPr>
          <p:cNvPr id="45" name="Content Placeholder 5"/>
          <p:cNvSpPr txBox="1">
            <a:spLocks/>
          </p:cNvSpPr>
          <p:nvPr/>
        </p:nvSpPr>
        <p:spPr>
          <a:xfrm>
            <a:off x="304800" y="4114800"/>
            <a:ext cx="4419600" cy="1752600"/>
          </a:xfrm>
          <a:prstGeom prst="rect">
            <a:avLst/>
          </a:prstGeom>
        </p:spPr>
        <p:txBody>
          <a:bodyPr vert="horz" lIns="91400" tIns="45702" rIns="91400" bIns="45702">
            <a:normAutofit/>
          </a:bodyPr>
          <a:lstStyle/>
          <a:p>
            <a:pPr marL="274205" indent="-274205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US" sz="2200" dirty="0" smtClean="0"/>
              <a:t>Bit vector = (</a:t>
            </a:r>
            <a:r>
              <a:rPr lang="en-US" sz="2200" b="1" dirty="0" smtClean="0">
                <a:solidFill>
                  <a:srgbClr val="0070C0"/>
                </a:solidFill>
              </a:rPr>
              <a:t>q1</a:t>
            </a:r>
            <a:r>
              <a:rPr lang="en-US" sz="2200" dirty="0" smtClean="0"/>
              <a:t>,</a:t>
            </a:r>
            <a:r>
              <a:rPr lang="en-US" sz="2200" b="1" dirty="0" smtClean="0">
                <a:solidFill>
                  <a:srgbClr val="0070C0"/>
                </a:solidFill>
              </a:rPr>
              <a:t>q2</a:t>
            </a:r>
            <a:r>
              <a:rPr lang="en-US" sz="2200" dirty="0" smtClean="0"/>
              <a:t>)</a:t>
            </a:r>
          </a:p>
          <a:p>
            <a:pPr marL="274205" indent="-274205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US" sz="2200" dirty="0" smtClean="0"/>
              <a:t>      = </a:t>
            </a:r>
            <a:r>
              <a:rPr lang="en-US" sz="2200" dirty="0" err="1" smtClean="0"/>
              <a:t>anticipable</a:t>
            </a:r>
            <a:r>
              <a:rPr lang="en-US" sz="2200" dirty="0" smtClean="0"/>
              <a:t> (valid)</a:t>
            </a:r>
          </a:p>
          <a:p>
            <a:pPr marL="274205" indent="-274205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US" sz="2200" dirty="0" smtClean="0"/>
              <a:t>      = not </a:t>
            </a:r>
            <a:r>
              <a:rPr lang="en-US" sz="2200" dirty="0" err="1" smtClean="0"/>
              <a:t>anticipable</a:t>
            </a:r>
            <a:r>
              <a:rPr lang="en-US" sz="2200" dirty="0" smtClean="0"/>
              <a:t> (invalid)</a:t>
            </a:r>
          </a:p>
        </p:txBody>
      </p:sp>
      <p:sp>
        <p:nvSpPr>
          <p:cNvPr id="46" name="&quot;No&quot; Symbol 45"/>
          <p:cNvSpPr/>
          <p:nvPr/>
        </p:nvSpPr>
        <p:spPr>
          <a:xfrm>
            <a:off x="685802" y="5007934"/>
            <a:ext cx="304800" cy="304800"/>
          </a:xfrm>
          <a:prstGeom prst="noSmoking">
            <a:avLst>
              <a:gd name="adj" fmla="val 1193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0" tIns="45702" rIns="91400" bIns="45702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47" name="Picture 46" descr="righ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5800" y="4616301"/>
            <a:ext cx="322130" cy="304800"/>
          </a:xfrm>
          <a:prstGeom prst="rect">
            <a:avLst/>
          </a:prstGeom>
        </p:spPr>
      </p:pic>
      <p:sp>
        <p:nvSpPr>
          <p:cNvPr id="59" name="TextBox 58"/>
          <p:cNvSpPr txBox="1"/>
          <p:nvPr/>
        </p:nvSpPr>
        <p:spPr>
          <a:xfrm>
            <a:off x="152400" y="914400"/>
            <a:ext cx="453970" cy="2585287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lIns="91400" tIns="45702" rIns="91400" bIns="45702" rtlCol="0">
            <a:sp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n1</a:t>
            </a:r>
          </a:p>
          <a:p>
            <a:r>
              <a:rPr lang="en-US" dirty="0" smtClean="0"/>
              <a:t>n2</a:t>
            </a:r>
          </a:p>
          <a:p>
            <a:r>
              <a:rPr lang="en-US" dirty="0" smtClean="0"/>
              <a:t>n3</a:t>
            </a:r>
          </a:p>
          <a:p>
            <a:endParaRPr lang="en-US" dirty="0" smtClean="0"/>
          </a:p>
          <a:p>
            <a:r>
              <a:rPr lang="en-US" dirty="0" smtClean="0"/>
              <a:t>n4</a:t>
            </a:r>
          </a:p>
          <a:p>
            <a:r>
              <a:rPr lang="en-US" dirty="0" smtClean="0"/>
              <a:t>n5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grpSp>
        <p:nvGrpSpPr>
          <p:cNvPr id="56" name="Group 39"/>
          <p:cNvGrpSpPr/>
          <p:nvPr/>
        </p:nvGrpSpPr>
        <p:grpSpPr>
          <a:xfrm>
            <a:off x="4800600" y="609600"/>
            <a:ext cx="2286000" cy="6019802"/>
            <a:chOff x="4343400" y="685800"/>
            <a:chExt cx="2286000" cy="6019802"/>
          </a:xfrm>
        </p:grpSpPr>
        <p:grpSp>
          <p:nvGrpSpPr>
            <p:cNvPr id="76" name="Group 8"/>
            <p:cNvGrpSpPr/>
            <p:nvPr/>
          </p:nvGrpSpPr>
          <p:grpSpPr>
            <a:xfrm>
              <a:off x="4343400" y="685800"/>
              <a:ext cx="2286000" cy="6019802"/>
              <a:chOff x="5181600" y="726441"/>
              <a:chExt cx="1981200" cy="5217164"/>
            </a:xfrm>
          </p:grpSpPr>
          <p:sp>
            <p:nvSpPr>
              <p:cNvPr id="78" name="Oval 77"/>
              <p:cNvSpPr/>
              <p:nvPr/>
            </p:nvSpPr>
            <p:spPr>
              <a:xfrm>
                <a:off x="6172200" y="726441"/>
                <a:ext cx="990600" cy="381000"/>
              </a:xfrm>
              <a:prstGeom prst="ellipse">
                <a:avLst/>
              </a:prstGeom>
              <a:noFill/>
              <a:ln>
                <a:solidFill>
                  <a:srgbClr val="00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start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9" name="Oval 78"/>
              <p:cNvSpPr/>
              <p:nvPr/>
            </p:nvSpPr>
            <p:spPr>
              <a:xfrm>
                <a:off x="6324600" y="1590042"/>
                <a:ext cx="685800" cy="4572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n1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0" name="Oval 79"/>
              <p:cNvSpPr/>
              <p:nvPr/>
            </p:nvSpPr>
            <p:spPr>
              <a:xfrm>
                <a:off x="6324600" y="2646682"/>
                <a:ext cx="685800" cy="4572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n2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1" name="Oval 80"/>
              <p:cNvSpPr/>
              <p:nvPr/>
            </p:nvSpPr>
            <p:spPr>
              <a:xfrm>
                <a:off x="6324600" y="3698242"/>
                <a:ext cx="685800" cy="4572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n4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2" name="Oval 81"/>
              <p:cNvSpPr/>
              <p:nvPr/>
            </p:nvSpPr>
            <p:spPr>
              <a:xfrm>
                <a:off x="6326489" y="4759965"/>
                <a:ext cx="685800" cy="4572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n5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5181600" y="2580642"/>
                <a:ext cx="685800" cy="4572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n3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6248400" y="5638805"/>
                <a:ext cx="838200" cy="30480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end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85" name="Straight Arrow Connector 84"/>
              <p:cNvCxnSpPr>
                <a:stCxn id="78" idx="4"/>
                <a:endCxn id="79" idx="0"/>
              </p:cNvCxnSpPr>
              <p:nvPr/>
            </p:nvCxnSpPr>
            <p:spPr>
              <a:xfrm rot="5400000">
                <a:off x="6426200" y="1348741"/>
                <a:ext cx="482601" cy="1376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Arrow Connector 85"/>
              <p:cNvCxnSpPr>
                <a:stCxn id="79" idx="4"/>
                <a:endCxn id="80" idx="0"/>
              </p:cNvCxnSpPr>
              <p:nvPr/>
            </p:nvCxnSpPr>
            <p:spPr>
              <a:xfrm rot="5400000">
                <a:off x="6367780" y="2346962"/>
                <a:ext cx="599441" cy="1376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Arrow Connector 86"/>
              <p:cNvCxnSpPr>
                <a:stCxn id="80" idx="4"/>
                <a:endCxn id="81" idx="0"/>
              </p:cNvCxnSpPr>
              <p:nvPr/>
            </p:nvCxnSpPr>
            <p:spPr>
              <a:xfrm rot="5400000">
                <a:off x="6370320" y="3401062"/>
                <a:ext cx="594360" cy="1376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Arrow Connector 87"/>
              <p:cNvCxnSpPr>
                <a:stCxn id="82" idx="4"/>
                <a:endCxn id="84" idx="0"/>
              </p:cNvCxnSpPr>
              <p:nvPr/>
            </p:nvCxnSpPr>
            <p:spPr>
              <a:xfrm rot="5400000">
                <a:off x="6457625" y="5427040"/>
                <a:ext cx="421640" cy="1889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Arrow Connector 88"/>
              <p:cNvCxnSpPr>
                <a:stCxn id="81" idx="4"/>
                <a:endCxn id="82" idx="0"/>
              </p:cNvCxnSpPr>
              <p:nvPr/>
            </p:nvCxnSpPr>
            <p:spPr>
              <a:xfrm rot="16200000" flipH="1">
                <a:off x="6366183" y="4456759"/>
                <a:ext cx="604523" cy="1889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Curved Connector 89"/>
              <p:cNvCxnSpPr>
                <a:stCxn id="83" idx="0"/>
                <a:endCxn id="80" idx="1"/>
              </p:cNvCxnSpPr>
              <p:nvPr/>
            </p:nvCxnSpPr>
            <p:spPr>
              <a:xfrm rot="16200000" flipH="1">
                <a:off x="5908269" y="2196874"/>
                <a:ext cx="132995" cy="900533"/>
              </a:xfrm>
              <a:prstGeom prst="curvedConnector3">
                <a:avLst>
                  <a:gd name="adj1" fmla="val -148968"/>
                </a:avLst>
              </a:prstGeom>
              <a:ln w="28575">
                <a:solidFill>
                  <a:schemeClr val="tx1"/>
                </a:solidFill>
                <a:prstDash val="soli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7" name="Curved Connector 76"/>
            <p:cNvCxnSpPr>
              <a:stCxn id="80" idx="3"/>
              <a:endCxn id="83" idx="4"/>
            </p:cNvCxnSpPr>
            <p:nvPr/>
          </p:nvCxnSpPr>
          <p:spPr>
            <a:xfrm rot="5400000">
              <a:off x="5258064" y="2832734"/>
              <a:ext cx="1056" cy="1039076"/>
            </a:xfrm>
            <a:prstGeom prst="curvedConnector3">
              <a:avLst>
                <a:gd name="adj1" fmla="val 28963636"/>
              </a:avLst>
            </a:prstGeom>
            <a:ln w="28575">
              <a:solidFill>
                <a:schemeClr val="tx1"/>
              </a:solidFill>
              <a:prstDash val="soli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197"/>
            <a:ext cx="8153400" cy="609600"/>
          </a:xfrm>
        </p:spPr>
        <p:txBody>
          <a:bodyPr/>
          <a:lstStyle/>
          <a:p>
            <a:r>
              <a:rPr lang="en-US" dirty="0" smtClean="0"/>
              <a:t>Query </a:t>
            </a:r>
            <a:r>
              <a:rPr lang="en-US" dirty="0" err="1" smtClean="0"/>
              <a:t>anticipability</a:t>
            </a:r>
            <a:r>
              <a:rPr lang="en-US" dirty="0" smtClean="0"/>
              <a:t> </a:t>
            </a:r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CA5521A-B8A9-4B67-9569-CFCA519245BC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98967" y="914400"/>
            <a:ext cx="3505200" cy="2585287"/>
          </a:xfrm>
          <a:prstGeom prst="rect">
            <a:avLst/>
          </a:prstGeom>
          <a:solidFill>
            <a:srgbClr val="FFE7D7">
              <a:alpha val="40000"/>
            </a:srgbClr>
          </a:solidFill>
          <a:ln w="28575">
            <a:solidFill>
              <a:schemeClr val="accent3"/>
            </a:solidFill>
          </a:ln>
        </p:spPr>
        <p:txBody>
          <a:bodyPr wrap="square" lIns="91400" tIns="45702" rIns="91400" bIns="45702">
            <a:spAutoFit/>
          </a:bodyPr>
          <a:lstStyle/>
          <a:p>
            <a:r>
              <a:rPr lang="en-US" b="1" dirty="0" smtClean="0">
                <a:solidFill>
                  <a:srgbClr val="7F0055"/>
                </a:solidFill>
                <a:latin typeface="Monospace"/>
              </a:rPr>
              <a:t>void</a:t>
            </a:r>
            <a:r>
              <a:rPr lang="en-US" dirty="0" smtClean="0">
                <a:latin typeface="Monospace"/>
              </a:rPr>
              <a:t> report(</a:t>
            </a:r>
            <a:r>
              <a:rPr lang="en-US" dirty="0" err="1" smtClean="0">
                <a:latin typeface="Monospace"/>
              </a:rPr>
              <a:t>int</a:t>
            </a:r>
            <a:r>
              <a:rPr lang="en-US" dirty="0" smtClean="0">
                <a:latin typeface="Monospace"/>
              </a:rPr>
              <a:t> </a:t>
            </a:r>
            <a:r>
              <a:rPr lang="en-US" dirty="0" err="1" smtClean="0">
                <a:latin typeface="Monospace"/>
              </a:rPr>
              <a:t>cId,String</a:t>
            </a:r>
            <a:r>
              <a:rPr lang="en-US" dirty="0" smtClean="0">
                <a:latin typeface="Monospace"/>
              </a:rPr>
              <a:t> city){</a:t>
            </a:r>
          </a:p>
          <a:p>
            <a:r>
              <a:rPr lang="en-US" dirty="0" smtClean="0">
                <a:latin typeface="Monospace"/>
              </a:rPr>
              <a:t>    city  = …</a:t>
            </a:r>
          </a:p>
          <a:p>
            <a:r>
              <a:rPr lang="en-US" b="1" dirty="0" smtClean="0">
                <a:solidFill>
                  <a:srgbClr val="7F0055"/>
                </a:solidFill>
                <a:latin typeface="Monospace"/>
              </a:rPr>
              <a:t>    while </a:t>
            </a:r>
            <a:r>
              <a:rPr lang="en-US" dirty="0" smtClean="0">
                <a:latin typeface="Monospace"/>
              </a:rPr>
              <a:t>(…){</a:t>
            </a:r>
          </a:p>
          <a:p>
            <a:r>
              <a:rPr lang="en-US" dirty="0" smtClean="0">
                <a:latin typeface="Monospace"/>
              </a:rPr>
              <a:t>        …</a:t>
            </a:r>
          </a:p>
          <a:p>
            <a:r>
              <a:rPr lang="en-US" dirty="0" smtClean="0">
                <a:latin typeface="Monospace"/>
              </a:rPr>
              <a:t>    }</a:t>
            </a:r>
          </a:p>
          <a:p>
            <a:r>
              <a:rPr lang="en-US" dirty="0" smtClean="0">
                <a:latin typeface="Monospace"/>
              </a:rPr>
              <a:t>    rs1 = </a:t>
            </a:r>
            <a:r>
              <a:rPr lang="en-US" b="1" i="1" dirty="0" err="1" smtClean="0">
                <a:solidFill>
                  <a:srgbClr val="006600"/>
                </a:solidFill>
                <a:latin typeface="Monospace"/>
              </a:rPr>
              <a:t>executeQuery</a:t>
            </a:r>
            <a:r>
              <a:rPr lang="en-US" dirty="0" smtClean="0">
                <a:latin typeface="Monospace"/>
              </a:rPr>
              <a:t>(</a:t>
            </a:r>
            <a:r>
              <a:rPr lang="en-US" b="1" dirty="0" smtClean="0">
                <a:solidFill>
                  <a:srgbClr val="0070C0"/>
                </a:solidFill>
                <a:latin typeface="Monospace"/>
              </a:rPr>
              <a:t>q1</a:t>
            </a:r>
            <a:r>
              <a:rPr lang="en-US" dirty="0" smtClean="0">
                <a:latin typeface="Monospace"/>
              </a:rPr>
              <a:t>, </a:t>
            </a:r>
            <a:r>
              <a:rPr lang="en-US" dirty="0" err="1" smtClean="0">
                <a:latin typeface="Monospace"/>
              </a:rPr>
              <a:t>cId</a:t>
            </a:r>
            <a:r>
              <a:rPr lang="en-US" dirty="0" smtClean="0">
                <a:latin typeface="Monospace"/>
              </a:rPr>
              <a:t>); </a:t>
            </a:r>
          </a:p>
          <a:p>
            <a:r>
              <a:rPr lang="en-US" dirty="0" smtClean="0">
                <a:latin typeface="Monospace"/>
              </a:rPr>
              <a:t>    rs2 = </a:t>
            </a:r>
            <a:r>
              <a:rPr lang="en-US" b="1" i="1" dirty="0" err="1" smtClean="0">
                <a:solidFill>
                  <a:srgbClr val="006600"/>
                </a:solidFill>
                <a:latin typeface="Monospace"/>
              </a:rPr>
              <a:t>executeQuery</a:t>
            </a:r>
            <a:r>
              <a:rPr lang="en-US" dirty="0" smtClean="0">
                <a:latin typeface="Monospace"/>
              </a:rPr>
              <a:t>(</a:t>
            </a:r>
            <a:r>
              <a:rPr lang="en-US" b="1" dirty="0" smtClean="0">
                <a:solidFill>
                  <a:srgbClr val="0070C0"/>
                </a:solidFill>
                <a:latin typeface="Monospace"/>
              </a:rPr>
              <a:t>q2</a:t>
            </a:r>
            <a:r>
              <a:rPr lang="en-US" dirty="0" smtClean="0">
                <a:latin typeface="Monospace"/>
              </a:rPr>
              <a:t>, city);</a:t>
            </a:r>
          </a:p>
          <a:p>
            <a:r>
              <a:rPr lang="en-US" dirty="0" smtClean="0">
                <a:latin typeface="Monospace"/>
              </a:rPr>
              <a:t>    …</a:t>
            </a:r>
          </a:p>
          <a:p>
            <a:r>
              <a:rPr lang="en-US" dirty="0" smtClean="0">
                <a:latin typeface="Monospace"/>
              </a:rPr>
              <a:t>}</a:t>
            </a:r>
          </a:p>
        </p:txBody>
      </p:sp>
      <p:sp>
        <p:nvSpPr>
          <p:cNvPr id="76" name="Content Placeholder 5"/>
          <p:cNvSpPr txBox="1">
            <a:spLocks/>
          </p:cNvSpPr>
          <p:nvPr/>
        </p:nvSpPr>
        <p:spPr>
          <a:xfrm>
            <a:off x="304804" y="4114800"/>
            <a:ext cx="4572000" cy="2209800"/>
          </a:xfrm>
          <a:prstGeom prst="rect">
            <a:avLst/>
          </a:prstGeom>
        </p:spPr>
        <p:txBody>
          <a:bodyPr vert="horz" lIns="91400" tIns="45702" rIns="91400" bIns="45702">
            <a:normAutofit/>
          </a:bodyPr>
          <a:lstStyle/>
          <a:p>
            <a:pPr marL="274205" indent="-274205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US" sz="2200" dirty="0" smtClean="0"/>
              <a:t>Bit vector = (</a:t>
            </a:r>
            <a:r>
              <a:rPr lang="en-US" sz="2200" b="1" dirty="0" smtClean="0">
                <a:solidFill>
                  <a:srgbClr val="0070C0"/>
                </a:solidFill>
              </a:rPr>
              <a:t>q1</a:t>
            </a:r>
            <a:r>
              <a:rPr lang="en-US" sz="2200" dirty="0" smtClean="0"/>
              <a:t>,</a:t>
            </a:r>
            <a:r>
              <a:rPr lang="en-US" sz="2200" b="1" dirty="0" smtClean="0">
                <a:solidFill>
                  <a:srgbClr val="0070C0"/>
                </a:solidFill>
              </a:rPr>
              <a:t>q2</a:t>
            </a:r>
            <a:r>
              <a:rPr lang="en-US" sz="2200" dirty="0" smtClean="0"/>
              <a:t>)</a:t>
            </a:r>
            <a:endParaRPr lang="en-US" sz="2200" dirty="0" smtClean="0"/>
          </a:p>
          <a:p>
            <a:pPr marL="274205" indent="-274205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US" sz="2200" dirty="0" smtClean="0"/>
              <a:t>      = </a:t>
            </a:r>
            <a:r>
              <a:rPr lang="en-US" sz="2200" dirty="0" err="1" smtClean="0"/>
              <a:t>anticipable</a:t>
            </a:r>
            <a:r>
              <a:rPr lang="en-US" sz="2200" dirty="0" smtClean="0"/>
              <a:t> (valid)</a:t>
            </a:r>
          </a:p>
          <a:p>
            <a:pPr marL="274205" indent="-274205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US" sz="2200" dirty="0" smtClean="0"/>
              <a:t>      = not </a:t>
            </a:r>
            <a:r>
              <a:rPr lang="en-US" sz="2200" dirty="0" err="1" smtClean="0"/>
              <a:t>anticipable</a:t>
            </a:r>
            <a:r>
              <a:rPr lang="en-US" sz="2200" dirty="0" smtClean="0"/>
              <a:t> (invalid</a:t>
            </a:r>
            <a:r>
              <a:rPr lang="en-US" sz="2200" dirty="0" smtClean="0"/>
              <a:t>)</a:t>
            </a:r>
          </a:p>
          <a:p>
            <a:pPr marL="274205" indent="-274205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US" sz="2200" dirty="0" smtClean="0"/>
              <a:t>Backward data flow in the control flow graph</a:t>
            </a:r>
            <a:endParaRPr lang="en-US" sz="2200" dirty="0" smtClean="0"/>
          </a:p>
        </p:txBody>
      </p:sp>
      <p:sp>
        <p:nvSpPr>
          <p:cNvPr id="77" name="&quot;No&quot; Symbol 76"/>
          <p:cNvSpPr/>
          <p:nvPr/>
        </p:nvSpPr>
        <p:spPr>
          <a:xfrm>
            <a:off x="685802" y="5007934"/>
            <a:ext cx="304800" cy="304800"/>
          </a:xfrm>
          <a:prstGeom prst="noSmoking">
            <a:avLst>
              <a:gd name="adj" fmla="val 1193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0" tIns="45702" rIns="91400" bIns="45702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78" name="Picture 77" descr="righ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5800" y="4616301"/>
            <a:ext cx="322130" cy="304800"/>
          </a:xfrm>
          <a:prstGeom prst="rect">
            <a:avLst/>
          </a:prstGeom>
        </p:spPr>
      </p:pic>
      <p:sp>
        <p:nvSpPr>
          <p:cNvPr id="85" name="TextBox 84"/>
          <p:cNvSpPr txBox="1"/>
          <p:nvPr/>
        </p:nvSpPr>
        <p:spPr>
          <a:xfrm>
            <a:off x="152400" y="914400"/>
            <a:ext cx="453970" cy="2585287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lIns="91400" tIns="45702" rIns="91400" bIns="45702" rtlCol="0">
            <a:sp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n1</a:t>
            </a:r>
          </a:p>
          <a:p>
            <a:r>
              <a:rPr lang="en-US" dirty="0" smtClean="0"/>
              <a:t>n2</a:t>
            </a:r>
          </a:p>
          <a:p>
            <a:r>
              <a:rPr lang="en-US" dirty="0" smtClean="0"/>
              <a:t>n3</a:t>
            </a:r>
          </a:p>
          <a:p>
            <a:endParaRPr lang="en-US" dirty="0" smtClean="0"/>
          </a:p>
          <a:p>
            <a:r>
              <a:rPr lang="en-US" dirty="0" smtClean="0"/>
              <a:t>n4</a:t>
            </a:r>
          </a:p>
          <a:p>
            <a:r>
              <a:rPr lang="en-US" dirty="0" smtClean="0"/>
              <a:t>n5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grpSp>
        <p:nvGrpSpPr>
          <p:cNvPr id="33" name="Group 32"/>
          <p:cNvGrpSpPr/>
          <p:nvPr/>
        </p:nvGrpSpPr>
        <p:grpSpPr>
          <a:xfrm>
            <a:off x="6644688" y="6204099"/>
            <a:ext cx="923651" cy="430887"/>
            <a:chOff x="4882836" y="5205614"/>
            <a:chExt cx="1001138" cy="516071"/>
          </a:xfrm>
        </p:grpSpPr>
        <p:grpSp>
          <p:nvGrpSpPr>
            <p:cNvPr id="34" name="Group 26"/>
            <p:cNvGrpSpPr/>
            <p:nvPr/>
          </p:nvGrpSpPr>
          <p:grpSpPr>
            <a:xfrm>
              <a:off x="4882836" y="5205614"/>
              <a:ext cx="1001138" cy="516071"/>
              <a:chOff x="990601" y="5053214"/>
              <a:chExt cx="1001138" cy="516071"/>
            </a:xfrm>
          </p:grpSpPr>
          <p:sp>
            <p:nvSpPr>
              <p:cNvPr id="36" name="TextBox 35"/>
              <p:cNvSpPr txBox="1"/>
              <p:nvPr/>
            </p:nvSpPr>
            <p:spPr>
              <a:xfrm>
                <a:off x="990601" y="5053214"/>
                <a:ext cx="1001138" cy="5160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/>
                  <a:t>(   ,   )</a:t>
                </a:r>
                <a:endParaRPr lang="en-US" sz="2200" dirty="0"/>
              </a:p>
            </p:txBody>
          </p:sp>
          <p:sp>
            <p:nvSpPr>
              <p:cNvPr id="38" name="&quot;No&quot; Symbol 37"/>
              <p:cNvSpPr/>
              <p:nvPr/>
            </p:nvSpPr>
            <p:spPr>
              <a:xfrm>
                <a:off x="1535527" y="5242730"/>
                <a:ext cx="228600" cy="228600"/>
              </a:xfrm>
              <a:prstGeom prst="noSmoking">
                <a:avLst>
                  <a:gd name="adj" fmla="val 11937"/>
                </a:avLst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5" name="&quot;No&quot; Symbol 34"/>
            <p:cNvSpPr/>
            <p:nvPr/>
          </p:nvSpPr>
          <p:spPr>
            <a:xfrm>
              <a:off x="5073501" y="5387165"/>
              <a:ext cx="228600" cy="228600"/>
            </a:xfrm>
            <a:prstGeom prst="noSmoking">
              <a:avLst>
                <a:gd name="adj" fmla="val 11937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6638653" y="3733800"/>
            <a:ext cx="923651" cy="430887"/>
            <a:chOff x="4578035" y="5253335"/>
            <a:chExt cx="923651" cy="430887"/>
          </a:xfrm>
        </p:grpSpPr>
        <p:grpSp>
          <p:nvGrpSpPr>
            <p:cNvPr id="51" name="Group 50"/>
            <p:cNvGrpSpPr/>
            <p:nvPr/>
          </p:nvGrpSpPr>
          <p:grpSpPr>
            <a:xfrm>
              <a:off x="4578035" y="5253335"/>
              <a:ext cx="923651" cy="430887"/>
              <a:chOff x="990600" y="5100935"/>
              <a:chExt cx="923651" cy="430887"/>
            </a:xfrm>
          </p:grpSpPr>
          <p:sp>
            <p:nvSpPr>
              <p:cNvPr id="52" name="TextBox 51"/>
              <p:cNvSpPr txBox="1"/>
              <p:nvPr/>
            </p:nvSpPr>
            <p:spPr>
              <a:xfrm>
                <a:off x="990600" y="5100935"/>
                <a:ext cx="923651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/>
                  <a:t>(   ,   )</a:t>
                </a:r>
                <a:endParaRPr lang="en-US" sz="2200" dirty="0"/>
              </a:p>
            </p:txBody>
          </p:sp>
          <p:pic>
            <p:nvPicPr>
              <p:cNvPr id="54" name="Picture 53" descr="right.png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174899" y="5257800"/>
                <a:ext cx="206012" cy="194929"/>
              </a:xfrm>
              <a:prstGeom prst="rect">
                <a:avLst/>
              </a:prstGeom>
            </p:spPr>
          </p:pic>
        </p:grpSp>
        <p:pic>
          <p:nvPicPr>
            <p:cNvPr id="55" name="Picture 54" descr="right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115437" y="5410200"/>
              <a:ext cx="206012" cy="194929"/>
            </a:xfrm>
            <a:prstGeom prst="rect">
              <a:avLst/>
            </a:prstGeom>
          </p:spPr>
        </p:pic>
      </p:grpSp>
      <p:grpSp>
        <p:nvGrpSpPr>
          <p:cNvPr id="57" name="Group 56"/>
          <p:cNvGrpSpPr/>
          <p:nvPr/>
        </p:nvGrpSpPr>
        <p:grpSpPr>
          <a:xfrm>
            <a:off x="6638653" y="5029200"/>
            <a:ext cx="923651" cy="430887"/>
            <a:chOff x="990600" y="5100935"/>
            <a:chExt cx="923651" cy="430887"/>
          </a:xfrm>
        </p:grpSpPr>
        <p:sp>
          <p:nvSpPr>
            <p:cNvPr id="58" name="TextBox 57"/>
            <p:cNvSpPr txBox="1"/>
            <p:nvPr/>
          </p:nvSpPr>
          <p:spPr>
            <a:xfrm>
              <a:off x="990600" y="5100935"/>
              <a:ext cx="923651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(   ,   )</a:t>
              </a:r>
              <a:endParaRPr lang="en-US" sz="2200" dirty="0"/>
            </a:p>
          </p:txBody>
        </p:sp>
        <p:sp>
          <p:nvSpPr>
            <p:cNvPr id="59" name="&quot;No&quot; Symbol 58"/>
            <p:cNvSpPr/>
            <p:nvPr/>
          </p:nvSpPr>
          <p:spPr>
            <a:xfrm>
              <a:off x="1187301" y="5280025"/>
              <a:ext cx="184295" cy="163033"/>
            </a:xfrm>
            <a:prstGeom prst="noSmoking">
              <a:avLst>
                <a:gd name="adj" fmla="val 11937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pic>
          <p:nvPicPr>
            <p:cNvPr id="60" name="Picture 59" descr="right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482721" y="5254625"/>
              <a:ext cx="228596" cy="216298"/>
            </a:xfrm>
            <a:prstGeom prst="rect">
              <a:avLst/>
            </a:prstGeom>
          </p:spPr>
        </p:pic>
      </p:grpSp>
      <p:grpSp>
        <p:nvGrpSpPr>
          <p:cNvPr id="120" name="Group 119"/>
          <p:cNvGrpSpPr/>
          <p:nvPr/>
        </p:nvGrpSpPr>
        <p:grpSpPr>
          <a:xfrm>
            <a:off x="6629398" y="5486400"/>
            <a:ext cx="923651" cy="430887"/>
            <a:chOff x="4882836" y="5205614"/>
            <a:chExt cx="1001138" cy="516071"/>
          </a:xfrm>
        </p:grpSpPr>
        <p:grpSp>
          <p:nvGrpSpPr>
            <p:cNvPr id="121" name="Group 26"/>
            <p:cNvGrpSpPr/>
            <p:nvPr/>
          </p:nvGrpSpPr>
          <p:grpSpPr>
            <a:xfrm>
              <a:off x="4882836" y="5205614"/>
              <a:ext cx="1001138" cy="516071"/>
              <a:chOff x="990601" y="5053214"/>
              <a:chExt cx="1001138" cy="516071"/>
            </a:xfrm>
          </p:grpSpPr>
          <p:sp>
            <p:nvSpPr>
              <p:cNvPr id="123" name="TextBox 122"/>
              <p:cNvSpPr txBox="1"/>
              <p:nvPr/>
            </p:nvSpPr>
            <p:spPr>
              <a:xfrm>
                <a:off x="990601" y="5053214"/>
                <a:ext cx="1001138" cy="5160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/>
                  <a:t>(   ,   )</a:t>
                </a:r>
                <a:endParaRPr lang="en-US" sz="2200" dirty="0"/>
              </a:p>
            </p:txBody>
          </p:sp>
          <p:sp>
            <p:nvSpPr>
              <p:cNvPr id="124" name="&quot;No&quot; Symbol 123"/>
              <p:cNvSpPr/>
              <p:nvPr/>
            </p:nvSpPr>
            <p:spPr>
              <a:xfrm>
                <a:off x="1535527" y="5242730"/>
                <a:ext cx="228600" cy="228600"/>
              </a:xfrm>
              <a:prstGeom prst="noSmoking">
                <a:avLst>
                  <a:gd name="adj" fmla="val 11937"/>
                </a:avLst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22" name="&quot;No&quot; Symbol 121"/>
            <p:cNvSpPr/>
            <p:nvPr/>
          </p:nvSpPr>
          <p:spPr>
            <a:xfrm>
              <a:off x="5073501" y="5387165"/>
              <a:ext cx="228600" cy="228600"/>
            </a:xfrm>
            <a:prstGeom prst="noSmoking">
              <a:avLst>
                <a:gd name="adj" fmla="val 11937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6638649" y="4187825"/>
            <a:ext cx="923651" cy="430887"/>
            <a:chOff x="990600" y="5100935"/>
            <a:chExt cx="923651" cy="430887"/>
          </a:xfrm>
        </p:grpSpPr>
        <p:sp>
          <p:nvSpPr>
            <p:cNvPr id="106" name="TextBox 105"/>
            <p:cNvSpPr txBox="1"/>
            <p:nvPr/>
          </p:nvSpPr>
          <p:spPr>
            <a:xfrm>
              <a:off x="990600" y="5100935"/>
              <a:ext cx="923651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/>
                <a:t>(   ,   )</a:t>
              </a:r>
              <a:endParaRPr lang="en-US" sz="2200" dirty="0"/>
            </a:p>
          </p:txBody>
        </p:sp>
        <p:sp>
          <p:nvSpPr>
            <p:cNvPr id="107" name="&quot;No&quot; Symbol 106"/>
            <p:cNvSpPr/>
            <p:nvPr/>
          </p:nvSpPr>
          <p:spPr>
            <a:xfrm>
              <a:off x="1187301" y="5280025"/>
              <a:ext cx="184295" cy="163033"/>
            </a:xfrm>
            <a:prstGeom prst="noSmoking">
              <a:avLst>
                <a:gd name="adj" fmla="val 11937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pic>
          <p:nvPicPr>
            <p:cNvPr id="108" name="Picture 107" descr="right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482721" y="5254625"/>
              <a:ext cx="228596" cy="216298"/>
            </a:xfrm>
            <a:prstGeom prst="rect">
              <a:avLst/>
            </a:prstGeom>
          </p:spPr>
        </p:pic>
      </p:grpSp>
      <p:grpSp>
        <p:nvGrpSpPr>
          <p:cNvPr id="109" name="Group 108"/>
          <p:cNvGrpSpPr/>
          <p:nvPr/>
        </p:nvGrpSpPr>
        <p:grpSpPr>
          <a:xfrm>
            <a:off x="6638649" y="2917825"/>
            <a:ext cx="923651" cy="430887"/>
            <a:chOff x="4578035" y="5253335"/>
            <a:chExt cx="923651" cy="430887"/>
          </a:xfrm>
        </p:grpSpPr>
        <p:grpSp>
          <p:nvGrpSpPr>
            <p:cNvPr id="110" name="Group 50"/>
            <p:cNvGrpSpPr/>
            <p:nvPr/>
          </p:nvGrpSpPr>
          <p:grpSpPr>
            <a:xfrm>
              <a:off x="4578035" y="5253335"/>
              <a:ext cx="923651" cy="430887"/>
              <a:chOff x="990600" y="5100935"/>
              <a:chExt cx="923651" cy="430887"/>
            </a:xfrm>
          </p:grpSpPr>
          <p:sp>
            <p:nvSpPr>
              <p:cNvPr id="112" name="TextBox 111"/>
              <p:cNvSpPr txBox="1"/>
              <p:nvPr/>
            </p:nvSpPr>
            <p:spPr>
              <a:xfrm>
                <a:off x="990600" y="5100935"/>
                <a:ext cx="923651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/>
                  <a:t>(   ,   )</a:t>
                </a:r>
                <a:endParaRPr lang="en-US" sz="2200" dirty="0"/>
              </a:p>
            </p:txBody>
          </p:sp>
          <p:pic>
            <p:nvPicPr>
              <p:cNvPr id="113" name="Picture 112" descr="right.png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174899" y="5257800"/>
                <a:ext cx="206012" cy="194929"/>
              </a:xfrm>
              <a:prstGeom prst="rect">
                <a:avLst/>
              </a:prstGeom>
            </p:spPr>
          </p:pic>
        </p:grpSp>
        <p:pic>
          <p:nvPicPr>
            <p:cNvPr id="111" name="Picture 110" descr="right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115437" y="5410200"/>
              <a:ext cx="206012" cy="194929"/>
            </a:xfrm>
            <a:prstGeom prst="rect">
              <a:avLst/>
            </a:prstGeom>
          </p:spPr>
        </p:pic>
      </p:grpSp>
      <p:grpSp>
        <p:nvGrpSpPr>
          <p:cNvPr id="114" name="Group 113"/>
          <p:cNvGrpSpPr/>
          <p:nvPr/>
        </p:nvGrpSpPr>
        <p:grpSpPr>
          <a:xfrm>
            <a:off x="6638649" y="2514600"/>
            <a:ext cx="923651" cy="430887"/>
            <a:chOff x="4578035" y="5253335"/>
            <a:chExt cx="923651" cy="430887"/>
          </a:xfrm>
        </p:grpSpPr>
        <p:grpSp>
          <p:nvGrpSpPr>
            <p:cNvPr id="115" name="Group 50"/>
            <p:cNvGrpSpPr/>
            <p:nvPr/>
          </p:nvGrpSpPr>
          <p:grpSpPr>
            <a:xfrm>
              <a:off x="4578035" y="5253335"/>
              <a:ext cx="923651" cy="430887"/>
              <a:chOff x="990600" y="5100935"/>
              <a:chExt cx="923651" cy="430887"/>
            </a:xfrm>
          </p:grpSpPr>
          <p:sp>
            <p:nvSpPr>
              <p:cNvPr id="117" name="TextBox 116"/>
              <p:cNvSpPr txBox="1"/>
              <p:nvPr/>
            </p:nvSpPr>
            <p:spPr>
              <a:xfrm>
                <a:off x="990600" y="5100935"/>
                <a:ext cx="923651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/>
                  <a:t>(   ,   )</a:t>
                </a:r>
                <a:endParaRPr lang="en-US" sz="2200" dirty="0"/>
              </a:p>
            </p:txBody>
          </p:sp>
          <p:pic>
            <p:nvPicPr>
              <p:cNvPr id="118" name="Picture 117" descr="right.png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174899" y="5257800"/>
                <a:ext cx="206012" cy="194929"/>
              </a:xfrm>
              <a:prstGeom prst="rect">
                <a:avLst/>
              </a:prstGeom>
            </p:spPr>
          </p:pic>
        </p:grpSp>
        <p:pic>
          <p:nvPicPr>
            <p:cNvPr id="116" name="Picture 115" descr="right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115437" y="5410200"/>
              <a:ext cx="206012" cy="194929"/>
            </a:xfrm>
            <a:prstGeom prst="rect">
              <a:avLst/>
            </a:prstGeom>
          </p:spPr>
        </p:pic>
      </p:grpSp>
      <p:grpSp>
        <p:nvGrpSpPr>
          <p:cNvPr id="119" name="Group 118"/>
          <p:cNvGrpSpPr/>
          <p:nvPr/>
        </p:nvGrpSpPr>
        <p:grpSpPr>
          <a:xfrm>
            <a:off x="4114800" y="3200400"/>
            <a:ext cx="923651" cy="430887"/>
            <a:chOff x="4578035" y="5253335"/>
            <a:chExt cx="923651" cy="430887"/>
          </a:xfrm>
        </p:grpSpPr>
        <p:grpSp>
          <p:nvGrpSpPr>
            <p:cNvPr id="135" name="Group 50"/>
            <p:cNvGrpSpPr/>
            <p:nvPr/>
          </p:nvGrpSpPr>
          <p:grpSpPr>
            <a:xfrm>
              <a:off x="4578035" y="5253335"/>
              <a:ext cx="923651" cy="430887"/>
              <a:chOff x="990600" y="5100935"/>
              <a:chExt cx="923651" cy="430887"/>
            </a:xfrm>
          </p:grpSpPr>
          <p:sp>
            <p:nvSpPr>
              <p:cNvPr id="137" name="TextBox 136"/>
              <p:cNvSpPr txBox="1"/>
              <p:nvPr/>
            </p:nvSpPr>
            <p:spPr>
              <a:xfrm>
                <a:off x="990600" y="5100935"/>
                <a:ext cx="923651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/>
                  <a:t>(   ,   )</a:t>
                </a:r>
                <a:endParaRPr lang="en-US" sz="2200" dirty="0"/>
              </a:p>
            </p:txBody>
          </p:sp>
          <p:pic>
            <p:nvPicPr>
              <p:cNvPr id="138" name="Picture 137" descr="right.png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174899" y="5257800"/>
                <a:ext cx="206012" cy="194929"/>
              </a:xfrm>
              <a:prstGeom prst="rect">
                <a:avLst/>
              </a:prstGeom>
            </p:spPr>
          </p:pic>
        </p:grpSp>
        <p:pic>
          <p:nvPicPr>
            <p:cNvPr id="136" name="Picture 135" descr="right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115437" y="5410200"/>
              <a:ext cx="206012" cy="194929"/>
            </a:xfrm>
            <a:prstGeom prst="rect">
              <a:avLst/>
            </a:prstGeom>
          </p:spPr>
        </p:pic>
      </p:grpSp>
      <p:grpSp>
        <p:nvGrpSpPr>
          <p:cNvPr id="139" name="Group 138"/>
          <p:cNvGrpSpPr/>
          <p:nvPr/>
        </p:nvGrpSpPr>
        <p:grpSpPr>
          <a:xfrm>
            <a:off x="4124051" y="2159913"/>
            <a:ext cx="923651" cy="430887"/>
            <a:chOff x="4578035" y="5253335"/>
            <a:chExt cx="923651" cy="430887"/>
          </a:xfrm>
        </p:grpSpPr>
        <p:grpSp>
          <p:nvGrpSpPr>
            <p:cNvPr id="140" name="Group 50"/>
            <p:cNvGrpSpPr/>
            <p:nvPr/>
          </p:nvGrpSpPr>
          <p:grpSpPr>
            <a:xfrm>
              <a:off x="4578035" y="5253335"/>
              <a:ext cx="923651" cy="430887"/>
              <a:chOff x="990600" y="5100935"/>
              <a:chExt cx="923651" cy="430887"/>
            </a:xfrm>
          </p:grpSpPr>
          <p:sp>
            <p:nvSpPr>
              <p:cNvPr id="142" name="TextBox 141"/>
              <p:cNvSpPr txBox="1"/>
              <p:nvPr/>
            </p:nvSpPr>
            <p:spPr>
              <a:xfrm>
                <a:off x="990600" y="5100935"/>
                <a:ext cx="923651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/>
                  <a:t>(   ,   )</a:t>
                </a:r>
                <a:endParaRPr lang="en-US" sz="2200" dirty="0"/>
              </a:p>
            </p:txBody>
          </p:sp>
          <p:pic>
            <p:nvPicPr>
              <p:cNvPr id="143" name="Picture 142" descr="right.png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174899" y="5257800"/>
                <a:ext cx="206012" cy="194929"/>
              </a:xfrm>
              <a:prstGeom prst="rect">
                <a:avLst/>
              </a:prstGeom>
            </p:spPr>
          </p:pic>
        </p:grpSp>
        <p:pic>
          <p:nvPicPr>
            <p:cNvPr id="141" name="Picture 140" descr="right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115437" y="5410200"/>
              <a:ext cx="206012" cy="194929"/>
            </a:xfrm>
            <a:prstGeom prst="rect">
              <a:avLst/>
            </a:prstGeom>
          </p:spPr>
        </p:pic>
      </p:grpSp>
      <p:grpSp>
        <p:nvGrpSpPr>
          <p:cNvPr id="161" name="Group 160"/>
          <p:cNvGrpSpPr/>
          <p:nvPr/>
        </p:nvGrpSpPr>
        <p:grpSpPr>
          <a:xfrm>
            <a:off x="6629398" y="1295400"/>
            <a:ext cx="923651" cy="430887"/>
            <a:chOff x="7620000" y="2007513"/>
            <a:chExt cx="923651" cy="430887"/>
          </a:xfrm>
        </p:grpSpPr>
        <p:grpSp>
          <p:nvGrpSpPr>
            <p:cNvPr id="162" name="Group 50"/>
            <p:cNvGrpSpPr/>
            <p:nvPr/>
          </p:nvGrpSpPr>
          <p:grpSpPr>
            <a:xfrm>
              <a:off x="7620000" y="2007513"/>
              <a:ext cx="923651" cy="430887"/>
              <a:chOff x="990600" y="5100935"/>
              <a:chExt cx="923651" cy="430887"/>
            </a:xfrm>
          </p:grpSpPr>
          <p:sp>
            <p:nvSpPr>
              <p:cNvPr id="164" name="TextBox 163"/>
              <p:cNvSpPr txBox="1"/>
              <p:nvPr/>
            </p:nvSpPr>
            <p:spPr>
              <a:xfrm>
                <a:off x="990600" y="5100935"/>
                <a:ext cx="923651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/>
                  <a:t>(   ,   )</a:t>
                </a:r>
                <a:endParaRPr lang="en-US" sz="2200" dirty="0"/>
              </a:p>
            </p:txBody>
          </p:sp>
          <p:pic>
            <p:nvPicPr>
              <p:cNvPr id="165" name="Picture 164" descr="right.png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174899" y="5257800"/>
                <a:ext cx="206012" cy="194929"/>
              </a:xfrm>
              <a:prstGeom prst="rect">
                <a:avLst/>
              </a:prstGeom>
            </p:spPr>
          </p:pic>
        </p:grpSp>
        <p:sp>
          <p:nvSpPr>
            <p:cNvPr id="163" name="&quot;No&quot; Symbol 162"/>
            <p:cNvSpPr/>
            <p:nvPr/>
          </p:nvSpPr>
          <p:spPr>
            <a:xfrm>
              <a:off x="8137525" y="2164983"/>
              <a:ext cx="210907" cy="190867"/>
            </a:xfrm>
            <a:prstGeom prst="noSmoking">
              <a:avLst>
                <a:gd name="adj" fmla="val 11937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66" name="Group 165"/>
          <p:cNvGrpSpPr/>
          <p:nvPr/>
        </p:nvGrpSpPr>
        <p:grpSpPr>
          <a:xfrm>
            <a:off x="6638649" y="940713"/>
            <a:ext cx="923651" cy="430887"/>
            <a:chOff x="7620000" y="2007513"/>
            <a:chExt cx="923651" cy="430887"/>
          </a:xfrm>
        </p:grpSpPr>
        <p:grpSp>
          <p:nvGrpSpPr>
            <p:cNvPr id="167" name="Group 50"/>
            <p:cNvGrpSpPr/>
            <p:nvPr/>
          </p:nvGrpSpPr>
          <p:grpSpPr>
            <a:xfrm>
              <a:off x="7620000" y="2007513"/>
              <a:ext cx="923651" cy="430887"/>
              <a:chOff x="990600" y="5100935"/>
              <a:chExt cx="923651" cy="430887"/>
            </a:xfrm>
          </p:grpSpPr>
          <p:sp>
            <p:nvSpPr>
              <p:cNvPr id="169" name="TextBox 168"/>
              <p:cNvSpPr txBox="1"/>
              <p:nvPr/>
            </p:nvSpPr>
            <p:spPr>
              <a:xfrm>
                <a:off x="990600" y="5100935"/>
                <a:ext cx="923651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/>
                  <a:t>(   ,   )</a:t>
                </a:r>
                <a:endParaRPr lang="en-US" sz="2200" dirty="0"/>
              </a:p>
            </p:txBody>
          </p:sp>
          <p:pic>
            <p:nvPicPr>
              <p:cNvPr id="170" name="Picture 169" descr="right.png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174899" y="5257800"/>
                <a:ext cx="206012" cy="194929"/>
              </a:xfrm>
              <a:prstGeom prst="rect">
                <a:avLst/>
              </a:prstGeom>
            </p:spPr>
          </p:pic>
        </p:grpSp>
        <p:sp>
          <p:nvSpPr>
            <p:cNvPr id="168" name="&quot;No&quot; Symbol 167"/>
            <p:cNvSpPr/>
            <p:nvPr/>
          </p:nvSpPr>
          <p:spPr>
            <a:xfrm>
              <a:off x="8137525" y="2164983"/>
              <a:ext cx="210907" cy="190867"/>
            </a:xfrm>
            <a:prstGeom prst="noSmoking">
              <a:avLst>
                <a:gd name="adj" fmla="val 11937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08" name="Group 39"/>
          <p:cNvGrpSpPr/>
          <p:nvPr/>
        </p:nvGrpSpPr>
        <p:grpSpPr>
          <a:xfrm>
            <a:off x="4505051" y="533400"/>
            <a:ext cx="2286000" cy="6019802"/>
            <a:chOff x="4343400" y="685800"/>
            <a:chExt cx="2286000" cy="6019802"/>
          </a:xfrm>
        </p:grpSpPr>
        <p:grpSp>
          <p:nvGrpSpPr>
            <p:cNvPr id="209" name="Group 8"/>
            <p:cNvGrpSpPr/>
            <p:nvPr/>
          </p:nvGrpSpPr>
          <p:grpSpPr>
            <a:xfrm>
              <a:off x="4343400" y="685800"/>
              <a:ext cx="2286000" cy="6019800"/>
              <a:chOff x="5181600" y="726441"/>
              <a:chExt cx="1981200" cy="5217164"/>
            </a:xfrm>
          </p:grpSpPr>
          <p:sp>
            <p:nvSpPr>
              <p:cNvPr id="211" name="Oval 210"/>
              <p:cNvSpPr/>
              <p:nvPr/>
            </p:nvSpPr>
            <p:spPr>
              <a:xfrm>
                <a:off x="6172200" y="726441"/>
                <a:ext cx="990600" cy="381000"/>
              </a:xfrm>
              <a:prstGeom prst="ellipse">
                <a:avLst/>
              </a:prstGeom>
              <a:noFill/>
              <a:ln>
                <a:solidFill>
                  <a:srgbClr val="00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start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2" name="Oval 211"/>
              <p:cNvSpPr/>
              <p:nvPr/>
            </p:nvSpPr>
            <p:spPr>
              <a:xfrm>
                <a:off x="6324600" y="1590042"/>
                <a:ext cx="685800" cy="4572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n1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3" name="Oval 212"/>
              <p:cNvSpPr/>
              <p:nvPr/>
            </p:nvSpPr>
            <p:spPr>
              <a:xfrm>
                <a:off x="6324600" y="2646682"/>
                <a:ext cx="685800" cy="4572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n2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4" name="Oval 213"/>
              <p:cNvSpPr/>
              <p:nvPr/>
            </p:nvSpPr>
            <p:spPr>
              <a:xfrm>
                <a:off x="6324600" y="3698242"/>
                <a:ext cx="685800" cy="4572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n4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5" name="Oval 214"/>
              <p:cNvSpPr/>
              <p:nvPr/>
            </p:nvSpPr>
            <p:spPr>
              <a:xfrm>
                <a:off x="6326489" y="4759965"/>
                <a:ext cx="685800" cy="4572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n5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6" name="Oval 215"/>
              <p:cNvSpPr/>
              <p:nvPr/>
            </p:nvSpPr>
            <p:spPr>
              <a:xfrm>
                <a:off x="5181600" y="2580642"/>
                <a:ext cx="685800" cy="4572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n3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7" name="Oval 216"/>
              <p:cNvSpPr/>
              <p:nvPr/>
            </p:nvSpPr>
            <p:spPr>
              <a:xfrm>
                <a:off x="6248400" y="5638805"/>
                <a:ext cx="838200" cy="30480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end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218" name="Straight Arrow Connector 217"/>
              <p:cNvCxnSpPr>
                <a:stCxn id="211" idx="4"/>
                <a:endCxn id="212" idx="0"/>
              </p:cNvCxnSpPr>
              <p:nvPr/>
            </p:nvCxnSpPr>
            <p:spPr>
              <a:xfrm rot="5400000">
                <a:off x="6426200" y="1348741"/>
                <a:ext cx="482601" cy="1376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9" name="Straight Arrow Connector 218"/>
              <p:cNvCxnSpPr>
                <a:stCxn id="212" idx="4"/>
                <a:endCxn id="213" idx="0"/>
              </p:cNvCxnSpPr>
              <p:nvPr/>
            </p:nvCxnSpPr>
            <p:spPr>
              <a:xfrm rot="5400000">
                <a:off x="6367780" y="2346962"/>
                <a:ext cx="599441" cy="1376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0" name="Straight Arrow Connector 219"/>
              <p:cNvCxnSpPr>
                <a:stCxn id="213" idx="4"/>
                <a:endCxn id="214" idx="0"/>
              </p:cNvCxnSpPr>
              <p:nvPr/>
            </p:nvCxnSpPr>
            <p:spPr>
              <a:xfrm rot="5400000">
                <a:off x="6370320" y="3401062"/>
                <a:ext cx="594360" cy="1376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1" name="Straight Arrow Connector 220"/>
              <p:cNvCxnSpPr>
                <a:stCxn id="215" idx="4"/>
                <a:endCxn id="217" idx="0"/>
              </p:cNvCxnSpPr>
              <p:nvPr/>
            </p:nvCxnSpPr>
            <p:spPr>
              <a:xfrm rot="5400000">
                <a:off x="6457625" y="5427040"/>
                <a:ext cx="421640" cy="1889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2" name="Straight Arrow Connector 221"/>
              <p:cNvCxnSpPr>
                <a:stCxn id="214" idx="4"/>
                <a:endCxn id="215" idx="0"/>
              </p:cNvCxnSpPr>
              <p:nvPr/>
            </p:nvCxnSpPr>
            <p:spPr>
              <a:xfrm rot="16200000" flipH="1">
                <a:off x="6366183" y="4456759"/>
                <a:ext cx="604523" cy="1889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3" name="Curved Connector 222"/>
              <p:cNvCxnSpPr>
                <a:stCxn id="216" idx="0"/>
                <a:endCxn id="213" idx="1"/>
              </p:cNvCxnSpPr>
              <p:nvPr/>
            </p:nvCxnSpPr>
            <p:spPr>
              <a:xfrm rot="16200000" flipH="1">
                <a:off x="5908269" y="2196874"/>
                <a:ext cx="132995" cy="900533"/>
              </a:xfrm>
              <a:prstGeom prst="curvedConnector3">
                <a:avLst>
                  <a:gd name="adj1" fmla="val -148968"/>
                </a:avLst>
              </a:prstGeom>
              <a:ln w="28575">
                <a:solidFill>
                  <a:schemeClr val="tx1"/>
                </a:solidFill>
                <a:prstDash val="soli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10" name="Curved Connector 209"/>
            <p:cNvCxnSpPr>
              <a:stCxn id="213" idx="3"/>
              <a:endCxn id="216" idx="4"/>
            </p:cNvCxnSpPr>
            <p:nvPr/>
          </p:nvCxnSpPr>
          <p:spPr>
            <a:xfrm rot="5400000">
              <a:off x="5258064" y="2832734"/>
              <a:ext cx="1056" cy="1039076"/>
            </a:xfrm>
            <a:prstGeom prst="curvedConnector3">
              <a:avLst>
                <a:gd name="adj1" fmla="val 28963636"/>
              </a:avLst>
            </a:prstGeom>
            <a:ln w="28575">
              <a:solidFill>
                <a:schemeClr val="tx1"/>
              </a:solidFill>
              <a:prstDash val="soli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4" name="Group 223"/>
          <p:cNvGrpSpPr/>
          <p:nvPr/>
        </p:nvGrpSpPr>
        <p:grpSpPr>
          <a:xfrm>
            <a:off x="6629400" y="1752600"/>
            <a:ext cx="923651" cy="430887"/>
            <a:chOff x="4578035" y="5253335"/>
            <a:chExt cx="923651" cy="430887"/>
          </a:xfrm>
        </p:grpSpPr>
        <p:grpSp>
          <p:nvGrpSpPr>
            <p:cNvPr id="225" name="Group 50"/>
            <p:cNvGrpSpPr/>
            <p:nvPr/>
          </p:nvGrpSpPr>
          <p:grpSpPr>
            <a:xfrm>
              <a:off x="4578035" y="5253335"/>
              <a:ext cx="923651" cy="430887"/>
              <a:chOff x="990600" y="5100935"/>
              <a:chExt cx="923651" cy="430887"/>
            </a:xfrm>
          </p:grpSpPr>
          <p:sp>
            <p:nvSpPr>
              <p:cNvPr id="227" name="TextBox 226"/>
              <p:cNvSpPr txBox="1"/>
              <p:nvPr/>
            </p:nvSpPr>
            <p:spPr>
              <a:xfrm>
                <a:off x="990600" y="5100935"/>
                <a:ext cx="923651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/>
                  <a:t>(   ,   )</a:t>
                </a:r>
                <a:endParaRPr lang="en-US" sz="2200" dirty="0"/>
              </a:p>
            </p:txBody>
          </p:sp>
          <p:pic>
            <p:nvPicPr>
              <p:cNvPr id="228" name="Picture 227" descr="right.png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174899" y="5257800"/>
                <a:ext cx="206012" cy="194929"/>
              </a:xfrm>
              <a:prstGeom prst="rect">
                <a:avLst/>
              </a:prstGeom>
            </p:spPr>
          </p:pic>
        </p:grpSp>
        <p:pic>
          <p:nvPicPr>
            <p:cNvPr id="226" name="Picture 225" descr="right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115437" y="5410200"/>
              <a:ext cx="206012" cy="194929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467600" cy="808038"/>
          </a:xfrm>
        </p:spPr>
        <p:txBody>
          <a:bodyPr/>
          <a:lstStyle/>
          <a:p>
            <a:r>
              <a:rPr lang="en-US" dirty="0" smtClean="0"/>
              <a:t>Query </a:t>
            </a:r>
            <a:r>
              <a:rPr lang="en-US" dirty="0" err="1" smtClean="0"/>
              <a:t>anticipability</a:t>
            </a:r>
            <a:r>
              <a:rPr lang="en-US" dirty="0" smtClean="0"/>
              <a:t> analysis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CA5521A-B8A9-4B67-9569-CFCA519245BC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57200" y="1143003"/>
            <a:ext cx="8001000" cy="1323403"/>
          </a:xfrm>
          <a:prstGeom prst="rect">
            <a:avLst/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91400" tIns="45702" rIns="91400" bIns="45702" rtlCol="0">
            <a:spAutoFit/>
          </a:bodyPr>
          <a:lstStyle/>
          <a:p>
            <a:pPr lvl="0"/>
            <a:r>
              <a:rPr lang="en-US" sz="2000" b="1" i="1" dirty="0" smtClean="0"/>
              <a:t>Definition 3.1.</a:t>
            </a:r>
            <a:r>
              <a:rPr lang="en-US" sz="2000" i="1" dirty="0" smtClean="0"/>
              <a:t> A query execution statement q is </a:t>
            </a:r>
            <a:r>
              <a:rPr lang="en-US" sz="2000" b="1" i="1" dirty="0" err="1" smtClean="0"/>
              <a:t>anticipable</a:t>
            </a:r>
            <a:r>
              <a:rPr lang="en-US" sz="2000" i="1" dirty="0" smtClean="0"/>
              <a:t> at a program point u if every path in the CFG from u to End contains an execution of q which is not preceded by any statement that modifies the parameters of q or affects the results of q.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57200" y="3124200"/>
            <a:ext cx="7467600" cy="3505200"/>
          </a:xfrm>
          <a:prstGeom prst="rect">
            <a:avLst/>
          </a:prstGeom>
        </p:spPr>
        <p:txBody>
          <a:bodyPr vert="horz" lIns="91400" tIns="45702" rIns="91400" bIns="45702">
            <a:normAutofit/>
          </a:bodyPr>
          <a:lstStyle/>
          <a:p>
            <a:pPr marL="731216" lvl="1" indent="-274205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endParaRPr lang="en-US" dirty="0" smtClean="0"/>
          </a:p>
          <a:p>
            <a:pPr marL="274205" indent="-274205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US" sz="2400" dirty="0" smtClean="0"/>
              <a:t>Data flow information </a:t>
            </a:r>
          </a:p>
          <a:p>
            <a:pPr marL="639813" lvl="1" indent="-274205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100" dirty="0" smtClean="0"/>
              <a:t>Stored as bit vectors (1 bit per query)</a:t>
            </a:r>
          </a:p>
          <a:p>
            <a:pPr marL="639813" lvl="1" indent="-274205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100" dirty="0" smtClean="0"/>
              <a:t>Propagated against the direction of control flow </a:t>
            </a:r>
            <a:br>
              <a:rPr lang="en-US" sz="2100" dirty="0" smtClean="0"/>
            </a:br>
            <a:r>
              <a:rPr lang="en-US" sz="2100" dirty="0" smtClean="0"/>
              <a:t>(Backward Dataflow Analysis)</a:t>
            </a:r>
          </a:p>
          <a:p>
            <a:pPr marL="639813" lvl="1" indent="-274205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100" dirty="0" smtClean="0"/>
              <a:t>Captured by a system of data flow equations</a:t>
            </a:r>
          </a:p>
          <a:p>
            <a:pPr marL="639813" lvl="1" indent="-274205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100" dirty="0" smtClean="0"/>
              <a:t>Solve equations iteratively till a </a:t>
            </a:r>
            <a:r>
              <a:rPr lang="en-US" sz="2100" dirty="0" err="1" smtClean="0"/>
              <a:t>fixpoint</a:t>
            </a:r>
            <a:r>
              <a:rPr lang="en-US" sz="2100" dirty="0" smtClean="0"/>
              <a:t> is reached</a:t>
            </a:r>
          </a:p>
          <a:p>
            <a:pPr marL="639813" lvl="1" indent="-274205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100" dirty="0" smtClean="0"/>
              <a:t>Details </a:t>
            </a:r>
            <a:r>
              <a:rPr lang="en-US" sz="2100" dirty="0" smtClean="0"/>
              <a:t>in </a:t>
            </a:r>
            <a:r>
              <a:rPr lang="en-US" sz="2100" dirty="0" smtClean="0"/>
              <a:t>the paper</a:t>
            </a:r>
          </a:p>
          <a:p>
            <a:pPr marL="639813" lvl="1" indent="-274205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endParaRPr lang="en-US" sz="2100" dirty="0" smtClean="0"/>
          </a:p>
        </p:txBody>
      </p:sp>
      <p:sp>
        <p:nvSpPr>
          <p:cNvPr id="6" name="Oval 5"/>
          <p:cNvSpPr/>
          <p:nvPr/>
        </p:nvSpPr>
        <p:spPr>
          <a:xfrm>
            <a:off x="7696200" y="2819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696200" y="4343400"/>
            <a:ext cx="152400" cy="1524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urved Right Arrow 12"/>
          <p:cNvSpPr/>
          <p:nvPr/>
        </p:nvSpPr>
        <p:spPr>
          <a:xfrm>
            <a:off x="7391400" y="2971800"/>
            <a:ext cx="228600" cy="1371600"/>
          </a:xfrm>
          <a:prstGeom prst="curvedRightArrow">
            <a:avLst>
              <a:gd name="adj1" fmla="val 0"/>
              <a:gd name="adj2" fmla="val 33591"/>
              <a:gd name="adj3" fmla="val 25000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Curved Right Arrow 13"/>
          <p:cNvSpPr/>
          <p:nvPr/>
        </p:nvSpPr>
        <p:spPr>
          <a:xfrm flipH="1">
            <a:off x="7924800" y="2971800"/>
            <a:ext cx="228600" cy="1371600"/>
          </a:xfrm>
          <a:prstGeom prst="curvedRightArrow">
            <a:avLst>
              <a:gd name="adj1" fmla="val 0"/>
              <a:gd name="adj2" fmla="val 33591"/>
              <a:gd name="adj3" fmla="val 25000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rot="5400000">
            <a:off x="7201694" y="3619500"/>
            <a:ext cx="1142206" cy="79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7315200" y="3505200"/>
            <a:ext cx="152400" cy="152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7696200" y="3810000"/>
            <a:ext cx="152400" cy="152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8077200" y="3352800"/>
            <a:ext cx="152400" cy="152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8001000" y="266700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7924800" y="4495800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End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8174666" y="328826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cxnSp>
        <p:nvCxnSpPr>
          <p:cNvPr id="17" name="Straight Arrow Connector 16"/>
          <p:cNvCxnSpPr>
            <a:endCxn id="21" idx="0"/>
          </p:cNvCxnSpPr>
          <p:nvPr/>
        </p:nvCxnSpPr>
        <p:spPr>
          <a:xfrm rot="5400000">
            <a:off x="7391797" y="3428603"/>
            <a:ext cx="762000" cy="794"/>
          </a:xfrm>
          <a:prstGeom prst="straightConnector1">
            <a:avLst/>
          </a:prstGeom>
          <a:ln w="28575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Freeform 26"/>
          <p:cNvSpPr/>
          <p:nvPr/>
        </p:nvSpPr>
        <p:spPr>
          <a:xfrm>
            <a:off x="7381037" y="2977286"/>
            <a:ext cx="241401" cy="527914"/>
          </a:xfrm>
          <a:custGeom>
            <a:avLst/>
            <a:gdLst>
              <a:gd name="connsiteX0" fmla="*/ 241401 w 241401"/>
              <a:gd name="connsiteY0" fmla="*/ 0 h 456991"/>
              <a:gd name="connsiteX1" fmla="*/ 175565 w 241401"/>
              <a:gd name="connsiteY1" fmla="*/ 14631 h 456991"/>
              <a:gd name="connsiteX2" fmla="*/ 146304 w 241401"/>
              <a:gd name="connsiteY2" fmla="*/ 43892 h 456991"/>
              <a:gd name="connsiteX3" fmla="*/ 131673 w 241401"/>
              <a:gd name="connsiteY3" fmla="*/ 58522 h 456991"/>
              <a:gd name="connsiteX4" fmla="*/ 117043 w 241401"/>
              <a:gd name="connsiteY4" fmla="*/ 102413 h 456991"/>
              <a:gd name="connsiteX5" fmla="*/ 87782 w 241401"/>
              <a:gd name="connsiteY5" fmla="*/ 131674 h 456991"/>
              <a:gd name="connsiteX6" fmla="*/ 80467 w 241401"/>
              <a:gd name="connsiteY6" fmla="*/ 153620 h 456991"/>
              <a:gd name="connsiteX7" fmla="*/ 65837 w 241401"/>
              <a:gd name="connsiteY7" fmla="*/ 175565 h 456991"/>
              <a:gd name="connsiteX8" fmla="*/ 58521 w 241401"/>
              <a:gd name="connsiteY8" fmla="*/ 219456 h 456991"/>
              <a:gd name="connsiteX9" fmla="*/ 43891 w 241401"/>
              <a:gd name="connsiteY9" fmla="*/ 263348 h 456991"/>
              <a:gd name="connsiteX10" fmla="*/ 29261 w 241401"/>
              <a:gd name="connsiteY10" fmla="*/ 336500 h 456991"/>
              <a:gd name="connsiteX11" fmla="*/ 14630 w 241401"/>
              <a:gd name="connsiteY11" fmla="*/ 380391 h 456991"/>
              <a:gd name="connsiteX12" fmla="*/ 7315 w 241401"/>
              <a:gd name="connsiteY12" fmla="*/ 402336 h 456991"/>
              <a:gd name="connsiteX13" fmla="*/ 0 w 241401"/>
              <a:gd name="connsiteY13" fmla="*/ 431597 h 456991"/>
              <a:gd name="connsiteX14" fmla="*/ 7315 w 241401"/>
              <a:gd name="connsiteY14" fmla="*/ 453543 h 456991"/>
              <a:gd name="connsiteX15" fmla="*/ 14630 w 241401"/>
              <a:gd name="connsiteY15" fmla="*/ 424282 h 456991"/>
              <a:gd name="connsiteX16" fmla="*/ 21945 w 241401"/>
              <a:gd name="connsiteY16" fmla="*/ 387706 h 456991"/>
              <a:gd name="connsiteX17" fmla="*/ 29261 w 241401"/>
              <a:gd name="connsiteY17" fmla="*/ 365760 h 456991"/>
              <a:gd name="connsiteX18" fmla="*/ 29261 w 241401"/>
              <a:gd name="connsiteY18" fmla="*/ 336500 h 4569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41401" h="456991">
                <a:moveTo>
                  <a:pt x="241401" y="0"/>
                </a:moveTo>
                <a:cubicBezTo>
                  <a:pt x="238101" y="550"/>
                  <a:pt x="186525" y="6802"/>
                  <a:pt x="175565" y="14631"/>
                </a:cubicBezTo>
                <a:cubicBezTo>
                  <a:pt x="164341" y="22649"/>
                  <a:pt x="156058" y="34138"/>
                  <a:pt x="146304" y="43892"/>
                </a:cubicBezTo>
                <a:lnTo>
                  <a:pt x="131673" y="58522"/>
                </a:lnTo>
                <a:cubicBezTo>
                  <a:pt x="126796" y="73152"/>
                  <a:pt x="127948" y="91508"/>
                  <a:pt x="117043" y="102413"/>
                </a:cubicBezTo>
                <a:lnTo>
                  <a:pt x="87782" y="131674"/>
                </a:lnTo>
                <a:cubicBezTo>
                  <a:pt x="85344" y="138989"/>
                  <a:pt x="83915" y="146723"/>
                  <a:pt x="80467" y="153620"/>
                </a:cubicBezTo>
                <a:cubicBezTo>
                  <a:pt x="76535" y="161483"/>
                  <a:pt x="68617" y="167225"/>
                  <a:pt x="65837" y="175565"/>
                </a:cubicBezTo>
                <a:cubicBezTo>
                  <a:pt x="61147" y="189636"/>
                  <a:pt x="62118" y="205067"/>
                  <a:pt x="58521" y="219456"/>
                </a:cubicBezTo>
                <a:cubicBezTo>
                  <a:pt x="54781" y="234418"/>
                  <a:pt x="46915" y="248225"/>
                  <a:pt x="43891" y="263348"/>
                </a:cubicBezTo>
                <a:cubicBezTo>
                  <a:pt x="39014" y="287732"/>
                  <a:pt x="37125" y="312909"/>
                  <a:pt x="29261" y="336500"/>
                </a:cubicBezTo>
                <a:lnTo>
                  <a:pt x="14630" y="380391"/>
                </a:lnTo>
                <a:cubicBezTo>
                  <a:pt x="12192" y="387706"/>
                  <a:pt x="9185" y="394856"/>
                  <a:pt x="7315" y="402336"/>
                </a:cubicBezTo>
                <a:lnTo>
                  <a:pt x="0" y="431597"/>
                </a:lnTo>
                <a:cubicBezTo>
                  <a:pt x="2438" y="438912"/>
                  <a:pt x="418" y="456991"/>
                  <a:pt x="7315" y="453543"/>
                </a:cubicBezTo>
                <a:cubicBezTo>
                  <a:pt x="16307" y="449047"/>
                  <a:pt x="12449" y="434096"/>
                  <a:pt x="14630" y="424282"/>
                </a:cubicBezTo>
                <a:cubicBezTo>
                  <a:pt x="17327" y="412145"/>
                  <a:pt x="18929" y="399768"/>
                  <a:pt x="21945" y="387706"/>
                </a:cubicBezTo>
                <a:cubicBezTo>
                  <a:pt x="23815" y="380225"/>
                  <a:pt x="28170" y="373394"/>
                  <a:pt x="29261" y="365760"/>
                </a:cubicBezTo>
                <a:cubicBezTo>
                  <a:pt x="30640" y="356105"/>
                  <a:pt x="29261" y="346253"/>
                  <a:pt x="29261" y="336500"/>
                </a:cubicBezTo>
              </a:path>
            </a:pathLst>
          </a:cu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8" name="Freeform 27"/>
          <p:cNvSpPr/>
          <p:nvPr/>
        </p:nvSpPr>
        <p:spPr>
          <a:xfrm>
            <a:off x="7915046" y="2977286"/>
            <a:ext cx="219456" cy="359046"/>
          </a:xfrm>
          <a:custGeom>
            <a:avLst/>
            <a:gdLst>
              <a:gd name="connsiteX0" fmla="*/ 0 w 219456"/>
              <a:gd name="connsiteY0" fmla="*/ 0 h 359046"/>
              <a:gd name="connsiteX1" fmla="*/ 65837 w 219456"/>
              <a:gd name="connsiteY1" fmla="*/ 21946 h 359046"/>
              <a:gd name="connsiteX2" fmla="*/ 73152 w 219456"/>
              <a:gd name="connsiteY2" fmla="*/ 43892 h 359046"/>
              <a:gd name="connsiteX3" fmla="*/ 87783 w 219456"/>
              <a:gd name="connsiteY3" fmla="*/ 58522 h 359046"/>
              <a:gd name="connsiteX4" fmla="*/ 117044 w 219456"/>
              <a:gd name="connsiteY4" fmla="*/ 87783 h 359046"/>
              <a:gd name="connsiteX5" fmla="*/ 131674 w 219456"/>
              <a:gd name="connsiteY5" fmla="*/ 109728 h 359046"/>
              <a:gd name="connsiteX6" fmla="*/ 146304 w 219456"/>
              <a:gd name="connsiteY6" fmla="*/ 124359 h 359046"/>
              <a:gd name="connsiteX7" fmla="*/ 153620 w 219456"/>
              <a:gd name="connsiteY7" fmla="*/ 146304 h 359046"/>
              <a:gd name="connsiteX8" fmla="*/ 168250 w 219456"/>
              <a:gd name="connsiteY8" fmla="*/ 160935 h 359046"/>
              <a:gd name="connsiteX9" fmla="*/ 182880 w 219456"/>
              <a:gd name="connsiteY9" fmla="*/ 204826 h 359046"/>
              <a:gd name="connsiteX10" fmla="*/ 190196 w 219456"/>
              <a:gd name="connsiteY10" fmla="*/ 226772 h 359046"/>
              <a:gd name="connsiteX11" fmla="*/ 197511 w 219456"/>
              <a:gd name="connsiteY11" fmla="*/ 277978 h 359046"/>
              <a:gd name="connsiteX12" fmla="*/ 204826 w 219456"/>
              <a:gd name="connsiteY12" fmla="*/ 299924 h 359046"/>
              <a:gd name="connsiteX13" fmla="*/ 219456 w 219456"/>
              <a:gd name="connsiteY13" fmla="*/ 358445 h 359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19456" h="359046">
                <a:moveTo>
                  <a:pt x="0" y="0"/>
                </a:moveTo>
                <a:cubicBezTo>
                  <a:pt x="21415" y="3569"/>
                  <a:pt x="50013" y="2166"/>
                  <a:pt x="65837" y="21946"/>
                </a:cubicBezTo>
                <a:cubicBezTo>
                  <a:pt x="70654" y="27967"/>
                  <a:pt x="69185" y="37280"/>
                  <a:pt x="73152" y="43892"/>
                </a:cubicBezTo>
                <a:cubicBezTo>
                  <a:pt x="76700" y="49806"/>
                  <a:pt x="82906" y="53645"/>
                  <a:pt x="87783" y="58522"/>
                </a:cubicBezTo>
                <a:cubicBezTo>
                  <a:pt x="103743" y="106403"/>
                  <a:pt x="81576" y="59410"/>
                  <a:pt x="117044" y="87783"/>
                </a:cubicBezTo>
                <a:cubicBezTo>
                  <a:pt x="123909" y="93275"/>
                  <a:pt x="126182" y="102863"/>
                  <a:pt x="131674" y="109728"/>
                </a:cubicBezTo>
                <a:cubicBezTo>
                  <a:pt x="135982" y="115114"/>
                  <a:pt x="141427" y="119482"/>
                  <a:pt x="146304" y="124359"/>
                </a:cubicBezTo>
                <a:cubicBezTo>
                  <a:pt x="148743" y="131674"/>
                  <a:pt x="149653" y="139692"/>
                  <a:pt x="153620" y="146304"/>
                </a:cubicBezTo>
                <a:cubicBezTo>
                  <a:pt x="157168" y="152218"/>
                  <a:pt x="165166" y="154766"/>
                  <a:pt x="168250" y="160935"/>
                </a:cubicBezTo>
                <a:cubicBezTo>
                  <a:pt x="175147" y="174729"/>
                  <a:pt x="178003" y="190196"/>
                  <a:pt x="182880" y="204826"/>
                </a:cubicBezTo>
                <a:lnTo>
                  <a:pt x="190196" y="226772"/>
                </a:lnTo>
                <a:cubicBezTo>
                  <a:pt x="192634" y="243841"/>
                  <a:pt x="194130" y="261071"/>
                  <a:pt x="197511" y="277978"/>
                </a:cubicBezTo>
                <a:cubicBezTo>
                  <a:pt x="199023" y="285539"/>
                  <a:pt x="203153" y="292397"/>
                  <a:pt x="204826" y="299924"/>
                </a:cubicBezTo>
                <a:cubicBezTo>
                  <a:pt x="217964" y="359046"/>
                  <a:pt x="203697" y="326927"/>
                  <a:pt x="219456" y="358445"/>
                </a:cubicBezTo>
              </a:path>
            </a:pathLst>
          </a:cu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5521A-B8A9-4B67-9569-CFCA519245BC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81000" y="4724400"/>
            <a:ext cx="3886200" cy="1828800"/>
          </a:xfrm>
        </p:spPr>
        <p:txBody>
          <a:bodyPr/>
          <a:lstStyle/>
          <a:p>
            <a:pPr marL="274205" lvl="1">
              <a:spcBef>
                <a:spcPts val="600"/>
              </a:spcBef>
              <a:buSzPct val="70000"/>
              <a:buFont typeface="Wingdings"/>
              <a:buChar char=""/>
            </a:pPr>
            <a:r>
              <a:rPr lang="en-US" dirty="0" smtClean="0"/>
              <a:t>Data dependence barriers </a:t>
            </a:r>
          </a:p>
          <a:p>
            <a:pPr marL="548412" lvl="2">
              <a:spcBef>
                <a:spcPts val="600"/>
              </a:spcBef>
              <a:buSzPct val="70000"/>
            </a:pPr>
            <a:r>
              <a:rPr lang="en-US" dirty="0" smtClean="0"/>
              <a:t>Due to assignment to query parameters or UPDATEs</a:t>
            </a:r>
          </a:p>
          <a:p>
            <a:pPr marL="548412" lvl="2">
              <a:spcBef>
                <a:spcPts val="600"/>
              </a:spcBef>
              <a:buSzPct val="70000"/>
            </a:pPr>
            <a:r>
              <a:rPr lang="en-US" dirty="0" smtClean="0"/>
              <a:t>Append prefetch to the barrier statement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2"/>
          </p:nvPr>
        </p:nvSpPr>
        <p:spPr>
          <a:xfrm>
            <a:off x="4346448" y="4724400"/>
            <a:ext cx="4035552" cy="1752600"/>
          </a:xfrm>
        </p:spPr>
        <p:txBody>
          <a:bodyPr/>
          <a:lstStyle/>
          <a:p>
            <a:pPr marL="274205" lvl="1">
              <a:spcBef>
                <a:spcPts val="600"/>
              </a:spcBef>
              <a:buSzPct val="70000"/>
              <a:buFont typeface="Wingdings"/>
              <a:buChar char=""/>
            </a:pPr>
            <a:r>
              <a:rPr lang="en-US" dirty="0" smtClean="0"/>
              <a:t>Control dependence barriers </a:t>
            </a:r>
          </a:p>
          <a:p>
            <a:pPr marL="548412" lvl="2">
              <a:spcBef>
                <a:spcPts val="600"/>
              </a:spcBef>
              <a:buSzPct val="70000"/>
            </a:pPr>
            <a:r>
              <a:rPr lang="en-US" dirty="0" smtClean="0"/>
              <a:t>Due to conditional branching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i="1" dirty="0" smtClean="0"/>
              <a:t>if-else </a:t>
            </a:r>
            <a:r>
              <a:rPr lang="en-US" dirty="0" smtClean="0"/>
              <a:t>or loops)</a:t>
            </a:r>
          </a:p>
          <a:p>
            <a:pPr marL="548412" lvl="2">
              <a:spcBef>
                <a:spcPts val="600"/>
              </a:spcBef>
              <a:buSzPct val="70000"/>
            </a:pPr>
            <a:r>
              <a:rPr lang="en-US" dirty="0" err="1" smtClean="0"/>
              <a:t>Prepend</a:t>
            </a:r>
            <a:r>
              <a:rPr lang="en-US" dirty="0" smtClean="0"/>
              <a:t> prefetch to the </a:t>
            </a:r>
            <a:br>
              <a:rPr lang="en-US" dirty="0" smtClean="0"/>
            </a:br>
            <a:r>
              <a:rPr lang="en-US" dirty="0" smtClean="0"/>
              <a:t>barrier statement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001000" cy="762000"/>
          </a:xfrm>
        </p:spPr>
        <p:txBody>
          <a:bodyPr>
            <a:normAutofit/>
          </a:bodyPr>
          <a:lstStyle/>
          <a:p>
            <a:r>
              <a:rPr lang="en-US" b="1" dirty="0" smtClean="0"/>
              <a:t>Intraprocedural prefetch insertion </a:t>
            </a:r>
            <a:endParaRPr lang="en-US" b="1" dirty="0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57200" y="785373"/>
            <a:ext cx="7467600" cy="738627"/>
          </a:xfrm>
          <a:prstGeom prst="rect">
            <a:avLst/>
          </a:prstGeom>
        </p:spPr>
        <p:txBody>
          <a:bodyPr vert="horz" wrap="square" lIns="91400" tIns="45702" rIns="91400" bIns="45702">
            <a:spAutoFit/>
          </a:bodyPr>
          <a:lstStyle/>
          <a:p>
            <a:pPr marL="274205" marR="0" lvl="1" indent="-27420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Analysis identifies all points in the program where q is </a:t>
            </a:r>
            <a:r>
              <a:rPr kumimoji="0" lang="en-US" sz="21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anticipable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 we are interested in earliest points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838200" y="1828800"/>
            <a:ext cx="2590800" cy="2590800"/>
            <a:chOff x="4114800" y="3886200"/>
            <a:chExt cx="2590800" cy="2590800"/>
          </a:xfrm>
        </p:grpSpPr>
        <p:cxnSp>
          <p:nvCxnSpPr>
            <p:cNvPr id="16" name="Straight Arrow Connector 15"/>
            <p:cNvCxnSpPr>
              <a:stCxn id="17" idx="2"/>
              <a:endCxn id="18" idx="0"/>
            </p:cNvCxnSpPr>
            <p:nvPr/>
          </p:nvCxnSpPr>
          <p:spPr>
            <a:xfrm rot="5400000">
              <a:off x="5102300" y="4645100"/>
              <a:ext cx="609600" cy="620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ounded Rectangle 16"/>
            <p:cNvSpPr/>
            <p:nvPr/>
          </p:nvSpPr>
          <p:spPr>
            <a:xfrm>
              <a:off x="4800600" y="3886200"/>
              <a:ext cx="1219200" cy="457200"/>
            </a:xfrm>
            <a:prstGeom prst="roundRect">
              <a:avLst/>
            </a:prstGeom>
            <a:solidFill>
              <a:srgbClr val="FFE7D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n1: x =…</a:t>
              </a: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5137299" y="4953000"/>
              <a:ext cx="533400" cy="4572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n2</a:t>
              </a: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4114800" y="6019800"/>
              <a:ext cx="2590800" cy="4572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nq</a:t>
              </a:r>
              <a:r>
                <a:rPr lang="en-US" dirty="0" smtClean="0">
                  <a:solidFill>
                    <a:schemeClr val="tx1"/>
                  </a:solidFill>
                </a:rPr>
                <a:t>: </a:t>
              </a:r>
              <a:r>
                <a:rPr lang="en-US" dirty="0" err="1" smtClean="0">
                  <a:solidFill>
                    <a:schemeClr val="tx1"/>
                  </a:solidFill>
                </a:rPr>
                <a:t>executeQuery</a:t>
              </a:r>
              <a:r>
                <a:rPr lang="en-US" dirty="0" smtClean="0">
                  <a:solidFill>
                    <a:schemeClr val="tx1"/>
                  </a:solidFill>
                </a:rPr>
                <a:t>(</a:t>
              </a:r>
              <a:r>
                <a:rPr lang="en-US" dirty="0" err="1" smtClean="0">
                  <a:solidFill>
                    <a:schemeClr val="tx1"/>
                  </a:solidFill>
                </a:rPr>
                <a:t>q,x</a:t>
              </a:r>
              <a:r>
                <a:rPr lang="en-US" dirty="0" smtClean="0">
                  <a:solidFill>
                    <a:schemeClr val="tx1"/>
                  </a:solidFill>
                </a:rPr>
                <a:t>)</a:t>
              </a:r>
            </a:p>
          </p:txBody>
        </p:sp>
        <p:cxnSp>
          <p:nvCxnSpPr>
            <p:cNvPr id="20" name="Straight Arrow Connector 19"/>
            <p:cNvCxnSpPr>
              <a:stCxn id="18" idx="2"/>
              <a:endCxn id="19" idx="0"/>
            </p:cNvCxnSpPr>
            <p:nvPr/>
          </p:nvCxnSpPr>
          <p:spPr>
            <a:xfrm rot="16200000" flipH="1">
              <a:off x="5102299" y="5711899"/>
              <a:ext cx="609600" cy="6201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sys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Group 53"/>
          <p:cNvGrpSpPr/>
          <p:nvPr/>
        </p:nvGrpSpPr>
        <p:grpSpPr>
          <a:xfrm>
            <a:off x="4724400" y="1828800"/>
            <a:ext cx="3744194" cy="2514600"/>
            <a:chOff x="5029200" y="1828800"/>
            <a:chExt cx="3744194" cy="2514600"/>
          </a:xfrm>
        </p:grpSpPr>
        <p:cxnSp>
          <p:nvCxnSpPr>
            <p:cNvPr id="22" name="Straight Arrow Connector 21"/>
            <p:cNvCxnSpPr>
              <a:endCxn id="24" idx="0"/>
            </p:cNvCxnSpPr>
            <p:nvPr/>
          </p:nvCxnSpPr>
          <p:spPr>
            <a:xfrm>
              <a:off x="6781800" y="2286000"/>
              <a:ext cx="528968" cy="45720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ounded Rectangle 23"/>
            <p:cNvSpPr/>
            <p:nvPr/>
          </p:nvSpPr>
          <p:spPr>
            <a:xfrm>
              <a:off x="7044068" y="2743200"/>
              <a:ext cx="533400" cy="457200"/>
            </a:xfrm>
            <a:prstGeom prst="roundRect">
              <a:avLst/>
            </a:prstGeom>
            <a:solidFill>
              <a:srgbClr val="FFE7D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n2</a:t>
              </a:r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6019800" y="3886200"/>
              <a:ext cx="2590800" cy="4572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nq</a:t>
              </a:r>
              <a:r>
                <a:rPr lang="en-US" dirty="0" smtClean="0">
                  <a:solidFill>
                    <a:schemeClr val="tx1"/>
                  </a:solidFill>
                </a:rPr>
                <a:t>: </a:t>
              </a:r>
              <a:r>
                <a:rPr lang="en-US" dirty="0" err="1" smtClean="0">
                  <a:solidFill>
                    <a:schemeClr val="tx1"/>
                  </a:solidFill>
                </a:rPr>
                <a:t>executeQuery</a:t>
              </a:r>
              <a:r>
                <a:rPr lang="en-US" dirty="0" smtClean="0">
                  <a:solidFill>
                    <a:schemeClr val="tx1"/>
                  </a:solidFill>
                </a:rPr>
                <a:t>(</a:t>
              </a:r>
              <a:r>
                <a:rPr lang="en-US" dirty="0" err="1" smtClean="0">
                  <a:solidFill>
                    <a:schemeClr val="tx1"/>
                  </a:solidFill>
                </a:rPr>
                <a:t>q,x</a:t>
              </a:r>
              <a:r>
                <a:rPr lang="en-US" dirty="0" smtClean="0">
                  <a:solidFill>
                    <a:schemeClr val="tx1"/>
                  </a:solidFill>
                </a:rPr>
                <a:t>)</a:t>
              </a:r>
            </a:p>
          </p:txBody>
        </p:sp>
        <p:cxnSp>
          <p:nvCxnSpPr>
            <p:cNvPr id="26" name="Straight Arrow Connector 25"/>
            <p:cNvCxnSpPr>
              <a:stCxn id="24" idx="2"/>
              <a:endCxn id="25" idx="0"/>
            </p:cNvCxnSpPr>
            <p:nvPr/>
          </p:nvCxnSpPr>
          <p:spPr>
            <a:xfrm rot="16200000" flipH="1">
              <a:off x="6970084" y="3541084"/>
              <a:ext cx="685800" cy="4432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sys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ounded Rectangle 30"/>
            <p:cNvSpPr/>
            <p:nvPr/>
          </p:nvSpPr>
          <p:spPr>
            <a:xfrm>
              <a:off x="5029200" y="3886200"/>
              <a:ext cx="533400" cy="4572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n3</a:t>
              </a:r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5791200" y="1828800"/>
              <a:ext cx="1219200" cy="4572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n1: if(…)</a:t>
              </a:r>
            </a:p>
          </p:txBody>
        </p:sp>
        <p:cxnSp>
          <p:nvCxnSpPr>
            <p:cNvPr id="47" name="Straight Arrow Connector 46"/>
            <p:cNvCxnSpPr>
              <a:endCxn id="31" idx="0"/>
            </p:cNvCxnSpPr>
            <p:nvPr/>
          </p:nvCxnSpPr>
          <p:spPr>
            <a:xfrm rot="5400000">
              <a:off x="4895850" y="2686050"/>
              <a:ext cx="1600200" cy="800100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sys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7239000" y="2428802"/>
              <a:ext cx="15343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 smtClean="0">
                  <a:solidFill>
                    <a:srgbClr val="C00000"/>
                  </a:solidFill>
                </a:rPr>
                <a:t>submit</a:t>
              </a:r>
              <a:r>
                <a:rPr lang="en-US" b="1" i="1" dirty="0" smtClean="0"/>
                <a:t>(</a:t>
              </a:r>
              <a:r>
                <a:rPr lang="en-US" b="1" i="1" dirty="0" err="1" smtClean="0"/>
                <a:t>q,x</a:t>
              </a:r>
              <a:r>
                <a:rPr lang="en-US" i="1" dirty="0" smtClean="0"/>
                <a:t>)</a:t>
              </a:r>
              <a:endParaRPr lang="en-US" i="1" dirty="0"/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685800" y="2220433"/>
            <a:ext cx="1534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C00000"/>
                </a:solidFill>
              </a:rPr>
              <a:t>submit</a:t>
            </a:r>
            <a:r>
              <a:rPr lang="en-US" b="1" i="1" dirty="0" smtClean="0"/>
              <a:t>(</a:t>
            </a:r>
            <a:r>
              <a:rPr lang="en-US" b="1" i="1" dirty="0" err="1" smtClean="0"/>
              <a:t>q,x</a:t>
            </a:r>
            <a:r>
              <a:rPr lang="en-US" i="1" dirty="0" smtClean="0"/>
              <a:t>)</a:t>
            </a:r>
            <a:endParaRPr lang="en-US" i="1" dirty="0"/>
          </a:p>
        </p:txBody>
      </p:sp>
      <p:pic>
        <p:nvPicPr>
          <p:cNvPr id="23" name="Picture 22" descr="righ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19400" y="2209800"/>
            <a:ext cx="322130" cy="304800"/>
          </a:xfrm>
          <a:prstGeom prst="rect">
            <a:avLst/>
          </a:prstGeom>
        </p:spPr>
      </p:pic>
      <p:sp>
        <p:nvSpPr>
          <p:cNvPr id="27" name="&quot;No&quot; Symbol 26"/>
          <p:cNvSpPr/>
          <p:nvPr/>
        </p:nvSpPr>
        <p:spPr>
          <a:xfrm>
            <a:off x="2819400" y="1600200"/>
            <a:ext cx="304800" cy="304800"/>
          </a:xfrm>
          <a:prstGeom prst="noSmoking">
            <a:avLst>
              <a:gd name="adj" fmla="val 1193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0" tIns="45702" rIns="91400" bIns="45702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28" name="Picture 27" descr="righ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00800" y="2590800"/>
            <a:ext cx="322130" cy="304800"/>
          </a:xfrm>
          <a:prstGeom prst="rect">
            <a:avLst/>
          </a:prstGeom>
        </p:spPr>
      </p:pic>
      <p:sp>
        <p:nvSpPr>
          <p:cNvPr id="29" name="&quot;No&quot; Symbol 28"/>
          <p:cNvSpPr/>
          <p:nvPr/>
        </p:nvSpPr>
        <p:spPr>
          <a:xfrm>
            <a:off x="6781800" y="1981200"/>
            <a:ext cx="304800" cy="304800"/>
          </a:xfrm>
          <a:prstGeom prst="noSmoking">
            <a:avLst>
              <a:gd name="adj" fmla="val 1193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0" tIns="45702" rIns="91400" bIns="45702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CA5521A-B8A9-4B67-9569-CFCA519245BC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0010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Intraprocedural prefetch insertion 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457200" y="5029200"/>
            <a:ext cx="7467600" cy="121615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q2 only achieves overlap with the loop</a:t>
            </a:r>
          </a:p>
          <a:p>
            <a:r>
              <a:rPr lang="en-US" dirty="0" smtClean="0"/>
              <a:t>q1 can be prefetched at the beginning of the method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28600" y="1404878"/>
            <a:ext cx="3505200" cy="3139285"/>
          </a:xfrm>
          <a:prstGeom prst="rect">
            <a:avLst/>
          </a:prstGeom>
          <a:solidFill>
            <a:srgbClr val="FFE7D7">
              <a:alpha val="40000"/>
            </a:srgbClr>
          </a:solidFill>
          <a:ln w="28575">
            <a:solidFill>
              <a:schemeClr val="accent3"/>
            </a:solidFill>
          </a:ln>
        </p:spPr>
        <p:txBody>
          <a:bodyPr wrap="square" lIns="91400" tIns="45702" rIns="91400" bIns="45702">
            <a:spAutoFit/>
          </a:bodyPr>
          <a:lstStyle/>
          <a:p>
            <a:r>
              <a:rPr lang="en-US" b="1" dirty="0" smtClean="0">
                <a:solidFill>
                  <a:srgbClr val="7F0055"/>
                </a:solidFill>
                <a:latin typeface="Monospace"/>
              </a:rPr>
              <a:t>void</a:t>
            </a:r>
            <a:r>
              <a:rPr lang="en-US" dirty="0" smtClean="0">
                <a:latin typeface="Monospace"/>
              </a:rPr>
              <a:t> report(</a:t>
            </a:r>
            <a:r>
              <a:rPr lang="en-US" dirty="0" err="1" smtClean="0">
                <a:latin typeface="Monospace"/>
              </a:rPr>
              <a:t>int</a:t>
            </a:r>
            <a:r>
              <a:rPr lang="en-US" dirty="0" smtClean="0">
                <a:latin typeface="Monospace"/>
              </a:rPr>
              <a:t> </a:t>
            </a:r>
            <a:r>
              <a:rPr lang="en-US" dirty="0" err="1" smtClean="0">
                <a:latin typeface="Monospace"/>
              </a:rPr>
              <a:t>cId,String</a:t>
            </a:r>
            <a:r>
              <a:rPr lang="en-US" dirty="0" smtClean="0">
                <a:latin typeface="Monospace"/>
              </a:rPr>
              <a:t> city){</a:t>
            </a:r>
          </a:p>
          <a:p>
            <a:endParaRPr lang="en-US" dirty="0" smtClean="0">
              <a:latin typeface="Monospace"/>
            </a:endParaRPr>
          </a:p>
          <a:p>
            <a:r>
              <a:rPr lang="en-US" dirty="0" smtClean="0">
                <a:latin typeface="Monospace"/>
              </a:rPr>
              <a:t>    city  = …</a:t>
            </a:r>
          </a:p>
          <a:p>
            <a:endParaRPr lang="en-US" dirty="0" smtClean="0">
              <a:latin typeface="Monospace"/>
            </a:endParaRPr>
          </a:p>
          <a:p>
            <a:r>
              <a:rPr lang="en-US" dirty="0" smtClean="0">
                <a:latin typeface="Monospace"/>
              </a:rPr>
              <a:t>    </a:t>
            </a:r>
            <a:r>
              <a:rPr lang="en-US" b="1" dirty="0" smtClean="0">
                <a:solidFill>
                  <a:srgbClr val="7F0055"/>
                </a:solidFill>
                <a:latin typeface="Monospace"/>
              </a:rPr>
              <a:t>while </a:t>
            </a:r>
            <a:r>
              <a:rPr lang="en-US" dirty="0" smtClean="0">
                <a:latin typeface="Monospace"/>
              </a:rPr>
              <a:t>(…){</a:t>
            </a:r>
          </a:p>
          <a:p>
            <a:r>
              <a:rPr lang="en-US" dirty="0" smtClean="0">
                <a:latin typeface="Monospace"/>
              </a:rPr>
              <a:t>        …</a:t>
            </a:r>
          </a:p>
          <a:p>
            <a:r>
              <a:rPr lang="en-US" dirty="0" smtClean="0">
                <a:latin typeface="Monospace"/>
              </a:rPr>
              <a:t>    }</a:t>
            </a:r>
          </a:p>
          <a:p>
            <a:r>
              <a:rPr lang="en-US" dirty="0" smtClean="0">
                <a:latin typeface="Monospace"/>
              </a:rPr>
              <a:t>    rs1 = </a:t>
            </a:r>
            <a:r>
              <a:rPr lang="en-US" b="1" i="1" dirty="0" err="1" smtClean="0">
                <a:solidFill>
                  <a:srgbClr val="006600"/>
                </a:solidFill>
                <a:latin typeface="Monospace"/>
              </a:rPr>
              <a:t>executeQuery</a:t>
            </a:r>
            <a:r>
              <a:rPr lang="en-US" dirty="0" smtClean="0">
                <a:latin typeface="Monospace"/>
              </a:rPr>
              <a:t>(</a:t>
            </a:r>
            <a:r>
              <a:rPr lang="en-US" b="1" dirty="0" smtClean="0">
                <a:solidFill>
                  <a:srgbClr val="0070C0"/>
                </a:solidFill>
                <a:latin typeface="Monospace"/>
              </a:rPr>
              <a:t>q1</a:t>
            </a:r>
            <a:r>
              <a:rPr lang="en-US" dirty="0" smtClean="0">
                <a:latin typeface="Monospace"/>
              </a:rPr>
              <a:t>, </a:t>
            </a:r>
            <a:r>
              <a:rPr lang="en-US" dirty="0" err="1" smtClean="0">
                <a:latin typeface="Monospace"/>
              </a:rPr>
              <a:t>cId</a:t>
            </a:r>
            <a:r>
              <a:rPr lang="en-US" dirty="0" smtClean="0">
                <a:latin typeface="Monospace"/>
              </a:rPr>
              <a:t>); </a:t>
            </a:r>
          </a:p>
          <a:p>
            <a:r>
              <a:rPr lang="en-US" dirty="0" smtClean="0">
                <a:latin typeface="Monospace"/>
              </a:rPr>
              <a:t>    rs2 = </a:t>
            </a:r>
            <a:r>
              <a:rPr lang="en-US" b="1" i="1" dirty="0" err="1" smtClean="0">
                <a:solidFill>
                  <a:srgbClr val="006600"/>
                </a:solidFill>
                <a:latin typeface="Monospace"/>
              </a:rPr>
              <a:t>executeQuery</a:t>
            </a:r>
            <a:r>
              <a:rPr lang="en-US" dirty="0" smtClean="0">
                <a:latin typeface="Monospace"/>
              </a:rPr>
              <a:t>(</a:t>
            </a:r>
            <a:r>
              <a:rPr lang="en-US" b="1" dirty="0" smtClean="0">
                <a:solidFill>
                  <a:srgbClr val="0070C0"/>
                </a:solidFill>
                <a:latin typeface="Monospace"/>
              </a:rPr>
              <a:t>q2</a:t>
            </a:r>
            <a:r>
              <a:rPr lang="en-US" dirty="0" smtClean="0">
                <a:latin typeface="Monospace"/>
              </a:rPr>
              <a:t>, city);</a:t>
            </a:r>
          </a:p>
          <a:p>
            <a:r>
              <a:rPr lang="en-US" dirty="0" smtClean="0">
                <a:latin typeface="Monospace"/>
              </a:rPr>
              <a:t>    …</a:t>
            </a:r>
          </a:p>
          <a:p>
            <a:r>
              <a:rPr lang="en-US" dirty="0" smtClean="0">
                <a:latin typeface="Monospace"/>
              </a:rPr>
              <a:t>}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76800" y="1404878"/>
            <a:ext cx="3505200" cy="3139285"/>
          </a:xfrm>
          <a:prstGeom prst="rect">
            <a:avLst/>
          </a:prstGeom>
          <a:solidFill>
            <a:srgbClr val="FFE7D7">
              <a:alpha val="40000"/>
            </a:srgbClr>
          </a:solidFill>
          <a:ln w="28575">
            <a:solidFill>
              <a:schemeClr val="accent3"/>
            </a:solidFill>
          </a:ln>
        </p:spPr>
        <p:txBody>
          <a:bodyPr wrap="square" lIns="91400" tIns="45702" rIns="91400" bIns="45702">
            <a:spAutoFit/>
          </a:bodyPr>
          <a:lstStyle/>
          <a:p>
            <a:r>
              <a:rPr lang="en-US" b="1" dirty="0" smtClean="0">
                <a:solidFill>
                  <a:srgbClr val="7F0055"/>
                </a:solidFill>
                <a:latin typeface="Monospace"/>
              </a:rPr>
              <a:t>void</a:t>
            </a:r>
            <a:r>
              <a:rPr lang="en-US" dirty="0" smtClean="0">
                <a:latin typeface="Monospace"/>
              </a:rPr>
              <a:t> report(</a:t>
            </a:r>
            <a:r>
              <a:rPr lang="en-US" dirty="0" err="1" smtClean="0">
                <a:latin typeface="Monospace"/>
              </a:rPr>
              <a:t>int</a:t>
            </a:r>
            <a:r>
              <a:rPr lang="en-US" dirty="0" smtClean="0">
                <a:latin typeface="Monospace"/>
              </a:rPr>
              <a:t> </a:t>
            </a:r>
            <a:r>
              <a:rPr lang="en-US" dirty="0" err="1" smtClean="0">
                <a:latin typeface="Monospace"/>
              </a:rPr>
              <a:t>cId,String</a:t>
            </a:r>
            <a:r>
              <a:rPr lang="en-US" dirty="0" smtClean="0">
                <a:latin typeface="Monospace"/>
              </a:rPr>
              <a:t> city){</a:t>
            </a:r>
          </a:p>
          <a:p>
            <a:r>
              <a:rPr lang="en-US" dirty="0" smtClean="0">
                <a:latin typeface="Monospace"/>
              </a:rPr>
              <a:t>    </a:t>
            </a:r>
            <a:r>
              <a:rPr lang="en-US" b="1" i="1" dirty="0" smtClean="0">
                <a:solidFill>
                  <a:srgbClr val="C00000"/>
                </a:solidFill>
                <a:latin typeface="Monospace"/>
              </a:rPr>
              <a:t>submit</a:t>
            </a:r>
            <a:r>
              <a:rPr lang="en-US" dirty="0" smtClean="0">
                <a:latin typeface="Monospace"/>
              </a:rPr>
              <a:t>(</a:t>
            </a:r>
            <a:r>
              <a:rPr lang="en-US" b="1" dirty="0" smtClean="0">
                <a:solidFill>
                  <a:srgbClr val="0070C0"/>
                </a:solidFill>
                <a:latin typeface="Monospace"/>
              </a:rPr>
              <a:t>q1</a:t>
            </a:r>
            <a:r>
              <a:rPr lang="en-US" dirty="0" smtClean="0">
                <a:latin typeface="Monospace"/>
              </a:rPr>
              <a:t>, </a:t>
            </a:r>
            <a:r>
              <a:rPr lang="en-US" dirty="0" err="1" smtClean="0">
                <a:latin typeface="Monospace"/>
              </a:rPr>
              <a:t>cId</a:t>
            </a:r>
            <a:r>
              <a:rPr lang="en-US" dirty="0" smtClean="0">
                <a:latin typeface="Monospace"/>
              </a:rPr>
              <a:t>);</a:t>
            </a:r>
          </a:p>
          <a:p>
            <a:r>
              <a:rPr lang="en-US" dirty="0" smtClean="0">
                <a:latin typeface="Monospace"/>
              </a:rPr>
              <a:t>    city  = …</a:t>
            </a:r>
          </a:p>
          <a:p>
            <a:r>
              <a:rPr lang="en-US" dirty="0" smtClean="0">
                <a:latin typeface="Monospace"/>
              </a:rPr>
              <a:t>    </a:t>
            </a:r>
            <a:r>
              <a:rPr lang="en-US" b="1" i="1" dirty="0" smtClean="0">
                <a:solidFill>
                  <a:srgbClr val="C00000"/>
                </a:solidFill>
                <a:latin typeface="Monospace"/>
              </a:rPr>
              <a:t>submit</a:t>
            </a:r>
            <a:r>
              <a:rPr lang="en-US" dirty="0" smtClean="0">
                <a:latin typeface="Monospace"/>
              </a:rPr>
              <a:t>(</a:t>
            </a:r>
            <a:r>
              <a:rPr lang="en-US" b="1" dirty="0" smtClean="0">
                <a:solidFill>
                  <a:srgbClr val="0070C0"/>
                </a:solidFill>
                <a:latin typeface="Monospace"/>
              </a:rPr>
              <a:t>q2</a:t>
            </a:r>
            <a:r>
              <a:rPr lang="en-US" dirty="0" smtClean="0">
                <a:latin typeface="Monospace"/>
              </a:rPr>
              <a:t>, city);</a:t>
            </a:r>
          </a:p>
          <a:p>
            <a:r>
              <a:rPr lang="en-US" dirty="0" smtClean="0">
                <a:latin typeface="Monospace"/>
              </a:rPr>
              <a:t>    </a:t>
            </a:r>
            <a:r>
              <a:rPr lang="en-US" b="1" dirty="0" smtClean="0">
                <a:solidFill>
                  <a:srgbClr val="7F0055"/>
                </a:solidFill>
                <a:latin typeface="Monospace"/>
              </a:rPr>
              <a:t>while </a:t>
            </a:r>
            <a:r>
              <a:rPr lang="en-US" dirty="0" smtClean="0">
                <a:latin typeface="Monospace"/>
              </a:rPr>
              <a:t>(…){</a:t>
            </a:r>
          </a:p>
          <a:p>
            <a:r>
              <a:rPr lang="en-US" dirty="0" smtClean="0">
                <a:latin typeface="Monospace"/>
              </a:rPr>
              <a:t>        …</a:t>
            </a:r>
          </a:p>
          <a:p>
            <a:r>
              <a:rPr lang="en-US" dirty="0" smtClean="0">
                <a:latin typeface="Monospace"/>
              </a:rPr>
              <a:t>    }</a:t>
            </a:r>
          </a:p>
          <a:p>
            <a:r>
              <a:rPr lang="en-US" dirty="0" smtClean="0">
                <a:latin typeface="Monospace"/>
              </a:rPr>
              <a:t>    rs1 = </a:t>
            </a:r>
            <a:r>
              <a:rPr lang="en-US" b="1" i="1" dirty="0" err="1" smtClean="0">
                <a:solidFill>
                  <a:srgbClr val="006600"/>
                </a:solidFill>
                <a:latin typeface="Monospace"/>
              </a:rPr>
              <a:t>executeQuery</a:t>
            </a:r>
            <a:r>
              <a:rPr lang="en-US" dirty="0" smtClean="0">
                <a:latin typeface="Monospace"/>
              </a:rPr>
              <a:t>(</a:t>
            </a:r>
            <a:r>
              <a:rPr lang="en-US" b="1" dirty="0" smtClean="0">
                <a:solidFill>
                  <a:srgbClr val="0070C0"/>
                </a:solidFill>
                <a:latin typeface="Monospace"/>
              </a:rPr>
              <a:t>q1</a:t>
            </a:r>
            <a:r>
              <a:rPr lang="en-US" dirty="0" smtClean="0">
                <a:latin typeface="Monospace"/>
              </a:rPr>
              <a:t>, </a:t>
            </a:r>
            <a:r>
              <a:rPr lang="en-US" dirty="0" err="1" smtClean="0">
                <a:latin typeface="Monospace"/>
              </a:rPr>
              <a:t>cId</a:t>
            </a:r>
            <a:r>
              <a:rPr lang="en-US" dirty="0" smtClean="0">
                <a:latin typeface="Monospace"/>
              </a:rPr>
              <a:t>); </a:t>
            </a:r>
          </a:p>
          <a:p>
            <a:r>
              <a:rPr lang="en-US" dirty="0" smtClean="0">
                <a:latin typeface="Monospace"/>
              </a:rPr>
              <a:t>    rs2 = </a:t>
            </a:r>
            <a:r>
              <a:rPr lang="en-US" b="1" i="1" dirty="0" err="1" smtClean="0">
                <a:solidFill>
                  <a:srgbClr val="006600"/>
                </a:solidFill>
                <a:latin typeface="Monospace"/>
              </a:rPr>
              <a:t>executeQuery</a:t>
            </a:r>
            <a:r>
              <a:rPr lang="en-US" dirty="0" smtClean="0">
                <a:latin typeface="Monospace"/>
              </a:rPr>
              <a:t>(</a:t>
            </a:r>
            <a:r>
              <a:rPr lang="en-US" b="1" dirty="0" smtClean="0">
                <a:solidFill>
                  <a:srgbClr val="0070C0"/>
                </a:solidFill>
                <a:latin typeface="Monospace"/>
              </a:rPr>
              <a:t>q2</a:t>
            </a:r>
            <a:r>
              <a:rPr lang="en-US" dirty="0" smtClean="0">
                <a:latin typeface="Monospace"/>
              </a:rPr>
              <a:t>, city);</a:t>
            </a:r>
          </a:p>
          <a:p>
            <a:r>
              <a:rPr lang="en-US" dirty="0" smtClean="0">
                <a:latin typeface="Monospace"/>
              </a:rPr>
              <a:t>    …</a:t>
            </a:r>
          </a:p>
          <a:p>
            <a:r>
              <a:rPr lang="en-US" dirty="0" smtClean="0">
                <a:latin typeface="Monospace"/>
              </a:rPr>
              <a:t>}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962400" y="2895600"/>
            <a:ext cx="4572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0" tIns="45702" rIns="91400" bIns="45702"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CA5521A-B8A9-4B67-9569-CFCA519245BC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0010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Intraprocedural prefetch insertion 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457200" y="5029200"/>
            <a:ext cx="7467600" cy="1600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q2 only achieves overlap with the loop</a:t>
            </a:r>
          </a:p>
          <a:p>
            <a:r>
              <a:rPr lang="en-US" dirty="0" smtClean="0"/>
              <a:t>q1 can be prefetched at the beginning of the method</a:t>
            </a:r>
          </a:p>
          <a:p>
            <a:pPr lvl="1"/>
            <a:r>
              <a:rPr lang="en-US" dirty="0" smtClean="0"/>
              <a:t>Can be moved to the method that invokes </a:t>
            </a:r>
            <a:r>
              <a:rPr lang="en-US" dirty="0" smtClean="0">
                <a:latin typeface="Monospace"/>
              </a:rPr>
              <a:t>report()</a:t>
            </a:r>
            <a:endParaRPr lang="en-US" dirty="0">
              <a:latin typeface="Monospace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8600" y="1404878"/>
            <a:ext cx="3505200" cy="3139285"/>
          </a:xfrm>
          <a:prstGeom prst="rect">
            <a:avLst/>
          </a:prstGeom>
          <a:solidFill>
            <a:srgbClr val="FFE7D7">
              <a:alpha val="40000"/>
            </a:srgbClr>
          </a:solidFill>
          <a:ln w="28575">
            <a:solidFill>
              <a:schemeClr val="accent3"/>
            </a:solidFill>
          </a:ln>
        </p:spPr>
        <p:txBody>
          <a:bodyPr wrap="square" lIns="91400" tIns="45702" rIns="91400" bIns="45702">
            <a:spAutoFit/>
          </a:bodyPr>
          <a:lstStyle/>
          <a:p>
            <a:r>
              <a:rPr lang="en-US" b="1" dirty="0" smtClean="0">
                <a:solidFill>
                  <a:srgbClr val="7F0055"/>
                </a:solidFill>
                <a:latin typeface="Monospace"/>
              </a:rPr>
              <a:t>void</a:t>
            </a:r>
            <a:r>
              <a:rPr lang="en-US" dirty="0" smtClean="0">
                <a:latin typeface="Monospace"/>
              </a:rPr>
              <a:t> report(</a:t>
            </a:r>
            <a:r>
              <a:rPr lang="en-US" dirty="0" err="1" smtClean="0">
                <a:latin typeface="Monospace"/>
              </a:rPr>
              <a:t>int</a:t>
            </a:r>
            <a:r>
              <a:rPr lang="en-US" dirty="0" smtClean="0">
                <a:latin typeface="Monospace"/>
              </a:rPr>
              <a:t> </a:t>
            </a:r>
            <a:r>
              <a:rPr lang="en-US" dirty="0" err="1" smtClean="0">
                <a:latin typeface="Monospace"/>
              </a:rPr>
              <a:t>cId,String</a:t>
            </a:r>
            <a:r>
              <a:rPr lang="en-US" dirty="0" smtClean="0">
                <a:latin typeface="Monospace"/>
              </a:rPr>
              <a:t> city){</a:t>
            </a:r>
          </a:p>
          <a:p>
            <a:endParaRPr lang="en-US" dirty="0" smtClean="0">
              <a:latin typeface="Monospace"/>
            </a:endParaRPr>
          </a:p>
          <a:p>
            <a:r>
              <a:rPr lang="en-US" dirty="0" smtClean="0">
                <a:latin typeface="Monospace"/>
              </a:rPr>
              <a:t>    city  = …</a:t>
            </a:r>
          </a:p>
          <a:p>
            <a:endParaRPr lang="en-US" dirty="0" smtClean="0">
              <a:latin typeface="Monospace"/>
            </a:endParaRPr>
          </a:p>
          <a:p>
            <a:r>
              <a:rPr lang="en-US" dirty="0" smtClean="0">
                <a:latin typeface="Monospace"/>
              </a:rPr>
              <a:t>    </a:t>
            </a:r>
            <a:r>
              <a:rPr lang="en-US" b="1" dirty="0" smtClean="0">
                <a:solidFill>
                  <a:srgbClr val="7F0055"/>
                </a:solidFill>
                <a:latin typeface="Monospace"/>
              </a:rPr>
              <a:t>while </a:t>
            </a:r>
            <a:r>
              <a:rPr lang="en-US" dirty="0" smtClean="0">
                <a:latin typeface="Monospace"/>
              </a:rPr>
              <a:t>(…){</a:t>
            </a:r>
          </a:p>
          <a:p>
            <a:r>
              <a:rPr lang="en-US" dirty="0" smtClean="0">
                <a:latin typeface="Monospace"/>
              </a:rPr>
              <a:t>        …</a:t>
            </a:r>
          </a:p>
          <a:p>
            <a:r>
              <a:rPr lang="en-US" dirty="0" smtClean="0">
                <a:latin typeface="Monospace"/>
              </a:rPr>
              <a:t>    }</a:t>
            </a:r>
          </a:p>
          <a:p>
            <a:r>
              <a:rPr lang="en-US" dirty="0" smtClean="0">
                <a:latin typeface="Monospace"/>
              </a:rPr>
              <a:t>    rs1 = </a:t>
            </a:r>
            <a:r>
              <a:rPr lang="en-US" b="1" i="1" dirty="0" err="1" smtClean="0">
                <a:solidFill>
                  <a:srgbClr val="006600"/>
                </a:solidFill>
                <a:latin typeface="Monospace"/>
              </a:rPr>
              <a:t>executeQuery</a:t>
            </a:r>
            <a:r>
              <a:rPr lang="en-US" dirty="0" smtClean="0">
                <a:latin typeface="Monospace"/>
              </a:rPr>
              <a:t>(</a:t>
            </a:r>
            <a:r>
              <a:rPr lang="en-US" b="1" dirty="0" smtClean="0">
                <a:solidFill>
                  <a:srgbClr val="0070C0"/>
                </a:solidFill>
                <a:latin typeface="Monospace"/>
              </a:rPr>
              <a:t>q1</a:t>
            </a:r>
            <a:r>
              <a:rPr lang="en-US" dirty="0" smtClean="0">
                <a:latin typeface="Monospace"/>
              </a:rPr>
              <a:t>, </a:t>
            </a:r>
            <a:r>
              <a:rPr lang="en-US" dirty="0" err="1" smtClean="0">
                <a:latin typeface="Monospace"/>
              </a:rPr>
              <a:t>cId</a:t>
            </a:r>
            <a:r>
              <a:rPr lang="en-US" dirty="0" smtClean="0">
                <a:latin typeface="Monospace"/>
              </a:rPr>
              <a:t>); </a:t>
            </a:r>
          </a:p>
          <a:p>
            <a:r>
              <a:rPr lang="en-US" dirty="0" smtClean="0">
                <a:latin typeface="Monospace"/>
              </a:rPr>
              <a:t>    rs2 = </a:t>
            </a:r>
            <a:r>
              <a:rPr lang="en-US" b="1" i="1" dirty="0" err="1" smtClean="0">
                <a:solidFill>
                  <a:srgbClr val="006600"/>
                </a:solidFill>
                <a:latin typeface="Monospace"/>
              </a:rPr>
              <a:t>executeQuery</a:t>
            </a:r>
            <a:r>
              <a:rPr lang="en-US" dirty="0" smtClean="0">
                <a:latin typeface="Monospace"/>
              </a:rPr>
              <a:t>(</a:t>
            </a:r>
            <a:r>
              <a:rPr lang="en-US" b="1" dirty="0" smtClean="0">
                <a:solidFill>
                  <a:srgbClr val="0070C0"/>
                </a:solidFill>
                <a:latin typeface="Monospace"/>
              </a:rPr>
              <a:t>q2</a:t>
            </a:r>
            <a:r>
              <a:rPr lang="en-US" dirty="0" smtClean="0">
                <a:latin typeface="Monospace"/>
              </a:rPr>
              <a:t>, city);</a:t>
            </a:r>
          </a:p>
          <a:p>
            <a:r>
              <a:rPr lang="en-US" dirty="0" smtClean="0">
                <a:latin typeface="Monospace"/>
              </a:rPr>
              <a:t>    …</a:t>
            </a:r>
          </a:p>
          <a:p>
            <a:r>
              <a:rPr lang="en-US" dirty="0" smtClean="0">
                <a:latin typeface="Monospace"/>
              </a:rPr>
              <a:t>}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76800" y="1404878"/>
            <a:ext cx="3505200" cy="3139285"/>
          </a:xfrm>
          <a:prstGeom prst="rect">
            <a:avLst/>
          </a:prstGeom>
          <a:solidFill>
            <a:srgbClr val="FFE7D7">
              <a:alpha val="40000"/>
            </a:srgbClr>
          </a:solidFill>
          <a:ln w="28575">
            <a:solidFill>
              <a:schemeClr val="accent3"/>
            </a:solidFill>
          </a:ln>
        </p:spPr>
        <p:txBody>
          <a:bodyPr wrap="square" lIns="91400" tIns="45702" rIns="91400" bIns="45702">
            <a:spAutoFit/>
          </a:bodyPr>
          <a:lstStyle/>
          <a:p>
            <a:r>
              <a:rPr lang="en-US" b="1" dirty="0" smtClean="0">
                <a:solidFill>
                  <a:srgbClr val="7F0055"/>
                </a:solidFill>
                <a:latin typeface="Monospace"/>
              </a:rPr>
              <a:t>void</a:t>
            </a:r>
            <a:r>
              <a:rPr lang="en-US" dirty="0" smtClean="0">
                <a:latin typeface="Monospace"/>
              </a:rPr>
              <a:t> report(</a:t>
            </a:r>
            <a:r>
              <a:rPr lang="en-US" dirty="0" err="1" smtClean="0">
                <a:latin typeface="Monospace"/>
              </a:rPr>
              <a:t>int</a:t>
            </a:r>
            <a:r>
              <a:rPr lang="en-US" dirty="0" smtClean="0">
                <a:latin typeface="Monospace"/>
              </a:rPr>
              <a:t> </a:t>
            </a:r>
            <a:r>
              <a:rPr lang="en-US" dirty="0" err="1" smtClean="0">
                <a:latin typeface="Monospace"/>
              </a:rPr>
              <a:t>cId,String</a:t>
            </a:r>
            <a:r>
              <a:rPr lang="en-US" dirty="0" smtClean="0">
                <a:latin typeface="Monospace"/>
              </a:rPr>
              <a:t> city){</a:t>
            </a:r>
          </a:p>
          <a:p>
            <a:r>
              <a:rPr lang="en-US" dirty="0" smtClean="0">
                <a:latin typeface="Monospace"/>
              </a:rPr>
              <a:t>    </a:t>
            </a:r>
            <a:r>
              <a:rPr lang="en-US" b="1" i="1" dirty="0" smtClean="0">
                <a:solidFill>
                  <a:srgbClr val="C00000"/>
                </a:solidFill>
                <a:latin typeface="Monospace"/>
              </a:rPr>
              <a:t>submit</a:t>
            </a:r>
            <a:r>
              <a:rPr lang="en-US" dirty="0" smtClean="0">
                <a:latin typeface="Monospace"/>
              </a:rPr>
              <a:t>(</a:t>
            </a:r>
            <a:r>
              <a:rPr lang="en-US" b="1" dirty="0" smtClean="0">
                <a:solidFill>
                  <a:srgbClr val="0070C0"/>
                </a:solidFill>
                <a:latin typeface="Monospace"/>
              </a:rPr>
              <a:t>q1</a:t>
            </a:r>
            <a:r>
              <a:rPr lang="en-US" dirty="0" smtClean="0">
                <a:latin typeface="Monospace"/>
              </a:rPr>
              <a:t>, </a:t>
            </a:r>
            <a:r>
              <a:rPr lang="en-US" dirty="0" err="1" smtClean="0">
                <a:latin typeface="Monospace"/>
              </a:rPr>
              <a:t>cId</a:t>
            </a:r>
            <a:r>
              <a:rPr lang="en-US" dirty="0" smtClean="0">
                <a:latin typeface="Monospace"/>
              </a:rPr>
              <a:t>);</a:t>
            </a:r>
          </a:p>
          <a:p>
            <a:r>
              <a:rPr lang="en-US" dirty="0" smtClean="0">
                <a:latin typeface="Monospace"/>
              </a:rPr>
              <a:t>    city  = …</a:t>
            </a:r>
          </a:p>
          <a:p>
            <a:r>
              <a:rPr lang="en-US" dirty="0" smtClean="0">
                <a:latin typeface="Monospace"/>
              </a:rPr>
              <a:t>    </a:t>
            </a:r>
            <a:r>
              <a:rPr lang="en-US" b="1" i="1" dirty="0" smtClean="0">
                <a:solidFill>
                  <a:srgbClr val="C00000"/>
                </a:solidFill>
                <a:latin typeface="Monospace"/>
              </a:rPr>
              <a:t>submit</a:t>
            </a:r>
            <a:r>
              <a:rPr lang="en-US" dirty="0" smtClean="0">
                <a:latin typeface="Monospace"/>
              </a:rPr>
              <a:t>(</a:t>
            </a:r>
            <a:r>
              <a:rPr lang="en-US" b="1" dirty="0" smtClean="0">
                <a:solidFill>
                  <a:srgbClr val="0070C0"/>
                </a:solidFill>
                <a:latin typeface="Monospace"/>
              </a:rPr>
              <a:t>q2</a:t>
            </a:r>
            <a:r>
              <a:rPr lang="en-US" dirty="0" smtClean="0">
                <a:latin typeface="Monospace"/>
              </a:rPr>
              <a:t>, city);</a:t>
            </a:r>
          </a:p>
          <a:p>
            <a:r>
              <a:rPr lang="en-US" dirty="0" smtClean="0">
                <a:latin typeface="Monospace"/>
              </a:rPr>
              <a:t>    </a:t>
            </a:r>
            <a:r>
              <a:rPr lang="en-US" b="1" dirty="0" smtClean="0">
                <a:solidFill>
                  <a:srgbClr val="7F0055"/>
                </a:solidFill>
                <a:latin typeface="Monospace"/>
              </a:rPr>
              <a:t>while </a:t>
            </a:r>
            <a:r>
              <a:rPr lang="en-US" dirty="0" smtClean="0">
                <a:latin typeface="Monospace"/>
              </a:rPr>
              <a:t>(…){</a:t>
            </a:r>
          </a:p>
          <a:p>
            <a:r>
              <a:rPr lang="en-US" dirty="0" smtClean="0">
                <a:latin typeface="Monospace"/>
              </a:rPr>
              <a:t>        …</a:t>
            </a:r>
          </a:p>
          <a:p>
            <a:r>
              <a:rPr lang="en-US" dirty="0" smtClean="0">
                <a:latin typeface="Monospace"/>
              </a:rPr>
              <a:t>    }</a:t>
            </a:r>
          </a:p>
          <a:p>
            <a:r>
              <a:rPr lang="en-US" dirty="0" smtClean="0">
                <a:latin typeface="Monospace"/>
              </a:rPr>
              <a:t>    rs1 = </a:t>
            </a:r>
            <a:r>
              <a:rPr lang="en-US" b="1" i="1" dirty="0" err="1" smtClean="0">
                <a:solidFill>
                  <a:srgbClr val="C00000"/>
                </a:solidFill>
                <a:latin typeface="Monospace"/>
              </a:rPr>
              <a:t>executeQuery</a:t>
            </a:r>
            <a:r>
              <a:rPr lang="en-US" dirty="0" smtClean="0">
                <a:latin typeface="Monospace"/>
              </a:rPr>
              <a:t>(</a:t>
            </a:r>
            <a:r>
              <a:rPr lang="en-US" b="1" dirty="0" smtClean="0">
                <a:solidFill>
                  <a:srgbClr val="0070C0"/>
                </a:solidFill>
                <a:latin typeface="Monospace"/>
              </a:rPr>
              <a:t>q1</a:t>
            </a:r>
            <a:r>
              <a:rPr lang="en-US" dirty="0" smtClean="0">
                <a:latin typeface="Monospace"/>
              </a:rPr>
              <a:t>, </a:t>
            </a:r>
            <a:r>
              <a:rPr lang="en-US" dirty="0" err="1" smtClean="0">
                <a:latin typeface="Monospace"/>
              </a:rPr>
              <a:t>cId</a:t>
            </a:r>
            <a:r>
              <a:rPr lang="en-US" dirty="0" smtClean="0">
                <a:latin typeface="Monospace"/>
              </a:rPr>
              <a:t>); </a:t>
            </a:r>
          </a:p>
          <a:p>
            <a:r>
              <a:rPr lang="en-US" dirty="0" smtClean="0">
                <a:latin typeface="Monospace"/>
              </a:rPr>
              <a:t>    rs2 = </a:t>
            </a:r>
            <a:r>
              <a:rPr lang="en-US" b="1" i="1" dirty="0" err="1" smtClean="0">
                <a:solidFill>
                  <a:srgbClr val="C00000"/>
                </a:solidFill>
                <a:latin typeface="Monospace"/>
              </a:rPr>
              <a:t>executeQuery</a:t>
            </a:r>
            <a:r>
              <a:rPr lang="en-US" dirty="0" smtClean="0">
                <a:latin typeface="Monospace"/>
              </a:rPr>
              <a:t>(</a:t>
            </a:r>
            <a:r>
              <a:rPr lang="en-US" b="1" dirty="0" smtClean="0">
                <a:solidFill>
                  <a:srgbClr val="0070C0"/>
                </a:solidFill>
                <a:latin typeface="Monospace"/>
              </a:rPr>
              <a:t>q2</a:t>
            </a:r>
            <a:r>
              <a:rPr lang="en-US" dirty="0" smtClean="0">
                <a:latin typeface="Monospace"/>
              </a:rPr>
              <a:t>, city);</a:t>
            </a:r>
          </a:p>
          <a:p>
            <a:r>
              <a:rPr lang="en-US" dirty="0" smtClean="0">
                <a:latin typeface="Monospace"/>
              </a:rPr>
              <a:t>    …</a:t>
            </a:r>
          </a:p>
          <a:p>
            <a:r>
              <a:rPr lang="en-US" dirty="0" smtClean="0">
                <a:latin typeface="Monospace"/>
              </a:rPr>
              <a:t>}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962400" y="2895600"/>
            <a:ext cx="4572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0" tIns="45702" rIns="91400" bIns="45702" rtlCol="0" anchor="ctr"/>
          <a:lstStyle/>
          <a:p>
            <a:pPr algn="ctr"/>
            <a:endParaRPr lang="en-US"/>
          </a:p>
        </p:txBody>
      </p:sp>
      <p:sp>
        <p:nvSpPr>
          <p:cNvPr id="16" name="Curved Left Arrow 15"/>
          <p:cNvSpPr/>
          <p:nvPr/>
        </p:nvSpPr>
        <p:spPr>
          <a:xfrm rot="10800000">
            <a:off x="4419600" y="1066800"/>
            <a:ext cx="304800" cy="8382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0" tIns="45702" rIns="91400" bIns="45702"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467600" cy="838200"/>
          </a:xfrm>
        </p:spPr>
        <p:txBody>
          <a:bodyPr/>
          <a:lstStyle/>
          <a:p>
            <a:r>
              <a:rPr lang="en-US" dirty="0" smtClean="0"/>
              <a:t>Interprocedural prefetching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Benefits of prefetching can be greatly improved by moving prefetches across method invocations</a:t>
            </a:r>
          </a:p>
          <a:p>
            <a:pPr>
              <a:buNone/>
            </a:pPr>
            <a:endParaRPr lang="en-US" dirty="0" smtClean="0"/>
          </a:p>
          <a:p>
            <a:r>
              <a:rPr lang="en-US" b="1" dirty="0" smtClean="0"/>
              <a:t>Intuition:</a:t>
            </a:r>
            <a:r>
              <a:rPr lang="en-US" dirty="0" smtClean="0"/>
              <a:t> if a prefetch can be submitted at the beginning of a procedure, it can instead be moved to all its call sites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Use call graph of the program, and CFGs of all procedures</a:t>
            </a:r>
          </a:p>
          <a:p>
            <a:r>
              <a:rPr lang="en-US" b="1" dirty="0" smtClean="0"/>
              <a:t>Assumption:</a:t>
            </a:r>
            <a:r>
              <a:rPr lang="en-US" dirty="0" smtClean="0"/>
              <a:t> Call graph is a DAG (we currently do not handle recursive calls)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CA5521A-B8A9-4B67-9569-CFCA519245BC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7239000" cy="838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Interprocedural </a:t>
            </a:r>
            <a:br>
              <a:rPr lang="en-US" dirty="0" smtClean="0"/>
            </a:br>
            <a:r>
              <a:rPr lang="en-US" dirty="0" smtClean="0"/>
              <a:t>prefetching algorithm (intuition)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077200" cy="2514600"/>
          </a:xfrm>
        </p:spPr>
        <p:txBody>
          <a:bodyPr>
            <a:normAutofit/>
          </a:bodyPr>
          <a:lstStyle/>
          <a:p>
            <a:r>
              <a:rPr lang="en-US" sz="2300" dirty="0" smtClean="0"/>
              <a:t>Iterate through the vertices of the call graph in reverse topological order</a:t>
            </a:r>
          </a:p>
          <a:p>
            <a:r>
              <a:rPr lang="en-US" sz="2300" dirty="0" smtClean="0"/>
              <a:t>Perform intraprocedural prefetching at each method M</a:t>
            </a:r>
          </a:p>
          <a:p>
            <a:r>
              <a:rPr lang="en-US" sz="2300" dirty="0" smtClean="0"/>
              <a:t>If first statement is a </a:t>
            </a:r>
            <a:r>
              <a:rPr lang="en-US" sz="2300" b="1" i="1" dirty="0" smtClean="0">
                <a:solidFill>
                  <a:srgbClr val="C00000"/>
                </a:solidFill>
                <a:latin typeface="Monospace"/>
              </a:rPr>
              <a:t>submit</a:t>
            </a:r>
            <a:r>
              <a:rPr lang="en-US" sz="2300" dirty="0" smtClean="0">
                <a:latin typeface="Monospace"/>
              </a:rPr>
              <a:t>(), </a:t>
            </a:r>
            <a:r>
              <a:rPr lang="en-US" sz="2300" dirty="0" smtClean="0"/>
              <a:t>then move it to all callers of M at the point of invocation</a:t>
            </a:r>
          </a:p>
          <a:p>
            <a:pPr lvl="1"/>
            <a:r>
              <a:rPr lang="en-US" dirty="0" smtClean="0"/>
              <a:t>Replace formal parameters with actual arguments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CA5521A-B8A9-4B67-9569-CFCA519245BC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04800" y="3614678"/>
            <a:ext cx="3886200" cy="2862322"/>
          </a:xfrm>
          <a:prstGeom prst="rect">
            <a:avLst/>
          </a:prstGeom>
          <a:solidFill>
            <a:srgbClr val="FFE7D7">
              <a:alpha val="40000"/>
            </a:srgbClr>
          </a:solidFill>
          <a:ln w="28575">
            <a:solidFill>
              <a:schemeClr val="accent3"/>
            </a:solidFill>
          </a:ln>
        </p:spPr>
        <p:txBody>
          <a:bodyPr wrap="square" lIns="91400" tIns="45702" rIns="91400" bIns="45702">
            <a:spAutoFit/>
          </a:bodyPr>
          <a:lstStyle/>
          <a:p>
            <a:r>
              <a:rPr lang="en-US" b="1" dirty="0" smtClean="0">
                <a:solidFill>
                  <a:srgbClr val="7F0055"/>
                </a:solidFill>
                <a:latin typeface="Monospace"/>
              </a:rPr>
              <a:t>void </a:t>
            </a:r>
            <a:r>
              <a:rPr lang="en-US" dirty="0" err="1" smtClean="0">
                <a:latin typeface="Monospace"/>
              </a:rPr>
              <a:t>generateAllReports</a:t>
            </a:r>
            <a:r>
              <a:rPr lang="en-US" dirty="0" smtClean="0">
                <a:latin typeface="Monospace"/>
              </a:rPr>
              <a:t>() {</a:t>
            </a:r>
            <a:endParaRPr lang="en-US" b="1" dirty="0" smtClean="0">
              <a:solidFill>
                <a:srgbClr val="7F0055"/>
              </a:solidFill>
              <a:latin typeface="Monospace"/>
            </a:endParaRPr>
          </a:p>
          <a:p>
            <a:r>
              <a:rPr lang="en-US" dirty="0" smtClean="0">
                <a:latin typeface="Monospace"/>
              </a:rPr>
              <a:t>        …</a:t>
            </a:r>
          </a:p>
          <a:p>
            <a:r>
              <a:rPr lang="en-US" dirty="0" smtClean="0">
                <a:latin typeface="Monospace"/>
              </a:rPr>
              <a:t>        </a:t>
            </a:r>
            <a:r>
              <a:rPr lang="en-US" dirty="0" err="1" smtClean="0">
                <a:latin typeface="Monospace"/>
              </a:rPr>
              <a:t>genReport</a:t>
            </a:r>
            <a:r>
              <a:rPr lang="en-US" dirty="0" smtClean="0">
                <a:latin typeface="Monospace"/>
              </a:rPr>
              <a:t>(</a:t>
            </a:r>
            <a:r>
              <a:rPr lang="en-US" b="1" dirty="0" err="1" smtClean="0">
                <a:solidFill>
                  <a:srgbClr val="000099"/>
                </a:solidFill>
                <a:latin typeface="Monospace"/>
              </a:rPr>
              <a:t>custId</a:t>
            </a:r>
            <a:r>
              <a:rPr lang="en-US" dirty="0" smtClean="0">
                <a:latin typeface="Monospace"/>
              </a:rPr>
              <a:t>, city);</a:t>
            </a:r>
          </a:p>
          <a:p>
            <a:r>
              <a:rPr lang="en-US" dirty="0" smtClean="0">
                <a:latin typeface="Monospace"/>
              </a:rPr>
              <a:t>}</a:t>
            </a:r>
            <a:endParaRPr lang="en-US" b="1" dirty="0" smtClean="0">
              <a:solidFill>
                <a:srgbClr val="7F0055"/>
              </a:solidFill>
              <a:latin typeface="Monospace"/>
            </a:endParaRPr>
          </a:p>
          <a:p>
            <a:r>
              <a:rPr lang="en-US" b="1" dirty="0" smtClean="0">
                <a:solidFill>
                  <a:srgbClr val="7F0055"/>
                </a:solidFill>
                <a:latin typeface="Monospace"/>
              </a:rPr>
              <a:t>void</a:t>
            </a:r>
            <a:r>
              <a:rPr lang="en-US" dirty="0" smtClean="0">
                <a:latin typeface="Monospace"/>
              </a:rPr>
              <a:t> </a:t>
            </a:r>
            <a:r>
              <a:rPr lang="en-US" dirty="0" err="1" smtClean="0">
                <a:latin typeface="Monospace"/>
              </a:rPr>
              <a:t>genReport</a:t>
            </a:r>
            <a:r>
              <a:rPr lang="en-US" dirty="0" smtClean="0">
                <a:latin typeface="Monospace"/>
              </a:rPr>
              <a:t>(</a:t>
            </a:r>
            <a:r>
              <a:rPr lang="en-US" dirty="0" err="1" smtClean="0">
                <a:latin typeface="Monospace"/>
              </a:rPr>
              <a:t>int</a:t>
            </a:r>
            <a:r>
              <a:rPr lang="en-US" dirty="0" smtClean="0">
                <a:latin typeface="Monospace"/>
              </a:rPr>
              <a:t> </a:t>
            </a:r>
            <a:r>
              <a:rPr lang="en-US" b="1" dirty="0" err="1" smtClean="0">
                <a:solidFill>
                  <a:srgbClr val="000099"/>
                </a:solidFill>
                <a:latin typeface="Monospace"/>
              </a:rPr>
              <a:t>cId</a:t>
            </a:r>
            <a:r>
              <a:rPr lang="en-US" dirty="0" smtClean="0">
                <a:latin typeface="Monospace"/>
              </a:rPr>
              <a:t>, String city) {</a:t>
            </a:r>
          </a:p>
          <a:p>
            <a:r>
              <a:rPr lang="en-US" dirty="0" smtClean="0">
                <a:latin typeface="Monospace"/>
              </a:rPr>
              <a:t>        </a:t>
            </a:r>
            <a:r>
              <a:rPr lang="en-US" b="1" i="1" dirty="0" smtClean="0">
                <a:solidFill>
                  <a:srgbClr val="C00000"/>
                </a:solidFill>
                <a:latin typeface="Monospace"/>
              </a:rPr>
              <a:t>submit</a:t>
            </a:r>
            <a:r>
              <a:rPr lang="en-US" dirty="0" smtClean="0">
                <a:latin typeface="Monospace"/>
              </a:rPr>
              <a:t>(q2, </a:t>
            </a:r>
            <a:r>
              <a:rPr lang="en-US" b="1" dirty="0" err="1" smtClean="0">
                <a:solidFill>
                  <a:srgbClr val="000099"/>
                </a:solidFill>
                <a:latin typeface="Monospace"/>
              </a:rPr>
              <a:t>cId</a:t>
            </a:r>
            <a:r>
              <a:rPr lang="en-US" dirty="0" smtClean="0">
                <a:latin typeface="Monospace"/>
              </a:rPr>
              <a:t>);</a:t>
            </a:r>
          </a:p>
          <a:p>
            <a:r>
              <a:rPr lang="en-US" dirty="0" smtClean="0">
                <a:latin typeface="Monospace"/>
              </a:rPr>
              <a:t>        …</a:t>
            </a:r>
          </a:p>
          <a:p>
            <a:r>
              <a:rPr lang="en-US" dirty="0" smtClean="0">
                <a:latin typeface="Monospace"/>
              </a:rPr>
              <a:t>        rs1 = </a:t>
            </a:r>
            <a:r>
              <a:rPr lang="en-US" b="1" i="1" dirty="0" err="1" smtClean="0">
                <a:solidFill>
                  <a:srgbClr val="C00000"/>
                </a:solidFill>
                <a:latin typeface="Monospace"/>
              </a:rPr>
              <a:t>executeQuery</a:t>
            </a:r>
            <a:r>
              <a:rPr lang="en-US" dirty="0" smtClean="0">
                <a:latin typeface="Monospace"/>
              </a:rPr>
              <a:t>(q2, </a:t>
            </a:r>
            <a:r>
              <a:rPr lang="en-US" dirty="0" err="1" smtClean="0">
                <a:latin typeface="Monospace"/>
              </a:rPr>
              <a:t>cId</a:t>
            </a:r>
            <a:r>
              <a:rPr lang="en-US" dirty="0" smtClean="0">
                <a:latin typeface="Monospace"/>
              </a:rPr>
              <a:t>);</a:t>
            </a:r>
          </a:p>
          <a:p>
            <a:r>
              <a:rPr lang="en-US" dirty="0" smtClean="0">
                <a:latin typeface="Monospace"/>
              </a:rPr>
              <a:t>        …</a:t>
            </a:r>
          </a:p>
          <a:p>
            <a:r>
              <a:rPr lang="en-US" dirty="0" smtClean="0">
                <a:latin typeface="Monospace"/>
              </a:rPr>
              <a:t>}</a:t>
            </a:r>
          </a:p>
        </p:txBody>
      </p:sp>
      <p:sp>
        <p:nvSpPr>
          <p:cNvPr id="7" name="Rectangle 6"/>
          <p:cNvSpPr/>
          <p:nvPr/>
        </p:nvSpPr>
        <p:spPr>
          <a:xfrm>
            <a:off x="4724400" y="3614678"/>
            <a:ext cx="3886200" cy="2862322"/>
          </a:xfrm>
          <a:prstGeom prst="rect">
            <a:avLst/>
          </a:prstGeom>
          <a:solidFill>
            <a:srgbClr val="FFE7D7">
              <a:alpha val="40000"/>
            </a:srgbClr>
          </a:solidFill>
          <a:ln w="28575">
            <a:solidFill>
              <a:schemeClr val="accent3"/>
            </a:solidFill>
          </a:ln>
        </p:spPr>
        <p:txBody>
          <a:bodyPr wrap="square" lIns="91400" tIns="45702" rIns="91400" bIns="45702">
            <a:spAutoFit/>
          </a:bodyPr>
          <a:lstStyle/>
          <a:p>
            <a:r>
              <a:rPr lang="en-US" b="1" dirty="0" smtClean="0">
                <a:solidFill>
                  <a:srgbClr val="7F0055"/>
                </a:solidFill>
                <a:latin typeface="Monospace"/>
              </a:rPr>
              <a:t>void </a:t>
            </a:r>
            <a:r>
              <a:rPr lang="en-US" dirty="0" err="1" smtClean="0">
                <a:latin typeface="Monospace"/>
              </a:rPr>
              <a:t>generateAllReports</a:t>
            </a:r>
            <a:r>
              <a:rPr lang="en-US" dirty="0" smtClean="0">
                <a:latin typeface="Monospace"/>
              </a:rPr>
              <a:t>() {</a:t>
            </a:r>
            <a:endParaRPr lang="en-US" b="1" dirty="0" smtClean="0">
              <a:solidFill>
                <a:srgbClr val="7F0055"/>
              </a:solidFill>
              <a:latin typeface="Monospace"/>
            </a:endParaRPr>
          </a:p>
          <a:p>
            <a:r>
              <a:rPr lang="en-US" dirty="0" smtClean="0">
                <a:latin typeface="Monospace"/>
              </a:rPr>
              <a:t>        …</a:t>
            </a:r>
          </a:p>
          <a:p>
            <a:r>
              <a:rPr lang="en-US" b="1" i="1" dirty="0" smtClean="0">
                <a:solidFill>
                  <a:srgbClr val="C00000"/>
                </a:solidFill>
                <a:latin typeface="Monospace"/>
              </a:rPr>
              <a:t>        submit</a:t>
            </a:r>
            <a:r>
              <a:rPr lang="en-US" dirty="0" smtClean="0">
                <a:latin typeface="Monospace"/>
              </a:rPr>
              <a:t>(q2, </a:t>
            </a:r>
            <a:r>
              <a:rPr lang="en-US" b="1" dirty="0" err="1" smtClean="0">
                <a:solidFill>
                  <a:srgbClr val="006600"/>
                </a:solidFill>
                <a:latin typeface="Monospace"/>
              </a:rPr>
              <a:t>custId</a:t>
            </a:r>
            <a:r>
              <a:rPr lang="en-US" dirty="0" smtClean="0">
                <a:latin typeface="Monospace"/>
              </a:rPr>
              <a:t>);</a:t>
            </a:r>
          </a:p>
          <a:p>
            <a:r>
              <a:rPr lang="en-US" dirty="0" smtClean="0">
                <a:latin typeface="Monospace"/>
              </a:rPr>
              <a:t>        </a:t>
            </a:r>
            <a:r>
              <a:rPr lang="en-US" dirty="0" err="1" smtClean="0">
                <a:latin typeface="Monospace"/>
              </a:rPr>
              <a:t>genReport</a:t>
            </a:r>
            <a:r>
              <a:rPr lang="en-US" dirty="0" smtClean="0">
                <a:latin typeface="Monospace"/>
              </a:rPr>
              <a:t>(</a:t>
            </a:r>
            <a:r>
              <a:rPr lang="en-US" b="1" dirty="0" err="1" smtClean="0">
                <a:solidFill>
                  <a:srgbClr val="000099"/>
                </a:solidFill>
                <a:latin typeface="Monospace"/>
              </a:rPr>
              <a:t>custId</a:t>
            </a:r>
            <a:r>
              <a:rPr lang="en-US" dirty="0" smtClean="0">
                <a:latin typeface="Monospace"/>
              </a:rPr>
              <a:t>, city);</a:t>
            </a:r>
          </a:p>
          <a:p>
            <a:r>
              <a:rPr lang="en-US" dirty="0" smtClean="0">
                <a:latin typeface="Monospace"/>
              </a:rPr>
              <a:t>}</a:t>
            </a:r>
            <a:endParaRPr lang="en-US" b="1" dirty="0" smtClean="0">
              <a:solidFill>
                <a:srgbClr val="7F0055"/>
              </a:solidFill>
              <a:latin typeface="Monospace"/>
            </a:endParaRPr>
          </a:p>
          <a:p>
            <a:r>
              <a:rPr lang="en-US" b="1" dirty="0" smtClean="0">
                <a:solidFill>
                  <a:srgbClr val="7F0055"/>
                </a:solidFill>
                <a:latin typeface="Monospace"/>
              </a:rPr>
              <a:t>void</a:t>
            </a:r>
            <a:r>
              <a:rPr lang="en-US" dirty="0" smtClean="0">
                <a:latin typeface="Monospace"/>
              </a:rPr>
              <a:t> </a:t>
            </a:r>
            <a:r>
              <a:rPr lang="en-US" dirty="0" err="1" smtClean="0">
                <a:latin typeface="Monospace"/>
              </a:rPr>
              <a:t>genReport</a:t>
            </a:r>
            <a:r>
              <a:rPr lang="en-US" dirty="0" smtClean="0">
                <a:latin typeface="Monospace"/>
              </a:rPr>
              <a:t>(</a:t>
            </a:r>
            <a:r>
              <a:rPr lang="en-US" dirty="0" err="1" smtClean="0">
                <a:latin typeface="Monospace"/>
              </a:rPr>
              <a:t>int</a:t>
            </a:r>
            <a:r>
              <a:rPr lang="en-US" dirty="0" smtClean="0">
                <a:latin typeface="Monospace"/>
              </a:rPr>
              <a:t> </a:t>
            </a:r>
            <a:r>
              <a:rPr lang="en-US" b="1" dirty="0" err="1" smtClean="0">
                <a:solidFill>
                  <a:srgbClr val="000099"/>
                </a:solidFill>
                <a:latin typeface="Monospace"/>
              </a:rPr>
              <a:t>cId</a:t>
            </a:r>
            <a:r>
              <a:rPr lang="en-US" dirty="0" smtClean="0">
                <a:latin typeface="Monospace"/>
              </a:rPr>
              <a:t>, String city) {</a:t>
            </a:r>
          </a:p>
          <a:p>
            <a:r>
              <a:rPr lang="en-US" dirty="0" smtClean="0">
                <a:latin typeface="Monospace"/>
              </a:rPr>
              <a:t>        …</a:t>
            </a:r>
          </a:p>
          <a:p>
            <a:r>
              <a:rPr lang="en-US" dirty="0" smtClean="0">
                <a:latin typeface="Monospace"/>
              </a:rPr>
              <a:t>        rs1 = </a:t>
            </a:r>
            <a:r>
              <a:rPr lang="en-US" b="1" i="1" dirty="0" err="1" smtClean="0">
                <a:solidFill>
                  <a:srgbClr val="C00000"/>
                </a:solidFill>
                <a:latin typeface="Monospace"/>
              </a:rPr>
              <a:t>executeQuery</a:t>
            </a:r>
            <a:r>
              <a:rPr lang="en-US" dirty="0" smtClean="0">
                <a:latin typeface="Monospace"/>
              </a:rPr>
              <a:t>(q2, </a:t>
            </a:r>
            <a:r>
              <a:rPr lang="en-US" dirty="0" err="1" smtClean="0">
                <a:latin typeface="Monospace"/>
              </a:rPr>
              <a:t>cId</a:t>
            </a:r>
            <a:r>
              <a:rPr lang="en-US" dirty="0" smtClean="0">
                <a:latin typeface="Monospace"/>
              </a:rPr>
              <a:t>);</a:t>
            </a:r>
          </a:p>
          <a:p>
            <a:r>
              <a:rPr lang="en-US" dirty="0" smtClean="0">
                <a:latin typeface="Monospace"/>
              </a:rPr>
              <a:t>        …</a:t>
            </a:r>
          </a:p>
          <a:p>
            <a:r>
              <a:rPr lang="en-US" dirty="0" smtClean="0">
                <a:latin typeface="Monospace"/>
              </a:rPr>
              <a:t>}</a:t>
            </a:r>
          </a:p>
        </p:txBody>
      </p:sp>
      <p:cxnSp>
        <p:nvCxnSpPr>
          <p:cNvPr id="10" name="Curved Connector 9"/>
          <p:cNvCxnSpPr/>
          <p:nvPr/>
        </p:nvCxnSpPr>
        <p:spPr>
          <a:xfrm flipV="1">
            <a:off x="3429000" y="4376678"/>
            <a:ext cx="1752600" cy="838200"/>
          </a:xfrm>
          <a:prstGeom prst="curvedConnector3">
            <a:avLst>
              <a:gd name="adj1" fmla="val 50000"/>
            </a:avLst>
          </a:prstGeom>
          <a:ln w="57150">
            <a:solidFill>
              <a:schemeClr val="accent3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609600"/>
          </a:xfrm>
        </p:spPr>
        <p:txBody>
          <a:bodyPr>
            <a:normAutofit/>
          </a:bodyPr>
          <a:lstStyle/>
          <a:p>
            <a:r>
              <a:rPr lang="en-US" dirty="0" smtClean="0"/>
              <a:t>The Latency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762000"/>
            <a:ext cx="8458200" cy="1905000"/>
          </a:xfrm>
        </p:spPr>
        <p:txBody>
          <a:bodyPr>
            <a:normAutofit/>
          </a:bodyPr>
          <a:lstStyle/>
          <a:p>
            <a:r>
              <a:rPr lang="en-US" dirty="0" smtClean="0"/>
              <a:t>Applications that interact with databases/web services experience </a:t>
            </a:r>
            <a:r>
              <a:rPr lang="en-US" dirty="0" smtClean="0"/>
              <a:t>lot of latency due to</a:t>
            </a:r>
          </a:p>
          <a:p>
            <a:pPr lvl="1"/>
            <a:r>
              <a:rPr lang="en-US" dirty="0" smtClean="0"/>
              <a:t>Network round trips to the </a:t>
            </a:r>
            <a:r>
              <a:rPr lang="en-US" dirty="0" smtClean="0"/>
              <a:t>data source</a:t>
            </a:r>
            <a:endParaRPr lang="en-US" dirty="0" smtClean="0"/>
          </a:p>
          <a:p>
            <a:pPr lvl="1"/>
            <a:r>
              <a:rPr lang="en-US" dirty="0" smtClean="0"/>
              <a:t>Disk IO </a:t>
            </a:r>
            <a:r>
              <a:rPr lang="en-US" dirty="0" smtClean="0"/>
              <a:t>and processing at </a:t>
            </a:r>
            <a:r>
              <a:rPr lang="en-US" dirty="0" smtClean="0"/>
              <a:t>the </a:t>
            </a:r>
            <a:r>
              <a:rPr lang="en-US" dirty="0" smtClean="0"/>
              <a:t>data source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CA5521A-B8A9-4B67-9569-CFCA519245BC}" type="slidenum">
              <a:rPr lang="en-US" smtClean="0"/>
              <a:pPr/>
              <a:t>2</a:t>
            </a:fld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>
            <a:off x="533400" y="3124200"/>
            <a:ext cx="8001000" cy="3099365"/>
            <a:chOff x="121465" y="2005893"/>
            <a:chExt cx="8078970" cy="3120773"/>
          </a:xfrm>
        </p:grpSpPr>
        <p:grpSp>
          <p:nvGrpSpPr>
            <p:cNvPr id="7" name="Group 6"/>
            <p:cNvGrpSpPr/>
            <p:nvPr/>
          </p:nvGrpSpPr>
          <p:grpSpPr>
            <a:xfrm>
              <a:off x="121465" y="2047562"/>
              <a:ext cx="8078970" cy="3057838"/>
              <a:chOff x="121465" y="1610832"/>
              <a:chExt cx="8078970" cy="3057838"/>
            </a:xfrm>
          </p:grpSpPr>
          <p:pic>
            <p:nvPicPr>
              <p:cNvPr id="8" name="Picture 7" descr="server.pn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75351" y="2438400"/>
                <a:ext cx="914400" cy="975032"/>
              </a:xfrm>
              <a:prstGeom prst="rect">
                <a:avLst/>
              </a:prstGeom>
            </p:spPr>
          </p:pic>
          <p:pic>
            <p:nvPicPr>
              <p:cNvPr id="9" name="Picture 8" descr="db.png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4800600" y="2535070"/>
                <a:ext cx="914400" cy="1013186"/>
              </a:xfrm>
              <a:prstGeom prst="rect">
                <a:avLst/>
              </a:prstGeom>
            </p:spPr>
          </p:pic>
          <p:cxnSp>
            <p:nvCxnSpPr>
              <p:cNvPr id="10" name="Straight Connector 9"/>
              <p:cNvCxnSpPr/>
              <p:nvPr/>
            </p:nvCxnSpPr>
            <p:spPr>
              <a:xfrm rot="5400000">
                <a:off x="551119" y="3139354"/>
                <a:ext cx="3057838" cy="79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 rot="5400000">
                <a:off x="2912429" y="3138466"/>
                <a:ext cx="2839080" cy="159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Right Arrow 11"/>
              <p:cNvSpPr/>
              <p:nvPr/>
            </p:nvSpPr>
            <p:spPr>
              <a:xfrm rot="1054945">
                <a:off x="2048234" y="2058789"/>
                <a:ext cx="2313570" cy="205042"/>
              </a:xfrm>
              <a:prstGeom prst="rightArrow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4344194" y="2514600"/>
                <a:ext cx="152400" cy="1219200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ight Arrow 13"/>
              <p:cNvSpPr/>
              <p:nvPr/>
            </p:nvSpPr>
            <p:spPr>
              <a:xfrm rot="9677560">
                <a:off x="2013281" y="4027603"/>
                <a:ext cx="2343405" cy="219665"/>
              </a:xfrm>
              <a:prstGeom prst="rightArrow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121465" y="3373270"/>
                <a:ext cx="14109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Application</a:t>
                </a:r>
                <a:endParaRPr lang="en-US" dirty="0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4753851" y="3765938"/>
                <a:ext cx="118974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Database</a:t>
                </a:r>
                <a:endParaRPr lang="en-US" dirty="0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1905000" y="2514600"/>
                <a:ext cx="152400" cy="1219200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accent3"/>
                </a:solidFill>
              </a:ln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1905000" y="1752600"/>
                <a:ext cx="152400" cy="762000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accent2">
                    <a:lumMod val="50000"/>
                  </a:schemeClr>
                </a:solidFill>
              </a:ln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905000" y="3733800"/>
                <a:ext cx="152400" cy="762000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accent2">
                    <a:lumMod val="50000"/>
                  </a:schemeClr>
                </a:solidFill>
              </a:ln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0" name="Group 31"/>
              <p:cNvGrpSpPr/>
              <p:nvPr/>
            </p:nvGrpSpPr>
            <p:grpSpPr>
              <a:xfrm>
                <a:off x="6096000" y="2514600"/>
                <a:ext cx="2104435" cy="990600"/>
                <a:chOff x="6096000" y="1905000"/>
                <a:chExt cx="2104435" cy="990600"/>
              </a:xfrm>
            </p:grpSpPr>
            <p:sp>
              <p:nvSpPr>
                <p:cNvPr id="21" name="Rectangle 20"/>
                <p:cNvSpPr/>
                <p:nvPr/>
              </p:nvSpPr>
              <p:spPr>
                <a:xfrm>
                  <a:off x="6096000" y="1981200"/>
                  <a:ext cx="151606" cy="228600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" name="Rectangle 21"/>
                <p:cNvSpPr/>
                <p:nvPr/>
              </p:nvSpPr>
              <p:spPr>
                <a:xfrm>
                  <a:off x="6096000" y="2590800"/>
                  <a:ext cx="152400" cy="228600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solidFill>
                    <a:schemeClr val="accent2">
                      <a:lumMod val="50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" name="TextBox 22"/>
                <p:cNvSpPr txBox="1"/>
                <p:nvPr/>
              </p:nvSpPr>
              <p:spPr>
                <a:xfrm>
                  <a:off x="6324600" y="1905000"/>
                  <a:ext cx="1875835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Disk IO and </a:t>
                  </a:r>
                </a:p>
                <a:p>
                  <a:r>
                    <a:rPr lang="en-US" dirty="0" smtClean="0"/>
                    <a:t>query execution</a:t>
                  </a:r>
                  <a:endParaRPr lang="en-US" dirty="0"/>
                </a:p>
              </p:txBody>
            </p:sp>
            <p:sp>
              <p:nvSpPr>
                <p:cNvPr id="24" name="TextBox 23"/>
                <p:cNvSpPr txBox="1"/>
                <p:nvPr/>
              </p:nvSpPr>
              <p:spPr>
                <a:xfrm>
                  <a:off x="6324600" y="2526268"/>
                  <a:ext cx="165782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Network time</a:t>
                  </a:r>
                  <a:endParaRPr lang="en-US" dirty="0"/>
                </a:p>
              </p:txBody>
            </p:sp>
          </p:grpSp>
        </p:grpSp>
        <p:sp>
          <p:nvSpPr>
            <p:cNvPr id="34" name="TextBox 33"/>
            <p:cNvSpPr txBox="1"/>
            <p:nvPr/>
          </p:nvSpPr>
          <p:spPr>
            <a:xfrm>
              <a:off x="704457" y="2005893"/>
              <a:ext cx="8467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Query</a:t>
              </a:r>
              <a:endParaRPr lang="en-US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36204" y="4757334"/>
              <a:ext cx="8771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Result</a:t>
              </a:r>
              <a:endParaRPr lang="en-US" dirty="0"/>
            </a:p>
          </p:txBody>
        </p:sp>
        <p:sp>
          <p:nvSpPr>
            <p:cNvPr id="36" name="Right Arrow 35"/>
            <p:cNvSpPr/>
            <p:nvPr/>
          </p:nvSpPr>
          <p:spPr>
            <a:xfrm>
              <a:off x="1524000" y="2133600"/>
              <a:ext cx="228600" cy="1524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ight Arrow 36"/>
            <p:cNvSpPr/>
            <p:nvPr/>
          </p:nvSpPr>
          <p:spPr>
            <a:xfrm flipH="1">
              <a:off x="1524000" y="4876800"/>
              <a:ext cx="228600" cy="1524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458200" cy="762000"/>
          </a:xfrm>
        </p:spPr>
        <p:txBody>
          <a:bodyPr/>
          <a:lstStyle/>
          <a:p>
            <a:r>
              <a:rPr lang="en-US" dirty="0" smtClean="0"/>
              <a:t>Prefetching Algorithm: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0772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Our algorithms ensure that:</a:t>
            </a:r>
          </a:p>
          <a:p>
            <a:pPr lvl="1"/>
            <a:r>
              <a:rPr lang="en-US" dirty="0" smtClean="0"/>
              <a:t>The resulting program preserves equivalence with the original program.</a:t>
            </a:r>
          </a:p>
          <a:p>
            <a:pPr lvl="1"/>
            <a:r>
              <a:rPr lang="en-US" dirty="0" smtClean="0"/>
              <a:t>All existing statements of the program remain unchanged. </a:t>
            </a:r>
          </a:p>
          <a:p>
            <a:pPr lvl="1"/>
            <a:r>
              <a:rPr lang="en-US" dirty="0" smtClean="0"/>
              <a:t>No prefetch request is wasted. </a:t>
            </a:r>
          </a:p>
          <a:p>
            <a:r>
              <a:rPr lang="en-US" dirty="0" smtClean="0"/>
              <a:t>At times, prefetches may lead to no benefits</a:t>
            </a:r>
          </a:p>
          <a:p>
            <a:pPr lvl="1"/>
            <a:r>
              <a:rPr lang="en-US" dirty="0" smtClean="0"/>
              <a:t>Enhancements to get</a:t>
            </a:r>
            <a:br>
              <a:rPr lang="en-US" dirty="0" smtClean="0"/>
            </a:br>
            <a:r>
              <a:rPr lang="en-US" dirty="0" smtClean="0"/>
              <a:t>beneficial prefetches</a:t>
            </a:r>
            <a:br>
              <a:rPr lang="en-US" dirty="0" smtClean="0"/>
            </a:br>
            <a:r>
              <a:rPr lang="en-US" dirty="0" smtClean="0"/>
              <a:t>even in presence of</a:t>
            </a:r>
            <a:br>
              <a:rPr lang="en-US" dirty="0" smtClean="0"/>
            </a:br>
            <a:r>
              <a:rPr lang="en-US" dirty="0" smtClean="0"/>
              <a:t>barriers</a:t>
            </a:r>
          </a:p>
          <a:p>
            <a:pPr lvl="1"/>
            <a:r>
              <a:rPr lang="en-US" dirty="0" smtClean="0"/>
              <a:t>Equivalence preserving </a:t>
            </a:r>
            <a:br>
              <a:rPr lang="en-US" dirty="0" smtClean="0"/>
            </a:br>
            <a:r>
              <a:rPr lang="en-US" dirty="0" smtClean="0"/>
              <a:t>program and query </a:t>
            </a:r>
            <a:br>
              <a:rPr lang="en-US" dirty="0" smtClean="0"/>
            </a:br>
            <a:r>
              <a:rPr lang="en-US" dirty="0" smtClean="0"/>
              <a:t>transformations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CA5521A-B8A9-4B67-9569-CFCA519245BC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495800" y="3510680"/>
            <a:ext cx="3581400" cy="2585323"/>
          </a:xfrm>
          <a:prstGeom prst="rect">
            <a:avLst/>
          </a:prstGeom>
          <a:solidFill>
            <a:srgbClr val="FFE7D7">
              <a:alpha val="40000"/>
            </a:srgbClr>
          </a:solidFill>
          <a:ln w="28575">
            <a:solidFill>
              <a:schemeClr val="accent3"/>
            </a:solidFill>
          </a:ln>
        </p:spPr>
        <p:txBody>
          <a:bodyPr wrap="square" lIns="91400" tIns="45702" rIns="91400" bIns="45702">
            <a:spAutoFit/>
          </a:bodyPr>
          <a:lstStyle/>
          <a:p>
            <a:r>
              <a:rPr lang="en-US" b="1" dirty="0" smtClean="0">
                <a:solidFill>
                  <a:srgbClr val="7F0055"/>
                </a:solidFill>
                <a:latin typeface="Monospace"/>
              </a:rPr>
              <a:t>void</a:t>
            </a:r>
            <a:r>
              <a:rPr lang="en-US" dirty="0" smtClean="0">
                <a:latin typeface="Monospace"/>
              </a:rPr>
              <a:t> proc(</a:t>
            </a:r>
            <a:r>
              <a:rPr lang="en-US" dirty="0" err="1" smtClean="0">
                <a:latin typeface="Monospace"/>
              </a:rPr>
              <a:t>int</a:t>
            </a:r>
            <a:r>
              <a:rPr lang="en-US" dirty="0" smtClean="0">
                <a:latin typeface="Monospace"/>
              </a:rPr>
              <a:t> </a:t>
            </a:r>
            <a:r>
              <a:rPr lang="en-US" dirty="0" err="1" smtClean="0">
                <a:latin typeface="Monospace"/>
              </a:rPr>
              <a:t>cId</a:t>
            </a:r>
            <a:r>
              <a:rPr lang="en-US" dirty="0" smtClean="0">
                <a:latin typeface="Monospace"/>
              </a:rPr>
              <a:t>){</a:t>
            </a:r>
          </a:p>
          <a:p>
            <a:r>
              <a:rPr lang="en-US" dirty="0" smtClean="0">
                <a:latin typeface="Monospace"/>
              </a:rPr>
              <a:t>    </a:t>
            </a:r>
            <a:r>
              <a:rPr lang="en-US" b="1" dirty="0" err="1" smtClean="0">
                <a:solidFill>
                  <a:srgbClr val="7F0055"/>
                </a:solidFill>
                <a:latin typeface="Monospace"/>
              </a:rPr>
              <a:t>int</a:t>
            </a:r>
            <a:r>
              <a:rPr lang="en-US" b="1" dirty="0" smtClean="0">
                <a:solidFill>
                  <a:srgbClr val="7F0055"/>
                </a:solidFill>
                <a:latin typeface="Monospace"/>
              </a:rPr>
              <a:t> </a:t>
            </a:r>
            <a:r>
              <a:rPr lang="en-US" dirty="0" smtClean="0">
                <a:latin typeface="Monospace"/>
              </a:rPr>
              <a:t>x = …;</a:t>
            </a:r>
          </a:p>
          <a:p>
            <a:r>
              <a:rPr lang="en-US" dirty="0" smtClean="0">
                <a:latin typeface="Monospace"/>
              </a:rPr>
              <a:t>    </a:t>
            </a:r>
            <a:r>
              <a:rPr lang="en-US" b="1" dirty="0" smtClean="0">
                <a:solidFill>
                  <a:srgbClr val="7F0055"/>
                </a:solidFill>
                <a:latin typeface="Monospace"/>
              </a:rPr>
              <a:t>while </a:t>
            </a:r>
            <a:r>
              <a:rPr lang="en-US" dirty="0" smtClean="0">
                <a:latin typeface="Monospace"/>
              </a:rPr>
              <a:t>(…){</a:t>
            </a:r>
          </a:p>
          <a:p>
            <a:r>
              <a:rPr lang="en-US" dirty="0" smtClean="0">
                <a:latin typeface="Monospace"/>
              </a:rPr>
              <a:t>        …</a:t>
            </a:r>
          </a:p>
          <a:p>
            <a:r>
              <a:rPr lang="en-US" dirty="0" smtClean="0">
                <a:latin typeface="Monospace"/>
              </a:rPr>
              <a:t>    }</a:t>
            </a:r>
          </a:p>
          <a:p>
            <a:r>
              <a:rPr lang="en-US" dirty="0" smtClean="0">
                <a:latin typeface="Monospace"/>
              </a:rPr>
              <a:t>    </a:t>
            </a:r>
            <a:r>
              <a:rPr lang="en-US" b="1" dirty="0" smtClean="0">
                <a:solidFill>
                  <a:srgbClr val="7F0055"/>
                </a:solidFill>
                <a:latin typeface="Monospace"/>
              </a:rPr>
              <a:t>if </a:t>
            </a:r>
            <a:r>
              <a:rPr lang="en-US" b="1" dirty="0" smtClean="0">
                <a:solidFill>
                  <a:srgbClr val="000099"/>
                </a:solidFill>
                <a:latin typeface="Monospace"/>
              </a:rPr>
              <a:t>(x &gt; 10) </a:t>
            </a:r>
          </a:p>
          <a:p>
            <a:r>
              <a:rPr lang="en-US" dirty="0" smtClean="0">
                <a:latin typeface="Monospace"/>
              </a:rPr>
              <a:t>         c = </a:t>
            </a:r>
            <a:r>
              <a:rPr lang="en-US" b="1" i="1" dirty="0" err="1" smtClean="0">
                <a:solidFill>
                  <a:srgbClr val="006600"/>
                </a:solidFill>
                <a:latin typeface="Monospace"/>
              </a:rPr>
              <a:t>executeQuery</a:t>
            </a:r>
            <a:r>
              <a:rPr lang="en-US" dirty="0" smtClean="0">
                <a:latin typeface="Monospace"/>
              </a:rPr>
              <a:t>(</a:t>
            </a:r>
            <a:r>
              <a:rPr lang="en-US" b="1" dirty="0" smtClean="0">
                <a:solidFill>
                  <a:srgbClr val="0070C0"/>
                </a:solidFill>
                <a:latin typeface="Monospace"/>
              </a:rPr>
              <a:t>q1</a:t>
            </a:r>
            <a:r>
              <a:rPr lang="en-US" dirty="0" smtClean="0">
                <a:latin typeface="Monospace"/>
              </a:rPr>
              <a:t>, </a:t>
            </a:r>
            <a:r>
              <a:rPr lang="en-US" dirty="0" err="1" smtClean="0">
                <a:latin typeface="Monospace"/>
              </a:rPr>
              <a:t>cId</a:t>
            </a:r>
            <a:r>
              <a:rPr lang="en-US" dirty="0" smtClean="0">
                <a:latin typeface="Monospace"/>
              </a:rPr>
              <a:t>); </a:t>
            </a:r>
          </a:p>
          <a:p>
            <a:r>
              <a:rPr lang="en-US" dirty="0" smtClean="0">
                <a:latin typeface="Monospace"/>
              </a:rPr>
              <a:t>    …</a:t>
            </a:r>
          </a:p>
          <a:p>
            <a:r>
              <a:rPr lang="en-US" dirty="0" smtClean="0">
                <a:latin typeface="Monospace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86000" y="2057400"/>
            <a:ext cx="6629400" cy="553998"/>
          </a:xfrm>
        </p:spPr>
        <p:txBody>
          <a:bodyPr wrap="square">
            <a:spAutoFit/>
          </a:bodyPr>
          <a:lstStyle/>
          <a:p>
            <a:r>
              <a:rPr lang="en-US" dirty="0" smtClean="0"/>
              <a:t>Enhancements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2286000" y="4800604"/>
            <a:ext cx="6172200" cy="2209800"/>
          </a:xfrm>
        </p:spPr>
        <p:txBody>
          <a:bodyPr>
            <a:normAutofit/>
          </a:bodyPr>
          <a:lstStyle/>
          <a:p>
            <a:r>
              <a:rPr lang="en-US" sz="2400" cap="small" dirty="0" smtClean="0">
                <a:solidFill>
                  <a:schemeClr val="tx1">
                    <a:lumMod val="65000"/>
                  </a:schemeClr>
                </a:solidFill>
                <a:ea typeface="+mj-ea"/>
                <a:cs typeface="+mj-cs"/>
              </a:rPr>
              <a:t>Increasing applicability</a:t>
            </a:r>
            <a:br>
              <a:rPr lang="en-US" sz="2400" cap="small" dirty="0" smtClean="0">
                <a:solidFill>
                  <a:schemeClr val="tx1">
                    <a:lumMod val="65000"/>
                  </a:schemeClr>
                </a:solidFill>
                <a:ea typeface="+mj-ea"/>
                <a:cs typeface="+mj-cs"/>
              </a:rPr>
            </a:br>
            <a:endParaRPr lang="en-US" sz="2400" cap="small" dirty="0" smtClean="0">
              <a:solidFill>
                <a:schemeClr val="tx1">
                  <a:lumMod val="65000"/>
                </a:schemeClr>
              </a:solidFill>
              <a:ea typeface="+mj-ea"/>
              <a:cs typeface="+mj-cs"/>
            </a:endParaRPr>
          </a:p>
          <a:p>
            <a:r>
              <a:rPr lang="en-US" sz="2400" cap="small" dirty="0" smtClean="0">
                <a:solidFill>
                  <a:schemeClr val="tx1">
                    <a:lumMod val="65000"/>
                  </a:schemeClr>
                </a:solidFill>
                <a:ea typeface="+mj-ea"/>
                <a:cs typeface="+mj-cs"/>
              </a:rPr>
              <a:t>System Design and Experimental evaluation</a:t>
            </a:r>
            <a:endParaRPr lang="en-US" sz="24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5521A-B8A9-4B67-9569-CFCA519245BC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9" name="Title 4"/>
          <p:cNvSpPr txBox="1">
            <a:spLocks/>
          </p:cNvSpPr>
          <p:nvPr/>
        </p:nvSpPr>
        <p:spPr>
          <a:xfrm>
            <a:off x="2895600" y="2590803"/>
            <a:ext cx="5638800" cy="461628"/>
          </a:xfrm>
          <a:prstGeom prst="rect">
            <a:avLst/>
          </a:prstGeom>
        </p:spPr>
        <p:txBody>
          <a:bodyPr vert="horz" wrap="square" lIns="91400" tIns="45702" rIns="91400" bIns="45702" anchor="b">
            <a:spAutoFit/>
          </a:bodyPr>
          <a:lstStyle/>
          <a:p>
            <a:pPr>
              <a:spcBef>
                <a:spcPct val="0"/>
              </a:spcBef>
              <a:defRPr/>
            </a:pPr>
            <a:endParaRPr lang="en-US" sz="2400" b="1" cap="sm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Text Placeholder 5"/>
          <p:cNvSpPr txBox="1">
            <a:spLocks/>
          </p:cNvSpPr>
          <p:nvPr/>
        </p:nvSpPr>
        <p:spPr>
          <a:xfrm>
            <a:off x="2254101" y="762003"/>
            <a:ext cx="6172200" cy="914400"/>
          </a:xfrm>
          <a:prstGeom prst="rect">
            <a:avLst/>
          </a:prstGeom>
        </p:spPr>
        <p:txBody>
          <a:bodyPr vert="horz" lIns="91400" tIns="45702" rIns="91400" bIns="45702" anchor="t">
            <a:normAutofit/>
          </a:bodyPr>
          <a:lstStyle/>
          <a:p>
            <a:pPr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b="1" cap="small" dirty="0" smtClean="0">
                <a:solidFill>
                  <a:schemeClr val="tx1">
                    <a:lumMod val="65000"/>
                  </a:schemeClr>
                </a:solidFill>
                <a:ea typeface="+mj-ea"/>
                <a:cs typeface="+mj-cs"/>
              </a:rPr>
              <a:t>Prefetch insertion algorithm</a:t>
            </a:r>
            <a:br>
              <a:rPr lang="en-US" sz="2400" b="1" cap="small" dirty="0" smtClean="0">
                <a:solidFill>
                  <a:schemeClr val="tx1">
                    <a:lumMod val="65000"/>
                  </a:schemeClr>
                </a:solidFill>
                <a:ea typeface="+mj-ea"/>
                <a:cs typeface="+mj-cs"/>
              </a:rPr>
            </a:br>
            <a:endParaRPr lang="en-US" sz="2400" b="1" dirty="0">
              <a:solidFill>
                <a:schemeClr val="tx1">
                  <a:lumMod val="6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1. Transitive code motion </a:t>
            </a:r>
            <a:br>
              <a:rPr lang="en-US" dirty="0" smtClean="0"/>
            </a:br>
            <a:r>
              <a:rPr lang="en-US" dirty="0" smtClean="0"/>
              <a:t>(Strong </a:t>
            </a:r>
            <a:r>
              <a:rPr lang="en-US" dirty="0" err="1" smtClean="0"/>
              <a:t>anticipability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4804" y="4191000"/>
            <a:ext cx="8229600" cy="2438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General Algorithm: </a:t>
            </a:r>
          </a:p>
          <a:p>
            <a:pPr lvl="1"/>
            <a:r>
              <a:rPr lang="en-US" dirty="0" smtClean="0"/>
              <a:t>Control dependence barrier: </a:t>
            </a:r>
          </a:p>
          <a:p>
            <a:pPr lvl="2"/>
            <a:r>
              <a:rPr lang="en-US" dirty="0" smtClean="0"/>
              <a:t>Transform it into a data dependence barrier by rewriting it as a guarded statement</a:t>
            </a:r>
          </a:p>
          <a:p>
            <a:pPr lvl="1"/>
            <a:r>
              <a:rPr lang="en-US" dirty="0" smtClean="0"/>
              <a:t>Data dependence barrier: </a:t>
            </a:r>
          </a:p>
          <a:p>
            <a:pPr lvl="2"/>
            <a:r>
              <a:rPr lang="en-US" dirty="0" smtClean="0"/>
              <a:t>Apply </a:t>
            </a:r>
            <a:r>
              <a:rPr lang="en-US" dirty="0" err="1" smtClean="0"/>
              <a:t>anticipability</a:t>
            </a:r>
            <a:r>
              <a:rPr lang="en-US" dirty="0" smtClean="0"/>
              <a:t> analysis on the barrier statements</a:t>
            </a:r>
          </a:p>
          <a:p>
            <a:pPr lvl="2"/>
            <a:r>
              <a:rPr lang="en-US" dirty="0" smtClean="0"/>
              <a:t>Move the barrier to its earliest point followed by the prefetch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CA5521A-B8A9-4B67-9569-CFCA519245BC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28604" y="1005722"/>
            <a:ext cx="3581400" cy="2862286"/>
          </a:xfrm>
          <a:prstGeom prst="rect">
            <a:avLst/>
          </a:prstGeom>
          <a:solidFill>
            <a:srgbClr val="FFE7D7">
              <a:alpha val="40000"/>
            </a:srgbClr>
          </a:solidFill>
          <a:ln w="28575">
            <a:solidFill>
              <a:schemeClr val="accent3"/>
            </a:solidFill>
          </a:ln>
        </p:spPr>
        <p:txBody>
          <a:bodyPr wrap="square" lIns="91400" tIns="45702" rIns="91400" bIns="45702">
            <a:spAutoFit/>
          </a:bodyPr>
          <a:lstStyle/>
          <a:p>
            <a:r>
              <a:rPr lang="en-US" b="1" dirty="0" smtClean="0">
                <a:solidFill>
                  <a:srgbClr val="7F0055"/>
                </a:solidFill>
                <a:latin typeface="Monospace"/>
              </a:rPr>
              <a:t>void</a:t>
            </a:r>
            <a:r>
              <a:rPr lang="en-US" dirty="0" smtClean="0">
                <a:latin typeface="Monospace"/>
              </a:rPr>
              <a:t> </a:t>
            </a:r>
            <a:r>
              <a:rPr lang="en-US" dirty="0" err="1" smtClean="0">
                <a:latin typeface="Monospace"/>
              </a:rPr>
              <a:t>genReport</a:t>
            </a:r>
            <a:r>
              <a:rPr lang="en-US" dirty="0" smtClean="0">
                <a:latin typeface="Monospace"/>
              </a:rPr>
              <a:t>(</a:t>
            </a:r>
            <a:r>
              <a:rPr lang="en-US" dirty="0" err="1" smtClean="0">
                <a:latin typeface="Monospace"/>
              </a:rPr>
              <a:t>int</a:t>
            </a:r>
            <a:r>
              <a:rPr lang="en-US" dirty="0" smtClean="0">
                <a:latin typeface="Monospace"/>
              </a:rPr>
              <a:t> </a:t>
            </a:r>
            <a:r>
              <a:rPr lang="en-US" dirty="0" err="1" smtClean="0">
                <a:latin typeface="Monospace"/>
              </a:rPr>
              <a:t>cId</a:t>
            </a:r>
            <a:r>
              <a:rPr lang="en-US" dirty="0" smtClean="0">
                <a:latin typeface="Monospace"/>
              </a:rPr>
              <a:t>){</a:t>
            </a:r>
          </a:p>
          <a:p>
            <a:r>
              <a:rPr lang="en-US" dirty="0" smtClean="0">
                <a:latin typeface="Monospace"/>
              </a:rPr>
              <a:t>    </a:t>
            </a:r>
            <a:r>
              <a:rPr lang="en-US" b="1" dirty="0" err="1" smtClean="0">
                <a:solidFill>
                  <a:srgbClr val="7F0055"/>
                </a:solidFill>
                <a:latin typeface="Monospace"/>
              </a:rPr>
              <a:t>int</a:t>
            </a:r>
            <a:r>
              <a:rPr lang="en-US" b="1" dirty="0" smtClean="0">
                <a:solidFill>
                  <a:srgbClr val="7F0055"/>
                </a:solidFill>
                <a:latin typeface="Monospace"/>
              </a:rPr>
              <a:t> </a:t>
            </a:r>
            <a:r>
              <a:rPr lang="en-US" dirty="0" smtClean="0">
                <a:latin typeface="Monospace"/>
              </a:rPr>
              <a:t>x = …;</a:t>
            </a:r>
          </a:p>
          <a:p>
            <a:endParaRPr lang="en-US" dirty="0" smtClean="0">
              <a:latin typeface="Monospace"/>
            </a:endParaRPr>
          </a:p>
          <a:p>
            <a:r>
              <a:rPr lang="en-US" dirty="0" smtClean="0">
                <a:latin typeface="Monospace"/>
              </a:rPr>
              <a:t>    </a:t>
            </a:r>
            <a:r>
              <a:rPr lang="en-US" b="1" dirty="0" smtClean="0">
                <a:solidFill>
                  <a:srgbClr val="7F0055"/>
                </a:solidFill>
                <a:latin typeface="Monospace"/>
              </a:rPr>
              <a:t>while </a:t>
            </a:r>
            <a:r>
              <a:rPr lang="en-US" dirty="0" smtClean="0">
                <a:latin typeface="Monospace"/>
              </a:rPr>
              <a:t>(…){</a:t>
            </a:r>
          </a:p>
          <a:p>
            <a:r>
              <a:rPr lang="en-US" dirty="0" smtClean="0">
                <a:latin typeface="Monospace"/>
              </a:rPr>
              <a:t>        …</a:t>
            </a:r>
          </a:p>
          <a:p>
            <a:r>
              <a:rPr lang="en-US" dirty="0" smtClean="0">
                <a:latin typeface="Monospace"/>
              </a:rPr>
              <a:t>    }</a:t>
            </a:r>
          </a:p>
          <a:p>
            <a:r>
              <a:rPr lang="en-US" dirty="0" smtClean="0">
                <a:latin typeface="Monospace"/>
              </a:rPr>
              <a:t>    </a:t>
            </a:r>
            <a:r>
              <a:rPr lang="en-US" b="1" dirty="0" smtClean="0">
                <a:solidFill>
                  <a:srgbClr val="7F0055"/>
                </a:solidFill>
                <a:latin typeface="Monospace"/>
              </a:rPr>
              <a:t>if </a:t>
            </a:r>
            <a:r>
              <a:rPr lang="en-US" b="1" dirty="0" smtClean="0">
                <a:solidFill>
                  <a:srgbClr val="000099"/>
                </a:solidFill>
                <a:latin typeface="Monospace"/>
              </a:rPr>
              <a:t>(x &gt; 10) </a:t>
            </a:r>
          </a:p>
          <a:p>
            <a:r>
              <a:rPr lang="en-US" dirty="0" smtClean="0">
                <a:latin typeface="Monospace"/>
              </a:rPr>
              <a:t>      rs1 = </a:t>
            </a:r>
            <a:r>
              <a:rPr lang="en-US" b="1" i="1" dirty="0" err="1" smtClean="0">
                <a:solidFill>
                  <a:srgbClr val="006600"/>
                </a:solidFill>
                <a:latin typeface="Monospace"/>
              </a:rPr>
              <a:t>executeQuery</a:t>
            </a:r>
            <a:r>
              <a:rPr lang="en-US" dirty="0" smtClean="0">
                <a:latin typeface="Monospace"/>
              </a:rPr>
              <a:t>(</a:t>
            </a:r>
            <a:r>
              <a:rPr lang="en-US" b="1" dirty="0" smtClean="0">
                <a:solidFill>
                  <a:srgbClr val="0070C0"/>
                </a:solidFill>
                <a:latin typeface="Monospace"/>
              </a:rPr>
              <a:t>q1</a:t>
            </a:r>
            <a:r>
              <a:rPr lang="en-US" dirty="0" smtClean="0">
                <a:latin typeface="Monospace"/>
              </a:rPr>
              <a:t>, </a:t>
            </a:r>
            <a:r>
              <a:rPr lang="en-US" dirty="0" err="1" smtClean="0">
                <a:latin typeface="Monospace"/>
              </a:rPr>
              <a:t>cId</a:t>
            </a:r>
            <a:r>
              <a:rPr lang="en-US" dirty="0" smtClean="0">
                <a:latin typeface="Monospace"/>
              </a:rPr>
              <a:t>); </a:t>
            </a:r>
          </a:p>
          <a:p>
            <a:r>
              <a:rPr lang="en-US" dirty="0" smtClean="0">
                <a:latin typeface="Monospace"/>
              </a:rPr>
              <a:t>    …</a:t>
            </a:r>
          </a:p>
          <a:p>
            <a:r>
              <a:rPr lang="en-US" dirty="0" smtClean="0">
                <a:latin typeface="Monospace"/>
              </a:rPr>
              <a:t>}</a:t>
            </a:r>
          </a:p>
        </p:txBody>
      </p:sp>
      <p:sp>
        <p:nvSpPr>
          <p:cNvPr id="9" name="Rectangle 8"/>
          <p:cNvSpPr/>
          <p:nvPr/>
        </p:nvSpPr>
        <p:spPr>
          <a:xfrm>
            <a:off x="4419600" y="990600"/>
            <a:ext cx="3657600" cy="3139321"/>
          </a:xfrm>
          <a:prstGeom prst="rect">
            <a:avLst/>
          </a:prstGeom>
          <a:solidFill>
            <a:srgbClr val="FFE7D7">
              <a:alpha val="40000"/>
            </a:srgbClr>
          </a:solidFill>
          <a:ln w="28575">
            <a:solidFill>
              <a:schemeClr val="accent3"/>
            </a:solidFill>
          </a:ln>
        </p:spPr>
        <p:txBody>
          <a:bodyPr wrap="square" lIns="91400" tIns="45702" rIns="91400" bIns="45702">
            <a:spAutoFit/>
          </a:bodyPr>
          <a:lstStyle/>
          <a:p>
            <a:r>
              <a:rPr lang="en-US" b="1" dirty="0" smtClean="0">
                <a:solidFill>
                  <a:srgbClr val="7F0055"/>
                </a:solidFill>
                <a:latin typeface="Monospace"/>
              </a:rPr>
              <a:t>void</a:t>
            </a:r>
            <a:r>
              <a:rPr lang="en-US" dirty="0" smtClean="0">
                <a:latin typeface="Monospace"/>
              </a:rPr>
              <a:t> </a:t>
            </a:r>
            <a:r>
              <a:rPr lang="en-US" dirty="0" err="1" smtClean="0">
                <a:latin typeface="Monospace"/>
              </a:rPr>
              <a:t>genReport</a:t>
            </a:r>
            <a:r>
              <a:rPr lang="en-US" dirty="0" smtClean="0">
                <a:latin typeface="Monospace"/>
              </a:rPr>
              <a:t>(</a:t>
            </a:r>
            <a:r>
              <a:rPr lang="en-US" dirty="0" err="1" smtClean="0">
                <a:latin typeface="Monospace"/>
              </a:rPr>
              <a:t>int</a:t>
            </a:r>
            <a:r>
              <a:rPr lang="en-US" dirty="0" smtClean="0">
                <a:latin typeface="Monospace"/>
              </a:rPr>
              <a:t> </a:t>
            </a:r>
            <a:r>
              <a:rPr lang="en-US" dirty="0" err="1" smtClean="0">
                <a:latin typeface="Monospace"/>
              </a:rPr>
              <a:t>cId</a:t>
            </a:r>
            <a:r>
              <a:rPr lang="en-US" dirty="0" smtClean="0">
                <a:latin typeface="Monospace"/>
              </a:rPr>
              <a:t>){</a:t>
            </a:r>
          </a:p>
          <a:p>
            <a:r>
              <a:rPr lang="en-US" dirty="0" smtClean="0">
                <a:latin typeface="Monospace"/>
              </a:rPr>
              <a:t>    </a:t>
            </a:r>
            <a:r>
              <a:rPr lang="en-US" b="1" dirty="0" err="1" smtClean="0">
                <a:solidFill>
                  <a:srgbClr val="7F0055"/>
                </a:solidFill>
                <a:latin typeface="Monospace"/>
              </a:rPr>
              <a:t>int</a:t>
            </a:r>
            <a:r>
              <a:rPr lang="en-US" b="1" dirty="0" smtClean="0">
                <a:solidFill>
                  <a:srgbClr val="7F0055"/>
                </a:solidFill>
                <a:latin typeface="Monospace"/>
              </a:rPr>
              <a:t> </a:t>
            </a:r>
            <a:r>
              <a:rPr lang="en-US" dirty="0" smtClean="0">
                <a:latin typeface="Monospace"/>
              </a:rPr>
              <a:t>x = …;  </a:t>
            </a:r>
          </a:p>
          <a:p>
            <a:r>
              <a:rPr lang="en-US" dirty="0" smtClean="0">
                <a:latin typeface="Monospace"/>
              </a:rPr>
              <a:t>    </a:t>
            </a:r>
            <a:r>
              <a:rPr lang="en-US" b="1" dirty="0" err="1" smtClean="0">
                <a:solidFill>
                  <a:srgbClr val="7F0055"/>
                </a:solidFill>
                <a:latin typeface="Monospace"/>
              </a:rPr>
              <a:t>boolean</a:t>
            </a:r>
            <a:r>
              <a:rPr lang="en-US" b="1" dirty="0" smtClean="0">
                <a:solidFill>
                  <a:srgbClr val="7F0055"/>
                </a:solidFill>
                <a:latin typeface="Monospace"/>
              </a:rPr>
              <a:t> </a:t>
            </a:r>
            <a:r>
              <a:rPr lang="en-US" dirty="0" smtClean="0">
                <a:latin typeface="Monospace"/>
              </a:rPr>
              <a:t>b = </a:t>
            </a:r>
            <a:r>
              <a:rPr lang="en-US" b="1" dirty="0" smtClean="0">
                <a:solidFill>
                  <a:srgbClr val="000099"/>
                </a:solidFill>
                <a:latin typeface="Monospace"/>
              </a:rPr>
              <a:t>(x &gt; 10)</a:t>
            </a:r>
            <a:r>
              <a:rPr lang="en-US" dirty="0" smtClean="0">
                <a:latin typeface="Monospace"/>
              </a:rPr>
              <a:t>;</a:t>
            </a:r>
          </a:p>
          <a:p>
            <a:r>
              <a:rPr lang="en-US" dirty="0" smtClean="0">
                <a:latin typeface="Monospace"/>
              </a:rPr>
              <a:t>    </a:t>
            </a:r>
            <a:r>
              <a:rPr lang="en-US" b="1" dirty="0" smtClean="0">
                <a:solidFill>
                  <a:srgbClr val="7F0055"/>
                </a:solidFill>
                <a:latin typeface="Monospace"/>
              </a:rPr>
              <a:t>if</a:t>
            </a:r>
            <a:r>
              <a:rPr lang="en-US" dirty="0" smtClean="0">
                <a:latin typeface="Monospace"/>
              </a:rPr>
              <a:t> (b) </a:t>
            </a:r>
            <a:r>
              <a:rPr lang="en-US" b="1" i="1" dirty="0" smtClean="0">
                <a:solidFill>
                  <a:srgbClr val="C00000"/>
                </a:solidFill>
                <a:latin typeface="Monospace"/>
              </a:rPr>
              <a:t>submit</a:t>
            </a:r>
            <a:r>
              <a:rPr lang="en-US" dirty="0" smtClean="0">
                <a:latin typeface="Monospace"/>
              </a:rPr>
              <a:t>(</a:t>
            </a:r>
            <a:r>
              <a:rPr lang="en-US" b="1" dirty="0" smtClean="0">
                <a:solidFill>
                  <a:srgbClr val="0070C0"/>
                </a:solidFill>
                <a:latin typeface="Monospace"/>
              </a:rPr>
              <a:t>q1</a:t>
            </a:r>
            <a:r>
              <a:rPr lang="en-US" dirty="0" smtClean="0">
                <a:latin typeface="Monospace"/>
              </a:rPr>
              <a:t>, </a:t>
            </a:r>
            <a:r>
              <a:rPr lang="en-US" dirty="0" err="1" smtClean="0">
                <a:latin typeface="Monospace"/>
              </a:rPr>
              <a:t>cId</a:t>
            </a:r>
            <a:r>
              <a:rPr lang="en-US" dirty="0" smtClean="0">
                <a:latin typeface="Monospace"/>
              </a:rPr>
              <a:t>);</a:t>
            </a:r>
          </a:p>
          <a:p>
            <a:r>
              <a:rPr lang="en-US" dirty="0" smtClean="0">
                <a:latin typeface="Monospace"/>
              </a:rPr>
              <a:t>    </a:t>
            </a:r>
            <a:r>
              <a:rPr lang="en-US" b="1" dirty="0" smtClean="0">
                <a:solidFill>
                  <a:srgbClr val="7F0055"/>
                </a:solidFill>
                <a:latin typeface="Monospace"/>
              </a:rPr>
              <a:t>while </a:t>
            </a:r>
            <a:r>
              <a:rPr lang="en-US" dirty="0" smtClean="0">
                <a:latin typeface="Monospace"/>
              </a:rPr>
              <a:t>(…){</a:t>
            </a:r>
          </a:p>
          <a:p>
            <a:r>
              <a:rPr lang="en-US" dirty="0" smtClean="0">
                <a:latin typeface="Monospace"/>
              </a:rPr>
              <a:t>        …</a:t>
            </a:r>
          </a:p>
          <a:p>
            <a:r>
              <a:rPr lang="en-US" dirty="0" smtClean="0">
                <a:latin typeface="Monospace"/>
              </a:rPr>
              <a:t>    }</a:t>
            </a:r>
          </a:p>
          <a:p>
            <a:r>
              <a:rPr lang="en-US" dirty="0" smtClean="0">
                <a:latin typeface="Monospace"/>
              </a:rPr>
              <a:t>    </a:t>
            </a:r>
            <a:r>
              <a:rPr lang="en-US" b="1" dirty="0" smtClean="0">
                <a:solidFill>
                  <a:srgbClr val="7F0055"/>
                </a:solidFill>
                <a:latin typeface="Monospace"/>
              </a:rPr>
              <a:t>if </a:t>
            </a:r>
            <a:r>
              <a:rPr lang="en-US" dirty="0" smtClean="0">
                <a:latin typeface="Monospace"/>
              </a:rPr>
              <a:t>(b) </a:t>
            </a:r>
          </a:p>
          <a:p>
            <a:r>
              <a:rPr lang="en-US" dirty="0" smtClean="0">
                <a:latin typeface="Monospace"/>
              </a:rPr>
              <a:t>       rs1 = </a:t>
            </a:r>
            <a:r>
              <a:rPr lang="en-US" b="1" i="1" dirty="0" err="1" smtClean="0">
                <a:solidFill>
                  <a:srgbClr val="C00000"/>
                </a:solidFill>
                <a:latin typeface="Monospace"/>
              </a:rPr>
              <a:t>executeQuery</a:t>
            </a:r>
            <a:r>
              <a:rPr lang="en-US" dirty="0" smtClean="0">
                <a:latin typeface="Monospace"/>
              </a:rPr>
              <a:t>(</a:t>
            </a:r>
            <a:r>
              <a:rPr lang="en-US" b="1" dirty="0" smtClean="0">
                <a:solidFill>
                  <a:srgbClr val="0070C0"/>
                </a:solidFill>
                <a:latin typeface="Monospace"/>
              </a:rPr>
              <a:t>q1</a:t>
            </a:r>
            <a:r>
              <a:rPr lang="en-US" dirty="0" smtClean="0">
                <a:latin typeface="Monospace"/>
              </a:rPr>
              <a:t>, </a:t>
            </a:r>
            <a:r>
              <a:rPr lang="en-US" dirty="0" err="1" smtClean="0">
                <a:latin typeface="Monospace"/>
              </a:rPr>
              <a:t>cId</a:t>
            </a:r>
            <a:r>
              <a:rPr lang="en-US" dirty="0" smtClean="0">
                <a:latin typeface="Monospace"/>
              </a:rPr>
              <a:t>); </a:t>
            </a:r>
          </a:p>
          <a:p>
            <a:r>
              <a:rPr lang="en-US" dirty="0" smtClean="0">
                <a:latin typeface="Monospace"/>
              </a:rPr>
              <a:t>    …</a:t>
            </a:r>
          </a:p>
          <a:p>
            <a:r>
              <a:rPr lang="en-US" dirty="0" smtClean="0">
                <a:latin typeface="Monospace"/>
              </a:rPr>
              <a:t>}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3962400" y="2301121"/>
            <a:ext cx="3810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0" tIns="45702" rIns="91400" bIns="45702"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731838"/>
          </a:xfrm>
        </p:spPr>
        <p:txBody>
          <a:bodyPr/>
          <a:lstStyle/>
          <a:p>
            <a:r>
              <a:rPr lang="en-US" dirty="0" smtClean="0"/>
              <a:t>2. Chaining prefetch requests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838200"/>
            <a:ext cx="7467600" cy="19812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Output of a query forms a parameter to another – commonly encountered</a:t>
            </a:r>
          </a:p>
          <a:p>
            <a:r>
              <a:rPr lang="en-US" sz="2200" dirty="0" smtClean="0"/>
              <a:t>Prefetch of query 2 can be issued immediately after results of query 1 are available.</a:t>
            </a:r>
          </a:p>
          <a:p>
            <a:r>
              <a:rPr lang="en-US" sz="2200" b="1" i="1" dirty="0" err="1" smtClean="0">
                <a:solidFill>
                  <a:srgbClr val="C00000"/>
                </a:solidFill>
                <a:latin typeface="Monospace"/>
              </a:rPr>
              <a:t>submitChain</a:t>
            </a:r>
            <a:r>
              <a:rPr lang="en-US" sz="2200" b="1" i="1" dirty="0" smtClean="0">
                <a:solidFill>
                  <a:srgbClr val="C00000"/>
                </a:solidFill>
                <a:latin typeface="Monospace"/>
              </a:rPr>
              <a:t> </a:t>
            </a:r>
            <a:r>
              <a:rPr lang="en-US" sz="2200" dirty="0" smtClean="0"/>
              <a:t>similar to </a:t>
            </a:r>
            <a:r>
              <a:rPr lang="en-US" sz="2200" b="1" i="1" dirty="0" smtClean="0">
                <a:solidFill>
                  <a:srgbClr val="C00000"/>
                </a:solidFill>
                <a:latin typeface="Monospace"/>
              </a:rPr>
              <a:t>submit</a:t>
            </a:r>
            <a:r>
              <a:rPr lang="en-US" sz="2200" dirty="0" smtClean="0"/>
              <a:t> ; details in paper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CA5521A-B8A9-4B67-9569-CFCA519245BC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2404" y="2832078"/>
            <a:ext cx="3733800" cy="2585323"/>
          </a:xfrm>
          <a:prstGeom prst="rect">
            <a:avLst/>
          </a:prstGeom>
          <a:solidFill>
            <a:srgbClr val="FFE7D7">
              <a:alpha val="40000"/>
            </a:srgbClr>
          </a:solidFill>
          <a:ln w="28575">
            <a:solidFill>
              <a:schemeClr val="accent3"/>
            </a:solidFill>
          </a:ln>
        </p:spPr>
        <p:txBody>
          <a:bodyPr wrap="square" lIns="91400" tIns="45702" rIns="91400" bIns="45702">
            <a:spAutoFit/>
          </a:bodyPr>
          <a:lstStyle/>
          <a:p>
            <a:r>
              <a:rPr lang="en-US" b="1" dirty="0" smtClean="0">
                <a:solidFill>
                  <a:srgbClr val="7F0055"/>
                </a:solidFill>
                <a:latin typeface="Monospace"/>
              </a:rPr>
              <a:t>void</a:t>
            </a:r>
            <a:r>
              <a:rPr lang="en-US" dirty="0" smtClean="0">
                <a:latin typeface="Monospace"/>
              </a:rPr>
              <a:t> report(</a:t>
            </a:r>
            <a:r>
              <a:rPr lang="en-US" dirty="0" err="1" smtClean="0">
                <a:latin typeface="Monospace"/>
              </a:rPr>
              <a:t>int</a:t>
            </a:r>
            <a:r>
              <a:rPr lang="en-US" dirty="0" smtClean="0">
                <a:latin typeface="Monospace"/>
              </a:rPr>
              <a:t> </a:t>
            </a:r>
            <a:r>
              <a:rPr lang="en-US" dirty="0" err="1" smtClean="0">
                <a:latin typeface="Monospace"/>
              </a:rPr>
              <a:t>cId,String</a:t>
            </a:r>
            <a:r>
              <a:rPr lang="en-US" dirty="0" smtClean="0">
                <a:latin typeface="Monospace"/>
              </a:rPr>
              <a:t> city){</a:t>
            </a:r>
          </a:p>
          <a:p>
            <a:r>
              <a:rPr lang="en-US" dirty="0" smtClean="0">
                <a:latin typeface="Monospace"/>
              </a:rPr>
              <a:t>    </a:t>
            </a:r>
          </a:p>
          <a:p>
            <a:r>
              <a:rPr lang="en-US" dirty="0" smtClean="0">
                <a:latin typeface="Monospace"/>
              </a:rPr>
              <a:t>    …</a:t>
            </a:r>
          </a:p>
          <a:p>
            <a:r>
              <a:rPr lang="en-US" dirty="0" smtClean="0">
                <a:latin typeface="Monospace"/>
              </a:rPr>
              <a:t>    c = </a:t>
            </a:r>
            <a:r>
              <a:rPr lang="en-US" b="1" i="1" dirty="0" err="1" smtClean="0">
                <a:solidFill>
                  <a:srgbClr val="006600"/>
                </a:solidFill>
                <a:latin typeface="Monospace"/>
              </a:rPr>
              <a:t>executeQuery</a:t>
            </a:r>
            <a:r>
              <a:rPr lang="en-US" dirty="0" smtClean="0">
                <a:latin typeface="Monospace"/>
              </a:rPr>
              <a:t>(</a:t>
            </a:r>
            <a:r>
              <a:rPr lang="en-US" b="1" dirty="0" smtClean="0">
                <a:solidFill>
                  <a:srgbClr val="0070C0"/>
                </a:solidFill>
                <a:latin typeface="Monospace"/>
              </a:rPr>
              <a:t>q1</a:t>
            </a:r>
            <a:r>
              <a:rPr lang="en-US" dirty="0" smtClean="0">
                <a:latin typeface="Monospace"/>
              </a:rPr>
              <a:t>, </a:t>
            </a:r>
            <a:r>
              <a:rPr lang="en-US" dirty="0" err="1" smtClean="0">
                <a:latin typeface="Monospace"/>
              </a:rPr>
              <a:t>cId</a:t>
            </a:r>
            <a:r>
              <a:rPr lang="en-US" dirty="0" smtClean="0">
                <a:latin typeface="Monospace"/>
              </a:rPr>
              <a:t>);</a:t>
            </a:r>
          </a:p>
          <a:p>
            <a:r>
              <a:rPr lang="en-US" dirty="0" smtClean="0">
                <a:latin typeface="Monospace"/>
              </a:rPr>
              <a:t>    </a:t>
            </a:r>
            <a:r>
              <a:rPr lang="en-US" b="1" dirty="0" smtClean="0">
                <a:solidFill>
                  <a:srgbClr val="7F0055"/>
                </a:solidFill>
                <a:latin typeface="Monospace"/>
              </a:rPr>
              <a:t>while </a:t>
            </a:r>
            <a:r>
              <a:rPr lang="en-US" dirty="0" smtClean="0">
                <a:latin typeface="Monospace"/>
              </a:rPr>
              <a:t>(</a:t>
            </a:r>
            <a:r>
              <a:rPr lang="en-US" dirty="0" err="1" smtClean="0">
                <a:latin typeface="Monospace"/>
              </a:rPr>
              <a:t>c.next</a:t>
            </a:r>
            <a:r>
              <a:rPr lang="en-US" dirty="0" smtClean="0">
                <a:latin typeface="Monospace"/>
              </a:rPr>
              <a:t>()){</a:t>
            </a:r>
          </a:p>
          <a:p>
            <a:r>
              <a:rPr lang="en-US" dirty="0" smtClean="0">
                <a:latin typeface="Monospace"/>
              </a:rPr>
              <a:t>       </a:t>
            </a:r>
            <a:r>
              <a:rPr lang="en-US" dirty="0" err="1" smtClean="0">
                <a:latin typeface="Monospace"/>
              </a:rPr>
              <a:t>accId</a:t>
            </a:r>
            <a:r>
              <a:rPr lang="en-US" dirty="0" smtClean="0">
                <a:latin typeface="Monospace"/>
              </a:rPr>
              <a:t> = </a:t>
            </a:r>
            <a:r>
              <a:rPr lang="en-US" dirty="0" err="1" smtClean="0">
                <a:latin typeface="Monospace"/>
              </a:rPr>
              <a:t>c.getString</a:t>
            </a:r>
            <a:r>
              <a:rPr lang="en-US" dirty="0" smtClean="0">
                <a:latin typeface="Monospace"/>
              </a:rPr>
              <a:t>(“</a:t>
            </a:r>
            <a:r>
              <a:rPr lang="en-US" dirty="0" err="1" smtClean="0">
                <a:latin typeface="Monospace"/>
              </a:rPr>
              <a:t>accId</a:t>
            </a:r>
            <a:r>
              <a:rPr lang="en-US" dirty="0" smtClean="0">
                <a:latin typeface="Monospace"/>
              </a:rPr>
              <a:t>”); </a:t>
            </a:r>
          </a:p>
          <a:p>
            <a:r>
              <a:rPr lang="en-US" dirty="0" smtClean="0">
                <a:latin typeface="Monospace"/>
              </a:rPr>
              <a:t>       d = </a:t>
            </a:r>
            <a:r>
              <a:rPr lang="en-US" b="1" i="1" dirty="0" err="1" smtClean="0">
                <a:solidFill>
                  <a:srgbClr val="006600"/>
                </a:solidFill>
                <a:latin typeface="Monospace"/>
              </a:rPr>
              <a:t>executeQuery</a:t>
            </a:r>
            <a:r>
              <a:rPr lang="en-US" dirty="0" smtClean="0">
                <a:latin typeface="Monospace"/>
              </a:rPr>
              <a:t>(</a:t>
            </a:r>
            <a:r>
              <a:rPr lang="en-US" b="1" dirty="0" smtClean="0">
                <a:solidFill>
                  <a:srgbClr val="0070C0"/>
                </a:solidFill>
                <a:latin typeface="Monospace"/>
              </a:rPr>
              <a:t>q2</a:t>
            </a:r>
            <a:r>
              <a:rPr lang="en-US" dirty="0" smtClean="0">
                <a:latin typeface="Monospace"/>
              </a:rPr>
              <a:t>, </a:t>
            </a:r>
            <a:r>
              <a:rPr lang="en-US" dirty="0" err="1" smtClean="0">
                <a:latin typeface="Monospace"/>
              </a:rPr>
              <a:t>accId</a:t>
            </a:r>
            <a:r>
              <a:rPr lang="en-US" dirty="0" smtClean="0">
                <a:latin typeface="Monospace"/>
              </a:rPr>
              <a:t>);</a:t>
            </a:r>
          </a:p>
          <a:p>
            <a:r>
              <a:rPr lang="en-US" dirty="0" smtClean="0">
                <a:latin typeface="Monospace"/>
              </a:rPr>
              <a:t>    }</a:t>
            </a:r>
          </a:p>
          <a:p>
            <a:r>
              <a:rPr lang="en-US" dirty="0" smtClean="0">
                <a:latin typeface="Monospace"/>
              </a:rPr>
              <a:t>}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0" y="2819400"/>
            <a:ext cx="3962400" cy="2585323"/>
          </a:xfrm>
          <a:prstGeom prst="rect">
            <a:avLst/>
          </a:prstGeom>
          <a:solidFill>
            <a:srgbClr val="FFE7D7">
              <a:alpha val="40000"/>
            </a:srgbClr>
          </a:solidFill>
          <a:ln w="28575">
            <a:solidFill>
              <a:schemeClr val="accent3"/>
            </a:solidFill>
          </a:ln>
        </p:spPr>
        <p:txBody>
          <a:bodyPr wrap="square" lIns="91400" tIns="45702" rIns="91400" bIns="45702">
            <a:spAutoFit/>
          </a:bodyPr>
          <a:lstStyle/>
          <a:p>
            <a:r>
              <a:rPr lang="en-US" b="1" dirty="0" smtClean="0">
                <a:solidFill>
                  <a:srgbClr val="7F0055"/>
                </a:solidFill>
                <a:latin typeface="Monospace"/>
              </a:rPr>
              <a:t>void</a:t>
            </a:r>
            <a:r>
              <a:rPr lang="en-US" dirty="0" smtClean="0">
                <a:latin typeface="Monospace"/>
              </a:rPr>
              <a:t> report(</a:t>
            </a:r>
            <a:r>
              <a:rPr lang="en-US" dirty="0" err="1" smtClean="0">
                <a:latin typeface="Monospace"/>
              </a:rPr>
              <a:t>int</a:t>
            </a:r>
            <a:r>
              <a:rPr lang="en-US" dirty="0" smtClean="0">
                <a:latin typeface="Monospace"/>
              </a:rPr>
              <a:t> </a:t>
            </a:r>
            <a:r>
              <a:rPr lang="en-US" dirty="0" err="1" smtClean="0">
                <a:latin typeface="Monospace"/>
              </a:rPr>
              <a:t>cId,String</a:t>
            </a:r>
            <a:r>
              <a:rPr lang="en-US" dirty="0" smtClean="0">
                <a:latin typeface="Monospace"/>
              </a:rPr>
              <a:t> city){</a:t>
            </a:r>
          </a:p>
          <a:p>
            <a:r>
              <a:rPr lang="en-US" dirty="0" smtClean="0">
                <a:latin typeface="Monospace"/>
              </a:rPr>
              <a:t>    </a:t>
            </a:r>
            <a:r>
              <a:rPr lang="en-US" b="1" i="1" dirty="0" err="1" smtClean="0">
                <a:solidFill>
                  <a:srgbClr val="C00000"/>
                </a:solidFill>
                <a:latin typeface="Monospace"/>
              </a:rPr>
              <a:t>submitChain</a:t>
            </a:r>
            <a:r>
              <a:rPr lang="en-US" dirty="0" smtClean="0">
                <a:latin typeface="Monospace"/>
              </a:rPr>
              <a:t>({</a:t>
            </a:r>
            <a:r>
              <a:rPr lang="en-US" b="1" dirty="0" smtClean="0">
                <a:solidFill>
                  <a:srgbClr val="0070C0"/>
                </a:solidFill>
                <a:latin typeface="Monospace"/>
              </a:rPr>
              <a:t>q1</a:t>
            </a:r>
            <a:r>
              <a:rPr lang="en-US" dirty="0" smtClean="0">
                <a:latin typeface="Monospace"/>
              </a:rPr>
              <a:t>,</a:t>
            </a:r>
            <a:r>
              <a:rPr lang="en-US" b="1" dirty="0" smtClean="0">
                <a:solidFill>
                  <a:srgbClr val="0070C0"/>
                </a:solidFill>
                <a:latin typeface="Monospace"/>
              </a:rPr>
              <a:t> q2’</a:t>
            </a:r>
            <a:r>
              <a:rPr lang="en-US" dirty="0" smtClean="0">
                <a:latin typeface="Monospace"/>
              </a:rPr>
              <a:t>}, {{</a:t>
            </a:r>
            <a:r>
              <a:rPr lang="en-US" dirty="0" err="1" smtClean="0">
                <a:latin typeface="Monospace"/>
              </a:rPr>
              <a:t>cId</a:t>
            </a:r>
            <a:r>
              <a:rPr lang="en-US" dirty="0" smtClean="0">
                <a:latin typeface="Monospace"/>
              </a:rPr>
              <a:t>}, {}});</a:t>
            </a:r>
          </a:p>
          <a:p>
            <a:r>
              <a:rPr lang="en-US" dirty="0" smtClean="0">
                <a:latin typeface="Monospace"/>
              </a:rPr>
              <a:t>    …</a:t>
            </a:r>
          </a:p>
          <a:p>
            <a:r>
              <a:rPr lang="en-US" dirty="0" smtClean="0">
                <a:latin typeface="Monospace"/>
              </a:rPr>
              <a:t>    c = </a:t>
            </a:r>
            <a:r>
              <a:rPr lang="en-US" b="1" i="1" dirty="0" err="1" smtClean="0">
                <a:solidFill>
                  <a:srgbClr val="C00000"/>
                </a:solidFill>
                <a:latin typeface="Monospace"/>
              </a:rPr>
              <a:t>executeQuery</a:t>
            </a:r>
            <a:r>
              <a:rPr lang="en-US" dirty="0" smtClean="0">
                <a:latin typeface="Monospace"/>
              </a:rPr>
              <a:t>(</a:t>
            </a:r>
            <a:r>
              <a:rPr lang="en-US" b="1" dirty="0" smtClean="0">
                <a:solidFill>
                  <a:srgbClr val="0070C0"/>
                </a:solidFill>
                <a:latin typeface="Monospace"/>
              </a:rPr>
              <a:t>q1</a:t>
            </a:r>
            <a:r>
              <a:rPr lang="en-US" dirty="0" smtClean="0">
                <a:latin typeface="Monospace"/>
              </a:rPr>
              <a:t>, </a:t>
            </a:r>
            <a:r>
              <a:rPr lang="en-US" dirty="0" err="1" smtClean="0">
                <a:latin typeface="Monospace"/>
              </a:rPr>
              <a:t>cId</a:t>
            </a:r>
            <a:r>
              <a:rPr lang="en-US" dirty="0" smtClean="0">
                <a:latin typeface="Monospace"/>
              </a:rPr>
              <a:t>);</a:t>
            </a:r>
          </a:p>
          <a:p>
            <a:r>
              <a:rPr lang="en-US" dirty="0" smtClean="0">
                <a:latin typeface="Monospace"/>
              </a:rPr>
              <a:t>    </a:t>
            </a:r>
            <a:r>
              <a:rPr lang="en-US" b="1" dirty="0" smtClean="0">
                <a:solidFill>
                  <a:srgbClr val="7F0055"/>
                </a:solidFill>
                <a:latin typeface="Monospace"/>
              </a:rPr>
              <a:t>while </a:t>
            </a:r>
            <a:r>
              <a:rPr lang="en-US" dirty="0" smtClean="0">
                <a:latin typeface="Monospace"/>
              </a:rPr>
              <a:t>(</a:t>
            </a:r>
            <a:r>
              <a:rPr lang="en-US" dirty="0" err="1" smtClean="0">
                <a:latin typeface="Monospace"/>
              </a:rPr>
              <a:t>c.next</a:t>
            </a:r>
            <a:r>
              <a:rPr lang="en-US" dirty="0" smtClean="0">
                <a:latin typeface="Monospace"/>
              </a:rPr>
              <a:t>()){</a:t>
            </a:r>
          </a:p>
          <a:p>
            <a:r>
              <a:rPr lang="en-US" dirty="0" smtClean="0">
                <a:latin typeface="Monospace"/>
              </a:rPr>
              <a:t>       </a:t>
            </a:r>
            <a:r>
              <a:rPr lang="en-US" dirty="0" err="1" smtClean="0">
                <a:latin typeface="Monospace"/>
              </a:rPr>
              <a:t>accId</a:t>
            </a:r>
            <a:r>
              <a:rPr lang="en-US" dirty="0" smtClean="0">
                <a:latin typeface="Monospace"/>
              </a:rPr>
              <a:t> = </a:t>
            </a:r>
            <a:r>
              <a:rPr lang="en-US" dirty="0" err="1" smtClean="0">
                <a:latin typeface="Monospace"/>
              </a:rPr>
              <a:t>c.getString</a:t>
            </a:r>
            <a:r>
              <a:rPr lang="en-US" dirty="0" smtClean="0">
                <a:latin typeface="Monospace"/>
              </a:rPr>
              <a:t>(“</a:t>
            </a:r>
            <a:r>
              <a:rPr lang="en-US" dirty="0" err="1" smtClean="0">
                <a:latin typeface="Monospace"/>
              </a:rPr>
              <a:t>accId</a:t>
            </a:r>
            <a:r>
              <a:rPr lang="en-US" dirty="0" smtClean="0">
                <a:latin typeface="Monospace"/>
              </a:rPr>
              <a:t>”); </a:t>
            </a:r>
          </a:p>
          <a:p>
            <a:r>
              <a:rPr lang="en-US" dirty="0" smtClean="0">
                <a:latin typeface="Monospace"/>
              </a:rPr>
              <a:t>       d = </a:t>
            </a:r>
            <a:r>
              <a:rPr lang="en-US" b="1" i="1" dirty="0" err="1" smtClean="0">
                <a:solidFill>
                  <a:srgbClr val="C00000"/>
                </a:solidFill>
                <a:latin typeface="Monospace"/>
              </a:rPr>
              <a:t>executeQuery</a:t>
            </a:r>
            <a:r>
              <a:rPr lang="en-US" dirty="0" smtClean="0">
                <a:latin typeface="Monospace"/>
              </a:rPr>
              <a:t>(</a:t>
            </a:r>
            <a:r>
              <a:rPr lang="en-US" b="1" dirty="0" smtClean="0">
                <a:solidFill>
                  <a:srgbClr val="0070C0"/>
                </a:solidFill>
                <a:latin typeface="Monospace"/>
              </a:rPr>
              <a:t>q2</a:t>
            </a:r>
            <a:r>
              <a:rPr lang="en-US" dirty="0" smtClean="0">
                <a:latin typeface="Monospace"/>
              </a:rPr>
              <a:t>, </a:t>
            </a:r>
            <a:r>
              <a:rPr lang="en-US" dirty="0" err="1" smtClean="0">
                <a:latin typeface="Monospace"/>
              </a:rPr>
              <a:t>accId</a:t>
            </a:r>
            <a:r>
              <a:rPr lang="en-US" dirty="0" smtClean="0">
                <a:latin typeface="Monospace"/>
              </a:rPr>
              <a:t>);</a:t>
            </a:r>
          </a:p>
          <a:p>
            <a:r>
              <a:rPr lang="en-US" dirty="0" smtClean="0">
                <a:latin typeface="Monospace"/>
              </a:rPr>
              <a:t>    }</a:t>
            </a:r>
          </a:p>
          <a:p>
            <a:r>
              <a:rPr lang="en-US" dirty="0" smtClean="0">
                <a:latin typeface="Monospace"/>
              </a:rPr>
              <a:t>}</a:t>
            </a:r>
          </a:p>
        </p:txBody>
      </p:sp>
      <p:sp>
        <p:nvSpPr>
          <p:cNvPr id="7" name="Right Arrow 6"/>
          <p:cNvSpPr/>
          <p:nvPr/>
        </p:nvSpPr>
        <p:spPr>
          <a:xfrm>
            <a:off x="4038600" y="3809996"/>
            <a:ext cx="3810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0" tIns="45702" rIns="91400" bIns="45702"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604655" y="5486400"/>
            <a:ext cx="39297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Monospace"/>
              </a:rPr>
              <a:t>q2’ </a:t>
            </a:r>
            <a:r>
              <a:rPr lang="en-US" dirty="0" smtClean="0"/>
              <a:t>is </a:t>
            </a:r>
            <a:r>
              <a:rPr lang="en-US" b="1" dirty="0" smtClean="0">
                <a:solidFill>
                  <a:srgbClr val="0070C0"/>
                </a:solidFill>
                <a:latin typeface="Monospace"/>
              </a:rPr>
              <a:t>q2</a:t>
            </a:r>
            <a:r>
              <a:rPr lang="en-US" dirty="0" smtClean="0"/>
              <a:t> with its </a:t>
            </a:r>
            <a:r>
              <a:rPr lang="en-US" b="1" dirty="0" smtClean="0">
                <a:solidFill>
                  <a:srgbClr val="0070C0"/>
                </a:solidFill>
                <a:latin typeface="Monospace"/>
              </a:rPr>
              <a:t>?</a:t>
            </a:r>
            <a:r>
              <a:rPr lang="en-US" dirty="0" smtClean="0"/>
              <a:t> replaced by </a:t>
            </a:r>
            <a:r>
              <a:rPr lang="en-US" b="1" dirty="0" smtClean="0">
                <a:solidFill>
                  <a:srgbClr val="0070C0"/>
                </a:solidFill>
                <a:latin typeface="Monospace"/>
              </a:rPr>
              <a:t>q1.accId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6200" y="5486400"/>
            <a:ext cx="40815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Monospace"/>
              </a:rPr>
              <a:t>q2 </a:t>
            </a:r>
            <a:r>
              <a:rPr lang="en-US" dirty="0" smtClean="0"/>
              <a:t>cannot be beneficially prefetched</a:t>
            </a:r>
            <a:br>
              <a:rPr lang="en-US" dirty="0" smtClean="0"/>
            </a:br>
            <a:r>
              <a:rPr lang="en-US" dirty="0" smtClean="0"/>
              <a:t>as it depends on </a:t>
            </a:r>
            <a:r>
              <a:rPr lang="en-US" dirty="0" err="1" smtClean="0"/>
              <a:t>accId</a:t>
            </a:r>
            <a:r>
              <a:rPr lang="en-US" dirty="0" smtClean="0"/>
              <a:t> which comes</a:t>
            </a:r>
            <a:br>
              <a:rPr lang="en-US" dirty="0" smtClean="0"/>
            </a:br>
            <a:r>
              <a:rPr lang="en-US" dirty="0" smtClean="0"/>
              <a:t>from </a:t>
            </a:r>
            <a:r>
              <a:rPr lang="en-US" b="1" dirty="0" smtClean="0">
                <a:solidFill>
                  <a:srgbClr val="0070C0"/>
                </a:solidFill>
                <a:latin typeface="Monospace"/>
              </a:rPr>
              <a:t>q1</a:t>
            </a:r>
            <a:endParaRPr lang="en-US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2452056" y="6248400"/>
            <a:ext cx="57775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C00000"/>
                </a:solidFill>
              </a:rPr>
              <a:t>Typo in paper: In Section 5.2 on chaining and in Figure 10:</a:t>
            </a:r>
            <a:br>
              <a:rPr lang="en-US" sz="1600" dirty="0" smtClean="0">
                <a:solidFill>
                  <a:srgbClr val="C00000"/>
                </a:solidFill>
              </a:rPr>
            </a:br>
            <a:r>
              <a:rPr lang="en-US" sz="1600" dirty="0" smtClean="0">
                <a:solidFill>
                  <a:srgbClr val="C00000"/>
                </a:solidFill>
              </a:rPr>
              <a:t>     replace all occurrences of  q2 by q4</a:t>
            </a:r>
            <a:endParaRPr lang="en-US" sz="16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848600" cy="6556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3. Rewriting Chained prefetch requests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3886200"/>
            <a:ext cx="7696200" cy="2667000"/>
          </a:xfrm>
        </p:spPr>
        <p:txBody>
          <a:bodyPr>
            <a:normAutofit fontScale="92500" lnSpcReduction="10000"/>
          </a:bodyPr>
          <a:lstStyle/>
          <a:p>
            <a:r>
              <a:rPr lang="en-US" sz="2200" dirty="0" smtClean="0"/>
              <a:t>Chained </a:t>
            </a:r>
            <a:r>
              <a:rPr lang="en-US" sz="1900" dirty="0" smtClean="0"/>
              <a:t>SQL</a:t>
            </a:r>
            <a:r>
              <a:rPr lang="en-US" sz="2200" dirty="0" smtClean="0"/>
              <a:t> queries have correlating parameters between them (</a:t>
            </a:r>
            <a:r>
              <a:rPr lang="en-US" sz="2200" b="1" dirty="0" smtClean="0">
                <a:solidFill>
                  <a:srgbClr val="0070C0"/>
                </a:solidFill>
                <a:latin typeface="Monospace"/>
              </a:rPr>
              <a:t>q1.accId</a:t>
            </a:r>
            <a:r>
              <a:rPr lang="en-US" sz="2200" dirty="0" smtClean="0"/>
              <a:t>)</a:t>
            </a:r>
          </a:p>
          <a:p>
            <a:r>
              <a:rPr lang="en-US" sz="2200" dirty="0" smtClean="0"/>
              <a:t>Can be used to rewrite them into one query using known techniques</a:t>
            </a:r>
            <a:r>
              <a:rPr lang="en-US" sz="2200" dirty="0"/>
              <a:t> </a:t>
            </a:r>
            <a:r>
              <a:rPr lang="en-US" sz="2200" dirty="0" smtClean="0"/>
              <a:t>such as </a:t>
            </a:r>
            <a:r>
              <a:rPr lang="en-US" sz="1900" b="1" dirty="0" smtClean="0">
                <a:solidFill>
                  <a:srgbClr val="0070C0"/>
                </a:solidFill>
                <a:latin typeface="Monospace"/>
              </a:rPr>
              <a:t>OUTER APPLY</a:t>
            </a:r>
            <a:r>
              <a:rPr lang="en-US" sz="2200" dirty="0" smtClean="0"/>
              <a:t> or </a:t>
            </a:r>
            <a:r>
              <a:rPr lang="en-US" sz="1900" b="1" dirty="0" smtClean="0">
                <a:solidFill>
                  <a:srgbClr val="0070C0"/>
                </a:solidFill>
                <a:latin typeface="Monospace"/>
              </a:rPr>
              <a:t>LEFT OUTER LATERAL </a:t>
            </a:r>
            <a:r>
              <a:rPr lang="en-US" sz="2200" dirty="0" smtClean="0"/>
              <a:t>operators</a:t>
            </a:r>
          </a:p>
          <a:p>
            <a:r>
              <a:rPr lang="en-US" sz="2200" dirty="0" smtClean="0"/>
              <a:t>Results are split into individual result sets in cache</a:t>
            </a:r>
          </a:p>
          <a:p>
            <a:r>
              <a:rPr lang="en-US" dirty="0" smtClean="0"/>
              <a:t>Reduces network round trips, aids in selection of set oriented query plans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CA5521A-B8A9-4B67-9569-CFCA519245BC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81000" y="838200"/>
            <a:ext cx="8077200" cy="923330"/>
          </a:xfrm>
          <a:prstGeom prst="rect">
            <a:avLst/>
          </a:prstGeom>
          <a:solidFill>
            <a:srgbClr val="FFE7D7">
              <a:alpha val="40000"/>
            </a:srgbClr>
          </a:solidFill>
          <a:ln w="28575">
            <a:solidFill>
              <a:schemeClr val="accent3"/>
            </a:solidFill>
          </a:ln>
        </p:spPr>
        <p:txBody>
          <a:bodyPr wrap="square" lIns="91400" tIns="45702" rIns="91400" bIns="45702">
            <a:spAutoFit/>
          </a:bodyPr>
          <a:lstStyle/>
          <a:p>
            <a:r>
              <a:rPr lang="en-US" b="1" i="1" dirty="0" err="1" smtClean="0">
                <a:solidFill>
                  <a:srgbClr val="C00000"/>
                </a:solidFill>
                <a:latin typeface="Monospace"/>
              </a:rPr>
              <a:t>submitChain</a:t>
            </a:r>
            <a:r>
              <a:rPr lang="en-US" dirty="0" smtClean="0">
                <a:latin typeface="Monospace"/>
              </a:rPr>
              <a:t>({</a:t>
            </a:r>
            <a:r>
              <a:rPr lang="en-US" b="1" dirty="0" smtClean="0">
                <a:solidFill>
                  <a:srgbClr val="0070C0"/>
                </a:solidFill>
                <a:latin typeface="Monospace"/>
              </a:rPr>
              <a:t>“SELECT * FROM accounts WHERE </a:t>
            </a:r>
            <a:r>
              <a:rPr lang="en-US" b="1" dirty="0" err="1" smtClean="0">
                <a:solidFill>
                  <a:srgbClr val="0070C0"/>
                </a:solidFill>
                <a:latin typeface="Monospace"/>
              </a:rPr>
              <a:t>custid</a:t>
            </a:r>
            <a:r>
              <a:rPr lang="en-US" b="1" dirty="0" smtClean="0">
                <a:solidFill>
                  <a:srgbClr val="0070C0"/>
                </a:solidFill>
                <a:latin typeface="Monospace"/>
              </a:rPr>
              <a:t>=?”</a:t>
            </a:r>
            <a:r>
              <a:rPr lang="en-US" dirty="0" smtClean="0">
                <a:latin typeface="Monospace"/>
              </a:rPr>
              <a:t>,</a:t>
            </a:r>
            <a:r>
              <a:rPr lang="en-US" b="1" dirty="0" smtClean="0">
                <a:solidFill>
                  <a:srgbClr val="0070C0"/>
                </a:solidFill>
                <a:latin typeface="Monospace"/>
              </a:rPr>
              <a:t> </a:t>
            </a:r>
          </a:p>
          <a:p>
            <a:r>
              <a:rPr lang="en-US" b="1" dirty="0" smtClean="0">
                <a:solidFill>
                  <a:srgbClr val="0070C0"/>
                </a:solidFill>
                <a:latin typeface="Monospace"/>
              </a:rPr>
              <a:t>	          “SELECT * FROM transactions WHERE </a:t>
            </a:r>
            <a:r>
              <a:rPr lang="en-US" b="1" dirty="0" err="1" smtClean="0">
                <a:solidFill>
                  <a:srgbClr val="0070C0"/>
                </a:solidFill>
                <a:latin typeface="Monospace"/>
              </a:rPr>
              <a:t>accId</a:t>
            </a:r>
            <a:r>
              <a:rPr lang="en-US" b="1" dirty="0" smtClean="0">
                <a:solidFill>
                  <a:srgbClr val="0070C0"/>
                </a:solidFill>
                <a:latin typeface="Monospace"/>
              </a:rPr>
              <a:t>=:q1.accId”</a:t>
            </a:r>
            <a:r>
              <a:rPr lang="en-US" dirty="0" smtClean="0">
                <a:latin typeface="Monospace"/>
              </a:rPr>
              <a:t>}, 		{{</a:t>
            </a:r>
            <a:r>
              <a:rPr lang="en-US" dirty="0" err="1" smtClean="0">
                <a:latin typeface="Monospace"/>
              </a:rPr>
              <a:t>cId</a:t>
            </a:r>
            <a:r>
              <a:rPr lang="en-US" dirty="0" smtClean="0">
                <a:latin typeface="Monospace"/>
              </a:rPr>
              <a:t>}, {}});</a:t>
            </a:r>
          </a:p>
        </p:txBody>
      </p:sp>
      <p:sp>
        <p:nvSpPr>
          <p:cNvPr id="6" name="Right Arrow 5"/>
          <p:cNvSpPr/>
          <p:nvPr/>
        </p:nvSpPr>
        <p:spPr>
          <a:xfrm rot="5400000">
            <a:off x="4049233" y="1837730"/>
            <a:ext cx="207334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0" tIns="45702" rIns="91400" bIns="45702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66800" y="2154868"/>
            <a:ext cx="6705600" cy="1477328"/>
          </a:xfrm>
          <a:prstGeom prst="rect">
            <a:avLst/>
          </a:prstGeom>
          <a:solidFill>
            <a:srgbClr val="FFE7D7">
              <a:alpha val="40000"/>
            </a:srgbClr>
          </a:solidFill>
          <a:ln w="28575">
            <a:solidFill>
              <a:schemeClr val="accent3"/>
            </a:solidFill>
          </a:ln>
        </p:spPr>
        <p:txBody>
          <a:bodyPr wrap="square" lIns="91400" tIns="45702" rIns="91400" bIns="45702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Monospace"/>
              </a:rPr>
              <a:t>SELECT ∗</a:t>
            </a:r>
          </a:p>
          <a:p>
            <a:r>
              <a:rPr lang="en-US" b="1" dirty="0" smtClean="0">
                <a:solidFill>
                  <a:srgbClr val="0070C0"/>
                </a:solidFill>
                <a:latin typeface="Monospace"/>
              </a:rPr>
              <a:t>FROM  (SELECT ∗ FROM accounts WHERE </a:t>
            </a:r>
            <a:r>
              <a:rPr lang="en-US" b="1" dirty="0" err="1" smtClean="0">
                <a:solidFill>
                  <a:srgbClr val="0070C0"/>
                </a:solidFill>
                <a:latin typeface="Monospace"/>
              </a:rPr>
              <a:t>custId</a:t>
            </a:r>
            <a:r>
              <a:rPr lang="en-US" b="1" dirty="0" smtClean="0">
                <a:solidFill>
                  <a:srgbClr val="0070C0"/>
                </a:solidFill>
                <a:latin typeface="Monospace"/>
              </a:rPr>
              <a:t> = ?)</a:t>
            </a:r>
          </a:p>
          <a:p>
            <a:r>
              <a:rPr lang="en-US" b="1" dirty="0" smtClean="0">
                <a:solidFill>
                  <a:srgbClr val="0070C0"/>
                </a:solidFill>
                <a:latin typeface="Monospace"/>
              </a:rPr>
              <a:t>	OUTER APPLY</a:t>
            </a:r>
          </a:p>
          <a:p>
            <a:r>
              <a:rPr lang="en-US" b="1" dirty="0" smtClean="0">
                <a:solidFill>
                  <a:srgbClr val="0070C0"/>
                </a:solidFill>
                <a:latin typeface="Monospace"/>
              </a:rPr>
              <a:t>	(SELECT ∗ FROM transactions</a:t>
            </a:r>
          </a:p>
          <a:p>
            <a:r>
              <a:rPr lang="en-US" b="1" dirty="0" smtClean="0">
                <a:solidFill>
                  <a:srgbClr val="0070C0"/>
                </a:solidFill>
                <a:latin typeface="Monospace"/>
              </a:rPr>
              <a:t>	 WHERE </a:t>
            </a:r>
            <a:r>
              <a:rPr lang="en-US" b="1" dirty="0" err="1" smtClean="0">
                <a:solidFill>
                  <a:srgbClr val="0070C0"/>
                </a:solidFill>
                <a:latin typeface="Monospace"/>
              </a:rPr>
              <a:t>transactions.accId</a:t>
            </a:r>
            <a:r>
              <a:rPr lang="en-US" b="1" dirty="0" smtClean="0">
                <a:solidFill>
                  <a:srgbClr val="0070C0"/>
                </a:solidFill>
                <a:latin typeface="Monospace"/>
              </a:rPr>
              <a:t> = </a:t>
            </a:r>
            <a:r>
              <a:rPr lang="en-US" b="1" dirty="0" err="1" smtClean="0">
                <a:solidFill>
                  <a:srgbClr val="0070C0"/>
                </a:solidFill>
                <a:latin typeface="Monospace"/>
              </a:rPr>
              <a:t>account.accId</a:t>
            </a:r>
            <a:r>
              <a:rPr lang="en-US" b="1" dirty="0" smtClean="0">
                <a:solidFill>
                  <a:srgbClr val="0070C0"/>
                </a:solidFill>
                <a:latin typeface="Monospace"/>
              </a:rPr>
              <a:t>)</a:t>
            </a:r>
            <a:endParaRPr lang="en-US" dirty="0" smtClean="0">
              <a:latin typeface="Monospac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86000" y="2514600"/>
            <a:ext cx="6629400" cy="553998"/>
          </a:xfrm>
        </p:spPr>
        <p:txBody>
          <a:bodyPr wrap="square">
            <a:spAutoFit/>
          </a:bodyPr>
          <a:lstStyle/>
          <a:p>
            <a:r>
              <a:rPr lang="en-US" dirty="0" smtClean="0"/>
              <a:t>Increasing applicability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5521A-B8A9-4B67-9569-CFCA519245BC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7" name="Text Placeholder 5"/>
          <p:cNvSpPr txBox="1">
            <a:spLocks/>
          </p:cNvSpPr>
          <p:nvPr/>
        </p:nvSpPr>
        <p:spPr>
          <a:xfrm>
            <a:off x="2362200" y="762003"/>
            <a:ext cx="6172200" cy="1676400"/>
          </a:xfrm>
          <a:prstGeom prst="rect">
            <a:avLst/>
          </a:prstGeom>
        </p:spPr>
        <p:txBody>
          <a:bodyPr vert="horz" lIns="91400" tIns="45702" rIns="91400" bIns="45702" anchor="t">
            <a:normAutofit/>
          </a:bodyPr>
          <a:lstStyle/>
          <a:p>
            <a:pPr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b="1" cap="small" dirty="0" smtClean="0">
                <a:solidFill>
                  <a:schemeClr val="tx1">
                    <a:lumMod val="65000"/>
                  </a:schemeClr>
                </a:solidFill>
                <a:ea typeface="+mj-ea"/>
                <a:cs typeface="+mj-cs"/>
              </a:rPr>
              <a:t>Prefetch insertion algorithm</a:t>
            </a:r>
            <a:br>
              <a:rPr lang="en-US" sz="2400" b="1" cap="small" dirty="0" smtClean="0">
                <a:solidFill>
                  <a:schemeClr val="tx1">
                    <a:lumMod val="65000"/>
                  </a:schemeClr>
                </a:solidFill>
                <a:ea typeface="+mj-ea"/>
                <a:cs typeface="+mj-cs"/>
              </a:rPr>
            </a:br>
            <a:endParaRPr lang="en-US" sz="2400" b="1" cap="small" dirty="0" smtClean="0">
              <a:solidFill>
                <a:schemeClr val="tx1">
                  <a:lumMod val="65000"/>
                </a:schemeClr>
              </a:solidFill>
              <a:ea typeface="+mj-ea"/>
              <a:cs typeface="+mj-cs"/>
            </a:endParaRPr>
          </a:p>
          <a:p>
            <a:pPr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b="1" cap="small" dirty="0" smtClean="0">
                <a:solidFill>
                  <a:schemeClr val="tx1">
                    <a:lumMod val="65000"/>
                  </a:schemeClr>
                </a:solidFill>
                <a:ea typeface="+mj-ea"/>
                <a:cs typeface="+mj-cs"/>
              </a:rPr>
              <a:t>Enhancements</a:t>
            </a:r>
          </a:p>
          <a:p>
            <a:pPr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endParaRPr lang="en-US" sz="2400" b="1" cap="small" dirty="0" smtClean="0">
              <a:solidFill>
                <a:schemeClr val="tx1">
                  <a:lumMod val="65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10" name="Text Placeholder 5"/>
          <p:cNvSpPr txBox="1">
            <a:spLocks/>
          </p:cNvSpPr>
          <p:nvPr/>
        </p:nvSpPr>
        <p:spPr>
          <a:xfrm>
            <a:off x="2286000" y="4724400"/>
            <a:ext cx="6172200" cy="1524000"/>
          </a:xfrm>
          <a:prstGeom prst="rect">
            <a:avLst/>
          </a:prstGeom>
        </p:spPr>
        <p:txBody>
          <a:bodyPr vert="horz" lIns="91400" tIns="45702" rIns="91400" bIns="45702" anchor="t">
            <a:normAutofit/>
          </a:bodyPr>
          <a:lstStyle/>
          <a:p>
            <a:pPr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b="1" cap="small" dirty="0" smtClean="0">
                <a:solidFill>
                  <a:schemeClr val="tx1">
                    <a:lumMod val="65000"/>
                  </a:schemeClr>
                </a:solidFill>
                <a:ea typeface="+mj-ea"/>
                <a:cs typeface="+mj-cs"/>
              </a:rPr>
              <a:t>System Design and Experimental evaluation</a:t>
            </a:r>
            <a:endParaRPr lang="en-US" sz="2400" b="1" dirty="0">
              <a:solidFill>
                <a:schemeClr val="tx1">
                  <a:lumMod val="6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52400" y="-152400"/>
            <a:ext cx="7467600" cy="655638"/>
          </a:xfrm>
        </p:spPr>
        <p:txBody>
          <a:bodyPr>
            <a:normAutofit/>
          </a:bodyPr>
          <a:lstStyle/>
          <a:p>
            <a:r>
              <a:rPr lang="en-US" dirty="0" smtClean="0"/>
              <a:t>Integration with </a:t>
            </a:r>
            <a:r>
              <a:rPr lang="en-US" dirty="0" smtClean="0"/>
              <a:t>loop </a:t>
            </a:r>
            <a:r>
              <a:rPr lang="en-US" dirty="0" smtClean="0"/>
              <a:t>fission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CA5521A-B8A9-4B67-9569-CFCA519245BC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990600"/>
            <a:ext cx="2667000" cy="2554509"/>
          </a:xfrm>
          <a:prstGeom prst="rect">
            <a:avLst/>
          </a:prstGeom>
          <a:solidFill>
            <a:srgbClr val="FFE7D7">
              <a:alpha val="40000"/>
            </a:srgbClr>
          </a:solidFill>
          <a:ln w="28575">
            <a:solidFill>
              <a:schemeClr val="accent3"/>
            </a:solidFill>
          </a:ln>
        </p:spPr>
        <p:txBody>
          <a:bodyPr wrap="square" lIns="91400" tIns="45702" rIns="91400" bIns="45702">
            <a:spAutoFit/>
          </a:bodyPr>
          <a:lstStyle/>
          <a:p>
            <a:r>
              <a:rPr lang="en-US" sz="1600" b="1" dirty="0" smtClean="0">
                <a:solidFill>
                  <a:srgbClr val="7F0055"/>
                </a:solidFill>
                <a:latin typeface="Monospace"/>
              </a:rPr>
              <a:t>for</a:t>
            </a:r>
            <a:r>
              <a:rPr lang="en-US" sz="1600" dirty="0" smtClean="0">
                <a:latin typeface="Monospace"/>
              </a:rPr>
              <a:t> (…) {</a:t>
            </a:r>
            <a:br>
              <a:rPr lang="en-US" sz="1600" dirty="0" smtClean="0">
                <a:latin typeface="Monospace"/>
              </a:rPr>
            </a:br>
            <a:r>
              <a:rPr lang="en-US" sz="1600" dirty="0" smtClean="0">
                <a:latin typeface="Monospace"/>
              </a:rPr>
              <a:t>      …</a:t>
            </a:r>
          </a:p>
          <a:p>
            <a:r>
              <a:rPr lang="en-US" sz="1600" dirty="0" smtClean="0">
                <a:latin typeface="Monospace"/>
              </a:rPr>
              <a:t>      </a:t>
            </a:r>
            <a:r>
              <a:rPr lang="en-US" sz="1600" dirty="0" err="1" smtClean="0">
                <a:latin typeface="Monospace"/>
              </a:rPr>
              <a:t>genReport</a:t>
            </a:r>
            <a:r>
              <a:rPr lang="en-US" sz="1600" dirty="0" smtClean="0">
                <a:latin typeface="Monospace"/>
              </a:rPr>
              <a:t>(</a:t>
            </a:r>
            <a:r>
              <a:rPr lang="en-US" sz="1600" dirty="0" err="1" smtClean="0">
                <a:latin typeface="Monospace"/>
              </a:rPr>
              <a:t>custId</a:t>
            </a:r>
            <a:r>
              <a:rPr lang="en-US" sz="1600" dirty="0" smtClean="0">
                <a:latin typeface="Monospace"/>
              </a:rPr>
              <a:t>);</a:t>
            </a:r>
          </a:p>
          <a:p>
            <a:r>
              <a:rPr lang="en-US" sz="1600" dirty="0" smtClean="0">
                <a:latin typeface="Monospace"/>
              </a:rPr>
              <a:t>}</a:t>
            </a:r>
          </a:p>
          <a:p>
            <a:endParaRPr lang="en-US" sz="1600" b="1" dirty="0" smtClean="0">
              <a:solidFill>
                <a:srgbClr val="7F0055"/>
              </a:solidFill>
              <a:latin typeface="Monospace"/>
            </a:endParaRPr>
          </a:p>
          <a:p>
            <a:r>
              <a:rPr lang="en-US" sz="1600" b="1" dirty="0" smtClean="0">
                <a:solidFill>
                  <a:srgbClr val="7F0055"/>
                </a:solidFill>
                <a:latin typeface="Monospace"/>
              </a:rPr>
              <a:t>void</a:t>
            </a:r>
            <a:r>
              <a:rPr lang="en-US" sz="1600" dirty="0" smtClean="0">
                <a:latin typeface="Monospace"/>
              </a:rPr>
              <a:t> </a:t>
            </a:r>
            <a:r>
              <a:rPr lang="en-US" sz="1600" dirty="0" err="1" smtClean="0">
                <a:latin typeface="Monospace"/>
              </a:rPr>
              <a:t>genReport</a:t>
            </a:r>
            <a:r>
              <a:rPr lang="en-US" sz="1600" dirty="0" smtClean="0">
                <a:latin typeface="Monospace"/>
              </a:rPr>
              <a:t>(</a:t>
            </a:r>
            <a:r>
              <a:rPr lang="en-US" sz="1600" dirty="0" err="1" smtClean="0">
                <a:latin typeface="Monospace"/>
              </a:rPr>
              <a:t>int</a:t>
            </a:r>
            <a:r>
              <a:rPr lang="en-US" sz="1600" dirty="0" smtClean="0">
                <a:latin typeface="Monospace"/>
              </a:rPr>
              <a:t> </a:t>
            </a:r>
            <a:r>
              <a:rPr lang="en-US" sz="1600" dirty="0" err="1" smtClean="0">
                <a:latin typeface="Monospace"/>
              </a:rPr>
              <a:t>cId</a:t>
            </a:r>
            <a:r>
              <a:rPr lang="en-US" sz="1600" dirty="0" smtClean="0">
                <a:latin typeface="Monospace"/>
              </a:rPr>
              <a:t>) {</a:t>
            </a:r>
          </a:p>
          <a:p>
            <a:r>
              <a:rPr lang="en-US" sz="1600" dirty="0" smtClean="0">
                <a:latin typeface="Monospace"/>
              </a:rPr>
              <a:t>    …</a:t>
            </a:r>
          </a:p>
          <a:p>
            <a:r>
              <a:rPr lang="en-US" sz="1600" dirty="0" smtClean="0">
                <a:latin typeface="Monospace"/>
              </a:rPr>
              <a:t>    r=</a:t>
            </a:r>
            <a:r>
              <a:rPr lang="en-US" sz="1600" b="1" i="1" dirty="0" err="1" smtClean="0">
                <a:solidFill>
                  <a:srgbClr val="006600"/>
                </a:solidFill>
                <a:latin typeface="Monospace"/>
              </a:rPr>
              <a:t>executeQuery</a:t>
            </a:r>
            <a:r>
              <a:rPr lang="en-US" sz="1600" dirty="0" smtClean="0">
                <a:latin typeface="Monospace"/>
              </a:rPr>
              <a:t>(q, </a:t>
            </a:r>
            <a:r>
              <a:rPr lang="en-US" sz="1600" dirty="0" err="1" smtClean="0">
                <a:latin typeface="Monospace"/>
              </a:rPr>
              <a:t>cId</a:t>
            </a:r>
            <a:r>
              <a:rPr lang="en-US" sz="1600" dirty="0" smtClean="0">
                <a:latin typeface="Monospace"/>
              </a:rPr>
              <a:t>);</a:t>
            </a:r>
          </a:p>
          <a:p>
            <a:r>
              <a:rPr lang="en-US" sz="1600" dirty="0" smtClean="0">
                <a:latin typeface="Monospace"/>
              </a:rPr>
              <a:t>    …</a:t>
            </a:r>
          </a:p>
          <a:p>
            <a:r>
              <a:rPr lang="en-US" sz="1600" dirty="0" smtClean="0">
                <a:latin typeface="Monospace"/>
              </a:rPr>
              <a:t>}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79899" y="848833"/>
            <a:ext cx="2667000" cy="2800730"/>
          </a:xfrm>
          <a:prstGeom prst="rect">
            <a:avLst/>
          </a:prstGeom>
          <a:solidFill>
            <a:srgbClr val="FFE7D7">
              <a:alpha val="40000"/>
            </a:srgbClr>
          </a:solidFill>
          <a:ln w="28575">
            <a:solidFill>
              <a:schemeClr val="accent3"/>
            </a:solidFill>
          </a:ln>
        </p:spPr>
        <p:txBody>
          <a:bodyPr wrap="square" lIns="91400" tIns="45702" rIns="91400" bIns="45702">
            <a:spAutoFit/>
          </a:bodyPr>
          <a:lstStyle/>
          <a:p>
            <a:r>
              <a:rPr lang="en-US" sz="1600" b="1" dirty="0" smtClean="0">
                <a:solidFill>
                  <a:srgbClr val="7F0055"/>
                </a:solidFill>
                <a:latin typeface="Monospace"/>
              </a:rPr>
              <a:t>for</a:t>
            </a:r>
            <a:r>
              <a:rPr lang="en-US" sz="1600" dirty="0" smtClean="0">
                <a:latin typeface="Monospace"/>
              </a:rPr>
              <a:t> (…) {</a:t>
            </a:r>
            <a:br>
              <a:rPr lang="en-US" sz="1600" dirty="0" smtClean="0">
                <a:latin typeface="Monospace"/>
              </a:rPr>
            </a:br>
            <a:r>
              <a:rPr lang="en-US" sz="1600" dirty="0" smtClean="0">
                <a:latin typeface="Monospace"/>
              </a:rPr>
              <a:t>      …</a:t>
            </a:r>
          </a:p>
          <a:p>
            <a:r>
              <a:rPr lang="en-US" sz="1600" dirty="0" smtClean="0">
                <a:latin typeface="Monospace"/>
              </a:rPr>
              <a:t>      </a:t>
            </a:r>
            <a:r>
              <a:rPr lang="en-US" sz="1600" b="1" i="1" dirty="0" smtClean="0">
                <a:solidFill>
                  <a:srgbClr val="C00000"/>
                </a:solidFill>
                <a:latin typeface="Monospace"/>
              </a:rPr>
              <a:t>submit</a:t>
            </a:r>
            <a:r>
              <a:rPr lang="en-US" sz="1600" dirty="0" smtClean="0">
                <a:latin typeface="Monospace"/>
              </a:rPr>
              <a:t>(</a:t>
            </a:r>
            <a:r>
              <a:rPr lang="en-US" sz="1600" dirty="0" err="1" smtClean="0">
                <a:latin typeface="Monospace"/>
              </a:rPr>
              <a:t>q,cId</a:t>
            </a:r>
            <a:r>
              <a:rPr lang="en-US" sz="1600" dirty="0" smtClean="0">
                <a:latin typeface="Monospace"/>
              </a:rPr>
              <a:t>);</a:t>
            </a:r>
          </a:p>
          <a:p>
            <a:r>
              <a:rPr lang="en-US" sz="1600" dirty="0" smtClean="0">
                <a:latin typeface="Monospace"/>
              </a:rPr>
              <a:t>      </a:t>
            </a:r>
            <a:r>
              <a:rPr lang="en-US" sz="1600" dirty="0" err="1" smtClean="0">
                <a:latin typeface="Monospace"/>
              </a:rPr>
              <a:t>genReport</a:t>
            </a:r>
            <a:r>
              <a:rPr lang="en-US" sz="1600" dirty="0" smtClean="0">
                <a:latin typeface="Monospace"/>
              </a:rPr>
              <a:t>(</a:t>
            </a:r>
            <a:r>
              <a:rPr lang="en-US" sz="1600" dirty="0" err="1" smtClean="0">
                <a:latin typeface="Monospace"/>
              </a:rPr>
              <a:t>custId</a:t>
            </a:r>
            <a:r>
              <a:rPr lang="en-US" sz="1600" dirty="0" smtClean="0">
                <a:latin typeface="Monospace"/>
              </a:rPr>
              <a:t>);</a:t>
            </a:r>
          </a:p>
          <a:p>
            <a:r>
              <a:rPr lang="en-US" sz="1600" dirty="0" smtClean="0">
                <a:latin typeface="Monospace"/>
              </a:rPr>
              <a:t>}</a:t>
            </a:r>
            <a:endParaRPr lang="en-US" sz="1600" b="1" dirty="0" smtClean="0">
              <a:solidFill>
                <a:srgbClr val="7F0055"/>
              </a:solidFill>
              <a:latin typeface="Monospace"/>
            </a:endParaRPr>
          </a:p>
          <a:p>
            <a:endParaRPr lang="en-US" sz="1600" b="1" dirty="0" smtClean="0">
              <a:solidFill>
                <a:srgbClr val="7F0055"/>
              </a:solidFill>
              <a:latin typeface="Monospace"/>
            </a:endParaRPr>
          </a:p>
          <a:p>
            <a:r>
              <a:rPr lang="en-US" sz="1600" b="1" dirty="0" smtClean="0">
                <a:solidFill>
                  <a:srgbClr val="7F0055"/>
                </a:solidFill>
                <a:latin typeface="Monospace"/>
              </a:rPr>
              <a:t>void</a:t>
            </a:r>
            <a:r>
              <a:rPr lang="en-US" sz="1600" dirty="0" smtClean="0">
                <a:latin typeface="Monospace"/>
              </a:rPr>
              <a:t> </a:t>
            </a:r>
            <a:r>
              <a:rPr lang="en-US" sz="1600" dirty="0" err="1" smtClean="0">
                <a:latin typeface="Monospace"/>
              </a:rPr>
              <a:t>genReport</a:t>
            </a:r>
            <a:r>
              <a:rPr lang="en-US" sz="1600" dirty="0" smtClean="0">
                <a:latin typeface="Monospace"/>
              </a:rPr>
              <a:t>(</a:t>
            </a:r>
            <a:r>
              <a:rPr lang="en-US" sz="1600" dirty="0" err="1" smtClean="0">
                <a:latin typeface="Monospace"/>
              </a:rPr>
              <a:t>int</a:t>
            </a:r>
            <a:r>
              <a:rPr lang="en-US" sz="1600" dirty="0" smtClean="0">
                <a:latin typeface="Monospace"/>
              </a:rPr>
              <a:t> </a:t>
            </a:r>
            <a:r>
              <a:rPr lang="en-US" sz="1600" dirty="0" err="1" smtClean="0">
                <a:latin typeface="Monospace"/>
              </a:rPr>
              <a:t>cId</a:t>
            </a:r>
            <a:r>
              <a:rPr lang="en-US" sz="1600" dirty="0" smtClean="0">
                <a:latin typeface="Monospace"/>
              </a:rPr>
              <a:t>) {</a:t>
            </a:r>
          </a:p>
          <a:p>
            <a:r>
              <a:rPr lang="en-US" sz="1600" dirty="0" smtClean="0">
                <a:latin typeface="Monospace"/>
              </a:rPr>
              <a:t>    …</a:t>
            </a:r>
          </a:p>
          <a:p>
            <a:r>
              <a:rPr lang="en-US" sz="1600" dirty="0" smtClean="0">
                <a:latin typeface="Monospace"/>
              </a:rPr>
              <a:t>    r=</a:t>
            </a:r>
            <a:r>
              <a:rPr lang="en-US" sz="1600" b="1" i="1" dirty="0" err="1" smtClean="0">
                <a:solidFill>
                  <a:srgbClr val="C00000"/>
                </a:solidFill>
                <a:latin typeface="Monospace"/>
              </a:rPr>
              <a:t>executeQuery</a:t>
            </a:r>
            <a:r>
              <a:rPr lang="en-US" sz="1600" dirty="0" smtClean="0">
                <a:latin typeface="Monospace"/>
              </a:rPr>
              <a:t>(q, </a:t>
            </a:r>
            <a:r>
              <a:rPr lang="en-US" sz="1600" dirty="0" err="1" smtClean="0">
                <a:latin typeface="Monospace"/>
              </a:rPr>
              <a:t>cId</a:t>
            </a:r>
            <a:r>
              <a:rPr lang="en-US" sz="1600" dirty="0" smtClean="0">
                <a:latin typeface="Monospace"/>
              </a:rPr>
              <a:t>);</a:t>
            </a:r>
          </a:p>
          <a:p>
            <a:r>
              <a:rPr lang="en-US" sz="1600" dirty="0" smtClean="0">
                <a:latin typeface="Monospace"/>
              </a:rPr>
              <a:t>    …</a:t>
            </a:r>
          </a:p>
          <a:p>
            <a:r>
              <a:rPr lang="en-US" sz="1600" dirty="0" smtClean="0">
                <a:latin typeface="Monospace"/>
              </a:rPr>
              <a:t>}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019800" y="457200"/>
            <a:ext cx="2667000" cy="3539394"/>
          </a:xfrm>
          <a:prstGeom prst="rect">
            <a:avLst/>
          </a:prstGeom>
          <a:solidFill>
            <a:srgbClr val="FFE7D7">
              <a:alpha val="40000"/>
            </a:srgbClr>
          </a:solidFill>
          <a:ln w="28575">
            <a:solidFill>
              <a:schemeClr val="accent3"/>
            </a:solidFill>
          </a:ln>
        </p:spPr>
        <p:txBody>
          <a:bodyPr wrap="square" lIns="91400" tIns="45702" rIns="91400" bIns="45702">
            <a:spAutoFit/>
          </a:bodyPr>
          <a:lstStyle/>
          <a:p>
            <a:r>
              <a:rPr lang="en-US" sz="1600" b="1" dirty="0" smtClean="0">
                <a:solidFill>
                  <a:srgbClr val="7F0055"/>
                </a:solidFill>
                <a:latin typeface="Monospace"/>
              </a:rPr>
              <a:t>for</a:t>
            </a:r>
            <a:r>
              <a:rPr lang="en-US" sz="1600" dirty="0" smtClean="0">
                <a:latin typeface="Monospace"/>
              </a:rPr>
              <a:t> (…) {</a:t>
            </a:r>
            <a:br>
              <a:rPr lang="en-US" sz="1600" dirty="0" smtClean="0">
                <a:latin typeface="Monospace"/>
              </a:rPr>
            </a:br>
            <a:r>
              <a:rPr lang="en-US" sz="1600" dirty="0" smtClean="0">
                <a:latin typeface="Monospace"/>
              </a:rPr>
              <a:t>      …</a:t>
            </a:r>
          </a:p>
          <a:p>
            <a:r>
              <a:rPr lang="en-US" sz="1600" dirty="0" smtClean="0">
                <a:latin typeface="Monospace"/>
              </a:rPr>
              <a:t>      </a:t>
            </a:r>
            <a:r>
              <a:rPr lang="en-US" sz="1600" b="1" i="1" dirty="0" err="1" smtClean="0">
                <a:solidFill>
                  <a:srgbClr val="000099"/>
                </a:solidFill>
                <a:latin typeface="Monospace"/>
              </a:rPr>
              <a:t>addBatch</a:t>
            </a:r>
            <a:r>
              <a:rPr lang="en-US" sz="1600" dirty="0" smtClean="0">
                <a:latin typeface="Monospace"/>
              </a:rPr>
              <a:t>(q, </a:t>
            </a:r>
            <a:r>
              <a:rPr lang="en-US" sz="1600" dirty="0" err="1" smtClean="0">
                <a:latin typeface="Monospace"/>
              </a:rPr>
              <a:t>cId</a:t>
            </a:r>
            <a:r>
              <a:rPr lang="en-US" sz="1600" dirty="0" smtClean="0">
                <a:latin typeface="Monospace"/>
              </a:rPr>
              <a:t>);</a:t>
            </a:r>
          </a:p>
          <a:p>
            <a:r>
              <a:rPr lang="en-US" sz="1600" dirty="0" smtClean="0">
                <a:latin typeface="Monospace"/>
              </a:rPr>
              <a:t>}</a:t>
            </a:r>
          </a:p>
          <a:p>
            <a:r>
              <a:rPr lang="en-US" sz="1600" b="1" i="1" dirty="0" err="1" smtClean="0">
                <a:solidFill>
                  <a:srgbClr val="000099"/>
                </a:solidFill>
                <a:latin typeface="Monospace"/>
              </a:rPr>
              <a:t>submitBatch</a:t>
            </a:r>
            <a:r>
              <a:rPr lang="en-US" sz="1600" dirty="0" smtClean="0">
                <a:latin typeface="Monospace"/>
              </a:rPr>
              <a:t>(q);</a:t>
            </a:r>
          </a:p>
          <a:p>
            <a:r>
              <a:rPr lang="en-US" sz="1600" b="1" dirty="0" smtClean="0">
                <a:solidFill>
                  <a:srgbClr val="7F0055"/>
                </a:solidFill>
                <a:latin typeface="Monospace"/>
              </a:rPr>
              <a:t>for</a:t>
            </a:r>
            <a:r>
              <a:rPr lang="en-US" sz="1600" dirty="0" smtClean="0">
                <a:latin typeface="Monospace"/>
              </a:rPr>
              <a:t> (…) {</a:t>
            </a:r>
          </a:p>
          <a:p>
            <a:r>
              <a:rPr lang="en-US" sz="1600" dirty="0" smtClean="0">
                <a:latin typeface="Monospace"/>
              </a:rPr>
              <a:t>      </a:t>
            </a:r>
            <a:r>
              <a:rPr lang="en-US" sz="1600" dirty="0" err="1" smtClean="0">
                <a:latin typeface="Monospace"/>
              </a:rPr>
              <a:t>genReport</a:t>
            </a:r>
            <a:r>
              <a:rPr lang="en-US" sz="1600" dirty="0" smtClean="0">
                <a:latin typeface="Monospace"/>
              </a:rPr>
              <a:t>(</a:t>
            </a:r>
            <a:r>
              <a:rPr lang="en-US" sz="1600" dirty="0" err="1" smtClean="0">
                <a:latin typeface="Monospace"/>
              </a:rPr>
              <a:t>custId</a:t>
            </a:r>
            <a:r>
              <a:rPr lang="en-US" sz="1600" dirty="0" smtClean="0">
                <a:latin typeface="Monospace"/>
              </a:rPr>
              <a:t>);</a:t>
            </a:r>
          </a:p>
          <a:p>
            <a:r>
              <a:rPr lang="en-US" sz="1600" dirty="0" smtClean="0">
                <a:latin typeface="Monospace"/>
              </a:rPr>
              <a:t>}</a:t>
            </a:r>
          </a:p>
          <a:p>
            <a:endParaRPr lang="en-US" sz="1600" b="1" dirty="0" smtClean="0">
              <a:solidFill>
                <a:srgbClr val="7F0055"/>
              </a:solidFill>
              <a:latin typeface="Monospace"/>
            </a:endParaRPr>
          </a:p>
          <a:p>
            <a:r>
              <a:rPr lang="en-US" sz="1600" b="1" dirty="0" smtClean="0">
                <a:solidFill>
                  <a:srgbClr val="7F0055"/>
                </a:solidFill>
                <a:latin typeface="Monospace"/>
              </a:rPr>
              <a:t>void</a:t>
            </a:r>
            <a:r>
              <a:rPr lang="en-US" sz="1600" dirty="0" smtClean="0">
                <a:latin typeface="Monospace"/>
              </a:rPr>
              <a:t> </a:t>
            </a:r>
            <a:r>
              <a:rPr lang="en-US" sz="1600" dirty="0" err="1" smtClean="0">
                <a:latin typeface="Monospace"/>
              </a:rPr>
              <a:t>genReport</a:t>
            </a:r>
            <a:r>
              <a:rPr lang="en-US" sz="1600" dirty="0" smtClean="0">
                <a:latin typeface="Monospace"/>
              </a:rPr>
              <a:t>(</a:t>
            </a:r>
            <a:r>
              <a:rPr lang="en-US" sz="1600" dirty="0" err="1" smtClean="0">
                <a:latin typeface="Monospace"/>
              </a:rPr>
              <a:t>int</a:t>
            </a:r>
            <a:r>
              <a:rPr lang="en-US" sz="1600" dirty="0" smtClean="0">
                <a:latin typeface="Monospace"/>
              </a:rPr>
              <a:t> </a:t>
            </a:r>
            <a:r>
              <a:rPr lang="en-US" sz="1600" dirty="0" err="1" smtClean="0">
                <a:latin typeface="Monospace"/>
              </a:rPr>
              <a:t>cId</a:t>
            </a:r>
            <a:r>
              <a:rPr lang="en-US" sz="1600" dirty="0" smtClean="0">
                <a:latin typeface="Monospace"/>
              </a:rPr>
              <a:t>) {</a:t>
            </a:r>
          </a:p>
          <a:p>
            <a:r>
              <a:rPr lang="en-US" sz="1600" dirty="0" smtClean="0">
                <a:latin typeface="Monospace"/>
              </a:rPr>
              <a:t>    …</a:t>
            </a:r>
          </a:p>
          <a:p>
            <a:r>
              <a:rPr lang="en-US" sz="1600" dirty="0" smtClean="0">
                <a:latin typeface="Monospace"/>
              </a:rPr>
              <a:t>    r=</a:t>
            </a:r>
            <a:r>
              <a:rPr lang="en-US" sz="1600" b="1" i="1" dirty="0" err="1" smtClean="0">
                <a:solidFill>
                  <a:srgbClr val="C00000"/>
                </a:solidFill>
                <a:latin typeface="Monospace"/>
              </a:rPr>
              <a:t>executeQuery</a:t>
            </a:r>
            <a:r>
              <a:rPr lang="en-US" sz="1600" dirty="0" smtClean="0">
                <a:latin typeface="Monospace"/>
              </a:rPr>
              <a:t>(q, </a:t>
            </a:r>
            <a:r>
              <a:rPr lang="en-US" sz="1600" dirty="0" err="1" smtClean="0">
                <a:latin typeface="Monospace"/>
              </a:rPr>
              <a:t>cId</a:t>
            </a:r>
            <a:r>
              <a:rPr lang="en-US" sz="1600" dirty="0" smtClean="0">
                <a:latin typeface="Monospace"/>
              </a:rPr>
              <a:t>);</a:t>
            </a:r>
          </a:p>
          <a:p>
            <a:r>
              <a:rPr lang="en-US" sz="1600" dirty="0" smtClean="0">
                <a:latin typeface="Monospace"/>
              </a:rPr>
              <a:t>    …</a:t>
            </a:r>
          </a:p>
          <a:p>
            <a:r>
              <a:rPr lang="en-US" sz="1600" dirty="0" smtClean="0">
                <a:latin typeface="Monospace"/>
              </a:rPr>
              <a:t>}</a:t>
            </a:r>
          </a:p>
        </p:txBody>
      </p:sp>
      <p:graphicFrame>
        <p:nvGraphicFramePr>
          <p:cNvPr id="15" name="Diagram 14"/>
          <p:cNvGraphicFramePr/>
          <p:nvPr/>
        </p:nvGraphicFramePr>
        <p:xfrm>
          <a:off x="381000" y="3505200"/>
          <a:ext cx="7772400" cy="175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6" name="Straight Connector 15"/>
          <p:cNvCxnSpPr/>
          <p:nvPr/>
        </p:nvCxnSpPr>
        <p:spPr>
          <a:xfrm>
            <a:off x="6019800" y="2590800"/>
            <a:ext cx="2667000" cy="158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1" idx="1"/>
            <a:endCxn id="11" idx="3"/>
          </p:cNvCxnSpPr>
          <p:nvPr/>
        </p:nvCxnSpPr>
        <p:spPr>
          <a:xfrm rot="10800000" flipH="1">
            <a:off x="3079899" y="2249198"/>
            <a:ext cx="2667000" cy="158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52400" y="2122966"/>
            <a:ext cx="2667000" cy="1063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28600" y="5260848"/>
            <a:ext cx="7467600" cy="1292352"/>
          </a:xfrm>
        </p:spPr>
        <p:txBody>
          <a:bodyPr/>
          <a:lstStyle/>
          <a:p>
            <a:r>
              <a:rPr lang="en-US" dirty="0" err="1" smtClean="0"/>
              <a:t>Interprocedural</a:t>
            </a:r>
            <a:r>
              <a:rPr lang="en-US" dirty="0" smtClean="0"/>
              <a:t> </a:t>
            </a:r>
            <a:r>
              <a:rPr lang="en-US" dirty="0" err="1" smtClean="0"/>
              <a:t>Prefetching</a:t>
            </a:r>
            <a:r>
              <a:rPr lang="en-US" dirty="0" smtClean="0"/>
              <a:t> enables our earlier work (VLDB08 </a:t>
            </a:r>
            <a:r>
              <a:rPr lang="en-US" dirty="0" smtClean="0"/>
              <a:t>and </a:t>
            </a:r>
            <a:r>
              <a:rPr lang="en-US" dirty="0" smtClean="0"/>
              <a:t>ICDE11) on loop fission for Batching/Asynchronous submission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731838"/>
          </a:xfrm>
        </p:spPr>
        <p:txBody>
          <a:bodyPr/>
          <a:lstStyle/>
          <a:p>
            <a:r>
              <a:rPr lang="en-US" dirty="0" smtClean="0"/>
              <a:t>Hibernate and web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7696200" cy="4873752"/>
          </a:xfrm>
        </p:spPr>
        <p:txBody>
          <a:bodyPr>
            <a:normAutofit/>
          </a:bodyPr>
          <a:lstStyle/>
          <a:p>
            <a:r>
              <a:rPr lang="en-US" dirty="0" smtClean="0"/>
              <a:t>Lot of enterprise and web applications </a:t>
            </a:r>
          </a:p>
          <a:p>
            <a:pPr lvl="1"/>
            <a:r>
              <a:rPr lang="en-US" dirty="0" smtClean="0"/>
              <a:t>Are backed by O/R </a:t>
            </a:r>
            <a:r>
              <a:rPr lang="en-US" dirty="0" err="1" smtClean="0"/>
              <a:t>mappers</a:t>
            </a:r>
            <a:r>
              <a:rPr lang="en-US" dirty="0" smtClean="0"/>
              <a:t> like Hibernate</a:t>
            </a:r>
          </a:p>
          <a:p>
            <a:pPr lvl="2"/>
            <a:r>
              <a:rPr lang="en-US" dirty="0" smtClean="0"/>
              <a:t>They use the Hibernate API which internally generate SQL</a:t>
            </a:r>
          </a:p>
          <a:p>
            <a:pPr lvl="2"/>
            <a:r>
              <a:rPr lang="en-US" dirty="0" smtClean="0"/>
              <a:t>Well known performance problems when accessing data in a loop</a:t>
            </a:r>
          </a:p>
          <a:p>
            <a:pPr lvl="1"/>
            <a:r>
              <a:rPr lang="en-US" dirty="0" smtClean="0"/>
              <a:t>Are built on Web Services </a:t>
            </a:r>
          </a:p>
          <a:p>
            <a:pPr lvl="2"/>
            <a:r>
              <a:rPr lang="en-US" dirty="0" smtClean="0"/>
              <a:t>Typically accessed using APIs that wrap HTTP requests and responses</a:t>
            </a:r>
          </a:p>
          <a:p>
            <a:pPr lvl="2">
              <a:buNone/>
            </a:pPr>
            <a:endParaRPr lang="en-US" dirty="0" smtClean="0"/>
          </a:p>
          <a:p>
            <a:r>
              <a:rPr lang="en-US" dirty="0" smtClean="0"/>
              <a:t>To apply our techniques here,</a:t>
            </a:r>
          </a:p>
          <a:p>
            <a:pPr lvl="1"/>
            <a:r>
              <a:rPr lang="en-US" dirty="0" smtClean="0"/>
              <a:t>Transformation algorithm has to be aware of the underlying data access API</a:t>
            </a:r>
          </a:p>
          <a:p>
            <a:pPr lvl="1"/>
            <a:r>
              <a:rPr lang="en-US" dirty="0" smtClean="0"/>
              <a:t>Runtime support to issue asynchronous prefetches</a:t>
            </a:r>
          </a:p>
          <a:p>
            <a:endParaRPr lang="en-US" sz="2000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CA5521A-B8A9-4B67-9569-CFCA519245BC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86000" y="3408405"/>
            <a:ext cx="6629400" cy="1015663"/>
          </a:xfrm>
        </p:spPr>
        <p:txBody>
          <a:bodyPr wrap="square">
            <a:spAutoFit/>
          </a:bodyPr>
          <a:lstStyle/>
          <a:p>
            <a:r>
              <a:rPr lang="en-US" dirty="0" smtClean="0"/>
              <a:t>System design and experimental evaluation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5521A-B8A9-4B67-9569-CFCA519245BC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7" name="Text Placeholder 5"/>
          <p:cNvSpPr txBox="1">
            <a:spLocks/>
          </p:cNvSpPr>
          <p:nvPr/>
        </p:nvSpPr>
        <p:spPr>
          <a:xfrm>
            <a:off x="2362200" y="762000"/>
            <a:ext cx="6172200" cy="2438400"/>
          </a:xfrm>
          <a:prstGeom prst="rect">
            <a:avLst/>
          </a:prstGeom>
        </p:spPr>
        <p:txBody>
          <a:bodyPr vert="horz" lIns="91400" tIns="45702" rIns="91400" bIns="45702" anchor="t">
            <a:normAutofit/>
          </a:bodyPr>
          <a:lstStyle/>
          <a:p>
            <a:pPr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b="1" cap="small" dirty="0" smtClean="0">
                <a:solidFill>
                  <a:schemeClr val="tx1">
                    <a:lumMod val="65000"/>
                  </a:schemeClr>
                </a:solidFill>
                <a:ea typeface="+mj-ea"/>
                <a:cs typeface="+mj-cs"/>
              </a:rPr>
              <a:t>Prefetch insertion algorithm</a:t>
            </a:r>
            <a:br>
              <a:rPr lang="en-US" sz="2400" b="1" cap="small" dirty="0" smtClean="0">
                <a:solidFill>
                  <a:schemeClr val="tx1">
                    <a:lumMod val="65000"/>
                  </a:schemeClr>
                </a:solidFill>
                <a:ea typeface="+mj-ea"/>
                <a:cs typeface="+mj-cs"/>
              </a:rPr>
            </a:br>
            <a:endParaRPr lang="en-US" sz="2400" b="1" cap="small" dirty="0" smtClean="0">
              <a:solidFill>
                <a:schemeClr val="tx1">
                  <a:lumMod val="65000"/>
                </a:schemeClr>
              </a:solidFill>
              <a:ea typeface="+mj-ea"/>
              <a:cs typeface="+mj-cs"/>
            </a:endParaRPr>
          </a:p>
          <a:p>
            <a:pPr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b="1" cap="small" dirty="0" smtClean="0">
                <a:solidFill>
                  <a:schemeClr val="tx1">
                    <a:lumMod val="65000"/>
                  </a:schemeClr>
                </a:solidFill>
                <a:ea typeface="+mj-ea"/>
                <a:cs typeface="+mj-cs"/>
              </a:rPr>
              <a:t>Enhancements</a:t>
            </a:r>
          </a:p>
          <a:p>
            <a:pPr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endParaRPr lang="en-US" sz="2400" b="1" cap="small" dirty="0" smtClean="0">
              <a:solidFill>
                <a:schemeClr val="tx1">
                  <a:lumMod val="65000"/>
                </a:schemeClr>
              </a:solidFill>
              <a:ea typeface="+mj-ea"/>
              <a:cs typeface="+mj-cs"/>
            </a:endParaRPr>
          </a:p>
          <a:p>
            <a:pPr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b="1" cap="small" dirty="0" smtClean="0">
                <a:solidFill>
                  <a:schemeClr val="tx1">
                    <a:lumMod val="65000"/>
                  </a:schemeClr>
                </a:solidFill>
                <a:ea typeface="+mj-ea"/>
                <a:cs typeface="+mj-cs"/>
              </a:rPr>
              <a:t>Increasing applicability</a:t>
            </a:r>
            <a:endParaRPr lang="en-US" sz="2400" b="1" dirty="0">
              <a:solidFill>
                <a:schemeClr val="tx1">
                  <a:lumMod val="6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762000"/>
          </a:xfrm>
        </p:spPr>
        <p:txBody>
          <a:bodyPr/>
          <a:lstStyle/>
          <a:p>
            <a:r>
              <a:rPr lang="en-US" dirty="0" smtClean="0"/>
              <a:t>System design: DBridge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784860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Our techniques have been incorporated into the DBridge holistic optimization tool</a:t>
            </a:r>
          </a:p>
          <a:p>
            <a:r>
              <a:rPr lang="en-US" dirty="0" smtClean="0"/>
              <a:t>Two components:</a:t>
            </a:r>
          </a:p>
          <a:p>
            <a:pPr lvl="1"/>
            <a:r>
              <a:rPr lang="en-US" dirty="0" smtClean="0"/>
              <a:t>Java source-to-source program Transformer</a:t>
            </a:r>
          </a:p>
          <a:p>
            <a:pPr lvl="2"/>
            <a:r>
              <a:rPr lang="fi-FI" dirty="0" smtClean="0"/>
              <a:t>Uses SOOT framework for static analysis and transformation (</a:t>
            </a:r>
            <a:r>
              <a:rPr lang="fi-FI" dirty="0" smtClean="0">
                <a:hlinkClick r:id="rId2"/>
              </a:rPr>
              <a:t>http://www.sable.mcgill.ca/soot/</a:t>
            </a:r>
            <a:r>
              <a:rPr lang="fi-FI" dirty="0" smtClean="0"/>
              <a:t>)</a:t>
            </a:r>
          </a:p>
          <a:p>
            <a:pPr lvl="2"/>
            <a:r>
              <a:rPr lang="en-US" dirty="0" smtClean="0"/>
              <a:t>Preserves readability</a:t>
            </a:r>
            <a:endParaRPr lang="en-US" dirty="0" smtClean="0"/>
          </a:p>
          <a:p>
            <a:pPr lvl="1"/>
            <a:r>
              <a:rPr lang="en-US" dirty="0" smtClean="0"/>
              <a:t>Prefetch API (Runtime library)</a:t>
            </a:r>
          </a:p>
          <a:p>
            <a:pPr lvl="2"/>
            <a:r>
              <a:rPr lang="en-US" dirty="0" smtClean="0"/>
              <a:t>For issuing prefetch requests</a:t>
            </a:r>
          </a:p>
          <a:p>
            <a:pPr lvl="2"/>
            <a:r>
              <a:rPr lang="en-US" dirty="0" smtClean="0"/>
              <a:t>Thread and cache management</a:t>
            </a:r>
          </a:p>
          <a:p>
            <a:pPr lvl="2"/>
            <a:r>
              <a:rPr lang="en-US" dirty="0" smtClean="0"/>
              <a:t>Can be used with manual writing/rewriting or automatic rewriting by DBridge transformer</a:t>
            </a:r>
          </a:p>
          <a:p>
            <a:r>
              <a:rPr lang="en-US" dirty="0" smtClean="0"/>
              <a:t>Currently works for JDBC API; being extended for Hibernate and Web services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CA5521A-B8A9-4B67-9569-CFCA519245BC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808038"/>
          </a:xfrm>
        </p:spPr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sz="quarter" idx="1"/>
          </p:nvPr>
        </p:nvSpPr>
        <p:spPr>
          <a:xfrm>
            <a:off x="504033" y="1905004"/>
            <a:ext cx="8030369" cy="1676400"/>
          </a:xfrm>
        </p:spPr>
        <p:txBody>
          <a:bodyPr>
            <a:normAutofit lnSpcReduction="10000"/>
          </a:bodyPr>
          <a:lstStyle/>
          <a:p>
            <a:r>
              <a:rPr lang="fi-FI" sz="2000" dirty="0" smtClean="0"/>
              <a:t>Multiple queries could be issued concurrently</a:t>
            </a:r>
          </a:p>
          <a:p>
            <a:pPr lvl="1"/>
            <a:r>
              <a:rPr lang="fi-FI" sz="1700" dirty="0" smtClean="0"/>
              <a:t>Allows the database to share work across multiple queries</a:t>
            </a:r>
          </a:p>
          <a:p>
            <a:r>
              <a:rPr lang="fi-FI" sz="2000" dirty="0" smtClean="0"/>
              <a:t>Application performs other processing while query executes</a:t>
            </a:r>
          </a:p>
          <a:p>
            <a:r>
              <a:rPr lang="fi-FI" sz="2000" dirty="0" smtClean="0"/>
              <a:t>Significantly reduces the impact of network round-trip and server/disk IO latency</a:t>
            </a:r>
          </a:p>
          <a:p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CA5521A-B8A9-4B67-9569-CFCA519245BC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7" name="Diagram 6"/>
          <p:cNvGraphicFramePr/>
          <p:nvPr/>
        </p:nvGraphicFramePr>
        <p:xfrm>
          <a:off x="381000" y="914401"/>
          <a:ext cx="8001000" cy="914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7"/>
          <p:cNvGraphicFramePr/>
          <p:nvPr/>
        </p:nvGraphicFramePr>
        <p:xfrm>
          <a:off x="381000" y="3657600"/>
          <a:ext cx="8001000" cy="685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0" name="Content Placeholder 2"/>
          <p:cNvSpPr txBox="1">
            <a:spLocks/>
          </p:cNvSpPr>
          <p:nvPr/>
        </p:nvSpPr>
        <p:spPr>
          <a:xfrm>
            <a:off x="504031" y="4419600"/>
            <a:ext cx="8232510" cy="1600200"/>
          </a:xfrm>
          <a:prstGeom prst="rect">
            <a:avLst/>
          </a:prstGeom>
        </p:spPr>
        <p:txBody>
          <a:bodyPr vert="horz" lIns="91400" tIns="45702" rIns="91400" bIns="45702">
            <a:normAutofit fontScale="92500" lnSpcReduction="10000"/>
          </a:bodyPr>
          <a:lstStyle/>
          <a:p>
            <a:pPr marL="274205" indent="-274205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US" sz="2000" dirty="0" smtClean="0"/>
              <a:t>Need to identify earliest and safe points in the code to perform prefetching</a:t>
            </a:r>
          </a:p>
          <a:p>
            <a:pPr marL="274205" indent="-274205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US" sz="2000" dirty="0" smtClean="0"/>
              <a:t>For queries within nested procedures </a:t>
            </a:r>
            <a:r>
              <a:rPr lang="en-US" sz="2000" dirty="0" err="1" smtClean="0"/>
              <a:t>prefetching</a:t>
            </a:r>
            <a:r>
              <a:rPr lang="en-US" sz="2000" dirty="0" smtClean="0"/>
              <a:t> has to be done in the calling procedure to get benefits</a:t>
            </a:r>
          </a:p>
          <a:p>
            <a:pPr marL="274205" indent="-274205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US" sz="2000" dirty="0" smtClean="0"/>
              <a:t>Hard to manually maintain as code changes occur</a:t>
            </a:r>
            <a:endParaRPr lang="en-US" sz="2000" dirty="0"/>
          </a:p>
        </p:txBody>
      </p:sp>
      <p:graphicFrame>
        <p:nvGraphicFramePr>
          <p:cNvPr id="9" name="Diagram 8"/>
          <p:cNvGraphicFramePr/>
          <p:nvPr/>
        </p:nvGraphicFramePr>
        <p:xfrm>
          <a:off x="457200" y="6019801"/>
          <a:ext cx="8001000" cy="685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848600" cy="4873752"/>
          </a:xfrm>
        </p:spPr>
        <p:txBody>
          <a:bodyPr/>
          <a:lstStyle/>
          <a:p>
            <a:r>
              <a:rPr lang="en-US" dirty="0" smtClean="0"/>
              <a:t>Conducted on 4 applications</a:t>
            </a:r>
          </a:p>
          <a:p>
            <a:pPr lvl="1"/>
            <a:r>
              <a:rPr lang="en-US" dirty="0" smtClean="0"/>
              <a:t>Two public benchmark applications (Java/JDBC) </a:t>
            </a:r>
          </a:p>
          <a:p>
            <a:pPr lvl="1"/>
            <a:r>
              <a:rPr lang="en-US" dirty="0" smtClean="0"/>
              <a:t>A real world commercial ERP application(Java/JDBC)</a:t>
            </a:r>
          </a:p>
          <a:p>
            <a:pPr lvl="1"/>
            <a:r>
              <a:rPr lang="en-US" dirty="0" smtClean="0"/>
              <a:t>Twitter Dashboard application (Java/Web Service)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Environments</a:t>
            </a:r>
          </a:p>
          <a:p>
            <a:pPr lvl="1"/>
            <a:r>
              <a:rPr lang="en-US" dirty="0" smtClean="0"/>
              <a:t>A widely used commercial database system – SYS1</a:t>
            </a:r>
          </a:p>
          <a:p>
            <a:pPr lvl="1"/>
            <a:r>
              <a:rPr lang="en-US" dirty="0" err="1" smtClean="0"/>
              <a:t>PostgreSQL</a:t>
            </a:r>
            <a:endParaRPr lang="en-US" dirty="0" smtClean="0"/>
          </a:p>
          <a:p>
            <a:pPr lvl="2"/>
            <a:r>
              <a:rPr lang="en-US" dirty="0" smtClean="0"/>
              <a:t>Both running on a 64 bit dual-core machine with 4 GB of RAM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CA5521A-B8A9-4B67-9569-CFCA519245BC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4"/>
            <a:ext cx="7467600" cy="1066800"/>
          </a:xfrm>
        </p:spPr>
        <p:txBody>
          <a:bodyPr/>
          <a:lstStyle/>
          <a:p>
            <a:r>
              <a:rPr lang="en-US" dirty="0" smtClean="0"/>
              <a:t>Auction application (Java/JDBC): Intraprocedural prefetching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CA5521A-B8A9-4B67-9569-CFCA519245BC}" type="slidenum">
              <a:rPr lang="en-US" smtClean="0"/>
              <a:pPr/>
              <a:t>31</a:t>
            </a:fld>
            <a:endParaRPr lang="en-US"/>
          </a:p>
        </p:txBody>
      </p:sp>
      <p:pic>
        <p:nvPicPr>
          <p:cNvPr id="7" name="Content Placeholder 6" descr="rubis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057403" y="1371600"/>
            <a:ext cx="6629400" cy="3957851"/>
          </a:xfrm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304800" y="5334000"/>
            <a:ext cx="8153400" cy="1447800"/>
          </a:xfrm>
          <a:prstGeom prst="rect">
            <a:avLst/>
          </a:prstGeom>
        </p:spPr>
        <p:txBody>
          <a:bodyPr vert="horz" lIns="91400" tIns="45702" rIns="91400" bIns="45702">
            <a:noAutofit/>
          </a:bodyPr>
          <a:lstStyle/>
          <a:p>
            <a:pPr marL="274205" indent="-274205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</a:pPr>
            <a:r>
              <a:rPr lang="en-US" sz="2000" dirty="0" smtClean="0"/>
              <a:t>Single procedure with nested loop</a:t>
            </a:r>
          </a:p>
          <a:p>
            <a:pPr marL="274205" indent="-274205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</a:pPr>
            <a:r>
              <a:rPr lang="en-US" sz="2000" dirty="0" smtClean="0"/>
              <a:t>Overlap of loop achieved; varying iterations of outer loop</a:t>
            </a:r>
          </a:p>
          <a:p>
            <a:pPr marL="274205" indent="-274205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</a:pPr>
            <a:r>
              <a:rPr lang="en-US" sz="2000" dirty="0" smtClean="0"/>
              <a:t>Consistent 50% improvement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0" y="1295398"/>
            <a:ext cx="1524000" cy="163117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91400" tIns="45702" rIns="91400" bIns="45702" rtlCol="0">
            <a:spAutoFit/>
          </a:bodyPr>
          <a:lstStyle/>
          <a:p>
            <a:r>
              <a:rPr lang="en-US" sz="1600" dirty="0" smtClean="0"/>
              <a:t>for(…) {</a:t>
            </a:r>
          </a:p>
          <a:p>
            <a:r>
              <a:rPr lang="en-US" sz="1600" dirty="0" smtClean="0"/>
              <a:t>    for(…) {</a:t>
            </a:r>
          </a:p>
          <a:p>
            <a:r>
              <a:rPr lang="en-US" sz="1600" dirty="0" smtClean="0"/>
              <a:t>        …</a:t>
            </a:r>
          </a:p>
          <a:p>
            <a:r>
              <a:rPr lang="en-US" sz="1600" dirty="0" smtClean="0"/>
              <a:t>    }</a:t>
            </a:r>
          </a:p>
          <a:p>
            <a:r>
              <a:rPr lang="en-US" sz="1600" dirty="0" smtClean="0"/>
              <a:t>    exec(q);</a:t>
            </a:r>
          </a:p>
          <a:p>
            <a:r>
              <a:rPr lang="en-US" sz="1600" dirty="0" smtClean="0"/>
              <a:t>}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381000" y="3351075"/>
            <a:ext cx="1524000" cy="18158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91400" tIns="45702" rIns="91400" bIns="45702" rtlCol="0">
            <a:spAutoFit/>
          </a:bodyPr>
          <a:lstStyle/>
          <a:p>
            <a:r>
              <a:rPr lang="en-US" sz="1600" dirty="0" smtClean="0"/>
              <a:t>for(…) {</a:t>
            </a:r>
          </a:p>
          <a:p>
            <a:r>
              <a:rPr lang="en-US" sz="1600" dirty="0" smtClean="0"/>
              <a:t>    </a:t>
            </a:r>
            <a:r>
              <a:rPr lang="en-US" sz="1600" i="1" dirty="0" smtClean="0"/>
              <a:t>submit(q);</a:t>
            </a:r>
          </a:p>
          <a:p>
            <a:r>
              <a:rPr lang="en-US" sz="1600" dirty="0" smtClean="0"/>
              <a:t>    for(…) {</a:t>
            </a:r>
          </a:p>
          <a:p>
            <a:r>
              <a:rPr lang="en-US" sz="1600" dirty="0" smtClean="0"/>
              <a:t>        …</a:t>
            </a:r>
          </a:p>
          <a:p>
            <a:r>
              <a:rPr lang="en-US" sz="1600" dirty="0" smtClean="0"/>
              <a:t>    }</a:t>
            </a:r>
          </a:p>
          <a:p>
            <a:r>
              <a:rPr lang="en-US" sz="1600" dirty="0" smtClean="0"/>
              <a:t>    exec(q);</a:t>
            </a:r>
          </a:p>
          <a:p>
            <a:r>
              <a:rPr lang="en-US" sz="1600" dirty="0" smtClean="0"/>
              <a:t>}</a:t>
            </a:r>
            <a:endParaRPr lang="en-US" sz="1600" dirty="0"/>
          </a:p>
        </p:txBody>
      </p:sp>
      <p:sp>
        <p:nvSpPr>
          <p:cNvPr id="11" name="Down Arrow 10"/>
          <p:cNvSpPr/>
          <p:nvPr/>
        </p:nvSpPr>
        <p:spPr>
          <a:xfrm>
            <a:off x="914400" y="2971800"/>
            <a:ext cx="3048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0" tIns="45702" rIns="91400" bIns="45702"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914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Web service (HTTP/JSON): </a:t>
            </a:r>
            <a:br>
              <a:rPr lang="en-US" dirty="0" smtClean="0"/>
            </a:br>
            <a:r>
              <a:rPr lang="en-US" dirty="0" smtClean="0"/>
              <a:t>Interprocedural prefetching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4419600"/>
            <a:ext cx="7772400" cy="15240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Twitter dashboard: monitors 4 keywords for new tweets </a:t>
            </a:r>
            <a:br>
              <a:rPr lang="en-US" dirty="0" smtClean="0"/>
            </a:br>
            <a:r>
              <a:rPr lang="en-US" dirty="0" smtClean="0"/>
              <a:t>(uses Twitter4j library)</a:t>
            </a:r>
          </a:p>
          <a:p>
            <a:r>
              <a:rPr lang="en-US" dirty="0" smtClean="0"/>
              <a:t>Interprocedural prefetching; no rewrite possible</a:t>
            </a:r>
          </a:p>
          <a:p>
            <a:r>
              <a:rPr lang="en-US" dirty="0" smtClean="0"/>
              <a:t>75% improvement at 4 threads</a:t>
            </a:r>
          </a:p>
          <a:p>
            <a:r>
              <a:rPr lang="en-US" dirty="0" smtClean="0"/>
              <a:t>Server time constant; network overlap leads to significant gain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CA5521A-B8A9-4B67-9569-CFCA519245BC}" type="slidenum">
              <a:rPr lang="en-US" smtClean="0"/>
              <a:pPr/>
              <a:t>32</a:t>
            </a:fld>
            <a:endParaRPr lang="en-US"/>
          </a:p>
        </p:txBody>
      </p:sp>
      <p:pic>
        <p:nvPicPr>
          <p:cNvPr id="5" name="Picture 4" descr="twit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4" y="990601"/>
            <a:ext cx="5350965" cy="332085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33404" y="6044625"/>
            <a:ext cx="7391400" cy="594908"/>
          </a:xfrm>
          <a:prstGeom prst="rect">
            <a:avLst/>
          </a:prstGeom>
        </p:spPr>
        <p:txBody>
          <a:bodyPr wrap="square" lIns="91400" tIns="45702" rIns="91400" bIns="45702">
            <a:spAutoFit/>
          </a:bodyPr>
          <a:lstStyle/>
          <a:p>
            <a:r>
              <a:rPr lang="en-US" sz="1600" dirty="0" smtClean="0"/>
              <a:t>Note: Our system does not automatically rewrite web service programs, this example was manually rewritten using our algorithms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914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ERP Application: Impact of our techniques</a:t>
            </a:r>
            <a:endParaRPr lang="en-US" dirty="0"/>
          </a:p>
        </p:txBody>
      </p:sp>
      <p:pic>
        <p:nvPicPr>
          <p:cNvPr id="5" name="Content Placeholder 4" descr="adempiere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066800" y="914400"/>
            <a:ext cx="6629400" cy="3980622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CA5521A-B8A9-4B67-9569-CFCA519245BC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04800" y="4876800"/>
            <a:ext cx="8153400" cy="1828800"/>
          </a:xfrm>
          <a:prstGeom prst="rect">
            <a:avLst/>
          </a:prstGeom>
        </p:spPr>
        <p:txBody>
          <a:bodyPr vert="horz" lIns="91400" tIns="45702" rIns="91400" bIns="45702">
            <a:noAutofit/>
          </a:bodyPr>
          <a:lstStyle/>
          <a:p>
            <a:pPr marL="274205" indent="-274205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</a:pPr>
            <a:r>
              <a:rPr lang="en-US" sz="2000" dirty="0" smtClean="0"/>
              <a:t>Intraprocedural: moderate gains</a:t>
            </a:r>
          </a:p>
          <a:p>
            <a:pPr marL="274205" indent="-274205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</a:pPr>
            <a:r>
              <a:rPr lang="en-US" sz="2000" dirty="0" smtClean="0"/>
              <a:t>Interprocedural: substantial gains (25-30%)</a:t>
            </a:r>
          </a:p>
          <a:p>
            <a:pPr marL="274205" indent="-274205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</a:pPr>
            <a:r>
              <a:rPr lang="en-US" sz="2000" dirty="0" smtClean="0"/>
              <a:t>Enhanced (with rewrite): significant gain(50% over Inter)</a:t>
            </a:r>
          </a:p>
          <a:p>
            <a:pPr marL="274205" indent="-274205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</a:pPr>
            <a:r>
              <a:rPr lang="en-US" sz="2000" dirty="0" smtClean="0"/>
              <a:t>Shows how these techniques work together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895600"/>
            <a:ext cx="7467600" cy="6858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Future Work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657600"/>
            <a:ext cx="7543800" cy="1981200"/>
          </a:xfrm>
        </p:spPr>
        <p:txBody>
          <a:bodyPr>
            <a:noAutofit/>
          </a:bodyPr>
          <a:lstStyle/>
          <a:p>
            <a:r>
              <a:rPr lang="en-US" dirty="0" smtClean="0"/>
              <a:t>Which calls to prefetch? And where to place them?</a:t>
            </a:r>
          </a:p>
          <a:p>
            <a:r>
              <a:rPr lang="en-US" dirty="0" smtClean="0"/>
              <a:t>Cost-based speculative prefetching</a:t>
            </a:r>
          </a:p>
          <a:p>
            <a:r>
              <a:rPr lang="en-US" sz="2000" dirty="0" smtClean="0"/>
              <a:t>Implementation</a:t>
            </a:r>
          </a:p>
          <a:p>
            <a:pPr lvl="1"/>
            <a:r>
              <a:rPr lang="en-US" sz="2000" dirty="0" smtClean="0"/>
              <a:t>Cross-thread transaction support in runtime </a:t>
            </a:r>
            <a:r>
              <a:rPr lang="en-US" sz="2000" dirty="0" smtClean="0"/>
              <a:t>library</a:t>
            </a:r>
            <a:endParaRPr lang="en-US" sz="2000" dirty="0" smtClean="0"/>
          </a:p>
          <a:p>
            <a:pPr lvl="1"/>
            <a:r>
              <a:rPr lang="en-US" sz="2000" dirty="0" smtClean="0"/>
              <a:t>Completely support Hibernate, web services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CA5521A-B8A9-4B67-9569-CFCA519245BC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381000" y="76200"/>
            <a:ext cx="7467600" cy="685800"/>
          </a:xfrm>
          <a:prstGeom prst="rect">
            <a:avLst/>
          </a:prstGeom>
        </p:spPr>
        <p:txBody>
          <a:bodyPr vert="horz" lIns="91400" tIns="45702" rIns="91400" bIns="45702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Conclusion</a:t>
            </a:r>
            <a:endParaRPr kumimoji="0" lang="en-US" sz="280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57200" y="762000"/>
            <a:ext cx="7543800" cy="2057400"/>
          </a:xfrm>
          <a:prstGeom prst="rect">
            <a:avLst/>
          </a:prstGeom>
        </p:spPr>
        <p:txBody>
          <a:bodyPr vert="horz" lIns="91400" tIns="45702" rIns="91400" bIns="45702">
            <a:normAutofit/>
          </a:bodyPr>
          <a:lstStyle/>
          <a:p>
            <a:pPr marL="274205" marR="0" lvl="0" indent="-27420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Automatically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prefetching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query results using static analysis </a:t>
            </a:r>
          </a:p>
          <a:p>
            <a:pPr marL="731216" lvl="1" indent="-274205" defTabSz="91440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</a:pPr>
            <a:r>
              <a:rPr lang="en-US" sz="2400" dirty="0" smtClean="0"/>
              <a:t>is widely applicable in many real applications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31216" lvl="1" indent="-274205" defTabSz="91440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can lead to significant gains.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CA5521A-B8A9-4B67-9569-CFCA519245BC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1000" y="2819400"/>
            <a:ext cx="7543800" cy="1538883"/>
          </a:xfrm>
          <a:prstGeom prst="rect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fi-FI" sz="2200" b="1" cap="small" dirty="0" smtClean="0">
                <a:solidFill>
                  <a:srgbClr val="575F6D"/>
                </a:solidFill>
              </a:rPr>
              <a:t>More Questions</a:t>
            </a:r>
            <a:r>
              <a:rPr lang="fi-FI" sz="2200" b="1" cap="small" dirty="0" smtClean="0">
                <a:solidFill>
                  <a:srgbClr val="575F6D"/>
                </a:solidFill>
              </a:rPr>
              <a:t>?</a:t>
            </a:r>
          </a:p>
          <a:p>
            <a:endParaRPr lang="en-US" dirty="0" smtClean="0"/>
          </a:p>
          <a:p>
            <a:r>
              <a:rPr lang="en-US" dirty="0" smtClean="0"/>
              <a:t>Today, 15:00 – 16:30</a:t>
            </a:r>
          </a:p>
          <a:p>
            <a:r>
              <a:rPr lang="en-US" dirty="0" smtClean="0"/>
              <a:t>PODS/SIGMOD Research Plenary Poster Session</a:t>
            </a:r>
          </a:p>
          <a:p>
            <a:r>
              <a:rPr lang="en-US" dirty="0" smtClean="0"/>
              <a:t>Location: Vaquero Ballroom B–C</a:t>
            </a:r>
            <a:endParaRPr lang="en-US" dirty="0"/>
          </a:p>
        </p:txBody>
      </p:sp>
      <p:sp>
        <p:nvSpPr>
          <p:cNvPr id="7" name="Rectangle 1"/>
          <p:cNvSpPr txBox="1">
            <a:spLocks noChangeArrowheads="1"/>
          </p:cNvSpPr>
          <p:nvPr/>
        </p:nvSpPr>
        <p:spPr>
          <a:xfrm>
            <a:off x="381000" y="4648200"/>
            <a:ext cx="7699375" cy="762000"/>
          </a:xfrm>
          <a:prstGeom prst="rect">
            <a:avLst/>
          </a:prstGeom>
          <a:ln/>
        </p:spPr>
        <p:txBody>
          <a:bodyPr vert="horz" lIns="100752" tIns="38787" rIns="100752" bIns="50377" anchor="b">
            <a:normAutofit/>
          </a:bodyPr>
          <a:lstStyle/>
          <a:p>
            <a:pPr>
              <a:spcBef>
                <a:spcPct val="0"/>
              </a:spcBef>
              <a:tabLst>
                <a:tab pos="723525" algn="l"/>
                <a:tab pos="1447048" algn="l"/>
                <a:tab pos="2170575" algn="l"/>
                <a:tab pos="2894100" algn="l"/>
                <a:tab pos="3617623" algn="l"/>
                <a:tab pos="4341150" algn="l"/>
                <a:tab pos="5064674" algn="l"/>
                <a:tab pos="5788199" algn="l"/>
                <a:tab pos="6511723" algn="l"/>
                <a:tab pos="7235248" algn="l"/>
                <a:tab pos="7958773" algn="l"/>
                <a:tab pos="8682297" algn="l"/>
              </a:tabLst>
              <a:defRPr/>
            </a:pPr>
            <a:r>
              <a:rPr lang="fi-FI" sz="2000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Project website: </a:t>
            </a:r>
            <a:r>
              <a:rPr lang="en-US" sz="2200" dirty="0" smtClean="0">
                <a:solidFill>
                  <a:prstClr val="black"/>
                </a:solidFill>
                <a:hlinkClick r:id="rId3"/>
              </a:rPr>
              <a:t>http://www.cse.iitb.ac.in/infolab/dbridge</a:t>
            </a:r>
            <a:endParaRPr lang="en-US" sz="2200" dirty="0" smtClean="0">
              <a:solidFill>
                <a:prstClr val="black"/>
              </a:solidFill>
            </a:endParaRPr>
          </a:p>
          <a:p>
            <a:pPr>
              <a:spcBef>
                <a:spcPct val="0"/>
              </a:spcBef>
              <a:tabLst>
                <a:tab pos="723525" algn="l"/>
                <a:tab pos="1447048" algn="l"/>
                <a:tab pos="2170575" algn="l"/>
                <a:tab pos="2894100" algn="l"/>
                <a:tab pos="3617623" algn="l"/>
                <a:tab pos="4341150" algn="l"/>
                <a:tab pos="5064674" algn="l"/>
                <a:tab pos="5788199" algn="l"/>
                <a:tab pos="6511723" algn="l"/>
                <a:tab pos="7235248" algn="l"/>
                <a:tab pos="7958773" algn="l"/>
                <a:tab pos="8682297" algn="l"/>
              </a:tabLst>
              <a:defRPr/>
            </a:pPr>
            <a:endParaRPr lang="fi-FI" sz="2000" cap="small" dirty="0">
              <a:solidFill>
                <a:schemeClr val="tx2"/>
              </a:solidFill>
              <a:ea typeface="+mj-ea"/>
              <a:cs typeface="+mj-cs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743200" y="228600"/>
            <a:ext cx="3733800" cy="1143000"/>
          </a:xfrm>
        </p:spPr>
        <p:txBody>
          <a:bodyPr/>
          <a:lstStyle/>
          <a:p>
            <a:r>
              <a:rPr lang="en-US" dirty="0" smtClean="0"/>
              <a:t>Questions?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CA5521A-B8A9-4B67-9569-CFCA519245B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304800" y="76200"/>
            <a:ext cx="7467600" cy="609600"/>
          </a:xfrm>
          <a:prstGeom prst="rect">
            <a:avLst/>
          </a:prstGeom>
        </p:spPr>
        <p:txBody>
          <a:bodyPr vert="horz" lIns="91400" tIns="45702" rIns="91400" bIns="45702" anchor="b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3000" b="1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Example of Prefetching</a:t>
            </a:r>
            <a:endParaRPr lang="en-US" sz="3000" b="1" cap="sm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2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5334000"/>
            <a:ext cx="7620000" cy="1600200"/>
          </a:xfrm>
        </p:spPr>
        <p:txBody>
          <a:bodyPr>
            <a:normAutofit fontScale="92500" lnSpcReduction="10000"/>
          </a:bodyPr>
          <a:lstStyle/>
          <a:p>
            <a:r>
              <a:rPr lang="en-US" sz="2000" b="1" i="1" dirty="0" err="1" smtClean="0">
                <a:solidFill>
                  <a:srgbClr val="006600"/>
                </a:solidFill>
                <a:latin typeface="Monospace"/>
              </a:rPr>
              <a:t>executeQuery</a:t>
            </a:r>
            <a:r>
              <a:rPr lang="en-US" sz="2000" b="1" dirty="0" smtClean="0"/>
              <a:t> () – </a:t>
            </a:r>
            <a:r>
              <a:rPr lang="en-US" sz="2000" dirty="0" smtClean="0"/>
              <a:t>normal execute query</a:t>
            </a:r>
          </a:p>
          <a:p>
            <a:r>
              <a:rPr lang="en-US" sz="2000" b="1" i="1" dirty="0" smtClean="0">
                <a:solidFill>
                  <a:srgbClr val="C00000"/>
                </a:solidFill>
                <a:latin typeface="Monospace"/>
              </a:rPr>
              <a:t>submit</a:t>
            </a:r>
            <a:r>
              <a:rPr lang="en-US" sz="2000" b="1" dirty="0" smtClean="0"/>
              <a:t>()</a:t>
            </a:r>
            <a:r>
              <a:rPr lang="en-US" sz="2000" dirty="0" smtClean="0"/>
              <a:t> – non-blocking call that initiates query and returns immediately; once the results arrive, they are stored in a cache</a:t>
            </a:r>
          </a:p>
          <a:p>
            <a:r>
              <a:rPr lang="en-US" sz="2000" b="1" i="1" dirty="0" err="1" smtClean="0">
                <a:solidFill>
                  <a:srgbClr val="C00000"/>
                </a:solidFill>
                <a:latin typeface="Monospace"/>
              </a:rPr>
              <a:t>executeQuery</a:t>
            </a:r>
            <a:r>
              <a:rPr lang="en-US" sz="2000" b="1" dirty="0" smtClean="0"/>
              <a:t>() </a:t>
            </a:r>
            <a:r>
              <a:rPr lang="en-US" sz="2000" dirty="0" smtClean="0"/>
              <a:t>– checks the cache and blocks if results are not yet available</a:t>
            </a:r>
          </a:p>
        </p:txBody>
      </p:sp>
      <p:sp>
        <p:nvSpPr>
          <p:cNvPr id="8" name="Rectangle 7"/>
          <p:cNvSpPr/>
          <p:nvPr/>
        </p:nvSpPr>
        <p:spPr>
          <a:xfrm>
            <a:off x="304800" y="762000"/>
            <a:ext cx="4191000" cy="4524279"/>
          </a:xfrm>
          <a:prstGeom prst="rect">
            <a:avLst/>
          </a:prstGeom>
          <a:solidFill>
            <a:srgbClr val="FFE7D7">
              <a:alpha val="40000"/>
            </a:srgbClr>
          </a:solidFill>
          <a:ln w="28575">
            <a:solidFill>
              <a:schemeClr val="accent3"/>
            </a:solidFill>
          </a:ln>
        </p:spPr>
        <p:txBody>
          <a:bodyPr wrap="square" lIns="91400" tIns="45702" rIns="91400" bIns="45702">
            <a:spAutoFit/>
          </a:bodyPr>
          <a:lstStyle/>
          <a:p>
            <a:r>
              <a:rPr lang="en-US" b="1" dirty="0" smtClean="0">
                <a:solidFill>
                  <a:srgbClr val="7F0055"/>
                </a:solidFill>
                <a:latin typeface="Monospace"/>
              </a:rPr>
              <a:t>for</a:t>
            </a:r>
            <a:r>
              <a:rPr lang="en-US" dirty="0" smtClean="0">
                <a:latin typeface="Monospace"/>
              </a:rPr>
              <a:t> (…) {</a:t>
            </a:r>
          </a:p>
          <a:p>
            <a:r>
              <a:rPr lang="en-US" dirty="0" smtClean="0">
                <a:latin typeface="Monospace"/>
              </a:rPr>
              <a:t/>
            </a:r>
            <a:br>
              <a:rPr lang="en-US" dirty="0" smtClean="0">
                <a:latin typeface="Monospace"/>
              </a:rPr>
            </a:br>
            <a:r>
              <a:rPr lang="en-US" dirty="0" smtClean="0">
                <a:latin typeface="Monospace"/>
              </a:rPr>
              <a:t>      …</a:t>
            </a:r>
          </a:p>
          <a:p>
            <a:r>
              <a:rPr lang="en-US" dirty="0" smtClean="0">
                <a:latin typeface="Monospace"/>
              </a:rPr>
              <a:t>      </a:t>
            </a:r>
            <a:r>
              <a:rPr lang="en-US" dirty="0" err="1" smtClean="0">
                <a:latin typeface="Monospace"/>
              </a:rPr>
              <a:t>genReport</a:t>
            </a:r>
            <a:r>
              <a:rPr lang="en-US" dirty="0" smtClean="0">
                <a:latin typeface="Monospace"/>
              </a:rPr>
              <a:t>(</a:t>
            </a:r>
            <a:r>
              <a:rPr lang="en-US" dirty="0" err="1" smtClean="0">
                <a:latin typeface="Monospace"/>
              </a:rPr>
              <a:t>custId</a:t>
            </a:r>
            <a:r>
              <a:rPr lang="en-US" dirty="0" smtClean="0">
                <a:latin typeface="Monospace"/>
              </a:rPr>
              <a:t>, city);</a:t>
            </a:r>
          </a:p>
          <a:p>
            <a:r>
              <a:rPr lang="en-US" dirty="0" smtClean="0">
                <a:latin typeface="Monospace"/>
              </a:rPr>
              <a:t>}</a:t>
            </a:r>
            <a:endParaRPr lang="en-US" b="1" dirty="0" smtClean="0">
              <a:solidFill>
                <a:srgbClr val="7F0055"/>
              </a:solidFill>
              <a:latin typeface="Monospace"/>
            </a:endParaRPr>
          </a:p>
          <a:p>
            <a:r>
              <a:rPr lang="en-US" b="1" dirty="0" smtClean="0">
                <a:solidFill>
                  <a:srgbClr val="7F0055"/>
                </a:solidFill>
                <a:latin typeface="Monospace"/>
              </a:rPr>
              <a:t>void</a:t>
            </a:r>
            <a:r>
              <a:rPr lang="en-US" dirty="0" smtClean="0">
                <a:latin typeface="Monospace"/>
              </a:rPr>
              <a:t> </a:t>
            </a:r>
            <a:r>
              <a:rPr lang="en-US" dirty="0" err="1" smtClean="0">
                <a:latin typeface="Monospace"/>
              </a:rPr>
              <a:t>genReport</a:t>
            </a:r>
            <a:r>
              <a:rPr lang="en-US" dirty="0" smtClean="0">
                <a:latin typeface="Monospace"/>
              </a:rPr>
              <a:t>(</a:t>
            </a:r>
            <a:r>
              <a:rPr lang="en-US" dirty="0" err="1" smtClean="0">
                <a:latin typeface="Monospace"/>
              </a:rPr>
              <a:t>int</a:t>
            </a:r>
            <a:r>
              <a:rPr lang="en-US" dirty="0" smtClean="0">
                <a:latin typeface="Monospace"/>
              </a:rPr>
              <a:t> </a:t>
            </a:r>
            <a:r>
              <a:rPr lang="en-US" dirty="0" err="1" smtClean="0">
                <a:latin typeface="Monospace"/>
              </a:rPr>
              <a:t>custId</a:t>
            </a:r>
            <a:r>
              <a:rPr lang="en-US" dirty="0" smtClean="0">
                <a:latin typeface="Monospace"/>
              </a:rPr>
              <a:t>, String city) </a:t>
            </a:r>
            <a:r>
              <a:rPr lang="en-US" dirty="0" smtClean="0">
                <a:latin typeface="Monospace"/>
              </a:rPr>
              <a:t>{</a:t>
            </a:r>
            <a:endParaRPr lang="en-US" dirty="0" smtClean="0">
              <a:latin typeface="Monospace"/>
            </a:endParaRPr>
          </a:p>
          <a:p>
            <a:r>
              <a:rPr lang="en-US" dirty="0" smtClean="0">
                <a:latin typeface="Monospace"/>
              </a:rPr>
              <a:t>        </a:t>
            </a:r>
          </a:p>
          <a:p>
            <a:r>
              <a:rPr lang="en-US" dirty="0" smtClean="0">
                <a:latin typeface="Monospace"/>
              </a:rPr>
              <a:t>        city  = …</a:t>
            </a:r>
          </a:p>
          <a:p>
            <a:r>
              <a:rPr lang="en-US" dirty="0" smtClean="0">
                <a:latin typeface="Monospace"/>
              </a:rPr>
              <a:t>  </a:t>
            </a:r>
          </a:p>
          <a:p>
            <a:r>
              <a:rPr lang="en-US" dirty="0" smtClean="0">
                <a:latin typeface="Monospace"/>
              </a:rPr>
              <a:t>        </a:t>
            </a:r>
            <a:r>
              <a:rPr lang="en-US" b="1" dirty="0" smtClean="0">
                <a:solidFill>
                  <a:srgbClr val="7F0055"/>
                </a:solidFill>
                <a:latin typeface="Monospace"/>
              </a:rPr>
              <a:t>while </a:t>
            </a:r>
            <a:r>
              <a:rPr lang="en-US" dirty="0" smtClean="0">
                <a:latin typeface="Monospace"/>
              </a:rPr>
              <a:t>(…){</a:t>
            </a:r>
          </a:p>
          <a:p>
            <a:r>
              <a:rPr lang="en-US" dirty="0" smtClean="0">
                <a:latin typeface="Monospace"/>
              </a:rPr>
              <a:t>	…</a:t>
            </a:r>
          </a:p>
          <a:p>
            <a:r>
              <a:rPr lang="en-US" dirty="0" smtClean="0">
                <a:latin typeface="Monospace"/>
              </a:rPr>
              <a:t>        }</a:t>
            </a:r>
          </a:p>
          <a:p>
            <a:r>
              <a:rPr lang="en-US" dirty="0" smtClean="0">
                <a:latin typeface="Monospace"/>
              </a:rPr>
              <a:t>        rs1 = </a:t>
            </a:r>
            <a:r>
              <a:rPr lang="en-US" b="1" i="1" dirty="0" err="1" smtClean="0">
                <a:solidFill>
                  <a:srgbClr val="006600"/>
                </a:solidFill>
                <a:latin typeface="Monospace"/>
              </a:rPr>
              <a:t>executeQuery</a:t>
            </a:r>
            <a:r>
              <a:rPr lang="en-US" dirty="0" smtClean="0">
                <a:latin typeface="Monospace"/>
              </a:rPr>
              <a:t>(q1, </a:t>
            </a:r>
            <a:r>
              <a:rPr lang="en-US" dirty="0" err="1" smtClean="0">
                <a:latin typeface="Monospace"/>
              </a:rPr>
              <a:t>custId</a:t>
            </a:r>
            <a:r>
              <a:rPr lang="en-US" dirty="0" smtClean="0">
                <a:latin typeface="Monospace"/>
              </a:rPr>
              <a:t>);</a:t>
            </a:r>
          </a:p>
          <a:p>
            <a:r>
              <a:rPr lang="en-US" dirty="0" smtClean="0">
                <a:latin typeface="Monospace"/>
              </a:rPr>
              <a:t>        rs2 = </a:t>
            </a:r>
            <a:r>
              <a:rPr lang="en-US" b="1" i="1" dirty="0" err="1" smtClean="0">
                <a:solidFill>
                  <a:srgbClr val="006600"/>
                </a:solidFill>
                <a:latin typeface="Monospace"/>
              </a:rPr>
              <a:t>executeQuery</a:t>
            </a:r>
            <a:r>
              <a:rPr lang="en-US" dirty="0" smtClean="0">
                <a:latin typeface="Monospace"/>
              </a:rPr>
              <a:t>(q2, city);               </a:t>
            </a:r>
          </a:p>
          <a:p>
            <a:r>
              <a:rPr lang="en-US" dirty="0" smtClean="0">
                <a:latin typeface="Monospace"/>
              </a:rPr>
              <a:t>        …</a:t>
            </a:r>
          </a:p>
          <a:p>
            <a:r>
              <a:rPr lang="en-US" dirty="0" smtClean="0">
                <a:latin typeface="Monospace"/>
              </a:rPr>
              <a:t>}</a:t>
            </a:r>
          </a:p>
        </p:txBody>
      </p:sp>
      <p:sp>
        <p:nvSpPr>
          <p:cNvPr id="9" name="Rectangle 8"/>
          <p:cNvSpPr/>
          <p:nvPr/>
        </p:nvSpPr>
        <p:spPr>
          <a:xfrm>
            <a:off x="4724400" y="762000"/>
            <a:ext cx="4191000" cy="4524279"/>
          </a:xfrm>
          <a:prstGeom prst="rect">
            <a:avLst/>
          </a:prstGeom>
          <a:solidFill>
            <a:srgbClr val="FFE7D7">
              <a:alpha val="40000"/>
            </a:srgbClr>
          </a:solidFill>
          <a:ln w="28575">
            <a:solidFill>
              <a:schemeClr val="accent3"/>
            </a:solidFill>
          </a:ln>
        </p:spPr>
        <p:txBody>
          <a:bodyPr wrap="square" lIns="91400" tIns="45702" rIns="91400" bIns="45702">
            <a:spAutoFit/>
          </a:bodyPr>
          <a:lstStyle/>
          <a:p>
            <a:r>
              <a:rPr lang="en-US" b="1" dirty="0" smtClean="0">
                <a:solidFill>
                  <a:srgbClr val="7F0055"/>
                </a:solidFill>
                <a:latin typeface="Monospace"/>
              </a:rPr>
              <a:t>for</a:t>
            </a:r>
            <a:r>
              <a:rPr lang="en-US" dirty="0" smtClean="0">
                <a:latin typeface="Monospace"/>
              </a:rPr>
              <a:t> (…) {</a:t>
            </a:r>
          </a:p>
          <a:p>
            <a:r>
              <a:rPr lang="en-US" dirty="0" smtClean="0">
                <a:latin typeface="Monospace"/>
              </a:rPr>
              <a:t/>
            </a:r>
            <a:br>
              <a:rPr lang="en-US" dirty="0" smtClean="0">
                <a:latin typeface="Monospace"/>
              </a:rPr>
            </a:br>
            <a:r>
              <a:rPr lang="en-US" dirty="0" smtClean="0">
                <a:latin typeface="Monospace"/>
              </a:rPr>
              <a:t>      …</a:t>
            </a:r>
          </a:p>
          <a:p>
            <a:r>
              <a:rPr lang="en-US" dirty="0" smtClean="0">
                <a:latin typeface="Monospace"/>
              </a:rPr>
              <a:t>      </a:t>
            </a:r>
            <a:r>
              <a:rPr lang="en-US" dirty="0" err="1" smtClean="0">
                <a:latin typeface="Monospace"/>
              </a:rPr>
              <a:t>genReport</a:t>
            </a:r>
            <a:r>
              <a:rPr lang="en-US" dirty="0" smtClean="0">
                <a:latin typeface="Monospace"/>
              </a:rPr>
              <a:t>(</a:t>
            </a:r>
            <a:r>
              <a:rPr lang="en-US" dirty="0" err="1" smtClean="0">
                <a:latin typeface="Monospace"/>
              </a:rPr>
              <a:t>custId</a:t>
            </a:r>
            <a:r>
              <a:rPr lang="en-US" dirty="0" smtClean="0">
                <a:latin typeface="Monospace"/>
              </a:rPr>
              <a:t>, city);</a:t>
            </a:r>
          </a:p>
          <a:p>
            <a:r>
              <a:rPr lang="en-US" dirty="0" smtClean="0">
                <a:latin typeface="Monospace"/>
              </a:rPr>
              <a:t>}</a:t>
            </a:r>
            <a:endParaRPr lang="en-US" b="1" dirty="0" smtClean="0">
              <a:solidFill>
                <a:srgbClr val="7F0055"/>
              </a:solidFill>
              <a:latin typeface="Monospace"/>
            </a:endParaRPr>
          </a:p>
          <a:p>
            <a:r>
              <a:rPr lang="en-US" b="1" dirty="0" smtClean="0">
                <a:solidFill>
                  <a:srgbClr val="7F0055"/>
                </a:solidFill>
                <a:latin typeface="Monospace"/>
              </a:rPr>
              <a:t>void</a:t>
            </a:r>
            <a:r>
              <a:rPr lang="en-US" dirty="0" smtClean="0">
                <a:latin typeface="Monospace"/>
              </a:rPr>
              <a:t> </a:t>
            </a:r>
            <a:r>
              <a:rPr lang="en-US" dirty="0" err="1" smtClean="0">
                <a:latin typeface="Monospace"/>
              </a:rPr>
              <a:t>genReport</a:t>
            </a:r>
            <a:r>
              <a:rPr lang="en-US" dirty="0" smtClean="0">
                <a:latin typeface="Monospace"/>
              </a:rPr>
              <a:t>(</a:t>
            </a:r>
            <a:r>
              <a:rPr lang="en-US" dirty="0" err="1" smtClean="0">
                <a:latin typeface="Monospace"/>
              </a:rPr>
              <a:t>int</a:t>
            </a:r>
            <a:r>
              <a:rPr lang="en-US" dirty="0" smtClean="0">
                <a:latin typeface="Monospace"/>
              </a:rPr>
              <a:t> </a:t>
            </a:r>
            <a:r>
              <a:rPr lang="en-US" dirty="0" err="1" smtClean="0">
                <a:latin typeface="Monospace"/>
              </a:rPr>
              <a:t>custId</a:t>
            </a:r>
            <a:r>
              <a:rPr lang="en-US" dirty="0" smtClean="0">
                <a:latin typeface="Monospace"/>
              </a:rPr>
              <a:t>, String city) {</a:t>
            </a:r>
          </a:p>
          <a:p>
            <a:r>
              <a:rPr lang="en-US" dirty="0" smtClean="0">
                <a:latin typeface="Monospace"/>
              </a:rPr>
              <a:t>        </a:t>
            </a:r>
            <a:r>
              <a:rPr lang="en-US" b="1" i="1" dirty="0" smtClean="0">
                <a:solidFill>
                  <a:srgbClr val="C00000"/>
                </a:solidFill>
                <a:latin typeface="Monospace"/>
              </a:rPr>
              <a:t>submit</a:t>
            </a:r>
            <a:r>
              <a:rPr lang="en-US" dirty="0" smtClean="0">
                <a:latin typeface="Monospace"/>
              </a:rPr>
              <a:t>(q1, </a:t>
            </a:r>
            <a:r>
              <a:rPr lang="en-US" dirty="0" err="1" smtClean="0">
                <a:latin typeface="Monospace"/>
              </a:rPr>
              <a:t>custId</a:t>
            </a:r>
            <a:r>
              <a:rPr lang="en-US" dirty="0" smtClean="0">
                <a:latin typeface="Monospace"/>
              </a:rPr>
              <a:t>);       </a:t>
            </a:r>
            <a:endParaRPr lang="en-US" dirty="0" smtClean="0">
              <a:latin typeface="Monospace"/>
            </a:endParaRPr>
          </a:p>
          <a:p>
            <a:r>
              <a:rPr lang="en-US" dirty="0" smtClean="0">
                <a:latin typeface="Monospace"/>
              </a:rPr>
              <a:t>        city  = …</a:t>
            </a:r>
          </a:p>
          <a:p>
            <a:r>
              <a:rPr lang="en-US" dirty="0" smtClean="0">
                <a:latin typeface="Monospace"/>
              </a:rPr>
              <a:t>        </a:t>
            </a:r>
            <a:r>
              <a:rPr lang="en-US" b="1" i="1" dirty="0" smtClean="0">
                <a:solidFill>
                  <a:srgbClr val="C00000"/>
                </a:solidFill>
                <a:latin typeface="Monospace"/>
              </a:rPr>
              <a:t>submit</a:t>
            </a:r>
            <a:r>
              <a:rPr lang="en-US" dirty="0" smtClean="0">
                <a:latin typeface="Monospace"/>
              </a:rPr>
              <a:t>(q2, city);</a:t>
            </a:r>
          </a:p>
          <a:p>
            <a:r>
              <a:rPr lang="en-US" dirty="0" smtClean="0">
                <a:latin typeface="Monospace"/>
              </a:rPr>
              <a:t>        </a:t>
            </a:r>
            <a:r>
              <a:rPr lang="en-US" b="1" dirty="0" smtClean="0">
                <a:solidFill>
                  <a:srgbClr val="7F0055"/>
                </a:solidFill>
                <a:latin typeface="Monospace"/>
              </a:rPr>
              <a:t>while </a:t>
            </a:r>
            <a:r>
              <a:rPr lang="en-US" dirty="0" smtClean="0">
                <a:latin typeface="Monospace"/>
              </a:rPr>
              <a:t>(…){</a:t>
            </a:r>
          </a:p>
          <a:p>
            <a:r>
              <a:rPr lang="en-US" dirty="0" smtClean="0">
                <a:latin typeface="Monospace"/>
              </a:rPr>
              <a:t>	…</a:t>
            </a:r>
          </a:p>
          <a:p>
            <a:r>
              <a:rPr lang="en-US" dirty="0" smtClean="0">
                <a:latin typeface="Monospace"/>
              </a:rPr>
              <a:t>        }</a:t>
            </a:r>
          </a:p>
          <a:p>
            <a:r>
              <a:rPr lang="en-US" dirty="0" smtClean="0">
                <a:latin typeface="Monospace"/>
              </a:rPr>
              <a:t>        rs1 = </a:t>
            </a:r>
            <a:r>
              <a:rPr lang="en-US" b="1" i="1" dirty="0" err="1" smtClean="0">
                <a:solidFill>
                  <a:srgbClr val="C00000"/>
                </a:solidFill>
                <a:latin typeface="Monospace"/>
              </a:rPr>
              <a:t>executeQuery</a:t>
            </a:r>
            <a:r>
              <a:rPr lang="en-US" dirty="0" smtClean="0">
                <a:latin typeface="Monospace"/>
              </a:rPr>
              <a:t>(q1, </a:t>
            </a:r>
            <a:r>
              <a:rPr lang="en-US" dirty="0" err="1" smtClean="0">
                <a:latin typeface="Monospace"/>
              </a:rPr>
              <a:t>custId</a:t>
            </a:r>
            <a:r>
              <a:rPr lang="en-US" dirty="0" smtClean="0">
                <a:latin typeface="Monospace"/>
              </a:rPr>
              <a:t>);</a:t>
            </a:r>
          </a:p>
          <a:p>
            <a:r>
              <a:rPr lang="en-US" dirty="0" smtClean="0">
                <a:latin typeface="Monospace"/>
              </a:rPr>
              <a:t>        rs2 = </a:t>
            </a:r>
            <a:r>
              <a:rPr lang="en-US" b="1" i="1" dirty="0" err="1" smtClean="0">
                <a:solidFill>
                  <a:srgbClr val="C00000"/>
                </a:solidFill>
                <a:latin typeface="Monospace"/>
              </a:rPr>
              <a:t>executeQuery</a:t>
            </a:r>
            <a:r>
              <a:rPr lang="en-US" dirty="0" smtClean="0">
                <a:latin typeface="Monospace"/>
              </a:rPr>
              <a:t>(q2, city);               </a:t>
            </a:r>
          </a:p>
          <a:p>
            <a:r>
              <a:rPr lang="en-US" dirty="0" smtClean="0">
                <a:latin typeface="Monospace"/>
              </a:rPr>
              <a:t>        …</a:t>
            </a:r>
          </a:p>
          <a:p>
            <a:r>
              <a:rPr lang="en-US" dirty="0" smtClean="0">
                <a:latin typeface="Monospace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CA5521A-B8A9-4B67-9569-CFCA519245B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304800" y="76200"/>
            <a:ext cx="7467600" cy="609600"/>
          </a:xfrm>
          <a:prstGeom prst="rect">
            <a:avLst/>
          </a:prstGeom>
        </p:spPr>
        <p:txBody>
          <a:bodyPr vert="horz" lIns="91400" tIns="45702" rIns="91400" bIns="45702" anchor="b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3000" b="1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Example of Prefetching</a:t>
            </a:r>
            <a:endParaRPr lang="en-US" sz="3000" b="1" cap="sm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762000"/>
            <a:ext cx="4191000" cy="4524279"/>
          </a:xfrm>
          <a:prstGeom prst="rect">
            <a:avLst/>
          </a:prstGeom>
          <a:solidFill>
            <a:srgbClr val="FFE7D7">
              <a:alpha val="40000"/>
            </a:srgbClr>
          </a:solidFill>
          <a:ln w="28575">
            <a:solidFill>
              <a:schemeClr val="accent3"/>
            </a:solidFill>
          </a:ln>
        </p:spPr>
        <p:txBody>
          <a:bodyPr wrap="square" lIns="91400" tIns="45702" rIns="91400" bIns="45702">
            <a:spAutoFit/>
          </a:bodyPr>
          <a:lstStyle/>
          <a:p>
            <a:r>
              <a:rPr lang="en-US" b="1" dirty="0" smtClean="0">
                <a:solidFill>
                  <a:srgbClr val="7F0055"/>
                </a:solidFill>
                <a:latin typeface="Monospace"/>
              </a:rPr>
              <a:t>for</a:t>
            </a:r>
            <a:r>
              <a:rPr lang="en-US" dirty="0" smtClean="0">
                <a:latin typeface="Monospace"/>
              </a:rPr>
              <a:t> (…) {</a:t>
            </a:r>
          </a:p>
          <a:p>
            <a:r>
              <a:rPr lang="en-US" dirty="0" smtClean="0">
                <a:latin typeface="Monospace"/>
              </a:rPr>
              <a:t/>
            </a:r>
            <a:br>
              <a:rPr lang="en-US" dirty="0" smtClean="0">
                <a:latin typeface="Monospace"/>
              </a:rPr>
            </a:br>
            <a:r>
              <a:rPr lang="en-US" dirty="0" smtClean="0">
                <a:latin typeface="Monospace"/>
              </a:rPr>
              <a:t>      …</a:t>
            </a:r>
          </a:p>
          <a:p>
            <a:r>
              <a:rPr lang="en-US" dirty="0" smtClean="0">
                <a:latin typeface="Monospace"/>
              </a:rPr>
              <a:t>      </a:t>
            </a:r>
            <a:r>
              <a:rPr lang="en-US" dirty="0" err="1" smtClean="0">
                <a:latin typeface="Monospace"/>
              </a:rPr>
              <a:t>genReport</a:t>
            </a:r>
            <a:r>
              <a:rPr lang="en-US" dirty="0" smtClean="0">
                <a:latin typeface="Monospace"/>
              </a:rPr>
              <a:t>(</a:t>
            </a:r>
            <a:r>
              <a:rPr lang="en-US" dirty="0" err="1" smtClean="0">
                <a:latin typeface="Monospace"/>
              </a:rPr>
              <a:t>custId</a:t>
            </a:r>
            <a:r>
              <a:rPr lang="en-US" dirty="0" smtClean="0">
                <a:latin typeface="Monospace"/>
              </a:rPr>
              <a:t>, city);</a:t>
            </a:r>
          </a:p>
          <a:p>
            <a:r>
              <a:rPr lang="en-US" dirty="0" smtClean="0">
                <a:latin typeface="Monospace"/>
              </a:rPr>
              <a:t>}</a:t>
            </a:r>
            <a:endParaRPr lang="en-US" b="1" dirty="0" smtClean="0">
              <a:solidFill>
                <a:srgbClr val="7F0055"/>
              </a:solidFill>
              <a:latin typeface="Monospace"/>
            </a:endParaRPr>
          </a:p>
          <a:p>
            <a:r>
              <a:rPr lang="en-US" b="1" dirty="0" smtClean="0">
                <a:solidFill>
                  <a:srgbClr val="7F0055"/>
                </a:solidFill>
                <a:latin typeface="Monospace"/>
              </a:rPr>
              <a:t>void</a:t>
            </a:r>
            <a:r>
              <a:rPr lang="en-US" dirty="0" smtClean="0">
                <a:latin typeface="Monospace"/>
              </a:rPr>
              <a:t> </a:t>
            </a:r>
            <a:r>
              <a:rPr lang="en-US" dirty="0" err="1" smtClean="0">
                <a:latin typeface="Monospace"/>
              </a:rPr>
              <a:t>genReport</a:t>
            </a:r>
            <a:r>
              <a:rPr lang="en-US" dirty="0" smtClean="0">
                <a:latin typeface="Monospace"/>
              </a:rPr>
              <a:t>(</a:t>
            </a:r>
            <a:r>
              <a:rPr lang="en-US" dirty="0" err="1" smtClean="0">
                <a:latin typeface="Monospace"/>
              </a:rPr>
              <a:t>int</a:t>
            </a:r>
            <a:r>
              <a:rPr lang="en-US" dirty="0" smtClean="0">
                <a:latin typeface="Monospace"/>
              </a:rPr>
              <a:t> </a:t>
            </a:r>
            <a:r>
              <a:rPr lang="en-US" dirty="0" err="1" smtClean="0">
                <a:latin typeface="Monospace"/>
              </a:rPr>
              <a:t>custId</a:t>
            </a:r>
            <a:r>
              <a:rPr lang="en-US" dirty="0" smtClean="0">
                <a:latin typeface="Monospace"/>
              </a:rPr>
              <a:t>, String city) {</a:t>
            </a:r>
          </a:p>
          <a:p>
            <a:r>
              <a:rPr lang="en-US" dirty="0" smtClean="0">
                <a:latin typeface="Monospace"/>
              </a:rPr>
              <a:t> </a:t>
            </a:r>
            <a:r>
              <a:rPr lang="en-US" dirty="0" smtClean="0">
                <a:latin typeface="Monospace"/>
              </a:rPr>
              <a:t>       </a:t>
            </a:r>
            <a:endParaRPr lang="en-US" dirty="0" smtClean="0">
              <a:latin typeface="Monospace"/>
            </a:endParaRPr>
          </a:p>
          <a:p>
            <a:r>
              <a:rPr lang="en-US" dirty="0" smtClean="0">
                <a:latin typeface="Monospace"/>
              </a:rPr>
              <a:t>        city  = …</a:t>
            </a:r>
          </a:p>
          <a:p>
            <a:r>
              <a:rPr lang="en-US" dirty="0" smtClean="0">
                <a:latin typeface="Monospace"/>
              </a:rPr>
              <a:t>  </a:t>
            </a:r>
          </a:p>
          <a:p>
            <a:r>
              <a:rPr lang="en-US" dirty="0" smtClean="0">
                <a:latin typeface="Monospace"/>
              </a:rPr>
              <a:t>        </a:t>
            </a:r>
            <a:r>
              <a:rPr lang="en-US" b="1" dirty="0" smtClean="0">
                <a:solidFill>
                  <a:srgbClr val="7F0055"/>
                </a:solidFill>
                <a:latin typeface="Monospace"/>
              </a:rPr>
              <a:t>while </a:t>
            </a:r>
            <a:r>
              <a:rPr lang="en-US" dirty="0" smtClean="0">
                <a:latin typeface="Monospace"/>
              </a:rPr>
              <a:t>(…){</a:t>
            </a:r>
          </a:p>
          <a:p>
            <a:r>
              <a:rPr lang="en-US" dirty="0" smtClean="0">
                <a:latin typeface="Monospace"/>
              </a:rPr>
              <a:t>	…</a:t>
            </a:r>
          </a:p>
          <a:p>
            <a:r>
              <a:rPr lang="en-US" dirty="0" smtClean="0">
                <a:latin typeface="Monospace"/>
              </a:rPr>
              <a:t>        }</a:t>
            </a:r>
          </a:p>
          <a:p>
            <a:r>
              <a:rPr lang="en-US" dirty="0" smtClean="0">
                <a:latin typeface="Monospace"/>
              </a:rPr>
              <a:t>        rs1 = </a:t>
            </a:r>
            <a:r>
              <a:rPr lang="en-US" b="1" i="1" dirty="0" err="1" smtClean="0">
                <a:solidFill>
                  <a:srgbClr val="006600"/>
                </a:solidFill>
                <a:latin typeface="Monospace"/>
              </a:rPr>
              <a:t>executeQuery</a:t>
            </a:r>
            <a:r>
              <a:rPr lang="en-US" dirty="0" smtClean="0">
                <a:latin typeface="Monospace"/>
              </a:rPr>
              <a:t>(q1, </a:t>
            </a:r>
            <a:r>
              <a:rPr lang="en-US" dirty="0" err="1" smtClean="0">
                <a:latin typeface="Monospace"/>
              </a:rPr>
              <a:t>custId</a:t>
            </a:r>
            <a:r>
              <a:rPr lang="en-US" dirty="0" smtClean="0">
                <a:latin typeface="Monospace"/>
              </a:rPr>
              <a:t>);</a:t>
            </a:r>
          </a:p>
          <a:p>
            <a:r>
              <a:rPr lang="en-US" dirty="0" smtClean="0">
                <a:latin typeface="Monospace"/>
              </a:rPr>
              <a:t>        rs2 = </a:t>
            </a:r>
            <a:r>
              <a:rPr lang="en-US" b="1" i="1" dirty="0" err="1" smtClean="0">
                <a:solidFill>
                  <a:srgbClr val="006600"/>
                </a:solidFill>
                <a:latin typeface="Monospace"/>
              </a:rPr>
              <a:t>executeQuery</a:t>
            </a:r>
            <a:r>
              <a:rPr lang="en-US" dirty="0" smtClean="0">
                <a:latin typeface="Monospace"/>
              </a:rPr>
              <a:t>(q2, city);               </a:t>
            </a:r>
          </a:p>
          <a:p>
            <a:r>
              <a:rPr lang="en-US" dirty="0" smtClean="0">
                <a:latin typeface="Monospace"/>
              </a:rPr>
              <a:t>        …</a:t>
            </a:r>
          </a:p>
          <a:p>
            <a:r>
              <a:rPr lang="en-US" dirty="0" smtClean="0">
                <a:latin typeface="Monospace"/>
              </a:rPr>
              <a:t>}</a:t>
            </a:r>
          </a:p>
        </p:txBody>
      </p:sp>
      <p:sp>
        <p:nvSpPr>
          <p:cNvPr id="9" name="Rectangle 8"/>
          <p:cNvSpPr/>
          <p:nvPr/>
        </p:nvSpPr>
        <p:spPr>
          <a:xfrm>
            <a:off x="4724400" y="762000"/>
            <a:ext cx="4191000" cy="4524279"/>
          </a:xfrm>
          <a:prstGeom prst="rect">
            <a:avLst/>
          </a:prstGeom>
          <a:solidFill>
            <a:srgbClr val="FFE7D7">
              <a:alpha val="40000"/>
            </a:srgbClr>
          </a:solidFill>
          <a:ln w="28575">
            <a:solidFill>
              <a:schemeClr val="accent3"/>
            </a:solidFill>
          </a:ln>
        </p:spPr>
        <p:txBody>
          <a:bodyPr wrap="square" lIns="91400" tIns="45702" rIns="91400" bIns="45702">
            <a:spAutoFit/>
          </a:bodyPr>
          <a:lstStyle/>
          <a:p>
            <a:r>
              <a:rPr lang="en-US" b="1" dirty="0" smtClean="0">
                <a:solidFill>
                  <a:srgbClr val="7F0055"/>
                </a:solidFill>
                <a:latin typeface="Monospace"/>
              </a:rPr>
              <a:t>for</a:t>
            </a:r>
            <a:r>
              <a:rPr lang="en-US" dirty="0" smtClean="0">
                <a:latin typeface="Monospace"/>
              </a:rPr>
              <a:t> (…) {</a:t>
            </a:r>
          </a:p>
          <a:p>
            <a:r>
              <a:rPr lang="en-US" dirty="0" smtClean="0">
                <a:latin typeface="Monospace"/>
              </a:rPr>
              <a:t/>
            </a:r>
            <a:br>
              <a:rPr lang="en-US" dirty="0" smtClean="0">
                <a:latin typeface="Monospace"/>
              </a:rPr>
            </a:br>
            <a:r>
              <a:rPr lang="en-US" dirty="0" smtClean="0">
                <a:latin typeface="Monospace"/>
              </a:rPr>
              <a:t>      …</a:t>
            </a:r>
          </a:p>
          <a:p>
            <a:r>
              <a:rPr lang="en-US" dirty="0" smtClean="0">
                <a:latin typeface="Monospace"/>
              </a:rPr>
              <a:t>      </a:t>
            </a:r>
            <a:r>
              <a:rPr lang="en-US" dirty="0" err="1" smtClean="0">
                <a:latin typeface="Monospace"/>
              </a:rPr>
              <a:t>genReport</a:t>
            </a:r>
            <a:r>
              <a:rPr lang="en-US" dirty="0" smtClean="0">
                <a:latin typeface="Monospace"/>
              </a:rPr>
              <a:t>(</a:t>
            </a:r>
            <a:r>
              <a:rPr lang="en-US" dirty="0" err="1" smtClean="0">
                <a:latin typeface="Monospace"/>
              </a:rPr>
              <a:t>custId</a:t>
            </a:r>
            <a:r>
              <a:rPr lang="en-US" dirty="0" smtClean="0">
                <a:latin typeface="Monospace"/>
              </a:rPr>
              <a:t>, city);</a:t>
            </a:r>
          </a:p>
          <a:p>
            <a:r>
              <a:rPr lang="en-US" dirty="0" smtClean="0">
                <a:latin typeface="Monospace"/>
              </a:rPr>
              <a:t>}</a:t>
            </a:r>
            <a:endParaRPr lang="en-US" b="1" dirty="0" smtClean="0">
              <a:solidFill>
                <a:srgbClr val="7F0055"/>
              </a:solidFill>
              <a:latin typeface="Monospace"/>
            </a:endParaRPr>
          </a:p>
          <a:p>
            <a:r>
              <a:rPr lang="en-US" b="1" dirty="0" smtClean="0">
                <a:solidFill>
                  <a:srgbClr val="7F0055"/>
                </a:solidFill>
                <a:latin typeface="Monospace"/>
              </a:rPr>
              <a:t>void</a:t>
            </a:r>
            <a:r>
              <a:rPr lang="en-US" dirty="0" smtClean="0">
                <a:latin typeface="Monospace"/>
              </a:rPr>
              <a:t> </a:t>
            </a:r>
            <a:r>
              <a:rPr lang="en-US" dirty="0" err="1" smtClean="0">
                <a:latin typeface="Monospace"/>
              </a:rPr>
              <a:t>genReport</a:t>
            </a:r>
            <a:r>
              <a:rPr lang="en-US" dirty="0" smtClean="0">
                <a:latin typeface="Monospace"/>
              </a:rPr>
              <a:t>(</a:t>
            </a:r>
            <a:r>
              <a:rPr lang="en-US" dirty="0" err="1" smtClean="0">
                <a:latin typeface="Monospace"/>
              </a:rPr>
              <a:t>int</a:t>
            </a:r>
            <a:r>
              <a:rPr lang="en-US" dirty="0" smtClean="0">
                <a:latin typeface="Monospace"/>
              </a:rPr>
              <a:t> </a:t>
            </a:r>
            <a:r>
              <a:rPr lang="en-US" dirty="0" err="1" smtClean="0">
                <a:latin typeface="Monospace"/>
              </a:rPr>
              <a:t>custId</a:t>
            </a:r>
            <a:r>
              <a:rPr lang="en-US" dirty="0" smtClean="0">
                <a:latin typeface="Monospace"/>
              </a:rPr>
              <a:t>, String city) {</a:t>
            </a:r>
          </a:p>
          <a:p>
            <a:r>
              <a:rPr lang="en-US" dirty="0" smtClean="0">
                <a:latin typeface="Monospace"/>
              </a:rPr>
              <a:t>        </a:t>
            </a:r>
            <a:r>
              <a:rPr lang="en-US" b="1" i="1" dirty="0" smtClean="0">
                <a:solidFill>
                  <a:srgbClr val="C00000"/>
                </a:solidFill>
                <a:latin typeface="Monospace"/>
              </a:rPr>
              <a:t>submit</a:t>
            </a:r>
            <a:r>
              <a:rPr lang="en-US" dirty="0" smtClean="0">
                <a:latin typeface="Monospace"/>
              </a:rPr>
              <a:t>(q1, </a:t>
            </a:r>
            <a:r>
              <a:rPr lang="en-US" dirty="0" err="1" smtClean="0">
                <a:latin typeface="Monospace"/>
              </a:rPr>
              <a:t>custId</a:t>
            </a:r>
            <a:r>
              <a:rPr lang="en-US" dirty="0" smtClean="0">
                <a:latin typeface="Monospace"/>
              </a:rPr>
              <a:t>);       </a:t>
            </a:r>
            <a:endParaRPr lang="en-US" dirty="0" smtClean="0">
              <a:latin typeface="Monospace"/>
            </a:endParaRPr>
          </a:p>
          <a:p>
            <a:r>
              <a:rPr lang="en-US" dirty="0" smtClean="0">
                <a:latin typeface="Monospace"/>
              </a:rPr>
              <a:t>        city  = …</a:t>
            </a:r>
          </a:p>
          <a:p>
            <a:r>
              <a:rPr lang="en-US" dirty="0" smtClean="0">
                <a:latin typeface="Monospace"/>
              </a:rPr>
              <a:t>        </a:t>
            </a:r>
            <a:r>
              <a:rPr lang="en-US" b="1" i="1" dirty="0" smtClean="0">
                <a:solidFill>
                  <a:srgbClr val="C00000"/>
                </a:solidFill>
                <a:latin typeface="Monospace"/>
              </a:rPr>
              <a:t>submit</a:t>
            </a:r>
            <a:r>
              <a:rPr lang="en-US" dirty="0" smtClean="0">
                <a:latin typeface="Monospace"/>
              </a:rPr>
              <a:t>(q2, city);</a:t>
            </a:r>
          </a:p>
          <a:p>
            <a:r>
              <a:rPr lang="en-US" dirty="0" smtClean="0">
                <a:latin typeface="Monospace"/>
              </a:rPr>
              <a:t>        </a:t>
            </a:r>
            <a:r>
              <a:rPr lang="en-US" b="1" dirty="0" smtClean="0">
                <a:solidFill>
                  <a:srgbClr val="7F0055"/>
                </a:solidFill>
                <a:latin typeface="Monospace"/>
              </a:rPr>
              <a:t>while </a:t>
            </a:r>
            <a:r>
              <a:rPr lang="en-US" dirty="0" smtClean="0">
                <a:latin typeface="Monospace"/>
              </a:rPr>
              <a:t>(…){</a:t>
            </a:r>
          </a:p>
          <a:p>
            <a:r>
              <a:rPr lang="en-US" dirty="0" smtClean="0">
                <a:latin typeface="Monospace"/>
              </a:rPr>
              <a:t>	…</a:t>
            </a:r>
          </a:p>
          <a:p>
            <a:r>
              <a:rPr lang="en-US" dirty="0" smtClean="0">
                <a:latin typeface="Monospace"/>
              </a:rPr>
              <a:t>        }</a:t>
            </a:r>
          </a:p>
          <a:p>
            <a:r>
              <a:rPr lang="en-US" dirty="0" smtClean="0">
                <a:latin typeface="Monospace"/>
              </a:rPr>
              <a:t>        rs1 = </a:t>
            </a:r>
            <a:r>
              <a:rPr lang="en-US" b="1" i="1" dirty="0" err="1" smtClean="0">
                <a:solidFill>
                  <a:srgbClr val="C00000"/>
                </a:solidFill>
                <a:latin typeface="Monospace"/>
              </a:rPr>
              <a:t>executeQuery</a:t>
            </a:r>
            <a:r>
              <a:rPr lang="en-US" dirty="0" smtClean="0">
                <a:latin typeface="Monospace"/>
              </a:rPr>
              <a:t>(q1, </a:t>
            </a:r>
            <a:r>
              <a:rPr lang="en-US" dirty="0" err="1" smtClean="0">
                <a:latin typeface="Monospace"/>
              </a:rPr>
              <a:t>custId</a:t>
            </a:r>
            <a:r>
              <a:rPr lang="en-US" dirty="0" smtClean="0">
                <a:latin typeface="Monospace"/>
              </a:rPr>
              <a:t>);</a:t>
            </a:r>
          </a:p>
          <a:p>
            <a:r>
              <a:rPr lang="en-US" dirty="0" smtClean="0">
                <a:latin typeface="Monospace"/>
              </a:rPr>
              <a:t>        rs2 = </a:t>
            </a:r>
            <a:r>
              <a:rPr lang="en-US" b="1" i="1" dirty="0" err="1" smtClean="0">
                <a:solidFill>
                  <a:srgbClr val="C00000"/>
                </a:solidFill>
                <a:latin typeface="Monospace"/>
              </a:rPr>
              <a:t>executeQuery</a:t>
            </a:r>
            <a:r>
              <a:rPr lang="en-US" dirty="0" smtClean="0">
                <a:latin typeface="Monospace"/>
              </a:rPr>
              <a:t>(q2, city);               </a:t>
            </a:r>
          </a:p>
          <a:p>
            <a:r>
              <a:rPr lang="en-US" dirty="0" smtClean="0">
                <a:latin typeface="Monospace"/>
              </a:rPr>
              <a:t>        …</a:t>
            </a:r>
          </a:p>
          <a:p>
            <a:r>
              <a:rPr lang="en-US" dirty="0" smtClean="0">
                <a:latin typeface="Monospace"/>
              </a:rPr>
              <a:t>}</a:t>
            </a:r>
          </a:p>
        </p:txBody>
      </p:sp>
      <p:sp>
        <p:nvSpPr>
          <p:cNvPr id="16" name="Curved Right Arrow 15"/>
          <p:cNvSpPr/>
          <p:nvPr/>
        </p:nvSpPr>
        <p:spPr>
          <a:xfrm rot="10800000">
            <a:off x="7391400" y="990600"/>
            <a:ext cx="609600" cy="1676400"/>
          </a:xfrm>
          <a:prstGeom prst="curvedRightArrow">
            <a:avLst>
              <a:gd name="adj1" fmla="val 17910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381000" y="5562600"/>
            <a:ext cx="7620000" cy="1066800"/>
          </a:xfrm>
          <a:prstGeom prst="rect">
            <a:avLst/>
          </a:prstGeom>
        </p:spPr>
        <p:txBody>
          <a:bodyPr vert="horz" lIns="91400" tIns="45702" rIns="91400" bIns="45702">
            <a:normAutofit/>
          </a:bodyPr>
          <a:lstStyle/>
          <a:p>
            <a:pPr marL="274205" marR="0" lvl="0" indent="-27420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is the earliest point when we can prefetch?</a:t>
            </a:r>
          </a:p>
          <a:p>
            <a:pPr marL="274205" marR="0" lvl="0" indent="-27420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Will prefetch potentially get wasted?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CA5521A-B8A9-4B67-9569-CFCA519245B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304800" y="76200"/>
            <a:ext cx="7467600" cy="609600"/>
          </a:xfrm>
          <a:prstGeom prst="rect">
            <a:avLst/>
          </a:prstGeom>
        </p:spPr>
        <p:txBody>
          <a:bodyPr vert="horz" lIns="91400" tIns="45702" rIns="91400" bIns="45702" anchor="b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3000" b="1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Example of Prefetching</a:t>
            </a:r>
            <a:endParaRPr lang="en-US" sz="3000" b="1" cap="sm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762000"/>
            <a:ext cx="4191000" cy="4524279"/>
          </a:xfrm>
          <a:prstGeom prst="rect">
            <a:avLst/>
          </a:prstGeom>
          <a:solidFill>
            <a:srgbClr val="FFE7D7">
              <a:alpha val="40000"/>
            </a:srgbClr>
          </a:solidFill>
          <a:ln w="28575">
            <a:solidFill>
              <a:schemeClr val="accent3"/>
            </a:solidFill>
          </a:ln>
        </p:spPr>
        <p:txBody>
          <a:bodyPr wrap="square" lIns="91400" tIns="45702" rIns="91400" bIns="45702">
            <a:spAutoFit/>
          </a:bodyPr>
          <a:lstStyle/>
          <a:p>
            <a:r>
              <a:rPr lang="en-US" b="1" dirty="0" smtClean="0">
                <a:solidFill>
                  <a:srgbClr val="7F0055"/>
                </a:solidFill>
                <a:latin typeface="Monospace"/>
              </a:rPr>
              <a:t>for</a:t>
            </a:r>
            <a:r>
              <a:rPr lang="en-US" dirty="0" smtClean="0">
                <a:latin typeface="Monospace"/>
              </a:rPr>
              <a:t> (…) {</a:t>
            </a:r>
          </a:p>
          <a:p>
            <a:r>
              <a:rPr lang="en-US" dirty="0" smtClean="0">
                <a:latin typeface="Monospace"/>
              </a:rPr>
              <a:t/>
            </a:r>
            <a:br>
              <a:rPr lang="en-US" dirty="0" smtClean="0">
                <a:latin typeface="Monospace"/>
              </a:rPr>
            </a:br>
            <a:r>
              <a:rPr lang="en-US" dirty="0" smtClean="0">
                <a:latin typeface="Monospace"/>
              </a:rPr>
              <a:t>      …</a:t>
            </a:r>
          </a:p>
          <a:p>
            <a:r>
              <a:rPr lang="en-US" dirty="0" smtClean="0">
                <a:latin typeface="Monospace"/>
              </a:rPr>
              <a:t>      </a:t>
            </a:r>
            <a:r>
              <a:rPr lang="en-US" dirty="0" err="1" smtClean="0">
                <a:latin typeface="Monospace"/>
              </a:rPr>
              <a:t>genReport</a:t>
            </a:r>
            <a:r>
              <a:rPr lang="en-US" dirty="0" smtClean="0">
                <a:latin typeface="Monospace"/>
              </a:rPr>
              <a:t>(</a:t>
            </a:r>
            <a:r>
              <a:rPr lang="en-US" dirty="0" err="1" smtClean="0">
                <a:latin typeface="Monospace"/>
              </a:rPr>
              <a:t>custId</a:t>
            </a:r>
            <a:r>
              <a:rPr lang="en-US" dirty="0" smtClean="0">
                <a:latin typeface="Monospace"/>
              </a:rPr>
              <a:t>, city);</a:t>
            </a:r>
          </a:p>
          <a:p>
            <a:r>
              <a:rPr lang="en-US" dirty="0" smtClean="0">
                <a:latin typeface="Monospace"/>
              </a:rPr>
              <a:t>}</a:t>
            </a:r>
            <a:endParaRPr lang="en-US" b="1" dirty="0" smtClean="0">
              <a:solidFill>
                <a:srgbClr val="7F0055"/>
              </a:solidFill>
              <a:latin typeface="Monospace"/>
            </a:endParaRPr>
          </a:p>
          <a:p>
            <a:r>
              <a:rPr lang="en-US" b="1" dirty="0" smtClean="0">
                <a:solidFill>
                  <a:srgbClr val="7F0055"/>
                </a:solidFill>
                <a:latin typeface="Monospace"/>
              </a:rPr>
              <a:t>void</a:t>
            </a:r>
            <a:r>
              <a:rPr lang="en-US" dirty="0" smtClean="0">
                <a:latin typeface="Monospace"/>
              </a:rPr>
              <a:t> </a:t>
            </a:r>
            <a:r>
              <a:rPr lang="en-US" dirty="0" err="1" smtClean="0">
                <a:latin typeface="Monospace"/>
              </a:rPr>
              <a:t>genReport</a:t>
            </a:r>
            <a:r>
              <a:rPr lang="en-US" dirty="0" smtClean="0">
                <a:latin typeface="Monospace"/>
              </a:rPr>
              <a:t>(</a:t>
            </a:r>
            <a:r>
              <a:rPr lang="en-US" dirty="0" err="1" smtClean="0">
                <a:latin typeface="Monospace"/>
              </a:rPr>
              <a:t>int</a:t>
            </a:r>
            <a:r>
              <a:rPr lang="en-US" dirty="0" smtClean="0">
                <a:latin typeface="Monospace"/>
              </a:rPr>
              <a:t> </a:t>
            </a:r>
            <a:r>
              <a:rPr lang="en-US" dirty="0" err="1" smtClean="0">
                <a:latin typeface="Monospace"/>
              </a:rPr>
              <a:t>custId</a:t>
            </a:r>
            <a:r>
              <a:rPr lang="en-US" dirty="0" smtClean="0">
                <a:latin typeface="Monospace"/>
              </a:rPr>
              <a:t>, String city) </a:t>
            </a:r>
            <a:r>
              <a:rPr lang="en-US" dirty="0" smtClean="0">
                <a:latin typeface="Monospace"/>
              </a:rPr>
              <a:t>{</a:t>
            </a:r>
            <a:endParaRPr lang="en-US" dirty="0" smtClean="0">
              <a:latin typeface="Monospace"/>
            </a:endParaRPr>
          </a:p>
          <a:p>
            <a:r>
              <a:rPr lang="en-US" dirty="0" smtClean="0">
                <a:latin typeface="Monospace"/>
              </a:rPr>
              <a:t>        </a:t>
            </a:r>
          </a:p>
          <a:p>
            <a:r>
              <a:rPr lang="en-US" dirty="0" smtClean="0">
                <a:latin typeface="Monospace"/>
              </a:rPr>
              <a:t>        city  = …</a:t>
            </a:r>
          </a:p>
          <a:p>
            <a:r>
              <a:rPr lang="en-US" dirty="0" smtClean="0">
                <a:latin typeface="Monospace"/>
              </a:rPr>
              <a:t>  </a:t>
            </a:r>
          </a:p>
          <a:p>
            <a:r>
              <a:rPr lang="en-US" dirty="0" smtClean="0">
                <a:latin typeface="Monospace"/>
              </a:rPr>
              <a:t>        </a:t>
            </a:r>
            <a:r>
              <a:rPr lang="en-US" b="1" dirty="0" smtClean="0">
                <a:solidFill>
                  <a:srgbClr val="7F0055"/>
                </a:solidFill>
                <a:latin typeface="Monospace"/>
              </a:rPr>
              <a:t>while </a:t>
            </a:r>
            <a:r>
              <a:rPr lang="en-US" dirty="0" smtClean="0">
                <a:latin typeface="Monospace"/>
              </a:rPr>
              <a:t>(…){</a:t>
            </a:r>
          </a:p>
          <a:p>
            <a:r>
              <a:rPr lang="en-US" dirty="0" smtClean="0">
                <a:latin typeface="Monospace"/>
              </a:rPr>
              <a:t>	…</a:t>
            </a:r>
          </a:p>
          <a:p>
            <a:r>
              <a:rPr lang="en-US" dirty="0" smtClean="0">
                <a:latin typeface="Monospace"/>
              </a:rPr>
              <a:t>        }</a:t>
            </a:r>
          </a:p>
          <a:p>
            <a:r>
              <a:rPr lang="en-US" dirty="0" smtClean="0">
                <a:latin typeface="Monospace"/>
              </a:rPr>
              <a:t>        rs1 = </a:t>
            </a:r>
            <a:r>
              <a:rPr lang="en-US" b="1" i="1" dirty="0" err="1" smtClean="0">
                <a:solidFill>
                  <a:srgbClr val="006600"/>
                </a:solidFill>
                <a:latin typeface="Monospace"/>
              </a:rPr>
              <a:t>executeQuery</a:t>
            </a:r>
            <a:r>
              <a:rPr lang="en-US" dirty="0" smtClean="0">
                <a:latin typeface="Monospace"/>
              </a:rPr>
              <a:t>(q1, </a:t>
            </a:r>
            <a:r>
              <a:rPr lang="en-US" dirty="0" err="1" smtClean="0">
                <a:latin typeface="Monospace"/>
              </a:rPr>
              <a:t>custId</a:t>
            </a:r>
            <a:r>
              <a:rPr lang="en-US" dirty="0" smtClean="0">
                <a:latin typeface="Monospace"/>
              </a:rPr>
              <a:t>);</a:t>
            </a:r>
          </a:p>
          <a:p>
            <a:r>
              <a:rPr lang="en-US" dirty="0" smtClean="0">
                <a:latin typeface="Monospace"/>
              </a:rPr>
              <a:t>        rs2 = </a:t>
            </a:r>
            <a:r>
              <a:rPr lang="en-US" b="1" i="1" dirty="0" err="1" smtClean="0">
                <a:solidFill>
                  <a:srgbClr val="006600"/>
                </a:solidFill>
                <a:latin typeface="Monospace"/>
              </a:rPr>
              <a:t>executeQuery</a:t>
            </a:r>
            <a:r>
              <a:rPr lang="en-US" dirty="0" smtClean="0">
                <a:latin typeface="Monospace"/>
              </a:rPr>
              <a:t>(q2, city);               </a:t>
            </a:r>
          </a:p>
          <a:p>
            <a:r>
              <a:rPr lang="en-US" dirty="0" smtClean="0">
                <a:latin typeface="Monospace"/>
              </a:rPr>
              <a:t>        …</a:t>
            </a:r>
          </a:p>
          <a:p>
            <a:r>
              <a:rPr lang="en-US" dirty="0" smtClean="0">
                <a:latin typeface="Monospace"/>
              </a:rPr>
              <a:t>}</a:t>
            </a:r>
          </a:p>
        </p:txBody>
      </p:sp>
      <p:sp>
        <p:nvSpPr>
          <p:cNvPr id="9" name="Rectangle 8"/>
          <p:cNvSpPr/>
          <p:nvPr/>
        </p:nvSpPr>
        <p:spPr>
          <a:xfrm>
            <a:off x="4724400" y="762000"/>
            <a:ext cx="4191000" cy="4524279"/>
          </a:xfrm>
          <a:prstGeom prst="rect">
            <a:avLst/>
          </a:prstGeom>
          <a:solidFill>
            <a:srgbClr val="FFE7D7">
              <a:alpha val="40000"/>
            </a:srgbClr>
          </a:solidFill>
          <a:ln w="28575">
            <a:solidFill>
              <a:schemeClr val="accent3"/>
            </a:solidFill>
          </a:ln>
        </p:spPr>
        <p:txBody>
          <a:bodyPr wrap="square" lIns="91400" tIns="45702" rIns="91400" bIns="45702">
            <a:spAutoFit/>
          </a:bodyPr>
          <a:lstStyle/>
          <a:p>
            <a:r>
              <a:rPr lang="en-US" b="1" dirty="0" smtClean="0">
                <a:solidFill>
                  <a:srgbClr val="7F0055"/>
                </a:solidFill>
                <a:latin typeface="Monospace"/>
              </a:rPr>
              <a:t>for</a:t>
            </a:r>
            <a:r>
              <a:rPr lang="en-US" dirty="0" smtClean="0">
                <a:latin typeface="Monospace"/>
              </a:rPr>
              <a:t> (…) {</a:t>
            </a:r>
          </a:p>
          <a:p>
            <a:r>
              <a:rPr lang="en-US" b="1" i="1" dirty="0" smtClean="0">
                <a:solidFill>
                  <a:srgbClr val="C00000"/>
                </a:solidFill>
                <a:latin typeface="Monospace"/>
              </a:rPr>
              <a:t>      submit</a:t>
            </a:r>
            <a:r>
              <a:rPr lang="en-US" dirty="0" smtClean="0">
                <a:latin typeface="Monospace"/>
              </a:rPr>
              <a:t>(q1, </a:t>
            </a:r>
            <a:r>
              <a:rPr lang="en-US" dirty="0" err="1" smtClean="0">
                <a:latin typeface="Monospace"/>
              </a:rPr>
              <a:t>custId</a:t>
            </a:r>
            <a:r>
              <a:rPr lang="en-US" dirty="0" smtClean="0">
                <a:latin typeface="Monospace"/>
              </a:rPr>
              <a:t>); </a:t>
            </a:r>
            <a:br>
              <a:rPr lang="en-US" dirty="0" smtClean="0">
                <a:latin typeface="Monospace"/>
              </a:rPr>
            </a:br>
            <a:r>
              <a:rPr lang="en-US" dirty="0" smtClean="0">
                <a:latin typeface="Monospace"/>
              </a:rPr>
              <a:t>      …</a:t>
            </a:r>
          </a:p>
          <a:p>
            <a:r>
              <a:rPr lang="en-US" dirty="0" smtClean="0">
                <a:latin typeface="Monospace"/>
              </a:rPr>
              <a:t>      </a:t>
            </a:r>
            <a:r>
              <a:rPr lang="en-US" dirty="0" err="1" smtClean="0">
                <a:latin typeface="Monospace"/>
              </a:rPr>
              <a:t>genReport</a:t>
            </a:r>
            <a:r>
              <a:rPr lang="en-US" dirty="0" smtClean="0">
                <a:latin typeface="Monospace"/>
              </a:rPr>
              <a:t>(</a:t>
            </a:r>
            <a:r>
              <a:rPr lang="en-US" dirty="0" err="1" smtClean="0">
                <a:latin typeface="Monospace"/>
              </a:rPr>
              <a:t>custId</a:t>
            </a:r>
            <a:r>
              <a:rPr lang="en-US" dirty="0" smtClean="0">
                <a:latin typeface="Monospace"/>
              </a:rPr>
              <a:t>, city);</a:t>
            </a:r>
          </a:p>
          <a:p>
            <a:r>
              <a:rPr lang="en-US" dirty="0" smtClean="0">
                <a:latin typeface="Monospace"/>
              </a:rPr>
              <a:t>}</a:t>
            </a:r>
            <a:endParaRPr lang="en-US" b="1" dirty="0" smtClean="0">
              <a:solidFill>
                <a:srgbClr val="7F0055"/>
              </a:solidFill>
              <a:latin typeface="Monospace"/>
            </a:endParaRPr>
          </a:p>
          <a:p>
            <a:r>
              <a:rPr lang="en-US" b="1" dirty="0" smtClean="0">
                <a:solidFill>
                  <a:srgbClr val="7F0055"/>
                </a:solidFill>
                <a:latin typeface="Monospace"/>
              </a:rPr>
              <a:t>void</a:t>
            </a:r>
            <a:r>
              <a:rPr lang="en-US" dirty="0" smtClean="0">
                <a:latin typeface="Monospace"/>
              </a:rPr>
              <a:t> </a:t>
            </a:r>
            <a:r>
              <a:rPr lang="en-US" dirty="0" err="1" smtClean="0">
                <a:latin typeface="Monospace"/>
              </a:rPr>
              <a:t>genReport</a:t>
            </a:r>
            <a:r>
              <a:rPr lang="en-US" dirty="0" smtClean="0">
                <a:latin typeface="Monospace"/>
              </a:rPr>
              <a:t>(</a:t>
            </a:r>
            <a:r>
              <a:rPr lang="en-US" dirty="0" err="1" smtClean="0">
                <a:latin typeface="Monospace"/>
              </a:rPr>
              <a:t>int</a:t>
            </a:r>
            <a:r>
              <a:rPr lang="en-US" dirty="0" smtClean="0">
                <a:latin typeface="Monospace"/>
              </a:rPr>
              <a:t> </a:t>
            </a:r>
            <a:r>
              <a:rPr lang="en-US" dirty="0" err="1" smtClean="0">
                <a:latin typeface="Monospace"/>
              </a:rPr>
              <a:t>custId</a:t>
            </a:r>
            <a:r>
              <a:rPr lang="en-US" dirty="0" smtClean="0">
                <a:latin typeface="Monospace"/>
              </a:rPr>
              <a:t>, String city) </a:t>
            </a:r>
            <a:r>
              <a:rPr lang="en-US" dirty="0" smtClean="0">
                <a:latin typeface="Monospace"/>
              </a:rPr>
              <a:t>{       </a:t>
            </a:r>
            <a:endParaRPr lang="en-US" dirty="0" smtClean="0">
              <a:latin typeface="Monospace"/>
            </a:endParaRPr>
          </a:p>
          <a:p>
            <a:r>
              <a:rPr lang="en-US" dirty="0" smtClean="0">
                <a:latin typeface="Monospace"/>
              </a:rPr>
              <a:t>        </a:t>
            </a:r>
          </a:p>
          <a:p>
            <a:r>
              <a:rPr lang="en-US" dirty="0" smtClean="0">
                <a:latin typeface="Monospace"/>
              </a:rPr>
              <a:t>        city  = …</a:t>
            </a:r>
          </a:p>
          <a:p>
            <a:r>
              <a:rPr lang="en-US" dirty="0" smtClean="0">
                <a:latin typeface="Monospace"/>
              </a:rPr>
              <a:t>        </a:t>
            </a:r>
            <a:r>
              <a:rPr lang="en-US" b="1" i="1" dirty="0" smtClean="0">
                <a:solidFill>
                  <a:srgbClr val="C00000"/>
                </a:solidFill>
                <a:latin typeface="Monospace"/>
              </a:rPr>
              <a:t>submit</a:t>
            </a:r>
            <a:r>
              <a:rPr lang="en-US" dirty="0" smtClean="0">
                <a:latin typeface="Monospace"/>
              </a:rPr>
              <a:t>(q2, city);</a:t>
            </a:r>
          </a:p>
          <a:p>
            <a:r>
              <a:rPr lang="en-US" dirty="0" smtClean="0">
                <a:latin typeface="Monospace"/>
              </a:rPr>
              <a:t>        </a:t>
            </a:r>
            <a:r>
              <a:rPr lang="en-US" b="1" dirty="0" smtClean="0">
                <a:solidFill>
                  <a:srgbClr val="7F0055"/>
                </a:solidFill>
                <a:latin typeface="Monospace"/>
              </a:rPr>
              <a:t>while </a:t>
            </a:r>
            <a:r>
              <a:rPr lang="en-US" dirty="0" smtClean="0">
                <a:latin typeface="Monospace"/>
              </a:rPr>
              <a:t>(…){</a:t>
            </a:r>
          </a:p>
          <a:p>
            <a:r>
              <a:rPr lang="en-US" dirty="0" smtClean="0">
                <a:latin typeface="Monospace"/>
              </a:rPr>
              <a:t>	…</a:t>
            </a:r>
          </a:p>
          <a:p>
            <a:r>
              <a:rPr lang="en-US" dirty="0" smtClean="0">
                <a:latin typeface="Monospace"/>
              </a:rPr>
              <a:t>        }</a:t>
            </a:r>
          </a:p>
          <a:p>
            <a:r>
              <a:rPr lang="en-US" dirty="0" smtClean="0">
                <a:latin typeface="Monospace"/>
              </a:rPr>
              <a:t>        rs1 = </a:t>
            </a:r>
            <a:r>
              <a:rPr lang="en-US" b="1" i="1" dirty="0" err="1" smtClean="0">
                <a:solidFill>
                  <a:srgbClr val="C00000"/>
                </a:solidFill>
                <a:latin typeface="Monospace"/>
              </a:rPr>
              <a:t>executeQuery</a:t>
            </a:r>
            <a:r>
              <a:rPr lang="en-US" dirty="0" smtClean="0">
                <a:latin typeface="Monospace"/>
              </a:rPr>
              <a:t>(q1, </a:t>
            </a:r>
            <a:r>
              <a:rPr lang="en-US" dirty="0" err="1" smtClean="0">
                <a:latin typeface="Monospace"/>
              </a:rPr>
              <a:t>custId</a:t>
            </a:r>
            <a:r>
              <a:rPr lang="en-US" dirty="0" smtClean="0">
                <a:latin typeface="Monospace"/>
              </a:rPr>
              <a:t>);</a:t>
            </a:r>
          </a:p>
          <a:p>
            <a:r>
              <a:rPr lang="en-US" dirty="0" smtClean="0">
                <a:latin typeface="Monospace"/>
              </a:rPr>
              <a:t>        rs2 = </a:t>
            </a:r>
            <a:r>
              <a:rPr lang="en-US" b="1" i="1" dirty="0" err="1" smtClean="0">
                <a:solidFill>
                  <a:srgbClr val="C00000"/>
                </a:solidFill>
                <a:latin typeface="Monospace"/>
              </a:rPr>
              <a:t>executeQuery</a:t>
            </a:r>
            <a:r>
              <a:rPr lang="en-US" dirty="0" smtClean="0">
                <a:latin typeface="Monospace"/>
              </a:rPr>
              <a:t>(q2, city);               </a:t>
            </a:r>
          </a:p>
          <a:p>
            <a:r>
              <a:rPr lang="en-US" dirty="0" smtClean="0">
                <a:latin typeface="Monospace"/>
              </a:rPr>
              <a:t>        …</a:t>
            </a:r>
          </a:p>
          <a:p>
            <a:r>
              <a:rPr lang="en-US" dirty="0" smtClean="0">
                <a:latin typeface="Monospace"/>
              </a:rPr>
              <a:t>}</a:t>
            </a:r>
          </a:p>
        </p:txBody>
      </p:sp>
      <p:sp>
        <p:nvSpPr>
          <p:cNvPr id="16" name="Curved Right Arrow 15"/>
          <p:cNvSpPr/>
          <p:nvPr/>
        </p:nvSpPr>
        <p:spPr>
          <a:xfrm rot="10800000">
            <a:off x="7391400" y="990600"/>
            <a:ext cx="609600" cy="1676400"/>
          </a:xfrm>
          <a:prstGeom prst="curvedRightArrow">
            <a:avLst>
              <a:gd name="adj1" fmla="val 17910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5562600"/>
            <a:ext cx="7620000" cy="1066800"/>
          </a:xfrm>
        </p:spPr>
        <p:txBody>
          <a:bodyPr>
            <a:normAutofit lnSpcReduction="10000"/>
          </a:bodyPr>
          <a:lstStyle/>
          <a:p>
            <a:r>
              <a:rPr lang="en-US" sz="2000" dirty="0" smtClean="0"/>
              <a:t>What is the earliest point when we can prefetch?</a:t>
            </a:r>
          </a:p>
          <a:p>
            <a:r>
              <a:rPr lang="en-US" sz="2000" dirty="0" smtClean="0"/>
              <a:t>Will prefetch potentially get wasted?</a:t>
            </a:r>
          </a:p>
          <a:p>
            <a:r>
              <a:rPr lang="en-US" sz="2000" dirty="0" smtClean="0"/>
              <a:t>Intra- vs. Inter- procedural prefetching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731838"/>
          </a:xfrm>
        </p:spPr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CA5521A-B8A9-4B67-9569-CFCA519245B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sz="quarter" idx="1"/>
          </p:nvPr>
        </p:nvSpPr>
        <p:spPr>
          <a:xfrm>
            <a:off x="304804" y="1066800"/>
            <a:ext cx="8229596" cy="5562600"/>
          </a:xfrm>
        </p:spPr>
        <p:txBody>
          <a:bodyPr>
            <a:normAutofit/>
          </a:bodyPr>
          <a:lstStyle/>
          <a:p>
            <a:r>
              <a:rPr lang="en-US" dirty="0" smtClean="0"/>
              <a:t>Software prefetching extensively used in compilers, </a:t>
            </a:r>
            <a:br>
              <a:rPr lang="en-US" dirty="0" smtClean="0"/>
            </a:br>
            <a:r>
              <a:rPr lang="en-US" dirty="0" smtClean="0"/>
              <a:t>databases and other areas of computer science</a:t>
            </a:r>
          </a:p>
          <a:p>
            <a:r>
              <a:rPr lang="en-US" dirty="0" smtClean="0"/>
              <a:t>Predicting future accesses is based on</a:t>
            </a:r>
          </a:p>
          <a:p>
            <a:pPr lvl="1"/>
            <a:r>
              <a:rPr lang="en-US" dirty="0" smtClean="0"/>
              <a:t>Spatial and temporal locality</a:t>
            </a:r>
          </a:p>
          <a:p>
            <a:pPr lvl="1"/>
            <a:r>
              <a:rPr lang="en-US" dirty="0" smtClean="0"/>
              <a:t>Request patterns and statistical methods</a:t>
            </a:r>
          </a:p>
          <a:p>
            <a:pPr lvl="1"/>
            <a:r>
              <a:rPr lang="en-US" dirty="0" smtClean="0"/>
              <a:t>Static analysis</a:t>
            </a:r>
          </a:p>
          <a:p>
            <a:r>
              <a:rPr lang="en-US" dirty="0" smtClean="0"/>
              <a:t>Query result prefetching  based on request patterns</a:t>
            </a:r>
          </a:p>
          <a:p>
            <a:pPr lvl="2"/>
            <a:r>
              <a:rPr lang="en-US" dirty="0" smtClean="0"/>
              <a:t>Fido </a:t>
            </a:r>
            <a:r>
              <a:rPr lang="en-US" sz="1400" dirty="0" smtClean="0"/>
              <a:t>(Palmer et.al 1991)</a:t>
            </a:r>
            <a:r>
              <a:rPr lang="en-US" dirty="0" smtClean="0"/>
              <a:t>, </a:t>
            </a:r>
            <a:r>
              <a:rPr lang="en-US" dirty="0" err="1" smtClean="0"/>
              <a:t>AutoFetch</a:t>
            </a:r>
            <a:r>
              <a:rPr lang="en-US" dirty="0" smtClean="0"/>
              <a:t> </a:t>
            </a:r>
            <a:r>
              <a:rPr lang="en-US" sz="1400" dirty="0" smtClean="0"/>
              <a:t>(Ibrahim et.al ECOOP 2006)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Scalpel </a:t>
            </a:r>
            <a:r>
              <a:rPr lang="en-US" sz="1400" dirty="0" smtClean="0"/>
              <a:t>(Bowman et.al. ICDE 2007)</a:t>
            </a:r>
            <a:r>
              <a:rPr lang="en-US" dirty="0" smtClean="0"/>
              <a:t>, etc.</a:t>
            </a:r>
          </a:p>
          <a:p>
            <a:pPr lvl="1"/>
            <a:r>
              <a:rPr lang="en-US" dirty="0" smtClean="0"/>
              <a:t>Predict future queries using traces, traversal profiling, logs</a:t>
            </a:r>
          </a:p>
          <a:p>
            <a:pPr lvl="1"/>
            <a:r>
              <a:rPr lang="en-US" dirty="0" smtClean="0"/>
              <a:t>Missed opportunities due to limited applicability</a:t>
            </a:r>
          </a:p>
          <a:p>
            <a:pPr lvl="1"/>
            <a:r>
              <a:rPr lang="en-US" dirty="0" smtClean="0"/>
              <a:t>Potential for wasted prefetches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4"/>
            <a:ext cx="7467600" cy="655638"/>
          </a:xfrm>
        </p:spPr>
        <p:txBody>
          <a:bodyPr/>
          <a:lstStyle/>
          <a:p>
            <a:r>
              <a:rPr lang="en-US" dirty="0" smtClean="0"/>
              <a:t>Static Analysis based approaches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CA5521A-B8A9-4B67-9569-CFCA519245B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sz="quarter" idx="1"/>
          </p:nvPr>
        </p:nvSpPr>
        <p:spPr>
          <a:xfrm>
            <a:off x="76200" y="990601"/>
            <a:ext cx="8763000" cy="6019800"/>
          </a:xfrm>
        </p:spPr>
        <p:txBody>
          <a:bodyPr>
            <a:normAutofit/>
          </a:bodyPr>
          <a:lstStyle/>
          <a:p>
            <a:r>
              <a:rPr lang="en-US" dirty="0" err="1" smtClean="0"/>
              <a:t>Manjhi</a:t>
            </a:r>
            <a:r>
              <a:rPr lang="en-US" dirty="0" smtClean="0"/>
              <a:t> et. al. 2009 – insert </a:t>
            </a:r>
            <a:br>
              <a:rPr lang="en-US" dirty="0" smtClean="0"/>
            </a:br>
            <a:r>
              <a:rPr lang="en-US" dirty="0" smtClean="0"/>
              <a:t>prefetches based on static analysis</a:t>
            </a:r>
          </a:p>
          <a:p>
            <a:pPr lvl="1"/>
            <a:r>
              <a:rPr lang="en-US" dirty="0" smtClean="0"/>
              <a:t>No details of how to automate</a:t>
            </a:r>
          </a:p>
          <a:p>
            <a:pPr lvl="1"/>
            <a:r>
              <a:rPr lang="en-US" dirty="0" smtClean="0"/>
              <a:t>Only consider straight line </a:t>
            </a:r>
            <a:br>
              <a:rPr lang="en-US" dirty="0" smtClean="0"/>
            </a:br>
            <a:r>
              <a:rPr lang="en-US" dirty="0" smtClean="0"/>
              <a:t>intraprocedural code</a:t>
            </a:r>
          </a:p>
          <a:p>
            <a:pPr lvl="1"/>
            <a:r>
              <a:rPr lang="en-US" dirty="0" smtClean="0"/>
              <a:t>Prefetches may go waste </a:t>
            </a:r>
          </a:p>
          <a:p>
            <a:r>
              <a:rPr lang="en-US" dirty="0" smtClean="0"/>
              <a:t>Our earlier work</a:t>
            </a:r>
          </a:p>
          <a:p>
            <a:pPr lvl="1"/>
            <a:r>
              <a:rPr lang="en-US" dirty="0" err="1" smtClean="0"/>
              <a:t>Guravannavar</a:t>
            </a:r>
            <a:r>
              <a:rPr lang="en-US" dirty="0" smtClean="0"/>
              <a:t> et. al. </a:t>
            </a:r>
            <a:r>
              <a:rPr lang="en-US" dirty="0" smtClean="0"/>
              <a:t>VLDB 08 </a:t>
            </a:r>
            <a:r>
              <a:rPr lang="en-US" dirty="0" smtClean="0"/>
              <a:t>–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given query </a:t>
            </a:r>
            <a:r>
              <a:rPr lang="en-US" dirty="0" smtClean="0"/>
              <a:t>in a loop, rewrite loop to create batched query </a:t>
            </a:r>
          </a:p>
          <a:p>
            <a:pPr lvl="1"/>
            <a:r>
              <a:rPr lang="en-US" dirty="0" err="1" smtClean="0"/>
              <a:t>Chavan</a:t>
            </a:r>
            <a:r>
              <a:rPr lang="en-US" dirty="0" smtClean="0"/>
              <a:t> et. al. </a:t>
            </a:r>
            <a:r>
              <a:rPr lang="en-US" dirty="0" smtClean="0"/>
              <a:t>ICDE 11 </a:t>
            </a:r>
            <a:r>
              <a:rPr lang="en-US" dirty="0" smtClean="0"/>
              <a:t>– as above but using asynchronous query submission</a:t>
            </a:r>
          </a:p>
          <a:p>
            <a:r>
              <a:rPr lang="en-US" dirty="0" smtClean="0"/>
              <a:t>Consider: Loop calls procedure, which executes query</a:t>
            </a:r>
          </a:p>
          <a:p>
            <a:pPr lvl="1"/>
            <a:r>
              <a:rPr lang="en-US" dirty="0" smtClean="0"/>
              <a:t>Common in many database applications</a:t>
            </a:r>
          </a:p>
          <a:p>
            <a:pPr lvl="1"/>
            <a:r>
              <a:rPr lang="en-US" dirty="0" smtClean="0"/>
              <a:t>Our earlier work is applicable, but requires very intrusive rewriting of procedures</a:t>
            </a:r>
          </a:p>
        </p:txBody>
      </p:sp>
      <p:sp>
        <p:nvSpPr>
          <p:cNvPr id="6" name="Rectangle 5"/>
          <p:cNvSpPr/>
          <p:nvPr/>
        </p:nvSpPr>
        <p:spPr>
          <a:xfrm>
            <a:off x="5562600" y="838200"/>
            <a:ext cx="3124200" cy="3139285"/>
          </a:xfrm>
          <a:prstGeom prst="rect">
            <a:avLst/>
          </a:prstGeom>
          <a:solidFill>
            <a:srgbClr val="FFE7D7">
              <a:alpha val="40000"/>
            </a:srgbClr>
          </a:solidFill>
          <a:ln w="28575">
            <a:solidFill>
              <a:schemeClr val="accent3"/>
            </a:solidFill>
          </a:ln>
        </p:spPr>
        <p:txBody>
          <a:bodyPr wrap="square" lIns="91400" tIns="45702" rIns="91400" bIns="45702">
            <a:spAutoFit/>
          </a:bodyPr>
          <a:lstStyle/>
          <a:p>
            <a:r>
              <a:rPr lang="en-US" dirty="0" err="1" smtClean="0">
                <a:latin typeface="Monospace"/>
              </a:rPr>
              <a:t>getAllReports</a:t>
            </a:r>
            <a:r>
              <a:rPr lang="en-US" dirty="0" smtClean="0">
                <a:latin typeface="Monospace"/>
              </a:rPr>
              <a:t>() { </a:t>
            </a:r>
          </a:p>
          <a:p>
            <a:r>
              <a:rPr lang="en-US" b="1" dirty="0" smtClean="0">
                <a:solidFill>
                  <a:srgbClr val="7F0055"/>
                </a:solidFill>
                <a:latin typeface="Monospace"/>
              </a:rPr>
              <a:t>     for</a:t>
            </a:r>
            <a:r>
              <a:rPr lang="en-US" dirty="0" smtClean="0">
                <a:latin typeface="Monospace"/>
              </a:rPr>
              <a:t> (</a:t>
            </a:r>
            <a:r>
              <a:rPr lang="en-US" dirty="0" err="1" smtClean="0">
                <a:latin typeface="Monospace"/>
              </a:rPr>
              <a:t>custId</a:t>
            </a:r>
            <a:r>
              <a:rPr lang="en-US" dirty="0" smtClean="0">
                <a:latin typeface="Monospace"/>
              </a:rPr>
              <a:t> in …) {</a:t>
            </a:r>
            <a:br>
              <a:rPr lang="en-US" dirty="0" smtClean="0">
                <a:latin typeface="Monospace"/>
              </a:rPr>
            </a:br>
            <a:r>
              <a:rPr lang="en-US" dirty="0" smtClean="0">
                <a:latin typeface="Monospace"/>
              </a:rPr>
              <a:t>         …</a:t>
            </a:r>
          </a:p>
          <a:p>
            <a:r>
              <a:rPr lang="en-US" dirty="0" smtClean="0">
                <a:latin typeface="Monospace"/>
              </a:rPr>
              <a:t>         </a:t>
            </a:r>
            <a:r>
              <a:rPr lang="en-US" dirty="0" err="1" smtClean="0">
                <a:latin typeface="Monospace"/>
              </a:rPr>
              <a:t>genReport</a:t>
            </a:r>
            <a:r>
              <a:rPr lang="en-US" dirty="0" smtClean="0">
                <a:latin typeface="Monospace"/>
              </a:rPr>
              <a:t>(</a:t>
            </a:r>
            <a:r>
              <a:rPr lang="en-US" dirty="0" err="1" smtClean="0">
                <a:latin typeface="Monospace"/>
              </a:rPr>
              <a:t>custId</a:t>
            </a:r>
            <a:r>
              <a:rPr lang="en-US" dirty="0" smtClean="0">
                <a:latin typeface="Monospace"/>
              </a:rPr>
              <a:t>);</a:t>
            </a:r>
          </a:p>
          <a:p>
            <a:r>
              <a:rPr lang="en-US" dirty="0" smtClean="0">
                <a:latin typeface="Monospace"/>
              </a:rPr>
              <a:t>     }</a:t>
            </a:r>
          </a:p>
          <a:p>
            <a:r>
              <a:rPr lang="en-US" b="1" dirty="0" smtClean="0">
                <a:solidFill>
                  <a:srgbClr val="7F0055"/>
                </a:solidFill>
                <a:latin typeface="Monospace"/>
              </a:rPr>
              <a:t>}</a:t>
            </a:r>
          </a:p>
          <a:p>
            <a:r>
              <a:rPr lang="en-US" b="1" dirty="0" smtClean="0">
                <a:solidFill>
                  <a:srgbClr val="7F0055"/>
                </a:solidFill>
                <a:latin typeface="Monospace"/>
              </a:rPr>
              <a:t>void</a:t>
            </a:r>
            <a:r>
              <a:rPr lang="en-US" dirty="0" smtClean="0">
                <a:latin typeface="Monospace"/>
              </a:rPr>
              <a:t> </a:t>
            </a:r>
            <a:r>
              <a:rPr lang="en-US" dirty="0" err="1" smtClean="0">
                <a:latin typeface="Monospace"/>
              </a:rPr>
              <a:t>genReport</a:t>
            </a:r>
            <a:r>
              <a:rPr lang="en-US" dirty="0" smtClean="0">
                <a:latin typeface="Monospace"/>
              </a:rPr>
              <a:t>(</a:t>
            </a:r>
            <a:r>
              <a:rPr lang="en-US" dirty="0" err="1" smtClean="0">
                <a:latin typeface="Monospace"/>
              </a:rPr>
              <a:t>int</a:t>
            </a:r>
            <a:r>
              <a:rPr lang="en-US" dirty="0" smtClean="0">
                <a:latin typeface="Monospace"/>
              </a:rPr>
              <a:t> </a:t>
            </a:r>
            <a:r>
              <a:rPr lang="en-US" dirty="0" err="1" smtClean="0">
                <a:latin typeface="Monospace"/>
              </a:rPr>
              <a:t>cId</a:t>
            </a:r>
            <a:r>
              <a:rPr lang="en-US" dirty="0" smtClean="0">
                <a:latin typeface="Monospace"/>
              </a:rPr>
              <a:t>) {</a:t>
            </a:r>
          </a:p>
          <a:p>
            <a:r>
              <a:rPr lang="en-US" dirty="0" smtClean="0">
                <a:latin typeface="Monospace"/>
              </a:rPr>
              <a:t>    …</a:t>
            </a:r>
          </a:p>
          <a:p>
            <a:r>
              <a:rPr lang="en-US" dirty="0" smtClean="0">
                <a:latin typeface="Monospace"/>
              </a:rPr>
              <a:t>    r = </a:t>
            </a:r>
            <a:r>
              <a:rPr lang="en-US" b="1" i="1" dirty="0" err="1" smtClean="0">
                <a:solidFill>
                  <a:srgbClr val="006600"/>
                </a:solidFill>
                <a:latin typeface="Monospace"/>
              </a:rPr>
              <a:t>executeQuery</a:t>
            </a:r>
            <a:r>
              <a:rPr lang="en-US" dirty="0" smtClean="0">
                <a:latin typeface="Monospace"/>
              </a:rPr>
              <a:t>(q, </a:t>
            </a:r>
            <a:r>
              <a:rPr lang="en-US" dirty="0" err="1" smtClean="0">
                <a:latin typeface="Monospace"/>
              </a:rPr>
              <a:t>cId</a:t>
            </a:r>
            <a:r>
              <a:rPr lang="en-US" dirty="0" smtClean="0">
                <a:latin typeface="Monospace"/>
              </a:rPr>
              <a:t>);</a:t>
            </a:r>
          </a:p>
          <a:p>
            <a:r>
              <a:rPr lang="en-US" dirty="0" smtClean="0">
                <a:latin typeface="Monospace"/>
              </a:rPr>
              <a:t>    …</a:t>
            </a:r>
          </a:p>
          <a:p>
            <a:r>
              <a:rPr lang="en-US" dirty="0" smtClean="0">
                <a:latin typeface="Monospace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467600" cy="655638"/>
          </a:xfrm>
        </p:spPr>
        <p:txBody>
          <a:bodyPr/>
          <a:lstStyle/>
          <a:p>
            <a:r>
              <a:rPr lang="en-US" dirty="0" smtClean="0"/>
              <a:t>Our Contributions in this paper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CA5521A-B8A9-4B67-9569-CFCA519245B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143002"/>
            <a:ext cx="84582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Prefetching algorithm purely based on static analysis</a:t>
            </a:r>
          </a:p>
          <a:p>
            <a:pPr lvl="1"/>
            <a:r>
              <a:rPr lang="en-US" dirty="0" smtClean="0"/>
              <a:t>Inserts prefetches at </a:t>
            </a:r>
            <a:r>
              <a:rPr lang="en-US" b="1" dirty="0" smtClean="0"/>
              <a:t>earliest possible point</a:t>
            </a:r>
            <a:r>
              <a:rPr lang="en-US" dirty="0" smtClean="0"/>
              <a:t> in the program</a:t>
            </a:r>
          </a:p>
          <a:p>
            <a:pPr lvl="2"/>
            <a:r>
              <a:rPr lang="en-US" dirty="0" smtClean="0"/>
              <a:t>Uses notion of query </a:t>
            </a:r>
            <a:r>
              <a:rPr lang="en-US" dirty="0" err="1" smtClean="0"/>
              <a:t>anticipability</a:t>
            </a:r>
            <a:r>
              <a:rPr lang="en-US" dirty="0" smtClean="0"/>
              <a:t>; </a:t>
            </a:r>
            <a:r>
              <a:rPr lang="en-US" b="1" dirty="0" smtClean="0"/>
              <a:t>no wasted prefetches*</a:t>
            </a:r>
          </a:p>
          <a:p>
            <a:pPr lvl="1"/>
            <a:r>
              <a:rPr lang="en-US" dirty="0" smtClean="0"/>
              <a:t>Works in the presence of loops and </a:t>
            </a:r>
            <a:r>
              <a:rPr lang="en-US" b="1" dirty="0" smtClean="0"/>
              <a:t>interprocedural code</a:t>
            </a:r>
          </a:p>
          <a:p>
            <a:r>
              <a:rPr lang="en-US" dirty="0" smtClean="0"/>
              <a:t>Enhancements that optimize prefetches</a:t>
            </a:r>
          </a:p>
          <a:p>
            <a:pPr lvl="1"/>
            <a:r>
              <a:rPr lang="en-US" dirty="0" smtClean="0"/>
              <a:t>Code motion, chaining and rewriting prefetch requests</a:t>
            </a:r>
          </a:p>
          <a:p>
            <a:r>
              <a:rPr lang="en-US" dirty="0" smtClean="0"/>
              <a:t>Increasing applicability</a:t>
            </a:r>
          </a:p>
          <a:p>
            <a:pPr lvl="1"/>
            <a:r>
              <a:rPr lang="en-US" dirty="0" smtClean="0"/>
              <a:t>Integrating with loop fission</a:t>
            </a:r>
          </a:p>
          <a:p>
            <a:pPr lvl="1"/>
            <a:r>
              <a:rPr lang="en-US" dirty="0" smtClean="0"/>
              <a:t>Applicability for Hibernate, Web Services </a:t>
            </a:r>
          </a:p>
          <a:p>
            <a:r>
              <a:rPr lang="fi-FI" dirty="0" smtClean="0"/>
              <a:t>Experimental study on real world applications</a:t>
            </a:r>
            <a:br>
              <a:rPr lang="fi-FI" dirty="0" smtClean="0"/>
            </a:br>
            <a:endParaRPr lang="fi-FI" dirty="0" smtClean="0"/>
          </a:p>
          <a:p>
            <a:pPr>
              <a:buNone/>
            </a:pPr>
            <a:r>
              <a:rPr lang="fi-FI" sz="1800" dirty="0" smtClean="0"/>
              <a:t>* except due to exceptions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4201</TotalTime>
  <Words>2101</Words>
  <Application>Microsoft Office PowerPoint</Application>
  <PresentationFormat>On-screen Show (4:3)</PresentationFormat>
  <Paragraphs>631</Paragraphs>
  <Slides>35</Slides>
  <Notes>7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Oriel</vt:lpstr>
      <vt:lpstr>Holistic Optimization by Prefetching Query Results</vt:lpstr>
      <vt:lpstr>The Latency problem</vt:lpstr>
      <vt:lpstr>Motivation</vt:lpstr>
      <vt:lpstr>Slide 4</vt:lpstr>
      <vt:lpstr>Slide 5</vt:lpstr>
      <vt:lpstr>Slide 6</vt:lpstr>
      <vt:lpstr>Related Work</vt:lpstr>
      <vt:lpstr>Static Analysis based approaches</vt:lpstr>
      <vt:lpstr>Our Contributions in this paper</vt:lpstr>
      <vt:lpstr>Prefetch insertion algorithm</vt:lpstr>
      <vt:lpstr>Intraprocedural prefetching</vt:lpstr>
      <vt:lpstr>Query anticipability analysis</vt:lpstr>
      <vt:lpstr>Query anticipability analysis</vt:lpstr>
      <vt:lpstr>Query anticipability analysis</vt:lpstr>
      <vt:lpstr>Intraprocedural prefetch insertion </vt:lpstr>
      <vt:lpstr>Intraprocedural prefetch insertion </vt:lpstr>
      <vt:lpstr>Intraprocedural prefetch insertion </vt:lpstr>
      <vt:lpstr>Interprocedural prefetching</vt:lpstr>
      <vt:lpstr>Interprocedural  prefetching algorithm (intuition)</vt:lpstr>
      <vt:lpstr>Prefetching Algorithm: Summary</vt:lpstr>
      <vt:lpstr>Enhancements</vt:lpstr>
      <vt:lpstr>1. Transitive code motion  (Strong anticipability)</vt:lpstr>
      <vt:lpstr>2. Chaining prefetch requests</vt:lpstr>
      <vt:lpstr>3. Rewriting Chained prefetch requests</vt:lpstr>
      <vt:lpstr>Increasing applicability</vt:lpstr>
      <vt:lpstr>Integration with loop fission</vt:lpstr>
      <vt:lpstr>Hibernate and web services</vt:lpstr>
      <vt:lpstr>System design and experimental evaluation</vt:lpstr>
      <vt:lpstr>System design: DBridge</vt:lpstr>
      <vt:lpstr>Experiments</vt:lpstr>
      <vt:lpstr>Auction application (Java/JDBC): Intraprocedural prefetching</vt:lpstr>
      <vt:lpstr>Web service (HTTP/JSON):  Interprocedural prefetching</vt:lpstr>
      <vt:lpstr>ERP Application: Impact of our techniques</vt:lpstr>
      <vt:lpstr>Future Work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Holistic Optimization by Prefetching Query Results</dc:title>
  <dc:creator>Karthik Ramachandra</dc:creator>
  <cp:lastModifiedBy>Ramachandra</cp:lastModifiedBy>
  <cp:revision>1304</cp:revision>
  <dcterms:created xsi:type="dcterms:W3CDTF">2012-05-13T12:29:06Z</dcterms:created>
  <dcterms:modified xsi:type="dcterms:W3CDTF">2012-05-22T06:16:55Z</dcterms:modified>
</cp:coreProperties>
</file>