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3.xml" ContentType="application/vnd.openxmlformats-officedocument.presentationml.tags+xml"/>
  <Override PartName="/ppt/notesSlides/notesSlide11.xml" ContentType="application/vnd.openxmlformats-officedocument.presentationml.notesSlide+xml"/>
  <Override PartName="/ppt/tags/tag4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4394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4" r:id="rId3"/>
    <p:sldId id="275" r:id="rId4"/>
    <p:sldId id="276" r:id="rId5"/>
    <p:sldId id="259" r:id="rId6"/>
    <p:sldId id="277" r:id="rId7"/>
    <p:sldId id="261" r:id="rId8"/>
    <p:sldId id="262" r:id="rId9"/>
    <p:sldId id="273" r:id="rId10"/>
    <p:sldId id="266" r:id="rId11"/>
    <p:sldId id="267" r:id="rId12"/>
    <p:sldId id="270" r:id="rId13"/>
    <p:sldId id="265" r:id="rId14"/>
    <p:sldId id="269" r:id="rId15"/>
    <p:sldId id="278" r:id="rId16"/>
    <p:sldId id="279" r:id="rId17"/>
    <p:sldId id="268" r:id="rId18"/>
    <p:sldId id="264" r:id="rId19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A1"/>
    <a:srgbClr val="6C2147"/>
    <a:srgbClr val="6C3043"/>
    <a:srgbClr val="C15C1D"/>
    <a:srgbClr val="823C1C"/>
    <a:srgbClr val="6C3218"/>
    <a:srgbClr val="00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840" autoAdjust="0"/>
  </p:normalViewPr>
  <p:slideViewPr>
    <p:cSldViewPr snapToGrid="0" snapToObjects="1">
      <p:cViewPr>
        <p:scale>
          <a:sx n="124" d="100"/>
          <a:sy n="124" d="100"/>
        </p:scale>
        <p:origin x="-4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72C268-7B7B-400E-B38F-11B556B2503F}" type="doc">
      <dgm:prSet loTypeId="urn:microsoft.com/office/officeart/2005/8/layout/hProcess7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1B48E0-ED23-4411-A546-01AE0010015A}">
      <dgm:prSet phldrT="[Text]"/>
      <dgm:spPr/>
      <dgm:t>
        <a:bodyPr/>
        <a:lstStyle/>
        <a:p>
          <a:r>
            <a:rPr lang="en-US" dirty="0"/>
            <a:t>RS-B1</a:t>
          </a:r>
        </a:p>
      </dgm:t>
    </dgm:pt>
    <dgm:pt modelId="{79D85679-C985-4158-ABBE-D0DEFE4E151E}" type="parTrans" cxnId="{3AD8FC8C-4D2A-4114-BBDD-CD7F102EE31C}">
      <dgm:prSet/>
      <dgm:spPr/>
      <dgm:t>
        <a:bodyPr/>
        <a:lstStyle/>
        <a:p>
          <a:endParaRPr lang="en-US"/>
        </a:p>
      </dgm:t>
    </dgm:pt>
    <dgm:pt modelId="{8BDDFC24-DF88-49D6-8104-E5520BFFA67D}" type="sibTrans" cxnId="{3AD8FC8C-4D2A-4114-BBDD-CD7F102EE31C}">
      <dgm:prSet/>
      <dgm:spPr/>
      <dgm:t>
        <a:bodyPr/>
        <a:lstStyle/>
        <a:p>
          <a:endParaRPr lang="en-US"/>
        </a:p>
      </dgm:t>
    </dgm:pt>
    <dgm:pt modelId="{9A96CE15-5391-486E-B970-7CB6E117D429}">
      <dgm:prSet phldrT="[Text]"/>
      <dgm:spPr/>
      <dgm:t>
        <a:bodyPr/>
        <a:lstStyle/>
        <a:p>
          <a:r>
            <a:rPr lang="en-US" dirty="0" err="1"/>
            <a:t>Commutativity</a:t>
          </a:r>
          <a:r>
            <a:rPr lang="en-US" dirty="0"/>
            <a:t> + Left Associativity: Takes O(4^n) time </a:t>
          </a:r>
        </a:p>
      </dgm:t>
    </dgm:pt>
    <dgm:pt modelId="{120EC200-815E-4EDE-875A-4950EB0B96A9}" type="parTrans" cxnId="{0253C0F1-9517-48FD-9B0C-62511F3105EF}">
      <dgm:prSet/>
      <dgm:spPr/>
      <dgm:t>
        <a:bodyPr/>
        <a:lstStyle/>
        <a:p>
          <a:endParaRPr lang="en-US"/>
        </a:p>
      </dgm:t>
    </dgm:pt>
    <dgm:pt modelId="{7EA1CA28-C23D-4238-83CF-DA9134030514}" type="sibTrans" cxnId="{0253C0F1-9517-48FD-9B0C-62511F3105EF}">
      <dgm:prSet/>
      <dgm:spPr/>
      <dgm:t>
        <a:bodyPr/>
        <a:lstStyle/>
        <a:p>
          <a:endParaRPr lang="en-US"/>
        </a:p>
      </dgm:t>
    </dgm:pt>
    <dgm:pt modelId="{E8921730-500D-47A0-AFD5-B271DC7553D4}">
      <dgm:prSet phldrT="[Text]"/>
      <dgm:spPr/>
      <dgm:t>
        <a:bodyPr/>
        <a:lstStyle/>
        <a:p>
          <a:r>
            <a:rPr lang="en-US"/>
            <a:t>Pellenkoft et. al [VLDB97] suggest new ruleset: O(3^n) time </a:t>
          </a:r>
        </a:p>
      </dgm:t>
    </dgm:pt>
    <dgm:pt modelId="{93D194FC-9049-4434-B827-70B40EB5920E}" type="parTrans" cxnId="{BA7896B9-FB8D-4C6D-BE1B-8647CA87C5A7}">
      <dgm:prSet/>
      <dgm:spPr/>
      <dgm:t>
        <a:bodyPr/>
        <a:lstStyle/>
        <a:p>
          <a:endParaRPr lang="en-US"/>
        </a:p>
      </dgm:t>
    </dgm:pt>
    <dgm:pt modelId="{11D73FE4-5D32-4CAA-83A8-F7834F57C0B3}" type="sibTrans" cxnId="{BA7896B9-FB8D-4C6D-BE1B-8647CA87C5A7}">
      <dgm:prSet/>
      <dgm:spPr/>
      <dgm:t>
        <a:bodyPr/>
        <a:lstStyle/>
        <a:p>
          <a:endParaRPr lang="en-US"/>
        </a:p>
      </dgm:t>
    </dgm:pt>
    <dgm:pt modelId="{2DE735EA-2B3B-49C9-8E11-16C708C2C7E7}">
      <dgm:prSet phldrT="[Text]"/>
      <dgm:spPr/>
      <dgm:t>
        <a:bodyPr/>
        <a:lstStyle/>
        <a:p>
          <a:r>
            <a:rPr lang="en-US" dirty="0"/>
            <a:t>RS-B2</a:t>
          </a:r>
        </a:p>
      </dgm:t>
    </dgm:pt>
    <dgm:pt modelId="{53086681-B326-4BA2-BAFC-82CAC9559E1D}" type="parTrans" cxnId="{DE286C5E-E678-492C-9BB5-A758D5081745}">
      <dgm:prSet/>
      <dgm:spPr/>
      <dgm:t>
        <a:bodyPr/>
        <a:lstStyle/>
        <a:p>
          <a:endParaRPr lang="en-US"/>
        </a:p>
      </dgm:t>
    </dgm:pt>
    <dgm:pt modelId="{8AF92929-F6D5-4E33-B4D2-21736EBD1DB8}" type="sibTrans" cxnId="{DE286C5E-E678-492C-9BB5-A758D5081745}">
      <dgm:prSet/>
      <dgm:spPr/>
      <dgm:t>
        <a:bodyPr/>
        <a:lstStyle/>
        <a:p>
          <a:endParaRPr lang="en-US"/>
        </a:p>
      </dgm:t>
    </dgm:pt>
    <dgm:pt modelId="{20183B2A-EA89-473E-8AD9-894677C180A5}" type="pres">
      <dgm:prSet presAssocID="{2572C268-7B7B-400E-B38F-11B556B2503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BE350D-7ACC-4F8B-B0A0-71C8B311064D}" type="pres">
      <dgm:prSet presAssocID="{061B48E0-ED23-4411-A546-01AE0010015A}" presName="compositeNode" presStyleCnt="0">
        <dgm:presLayoutVars>
          <dgm:bulletEnabled val="1"/>
        </dgm:presLayoutVars>
      </dgm:prSet>
      <dgm:spPr/>
    </dgm:pt>
    <dgm:pt modelId="{97B48407-5AC9-4C1D-B804-FB92666487E9}" type="pres">
      <dgm:prSet presAssocID="{061B48E0-ED23-4411-A546-01AE0010015A}" presName="bgRect" presStyleLbl="node1" presStyleIdx="0" presStyleCnt="2" custLinFactNeighborY="1241"/>
      <dgm:spPr/>
      <dgm:t>
        <a:bodyPr/>
        <a:lstStyle/>
        <a:p>
          <a:endParaRPr lang="en-US"/>
        </a:p>
      </dgm:t>
    </dgm:pt>
    <dgm:pt modelId="{9F969BD6-5B4D-4FFA-818F-9E24CBF71B42}" type="pres">
      <dgm:prSet presAssocID="{061B48E0-ED23-4411-A546-01AE0010015A}" presName="parentNode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49B3FF-3EEE-4764-906D-0B74C2557ECA}" type="pres">
      <dgm:prSet presAssocID="{061B48E0-ED23-4411-A546-01AE0010015A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0EB1B2-D7B8-44E6-BAF6-C060BA25695F}" type="pres">
      <dgm:prSet presAssocID="{8BDDFC24-DF88-49D6-8104-E5520BFFA67D}" presName="hSp" presStyleCnt="0"/>
      <dgm:spPr/>
    </dgm:pt>
    <dgm:pt modelId="{30333F68-1A29-454A-8EDD-1A0A71AF39B8}" type="pres">
      <dgm:prSet presAssocID="{8BDDFC24-DF88-49D6-8104-E5520BFFA67D}" presName="vProcSp" presStyleCnt="0"/>
      <dgm:spPr/>
    </dgm:pt>
    <dgm:pt modelId="{3A81CF49-F61D-4BD2-8174-E94CA4E43969}" type="pres">
      <dgm:prSet presAssocID="{8BDDFC24-DF88-49D6-8104-E5520BFFA67D}" presName="vSp1" presStyleCnt="0"/>
      <dgm:spPr/>
    </dgm:pt>
    <dgm:pt modelId="{D5E6B563-3117-4E73-AF13-27F03FE8D284}" type="pres">
      <dgm:prSet presAssocID="{8BDDFC24-DF88-49D6-8104-E5520BFFA67D}" presName="simulatedConn" presStyleLbl="solidFgAcc1" presStyleIdx="0" presStyleCnt="1"/>
      <dgm:spPr/>
    </dgm:pt>
    <dgm:pt modelId="{72524CD7-612F-4FA3-92C3-83F1A08FBCF7}" type="pres">
      <dgm:prSet presAssocID="{8BDDFC24-DF88-49D6-8104-E5520BFFA67D}" presName="vSp2" presStyleCnt="0"/>
      <dgm:spPr/>
    </dgm:pt>
    <dgm:pt modelId="{546F42E8-E4CF-44C7-A30E-D4C966A7B4F7}" type="pres">
      <dgm:prSet presAssocID="{8BDDFC24-DF88-49D6-8104-E5520BFFA67D}" presName="sibTrans" presStyleCnt="0"/>
      <dgm:spPr/>
    </dgm:pt>
    <dgm:pt modelId="{0D82923A-061A-468C-9D98-515BDCE9B326}" type="pres">
      <dgm:prSet presAssocID="{2DE735EA-2B3B-49C9-8E11-16C708C2C7E7}" presName="compositeNode" presStyleCnt="0">
        <dgm:presLayoutVars>
          <dgm:bulletEnabled val="1"/>
        </dgm:presLayoutVars>
      </dgm:prSet>
      <dgm:spPr/>
    </dgm:pt>
    <dgm:pt modelId="{5B0143BD-E9CC-46FE-8DA4-D65AC1DC5B25}" type="pres">
      <dgm:prSet presAssocID="{2DE735EA-2B3B-49C9-8E11-16C708C2C7E7}" presName="bgRect" presStyleLbl="node1" presStyleIdx="1" presStyleCnt="2" custLinFactNeighborY="1499"/>
      <dgm:spPr/>
      <dgm:t>
        <a:bodyPr/>
        <a:lstStyle/>
        <a:p>
          <a:endParaRPr lang="en-US"/>
        </a:p>
      </dgm:t>
    </dgm:pt>
    <dgm:pt modelId="{411BBD97-3713-4331-BDFB-7C48F761DCF0}" type="pres">
      <dgm:prSet presAssocID="{2DE735EA-2B3B-49C9-8E11-16C708C2C7E7}" presName="parentNode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3C1608-5AF1-4F9F-AB41-26B2ABE6DB54}" type="pres">
      <dgm:prSet presAssocID="{2DE735EA-2B3B-49C9-8E11-16C708C2C7E7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53C0F1-9517-48FD-9B0C-62511F3105EF}" srcId="{061B48E0-ED23-4411-A546-01AE0010015A}" destId="{9A96CE15-5391-486E-B970-7CB6E117D429}" srcOrd="0" destOrd="0" parTransId="{120EC200-815E-4EDE-875A-4950EB0B96A9}" sibTransId="{7EA1CA28-C23D-4238-83CF-DA9134030514}"/>
    <dgm:cxn modelId="{2F94F292-1563-7C4F-8819-9AFB0AD2EE2D}" type="presOf" srcId="{E8921730-500D-47A0-AFD5-B271DC7553D4}" destId="{483C1608-5AF1-4F9F-AB41-26B2ABE6DB54}" srcOrd="0" destOrd="0" presId="urn:microsoft.com/office/officeart/2005/8/layout/hProcess7"/>
    <dgm:cxn modelId="{6BD78B45-8FC0-174E-9A3E-DCCE277FF0F1}" type="presOf" srcId="{061B48E0-ED23-4411-A546-01AE0010015A}" destId="{9F969BD6-5B4D-4FFA-818F-9E24CBF71B42}" srcOrd="1" destOrd="0" presId="urn:microsoft.com/office/officeart/2005/8/layout/hProcess7"/>
    <dgm:cxn modelId="{BF73A8A8-0B42-ED4F-9795-6E702886CBF1}" type="presOf" srcId="{2572C268-7B7B-400E-B38F-11B556B2503F}" destId="{20183B2A-EA89-473E-8AD9-894677C180A5}" srcOrd="0" destOrd="0" presId="urn:microsoft.com/office/officeart/2005/8/layout/hProcess7"/>
    <dgm:cxn modelId="{012D5237-448D-C14D-82FD-E344B191612D}" type="presOf" srcId="{061B48E0-ED23-4411-A546-01AE0010015A}" destId="{97B48407-5AC9-4C1D-B804-FB92666487E9}" srcOrd="0" destOrd="0" presId="urn:microsoft.com/office/officeart/2005/8/layout/hProcess7"/>
    <dgm:cxn modelId="{DE286C5E-E678-492C-9BB5-A758D5081745}" srcId="{2572C268-7B7B-400E-B38F-11B556B2503F}" destId="{2DE735EA-2B3B-49C9-8E11-16C708C2C7E7}" srcOrd="1" destOrd="0" parTransId="{53086681-B326-4BA2-BAFC-82CAC9559E1D}" sibTransId="{8AF92929-F6D5-4E33-B4D2-21736EBD1DB8}"/>
    <dgm:cxn modelId="{1904C558-25C4-C84B-96CA-31CD4D504E70}" type="presOf" srcId="{9A96CE15-5391-486E-B970-7CB6E117D429}" destId="{9C49B3FF-3EEE-4764-906D-0B74C2557ECA}" srcOrd="0" destOrd="0" presId="urn:microsoft.com/office/officeart/2005/8/layout/hProcess7"/>
    <dgm:cxn modelId="{CB56A93E-88D6-454B-8ADE-CE470B63F500}" type="presOf" srcId="{2DE735EA-2B3B-49C9-8E11-16C708C2C7E7}" destId="{5B0143BD-E9CC-46FE-8DA4-D65AC1DC5B25}" srcOrd="0" destOrd="0" presId="urn:microsoft.com/office/officeart/2005/8/layout/hProcess7"/>
    <dgm:cxn modelId="{3AD8FC8C-4D2A-4114-BBDD-CD7F102EE31C}" srcId="{2572C268-7B7B-400E-B38F-11B556B2503F}" destId="{061B48E0-ED23-4411-A546-01AE0010015A}" srcOrd="0" destOrd="0" parTransId="{79D85679-C985-4158-ABBE-D0DEFE4E151E}" sibTransId="{8BDDFC24-DF88-49D6-8104-E5520BFFA67D}"/>
    <dgm:cxn modelId="{BA7896B9-FB8D-4C6D-BE1B-8647CA87C5A7}" srcId="{2DE735EA-2B3B-49C9-8E11-16C708C2C7E7}" destId="{E8921730-500D-47A0-AFD5-B271DC7553D4}" srcOrd="0" destOrd="0" parTransId="{93D194FC-9049-4434-B827-70B40EB5920E}" sibTransId="{11D73FE4-5D32-4CAA-83A8-F7834F57C0B3}"/>
    <dgm:cxn modelId="{DDD10B5B-0F27-384A-8F41-3408D62B6334}" type="presOf" srcId="{2DE735EA-2B3B-49C9-8E11-16C708C2C7E7}" destId="{411BBD97-3713-4331-BDFB-7C48F761DCF0}" srcOrd="1" destOrd="0" presId="urn:microsoft.com/office/officeart/2005/8/layout/hProcess7"/>
    <dgm:cxn modelId="{BF20D2FB-F6F6-7840-A3D9-067C9BAA48A8}" type="presParOf" srcId="{20183B2A-EA89-473E-8AD9-894677C180A5}" destId="{32BE350D-7ACC-4F8B-B0A0-71C8B311064D}" srcOrd="0" destOrd="0" presId="urn:microsoft.com/office/officeart/2005/8/layout/hProcess7"/>
    <dgm:cxn modelId="{7D52165F-90A8-B241-B18A-BB3414A85EC5}" type="presParOf" srcId="{32BE350D-7ACC-4F8B-B0A0-71C8B311064D}" destId="{97B48407-5AC9-4C1D-B804-FB92666487E9}" srcOrd="0" destOrd="0" presId="urn:microsoft.com/office/officeart/2005/8/layout/hProcess7"/>
    <dgm:cxn modelId="{D73BB0A5-6269-C34C-B23F-A88C07EF3D42}" type="presParOf" srcId="{32BE350D-7ACC-4F8B-B0A0-71C8B311064D}" destId="{9F969BD6-5B4D-4FFA-818F-9E24CBF71B42}" srcOrd="1" destOrd="0" presId="urn:microsoft.com/office/officeart/2005/8/layout/hProcess7"/>
    <dgm:cxn modelId="{824518CD-2A50-1747-AAAB-C48D44A63F87}" type="presParOf" srcId="{32BE350D-7ACC-4F8B-B0A0-71C8B311064D}" destId="{9C49B3FF-3EEE-4764-906D-0B74C2557ECA}" srcOrd="2" destOrd="0" presId="urn:microsoft.com/office/officeart/2005/8/layout/hProcess7"/>
    <dgm:cxn modelId="{EB200047-1986-2447-B3E4-C15F5590E5F3}" type="presParOf" srcId="{20183B2A-EA89-473E-8AD9-894677C180A5}" destId="{070EB1B2-D7B8-44E6-BAF6-C060BA25695F}" srcOrd="1" destOrd="0" presId="urn:microsoft.com/office/officeart/2005/8/layout/hProcess7"/>
    <dgm:cxn modelId="{2E801FB4-AFAB-7942-864B-2A8ED37257FC}" type="presParOf" srcId="{20183B2A-EA89-473E-8AD9-894677C180A5}" destId="{30333F68-1A29-454A-8EDD-1A0A71AF39B8}" srcOrd="2" destOrd="0" presId="urn:microsoft.com/office/officeart/2005/8/layout/hProcess7"/>
    <dgm:cxn modelId="{5A59F131-D4D5-824F-8176-CF8440E901A7}" type="presParOf" srcId="{30333F68-1A29-454A-8EDD-1A0A71AF39B8}" destId="{3A81CF49-F61D-4BD2-8174-E94CA4E43969}" srcOrd="0" destOrd="0" presId="urn:microsoft.com/office/officeart/2005/8/layout/hProcess7"/>
    <dgm:cxn modelId="{FB1D2993-0145-C640-AC9F-C48E71082789}" type="presParOf" srcId="{30333F68-1A29-454A-8EDD-1A0A71AF39B8}" destId="{D5E6B563-3117-4E73-AF13-27F03FE8D284}" srcOrd="1" destOrd="0" presId="urn:microsoft.com/office/officeart/2005/8/layout/hProcess7"/>
    <dgm:cxn modelId="{084957BB-216F-FF44-BE62-4A4802AA81F8}" type="presParOf" srcId="{30333F68-1A29-454A-8EDD-1A0A71AF39B8}" destId="{72524CD7-612F-4FA3-92C3-83F1A08FBCF7}" srcOrd="2" destOrd="0" presId="urn:microsoft.com/office/officeart/2005/8/layout/hProcess7"/>
    <dgm:cxn modelId="{F41839CF-F988-AE48-A10B-0E2ABD7827F0}" type="presParOf" srcId="{20183B2A-EA89-473E-8AD9-894677C180A5}" destId="{546F42E8-E4CF-44C7-A30E-D4C966A7B4F7}" srcOrd="3" destOrd="0" presId="urn:microsoft.com/office/officeart/2005/8/layout/hProcess7"/>
    <dgm:cxn modelId="{12260ADA-3700-EC47-9AC3-B4B549F5B907}" type="presParOf" srcId="{20183B2A-EA89-473E-8AD9-894677C180A5}" destId="{0D82923A-061A-468C-9D98-515BDCE9B326}" srcOrd="4" destOrd="0" presId="urn:microsoft.com/office/officeart/2005/8/layout/hProcess7"/>
    <dgm:cxn modelId="{3DBCF3E8-F97E-AB4C-81E1-57C10C98BDA8}" type="presParOf" srcId="{0D82923A-061A-468C-9D98-515BDCE9B326}" destId="{5B0143BD-E9CC-46FE-8DA4-D65AC1DC5B25}" srcOrd="0" destOrd="0" presId="urn:microsoft.com/office/officeart/2005/8/layout/hProcess7"/>
    <dgm:cxn modelId="{5126D6CC-2C06-9340-AC42-AD7C943E7249}" type="presParOf" srcId="{0D82923A-061A-468C-9D98-515BDCE9B326}" destId="{411BBD97-3713-4331-BDFB-7C48F761DCF0}" srcOrd="1" destOrd="0" presId="urn:microsoft.com/office/officeart/2005/8/layout/hProcess7"/>
    <dgm:cxn modelId="{A4E23B96-3ECD-8C49-8788-00463F763A4D}" type="presParOf" srcId="{0D82923A-061A-468C-9D98-515BDCE9B326}" destId="{483C1608-5AF1-4F9F-AB41-26B2ABE6DB54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B48407-5AC9-4C1D-B804-FB92666487E9}">
      <dsp:nvSpPr>
        <dsp:cNvPr id="0" name=""/>
        <dsp:cNvSpPr/>
      </dsp:nvSpPr>
      <dsp:spPr>
        <a:xfrm>
          <a:off x="911" y="0"/>
          <a:ext cx="2321846" cy="1100593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115570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RS-B1</a:t>
          </a:r>
        </a:p>
      </dsp:txBody>
      <dsp:txXfrm rot="16200000">
        <a:off x="-218146" y="219058"/>
        <a:ext cx="902486" cy="464369"/>
      </dsp:txXfrm>
    </dsp:sp>
    <dsp:sp modelId="{9C49B3FF-3EEE-4764-906D-0B74C2557ECA}">
      <dsp:nvSpPr>
        <dsp:cNvPr id="0" name=""/>
        <dsp:cNvSpPr/>
      </dsp:nvSpPr>
      <dsp:spPr>
        <a:xfrm>
          <a:off x="465280" y="0"/>
          <a:ext cx="1729775" cy="1100593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/>
            <a:t>Commutativity</a:t>
          </a:r>
          <a:r>
            <a:rPr lang="en-US" sz="1800" kern="1200" dirty="0"/>
            <a:t> + Left Associativity: Takes O(4^n) time </a:t>
          </a:r>
        </a:p>
      </dsp:txBody>
      <dsp:txXfrm>
        <a:off x="465280" y="0"/>
        <a:ext cx="1729775" cy="1100593"/>
      </dsp:txXfrm>
    </dsp:sp>
    <dsp:sp modelId="{5B0143BD-E9CC-46FE-8DA4-D65AC1DC5B25}">
      <dsp:nvSpPr>
        <dsp:cNvPr id="0" name=""/>
        <dsp:cNvSpPr/>
      </dsp:nvSpPr>
      <dsp:spPr>
        <a:xfrm>
          <a:off x="2404022" y="0"/>
          <a:ext cx="2321846" cy="1100593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115570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RS-B2</a:t>
          </a:r>
        </a:p>
      </dsp:txBody>
      <dsp:txXfrm rot="16200000">
        <a:off x="2184964" y="219058"/>
        <a:ext cx="902486" cy="464369"/>
      </dsp:txXfrm>
    </dsp:sp>
    <dsp:sp modelId="{D5E6B563-3117-4E73-AF13-27F03FE8D284}">
      <dsp:nvSpPr>
        <dsp:cNvPr id="0" name=""/>
        <dsp:cNvSpPr/>
      </dsp:nvSpPr>
      <dsp:spPr>
        <a:xfrm rot="5400000">
          <a:off x="2334707" y="769977"/>
          <a:ext cx="161848" cy="34827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3C1608-5AF1-4F9F-AB41-26B2ABE6DB54}">
      <dsp:nvSpPr>
        <dsp:cNvPr id="0" name=""/>
        <dsp:cNvSpPr/>
      </dsp:nvSpPr>
      <dsp:spPr>
        <a:xfrm>
          <a:off x="2868392" y="0"/>
          <a:ext cx="1729775" cy="1100593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Pellenkoft et. al [VLDB97] suggest new ruleset: O(3^n) time </a:t>
          </a:r>
        </a:p>
      </dsp:txBody>
      <dsp:txXfrm>
        <a:off x="2868392" y="0"/>
        <a:ext cx="1729775" cy="11005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239070-CA94-D345-A8CC-3364D0922CB4}" type="datetimeFigureOut">
              <a:rPr lang="en-US" smtClean="0"/>
              <a:t>01/09/14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5FC3BF-E7F9-A449-81B7-0C942280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4372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06452832"/>
      </p:ext>
    </p:extLst>
  </p:cSld>
  <p:clrMap bg1="lt1" tx1="dk1" bg2="dk2" tx2="lt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9986598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550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Key things to note: RS-Graph enumerates all partitions</a:t>
            </a:r>
            <a:r>
              <a:rPr lang="en-US" baseline="0" dirty="0" smtClean="0"/>
              <a:t> at once, giving rise to multiple child join-op nodes.   The </a:t>
            </a:r>
            <a:r>
              <a:rPr lang="en-US" baseline="0" dirty="0" err="1" smtClean="0"/>
              <a:t>eq</a:t>
            </a:r>
            <a:r>
              <a:rPr lang="en-US" baseline="0" dirty="0" smtClean="0"/>
              <a:t>-node children of these join-op nodes have their own join sets, and the rule is applied on those </a:t>
            </a:r>
            <a:r>
              <a:rPr lang="en-US" baseline="0" dirty="0" err="1" smtClean="0"/>
              <a:t>eq</a:t>
            </a:r>
            <a:r>
              <a:rPr lang="en-US" baseline="0" dirty="0" smtClean="0"/>
              <a:t>-nodes also.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7773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677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5969928"/>
            <a:ext cx="5486399" cy="861744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r>
              <a:rPr lang="en-US" dirty="0" smtClean="0">
                <a:cs typeface="Arial"/>
              </a:rPr>
              <a:t>Chain Query Timings:</a:t>
            </a:r>
          </a:p>
          <a:p>
            <a:r>
              <a:rPr lang="en-US" dirty="0" smtClean="0">
                <a:cs typeface="Arial"/>
              </a:rPr>
              <a:t>14 1.856197 37.102756 10.56679 39884.0 -&gt; 5.7 times faster than RS-B2-CPS, 20 times faster than RS-B1-CPS</a:t>
            </a:r>
          </a:p>
          <a:p>
            <a:r>
              <a:rPr lang="en-US" dirty="0" smtClean="0">
                <a:cs typeface="Arial"/>
              </a:rPr>
              <a:t>24 13.726648 343.0 129.0 </a:t>
            </a:r>
          </a:p>
          <a:p>
            <a:r>
              <a:rPr lang="en-US" dirty="0" smtClean="0">
                <a:cs typeface="Arial"/>
              </a:rPr>
              <a:t>Cycle Query Timings:</a:t>
            </a:r>
          </a:p>
          <a:p>
            <a:r>
              <a:rPr lang="en-US" dirty="0" smtClean="0">
                <a:cs typeface="Arial"/>
              </a:rPr>
              <a:t>14 5.406084 101.0 13.495744 40784.0 -&gt; 18.7</a:t>
            </a:r>
            <a:r>
              <a:rPr lang="en-US" baseline="0" dirty="0" smtClean="0">
                <a:cs typeface="Arial"/>
              </a:rPr>
              <a:t> times faster than RS-B1-CPS</a:t>
            </a:r>
            <a:endParaRPr lang="en-US" dirty="0" smtClean="0">
              <a:cs typeface="Arial"/>
            </a:endParaRPr>
          </a:p>
          <a:p>
            <a:r>
              <a:rPr lang="en-US" dirty="0" smtClean="0">
                <a:cs typeface="Arial"/>
              </a:rPr>
              <a:t>24 46.127441 1293.0 152.0</a:t>
            </a:r>
          </a:p>
          <a:p>
            <a:r>
              <a:rPr lang="en-US" dirty="0" smtClean="0">
                <a:cs typeface="Arial"/>
              </a:rPr>
              <a:t>Further </a:t>
            </a:r>
            <a:r>
              <a:rPr lang="en-US" dirty="0">
                <a:cs typeface="Arial"/>
              </a:rPr>
              <a:t>results with number of equivalence nodes, number of operation nodes, number of operation node addition attempts are in paper</a:t>
            </a:r>
          </a:p>
          <a:p>
            <a:pPr>
              <a:spcBef>
                <a:spcPts val="0"/>
              </a:spcBef>
              <a:buNone/>
            </a:pPr>
            <a:r>
              <a:rPr lang="en-US" dirty="0">
                <a:cs typeface="Arial"/>
              </a:rPr>
              <a:t/>
            </a:r>
            <a:br>
              <a:rPr lang="en-US" dirty="0">
                <a:cs typeface="Arial"/>
              </a:rPr>
            </a:br>
            <a:endParaRPr dirty="0"/>
          </a:p>
        </p:txBody>
      </p:sp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7964035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star queries:</a:t>
            </a:r>
          </a:p>
          <a:p>
            <a:r>
              <a:rPr lang="en-US" dirty="0" smtClean="0"/>
              <a:t>10 11.370394 37.39816 24.042197 182.0 -&gt;</a:t>
            </a:r>
            <a:r>
              <a:rPr lang="en-US" baseline="0" dirty="0" smtClean="0"/>
              <a:t> 3.3 x faster than RS-B1-CPS, 2.1 x faster than RS-B2-CPS</a:t>
            </a:r>
            <a:endParaRPr lang="en-US" dirty="0" smtClean="0"/>
          </a:p>
          <a:p>
            <a:r>
              <a:rPr lang="en-US" dirty="0" smtClean="0"/>
              <a:t>For clique queries: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1027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1010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082811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F76A63C8-58CC-425D-ACCD-2AEA10436B59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06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F76A63C8-58CC-425D-ACCD-2AEA10436B59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211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Point 2 – not clear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F76A63C8-58CC-425D-ACCD-2AEA10436B59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31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2386004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3188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6038180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6279857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019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3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BB9A-96CB-1F4C-AF03-B4529502042B}" type="datetime1">
              <a:rPr lang="en-IN" smtClean="0"/>
              <a:t>01/09/14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IIT Bombay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5" y="6459788"/>
            <a:ext cx="98401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728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4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8" y="731520"/>
            <a:ext cx="5009393" cy="5257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5" y="6459788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DDE0194C-BE85-794F-85C4-F85AF7A273A2}" type="datetime1">
              <a:rPr lang="en-IN" smtClean="0"/>
              <a:t>01/09/14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IIT Bombay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25345" y="6459788"/>
            <a:ext cx="9840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332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3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C61D-4CB9-A845-9305-ED2690A53908}" type="datetime1">
              <a:rPr lang="en-IN" smtClean="0"/>
              <a:t>01/09/14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IIT Bombay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25345" y="6459788"/>
            <a:ext cx="98401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722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39B1-D035-D245-B03B-50FDD5D3904C}" type="datetime1">
              <a:rPr lang="en-IN" smtClean="0"/>
              <a:t>01/09/14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IIT Bombay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5" y="6459788"/>
            <a:ext cx="98401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51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3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414781"/>
            <a:ext cx="1971675" cy="575742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87DF-F4D7-4642-8D5D-B4A183ABA4CB}" type="datetime1">
              <a:rPr lang="en-IN" smtClean="0"/>
              <a:t>01/09/14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IIT Bombay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5" y="6459788"/>
            <a:ext cx="98401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75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35D6-32FF-BB40-9A04-39BD0DC2F4DA}" type="datetime1">
              <a:rPr lang="en-IN" smtClean="0"/>
              <a:t>01/09/14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IIT Bombay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25345" y="6459788"/>
            <a:ext cx="98401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22325" y="1868705"/>
            <a:ext cx="7586663" cy="439398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258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1E55-9C71-954D-B329-6218CC1E3FCD}" type="datetime1">
              <a:rPr lang="en-IN" smtClean="0"/>
              <a:t>01/09/14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IIT Bombay</a:t>
            </a:r>
            <a:endParaRPr lang="en-US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528628" y="6428172"/>
            <a:ext cx="523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fld id="{51677593-657F-C14E-9480-4045BAA4A7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448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High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9BFC-4609-2C46-84C6-69876A9F42F5}" type="datetime1">
              <a:rPr lang="en-IN" smtClean="0"/>
              <a:t>01/09/14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IIT Bombay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25345" y="6459788"/>
            <a:ext cx="98401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22325" y="1971675"/>
            <a:ext cx="7586663" cy="4217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2960" y="286607"/>
            <a:ext cx="7543800" cy="88133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769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3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B4662-1655-3A49-AEE0-F6431D8BCBC9}" type="datetime1">
              <a:rPr lang="en-IN" smtClean="0"/>
              <a:t>01/09/14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IIT Bombay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5" y="6459788"/>
            <a:ext cx="98401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98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6"/>
            <a:ext cx="75438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8"/>
            <a:ext cx="3703320" cy="402335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83401-F7E5-3145-B47A-EBA8B36D61C9}" type="datetime1">
              <a:rPr lang="en-IN" smtClean="0"/>
              <a:t>01/09/14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IIT Bombay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25345" y="6459788"/>
            <a:ext cx="98401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6"/>
            <a:ext cx="75438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F128-70D6-DD46-87F5-5859A52947E8}" type="datetime1">
              <a:rPr lang="en-IN" smtClean="0"/>
              <a:t>01/09/14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IIT Bombay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425345" y="6459788"/>
            <a:ext cx="98401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67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887E-CA77-644A-A39A-083F2836E048}" type="datetime1">
              <a:rPr lang="en-IN" smtClean="0"/>
              <a:t>01/09/14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IIT Bombay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25345" y="6459788"/>
            <a:ext cx="98401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9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3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3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29831-4955-D04F-BECC-94E654B438DC}" type="datetime1">
              <a:rPr lang="en-IN" smtClean="0"/>
              <a:t>01/09/14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IIT Bombay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425345" y="6459788"/>
            <a:ext cx="98401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54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7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62470"/>
            <a:ext cx="7543800" cy="99595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7279" y="1531610"/>
            <a:ext cx="7931544" cy="463218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2" y="6459788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8F2BBEB-366C-CA4D-806B-F8A5B4925A7A}" type="datetime1">
              <a:rPr lang="en-IN" smtClean="0"/>
              <a:t>01/09/14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40" y="6459788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IIT Bombay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22960" y="1202406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528628" y="6428172"/>
            <a:ext cx="523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fld id="{51677593-657F-C14E-9480-4045BAA4A7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338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5" r:id="rId1"/>
    <p:sldLayoutId id="2147484396" r:id="rId2"/>
    <p:sldLayoutId id="2147484397" r:id="rId3"/>
    <p:sldLayoutId id="2147484398" r:id="rId4"/>
    <p:sldLayoutId id="2147484399" r:id="rId5"/>
    <p:sldLayoutId id="2147484400" r:id="rId6"/>
    <p:sldLayoutId id="2147484401" r:id="rId7"/>
    <p:sldLayoutId id="2147484402" r:id="rId8"/>
    <p:sldLayoutId id="2147484403" r:id="rId9"/>
    <p:sldLayoutId id="2147484404" r:id="rId10"/>
    <p:sldLayoutId id="2147484405" r:id="rId11"/>
    <p:sldLayoutId id="2147484406" r:id="rId12"/>
    <p:sldLayoutId id="2147484407" r:id="rId13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nils@mit.edu" TargetMode="External"/><Relationship Id="rId4" Type="http://schemas.openxmlformats.org/officeDocument/2006/relationships/hyperlink" Target="mailto:sudarshan@cse.iitb.ac.in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image" Target="../media/image2.jpg"/><Relationship Id="rId1" Type="http://schemas.openxmlformats.org/officeDocument/2006/relationships/tags" Target="../tags/tag2.xml"/><Relationship Id="rId2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Optimizing Join Enumeration in Transformation-based Query Optimizers</a:t>
            </a:r>
            <a:endParaRPr lang="en-US" sz="48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Anil Shanbhag, S. Sudarshan</a:t>
            </a:r>
          </a:p>
          <a:p>
            <a:r>
              <a:rPr lang="en-US" dirty="0" smtClean="0"/>
              <a:t>IIT Bombay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45718" y="6446666"/>
            <a:ext cx="40212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VLDB 2014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825038" y="5548190"/>
            <a:ext cx="3531302" cy="31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anils@mit.edu</a:t>
            </a:r>
            <a:r>
              <a:rPr lang="en-US" dirty="0" smtClean="0"/>
              <a:t>, </a:t>
            </a:r>
            <a:r>
              <a:rPr lang="en-US" dirty="0" smtClean="0">
                <a:hlinkClick r:id="rId4"/>
              </a:rPr>
              <a:t>sudarsha@</a:t>
            </a:r>
            <a:r>
              <a:rPr lang="en-US" dirty="0" smtClean="0">
                <a:hlinkClick r:id="rId4"/>
              </a:rPr>
              <a:t>cse.iitb.ac.in</a:t>
            </a:r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  <p:transition xmlns:p14="http://schemas.microsoft.com/office/powerpoint/2010/main" spd="slow" advTm="13513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Shot 2014-08-21 at 11.39.08 A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5689" y="603746"/>
            <a:ext cx="3334905" cy="5374587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 Sets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287617" y="1644001"/>
            <a:ext cx="5980214" cy="4495212"/>
          </a:xfrm>
        </p:spPr>
        <p:txBody>
          <a:bodyPr>
            <a:normAutofit/>
          </a:bodyPr>
          <a:lstStyle/>
          <a:p>
            <a:r>
              <a:rPr lang="en-US" dirty="0">
                <a:latin typeface="Calibri"/>
              </a:rPr>
              <a:t>For applying graph-partitioning based enumeration, we need to create a join graph consisting of nodes being joined</a:t>
            </a:r>
            <a:endParaRPr lang="en-US" dirty="0"/>
          </a:p>
          <a:p>
            <a:r>
              <a:rPr lang="en-US" dirty="0">
                <a:latin typeface="Calibri"/>
              </a:rPr>
              <a:t>A </a:t>
            </a:r>
            <a:r>
              <a:rPr lang="en-US" b="1" dirty="0">
                <a:solidFill>
                  <a:srgbClr val="002060"/>
                </a:solidFill>
                <a:latin typeface="Calibri"/>
              </a:rPr>
              <a:t>maximal join set</a:t>
            </a:r>
            <a:r>
              <a:rPr lang="en-US" dirty="0">
                <a:latin typeface="Calibri"/>
              </a:rPr>
              <a:t> at an equivalence node E is a maximal set of equivalence nodes Ei being joined below E such that none of the </a:t>
            </a:r>
            <a:r>
              <a:rPr lang="en-US" dirty="0" err="1">
                <a:latin typeface="Calibri"/>
              </a:rPr>
              <a:t>Ei</a:t>
            </a:r>
            <a:r>
              <a:rPr lang="en-US" dirty="0">
                <a:latin typeface="Calibri"/>
              </a:rPr>
              <a:t> have any join operators below them.</a:t>
            </a:r>
          </a:p>
          <a:p>
            <a:r>
              <a:rPr lang="en-US" dirty="0">
                <a:latin typeface="Calibri"/>
              </a:rPr>
              <a:t>There can be multiple maximal join sets at an equivalence node</a:t>
            </a:r>
          </a:p>
          <a:p>
            <a:pPr lvl="1"/>
            <a:r>
              <a:rPr lang="en-US" sz="2000" dirty="0">
                <a:latin typeface="Calibri"/>
              </a:rPr>
              <a:t> we store all of them.</a:t>
            </a:r>
            <a:endParaRPr lang="en-US" sz="2000" dirty="0">
              <a:latin typeface="Calibri" charset="0"/>
            </a:endParaRPr>
          </a:p>
          <a:p>
            <a:r>
              <a:rPr lang="en-US" dirty="0">
                <a:latin typeface="Calibri"/>
              </a:rPr>
              <a:t>In the example to the right, at E</a:t>
            </a:r>
            <a:r>
              <a:rPr lang="en-US" baseline="-25000" dirty="0">
                <a:latin typeface="Calibri"/>
              </a:rPr>
              <a:t>0</a:t>
            </a:r>
            <a:r>
              <a:rPr lang="en-US" dirty="0">
                <a:latin typeface="Calibri"/>
              </a:rPr>
              <a:t>  </a:t>
            </a:r>
          </a:p>
          <a:p>
            <a:pPr lvl="1"/>
            <a:r>
              <a:rPr lang="en-US" sz="2000" dirty="0">
                <a:latin typeface="Calibri"/>
              </a:rPr>
              <a:t>(R</a:t>
            </a:r>
            <a:r>
              <a:rPr lang="en-US" sz="2000" baseline="-25000" dirty="0">
                <a:latin typeface="Calibri"/>
              </a:rPr>
              <a:t>1</a:t>
            </a:r>
            <a:r>
              <a:rPr lang="en-US" sz="2000" dirty="0">
                <a:latin typeface="Calibri"/>
              </a:rPr>
              <a:t>, E</a:t>
            </a:r>
            <a:r>
              <a:rPr lang="en-US" sz="2000" baseline="-25000" dirty="0">
                <a:latin typeface="Calibri"/>
              </a:rPr>
              <a:t>3 </a:t>
            </a:r>
            <a:r>
              <a:rPr lang="en-US" sz="2000" dirty="0">
                <a:latin typeface="Calibri"/>
              </a:rPr>
              <a:t>, R</a:t>
            </a:r>
            <a:r>
              <a:rPr lang="en-US" sz="2000" baseline="-25000" dirty="0">
                <a:latin typeface="Calibri"/>
              </a:rPr>
              <a:t>3</a:t>
            </a:r>
            <a:r>
              <a:rPr lang="en-US" sz="2000" dirty="0">
                <a:latin typeface="Calibri"/>
              </a:rPr>
              <a:t>) is a maximal join set, </a:t>
            </a:r>
          </a:p>
          <a:p>
            <a:pPr lvl="1"/>
            <a:r>
              <a:rPr lang="en-US" sz="2000" dirty="0">
                <a:latin typeface="Calibri"/>
              </a:rPr>
              <a:t>But </a:t>
            </a:r>
            <a:r>
              <a:rPr lang="en-US" sz="2000" dirty="0"/>
              <a:t>(E</a:t>
            </a:r>
            <a:r>
              <a:rPr lang="en-US" sz="2000" baseline="-25000" dirty="0"/>
              <a:t>1</a:t>
            </a:r>
            <a:r>
              <a:rPr lang="en-US" sz="2000" dirty="0"/>
              <a:t>, R</a:t>
            </a:r>
            <a:r>
              <a:rPr lang="en-US" sz="2000" baseline="-25000" dirty="0"/>
              <a:t>3</a:t>
            </a:r>
            <a:r>
              <a:rPr lang="en-US" sz="2000" dirty="0"/>
              <a:t>) is not since E1 has join operator below it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IIT Bombay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>
          <a:xfrm>
            <a:off x="8039820" y="6459788"/>
            <a:ext cx="984019" cy="365125"/>
          </a:xfrm>
        </p:spPr>
        <p:txBody>
          <a:bodyPr/>
          <a:lstStyle/>
          <a:p>
            <a:r>
              <a:rPr lang="en-US" dirty="0" smtClean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967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4145"/>
    </mc:Choice>
    <mc:Fallback>
      <p:transition xmlns:p14="http://schemas.microsoft.com/office/powerpoint/2010/main" spd="slow" advTm="4414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 Rule RS-Graph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730" y="1461037"/>
            <a:ext cx="8452695" cy="4702758"/>
          </a:xfrm>
        </p:spPr>
        <p:txBody>
          <a:bodyPr>
            <a:noAutofit/>
          </a:bodyPr>
          <a:lstStyle/>
          <a:p>
            <a:r>
              <a:rPr lang="en-US" dirty="0" smtClean="0"/>
              <a:t>Rule RS</a:t>
            </a:r>
            <a:r>
              <a:rPr lang="en-US" dirty="0"/>
              <a:t>-</a:t>
            </a:r>
            <a:r>
              <a:rPr lang="en-US" dirty="0" smtClean="0"/>
              <a:t>Graph: matches </a:t>
            </a:r>
            <a:r>
              <a:rPr lang="en-US" dirty="0"/>
              <a:t>pattern E1 ⋈ </a:t>
            </a:r>
            <a:r>
              <a:rPr lang="en-US" dirty="0" smtClean="0"/>
              <a:t>E2</a:t>
            </a:r>
            <a:endParaRPr lang="en-US" dirty="0"/>
          </a:p>
          <a:p>
            <a:r>
              <a:rPr lang="en-US" b="1" dirty="0"/>
              <a:t>On match</a:t>
            </a:r>
            <a:r>
              <a:rPr lang="en-US" dirty="0"/>
              <a:t>, </a:t>
            </a:r>
            <a:r>
              <a:rPr lang="en-US" b="1" dirty="0" smtClean="0"/>
              <a:t>For </a:t>
            </a:r>
            <a:r>
              <a:rPr lang="en-US" b="1" dirty="0"/>
              <a:t>e</a:t>
            </a:r>
            <a:r>
              <a:rPr lang="en-US" b="1" dirty="0" smtClean="0"/>
              <a:t>ach</a:t>
            </a:r>
            <a:r>
              <a:rPr lang="en-US" dirty="0" smtClean="0"/>
              <a:t> </a:t>
            </a:r>
            <a:r>
              <a:rPr lang="en-US" dirty="0"/>
              <a:t>pair (J1, J2) where J1 </a:t>
            </a:r>
            <a:r>
              <a:rPr lang="en-US" dirty="0">
                <a:solidFill>
                  <a:srgbClr val="252525"/>
                </a:solidFill>
                <a:latin typeface="Calibri" charset="0"/>
              </a:rPr>
              <a:t>∈</a:t>
            </a:r>
            <a:r>
              <a:rPr lang="en-US" dirty="0"/>
              <a:t> </a:t>
            </a:r>
            <a:r>
              <a:rPr lang="en-US" dirty="0" smtClean="0"/>
              <a:t>join </a:t>
            </a:r>
            <a:r>
              <a:rPr lang="en-US" dirty="0"/>
              <a:t>sets of E1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J2 </a:t>
            </a:r>
            <a:r>
              <a:rPr lang="en-US" dirty="0">
                <a:solidFill>
                  <a:srgbClr val="252525"/>
                </a:solidFill>
                <a:latin typeface="Calibri" charset="0"/>
              </a:rPr>
              <a:t>∈</a:t>
            </a:r>
            <a:r>
              <a:rPr lang="en-US" dirty="0"/>
              <a:t> </a:t>
            </a:r>
            <a:r>
              <a:rPr lang="en-US" dirty="0" smtClean="0"/>
              <a:t>join </a:t>
            </a:r>
            <a:r>
              <a:rPr lang="en-US" dirty="0"/>
              <a:t>sets of E2</a:t>
            </a:r>
          </a:p>
          <a:p>
            <a:pPr lvl="1"/>
            <a:r>
              <a:rPr lang="en-US" sz="2000" b="1" dirty="0"/>
              <a:t>If</a:t>
            </a:r>
            <a:r>
              <a:rPr lang="en-US" sz="2000" dirty="0"/>
              <a:t> J1 U J2 has </a:t>
            </a:r>
            <a:r>
              <a:rPr lang="en-US" sz="2000" b="1" dirty="0"/>
              <a:t>not</a:t>
            </a:r>
            <a:r>
              <a:rPr lang="en-US" sz="2000" dirty="0"/>
              <a:t> been enumerated at node E, where E is the parent equivalence node of E1 ⋈ E2 </a:t>
            </a:r>
          </a:p>
          <a:p>
            <a:pPr lvl="2"/>
            <a:r>
              <a:rPr lang="en-US" sz="2000" dirty="0"/>
              <a:t>Call the partitioning algorithm on the join graph of J1 U J2 to generate all cross-product free partitions</a:t>
            </a:r>
          </a:p>
          <a:p>
            <a:pPr lvl="2"/>
            <a:r>
              <a:rPr lang="en-US" sz="2000" b="1" dirty="0"/>
              <a:t>For each </a:t>
            </a:r>
            <a:r>
              <a:rPr lang="en-US" sz="2000" dirty="0"/>
              <a:t>such partition S1, (J1 U J2)\S1</a:t>
            </a:r>
          </a:p>
          <a:p>
            <a:pPr lvl="3"/>
            <a:r>
              <a:rPr lang="en-US" sz="2000" dirty="0"/>
              <a:t>We check if there is equivalence node representing S1 (</a:t>
            </a:r>
            <a:r>
              <a:rPr lang="en-US" sz="2000" dirty="0" smtClean="0"/>
              <a:t>similarly </a:t>
            </a:r>
            <a:r>
              <a:rPr lang="en-US" sz="2000" dirty="0"/>
              <a:t>G\S1)</a:t>
            </a:r>
          </a:p>
          <a:p>
            <a:pPr lvl="4"/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This is done efficiently by inserting a dummy n-</a:t>
            </a:r>
            <a:r>
              <a:rPr lang="en-US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ary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join operator into the DAG and using standard Volcano/Cascades duplicate expression check . </a:t>
            </a:r>
          </a:p>
          <a:p>
            <a:pPr lvl="3"/>
            <a:r>
              <a:rPr lang="en-US" sz="2000" dirty="0"/>
              <a:t>If yes, we simply use the equivalence node in place of S1. </a:t>
            </a:r>
          </a:p>
          <a:p>
            <a:pPr lvl="3"/>
            <a:r>
              <a:rPr lang="en-US" sz="2000" dirty="0"/>
              <a:t>If not, we create a left-deep join tree of relations in S1 and insert it into the DAG. Use the equivalence node thus created for S1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IIT Bombay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>
          <a:xfrm>
            <a:off x="8178138" y="6459788"/>
            <a:ext cx="984019" cy="365125"/>
          </a:xfrm>
        </p:spPr>
        <p:txBody>
          <a:bodyPr/>
          <a:lstStyle/>
          <a:p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006256" y="3140548"/>
            <a:ext cx="184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537783" y="2112767"/>
            <a:ext cx="450627" cy="307777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368951" y="2097623"/>
            <a:ext cx="411474" cy="307777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E2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023184" y="1720473"/>
            <a:ext cx="298607" cy="245782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023184" y="1679506"/>
            <a:ext cx="2986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⋈</a:t>
            </a:r>
            <a:endParaRPr lang="en-US" dirty="0"/>
          </a:p>
        </p:txBody>
      </p:sp>
      <p:cxnSp>
        <p:nvCxnSpPr>
          <p:cNvPr id="13" name="Straight Connector 12"/>
          <p:cNvCxnSpPr>
            <a:stCxn id="5" idx="0"/>
            <a:endCxn id="8" idx="1"/>
          </p:cNvCxnSpPr>
          <p:nvPr/>
        </p:nvCxnSpPr>
        <p:spPr>
          <a:xfrm flipV="1">
            <a:off x="7763097" y="1833395"/>
            <a:ext cx="260087" cy="279372"/>
          </a:xfrm>
          <a:prstGeom prst="line">
            <a:avLst/>
          </a:prstGeom>
          <a:ln>
            <a:solidFill>
              <a:srgbClr val="0D0D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0" idx="0"/>
            <a:endCxn id="7" idx="6"/>
          </p:cNvCxnSpPr>
          <p:nvPr/>
        </p:nvCxnSpPr>
        <p:spPr>
          <a:xfrm flipH="1" flipV="1">
            <a:off x="8321791" y="1843364"/>
            <a:ext cx="252897" cy="254259"/>
          </a:xfrm>
          <a:prstGeom prst="line">
            <a:avLst/>
          </a:prstGeom>
          <a:ln>
            <a:solidFill>
              <a:srgbClr val="0D0D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972366" y="1266896"/>
            <a:ext cx="396007" cy="307777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E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8175422" y="1574673"/>
            <a:ext cx="0" cy="151618"/>
          </a:xfrm>
          <a:prstGeom prst="line">
            <a:avLst/>
          </a:prstGeom>
          <a:ln>
            <a:solidFill>
              <a:srgbClr val="0D0D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206829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9477"/>
    </mc:Choice>
    <mc:Fallback>
      <p:transition xmlns:p14="http://schemas.microsoft.com/office/powerpoint/2010/main" spd="slow" advTm="99477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RS-Graph (Contd.) 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Volcano/Cascades framework will recursively apply RS-Graph on generated nodes to generate entire </a:t>
            </a:r>
            <a:r>
              <a:rPr lang="en-US" dirty="0" smtClean="0"/>
              <a:t>space</a:t>
            </a:r>
            <a:endParaRPr lang="en-US" dirty="0"/>
          </a:p>
          <a:p>
            <a:r>
              <a:rPr lang="en-US" dirty="0"/>
              <a:t>Join sets at a node may change as transformations are applied at child equivalence </a:t>
            </a:r>
            <a:r>
              <a:rPr lang="en-US" dirty="0" smtClean="0"/>
              <a:t>nodes</a:t>
            </a:r>
          </a:p>
          <a:p>
            <a:pPr lvl="1"/>
            <a:r>
              <a:rPr lang="en-US" dirty="0" smtClean="0"/>
              <a:t>Join </a:t>
            </a:r>
            <a:r>
              <a:rPr lang="en-US" dirty="0"/>
              <a:t>sets can be maintained in a bottom-up fashion. </a:t>
            </a:r>
          </a:p>
          <a:p>
            <a:r>
              <a:rPr lang="en-US" b="1" dirty="0"/>
              <a:t>Theorem:</a:t>
            </a:r>
            <a:r>
              <a:rPr lang="en-US" dirty="0"/>
              <a:t> RS-Graph is complete</a:t>
            </a:r>
          </a:p>
          <a:p>
            <a:r>
              <a:rPr lang="en-US" dirty="0"/>
              <a:t>Potential risk: equivalence nodes may have many maximal join sets</a:t>
            </a:r>
          </a:p>
          <a:p>
            <a:r>
              <a:rPr lang="en-US" dirty="0"/>
              <a:t>Good news: For commonly encountered </a:t>
            </a:r>
            <a:r>
              <a:rPr lang="en-US" dirty="0" err="1"/>
              <a:t>rulesets</a:t>
            </a:r>
            <a:r>
              <a:rPr lang="en-US" dirty="0"/>
              <a:t>, each equivalence node has a single maximal join set.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IIT Bombay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8136813" y="6433663"/>
            <a:ext cx="984019" cy="365125"/>
          </a:xfrm>
        </p:spPr>
        <p:txBody>
          <a:bodyPr/>
          <a:lstStyle/>
          <a:p>
            <a:r>
              <a:rPr lang="en-US" dirty="0" smtClean="0"/>
              <a:t>12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29869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3203"/>
    </mc:Choice>
    <mc:Fallback>
      <p:transition xmlns:p14="http://schemas.microsoft.com/office/powerpoint/2010/main" spd="slow" advTm="53203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IIT Bombay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035652" y="6459788"/>
            <a:ext cx="984019" cy="365125"/>
          </a:xfrm>
        </p:spPr>
        <p:txBody>
          <a:bodyPr/>
          <a:lstStyle/>
          <a:p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4" name="TextBox 10"/>
          <p:cNvSpPr txBox="1"/>
          <p:nvPr/>
        </p:nvSpPr>
        <p:spPr>
          <a:xfrm>
            <a:off x="525463" y="5587098"/>
            <a:ext cx="8416275" cy="954107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RS-Graph significantly outperforms RS-B1-CPS, RS-B2, and even RS-B2-CPS (which is incomplete)</a:t>
            </a:r>
            <a:r>
              <a:rPr lang="en-US" sz="2000" dirty="0" smtClean="0">
                <a:latin typeface="+mn-lt"/>
              </a:rPr>
              <a:t>.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(</a:t>
            </a:r>
            <a:r>
              <a:rPr lang="en-US" sz="2000" dirty="0">
                <a:latin typeface="+mn-lt"/>
              </a:rPr>
              <a:t>Results on RS-B2-CPS not in paper, added subsequently)</a:t>
            </a:r>
          </a:p>
          <a:p>
            <a:pPr algn="ctr"/>
            <a:endParaRPr lang="en-US" sz="1600" dirty="0">
              <a:latin typeface="+mn-lt"/>
            </a:endParaRPr>
          </a:p>
        </p:txBody>
      </p:sp>
      <p:pic>
        <p:nvPicPr>
          <p:cNvPr id="6" name="Picture 5" descr="Screen Shot 2014-08-30 at 1.49.4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8783"/>
            <a:ext cx="9144000" cy="37237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10197" y="1285395"/>
            <a:ext cx="8331541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Incompleteness of RS-B2-CPS observed in cycle queries (# Eq. Nodes)</a:t>
            </a:r>
          </a:p>
          <a:p>
            <a:r>
              <a:rPr lang="en-US" sz="1800" dirty="0" smtClean="0"/>
              <a:t>LQ </a:t>
            </a:r>
            <a:r>
              <a:rPr lang="en-US" sz="1800" dirty="0" smtClean="0"/>
              <a:t>DAG Expansion time (</a:t>
            </a:r>
            <a:r>
              <a:rPr lang="en-US" sz="1800" dirty="0" err="1" smtClean="0"/>
              <a:t>ms</a:t>
            </a:r>
            <a:r>
              <a:rPr lang="en-US" sz="1800" dirty="0" smtClean="0"/>
              <a:t>) </a:t>
            </a:r>
            <a:br>
              <a:rPr lang="en-US" sz="1800" dirty="0" smtClean="0"/>
            </a:br>
            <a:r>
              <a:rPr lang="en-US" sz="1800" dirty="0" smtClean="0"/>
              <a:t>             </a:t>
            </a:r>
            <a:r>
              <a:rPr lang="en-US" sz="1800" dirty="0" smtClean="0"/>
              <a:t>Chain Queries                                       </a:t>
            </a:r>
            <a:r>
              <a:rPr lang="en-US" sz="1800" dirty="0" smtClean="0"/>
              <a:t>     Cycle </a:t>
            </a:r>
            <a:r>
              <a:rPr lang="en-US" sz="1800" dirty="0" smtClean="0"/>
              <a:t>Queries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371740" y="5227956"/>
            <a:ext cx="8569998" cy="40011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tx1"/>
                </a:solidFill>
              </a:rPr>
              <a:t>Colour</a:t>
            </a:r>
            <a:r>
              <a:rPr lang="en-US" sz="2000" dirty="0" smtClean="0">
                <a:solidFill>
                  <a:schemeClr val="tx1"/>
                </a:solidFill>
              </a:rPr>
              <a:t> code in graph:  </a:t>
            </a:r>
            <a:r>
              <a:rPr lang="en-US" sz="2000" dirty="0" smtClean="0">
                <a:solidFill>
                  <a:srgbClr val="0000A1"/>
                </a:solidFill>
              </a:rPr>
              <a:t>RS-B2</a:t>
            </a:r>
            <a:r>
              <a:rPr lang="en-US" sz="2000" dirty="0" smtClean="0"/>
              <a:t>,  </a:t>
            </a:r>
            <a:r>
              <a:rPr lang="en-US" sz="2000" dirty="0" smtClean="0">
                <a:solidFill>
                  <a:srgbClr val="6C2147"/>
                </a:solidFill>
              </a:rPr>
              <a:t>RS-B1-CPS</a:t>
            </a:r>
            <a:r>
              <a:rPr lang="en-US" sz="2000" dirty="0" smtClean="0"/>
              <a:t>,  </a:t>
            </a:r>
            <a:r>
              <a:rPr lang="en-US" sz="2000" dirty="0" smtClean="0">
                <a:solidFill>
                  <a:srgbClr val="C15C1D"/>
                </a:solidFill>
              </a:rPr>
              <a:t>RS-B2-CPS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008F00"/>
                </a:solidFill>
              </a:rPr>
              <a:t>RS-Graph</a:t>
            </a:r>
            <a:endParaRPr lang="en-US" sz="2000" dirty="0">
              <a:solidFill>
                <a:srgbClr val="008F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 advTm="103066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01691" y="1354524"/>
            <a:ext cx="7931544" cy="4495212"/>
          </a:xfrm>
        </p:spPr>
        <p:txBody>
          <a:bodyPr>
            <a:normAutofit/>
          </a:bodyPr>
          <a:lstStyle/>
          <a:p>
            <a:pPr marL="203200" indent="0">
              <a:buNone/>
            </a:pPr>
            <a:r>
              <a:rPr lang="en-US" sz="2400" dirty="0">
                <a:latin typeface="Calibri"/>
              </a:rPr>
              <a:t>For star and clique join graphs 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IIT Bombay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7935980" y="6459788"/>
            <a:ext cx="984019" cy="365125"/>
          </a:xfrm>
        </p:spPr>
        <p:txBody>
          <a:bodyPr/>
          <a:lstStyle/>
          <a:p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2" name="TextBox 8"/>
          <p:cNvSpPr txBox="1"/>
          <p:nvPr/>
        </p:nvSpPr>
        <p:spPr>
          <a:xfrm>
            <a:off x="601691" y="5681318"/>
            <a:ext cx="7826299" cy="70788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  <a:cs typeface="Arial" charset="0"/>
              </a:rPr>
              <a:t>Further results with number of equivalence nodes, number of operation nodes, number of operation node addition attempts are in </a:t>
            </a:r>
            <a:r>
              <a:rPr lang="en-US" sz="2000" dirty="0" smtClean="0">
                <a:latin typeface="+mn-lt"/>
                <a:cs typeface="Arial" charset="0"/>
              </a:rPr>
              <a:t>paper</a:t>
            </a:r>
            <a:endParaRPr lang="en-US" sz="2000" dirty="0">
              <a:latin typeface="+mn-lt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0197" y="1285395"/>
            <a:ext cx="8331541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LQ DAG Expansion time (</a:t>
            </a:r>
            <a:r>
              <a:rPr lang="en-US" sz="2000" dirty="0" err="1" smtClean="0"/>
              <a:t>ms</a:t>
            </a:r>
            <a:r>
              <a:rPr lang="en-US" sz="2000" dirty="0" smtClean="0"/>
              <a:t>) </a:t>
            </a:r>
            <a:br>
              <a:rPr lang="en-US" sz="2000" dirty="0" smtClean="0"/>
            </a:br>
            <a:r>
              <a:rPr lang="en-US" sz="2000" dirty="0" smtClean="0"/>
              <a:t>                 Star Queries                                      Clique Queries</a:t>
            </a:r>
            <a:endParaRPr lang="en-US" sz="2000" dirty="0"/>
          </a:p>
        </p:txBody>
      </p:sp>
      <p:pic>
        <p:nvPicPr>
          <p:cNvPr id="5" name="Picture 4" descr="Screen Shot 2014-08-30 at 1.49.5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2344"/>
            <a:ext cx="9144000" cy="378870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86569" y="5280562"/>
            <a:ext cx="8772260" cy="40011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tx1"/>
                </a:solidFill>
              </a:rPr>
              <a:t>Colour</a:t>
            </a:r>
            <a:r>
              <a:rPr lang="en-US" sz="2000" dirty="0" smtClean="0">
                <a:solidFill>
                  <a:schemeClr val="tx1"/>
                </a:solidFill>
              </a:rPr>
              <a:t> code in graph:  </a:t>
            </a:r>
            <a:r>
              <a:rPr lang="en-US" sz="2000" dirty="0" smtClean="0">
                <a:solidFill>
                  <a:srgbClr val="0000A1"/>
                </a:solidFill>
              </a:rPr>
              <a:t>RS-B2</a:t>
            </a:r>
            <a:r>
              <a:rPr lang="en-US" sz="2000" dirty="0" smtClean="0"/>
              <a:t>,  </a:t>
            </a:r>
            <a:r>
              <a:rPr lang="en-US" sz="2000" dirty="0" smtClean="0">
                <a:solidFill>
                  <a:srgbClr val="6C2147"/>
                </a:solidFill>
              </a:rPr>
              <a:t>RS-B1-CPS</a:t>
            </a:r>
            <a:r>
              <a:rPr lang="en-US" sz="2000" dirty="0" smtClean="0"/>
              <a:t>,  </a:t>
            </a:r>
            <a:r>
              <a:rPr lang="en-US" sz="2000" dirty="0" smtClean="0">
                <a:solidFill>
                  <a:srgbClr val="C15C1D"/>
                </a:solidFill>
              </a:rPr>
              <a:t>RS-B2-CPS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008F00"/>
                </a:solidFill>
              </a:rPr>
              <a:t>RS-Graph</a:t>
            </a:r>
            <a:endParaRPr lang="en-US" sz="2000" dirty="0">
              <a:solidFill>
                <a:srgbClr val="008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401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Cross-Product Free Join Order Enumeration in Transformation-based QO is inefficient :</a:t>
            </a:r>
          </a:p>
          <a:p>
            <a:pPr lvl="1"/>
            <a:r>
              <a:rPr lang="en-US" sz="2000" dirty="0" smtClean="0"/>
              <a:t>RS-B1-CPS is complete but generates exponential number of duplicates</a:t>
            </a:r>
          </a:p>
          <a:p>
            <a:pPr lvl="1"/>
            <a:r>
              <a:rPr lang="en-US" sz="2000" dirty="0" smtClean="0"/>
              <a:t>RS-B2-CPS is incomplete</a:t>
            </a:r>
          </a:p>
          <a:p>
            <a:pPr lvl="1"/>
            <a:r>
              <a:rPr lang="en-US" sz="2000" dirty="0" smtClean="0"/>
              <a:t>RS-B2 explores a significantly larger space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We propose a new </a:t>
            </a:r>
            <a:r>
              <a:rPr lang="en-US" sz="2400" dirty="0" err="1" smtClean="0"/>
              <a:t>ruleset</a:t>
            </a:r>
            <a:r>
              <a:rPr lang="en-US" sz="2400" dirty="0" smtClean="0"/>
              <a:t> RS-Graph which uses join graph partitioning</a:t>
            </a:r>
          </a:p>
          <a:p>
            <a:pPr lvl="1"/>
            <a:r>
              <a:rPr lang="en-US" sz="2000" dirty="0" smtClean="0"/>
              <a:t>It is complete</a:t>
            </a:r>
          </a:p>
          <a:p>
            <a:pPr lvl="1"/>
            <a:r>
              <a:rPr lang="en-US" sz="2000" dirty="0" smtClean="0"/>
              <a:t>It does not generate duplicates</a:t>
            </a:r>
          </a:p>
          <a:p>
            <a:pPr lvl="1"/>
            <a:r>
              <a:rPr lang="en-US" sz="2000" dirty="0" smtClean="0"/>
              <a:t>Performs significantly better than existing </a:t>
            </a:r>
            <a:r>
              <a:rPr lang="en-US" sz="2000" dirty="0" err="1" smtClean="0"/>
              <a:t>rulesets</a:t>
            </a:r>
            <a:endParaRPr lang="en-US" sz="20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IIT Bombay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159981" y="6459788"/>
            <a:ext cx="984019" cy="365125"/>
          </a:xfrm>
        </p:spPr>
        <p:txBody>
          <a:bodyPr/>
          <a:lstStyle/>
          <a:p>
            <a:r>
              <a:rPr lang="en-US" dirty="0" smtClean="0"/>
              <a:t>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731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IIT Bombay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505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RS-Graph is Complete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Proof consists of two parts:</a:t>
            </a:r>
          </a:p>
          <a:p>
            <a:pPr lvl="1"/>
            <a:r>
              <a:rPr lang="en-US" dirty="0" smtClean="0"/>
              <a:t>An equivalence node stores all the maximal join sets</a:t>
            </a:r>
          </a:p>
          <a:p>
            <a:pPr lvl="1"/>
            <a:r>
              <a:rPr lang="en-US" dirty="0" smtClean="0"/>
              <a:t>Having all the join sets, the RS-Graph rule generates all the join order alternatives below the equivalence node</a:t>
            </a:r>
          </a:p>
          <a:p>
            <a:pPr lvl="1"/>
            <a:endParaRPr lang="en-US" dirty="0"/>
          </a:p>
          <a:p>
            <a:pPr marL="201168" lvl="1" indent="0">
              <a:buNone/>
            </a:pPr>
            <a:r>
              <a:rPr lang="en-US" dirty="0" smtClean="0"/>
              <a:t>Part 2 was shown by Pit Fender et. al, given a join set we construct the join graph. The partitioning </a:t>
            </a:r>
            <a:r>
              <a:rPr lang="en-US" dirty="0"/>
              <a:t>algorithm generates all S1 ⋈ </a:t>
            </a:r>
            <a:r>
              <a:rPr lang="en-US" dirty="0" smtClean="0"/>
              <a:t> S2 alternatives possible below this equivalence node.</a:t>
            </a:r>
          </a:p>
          <a:p>
            <a:pPr marL="201168" lvl="1" indent="0">
              <a:buNone/>
            </a:pPr>
            <a:endParaRPr lang="en-US" dirty="0"/>
          </a:p>
          <a:p>
            <a:pPr marL="201168" lvl="1" indent="0">
              <a:buNone/>
            </a:pPr>
            <a:r>
              <a:rPr lang="en-US" dirty="0" smtClean="0"/>
              <a:t>Part 1 comes from the correctness of the join set maintenance. Interested reader may refer to the paper for this.</a:t>
            </a:r>
          </a:p>
          <a:p>
            <a:endParaRPr lang="en-US" dirty="0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IIT Bombay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425345" y="6459788"/>
            <a:ext cx="984019" cy="365125"/>
          </a:xfrm>
        </p:spPr>
        <p:txBody>
          <a:bodyPr/>
          <a:lstStyle/>
          <a:p>
            <a:r>
              <a:rPr lang="en-US" dirty="0" smtClean="0"/>
              <a:t>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539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7279" y="1531610"/>
            <a:ext cx="5436102" cy="4632185"/>
          </a:xfrm>
        </p:spPr>
        <p:txBody>
          <a:bodyPr/>
          <a:lstStyle/>
          <a:p>
            <a:r>
              <a:rPr lang="en-US" dirty="0"/>
              <a:t>Each equivalence node stores a set of maximal join sets. There may be multiple maximal join sets and hence we might have blow up ? </a:t>
            </a:r>
          </a:p>
          <a:p>
            <a:r>
              <a:rPr lang="en-US" dirty="0"/>
              <a:t>Good news: For commonly encountered </a:t>
            </a:r>
            <a:r>
              <a:rPr lang="en-US" dirty="0" err="1"/>
              <a:t>rulesets</a:t>
            </a:r>
            <a:r>
              <a:rPr lang="en-US" dirty="0"/>
              <a:t>, this does not happen. Each equivalence node has a single maximal join set.</a:t>
            </a:r>
          </a:p>
          <a:p>
            <a:r>
              <a:rPr lang="en-US" dirty="0"/>
              <a:t>Consider the example to the right:</a:t>
            </a:r>
          </a:p>
          <a:p>
            <a:r>
              <a:rPr lang="en-US" dirty="0"/>
              <a:t>The set of maximal join sets of E</a:t>
            </a:r>
            <a:r>
              <a:rPr lang="en-US" baseline="-25000" dirty="0"/>
              <a:t>0</a:t>
            </a:r>
            <a:r>
              <a:rPr lang="en-US" dirty="0"/>
              <a:t> consists of single entry [({R</a:t>
            </a:r>
            <a:r>
              <a:rPr lang="en-US" baseline="-25000" dirty="0"/>
              <a:t>1</a:t>
            </a:r>
            <a:r>
              <a:rPr lang="en-US" dirty="0"/>
              <a:t> E</a:t>
            </a:r>
            <a:r>
              <a:rPr lang="en-US" baseline="-25000" dirty="0"/>
              <a:t>3</a:t>
            </a:r>
            <a:r>
              <a:rPr lang="en-US" dirty="0"/>
              <a:t> R</a:t>
            </a:r>
            <a:r>
              <a:rPr lang="en-US" baseline="-25000" dirty="0"/>
              <a:t>3</a:t>
            </a:r>
            <a:r>
              <a:rPr lang="en-US" dirty="0"/>
              <a:t>}, {t</a:t>
            </a:r>
            <a:r>
              <a:rPr lang="en-US" baseline="-25000" dirty="0"/>
              <a:t>2</a:t>
            </a:r>
            <a:r>
              <a:rPr lang="en-US" dirty="0"/>
              <a:t> t</a:t>
            </a:r>
            <a:r>
              <a:rPr lang="en-US" baseline="-25000" dirty="0"/>
              <a:t>0</a:t>
            </a:r>
            <a:r>
              <a:rPr lang="en-US" dirty="0"/>
              <a:t>})]</a:t>
            </a:r>
            <a:endParaRPr lang="en-US" baseline="-2500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IIT Bombay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>
          <a:xfrm>
            <a:off x="7425345" y="6459788"/>
            <a:ext cx="984019" cy="365125"/>
          </a:xfrm>
        </p:spPr>
        <p:txBody>
          <a:bodyPr/>
          <a:lstStyle/>
          <a:p>
            <a:r>
              <a:rPr lang="en-US" dirty="0" smtClean="0"/>
              <a:t>18</a:t>
            </a:r>
            <a:endParaRPr lang="en-US" dirty="0"/>
          </a:p>
        </p:txBody>
      </p:sp>
      <p:pic>
        <p:nvPicPr>
          <p:cNvPr id="6" name="Picture 5" descr="Screen Shot 2014-08-21 at 11.39.08 A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7299" y="2011628"/>
            <a:ext cx="2560784" cy="41270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Query Optimization: Quick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System R algorithm</a:t>
            </a:r>
          </a:p>
          <a:p>
            <a:pPr lvl="1"/>
            <a:r>
              <a:rPr lang="en-US" sz="1800" dirty="0">
                <a:solidFill>
                  <a:srgbClr val="404040"/>
                </a:solidFill>
              </a:rPr>
              <a:t>Dynamic programming algorithm to find best join order</a:t>
            </a:r>
          </a:p>
          <a:p>
            <a:pPr lvl="1"/>
            <a:r>
              <a:rPr lang="en-US" sz="1800" dirty="0">
                <a:solidFill>
                  <a:srgbClr val="404040"/>
                </a:solidFill>
              </a:rPr>
              <a:t>Time complexity:  O(3</a:t>
            </a:r>
            <a:r>
              <a:rPr lang="en-US" sz="1800" baseline="30000" dirty="0">
                <a:solidFill>
                  <a:srgbClr val="404040"/>
                </a:solidFill>
              </a:rPr>
              <a:t>n</a:t>
            </a:r>
            <a:r>
              <a:rPr lang="en-US" sz="1800" dirty="0">
                <a:solidFill>
                  <a:srgbClr val="404040"/>
                </a:solidFill>
              </a:rPr>
              <a:t>) for bushy join orders</a:t>
            </a:r>
          </a:p>
          <a:p>
            <a:pPr lvl="1"/>
            <a:r>
              <a:rPr lang="en-US" sz="1800" dirty="0">
                <a:solidFill>
                  <a:srgbClr val="404040"/>
                </a:solidFill>
              </a:rPr>
              <a:t>Plan space considered includes cross products</a:t>
            </a:r>
          </a:p>
          <a:p>
            <a:r>
              <a:rPr lang="en-US" sz="2000" dirty="0">
                <a:solidFill>
                  <a:srgbClr val="404040"/>
                </a:solidFill>
              </a:rPr>
              <a:t>For some common join topologies  #cross-product free </a:t>
            </a:r>
            <a:r>
              <a:rPr lang="en-US" dirty="0">
                <a:solidFill>
                  <a:srgbClr val="404040"/>
                </a:solidFill>
              </a:rPr>
              <a:t>intermediate </a:t>
            </a:r>
            <a:r>
              <a:rPr lang="en-US" sz="2000" dirty="0">
                <a:solidFill>
                  <a:srgbClr val="404040"/>
                </a:solidFill>
              </a:rPr>
              <a:t>join </a:t>
            </a:r>
            <a:r>
              <a:rPr lang="en-US" dirty="0">
                <a:solidFill>
                  <a:srgbClr val="404040"/>
                </a:solidFill>
              </a:rPr>
              <a:t>results </a:t>
            </a:r>
            <a:r>
              <a:rPr lang="en-US" sz="2000" dirty="0" smtClean="0">
                <a:solidFill>
                  <a:srgbClr val="404040"/>
                </a:solidFill>
              </a:rPr>
              <a:t>is </a:t>
            </a:r>
            <a:r>
              <a:rPr lang="en-US" sz="2000" dirty="0">
                <a:solidFill>
                  <a:srgbClr val="404040"/>
                </a:solidFill>
              </a:rPr>
              <a:t>polynomial</a:t>
            </a:r>
          </a:p>
          <a:p>
            <a:pPr lvl="1"/>
            <a:r>
              <a:rPr lang="en-US" sz="1800" dirty="0">
                <a:solidFill>
                  <a:srgbClr val="404040"/>
                </a:solidFill>
              </a:rPr>
              <a:t>E.g. chain, cycle, ..</a:t>
            </a:r>
          </a:p>
          <a:p>
            <a:r>
              <a:rPr lang="en-US" sz="2000" dirty="0">
                <a:solidFill>
                  <a:srgbClr val="404040"/>
                </a:solidFill>
              </a:rPr>
              <a:t>Can we reduce </a:t>
            </a:r>
            <a:r>
              <a:rPr lang="en-US" sz="2000" dirty="0" smtClean="0">
                <a:solidFill>
                  <a:srgbClr val="404040"/>
                </a:solidFill>
              </a:rPr>
              <a:t>optimization time by </a:t>
            </a:r>
            <a:r>
              <a:rPr lang="en-US" sz="2000" dirty="0">
                <a:solidFill>
                  <a:srgbClr val="404040"/>
                </a:solidFill>
              </a:rPr>
              <a:t>avoiding cross products?</a:t>
            </a:r>
          </a:p>
          <a:p>
            <a:pPr lvl="1"/>
            <a:r>
              <a:rPr lang="en-US" sz="1800" dirty="0">
                <a:solidFill>
                  <a:srgbClr val="404040"/>
                </a:solidFill>
              </a:rPr>
              <a:t>Algorithms for generation of cross-product free join space</a:t>
            </a:r>
          </a:p>
          <a:p>
            <a:pPr lvl="2"/>
            <a:r>
              <a:rPr lang="en-US" dirty="0">
                <a:solidFill>
                  <a:srgbClr val="404040"/>
                </a:solidFill>
              </a:rPr>
              <a:t>Bottom up:  </a:t>
            </a:r>
            <a:r>
              <a:rPr lang="en-US" dirty="0" err="1">
                <a:solidFill>
                  <a:srgbClr val="404040"/>
                </a:solidFill>
              </a:rPr>
              <a:t>DPccp</a:t>
            </a:r>
            <a:r>
              <a:rPr lang="en-US" dirty="0">
                <a:solidFill>
                  <a:srgbClr val="404040"/>
                </a:solidFill>
              </a:rPr>
              <a:t>  (</a:t>
            </a:r>
            <a:r>
              <a:rPr lang="en-US" dirty="0" err="1">
                <a:solidFill>
                  <a:srgbClr val="404040"/>
                </a:solidFill>
              </a:rPr>
              <a:t>Moerkotte</a:t>
            </a:r>
            <a:r>
              <a:rPr lang="en-US" dirty="0">
                <a:solidFill>
                  <a:srgbClr val="404040"/>
                </a:solidFill>
              </a:rPr>
              <a:t> and </a:t>
            </a:r>
            <a:r>
              <a:rPr lang="en-US" dirty="0" err="1">
                <a:solidFill>
                  <a:srgbClr val="404040"/>
                </a:solidFill>
              </a:rPr>
              <a:t>Newmann</a:t>
            </a:r>
            <a:r>
              <a:rPr lang="en-US" dirty="0">
                <a:solidFill>
                  <a:srgbClr val="404040"/>
                </a:solidFill>
              </a:rPr>
              <a:t> [VLDB06])</a:t>
            </a:r>
          </a:p>
          <a:p>
            <a:pPr lvl="2"/>
            <a:r>
              <a:rPr lang="en-US" dirty="0">
                <a:solidFill>
                  <a:srgbClr val="404040"/>
                </a:solidFill>
              </a:rPr>
              <a:t>Top-down:   </a:t>
            </a:r>
            <a:r>
              <a:rPr lang="en-US" dirty="0" err="1">
                <a:solidFill>
                  <a:srgbClr val="404040"/>
                </a:solidFill>
              </a:rPr>
              <a:t>TDMinCutBranch</a:t>
            </a:r>
            <a:r>
              <a:rPr lang="en-US" dirty="0">
                <a:solidFill>
                  <a:srgbClr val="404040"/>
                </a:solidFill>
              </a:rPr>
              <a:t> (Fender </a:t>
            </a:r>
            <a:r>
              <a:rPr lang="en-US" dirty="0" smtClean="0">
                <a:solidFill>
                  <a:srgbClr val="404040"/>
                </a:solidFill>
              </a:rPr>
              <a:t>et al. </a:t>
            </a:r>
            <a:r>
              <a:rPr lang="en-US" dirty="0">
                <a:solidFill>
                  <a:srgbClr val="404040"/>
                </a:solidFill>
              </a:rPr>
              <a:t>[ICDE11]), </a:t>
            </a:r>
            <a:r>
              <a:rPr lang="en-US" dirty="0" err="1">
                <a:solidFill>
                  <a:srgbClr val="404040"/>
                </a:solidFill>
              </a:rPr>
              <a:t>TDMinCutConservative</a:t>
            </a:r>
            <a:r>
              <a:rPr lang="en-US" dirty="0">
                <a:solidFill>
                  <a:srgbClr val="404040"/>
                </a:solidFill>
              </a:rPr>
              <a:t> (Fender </a:t>
            </a:r>
            <a:r>
              <a:rPr lang="en-US" dirty="0" smtClean="0">
                <a:solidFill>
                  <a:srgbClr val="404040"/>
                </a:solidFill>
              </a:rPr>
              <a:t>et al. </a:t>
            </a:r>
            <a:r>
              <a:rPr lang="en-US" dirty="0">
                <a:solidFill>
                  <a:srgbClr val="404040"/>
                </a:solidFill>
              </a:rPr>
              <a:t>[ICDE12])</a:t>
            </a:r>
          </a:p>
          <a:p>
            <a:pPr lvl="1"/>
            <a:r>
              <a:rPr lang="en-US" sz="1800" dirty="0">
                <a:solidFill>
                  <a:srgbClr val="404040"/>
                </a:solidFill>
              </a:rPr>
              <a:t>Time complexity is polynomial if </a:t>
            </a:r>
            <a:r>
              <a:rPr lang="en-US" sz="1800" dirty="0" smtClean="0">
                <a:solidFill>
                  <a:srgbClr val="404040"/>
                </a:solidFill>
              </a:rPr>
              <a:t>#cross</a:t>
            </a:r>
            <a:r>
              <a:rPr lang="en-US" sz="1800" dirty="0">
                <a:solidFill>
                  <a:srgbClr val="404040"/>
                </a:solidFill>
              </a:rPr>
              <a:t>-product </a:t>
            </a:r>
            <a:r>
              <a:rPr lang="en-US" sz="1800" dirty="0" smtClean="0">
                <a:solidFill>
                  <a:srgbClr val="404040"/>
                </a:solidFill>
              </a:rPr>
              <a:t>free intermediate join results is </a:t>
            </a:r>
            <a:r>
              <a:rPr lang="en-US" sz="1800" dirty="0">
                <a:solidFill>
                  <a:srgbClr val="404040"/>
                </a:solidFill>
              </a:rPr>
              <a:t>polynomial in size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IIT Bombay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159750" y="6459538"/>
            <a:ext cx="984250" cy="365125"/>
          </a:xfrm>
        </p:spPr>
        <p:txBody>
          <a:bodyPr/>
          <a:lstStyle/>
          <a:p>
            <a:r>
              <a:rPr lang="en-US" dirty="0" smtClean="0"/>
              <a:t>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431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7193"/>
    </mc:Choice>
    <mc:Fallback>
      <p:transition xmlns:p14="http://schemas.microsoft.com/office/powerpoint/2010/main" spd="slow" advTm="8719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Cross</a:t>
            </a:r>
            <a:r>
              <a:rPr lang="en-US" sz="4000"/>
              <a:t>-Product-Free </a:t>
            </a:r>
            <a:r>
              <a:rPr lang="en-US" sz="4000" smtClean="0"/>
              <a:t>Join </a:t>
            </a:r>
            <a:r>
              <a:rPr lang="en-US" sz="4000" dirty="0"/>
              <a:t>Order </a:t>
            </a:r>
            <a:r>
              <a:rPr lang="en-US" sz="4000"/>
              <a:t>Enumeration using Graph Partitioning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7279" y="1531610"/>
            <a:ext cx="8015400" cy="4632185"/>
          </a:xfrm>
        </p:spPr>
        <p:txBody>
          <a:bodyPr>
            <a:normAutofit/>
          </a:bodyPr>
          <a:lstStyle/>
          <a:p>
            <a:r>
              <a:rPr lang="en-US" sz="2000" dirty="0"/>
              <a:t>Key idea for avoiding cross products while finding best join tree: </a:t>
            </a:r>
          </a:p>
          <a:p>
            <a:r>
              <a:rPr lang="en-US" dirty="0"/>
              <a:t>F</a:t>
            </a:r>
            <a:r>
              <a:rPr lang="en-US" sz="2000" dirty="0"/>
              <a:t>or set S of relations, find all ways to                                                         partition S into S1 and S2 </a:t>
            </a:r>
            <a:r>
              <a:rPr lang="en-US" sz="2000" dirty="0" err="1"/>
              <a:t>s.t.</a:t>
            </a:r>
            <a:endParaRPr lang="en-US" sz="2000" dirty="0"/>
          </a:p>
          <a:p>
            <a:pPr lvl="1"/>
            <a:r>
              <a:rPr lang="en-US" sz="1800" dirty="0">
                <a:solidFill>
                  <a:srgbClr val="404040"/>
                </a:solidFill>
              </a:rPr>
              <a:t>the join graph of S1 is connected, </a:t>
            </a:r>
            <a:br>
              <a:rPr lang="en-US" sz="1800" dirty="0">
                <a:solidFill>
                  <a:srgbClr val="404040"/>
                </a:solidFill>
              </a:rPr>
            </a:br>
            <a:r>
              <a:rPr lang="en-US" dirty="0">
                <a:solidFill>
                  <a:srgbClr val="404040"/>
                </a:solidFill>
              </a:rPr>
              <a:t>and so is the join graph of </a:t>
            </a:r>
            <a:r>
              <a:rPr lang="en-US" dirty="0" smtClean="0">
                <a:solidFill>
                  <a:srgbClr val="404040"/>
                </a:solidFill>
              </a:rPr>
              <a:t>S2</a:t>
            </a:r>
            <a:endParaRPr lang="en-US" dirty="0">
              <a:solidFill>
                <a:srgbClr val="404040"/>
              </a:solidFill>
            </a:endParaRPr>
          </a:p>
          <a:p>
            <a:pPr lvl="1"/>
            <a:r>
              <a:rPr lang="en-US" sz="1800" dirty="0">
                <a:solidFill>
                  <a:srgbClr val="404040"/>
                </a:solidFill>
              </a:rPr>
              <a:t>there is </a:t>
            </a:r>
            <a:r>
              <a:rPr lang="en-US" sz="1800" dirty="0" smtClean="0">
                <a:solidFill>
                  <a:srgbClr val="404040"/>
                </a:solidFill>
              </a:rPr>
              <a:t>an edge (join predicate) </a:t>
            </a:r>
            <a:r>
              <a:rPr lang="en-US" sz="1800" dirty="0">
                <a:solidFill>
                  <a:srgbClr val="404040"/>
                </a:solidFill>
              </a:rPr>
              <a:t>between S1 and S2</a:t>
            </a:r>
          </a:p>
          <a:p>
            <a:r>
              <a:rPr lang="en-US" sz="2000" dirty="0"/>
              <a:t>Simple recursive algorithm to find best plan in                      </a:t>
            </a:r>
            <a:br>
              <a:rPr lang="en-US" sz="2000" dirty="0"/>
            </a:br>
            <a:r>
              <a:rPr lang="en-US" sz="2000" dirty="0"/>
              <a:t>cross-product free join space using partitioning </a:t>
            </a:r>
            <a:r>
              <a:rPr lang="en-US" dirty="0"/>
              <a:t>                           </a:t>
            </a:r>
            <a:br>
              <a:rPr lang="en-US" dirty="0"/>
            </a:br>
            <a:r>
              <a:rPr lang="en-US" sz="2000" dirty="0"/>
              <a:t>as above</a:t>
            </a:r>
          </a:p>
          <a:p>
            <a:r>
              <a:rPr lang="en-US" sz="1900" dirty="0"/>
              <a:t>Efficient algorithms for finding all ways to partition S into S1 and S2 as above</a:t>
            </a:r>
          </a:p>
          <a:p>
            <a:pPr lvl="1"/>
            <a:r>
              <a:rPr lang="en-US" sz="1800" dirty="0" err="1"/>
              <a:t>MinCutLazy</a:t>
            </a:r>
            <a:r>
              <a:rPr lang="en-US" sz="1800" dirty="0"/>
              <a:t> (</a:t>
            </a:r>
            <a:r>
              <a:rPr lang="en-US" sz="1800" dirty="0" err="1"/>
              <a:t>Dehaan</a:t>
            </a:r>
            <a:r>
              <a:rPr lang="en-US" sz="1800" dirty="0"/>
              <a:t> and </a:t>
            </a:r>
            <a:r>
              <a:rPr lang="en-US" sz="1800" dirty="0" err="1" smtClean="0"/>
              <a:t>Tompa</a:t>
            </a:r>
            <a:r>
              <a:rPr lang="en-US" sz="1800" dirty="0" smtClean="0"/>
              <a:t> [</a:t>
            </a:r>
            <a:r>
              <a:rPr lang="en-US" sz="1800" dirty="0"/>
              <a:t>SIGMOD07]) </a:t>
            </a:r>
          </a:p>
          <a:p>
            <a:pPr lvl="1"/>
            <a:r>
              <a:rPr lang="en-US" sz="1800" dirty="0"/>
              <a:t>Fender et. al proposed </a:t>
            </a:r>
            <a:r>
              <a:rPr lang="en-US" sz="1800" dirty="0" err="1" smtClean="0"/>
              <a:t>MinCutBranch</a:t>
            </a:r>
            <a:r>
              <a:rPr lang="en-US" sz="1800" dirty="0" smtClean="0"/>
              <a:t> [</a:t>
            </a:r>
            <a:r>
              <a:rPr lang="en-US" sz="1800" dirty="0"/>
              <a:t>ICDE11] and </a:t>
            </a:r>
            <a:r>
              <a:rPr lang="en-US" sz="1800" dirty="0" err="1"/>
              <a:t>MinCutConservative</a:t>
            </a:r>
            <a:r>
              <a:rPr lang="en-US" sz="1800" dirty="0"/>
              <a:t>  [ICDE12]</a:t>
            </a:r>
          </a:p>
          <a:p>
            <a:pPr lvl="2"/>
            <a:r>
              <a:rPr lang="en-US" sz="1800" dirty="0" err="1"/>
              <a:t>MinCutConservative</a:t>
            </a:r>
            <a:r>
              <a:rPr lang="en-US" sz="1800" dirty="0"/>
              <a:t> is the most efficient currently.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IIT Bombay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976319" y="2402636"/>
            <a:ext cx="488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976319" y="3150036"/>
            <a:ext cx="488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R4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935597" y="2402636"/>
            <a:ext cx="488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R2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917734" y="3150036"/>
            <a:ext cx="488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R3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7369135" y="2608016"/>
            <a:ext cx="591975" cy="6596"/>
          </a:xfrm>
          <a:prstGeom prst="line">
            <a:avLst/>
          </a:prstGeom>
          <a:ln>
            <a:solidFill>
              <a:srgbClr val="0D0D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13" idx="0"/>
          </p:cNvCxnSpPr>
          <p:nvPr/>
        </p:nvCxnSpPr>
        <p:spPr>
          <a:xfrm>
            <a:off x="8161935" y="2778564"/>
            <a:ext cx="0" cy="371472"/>
          </a:xfrm>
          <a:prstGeom prst="line">
            <a:avLst/>
          </a:prstGeom>
          <a:ln>
            <a:solidFill>
              <a:srgbClr val="0D0D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208280" y="2780759"/>
            <a:ext cx="0" cy="371472"/>
          </a:xfrm>
          <a:prstGeom prst="line">
            <a:avLst/>
          </a:prstGeom>
          <a:ln>
            <a:solidFill>
              <a:srgbClr val="0D0D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6486323" y="2252997"/>
            <a:ext cx="2320026" cy="1379110"/>
          </a:xfrm>
          <a:prstGeom prst="roundRect">
            <a:avLst/>
          </a:prstGeom>
          <a:noFill/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127193" y="2127054"/>
            <a:ext cx="488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S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506945" y="2383557"/>
            <a:ext cx="575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6600"/>
                </a:solidFill>
              </a:rPr>
              <a:t>S1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321716" y="2366340"/>
            <a:ext cx="575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S2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6828549" y="2397212"/>
            <a:ext cx="726123" cy="113581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771563" y="2412505"/>
            <a:ext cx="726123" cy="1135811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1677593-657F-C14E-9480-4045BAA4A72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0664871" y="1829710"/>
            <a:ext cx="184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4692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5419"/>
    </mc:Choice>
    <mc:Fallback>
      <p:transition xmlns:p14="http://schemas.microsoft.com/office/powerpoint/2010/main" spd="slow" advTm="65419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0" grpId="0" uiExpand="1" animBg="1"/>
      <p:bldP spid="22" grpId="0" uiExpand="1"/>
      <p:bldP spid="23" grpId="0"/>
      <p:bldP spid="24" grpId="0"/>
      <p:bldP spid="26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822960" y="1488346"/>
            <a:ext cx="7931544" cy="2863131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Based on equivalence rules: e.g.  A </a:t>
            </a:r>
            <a:r>
              <a:rPr lang="en-US" dirty="0" smtClean="0"/>
              <a:t>⋈ B ↔ </a:t>
            </a:r>
            <a:r>
              <a:rPr lang="en-US" dirty="0"/>
              <a:t>B </a:t>
            </a:r>
            <a:r>
              <a:rPr lang="en-US" dirty="0" smtClean="0"/>
              <a:t>⋈ A</a:t>
            </a:r>
            <a:endParaRPr lang="en-US" dirty="0"/>
          </a:p>
          <a:p>
            <a:r>
              <a:rPr lang="en-US" dirty="0"/>
              <a:t>Key benefit: easy to add rules to deal with new operators</a:t>
            </a:r>
          </a:p>
          <a:p>
            <a:pPr lvl="1"/>
            <a:r>
              <a:rPr lang="en-US" dirty="0"/>
              <a:t>e.g. </a:t>
            </a:r>
            <a:r>
              <a:rPr lang="en-US" dirty="0" err="1"/>
              <a:t>outerjoin</a:t>
            </a:r>
            <a:r>
              <a:rPr lang="en-US" dirty="0"/>
              <a:t> group-by/aggregate, limit, ...</a:t>
            </a:r>
          </a:p>
          <a:p>
            <a:pPr lvl="1"/>
            <a:r>
              <a:rPr lang="en-US" dirty="0" err="1">
                <a:latin typeface="Calibri" charset="0"/>
              </a:rPr>
              <a:t>Memoization</a:t>
            </a:r>
            <a:r>
              <a:rPr lang="en-US" dirty="0">
                <a:latin typeface="Calibri" charset="0"/>
              </a:rPr>
              <a:t> technique which generalizes System R style dynamic programming applicable even with equivalence </a:t>
            </a:r>
            <a:r>
              <a:rPr lang="en-US" dirty="0" smtClean="0">
                <a:latin typeface="Calibri" charset="0"/>
              </a:rPr>
              <a:t>rules</a:t>
            </a:r>
          </a:p>
          <a:p>
            <a:r>
              <a:rPr lang="en-US" dirty="0">
                <a:latin typeface="Calibri" charset="0"/>
              </a:rPr>
              <a:t>Used in SQL Server, Tandem, and </a:t>
            </a:r>
            <a:r>
              <a:rPr lang="en-US" dirty="0" err="1">
                <a:latin typeface="Calibri" charset="0"/>
              </a:rPr>
              <a:t>Greenplum</a:t>
            </a:r>
            <a:r>
              <a:rPr lang="en-US" dirty="0">
                <a:latin typeface="Calibri" charset="0"/>
              </a:rPr>
              <a:t>, and several other databases, increasing adoption</a:t>
            </a:r>
          </a:p>
          <a:p>
            <a:r>
              <a:rPr lang="en-US" dirty="0">
                <a:latin typeface="Calibri" charset="0"/>
              </a:rPr>
              <a:t>Transformation rule sets for join order optimization:</a:t>
            </a:r>
          </a:p>
          <a:p>
            <a:pPr lvl="1"/>
            <a:endParaRPr lang="en-US" dirty="0">
              <a:latin typeface="Calibri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Volcano/Cascades Framework for Query Optimization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5483279"/>
            <a:ext cx="7931544" cy="9401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Both </a:t>
            </a:r>
            <a:r>
              <a:rPr lang="en-US" dirty="0"/>
              <a:t>the </a:t>
            </a:r>
            <a:r>
              <a:rPr lang="en-US" dirty="0" err="1"/>
              <a:t>rulesets</a:t>
            </a:r>
            <a:r>
              <a:rPr lang="en-US" dirty="0"/>
              <a:t> </a:t>
            </a:r>
            <a:r>
              <a:rPr lang="en-US" dirty="0" smtClean="0"/>
              <a:t>generate join </a:t>
            </a:r>
            <a:r>
              <a:rPr lang="en-US" dirty="0"/>
              <a:t>orders with cross-products. </a:t>
            </a:r>
          </a:p>
          <a:p>
            <a:pPr lvl="1"/>
            <a:r>
              <a:rPr lang="en-US" b="1" dirty="0"/>
              <a:t>Key contribution of paper: E</a:t>
            </a:r>
            <a:r>
              <a:rPr lang="en-US" b="1" dirty="0" smtClean="0"/>
              <a:t>fficient </a:t>
            </a:r>
            <a:r>
              <a:rPr lang="en-US" b="1" dirty="0" err="1"/>
              <a:t>rulesets</a:t>
            </a:r>
            <a:r>
              <a:rPr lang="en-US" b="1" dirty="0"/>
              <a:t> that avoid cross-products 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IIT Bombay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7425345" y="6459788"/>
            <a:ext cx="984019" cy="365125"/>
          </a:xfrm>
        </p:spPr>
        <p:txBody>
          <a:bodyPr/>
          <a:lstStyle/>
          <a:p>
            <a:r>
              <a:rPr lang="en-US" dirty="0" smtClean="0"/>
              <a:t>4</a:t>
            </a:r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41245041"/>
              </p:ext>
            </p:extLst>
          </p:nvPr>
        </p:nvGraphicFramePr>
        <p:xfrm>
          <a:off x="1698018" y="4351476"/>
          <a:ext cx="4726781" cy="11005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04921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4646"/>
    </mc:Choice>
    <mc:Fallback>
      <p:transition xmlns:p14="http://schemas.microsoft.com/office/powerpoint/2010/main" spd="slow" advTm="7464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33635" y="62470"/>
            <a:ext cx="8609916" cy="995959"/>
          </a:xfrm>
        </p:spPr>
        <p:txBody>
          <a:bodyPr>
            <a:normAutofit/>
          </a:bodyPr>
          <a:lstStyle/>
          <a:p>
            <a:r>
              <a:rPr lang="en-US" sz="3800" dirty="0" err="1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Rulesets</a:t>
            </a:r>
            <a:endParaRPr lang="en-US" sz="3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97279" y="1409147"/>
            <a:ext cx="7931544" cy="4495212"/>
          </a:xfrm>
        </p:spPr>
        <p:txBody>
          <a:bodyPr>
            <a:normAutofit/>
          </a:bodyPr>
          <a:lstStyle/>
          <a:p>
            <a:r>
              <a:rPr lang="en-US" dirty="0"/>
              <a:t>RS-B1-CPS/RS-B2-CPS: modification of RS-B1/RS-B2 to suppress cross-products, i.e. block transformation if the result has cross-product</a:t>
            </a:r>
          </a:p>
          <a:p>
            <a:r>
              <a:rPr lang="en-US" dirty="0"/>
              <a:t>RS-B1-CPS and RS-B2-CPS have been used in some implementations</a:t>
            </a:r>
          </a:p>
          <a:p>
            <a:pPr lvl="1"/>
            <a:r>
              <a:rPr lang="en-US" dirty="0"/>
              <a:t>but not obvious if they are complete, i.e. generate the entire search space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IIT Bombay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136813" y="6459788"/>
            <a:ext cx="984019" cy="365125"/>
          </a:xfrm>
        </p:spPr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1980281" y="130252"/>
            <a:ext cx="7986138" cy="9072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with Cross-Product Suppression (CPS)</a:t>
            </a:r>
            <a:endParaRPr lang="en-US" sz="3800" dirty="0"/>
          </a:p>
        </p:txBody>
      </p:sp>
      <p:pic>
        <p:nvPicPr>
          <p:cNvPr id="12" name="Picture 11" descr="Ruleset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554" y="3070388"/>
            <a:ext cx="7291273" cy="3700321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xmlns:p14="http://schemas.microsoft.com/office/powerpoint/2010/main" spd="slow" advTm="66037">
    <p:cut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RS-B1-CPS                              </a:t>
            </a:r>
            <a:br>
              <a:rPr lang="en-US" sz="4000" dirty="0" smtClean="0"/>
            </a:br>
            <a:r>
              <a:rPr lang="en-US" sz="4000" dirty="0" smtClean="0"/>
              <a:t>Proof of Completeness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7279" y="1668583"/>
            <a:ext cx="7931544" cy="449521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SzPct val="177777"/>
            </a:pPr>
            <a:r>
              <a:rPr lang="en-US" sz="24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Theorem</a:t>
            </a:r>
            <a:r>
              <a:rPr lang="en-US" sz="24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: </a:t>
            </a:r>
            <a:r>
              <a:rPr lang="en-US" sz="240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RS-B1-CPS is complete i.e. any </a:t>
            </a:r>
            <a:r>
              <a:rPr lang="en-US" sz="24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cross-product free tree Q1 can be </a:t>
            </a:r>
            <a:r>
              <a:rPr lang="en-US" sz="240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converted </a:t>
            </a:r>
            <a:r>
              <a:rPr lang="en-US" sz="24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to any other cross-product free tree Q2 using RS-B1-CPS</a:t>
            </a:r>
          </a:p>
          <a:p>
            <a:pPr marL="0" indent="0">
              <a:spcBef>
                <a:spcPts val="0"/>
              </a:spcBef>
              <a:buSzPct val="177777"/>
              <a:buNone/>
            </a:pPr>
            <a:endParaRPr lang="en-US" sz="2400" dirty="0">
              <a:solidFill>
                <a:schemeClr val="dk1"/>
              </a:solidFill>
              <a:latin typeface="Calibri" charset="0"/>
              <a:ea typeface="Calibri"/>
              <a:cs typeface="Calibri"/>
              <a:sym typeface="Calibri"/>
            </a:endParaRPr>
          </a:p>
          <a:p>
            <a:pPr>
              <a:spcBef>
                <a:spcPts val="0"/>
              </a:spcBef>
              <a:buSzPct val="177777"/>
            </a:pPr>
            <a:r>
              <a:rPr lang="en-US" sz="24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Intuition for the proof</a:t>
            </a:r>
          </a:p>
          <a:p>
            <a:pPr>
              <a:spcBef>
                <a:spcPts val="0"/>
              </a:spcBef>
              <a:buSzPct val="177777"/>
            </a:pPr>
            <a:endParaRPr lang="en-US" sz="2400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 lvl="1">
              <a:spcBef>
                <a:spcPts val="0"/>
              </a:spcBef>
              <a:buSzPct val="177777"/>
            </a:pPr>
            <a:r>
              <a:rPr lang="en-US" sz="20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Step 1: Given any arbitrary cross-product-free tree Q1 we can convert it into a canonical cross-product free left-deep tree </a:t>
            </a:r>
            <a:r>
              <a:rPr lang="en-US" sz="200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/>
            </a:r>
            <a:br>
              <a:rPr lang="en-US" sz="200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</a:br>
            <a:r>
              <a:rPr lang="en-US" sz="200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          Qc</a:t>
            </a:r>
            <a:r>
              <a:rPr lang="en-US" sz="20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= (..((R1⋈R2)⋈R3)..)⋈</a:t>
            </a:r>
            <a:r>
              <a:rPr lang="en-US" sz="20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Rk</a:t>
            </a:r>
            <a:r>
              <a:rPr lang="en-US" sz="20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) with relations in sorted order </a:t>
            </a:r>
            <a:r>
              <a:rPr lang="en-US" sz="200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/>
            </a:r>
            <a:br>
              <a:rPr lang="en-US" sz="200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</a:br>
            <a:r>
              <a:rPr lang="en-US" sz="200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using </a:t>
            </a:r>
            <a:r>
              <a:rPr lang="en-US" sz="20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RS-B1-CPS</a:t>
            </a:r>
          </a:p>
          <a:p>
            <a:pPr lvl="1">
              <a:spcBef>
                <a:spcPts val="0"/>
              </a:spcBef>
              <a:buSzPct val="177777"/>
            </a:pPr>
            <a:r>
              <a:rPr lang="en-US" sz="20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Step 2: Above steps can be reversed using RS-B1-CPS for any cross-product free tree</a:t>
            </a:r>
          </a:p>
          <a:p>
            <a:pPr lvl="1">
              <a:spcBef>
                <a:spcPts val="0"/>
              </a:spcBef>
              <a:buSzPct val="177777"/>
            </a:pPr>
            <a:r>
              <a:rPr lang="en-US" sz="20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Can go from any Q1 to any Q2 as above via </a:t>
            </a:r>
            <a:r>
              <a:rPr lang="en-US" sz="200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Qc</a:t>
            </a:r>
            <a:endParaRPr lang="en-US" sz="2000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IIT Bombay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136813" y="6447317"/>
            <a:ext cx="984019" cy="365125"/>
          </a:xfrm>
        </p:spPr>
        <p:txBody>
          <a:bodyPr/>
          <a:lstStyle/>
          <a:p>
            <a:r>
              <a:rPr lang="en-US" dirty="0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036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9101"/>
    </mc:Choice>
    <mc:Fallback>
      <p:transition xmlns:p14="http://schemas.microsoft.com/office/powerpoint/2010/main" spd="slow" advTm="5910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RS-B2-CPS is Incomplete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7279" y="1518378"/>
            <a:ext cx="7931544" cy="4495212"/>
          </a:xfrm>
        </p:spPr>
        <p:txBody>
          <a:bodyPr>
            <a:normAutofit/>
          </a:bodyPr>
          <a:lstStyle/>
          <a:p>
            <a:pPr marL="201168" lvl="1" indent="0">
              <a:buNone/>
            </a:pPr>
            <a:r>
              <a:rPr lang="en-US" sz="2000" dirty="0"/>
              <a:t>Some cross-product free trees may not be reachable from other cross-product free trees using RS-B2-CPS.</a:t>
            </a:r>
          </a:p>
          <a:p>
            <a:pPr marL="201168" lvl="1" indent="0">
              <a:buNone/>
            </a:pPr>
            <a:r>
              <a:rPr lang="en-US" sz="2000" dirty="0"/>
              <a:t>Proof </a:t>
            </a:r>
            <a:r>
              <a:rPr lang="en-US" sz="2000" dirty="0" smtClean="0"/>
              <a:t>of </a:t>
            </a:r>
            <a:r>
              <a:rPr lang="en-US" sz="2000" dirty="0"/>
              <a:t>incompleteness of RS-B2-CPS using counter-</a:t>
            </a:r>
            <a:r>
              <a:rPr lang="en-US" sz="2000" dirty="0" smtClean="0"/>
              <a:t>example below</a:t>
            </a:r>
            <a:endParaRPr lang="en-US" sz="2000" dirty="0"/>
          </a:p>
          <a:p>
            <a:pPr lvl="1"/>
            <a:r>
              <a:rPr lang="en-US" sz="2000" dirty="0"/>
              <a:t>Q and Q2 are both cross-product free join trees</a:t>
            </a:r>
          </a:p>
          <a:p>
            <a:pPr lvl="1"/>
            <a:r>
              <a:rPr lang="en-US" sz="2000" dirty="0"/>
              <a:t>Starting with Q, we can go to Q2 only via application of exchange rule at root join op</a:t>
            </a:r>
          </a:p>
          <a:p>
            <a:pPr lvl="1"/>
            <a:r>
              <a:rPr lang="en-US" sz="2000" dirty="0"/>
              <a:t>This will always result in an intermediate tree with cross-product !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IIT Bombay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794478" y="6446042"/>
            <a:ext cx="268602" cy="365125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7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 descr="rsb2cpscount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13921"/>
            <a:ext cx="9144000" cy="2810933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 advTm="67028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and Potential Fix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Problem: RS-B1-CPS and RS-B2 are complete, however</a:t>
            </a:r>
          </a:p>
          <a:p>
            <a:pPr lvl="1"/>
            <a:r>
              <a:rPr lang="en-US" sz="2000" dirty="0"/>
              <a:t>RS-B1-CPS generates exponential number of duplicates (</a:t>
            </a:r>
            <a:r>
              <a:rPr lang="en-US" sz="2000" dirty="0" err="1"/>
              <a:t>Pellenkoft</a:t>
            </a:r>
            <a:r>
              <a:rPr lang="en-US" sz="2000" dirty="0"/>
              <a:t> </a:t>
            </a:r>
            <a:r>
              <a:rPr lang="en-US" sz="2000" dirty="0" smtClean="0"/>
              <a:t>et al.) </a:t>
            </a:r>
            <a:endParaRPr lang="en-US" sz="2000" dirty="0"/>
          </a:p>
          <a:p>
            <a:pPr lvl="1"/>
            <a:r>
              <a:rPr lang="en-US" sz="2000" dirty="0"/>
              <a:t>RS-B2 explores significantly larger search space (no CPS)</a:t>
            </a:r>
          </a:p>
          <a:p>
            <a:r>
              <a:rPr lang="en-US" sz="2400" dirty="0"/>
              <a:t>Key </a:t>
            </a:r>
            <a:r>
              <a:rPr lang="en-US" sz="2400" dirty="0" smtClean="0"/>
              <a:t>idea: incorporate </a:t>
            </a:r>
            <a:r>
              <a:rPr lang="en-US" sz="2400" dirty="0"/>
              <a:t>graph-partitioning based top-down enumeration into Volcano/Cascades framework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IIT Bombay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8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859202" y="5161422"/>
            <a:ext cx="184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 advTm="41273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QO_Intr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887" y="3376288"/>
            <a:ext cx="7654849" cy="2880211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AND-OR DAG Representation in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Volcano</a:t>
            </a:r>
            <a:r>
              <a:rPr lang="en-US" sz="4000" dirty="0"/>
              <a:t>/Cascades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7279" y="1668583"/>
            <a:ext cx="8260666" cy="449521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404040"/>
                </a:solidFill>
                <a:latin typeface="Calibri" charset="0"/>
              </a:rPr>
              <a:t>Repeatedly apply a set of rules until </a:t>
            </a:r>
            <a:r>
              <a:rPr lang="en-US" dirty="0" err="1">
                <a:solidFill>
                  <a:srgbClr val="404040"/>
                </a:solidFill>
                <a:latin typeface="Calibri" charset="0"/>
              </a:rPr>
              <a:t>fixedpoint</a:t>
            </a:r>
            <a:r>
              <a:rPr lang="en-US" dirty="0">
                <a:solidFill>
                  <a:srgbClr val="404040"/>
                </a:solidFill>
                <a:latin typeface="Calibri" charset="0"/>
              </a:rPr>
              <a:t> </a:t>
            </a:r>
          </a:p>
          <a:p>
            <a:r>
              <a:rPr lang="en-US" dirty="0">
                <a:solidFill>
                  <a:srgbClr val="404040"/>
                </a:solidFill>
                <a:latin typeface="Calibri" charset="0"/>
              </a:rPr>
              <a:t>Store the alternatives efficiently using AND-OR DAG representation . </a:t>
            </a:r>
          </a:p>
          <a:p>
            <a:r>
              <a:rPr lang="en-US" dirty="0">
                <a:solidFill>
                  <a:srgbClr val="404040"/>
                </a:solidFill>
                <a:latin typeface="Calibri" charset="0"/>
              </a:rPr>
              <a:t>Example shows join enumeration for a simple query in </a:t>
            </a:r>
            <a:br>
              <a:rPr lang="en-US" dirty="0">
                <a:solidFill>
                  <a:srgbClr val="404040"/>
                </a:solidFill>
                <a:latin typeface="Calibri" charset="0"/>
              </a:rPr>
            </a:br>
            <a:r>
              <a:rPr lang="en-US" dirty="0" smtClean="0">
                <a:solidFill>
                  <a:srgbClr val="404040"/>
                </a:solidFill>
                <a:latin typeface="Calibri" charset="0"/>
              </a:rPr>
              <a:t>transformation-based </a:t>
            </a:r>
            <a:r>
              <a:rPr lang="en-US" dirty="0">
                <a:solidFill>
                  <a:srgbClr val="404040"/>
                </a:solidFill>
                <a:latin typeface="Calibri" charset="0"/>
              </a:rPr>
              <a:t>QO :  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IIT Bombay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>
          <a:xfrm>
            <a:off x="8015726" y="6459788"/>
            <a:ext cx="984019" cy="365125"/>
          </a:xfrm>
        </p:spPr>
        <p:txBody>
          <a:bodyPr/>
          <a:lstStyle/>
          <a:p>
            <a:r>
              <a:rPr lang="en-US" dirty="0" smtClean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401617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3286"/>
    </mc:Choice>
    <mc:Fallback>
      <p:transition xmlns:p14="http://schemas.microsoft.com/office/powerpoint/2010/main" spd="slow" advTm="4328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5|5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6|4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5|19.5|7.7|39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3|0.7"/>
</p:tagLst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2484</TotalTime>
  <Words>1567</Words>
  <Application>Microsoft Macintosh PowerPoint</Application>
  <PresentationFormat>On-screen Show (4:3)</PresentationFormat>
  <Paragraphs>188</Paragraphs>
  <Slides>18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Retrospect</vt:lpstr>
      <vt:lpstr>Optimizing Join Enumeration in Transformation-based Query Optimizers</vt:lpstr>
      <vt:lpstr>Query Optimization: Quick Background</vt:lpstr>
      <vt:lpstr>Cross-Product-Free Join Order Enumeration using Graph Partitioning</vt:lpstr>
      <vt:lpstr>Volcano/Cascades Framework for Query Optimization</vt:lpstr>
      <vt:lpstr>Rulesets</vt:lpstr>
      <vt:lpstr>RS-B1-CPS                               Proof of Completeness</vt:lpstr>
      <vt:lpstr>RS-B2-CPS is Incomplete</vt:lpstr>
      <vt:lpstr>Problem and Potential Fix</vt:lpstr>
      <vt:lpstr>AND-OR DAG Representation in  Volcano/Cascades</vt:lpstr>
      <vt:lpstr>Join Sets</vt:lpstr>
      <vt:lpstr>Transformation Rule RS-Graph</vt:lpstr>
      <vt:lpstr>RS-Graph (Contd.) </vt:lpstr>
      <vt:lpstr>Performance</vt:lpstr>
      <vt:lpstr>Performance</vt:lpstr>
      <vt:lpstr>Conclusion</vt:lpstr>
      <vt:lpstr>Thank You</vt:lpstr>
      <vt:lpstr>RS-Graph is Complete</vt:lpstr>
      <vt:lpstr>Potential Risk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Optimizing Join Enumeration in Transformation-based  Query Optimizers</dc:title>
  <dc:creator>sudarshan</dc:creator>
  <cp:lastModifiedBy>Anil Shanbhag</cp:lastModifiedBy>
  <cp:revision>216</cp:revision>
  <cp:lastPrinted>2014-08-30T07:48:06Z</cp:lastPrinted>
  <dcterms:modified xsi:type="dcterms:W3CDTF">2014-09-02T07:01:38Z</dcterms:modified>
</cp:coreProperties>
</file>