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94" r:id="rId1"/>
  </p:sldMasterIdLst>
  <p:notesMasterIdLst>
    <p:notesMasterId r:id="rId188"/>
  </p:notesMasterIdLst>
  <p:handoutMasterIdLst>
    <p:handoutMasterId r:id="rId189"/>
  </p:handoutMasterIdLst>
  <p:sldIdLst>
    <p:sldId id="442" r:id="rId2"/>
    <p:sldId id="710" r:id="rId3"/>
    <p:sldId id="462" r:id="rId4"/>
    <p:sldId id="649" r:id="rId5"/>
    <p:sldId id="479" r:id="rId6"/>
    <p:sldId id="602" r:id="rId7"/>
    <p:sldId id="533" r:id="rId8"/>
    <p:sldId id="534" r:id="rId9"/>
    <p:sldId id="535" r:id="rId10"/>
    <p:sldId id="536" r:id="rId11"/>
    <p:sldId id="464" r:id="rId12"/>
    <p:sldId id="465" r:id="rId13"/>
    <p:sldId id="605" r:id="rId14"/>
    <p:sldId id="604" r:id="rId15"/>
    <p:sldId id="603" r:id="rId16"/>
    <p:sldId id="481" r:id="rId17"/>
    <p:sldId id="711" r:id="rId18"/>
    <p:sldId id="550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48" r:id="rId30"/>
    <p:sldId id="549" r:id="rId31"/>
    <p:sldId id="581" r:id="rId32"/>
    <p:sldId id="565" r:id="rId33"/>
    <p:sldId id="582" r:id="rId34"/>
    <p:sldId id="566" r:id="rId35"/>
    <p:sldId id="567" r:id="rId36"/>
    <p:sldId id="583" r:id="rId37"/>
    <p:sldId id="584" r:id="rId38"/>
    <p:sldId id="568" r:id="rId39"/>
    <p:sldId id="569" r:id="rId40"/>
    <p:sldId id="585" r:id="rId41"/>
    <p:sldId id="590" r:id="rId42"/>
    <p:sldId id="570" r:id="rId43"/>
    <p:sldId id="573" r:id="rId44"/>
    <p:sldId id="574" r:id="rId45"/>
    <p:sldId id="575" r:id="rId46"/>
    <p:sldId id="579" r:id="rId47"/>
    <p:sldId id="580" r:id="rId48"/>
    <p:sldId id="589" r:id="rId49"/>
    <p:sldId id="672" r:id="rId50"/>
    <p:sldId id="671" r:id="rId51"/>
    <p:sldId id="620" r:id="rId52"/>
    <p:sldId id="591" r:id="rId53"/>
    <p:sldId id="621" r:id="rId54"/>
    <p:sldId id="622" r:id="rId55"/>
    <p:sldId id="712" r:id="rId56"/>
    <p:sldId id="601" r:id="rId57"/>
    <p:sldId id="598" r:id="rId58"/>
    <p:sldId id="674" r:id="rId59"/>
    <p:sldId id="675" r:id="rId60"/>
    <p:sldId id="597" r:id="rId61"/>
    <p:sldId id="713" r:id="rId62"/>
    <p:sldId id="537" r:id="rId63"/>
    <p:sldId id="467" r:id="rId64"/>
    <p:sldId id="469" r:id="rId65"/>
    <p:sldId id="607" r:id="rId66"/>
    <p:sldId id="608" r:id="rId67"/>
    <p:sldId id="714" r:id="rId68"/>
    <p:sldId id="502" r:id="rId69"/>
    <p:sldId id="503" r:id="rId70"/>
    <p:sldId id="504" r:id="rId71"/>
    <p:sldId id="485" r:id="rId72"/>
    <p:sldId id="487" r:id="rId73"/>
    <p:sldId id="488" r:id="rId74"/>
    <p:sldId id="506" r:id="rId75"/>
    <p:sldId id="507" r:id="rId76"/>
    <p:sldId id="489" r:id="rId77"/>
    <p:sldId id="490" r:id="rId78"/>
    <p:sldId id="492" r:id="rId79"/>
    <p:sldId id="493" r:id="rId80"/>
    <p:sldId id="494" r:id="rId81"/>
    <p:sldId id="505" r:id="rId82"/>
    <p:sldId id="496" r:id="rId83"/>
    <p:sldId id="497" r:id="rId84"/>
    <p:sldId id="498" r:id="rId85"/>
    <p:sldId id="532" r:id="rId86"/>
    <p:sldId id="508" r:id="rId87"/>
    <p:sldId id="509" r:id="rId88"/>
    <p:sldId id="511" r:id="rId89"/>
    <p:sldId id="512" r:id="rId90"/>
    <p:sldId id="531" r:id="rId91"/>
    <p:sldId id="513" r:id="rId92"/>
    <p:sldId id="514" r:id="rId93"/>
    <p:sldId id="515" r:id="rId94"/>
    <p:sldId id="516" r:id="rId95"/>
    <p:sldId id="517" r:id="rId96"/>
    <p:sldId id="518" r:id="rId97"/>
    <p:sldId id="519" r:id="rId98"/>
    <p:sldId id="520" r:id="rId99"/>
    <p:sldId id="521" r:id="rId100"/>
    <p:sldId id="623" r:id="rId101"/>
    <p:sldId id="624" r:id="rId102"/>
    <p:sldId id="625" r:id="rId103"/>
    <p:sldId id="626" r:id="rId104"/>
    <p:sldId id="627" r:id="rId105"/>
    <p:sldId id="628" r:id="rId106"/>
    <p:sldId id="629" r:id="rId107"/>
    <p:sldId id="630" r:id="rId108"/>
    <p:sldId id="631" r:id="rId109"/>
    <p:sldId id="715" r:id="rId110"/>
    <p:sldId id="678" r:id="rId111"/>
    <p:sldId id="679" r:id="rId112"/>
    <p:sldId id="680" r:id="rId113"/>
    <p:sldId id="681" r:id="rId114"/>
    <p:sldId id="682" r:id="rId115"/>
    <p:sldId id="683" r:id="rId116"/>
    <p:sldId id="684" r:id="rId117"/>
    <p:sldId id="685" r:id="rId118"/>
    <p:sldId id="686" r:id="rId119"/>
    <p:sldId id="698" r:id="rId120"/>
    <p:sldId id="699" r:id="rId121"/>
    <p:sldId id="700" r:id="rId122"/>
    <p:sldId id="701" r:id="rId123"/>
    <p:sldId id="702" r:id="rId124"/>
    <p:sldId id="687" r:id="rId125"/>
    <p:sldId id="688" r:id="rId126"/>
    <p:sldId id="689" r:id="rId127"/>
    <p:sldId id="690" r:id="rId128"/>
    <p:sldId id="691" r:id="rId129"/>
    <p:sldId id="692" r:id="rId130"/>
    <p:sldId id="693" r:id="rId131"/>
    <p:sldId id="694" r:id="rId132"/>
    <p:sldId id="695" r:id="rId133"/>
    <p:sldId id="696" r:id="rId134"/>
    <p:sldId id="670" r:id="rId135"/>
    <p:sldId id="644" r:id="rId136"/>
    <p:sldId id="645" r:id="rId137"/>
    <p:sldId id="646" r:id="rId138"/>
    <p:sldId id="647" r:id="rId139"/>
    <p:sldId id="648" r:id="rId140"/>
    <p:sldId id="716" r:id="rId141"/>
    <p:sldId id="594" r:id="rId142"/>
    <p:sldId id="483" r:id="rId143"/>
    <p:sldId id="472" r:id="rId144"/>
    <p:sldId id="471" r:id="rId145"/>
    <p:sldId id="616" r:id="rId146"/>
    <p:sldId id="473" r:id="rId147"/>
    <p:sldId id="617" r:id="rId148"/>
    <p:sldId id="676" r:id="rId149"/>
    <p:sldId id="677" r:id="rId150"/>
    <p:sldId id="632" r:id="rId151"/>
    <p:sldId id="633" r:id="rId152"/>
    <p:sldId id="636" r:id="rId153"/>
    <p:sldId id="639" r:id="rId154"/>
    <p:sldId id="637" r:id="rId155"/>
    <p:sldId id="640" r:id="rId156"/>
    <p:sldId id="638" r:id="rId157"/>
    <p:sldId id="641" r:id="rId158"/>
    <p:sldId id="642" r:id="rId159"/>
    <p:sldId id="643" r:id="rId160"/>
    <p:sldId id="717" r:id="rId161"/>
    <p:sldId id="718" r:id="rId162"/>
    <p:sldId id="703" r:id="rId163"/>
    <p:sldId id="704" r:id="rId164"/>
    <p:sldId id="705" r:id="rId165"/>
    <p:sldId id="707" r:id="rId166"/>
    <p:sldId id="708" r:id="rId167"/>
    <p:sldId id="709" r:id="rId168"/>
    <p:sldId id="563" r:id="rId169"/>
    <p:sldId id="564" r:id="rId170"/>
    <p:sldId id="650" r:id="rId171"/>
    <p:sldId id="651" r:id="rId172"/>
    <p:sldId id="652" r:id="rId173"/>
    <p:sldId id="653" r:id="rId174"/>
    <p:sldId id="654" r:id="rId175"/>
    <p:sldId id="655" r:id="rId176"/>
    <p:sldId id="656" r:id="rId177"/>
    <p:sldId id="657" r:id="rId178"/>
    <p:sldId id="658" r:id="rId179"/>
    <p:sldId id="659" r:id="rId180"/>
    <p:sldId id="660" r:id="rId181"/>
    <p:sldId id="661" r:id="rId182"/>
    <p:sldId id="662" r:id="rId183"/>
    <p:sldId id="663" r:id="rId184"/>
    <p:sldId id="664" r:id="rId185"/>
    <p:sldId id="665" r:id="rId186"/>
    <p:sldId id="666" r:id="rId18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F3B702E-F56D-B44A-8408-A05E90095C9D}">
          <p14:sldIdLst>
            <p14:sldId id="442"/>
            <p14:sldId id="710"/>
          </p14:sldIdLst>
        </p14:section>
        <p14:section name="Introduction" id="{151AB9BF-DF38-C341-BAF7-1C0E52AE34E1}">
          <p14:sldIdLst>
            <p14:sldId id="462"/>
            <p14:sldId id="649"/>
            <p14:sldId id="479"/>
            <p14:sldId id="602"/>
            <p14:sldId id="533"/>
            <p14:sldId id="534"/>
            <p14:sldId id="535"/>
            <p14:sldId id="536"/>
            <p14:sldId id="464"/>
            <p14:sldId id="465"/>
            <p14:sldId id="605"/>
            <p14:sldId id="604"/>
            <p14:sldId id="603"/>
            <p14:sldId id="481"/>
          </p14:sldIdLst>
        </p14:section>
        <p14:section name="Distributed Transactions" id="{D4590C3D-97D3-944E-B680-1B378B234D6F}">
          <p14:sldIdLst>
            <p14:sldId id="711"/>
            <p14:sldId id="550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81"/>
            <p14:sldId id="565"/>
            <p14:sldId id="582"/>
            <p14:sldId id="566"/>
            <p14:sldId id="567"/>
            <p14:sldId id="583"/>
            <p14:sldId id="584"/>
            <p14:sldId id="568"/>
            <p14:sldId id="569"/>
            <p14:sldId id="585"/>
            <p14:sldId id="590"/>
            <p14:sldId id="570"/>
            <p14:sldId id="573"/>
            <p14:sldId id="574"/>
            <p14:sldId id="575"/>
            <p14:sldId id="579"/>
            <p14:sldId id="580"/>
            <p14:sldId id="589"/>
            <p14:sldId id="672"/>
            <p14:sldId id="671"/>
            <p14:sldId id="620"/>
            <p14:sldId id="591"/>
            <p14:sldId id="621"/>
            <p14:sldId id="622"/>
          </p14:sldIdLst>
        </p14:section>
        <p14:section name="Distributed File Systems" id="{7162CA77-9289-764D-A4F6-9E9B3DB774A2}">
          <p14:sldIdLst>
            <p14:sldId id="712"/>
            <p14:sldId id="601"/>
            <p14:sldId id="598"/>
            <p14:sldId id="674"/>
            <p14:sldId id="675"/>
            <p14:sldId id="597"/>
          </p14:sldIdLst>
        </p14:section>
        <p14:section name="Parallel/Distributed Data Storage Systems" id="{6C4F668A-0A37-4A41-9F0B-238142BC4D4B}">
          <p14:sldIdLst>
            <p14:sldId id="713"/>
            <p14:sldId id="537"/>
            <p14:sldId id="467"/>
            <p14:sldId id="469"/>
            <p14:sldId id="607"/>
            <p14:sldId id="608"/>
          </p14:sldIdLst>
        </p14:section>
        <p14:section name="Architecture of Parallel/Distributed Data Storage Systems" id="{CCD14E35-74E7-0249-88FC-F7B662B09D9B}">
          <p14:sldIdLst>
            <p14:sldId id="714"/>
            <p14:sldId id="502"/>
            <p14:sldId id="503"/>
            <p14:sldId id="504"/>
            <p14:sldId id="485"/>
            <p14:sldId id="487"/>
            <p14:sldId id="488"/>
            <p14:sldId id="506"/>
            <p14:sldId id="507"/>
            <p14:sldId id="489"/>
            <p14:sldId id="490"/>
            <p14:sldId id="492"/>
            <p14:sldId id="493"/>
            <p14:sldId id="494"/>
            <p14:sldId id="505"/>
            <p14:sldId id="496"/>
            <p14:sldId id="497"/>
            <p14:sldId id="498"/>
            <p14:sldId id="532"/>
            <p14:sldId id="508"/>
            <p14:sldId id="509"/>
            <p14:sldId id="511"/>
            <p14:sldId id="512"/>
            <p14:sldId id="531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</p14:sldIdLst>
        </p14:section>
        <p14:section name="Back Towards ACID" id="{676917E5-766D-784F-B092-F9F80EB6EC90}">
          <p14:sldIdLst>
            <p14:sldId id="715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98"/>
            <p14:sldId id="699"/>
            <p14:sldId id="700"/>
            <p14:sldId id="701"/>
            <p14:sldId id="702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70"/>
            <p14:sldId id="644"/>
            <p14:sldId id="645"/>
            <p14:sldId id="646"/>
            <p14:sldId id="647"/>
            <p14:sldId id="648"/>
          </p14:sldIdLst>
        </p14:section>
        <p14:section name="Consistency vs. Availability" id="{0B43CADB-AA76-6B48-ADC3-F63AF5144CED}">
          <p14:sldIdLst>
            <p14:sldId id="716"/>
            <p14:sldId id="594"/>
            <p14:sldId id="483"/>
            <p14:sldId id="472"/>
            <p14:sldId id="471"/>
            <p14:sldId id="616"/>
            <p14:sldId id="473"/>
            <p14:sldId id="617"/>
            <p14:sldId id="676"/>
            <p14:sldId id="677"/>
            <p14:sldId id="632"/>
            <p14:sldId id="633"/>
            <p14:sldId id="636"/>
            <p14:sldId id="639"/>
            <p14:sldId id="637"/>
            <p14:sldId id="640"/>
            <p14:sldId id="638"/>
            <p14:sldId id="641"/>
            <p14:sldId id="642"/>
            <p14:sldId id="643"/>
            <p14:sldId id="717"/>
            <p14:sldId id="718"/>
          </p14:sldIdLst>
        </p14:section>
        <p14:section name="Conclusions and References" id="{5ADEB9D3-2EA9-EA48-9BA1-504F85A937CF}">
          <p14:sldIdLst>
            <p14:sldId id="703"/>
            <p14:sldId id="704"/>
            <p14:sldId id="705"/>
            <p14:sldId id="707"/>
            <p14:sldId id="708"/>
            <p14:sldId id="709"/>
          </p14:sldIdLst>
        </p14:section>
        <p14:section name="Extra Slides" id="{E31DBBB2-8C55-A440-8B2C-6C8281D4105F}">
          <p14:sldIdLst>
            <p14:sldId id="563"/>
            <p14:sldId id="564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95" autoAdjust="0"/>
  </p:normalViewPr>
  <p:slideViewPr>
    <p:cSldViewPr snapToGrid="0">
      <p:cViewPr varScale="1">
        <p:scale>
          <a:sx n="55" d="100"/>
          <a:sy n="55" d="100"/>
        </p:scale>
        <p:origin x="-1968" y="-104"/>
      </p:cViewPr>
      <p:guideLst>
        <p:guide orient="horz" pos="688"/>
        <p:guide pos="521"/>
      </p:guideLst>
    </p:cSldViewPr>
  </p:slideViewPr>
  <p:outlineViewPr>
    <p:cViewPr>
      <p:scale>
        <a:sx n="36" d="100"/>
        <a:sy n="36" d="100"/>
      </p:scale>
      <p:origin x="0" y="227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notesMaster" Target="notesMasters/notesMaster1.xml"/><Relationship Id="rId189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printerSettings" Target="printerSettings/printerSettings1.bin"/><Relationship Id="rId191" Type="http://schemas.openxmlformats.org/officeDocument/2006/relationships/presProps" Target="presProps.xml"/><Relationship Id="rId192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theme" Target="theme/theme1.xml"/><Relationship Id="rId194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16BE4689-A50C-5747-90A3-AD48D26F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598F39F2-115F-E745-AB07-BF5E18A3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5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009F32A-7417-D543-8472-23E9CEE78FEF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D3BC0C-E057-6E48-8204-D75E0EFF7DC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9D9A24-146A-EA4D-A2F7-E11B64FC278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0485D9-ABF0-1744-809D-590DA4BF1B08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D159DC1-68E7-0D40-82E1-B8C3A62ECCF0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2E13819-F923-8349-9CD7-003E8071D636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002210-BC74-4346-826A-14B272EA6312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3A49C5-1506-7144-B352-724AF01ED88D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ECA3E5-DAE4-2945-8A61-88DA8A364152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3BD6541-1C8D-1F48-AD7C-232453D722FC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4A65D5-C1A6-6B45-903C-D3C1744C60A8}" type="slidenum">
              <a:rPr lang="en-US" sz="1300">
                <a:latin typeface="Times New Roman" charset="0"/>
              </a:rPr>
              <a:pPr/>
              <a:t>30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32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AFCA50-E23B-3B4E-A25D-BB30E86739C7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49DB76-45E1-1D4E-B993-5571FE046750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73D812-083B-CD41-BF51-8EF0733A9BBA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007ADBF-C73D-C34D-9D32-F88F1B27AA85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4B23968-5B5B-9444-9DFA-65DCBADCA0C7}" type="slidenum">
              <a:rPr lang="en-US" sz="1300">
                <a:latin typeface="Times New Roman" charset="0"/>
              </a:rPr>
              <a:pPr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611EA23-9147-354D-AAEF-D86FA4F8B128}" type="slidenum">
              <a:rPr lang="en-US" sz="1300">
                <a:latin typeface="Times New Roman" charset="0"/>
              </a:rPr>
              <a:pPr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9CD101-BD76-BE40-9FAA-7F22A784830C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04A079-F00B-C54B-B6E4-E8545FBB74CF}" type="slidenum">
              <a:rPr lang="en-US" sz="1300">
                <a:latin typeface="Times New Roman" charset="0"/>
              </a:rPr>
              <a:pPr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9FDF64-353C-614F-87BD-A96A9D7E3A34}" type="slidenum">
              <a:rPr lang="en-US" sz="1300">
                <a:latin typeface="Times New Roman" charset="0"/>
              </a:rPr>
              <a:pPr/>
              <a:t>44</a:t>
            </a:fld>
            <a:endParaRPr lang="en-US" sz="13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1CF391-7B20-B847-9F86-7571259B1BB1}" type="slidenum">
              <a:rPr lang="en-US" sz="1300">
                <a:latin typeface="Times New Roman" charset="0"/>
              </a:rPr>
              <a:pPr/>
              <a:t>45</a:t>
            </a:fld>
            <a:endParaRPr 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DEF5970-A75F-3646-8B33-50B6D3E3FD93}" type="slidenum">
              <a:rPr lang="en-US" sz="1300">
                <a:latin typeface="Times New Roman" charset="0"/>
              </a:rPr>
              <a:pPr/>
              <a:t>46</a:t>
            </a:fld>
            <a:endParaRPr lang="en-US" sz="1300">
              <a:latin typeface="Times New Roman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E9F53B-6D05-5645-9A08-0B380B2D9C7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47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73CA2F1-E1C4-C649-AD2E-E40CF883845D}" type="slidenum">
              <a:rPr lang="en-US" sz="1300">
                <a:latin typeface="Times New Roman" charset="0"/>
              </a:rPr>
              <a:pPr/>
              <a:t>59</a:t>
            </a:fld>
            <a:endParaRPr lang="en-US" sz="1300">
              <a:latin typeface="Times New Roman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3" tIns="46511" rIns="93023" bIns="46511" anchor="b"/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/>
            <a:fld id="{4FB1F18E-C608-FA47-AD5C-6A0D21555EDC}" type="slidenum">
              <a:rPr lang="en-US" sz="1200">
                <a:latin typeface="Arial" charset="0"/>
              </a:rPr>
              <a:pPr algn="r"/>
              <a:t>59</a:t>
            </a:fld>
            <a:endParaRPr lang="en-US" sz="1200">
              <a:latin typeface="Arial" charset="0"/>
            </a:endParaRPr>
          </a:p>
        </p:txBody>
      </p:sp>
      <p:sp>
        <p:nvSpPr>
          <p:cNvPr id="15364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1850" cy="3481387"/>
          </a:xfrm>
          <a:ln/>
        </p:spPr>
      </p:sp>
      <p:sp>
        <p:nvSpPr>
          <p:cNvPr id="1536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09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3023" tIns="46511" rIns="93023" bIns="46511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AEA7642-7963-E34C-BFC5-B221E772DDF4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3F3953-9D6A-1B45-9CF7-1EF9F77D4895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E6B9C180-4F19-BD49-9330-899C93EF6773}" type="slidenum">
              <a:rPr lang="en-US">
                <a:latin typeface="Calibri" charset="0"/>
              </a:rPr>
              <a:pPr/>
              <a:t>103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B5058E35-F7A9-9740-8C0E-88B560F21891}" type="slidenum">
              <a:rPr lang="en-US">
                <a:latin typeface="Calibri" charset="0"/>
              </a:rPr>
              <a:pPr/>
              <a:t>104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36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ensured by using Paxos write timestamp as spanner commit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pPr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92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pPr/>
              <a:t>128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FBFB80-3F2B-E940-8216-1574A3C06607}" type="slidenum">
              <a:rPr lang="en-US" sz="1300">
                <a:latin typeface="Times New Roman" charset="0"/>
              </a:rPr>
              <a:pPr/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Without locking ensure that writes are not blocked</a:t>
            </a:r>
          </a:p>
          <a:p>
            <a:r>
              <a:rPr lang="en-US" dirty="0" smtClean="0"/>
              <a:t>Spanner chooses timestamp if bound is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pPr/>
              <a:t>130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pPr/>
              <a:t>131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910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C8ABF9D-824C-654F-833B-271D7B5D2B07}" type="slidenum">
              <a:rPr lang="en-US"/>
              <a:pPr>
                <a:defRPr/>
              </a:pPr>
              <a:t>143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A86960-D465-1148-9B14-1AC02802C83A}" type="slidenum">
              <a:rPr lang="en-US"/>
              <a:pPr>
                <a:defRPr/>
              </a:pPr>
              <a:t>144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251D05-5495-2342-883C-53A5ADA2B990}" type="slidenum">
              <a:rPr lang="en-US"/>
              <a:pPr>
                <a:defRPr/>
              </a:pPr>
              <a:t>146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BC527F1-8EA5-9241-A423-3F5AADECDF34}" type="slidenum">
              <a:rPr lang="en-US" sz="1300">
                <a:latin typeface="Times New Roman" charset="0"/>
              </a:rPr>
              <a:pPr/>
              <a:t>168</a:t>
            </a:fld>
            <a:endParaRPr lang="en-US" sz="1300">
              <a:latin typeface="Times New Roman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B4FBDA9-0B04-114A-BD23-E2B588F211D7}" type="slidenum">
              <a:rPr lang="en-US" sz="1300">
                <a:latin typeface="Times New Roman" charset="0"/>
              </a:rPr>
              <a:pPr/>
              <a:t>169</a:t>
            </a:fld>
            <a:endParaRPr lang="en-US" sz="130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F026916-7943-744D-9426-A628BC8B1E85}" type="slidenum">
              <a:rPr lang="en-US" sz="1300">
                <a:latin typeface="Times New Roman" charset="0"/>
              </a:rPr>
              <a:pPr/>
              <a:t>171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B71B23-FA0B-A243-A218-2374695B672F}" type="slidenum">
              <a:rPr lang="en-US" sz="1300">
                <a:latin typeface="Times New Roman" charset="0"/>
              </a:rPr>
              <a:pPr/>
              <a:t>172</a:t>
            </a:fld>
            <a:endParaRPr lang="en-US" sz="13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6CA7163-E95E-5C4E-983E-650F66E4D392}" type="slidenum">
              <a:rPr lang="en-US" sz="1300">
                <a:latin typeface="Times New Roman" charset="0"/>
              </a:rPr>
              <a:pPr/>
              <a:t>173</a:t>
            </a:fld>
            <a:endParaRPr lang="en-US" sz="13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AECD2C-B231-CF4B-9F01-9F3C10CF9D8B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6CD3E67-AEAD-BD4E-8CBA-A65C21F9029A}" type="slidenum">
              <a:rPr lang="en-US" sz="1300">
                <a:latin typeface="Times New Roman" charset="0"/>
              </a:rPr>
              <a:pPr/>
              <a:t>174</a:t>
            </a:fld>
            <a:endParaRPr lang="en-US" sz="13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176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177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178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BD58B27-5F05-E34E-BCF6-94DCC59DFE95}" type="slidenum">
              <a:rPr lang="en-US" sz="1300">
                <a:latin typeface="Times New Roman" charset="0"/>
              </a:rPr>
              <a:pPr/>
              <a:t>179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6CBDA4B-6955-264F-B998-AF90F01183C2}" type="slidenum">
              <a:rPr lang="en-US" sz="1300">
                <a:latin typeface="Times New Roman" charset="0"/>
              </a:rPr>
              <a:pPr/>
              <a:t>180</a:t>
            </a:fld>
            <a:endParaRPr lang="en-US" sz="13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5B85AA-DE9C-8143-883E-5B22E4660A15}" type="slidenum">
              <a:rPr lang="en-US" sz="1300">
                <a:latin typeface="Times New Roman" charset="0"/>
              </a:rPr>
              <a:pPr/>
              <a:t>181</a:t>
            </a:fld>
            <a:endParaRPr lang="en-US" sz="13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329BB1-1024-7B4D-AF1F-C8E940340A1C}" type="slidenum">
              <a:rPr lang="en-US" sz="1300">
                <a:latin typeface="Times New Roman" charset="0"/>
              </a:rPr>
              <a:pPr/>
              <a:t>182</a:t>
            </a:fld>
            <a:endParaRPr lang="en-US" sz="13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183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3B00F99-DDA4-CD45-94C6-DD85B09E7BA5}" type="slidenum">
              <a:rPr lang="en-US" sz="1300">
                <a:latin typeface="Times New Roman" charset="0"/>
              </a:rPr>
              <a:pPr/>
              <a:t>184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A63C7A3-C255-4A4A-A04E-E7ED2CC19600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4A10212-C128-F645-81C2-8B2838A6D689}" type="slidenum">
              <a:rPr lang="en-US" sz="1300">
                <a:latin typeface="Times New Roman" charset="0"/>
              </a:rPr>
              <a:pPr/>
              <a:t>185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7A4B04F-79EC-6247-BF88-8ED82E40993D}" type="slidenum">
              <a:rPr lang="en-US" sz="1300">
                <a:latin typeface="Times New Roman" charset="0"/>
              </a:rPr>
              <a:pPr/>
              <a:t>186</a:t>
            </a:fld>
            <a:endParaRPr lang="en-US" sz="130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9E9E2D7-846B-2D41-8A6B-45B70C9B0F99}" type="slidenum">
              <a:rPr lang="en-US" sz="1300">
                <a:latin typeface="Times New Roman" charset="0"/>
              </a:rPr>
              <a:pPr/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EF5663-DAA9-CD41-94EC-84657270CB0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085" y="4058593"/>
            <a:ext cx="7861116" cy="14995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 b="1"/>
            </a:lvl1pPr>
          </a:lstStyle>
          <a:p>
            <a:fld id="{59031EE7-6D00-7744-A933-A2AA8EB72F8A}" type="datetime1">
              <a:rPr lang="en-IN" smtClean="0"/>
              <a:pPr/>
              <a:t>22/10/15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3596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1432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1432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6350-8A68-B346-ACD0-C09DE0C06753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82F1C-0812-9046-BE57-A7278B764195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19C1E7-FB60-F847-9825-C2C309225015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0265833-B8A5-3B48-A4C9-4BBFE0F17C0A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612987" y="6540465"/>
            <a:ext cx="531013" cy="2919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E912-F867-5F4B-92E8-1CDEB699DC7C}" type="datetime1">
              <a:rPr lang="en-IN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391" y="11180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531570" y="650747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fld id="{DA1B8CEF-59ED-D845-9036-4F95816E3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1128" y="282574"/>
            <a:ext cx="577617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B675-762D-264D-B4BD-111EFB0E4F22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4692-396D-6A40-8FBF-C3A303B735F6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335617" y="282574"/>
            <a:ext cx="619215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CC3B-16AE-E84F-BE5E-C1AEE40F34CA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54592" y="151183"/>
            <a:ext cx="517024" cy="418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525-2653-6847-8461-62236E724829}" type="datetime1">
              <a:rPr lang="en-IN" smtClean="0"/>
              <a:t>22/10/15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0976" y="110843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58D9-BC58-6643-BD65-34F41383C996}" type="datetime1">
              <a:rPr lang="en-IN" smtClean="0"/>
              <a:t>22/10/15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C00CE9-4633-5844-80AD-1A7A5A2A8E45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71C1AB2-C7BB-5D4D-A0AA-C9C215CA03A1}" type="datetime1">
              <a:rPr lang="en-IN" smtClean="0"/>
              <a:t>22/10/15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46" y="1445326"/>
            <a:ext cx="8423210" cy="499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1227" y="64819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B7764D-07E4-E140-BBBA-391484008BC5}" type="datetime1">
              <a:rPr lang="en-IN" smtClean="0"/>
              <a:t>22/10/15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08" y="6481981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00" r:id="rId3"/>
    <p:sldLayoutId id="2147483902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emf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085" y="4003973"/>
            <a:ext cx="7861116" cy="1499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atin typeface="Helvetica" charset="0"/>
              </a:rPr>
              <a:t>Massively Parallel/Distributed Data Storage Systems</a:t>
            </a:r>
            <a:br>
              <a:rPr lang="en-US" sz="3600" b="1" dirty="0" smtClean="0">
                <a:latin typeface="Helvetica" charset="0"/>
              </a:rPr>
            </a:br>
            <a:endParaRPr lang="en-US" sz="3600" b="1" dirty="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4174" y="5208579"/>
            <a:ext cx="332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S. Sudarshan</a:t>
            </a:r>
          </a:p>
          <a:p>
            <a:r>
              <a:rPr lang="en-US" sz="2800" b="1" dirty="0" smtClean="0"/>
              <a:t>IIT Bombay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58754" y="6334780"/>
            <a:ext cx="188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Oct 2015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Naming </a:t>
            </a:r>
            <a:r>
              <a:rPr lang="en-US" dirty="0">
                <a:latin typeface="Helvetica" charset="0"/>
              </a:rPr>
              <a:t>of Data </a:t>
            </a:r>
            <a:r>
              <a:rPr lang="en-US" dirty="0" smtClean="0">
                <a:latin typeface="Helvetica" charset="0"/>
              </a:rPr>
              <a:t>Items</a:t>
            </a:r>
            <a:endParaRPr lang="en-US" dirty="0">
              <a:latin typeface="Helvetica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charset="0"/>
              </a:rPr>
              <a:t>Naming of items: desiderata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latin typeface="Helvetica" charset="0"/>
              </a:rPr>
              <a:t>Every </a:t>
            </a:r>
            <a:r>
              <a:rPr lang="en-US" dirty="0">
                <a:latin typeface="Helvetica" charset="0"/>
              </a:rPr>
              <a:t>data item must have a system-wide unique name.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find the location of data items efficiently.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change the location of data items transparently.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Data item creation/naming should not be centralized</a:t>
            </a:r>
          </a:p>
          <a:p>
            <a:r>
              <a:rPr lang="en-US" dirty="0" smtClean="0">
                <a:latin typeface="Helvetica" charset="0"/>
              </a:rPr>
              <a:t>Implementations:</a:t>
            </a:r>
          </a:p>
          <a:p>
            <a:pPr lvl="1"/>
            <a:r>
              <a:rPr lang="en-US" dirty="0" smtClean="0">
                <a:latin typeface="Helvetica" charset="0"/>
              </a:rPr>
              <a:t>Global directory</a:t>
            </a:r>
          </a:p>
          <a:p>
            <a:pPr lvl="2"/>
            <a:r>
              <a:rPr lang="en-US" dirty="0" smtClean="0">
                <a:latin typeface="Helvetica" charset="0"/>
              </a:rPr>
              <a:t>Used in file systems</a:t>
            </a:r>
          </a:p>
          <a:p>
            <a:pPr lvl="1"/>
            <a:r>
              <a:rPr lang="en-US" dirty="0" smtClean="0">
                <a:latin typeface="Helvetica" charset="0"/>
              </a:rPr>
              <a:t>Partition name space</a:t>
            </a:r>
          </a:p>
          <a:p>
            <a:pPr lvl="2"/>
            <a:r>
              <a:rPr lang="en-US" dirty="0" smtClean="0">
                <a:latin typeface="Helvetica" charset="0"/>
              </a:rPr>
              <a:t>Each partition under control of one node</a:t>
            </a:r>
          </a:p>
          <a:p>
            <a:pPr lvl="2"/>
            <a:r>
              <a:rPr lang="en-US" dirty="0" smtClean="0">
                <a:latin typeface="Helvetica" charset="0"/>
              </a:rPr>
              <a:t>Used for data storage systems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involving joins/aggregations are very expensive</a:t>
            </a:r>
          </a:p>
          <a:p>
            <a:r>
              <a:rPr lang="en-US" dirty="0" smtClean="0"/>
              <a:t>Alternative: materialized view that are maintained on each update</a:t>
            </a:r>
          </a:p>
          <a:p>
            <a:pPr lvl="1"/>
            <a:r>
              <a:rPr lang="en-US" dirty="0" smtClean="0"/>
              <a:t>Small (constant) amount of work per update</a:t>
            </a:r>
          </a:p>
          <a:p>
            <a:r>
              <a:rPr lang="en-US" dirty="0" smtClean="0"/>
              <a:t>Asynchronous view maintenance</a:t>
            </a:r>
          </a:p>
          <a:p>
            <a:pPr lvl="1"/>
            <a:r>
              <a:rPr lang="en-US" dirty="0" smtClean="0"/>
              <a:t>To avoid imposing latency on updater</a:t>
            </a:r>
          </a:p>
          <a:p>
            <a:pPr lvl="1"/>
            <a:r>
              <a:rPr lang="en-US" dirty="0" smtClean="0"/>
              <a:t>Readers may get out of date view</a:t>
            </a:r>
          </a:p>
          <a:p>
            <a:pPr lvl="1"/>
            <a:r>
              <a:rPr lang="en-US" dirty="0" smtClean="0"/>
              <a:t>Readers can ask for view state after a certain update has been applied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Agrawal</a:t>
            </a:r>
            <a:r>
              <a:rPr lang="en-US" dirty="0" smtClean="0"/>
              <a:t> et al, SIGMOD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kinds of views:</a:t>
            </a:r>
          </a:p>
          <a:p>
            <a:pPr lvl="1"/>
            <a:r>
              <a:rPr lang="en-US" dirty="0" smtClean="0"/>
              <a:t>Remote view</a:t>
            </a:r>
          </a:p>
          <a:p>
            <a:pPr lvl="2"/>
            <a:r>
              <a:rPr lang="en-US" dirty="0" smtClean="0"/>
              <a:t>Basically just a repartitioning of data on different key</a:t>
            </a:r>
          </a:p>
          <a:p>
            <a:pPr lvl="1"/>
            <a:r>
              <a:rPr lang="en-US" dirty="0" smtClean="0"/>
              <a:t>Local view</a:t>
            </a:r>
          </a:p>
          <a:p>
            <a:pPr lvl="2"/>
            <a:r>
              <a:rPr lang="en-US" dirty="0" smtClean="0"/>
              <a:t>Can aggregate local tuples</a:t>
            </a:r>
          </a:p>
          <a:p>
            <a:pPr lvl="3"/>
            <a:r>
              <a:rPr lang="en-US" dirty="0" smtClean="0"/>
              <a:t>Tuples of each table are partitioned on some partitioning key</a:t>
            </a:r>
          </a:p>
          <a:p>
            <a:pPr lvl="2"/>
            <a:r>
              <a:rPr lang="en-US" dirty="0" smtClean="0"/>
              <a:t>Maintained synchronously with updates</a:t>
            </a:r>
          </a:p>
          <a:p>
            <a:pPr lvl="1"/>
            <a:r>
              <a:rPr lang="en-US" dirty="0" smtClean="0"/>
              <a:t>Can layer views to express more complex queries</a:t>
            </a:r>
          </a:p>
          <a:p>
            <a:pPr lvl="1"/>
            <a:r>
              <a:rPr lang="en-US" dirty="0" smtClean="0"/>
              <a:t>No join views</a:t>
            </a:r>
          </a:p>
          <a:p>
            <a:pPr lvl="2"/>
            <a:r>
              <a:rPr lang="en-US" dirty="0" smtClean="0"/>
              <a:t>But can co-locate tuples from two relations based on join key</a:t>
            </a:r>
          </a:p>
          <a:p>
            <a:pPr lvl="2"/>
            <a:r>
              <a:rPr lang="en-US" dirty="0" smtClean="0"/>
              <a:t>And can compute join locally on demand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392261" cy="1116106"/>
          </a:xfrm>
        </p:spPr>
        <p:txBody>
          <a:bodyPr/>
          <a:lstStyle/>
          <a:p>
            <a:r>
              <a:rPr lang="en-US" dirty="0" smtClean="0"/>
              <a:t>Asynchronous View Maintenance in PNUTS (from </a:t>
            </a:r>
            <a:r>
              <a:rPr lang="en-US" dirty="0" err="1" smtClean="0"/>
              <a:t>Agrawal</a:t>
            </a:r>
            <a:r>
              <a:rPr lang="en-US" dirty="0" smtClean="0"/>
              <a:t>, SIGMOD 09)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8" r="1927"/>
          <a:stretch/>
        </p:blipFill>
        <p:spPr>
          <a:xfrm>
            <a:off x="132303" y="1369735"/>
            <a:ext cx="9011697" cy="49929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View Maintenance (from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9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45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51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878138" y="5257800"/>
            <a:ext cx="4876800" cy="762000"/>
            <a:chOff x="685800" y="3733800"/>
            <a:chExt cx="4876800" cy="762000"/>
          </a:xfrm>
        </p:grpSpPr>
        <p:sp>
          <p:nvSpPr>
            <p:cNvPr id="8" name="Can 7"/>
            <p:cNvSpPr/>
            <p:nvPr/>
          </p:nvSpPr>
          <p:spPr>
            <a:xfrm>
              <a:off x="6858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20574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34290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48006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5" name="Group 11"/>
          <p:cNvGrpSpPr>
            <a:grpSpLocks/>
          </p:cNvGrpSpPr>
          <p:nvPr/>
        </p:nvGrpSpPr>
        <p:grpSpPr bwMode="auto">
          <a:xfrm>
            <a:off x="7145338" y="3276600"/>
            <a:ext cx="838200" cy="1143000"/>
            <a:chOff x="4572000" y="2438400"/>
            <a:chExt cx="838200" cy="1143000"/>
          </a:xfrm>
        </p:grpSpPr>
        <p:sp>
          <p:nvSpPr>
            <p:cNvPr id="13" name="Rectangle 12"/>
            <p:cNvSpPr/>
            <p:nvPr/>
          </p:nvSpPr>
          <p:spPr>
            <a:xfrm>
              <a:off x="4572000" y="24384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25908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27432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  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536" name="Group 15"/>
          <p:cNvGrpSpPr>
            <a:grpSpLocks/>
          </p:cNvGrpSpPr>
          <p:nvPr/>
        </p:nvGrpSpPr>
        <p:grpSpPr bwMode="auto">
          <a:xfrm>
            <a:off x="3106738" y="1676400"/>
            <a:ext cx="4267200" cy="381000"/>
            <a:chOff x="2286000" y="1676400"/>
            <a:chExt cx="4267200" cy="381000"/>
          </a:xfrm>
        </p:grpSpPr>
        <p:sp>
          <p:nvSpPr>
            <p:cNvPr id="17" name="Rectangle 16"/>
            <p:cNvSpPr/>
            <p:nvPr/>
          </p:nvSpPr>
          <p:spPr>
            <a:xfrm>
              <a:off x="228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573338" y="2514600"/>
            <a:ext cx="5715000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4856163" y="129540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Clients</a:t>
            </a:r>
          </a:p>
        </p:txBody>
      </p:sp>
      <p:sp>
        <p:nvSpPr>
          <p:cNvPr id="22539" name="TextBox 24"/>
          <p:cNvSpPr txBox="1">
            <a:spLocks noChangeArrowheads="1"/>
          </p:cNvSpPr>
          <p:nvPr/>
        </p:nvSpPr>
        <p:spPr bwMode="auto">
          <a:xfrm>
            <a:off x="3581400" y="25908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Query Routers</a:t>
            </a:r>
          </a:p>
        </p:txBody>
      </p:sp>
      <p:sp>
        <p:nvSpPr>
          <p:cNvPr id="22540" name="TextBox 25"/>
          <p:cNvSpPr txBox="1">
            <a:spLocks noChangeArrowheads="1"/>
          </p:cNvSpPr>
          <p:nvPr/>
        </p:nvSpPr>
        <p:spPr bwMode="auto">
          <a:xfrm>
            <a:off x="3124200" y="60309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Storage Servers</a:t>
            </a:r>
          </a:p>
        </p:txBody>
      </p:sp>
      <p:sp>
        <p:nvSpPr>
          <p:cNvPr id="22541" name="TextBox 26"/>
          <p:cNvSpPr txBox="1">
            <a:spLocks noChangeArrowheads="1"/>
          </p:cNvSpPr>
          <p:nvPr/>
        </p:nvSpPr>
        <p:spPr bwMode="auto">
          <a:xfrm>
            <a:off x="6840538" y="2906713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Log Managers</a:t>
            </a:r>
          </a:p>
        </p:txBody>
      </p:sp>
      <p:sp>
        <p:nvSpPr>
          <p:cNvPr id="22542" name="TextBox 27"/>
          <p:cNvSpPr txBox="1">
            <a:spLocks noChangeArrowheads="1"/>
          </p:cNvSpPr>
          <p:nvPr/>
        </p:nvSpPr>
        <p:spPr bwMode="auto">
          <a:xfrm>
            <a:off x="1984375" y="23733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API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905500" y="4076700"/>
            <a:ext cx="19050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6172200" y="1219200"/>
            <a:ext cx="48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800">
                <a:sym typeface="Wingdings" charset="0"/>
              </a:rPr>
              <a:t></a:t>
            </a:r>
            <a:endParaRPr lang="en-US" sz="28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9600" y="2935288"/>
            <a:ext cx="3260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>
              <a:buFont typeface="Bookman Old Style" charset="0"/>
              <a:buAutoNum type="alphaLcPeriod"/>
            </a:pPr>
            <a:r>
              <a:rPr lang="en-US" sz="2000"/>
              <a:t>disk write in log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cache write in storage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return to user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flush to disk 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remote view maintenance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log message(s)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update(s) in storage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81913" y="3733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a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67400" y="5405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b</a:t>
            </a:r>
          </a:p>
        </p:txBody>
      </p:sp>
      <p:sp>
        <p:nvSpPr>
          <p:cNvPr id="42" name="Arc 41"/>
          <p:cNvSpPr/>
          <p:nvPr/>
        </p:nvSpPr>
        <p:spPr>
          <a:xfrm>
            <a:off x="5791200" y="3962400"/>
            <a:ext cx="4038600" cy="3429000"/>
          </a:xfrm>
          <a:prstGeom prst="arc">
            <a:avLst>
              <a:gd name="adj1" fmla="val 11042430"/>
              <a:gd name="adj2" fmla="val 15736904"/>
            </a:avLst>
          </a:prstGeom>
          <a:ln w="15875">
            <a:solidFill>
              <a:srgbClr val="0070C0"/>
            </a:solidFill>
            <a:head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38800" y="54054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5800" y="3657600"/>
            <a:ext cx="228600" cy="228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579438" y="3581400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000">
                <a:sym typeface="Wingdings" charset="0"/>
              </a:rPr>
              <a:t></a:t>
            </a:r>
            <a:endParaRPr lang="en-US" sz="2000"/>
          </a:p>
        </p:txBody>
      </p:sp>
      <p:sp>
        <p:nvSpPr>
          <p:cNvPr id="48" name="Trapezoid 47"/>
          <p:cNvSpPr/>
          <p:nvPr/>
        </p:nvSpPr>
        <p:spPr>
          <a:xfrm>
            <a:off x="4953000" y="6019800"/>
            <a:ext cx="2209800" cy="3048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Remote Maintainer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981700" y="4229100"/>
            <a:ext cx="1905000" cy="1676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696200" y="3733800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f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840413" y="5710238"/>
            <a:ext cx="33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e</a:t>
            </a:r>
          </a:p>
        </p:txBody>
      </p:sp>
      <p:cxnSp>
        <p:nvCxnSpPr>
          <p:cNvPr id="53" name="Straight Arrow Connector 52"/>
          <p:cNvCxnSpPr>
            <a:stCxn id="50" idx="2"/>
          </p:cNvCxnSpPr>
          <p:nvPr/>
        </p:nvCxnSpPr>
        <p:spPr>
          <a:xfrm rot="5400000">
            <a:off x="6887369" y="4699794"/>
            <a:ext cx="1443037" cy="4349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05663" y="5638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cxnSp>
        <p:nvCxnSpPr>
          <p:cNvPr id="57" name="Straight Arrow Connector 56"/>
          <p:cNvCxnSpPr>
            <a:stCxn id="50" idx="2"/>
          </p:cNvCxnSpPr>
          <p:nvPr/>
        </p:nvCxnSpPr>
        <p:spPr>
          <a:xfrm rot="5400000">
            <a:off x="4829969" y="2642394"/>
            <a:ext cx="1443037" cy="45497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113088" y="5634038"/>
            <a:ext cx="315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3100388" y="5645150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7239000" y="5638800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8" grpId="0" animBg="1"/>
      <p:bldP spid="50" grpId="0"/>
      <p:bldP spid="52" grpId="0"/>
      <p:bldP spid="56" grpId="0"/>
      <p:bldP spid="60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by scatter-gather (</a:t>
            </a:r>
            <a:r>
              <a:rPr lang="en-US" dirty="0"/>
              <a:t>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1336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5052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8768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2484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709988" y="23364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709988" y="21078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477000" y="23364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477000" y="21078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1054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3622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77849"/>
              </p:ext>
            </p:extLst>
          </p:nvPr>
        </p:nvGraphicFramePr>
        <p:xfrm>
          <a:off x="8382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92181"/>
              </p:ext>
            </p:extLst>
          </p:nvPr>
        </p:nvGraphicFramePr>
        <p:xfrm>
          <a:off x="60198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51344"/>
              </p:ext>
            </p:extLst>
          </p:nvPr>
        </p:nvGraphicFramePr>
        <p:xfrm>
          <a:off x="34290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>
            <a:stCxn id="13" idx="2"/>
          </p:cNvCxnSpPr>
          <p:nvPr/>
        </p:nvCxnSpPr>
        <p:spPr>
          <a:xfrm rot="5400000">
            <a:off x="1984375" y="2320609"/>
            <a:ext cx="46355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</p:cNvCxnSpPr>
          <p:nvPr/>
        </p:nvCxnSpPr>
        <p:spPr>
          <a:xfrm rot="16200000" flipH="1">
            <a:off x="3994150" y="2361884"/>
            <a:ext cx="38100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</p:cNvCxnSpPr>
          <p:nvPr/>
        </p:nvCxnSpPr>
        <p:spPr>
          <a:xfrm rot="16200000" flipH="1">
            <a:off x="6673850" y="2450784"/>
            <a:ext cx="381000" cy="4445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2362200" y="52257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sp>
        <p:nvSpPr>
          <p:cNvPr id="26692" name="TextBox 21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Reviews(</a:t>
            </a:r>
            <a:r>
              <a:rPr lang="en-US" sz="2400" u="sng"/>
              <a:t>review-id</a:t>
            </a:r>
            <a:r>
              <a:rPr lang="en-US" sz="2400"/>
              <a:t>,user,item,text)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25119"/>
              </p:ext>
            </p:extLst>
          </p:nvPr>
        </p:nvGraphicFramePr>
        <p:xfrm>
          <a:off x="10668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620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1" idx="0"/>
          </p:cNvCxnSpPr>
          <p:nvPr/>
        </p:nvCxnSpPr>
        <p:spPr>
          <a:xfrm rot="16200000" flipV="1">
            <a:off x="3067050" y="3911284"/>
            <a:ext cx="685800" cy="19431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43400" y="4539934"/>
            <a:ext cx="19050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rot="5400000" flipH="1" flipV="1">
            <a:off x="4095750" y="4825684"/>
            <a:ext cx="685800" cy="114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70050" y="6014722"/>
            <a:ext cx="6002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Avoids expensive scans.  Simple materialized views.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72138" y="4768534"/>
            <a:ext cx="1795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Scatter gather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22693"/>
              </p:ext>
            </p:extLst>
          </p:nvPr>
        </p:nvGraphicFramePr>
        <p:xfrm>
          <a:off x="36576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4856"/>
              </p:ext>
            </p:extLst>
          </p:nvPr>
        </p:nvGraphicFramePr>
        <p:xfrm>
          <a:off x="62484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457200" y="4768534"/>
            <a:ext cx="2286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Local views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1" grpId="0"/>
      <p:bldP spid="42" grpId="0"/>
      <p:bldP spid="3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Local Aggregates over Repartitioned Data (</a:t>
            </a:r>
            <a:r>
              <a:rPr lang="en-US" sz="3200" dirty="0"/>
              <a:t>from </a:t>
            </a:r>
            <a:r>
              <a:rPr lang="en-US" sz="3200" dirty="0" err="1"/>
              <a:t>Agrawal</a:t>
            </a:r>
            <a:r>
              <a:rPr lang="en-US" sz="3200" dirty="0"/>
              <a:t>, SIGMOD 09)</a:t>
            </a:r>
            <a:endParaRPr lang="en-US" sz="3200" dirty="0">
              <a:latin typeface="Bookman Old Style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8782"/>
              </p:ext>
            </p:extLst>
          </p:nvPr>
        </p:nvGraphicFramePr>
        <p:xfrm>
          <a:off x="8382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4874"/>
              </p:ext>
            </p:extLst>
          </p:nvPr>
        </p:nvGraphicFramePr>
        <p:xfrm>
          <a:off x="60198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4044"/>
              </p:ext>
            </p:extLst>
          </p:nvPr>
        </p:nvGraphicFramePr>
        <p:xfrm>
          <a:off x="34290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sp>
        <p:nvSpPr>
          <p:cNvPr id="27702" name="TextBox 5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 dirty="0"/>
              <a:t>Reviews(</a:t>
            </a:r>
            <a:r>
              <a:rPr lang="en-US" sz="2400" u="sng" dirty="0"/>
              <a:t>review-</a:t>
            </a:r>
            <a:r>
              <a:rPr lang="en-US" sz="2400" u="sng" dirty="0" err="1"/>
              <a:t>id</a:t>
            </a:r>
            <a:r>
              <a:rPr lang="en-US" sz="2400" dirty="0" err="1"/>
              <a:t>,user,item,text</a:t>
            </a:r>
            <a:r>
              <a:rPr lang="en-US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2863534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tx1"/>
                </a:solidFill>
              </a:rPr>
              <a:t>ByItem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u="sng" dirty="0" err="1">
                <a:solidFill>
                  <a:schemeClr val="tx1"/>
                </a:solidFill>
              </a:rPr>
              <a:t>item,review-id</a:t>
            </a:r>
            <a:r>
              <a:rPr lang="en-US" sz="2200" dirty="0" err="1">
                <a:solidFill>
                  <a:schemeClr val="tx1"/>
                </a:solidFill>
              </a:rPr>
              <a:t>,user,text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7061"/>
              </p:ext>
            </p:extLst>
          </p:nvPr>
        </p:nvGraphicFramePr>
        <p:xfrm>
          <a:off x="838200" y="3565209"/>
          <a:ext cx="2209800" cy="36576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9346"/>
              </p:ext>
            </p:extLst>
          </p:nvPr>
        </p:nvGraphicFramePr>
        <p:xfrm>
          <a:off x="6096000" y="3549334"/>
          <a:ext cx="2209800" cy="109728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50476"/>
              </p:ext>
            </p:extLst>
          </p:nvPr>
        </p:nvGraphicFramePr>
        <p:xfrm>
          <a:off x="3429000" y="3549334"/>
          <a:ext cx="2209800" cy="73152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70117"/>
              </p:ext>
            </p:extLst>
          </p:nvPr>
        </p:nvGraphicFramePr>
        <p:xfrm>
          <a:off x="1066800" y="4006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99300"/>
              </p:ext>
            </p:extLst>
          </p:nvPr>
        </p:nvGraphicFramePr>
        <p:xfrm>
          <a:off x="3657600" y="4387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70734"/>
              </p:ext>
            </p:extLst>
          </p:nvPr>
        </p:nvGraphicFramePr>
        <p:xfrm>
          <a:off x="6324600" y="4768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3473134"/>
            <a:ext cx="23622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473134"/>
            <a:ext cx="23622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3473134"/>
            <a:ext cx="23622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286000" y="56829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5010150" y="4368484"/>
            <a:ext cx="609600" cy="2019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 for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146" y="1339500"/>
            <a:ext cx="8423210" cy="5191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 consistency model: timelines of all records are independent</a:t>
            </a:r>
          </a:p>
          <a:p>
            <a:r>
              <a:rPr lang="en-US" dirty="0"/>
              <a:t>Multiple records of the views are connected to base </a:t>
            </a:r>
            <a:r>
              <a:rPr lang="en-US" dirty="0" smtClean="0"/>
              <a:t>records.</a:t>
            </a:r>
          </a:p>
          <a:p>
            <a:r>
              <a:rPr lang="en-US" dirty="0" smtClean="0"/>
              <a:t>Information </a:t>
            </a:r>
            <a:r>
              <a:rPr lang="en-US" dirty="0"/>
              <a:t>in a view record </a:t>
            </a:r>
            <a:r>
              <a:rPr lang="en-US" dirty="0" err="1"/>
              <a:t>vr</a:t>
            </a:r>
            <a:r>
              <a:rPr lang="en-US" dirty="0"/>
              <a:t> comes from a base record </a:t>
            </a:r>
            <a:r>
              <a:rPr lang="en-US" dirty="0" smtClean="0"/>
              <a:t>r</a:t>
            </a:r>
          </a:p>
          <a:p>
            <a:pPr lvl="1"/>
            <a:r>
              <a:rPr lang="en-US" dirty="0" err="1" smtClean="0"/>
              <a:t>vr</a:t>
            </a:r>
            <a:r>
              <a:rPr lang="en-US" dirty="0" smtClean="0"/>
              <a:t> </a:t>
            </a:r>
            <a:r>
              <a:rPr lang="en-US" dirty="0"/>
              <a:t>is dependent on r while </a:t>
            </a:r>
            <a:endParaRPr lang="en-US" dirty="0" smtClean="0"/>
          </a:p>
          <a:p>
            <a:pPr lvl="1"/>
            <a:r>
              <a:rPr lang="en-US" dirty="0" smtClean="0"/>
              <a:t>r </a:t>
            </a:r>
            <a:r>
              <a:rPr lang="en-US" dirty="0"/>
              <a:t>is incident on </a:t>
            </a:r>
            <a:r>
              <a:rPr lang="en-US" dirty="0" err="1" smtClean="0"/>
              <a:t>vr</a:t>
            </a:r>
            <a:endParaRPr lang="en-US" dirty="0"/>
          </a:p>
          <a:p>
            <a:r>
              <a:rPr lang="en-US" dirty="0" smtClean="0"/>
              <a:t>Indexes</a:t>
            </a:r>
            <a:r>
              <a:rPr lang="en-US" dirty="0"/>
              <a:t>, selections, </a:t>
            </a:r>
            <a:r>
              <a:rPr lang="en-US" dirty="0" err="1"/>
              <a:t>equi</a:t>
            </a:r>
            <a:r>
              <a:rPr lang="en-US" dirty="0"/>
              <a:t>-joins: one to one </a:t>
            </a:r>
            <a:endParaRPr lang="en-US" dirty="0" smtClean="0"/>
          </a:p>
          <a:p>
            <a:r>
              <a:rPr lang="en-US" dirty="0" smtClean="0"/>
              <a:t>Group by/aggregates</a:t>
            </a:r>
            <a:r>
              <a:rPr lang="en-US" dirty="0"/>
              <a:t>: Many to one</a:t>
            </a:r>
          </a:p>
          <a:p>
            <a:r>
              <a:rPr lang="en-US" dirty="0" smtClean="0"/>
              <a:t>Goal: to ensure view record read is consistent with some update which has taken place earlier</a:t>
            </a:r>
          </a:p>
          <a:p>
            <a:pPr lvl="1"/>
            <a:r>
              <a:rPr lang="en-US" dirty="0" smtClean="0"/>
              <a:t>Request specifying a version blocks until update is reflected in the view</a:t>
            </a:r>
          </a:p>
          <a:p>
            <a:pPr lvl="1"/>
            <a:r>
              <a:rPr lang="en-US" dirty="0" smtClean="0"/>
              <a:t>How to implement?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LVT is always up-to-date </a:t>
            </a:r>
            <a:r>
              <a:rPr lang="en-US" dirty="0" err="1"/>
              <a:t>wrt</a:t>
            </a:r>
            <a:r>
              <a:rPr lang="en-US" dirty="0"/>
              <a:t> local replica of the underlying base table</a:t>
            </a:r>
          </a:p>
          <a:p>
            <a:pPr lvl="1"/>
            <a:r>
              <a:rPr lang="en-US" dirty="0"/>
              <a:t>Version request mapped to underlying base table</a:t>
            </a:r>
          </a:p>
          <a:p>
            <a:pPr marL="0" indent="0">
              <a:buNone/>
            </a:pPr>
            <a:r>
              <a:rPr lang="en-US" dirty="0" smtClean="0"/>
              <a:t>For RVTs:</a:t>
            </a:r>
          </a:p>
          <a:p>
            <a:r>
              <a:rPr lang="en-US" dirty="0" smtClean="0"/>
              <a:t>Single </a:t>
            </a:r>
            <a:r>
              <a:rPr lang="en-US" dirty="0"/>
              <a:t>record reads for one-to-one views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view record has single incident base </a:t>
            </a:r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View </a:t>
            </a:r>
            <a:r>
              <a:rPr lang="en-US" dirty="0"/>
              <a:t>records can use the version no. of the base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Consistency </a:t>
            </a:r>
            <a:r>
              <a:rPr lang="en-US" dirty="0"/>
              <a:t>guarantees are inherited from the base table reads: </a:t>
            </a:r>
            <a:r>
              <a:rPr lang="en-US" dirty="0" err="1"/>
              <a:t>ReadAny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), </a:t>
            </a:r>
            <a:r>
              <a:rPr lang="en-US" dirty="0" err="1"/>
              <a:t>ReadCritical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, v'), </a:t>
            </a:r>
            <a:r>
              <a:rPr lang="en-US" dirty="0" err="1"/>
              <a:t>ReadLatest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record reads for many-to-one </a:t>
            </a:r>
            <a:r>
              <a:rPr lang="en-US" dirty="0" smtClean="0"/>
              <a:t>views: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/>
              <a:t>br</a:t>
            </a:r>
            <a:r>
              <a:rPr lang="en-US" dirty="0"/>
              <a:t> are incident on single </a:t>
            </a:r>
            <a:r>
              <a:rPr lang="en-US" dirty="0" err="1"/>
              <a:t>vr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ReadAny</a:t>
            </a:r>
            <a:r>
              <a:rPr lang="en-US" dirty="0"/>
              <a:t>: reads any version of base </a:t>
            </a:r>
            <a:r>
              <a:rPr lang="en-US" dirty="0" smtClean="0"/>
              <a:t>records.</a:t>
            </a:r>
          </a:p>
          <a:p>
            <a:pPr lvl="1"/>
            <a:r>
              <a:rPr lang="en-US" dirty="0" err="1" smtClean="0"/>
              <a:t>ReadCritical</a:t>
            </a:r>
            <a:r>
              <a:rPr lang="en-US" dirty="0"/>
              <a:t>: Needs specific versions for certain subsets of base records and </a:t>
            </a:r>
            <a:r>
              <a:rPr lang="en-US" dirty="0" err="1"/>
              <a:t>ReadAny</a:t>
            </a:r>
            <a:r>
              <a:rPr lang="en-US" dirty="0"/>
              <a:t> for all other base </a:t>
            </a:r>
            <a:r>
              <a:rPr lang="en-US" dirty="0" smtClean="0"/>
              <a:t>records.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e.g. When user updates some tuples and then reads back, he would like to see the latest version of the updated records and relatively stale other records may be </a:t>
            </a:r>
            <a:r>
              <a:rPr lang="en-US" dirty="0" smtClean="0"/>
              <a:t>acceptable.</a:t>
            </a:r>
          </a:p>
          <a:p>
            <a:pPr lvl="2"/>
            <a:r>
              <a:rPr lang="en-US" dirty="0" smtClean="0"/>
              <a:t>Base </a:t>
            </a:r>
            <a:r>
              <a:rPr lang="en-US" dirty="0"/>
              <a:t>record versions are available in RVT/base table on which view is defined</a:t>
            </a:r>
          </a:p>
          <a:p>
            <a:pPr lvl="1"/>
            <a:r>
              <a:rPr lang="en-US" dirty="0" err="1"/>
              <a:t>ReadLatest</a:t>
            </a:r>
            <a:r>
              <a:rPr lang="en-US" dirty="0"/>
              <a:t>: Accesses base table, high cost </a:t>
            </a:r>
            <a:r>
              <a:rPr lang="en-US" dirty="0" smtClean="0"/>
              <a:t>unavoidable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330F42"/>
                </a:solidFill>
              </a:rPr>
              <a:t>Back Towards ACID</a:t>
            </a:r>
            <a:endParaRPr lang="en-US" b="1" dirty="0" smtClean="0">
              <a:solidFill>
                <a:srgbClr val="330F42"/>
              </a:solidFill>
            </a:endParaRPr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534" y="81400"/>
            <a:ext cx="7556313" cy="1116106"/>
          </a:xfrm>
        </p:spPr>
        <p:txBody>
          <a:bodyPr/>
          <a:lstStyle/>
          <a:p>
            <a:r>
              <a:rPr lang="en-US" dirty="0" smtClean="0"/>
              <a:t>Build-it-Yourself Parallel Data Storage:  a.k.a.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Sharding</a:t>
            </a:r>
            <a:r>
              <a:rPr lang="en-US" sz="2400" dirty="0" smtClean="0"/>
              <a:t>”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Divide data amongst many cheap databases (MySQL/</a:t>
            </a:r>
            <a:r>
              <a:rPr lang="en-US" sz="2300" dirty="0" err="1" smtClean="0"/>
              <a:t>PostgreSQL</a:t>
            </a:r>
            <a:r>
              <a:rPr lang="en-US" sz="2300" dirty="0" smtClean="0"/>
              <a:t>)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Manage parallel access in the application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Partition tables map keys to nodes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decides where to route storage or lookup requests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Scales well for both reads and writes</a:t>
            </a:r>
          </a:p>
          <a:p>
            <a:pPr marL="439738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Limitations</a:t>
            </a:r>
            <a:endParaRPr lang="en-US" sz="2300" dirty="0" smtClean="0"/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Not transparent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needs to be partition-aware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AND application needs to deal with replication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(Not a true parallel database, since parallel queries and transactions spanning nodes are not supported)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5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Towards ACID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(2008)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 consensus</a:t>
            </a:r>
          </a:p>
          <a:p>
            <a:pPr lvl="1"/>
            <a:r>
              <a:rPr lang="en-US" dirty="0" smtClean="0"/>
              <a:t>ACID within entity group</a:t>
            </a:r>
          </a:p>
          <a:p>
            <a:r>
              <a:rPr lang="en-US" dirty="0" smtClean="0"/>
              <a:t>Spanner (2011)</a:t>
            </a:r>
          </a:p>
          <a:p>
            <a:pPr lvl="1"/>
            <a:r>
              <a:rPr lang="en-US" dirty="0" smtClean="0"/>
              <a:t>Distributed snapshots with “True Time”</a:t>
            </a:r>
          </a:p>
          <a:p>
            <a:pPr lvl="1"/>
            <a:r>
              <a:rPr lang="en-US" dirty="0" smtClean="0"/>
              <a:t>ACID</a:t>
            </a:r>
          </a:p>
          <a:p>
            <a:r>
              <a:rPr lang="en-US" dirty="0" smtClean="0"/>
              <a:t>F1 scalable database (2012)</a:t>
            </a:r>
          </a:p>
          <a:p>
            <a:pPr lvl="1"/>
            <a:r>
              <a:rPr lang="en-US" dirty="0" smtClean="0"/>
              <a:t>SQL</a:t>
            </a:r>
            <a:r>
              <a:rPr lang="en-US" smtClean="0"/>
              <a:t>, ACID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1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Megastore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on top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Provides geographic replication</a:t>
            </a:r>
          </a:p>
          <a:p>
            <a:r>
              <a:rPr lang="en-US" dirty="0" smtClean="0"/>
              <a:t>Key feature: notion of entity group</a:t>
            </a:r>
          </a:p>
          <a:p>
            <a:pPr lvl="1"/>
            <a:r>
              <a:rPr lang="en-US" dirty="0" smtClean="0"/>
              <a:t>Provides full ACID properties for transactions which access only a single entity group</a:t>
            </a:r>
          </a:p>
          <a:p>
            <a:pPr lvl="1"/>
            <a:r>
              <a:rPr lang="en-US" dirty="0" smtClean="0"/>
              <a:t>Plus support for 2PC/persistent messaging for transactions that span entity groups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Paxos</a:t>
            </a:r>
            <a:r>
              <a:rPr lang="en-US" dirty="0" smtClean="0"/>
              <a:t> for distributed consensus</a:t>
            </a:r>
          </a:p>
          <a:p>
            <a:pPr lvl="1"/>
            <a:r>
              <a:rPr lang="en-US" dirty="0" smtClean="0"/>
              <a:t>For atomic commit across replicas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Megastore (CIDR 2011): Motivation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need transactional support beyond individual rows</a:t>
            </a:r>
          </a:p>
          <a:p>
            <a:r>
              <a:rPr lang="en-US" dirty="0" smtClean="0"/>
              <a:t>Entity group: set of related rows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records of a single user, or of a group</a:t>
            </a:r>
          </a:p>
          <a:p>
            <a:pPr lvl="1"/>
            <a:r>
              <a:rPr lang="en-US" dirty="0" smtClean="0"/>
              <a:t>ACID transactions </a:t>
            </a:r>
            <a:r>
              <a:rPr lang="en-US" dirty="0"/>
              <a:t>are </a:t>
            </a:r>
            <a:r>
              <a:rPr lang="en-US" dirty="0" smtClean="0"/>
              <a:t>supported within an entity group</a:t>
            </a:r>
          </a:p>
          <a:p>
            <a:r>
              <a:rPr lang="en-US" dirty="0" smtClean="0"/>
              <a:t>Some transactions need to cross entity groups</a:t>
            </a:r>
          </a:p>
          <a:p>
            <a:pPr lvl="1"/>
            <a:r>
              <a:rPr lang="en-US" dirty="0" smtClean="0"/>
              <a:t>E.g. bidirectional relationships</a:t>
            </a:r>
          </a:p>
          <a:p>
            <a:pPr lvl="1"/>
            <a:r>
              <a:rPr lang="en-US" dirty="0" smtClean="0"/>
              <a:t>Use 2PC or persistent messaging</a:t>
            </a:r>
          </a:p>
          <a:p>
            <a:r>
              <a:rPr lang="en-US" dirty="0" smtClean="0"/>
              <a:t>Data structures spanning multiple entity groups</a:t>
            </a:r>
          </a:p>
          <a:p>
            <a:pPr lvl="1"/>
            <a:r>
              <a:rPr lang="en-US" dirty="0" smtClean="0"/>
              <a:t>E.g. secondary indices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Group Example (Baker et al., CIDR 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TABLE User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string name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), ENTITY GROUP ROOT;</a:t>
            </a:r>
          </a:p>
          <a:p>
            <a:r>
              <a:rPr lang="en-US" dirty="0"/>
              <a:t>CREATE TABLE Photo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int32 </a:t>
            </a:r>
            <a:r>
              <a:rPr lang="en-US" dirty="0" err="1"/>
              <a:t>photo_id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time; required string </a:t>
            </a:r>
            <a:r>
              <a:rPr lang="en-US" dirty="0" err="1"/>
              <a:t>full_url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optional </a:t>
            </a:r>
            <a:r>
              <a:rPr lang="en-US" dirty="0"/>
              <a:t>string </a:t>
            </a:r>
            <a:r>
              <a:rPr lang="en-US" dirty="0" err="1"/>
              <a:t>thumbnail_url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repeated </a:t>
            </a:r>
            <a:r>
              <a:rPr lang="en-US" dirty="0"/>
              <a:t>string tag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, </a:t>
            </a:r>
            <a:r>
              <a:rPr lang="en-US" dirty="0" err="1"/>
              <a:t>photo_id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</a:t>
            </a:r>
            <a:r>
              <a:rPr lang="en-US" dirty="0"/>
              <a:t>TABLE User,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ENTITY </a:t>
            </a:r>
            <a:r>
              <a:rPr lang="en-US" dirty="0"/>
              <a:t>GROUP KEY(</a:t>
            </a:r>
            <a:r>
              <a:rPr lang="en-US" dirty="0" err="1"/>
              <a:t>user_id</a:t>
            </a:r>
            <a:r>
              <a:rPr lang="en-US" dirty="0"/>
              <a:t>) REFERENCES User</a:t>
            </a:r>
            <a:r>
              <a:rPr lang="en-US" dirty="0" smtClean="0"/>
              <a:t>;</a:t>
            </a:r>
          </a:p>
          <a:p>
            <a:r>
              <a:rPr lang="en-US" dirty="0"/>
              <a:t>CREATE GLOBAL INDEX </a:t>
            </a:r>
            <a:r>
              <a:rPr lang="en-US" dirty="0" err="1"/>
              <a:t>PhotosByTag</a:t>
            </a:r>
            <a:r>
              <a:rPr lang="en-US" dirty="0"/>
              <a:t> ON Photo(tag) STORING (</a:t>
            </a:r>
            <a:r>
              <a:rPr lang="en-US" dirty="0" err="1"/>
              <a:t>thumbnail_url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r>
              <a:rPr lang="en-US" sz="3200" dirty="0" smtClean="0"/>
              <a:t>Megastore Architecture (from Baker et al, CIDR 11)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9" b="-3578"/>
          <a:stretch/>
        </p:blipFill>
        <p:spPr>
          <a:xfrm>
            <a:off x="452026" y="771029"/>
            <a:ext cx="8423210" cy="57997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3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104520"/>
            <a:ext cx="8286419" cy="1116106"/>
          </a:xfrm>
        </p:spPr>
        <p:txBody>
          <a:bodyPr/>
          <a:lstStyle/>
          <a:p>
            <a:r>
              <a:rPr lang="en-US" dirty="0" smtClean="0"/>
              <a:t>Megastore: Operations across Entity Groups (from Baker et al, CIDR 11)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" r="-853" b="-214"/>
          <a:stretch/>
        </p:blipFill>
        <p:spPr>
          <a:xfrm>
            <a:off x="347767" y="1807428"/>
            <a:ext cx="8361524" cy="42030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Multiversioning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implements </a:t>
            </a:r>
            <a:r>
              <a:rPr lang="en-US" dirty="0" err="1"/>
              <a:t>multiversion</a:t>
            </a:r>
            <a:r>
              <a:rPr lang="en-US" dirty="0"/>
              <a:t> concurrency control (MVCC</a:t>
            </a:r>
            <a:r>
              <a:rPr lang="en-US" dirty="0" smtClean="0"/>
              <a:t>) within an entity group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mutations within a transaction are applied, the values are written at the timestamp of their transaction. </a:t>
            </a:r>
            <a:endParaRPr lang="en-US" dirty="0" smtClean="0"/>
          </a:p>
          <a:p>
            <a:pPr lvl="1"/>
            <a:r>
              <a:rPr lang="en-US" dirty="0" smtClean="0"/>
              <a:t>Readers </a:t>
            </a:r>
            <a:r>
              <a:rPr lang="en-US" dirty="0"/>
              <a:t>use the timestamp of the last fully applied trans- action to avoid seeing partial </a:t>
            </a:r>
            <a:r>
              <a:rPr lang="en-US" dirty="0" smtClean="0"/>
              <a:t>updates</a:t>
            </a:r>
          </a:p>
          <a:p>
            <a:pPr lvl="2"/>
            <a:r>
              <a:rPr lang="en-US" dirty="0" smtClean="0"/>
              <a:t>Snapshot isolation </a:t>
            </a:r>
          </a:p>
          <a:p>
            <a:pPr lvl="1"/>
            <a:r>
              <a:rPr lang="en-US" dirty="0" smtClean="0"/>
              <a:t>Updates are applied after commit</a:t>
            </a:r>
          </a:p>
          <a:p>
            <a:pPr lvl="2"/>
            <a:r>
              <a:rPr lang="en-US" dirty="0" smtClean="0"/>
              <a:t>Current read applies all committed updates, and returns current value</a:t>
            </a:r>
          </a:p>
          <a:p>
            <a:pPr lvl="1"/>
            <a:r>
              <a:rPr lang="en-US" dirty="0" smtClean="0"/>
              <a:t>Readers </a:t>
            </a:r>
            <a:r>
              <a:rPr lang="en-US" dirty="0"/>
              <a:t>and writers don’t block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241058" cy="1116106"/>
          </a:xfrm>
        </p:spPr>
        <p:txBody>
          <a:bodyPr/>
          <a:lstStyle/>
          <a:p>
            <a:r>
              <a:rPr lang="en-US" dirty="0" smtClean="0"/>
              <a:t>Megastore Replication Architecture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520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3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Master/slave replication:  need to detect failure of master,</a:t>
            </a:r>
            <a:r>
              <a:rPr lang="en-US" dirty="0"/>
              <a:t> </a:t>
            </a:r>
            <a:r>
              <a:rPr lang="en-US" dirty="0" smtClean="0"/>
              <a:t>and initiate transfer of mastership to new site</a:t>
            </a:r>
          </a:p>
          <a:p>
            <a:pPr lvl="2"/>
            <a:r>
              <a:rPr lang="en-US" dirty="0" smtClean="0"/>
              <a:t>Not an issue within a data center (e.g. GFS or </a:t>
            </a:r>
            <a:r>
              <a:rPr lang="en-US" dirty="0" err="1" smtClean="0"/>
              <a:t>Bigtable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onsensus protocols such as </a:t>
            </a:r>
            <a:r>
              <a:rPr lang="en-US" dirty="0" err="1" smtClean="0"/>
              <a:t>Paxos</a:t>
            </a:r>
            <a:r>
              <a:rPr lang="en-US" dirty="0" smtClean="0"/>
              <a:t> need to transfer mastership</a:t>
            </a:r>
          </a:p>
          <a:p>
            <a:pPr lvl="1"/>
            <a:r>
              <a:rPr lang="en-US" dirty="0" smtClean="0"/>
              <a:t>Megastore decided to go with </a:t>
            </a:r>
            <a:r>
              <a:rPr lang="en-US" dirty="0" err="1" smtClean="0"/>
              <a:t>Paxos</a:t>
            </a:r>
            <a:r>
              <a:rPr lang="en-US" dirty="0" smtClean="0"/>
              <a:t> for atomic commit in 2PC 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 just for deciding master/coordinator</a:t>
            </a:r>
          </a:p>
          <a:p>
            <a:pPr lvl="2"/>
            <a:r>
              <a:rPr lang="en-US" dirty="0" err="1" smtClean="0"/>
              <a:t>Paxos</a:t>
            </a:r>
            <a:r>
              <a:rPr lang="en-US" dirty="0" smtClean="0"/>
              <a:t> greatly reduces chances of blocking due to coordinator failure</a:t>
            </a:r>
          </a:p>
          <a:p>
            <a:pPr lvl="2"/>
            <a:r>
              <a:rPr lang="en-US" dirty="0" smtClean="0"/>
              <a:t>But write throughput is affected (issue for some applications) </a:t>
            </a:r>
          </a:p>
          <a:p>
            <a:r>
              <a:rPr lang="en-US" dirty="0" smtClean="0"/>
              <a:t>Application can control placement of entity-group replicas</a:t>
            </a:r>
          </a:p>
          <a:p>
            <a:pPr lvl="1"/>
            <a:r>
              <a:rPr lang="en-US" dirty="0" smtClean="0"/>
              <a:t>Usually 3 to 4 data centers near place where entity group is accessed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270089" y="4528172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7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48" y="1133866"/>
            <a:ext cx="8482108" cy="5304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idea: replicate a </a:t>
            </a:r>
            <a:r>
              <a:rPr lang="en-US" dirty="0"/>
              <a:t>write-ahead log over a group of symmetric </a:t>
            </a:r>
            <a:r>
              <a:rPr lang="en-US" dirty="0" smtClean="0"/>
              <a:t>peers</a:t>
            </a:r>
          </a:p>
          <a:p>
            <a:pPr lvl="1"/>
            <a:r>
              <a:rPr lang="en-US" dirty="0" smtClean="0"/>
              <a:t>(Optimized version of) </a:t>
            </a:r>
            <a:r>
              <a:rPr lang="en-US" dirty="0" err="1" smtClean="0"/>
              <a:t>Paxos</a:t>
            </a:r>
            <a:r>
              <a:rPr lang="en-US" dirty="0" smtClean="0"/>
              <a:t> used to append log records to log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log append blocks on acknowledgments from a </a:t>
            </a: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replicas</a:t>
            </a:r>
          </a:p>
          <a:p>
            <a:pPr lvl="2"/>
            <a:r>
              <a:rPr lang="en-US" dirty="0" smtClean="0"/>
              <a:t>replicas </a:t>
            </a:r>
            <a:r>
              <a:rPr lang="en-US" dirty="0"/>
              <a:t>in the minority catch up as they are </a:t>
            </a:r>
            <a:r>
              <a:rPr lang="en-US" dirty="0" smtClean="0"/>
              <a:t>able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’ inherent </a:t>
            </a:r>
            <a:r>
              <a:rPr lang="en-US" dirty="0"/>
              <a:t>fault tolerance </a:t>
            </a:r>
            <a:r>
              <a:rPr lang="en-US" dirty="0" smtClean="0"/>
              <a:t>eliminates </a:t>
            </a:r>
            <a:r>
              <a:rPr lang="en-US" dirty="0"/>
              <a:t>the need for a distinguished “failed”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 smtClean="0"/>
              <a:t>One log per entity group</a:t>
            </a:r>
          </a:p>
          <a:p>
            <a:pPr lvl="1"/>
            <a:r>
              <a:rPr lang="en-US" dirty="0" smtClean="0"/>
              <a:t>Stored in </a:t>
            </a:r>
            <a:r>
              <a:rPr lang="en-US" dirty="0" err="1" smtClean="0"/>
              <a:t>Bigtable</a:t>
            </a:r>
            <a:r>
              <a:rPr lang="en-US" dirty="0" smtClean="0"/>
              <a:t> row for root of entity group</a:t>
            </a:r>
          </a:p>
          <a:p>
            <a:r>
              <a:rPr lang="en-US" dirty="0" smtClean="0"/>
              <a:t>All logs of a transaction written at once</a:t>
            </a:r>
          </a:p>
          <a:p>
            <a:pPr lvl="1"/>
            <a:r>
              <a:rPr lang="en-US" dirty="0" smtClean="0"/>
              <a:t>Sequence number for an entity group (log position) </a:t>
            </a:r>
          </a:p>
          <a:p>
            <a:pPr lvl="2"/>
            <a:r>
              <a:rPr lang="en-US" dirty="0" smtClean="0"/>
              <a:t>read at beginning of </a:t>
            </a:r>
            <a:r>
              <a:rPr lang="en-US" dirty="0" err="1" smtClean="0"/>
              <a:t>txn</a:t>
            </a:r>
            <a:r>
              <a:rPr lang="en-US" dirty="0" smtClean="0"/>
              <a:t>, and add 1 to get new sequence number</a:t>
            </a:r>
          </a:p>
          <a:p>
            <a:pPr lvl="1"/>
            <a:r>
              <a:rPr lang="en-US" dirty="0" smtClean="0"/>
              <a:t>Concurrent transactions on same entity group will generate same sequence number</a:t>
            </a:r>
          </a:p>
          <a:p>
            <a:pPr lvl="2"/>
            <a:r>
              <a:rPr lang="en-US" dirty="0" smtClean="0"/>
              <a:t>only one succeeds in </a:t>
            </a:r>
            <a:r>
              <a:rPr lang="en-US" dirty="0" err="1" smtClean="0"/>
              <a:t>Paxos</a:t>
            </a:r>
            <a:r>
              <a:rPr lang="en-US" dirty="0" smtClean="0"/>
              <a:t> commit phase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Parallel/Distributed Key-Value Data Stores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key-value data storage systems allow key-value pairs to be stored (and retrieved on key) in a massively parallel system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E.g. Google </a:t>
            </a:r>
            <a:r>
              <a:rPr lang="en-US" sz="2200" dirty="0" err="1" smtClean="0"/>
              <a:t>BigTable</a:t>
            </a:r>
            <a:r>
              <a:rPr lang="en-US" sz="2200" dirty="0" smtClean="0"/>
              <a:t>, </a:t>
            </a:r>
            <a:r>
              <a:rPr lang="en-US" sz="2200" dirty="0" smtClean="0"/>
              <a:t>Apache </a:t>
            </a:r>
            <a:r>
              <a:rPr lang="en-US" sz="2200" dirty="0" err="1" smtClean="0"/>
              <a:t>Hbase</a:t>
            </a:r>
            <a:r>
              <a:rPr lang="en-US" sz="2200" dirty="0" smtClean="0"/>
              <a:t>, Yahoo</a:t>
            </a:r>
            <a:r>
              <a:rPr lang="en-US" sz="2200" dirty="0" smtClean="0"/>
              <a:t>! Sherpa/PNUTS, Amazon Dynamo</a:t>
            </a:r>
            <a:r>
              <a:rPr lang="en-US" sz="2200" dirty="0" smtClean="0"/>
              <a:t>, Apache Cassandra, </a:t>
            </a:r>
            <a:r>
              <a:rPr lang="en-US" sz="2200" dirty="0" smtClean="0"/>
              <a:t>..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Partitioning, replication, high availability </a:t>
            </a:r>
            <a:r>
              <a:rPr lang="en-US" sz="2600" dirty="0" err="1" smtClean="0"/>
              <a:t>etc</a:t>
            </a:r>
            <a:r>
              <a:rPr lang="en-US" sz="2600" dirty="0" smtClean="0"/>
              <a:t> mostly transparent to application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Are the responsibility of the data storage system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These are NOT full-fledged database systems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A.k.a. NO-SQL systems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b="1" dirty="0" smtClean="0"/>
              <a:t>Focus of this talk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6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9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05" y="1309262"/>
            <a:ext cx="8423210" cy="4992945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Paxos</a:t>
            </a:r>
            <a:r>
              <a:rPr lang="en-US" dirty="0" smtClean="0"/>
              <a:t> optimized for normal (non-failure) case</a:t>
            </a:r>
          </a:p>
          <a:p>
            <a:pPr lvl="1" algn="just"/>
            <a:r>
              <a:rPr lang="en-US" dirty="0" smtClean="0"/>
              <a:t>Local </a:t>
            </a:r>
            <a:r>
              <a:rPr lang="en-US" dirty="0"/>
              <a:t>reads at any up-to-date </a:t>
            </a:r>
            <a:r>
              <a:rPr lang="en-US" dirty="0" smtClean="0"/>
              <a:t>replica</a:t>
            </a:r>
          </a:p>
          <a:p>
            <a:pPr lvl="2" algn="just"/>
            <a:r>
              <a:rPr lang="en-US" dirty="0" smtClean="0"/>
              <a:t>How? Coordinator at each data center tracks set of entity groups for which </a:t>
            </a:r>
            <a:r>
              <a:rPr lang="en-US" dirty="0" err="1" smtClean="0"/>
              <a:t>Paxos</a:t>
            </a:r>
            <a:r>
              <a:rPr lang="en-US" dirty="0" smtClean="0"/>
              <a:t> could update all replicas</a:t>
            </a:r>
          </a:p>
          <a:p>
            <a:pPr lvl="2" algn="just"/>
            <a:r>
              <a:rPr lang="en-US" dirty="0" smtClean="0"/>
              <a:t>If </a:t>
            </a:r>
            <a:r>
              <a:rPr lang="en-US" dirty="0" err="1" smtClean="0"/>
              <a:t>Paxos</a:t>
            </a:r>
            <a:r>
              <a:rPr lang="en-US" dirty="0" smtClean="0"/>
              <a:t> failed on some replica, writes must inform coordinator</a:t>
            </a:r>
          </a:p>
          <a:p>
            <a:pPr lvl="2" algn="just"/>
            <a:r>
              <a:rPr lang="en-US" dirty="0" smtClean="0"/>
              <a:t>Local </a:t>
            </a:r>
            <a:r>
              <a:rPr lang="en-US" dirty="0" err="1" smtClean="0"/>
              <a:t>txn</a:t>
            </a:r>
            <a:r>
              <a:rPr lang="en-US" dirty="0" smtClean="0"/>
              <a:t> checks with coordinator, and then does local read if coordinator confirms no failures </a:t>
            </a:r>
          </a:p>
          <a:p>
            <a:pPr lvl="1" algn="just"/>
            <a:r>
              <a:rPr lang="en-US" dirty="0" smtClean="0"/>
              <a:t>Single</a:t>
            </a:r>
            <a:r>
              <a:rPr lang="en-US" dirty="0"/>
              <a:t>-</a:t>
            </a:r>
            <a:r>
              <a:rPr lang="en-US" dirty="0" err="1"/>
              <a:t>roundtrip</a:t>
            </a:r>
            <a:r>
              <a:rPr lang="en-US" dirty="0"/>
              <a:t> </a:t>
            </a:r>
            <a:r>
              <a:rPr lang="en-US" dirty="0" smtClean="0"/>
              <a:t>writes</a:t>
            </a:r>
          </a:p>
          <a:p>
            <a:pPr lvl="2" algn="just"/>
            <a:r>
              <a:rPr lang="en-US" dirty="0" smtClean="0"/>
              <a:t>Leader chosen for each entity group</a:t>
            </a:r>
          </a:p>
          <a:p>
            <a:pPr lvl="2" algn="just"/>
            <a:r>
              <a:rPr lang="en-US" dirty="0" smtClean="0"/>
              <a:t>Writes sent to leader</a:t>
            </a:r>
          </a:p>
          <a:p>
            <a:pPr lvl="3" algn="just"/>
            <a:r>
              <a:rPr lang="en-US" dirty="0" smtClean="0"/>
              <a:t>if successful all replicas honor leaders choice</a:t>
            </a:r>
          </a:p>
          <a:p>
            <a:pPr lvl="3" algn="just"/>
            <a:r>
              <a:rPr lang="en-US" dirty="0" smtClean="0"/>
              <a:t>If leader not alive, fall back to normal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3" algn="just"/>
            <a:r>
              <a:rPr lang="en-US" dirty="0" smtClean="0"/>
              <a:t>Gives benefits of primary-copy mechanism under non-failure condition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2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Write Algorithm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" b="49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 err="1" smtClean="0"/>
              <a:t>Paxos</a:t>
            </a:r>
            <a:r>
              <a:rPr lang="en-US" dirty="0" smtClean="0"/>
              <a:t> found to perform well</a:t>
            </a:r>
          </a:p>
          <a:p>
            <a:pPr lvl="1"/>
            <a:r>
              <a:rPr lang="en-US" dirty="0" smtClean="0"/>
              <a:t>Most reads are local</a:t>
            </a:r>
          </a:p>
          <a:p>
            <a:pPr lvl="2"/>
            <a:r>
              <a:rPr lang="en-US" dirty="0" smtClean="0"/>
              <a:t>Thanks to coordinator optimization, and </a:t>
            </a:r>
          </a:p>
          <a:p>
            <a:pPr lvl="2"/>
            <a:r>
              <a:rPr lang="en-US" dirty="0" smtClean="0"/>
              <a:t>The fact that most writes succeed on all replicas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</a:t>
            </a:r>
            <a:r>
              <a:rPr lang="en-US" dirty="0" smtClean="0"/>
              <a:t>Spanner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Successor to Megastore</a:t>
            </a:r>
          </a:p>
          <a:p>
            <a:r>
              <a:rPr lang="en-US" dirty="0" smtClean="0"/>
              <a:t>Introduces notion of </a:t>
            </a:r>
            <a:r>
              <a:rPr lang="en-US" dirty="0" err="1" smtClean="0"/>
              <a:t>TrueTime</a:t>
            </a:r>
            <a:r>
              <a:rPr lang="en-US" dirty="0" smtClean="0"/>
              <a:t> and</a:t>
            </a:r>
          </a:p>
          <a:p>
            <a:r>
              <a:rPr lang="en-US" dirty="0" smtClean="0"/>
              <a:t>Externally consistent snapshot reads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0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755929" cy="1116106"/>
          </a:xfrm>
        </p:spPr>
        <p:txBody>
          <a:bodyPr/>
          <a:lstStyle/>
          <a:p>
            <a:r>
              <a:rPr lang="en-US" dirty="0" smtClean="0"/>
              <a:t>Google Spanner (OSDI 2012):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Descendant </a:t>
            </a:r>
            <a:r>
              <a:rPr lang="en-US" dirty="0"/>
              <a:t>of </a:t>
            </a:r>
            <a:r>
              <a:rPr lang="en-US" dirty="0" err="1"/>
              <a:t>Bigtable</a:t>
            </a:r>
            <a:r>
              <a:rPr lang="en-US" dirty="0"/>
              <a:t>, Successor to </a:t>
            </a:r>
            <a:r>
              <a:rPr lang="en-US" dirty="0" smtClean="0"/>
              <a:t>Megastore</a:t>
            </a:r>
          </a:p>
          <a:p>
            <a:r>
              <a:rPr lang="en-US" dirty="0" smtClean="0"/>
              <a:t>Key features</a:t>
            </a:r>
          </a:p>
          <a:p>
            <a:pPr lvl="1"/>
            <a:r>
              <a:rPr lang="en-US" dirty="0" smtClean="0"/>
              <a:t>hierarchical directories instead of rows</a:t>
            </a:r>
          </a:p>
          <a:p>
            <a:pPr lvl="1"/>
            <a:r>
              <a:rPr lang="en-US" dirty="0" smtClean="0"/>
              <a:t>fine-grained replication; configuration at the per-directory level</a:t>
            </a:r>
          </a:p>
          <a:p>
            <a:r>
              <a:rPr lang="en-US" dirty="0" smtClean="0"/>
              <a:t>Globally distributed</a:t>
            </a:r>
          </a:p>
          <a:p>
            <a:pPr lvl="2"/>
            <a:r>
              <a:rPr lang="en-US" dirty="0"/>
              <a:t>Replicas spread across </a:t>
            </a:r>
            <a:r>
              <a:rPr lang="en-US" dirty="0" smtClean="0"/>
              <a:t>country </a:t>
            </a:r>
            <a:r>
              <a:rPr lang="en-US" dirty="0"/>
              <a:t>to survive regional disasters</a:t>
            </a:r>
            <a:endParaRPr lang="en-US" dirty="0" smtClean="0"/>
          </a:p>
          <a:p>
            <a:pPr lvl="1"/>
            <a:r>
              <a:rPr lang="en-US" dirty="0" smtClean="0"/>
              <a:t>Synchronous </a:t>
            </a:r>
            <a:r>
              <a:rPr lang="en-US" dirty="0"/>
              <a:t>cross-datacenter replication </a:t>
            </a:r>
            <a:endParaRPr lang="en-US" dirty="0" smtClean="0"/>
          </a:p>
          <a:p>
            <a:pPr lvl="1"/>
            <a:r>
              <a:rPr lang="en-US" dirty="0" smtClean="0"/>
              <a:t>Transparent </a:t>
            </a:r>
            <a:r>
              <a:rPr lang="en-US" dirty="0" err="1"/>
              <a:t>sharding</a:t>
            </a:r>
            <a:r>
              <a:rPr lang="en-US" dirty="0"/>
              <a:t>, data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General </a:t>
            </a:r>
            <a:r>
              <a:rPr lang="en-US" dirty="0"/>
              <a:t>transactions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reads followed by a single atomic </a:t>
            </a:r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or cross-machine (using 2PC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Externally consistent snapshot </a:t>
            </a:r>
            <a:r>
              <a:rPr lang="en-US" b="1" dirty="0">
                <a:solidFill>
                  <a:srgbClr val="000090"/>
                </a:solidFill>
              </a:rPr>
              <a:t>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Spanner: Concurrency Control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9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Feature:</a:t>
            </a:r>
            <a:r>
              <a:rPr lang="en-US" dirty="0" smtClean="0"/>
              <a:t> Lock-free distributed read transactions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Property:</a:t>
            </a:r>
            <a:r>
              <a:rPr lang="en-US" dirty="0" smtClean="0"/>
              <a:t> External consistency of distributed transactions</a:t>
            </a:r>
          </a:p>
          <a:p>
            <a:pPr lvl="1"/>
            <a:r>
              <a:rPr lang="en-US" dirty="0" smtClean="0"/>
              <a:t>First system at global scale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Implementation:</a:t>
            </a:r>
            <a:r>
              <a:rPr lang="en-US" dirty="0" smtClean="0"/>
              <a:t> Integration of concurrency control, replication, and 2Phase commit</a:t>
            </a:r>
          </a:p>
          <a:p>
            <a:pPr lvl="1"/>
            <a:r>
              <a:rPr lang="en-US" dirty="0" smtClean="0"/>
              <a:t>Correctness and performance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Enabling technology</a:t>
            </a:r>
            <a:r>
              <a:rPr lang="en-US" dirty="0" smtClean="0"/>
              <a:t>: TrueTime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nterval-based global time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05"/>
    </mc:Choice>
    <mc:Fallback xmlns="">
      <p:transition spd="slow" advTm="709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Timestamps, Global 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05885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Strict </a:t>
            </a:r>
            <a:r>
              <a:rPr lang="en-US" sz="3100" b="1" dirty="0" smtClean="0"/>
              <a:t>two-phase locking</a:t>
            </a:r>
            <a:r>
              <a:rPr lang="en-US" sz="3100" dirty="0" smtClean="0"/>
              <a:t> for write transactions</a:t>
            </a:r>
          </a:p>
          <a:p>
            <a:r>
              <a:rPr lang="en-US" sz="3100" dirty="0" smtClean="0"/>
              <a:t>Assign timestamp while locks are held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656" y="4659669"/>
            <a:ext cx="2133600" cy="365125"/>
          </a:xfrm>
        </p:spPr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697656" y="4659669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126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07356" y="3906426"/>
            <a:ext cx="4419600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474235" y="3918610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13806" y="412361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5235" y="4472860"/>
            <a:ext cx="146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Pick </a:t>
            </a:r>
            <a:r>
              <a:rPr lang="en-US" i="1" dirty="0" smtClean="0">
                <a:solidFill>
                  <a:srgbClr val="F79646"/>
                </a:solidFill>
              </a:rPr>
              <a:t>s</a:t>
            </a:r>
            <a:r>
              <a:rPr lang="en-US" dirty="0" smtClean="0">
                <a:solidFill>
                  <a:srgbClr val="F79646"/>
                </a:solidFill>
              </a:rPr>
              <a:t> = now()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3421419"/>
            <a:ext cx="154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locks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61406" y="381881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856111" y="381881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62546" y="342141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locks</a:t>
            </a:r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1142056" y="3856910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953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333 0 " pathEditMode="relative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333 0 " pathEditMode="relative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  <p:bldP spid="13" grpId="0"/>
      <p:bldP spid="1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Timestamp Invariants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700" y="1588533"/>
            <a:ext cx="8229600" cy="78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Timestamp order == commit order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700" y="3799881"/>
            <a:ext cx="8229600" cy="965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Timestamp order respects global wall-time order </a:t>
            </a:r>
            <a:endParaRPr lang="en-US" dirty="0"/>
          </a:p>
          <a:p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171700" y="3132395"/>
            <a:ext cx="4419600" cy="393700"/>
            <a:chOff x="2197100" y="3829050"/>
            <a:chExt cx="1562100" cy="3937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738579" y="3144579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71700" y="4568825"/>
            <a:ext cx="1471879" cy="393700"/>
            <a:chOff x="2197100" y="3829050"/>
            <a:chExt cx="1562100" cy="3937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38579" y="4581009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</a:rPr>
              <a:t>3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76700" y="5194558"/>
            <a:ext cx="3365500" cy="393700"/>
            <a:chOff x="2197100" y="3829050"/>
            <a:chExt cx="1562100" cy="3937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643579" y="5206742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</a:rPr>
              <a:t>4</a:t>
            </a:r>
            <a:endParaRPr lang="en-US" dirty="0">
              <a:solidFill>
                <a:srgbClr val="8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866900" y="2389187"/>
            <a:ext cx="4419600" cy="393700"/>
            <a:chOff x="2197100" y="3829050"/>
            <a:chExt cx="1562100" cy="3937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433779" y="2401371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r>
              <a:rPr lang="en-US" baseline="-25000" dirty="0" smtClean="0">
                <a:solidFill>
                  <a:srgbClr val="800000"/>
                </a:solidFill>
              </a:rPr>
              <a:t>1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660650" y="453390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3550" y="453390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37050" y="234156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14950" y="232886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536950" y="309747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17850" y="309747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086350" y="5159633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9950" y="5159633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n 36"/>
          <p:cNvSpPr/>
          <p:nvPr/>
        </p:nvSpPr>
        <p:spPr>
          <a:xfrm>
            <a:off x="281542" y="2678153"/>
            <a:ext cx="912259" cy="492732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38" name="Can 37"/>
          <p:cNvSpPr/>
          <p:nvPr/>
        </p:nvSpPr>
        <p:spPr>
          <a:xfrm>
            <a:off x="319642" y="5118604"/>
            <a:ext cx="912259" cy="492732"/>
          </a:xfrm>
          <a:prstGeom prst="can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39" name="Can 38"/>
          <p:cNvSpPr/>
          <p:nvPr/>
        </p:nvSpPr>
        <p:spPr>
          <a:xfrm>
            <a:off x="305870" y="4473472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3310878" y="2005569"/>
            <a:ext cx="154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locks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858560" y="2032039"/>
            <a:ext cx="14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66"/>
    </mc:Choice>
    <mc:Fallback xmlns="">
      <p:transition spd="slow" advTm="64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  <p:bldP spid="22" grpId="0"/>
      <p:bldP spid="27" grpId="0"/>
      <p:bldP spid="37" grpId="0" animBg="1"/>
      <p:bldP spid="38" grpId="0" animBg="1"/>
      <p:bldP spid="39" grpId="0" animBg="1"/>
      <p:bldP spid="42" grpId="0"/>
      <p:bldP spid="4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TrueTime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519"/>
            <a:ext cx="8229600" cy="727363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Ideally – perfect global clock to assign timestamps to transactions</a:t>
            </a:r>
          </a:p>
          <a:p>
            <a:r>
              <a:rPr lang="en-US" dirty="0" smtClean="0"/>
              <a:t>Practical - “Global wall-clock time” with bounded uncertainty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128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59283" y="2620696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0683" y="3095914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Left Bracket 7"/>
          <p:cNvSpPr/>
          <p:nvPr/>
        </p:nvSpPr>
        <p:spPr>
          <a:xfrm>
            <a:off x="2658740" y="2163496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4763892" y="2163496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5833" y="2994830"/>
            <a:ext cx="8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45243" y="29948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latest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061" y="2327564"/>
            <a:ext cx="101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TT.now()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58740" y="3465246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7000" y="3077896"/>
            <a:ext cx="52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2*ε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8" name="Content Placeholder 5"/>
          <p:cNvGraphicFramePr>
            <a:graphicFrameLocks/>
          </p:cNvGraphicFramePr>
          <p:nvPr/>
        </p:nvGraphicFramePr>
        <p:xfrm>
          <a:off x="1035039" y="3983793"/>
          <a:ext cx="745770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853"/>
                <a:gridCol w="372885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Returns</a:t>
                      </a:r>
                      <a:endParaRPr lang="en-US" sz="1600" dirty="0"/>
                    </a:p>
                  </a:txBody>
                  <a:tcPr/>
                </a:tc>
              </a:tr>
              <a:tr h="32056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TT.Now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TTinterval: [earliest, latest]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56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TT.After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True if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 has definitely passed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05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TT.Before(t)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True if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 has definitely not arrived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649092" y="3465246"/>
            <a:ext cx="8229600" cy="7273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49092" y="5324913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900" b="1" dirty="0" smtClean="0"/>
              <a:t>Guarantee: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900" dirty="0" err="1" smtClean="0"/>
              <a:t>tt</a:t>
            </a:r>
            <a:r>
              <a:rPr lang="en-US" sz="2900" dirty="0" smtClean="0"/>
              <a:t> = TT.now()  ,</a:t>
            </a:r>
            <a:r>
              <a:rPr lang="en-US" sz="2800" dirty="0" smtClean="0"/>
              <a:t>e</a:t>
            </a:r>
            <a:r>
              <a:rPr lang="en-US" sz="2800" baseline="-25000" dirty="0" smtClean="0"/>
              <a:t>now</a:t>
            </a:r>
            <a:r>
              <a:rPr lang="en-US" sz="2800" dirty="0" smtClean="0"/>
              <a:t> is invocation event then</a:t>
            </a:r>
            <a:endParaRPr lang="en-US" sz="2900" b="1" dirty="0" smtClean="0">
              <a:solidFill>
                <a:srgbClr val="0070C0"/>
              </a:solidFill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900" b="1" dirty="0" err="1" smtClean="0">
                <a:solidFill>
                  <a:srgbClr val="0070C0"/>
                </a:solidFill>
              </a:rPr>
              <a:t>tt.earliest</a:t>
            </a:r>
            <a:r>
              <a:rPr lang="en-US" sz="2900" b="1" dirty="0" smtClean="0">
                <a:solidFill>
                  <a:srgbClr val="0070C0"/>
                </a:solidFill>
              </a:rPr>
              <a:t> &lt;= t</a:t>
            </a:r>
            <a:r>
              <a:rPr lang="en-US" sz="2900" b="1" baseline="-25000" dirty="0" smtClean="0">
                <a:solidFill>
                  <a:srgbClr val="0070C0"/>
                </a:solidFill>
              </a:rPr>
              <a:t>abs</a:t>
            </a:r>
            <a:r>
              <a:rPr lang="en-US" sz="2900" b="1" dirty="0" smtClean="0">
                <a:solidFill>
                  <a:srgbClr val="0070C0"/>
                </a:solidFill>
              </a:rPr>
              <a:t>(e</a:t>
            </a:r>
            <a:r>
              <a:rPr lang="en-US" sz="2900" b="1" baseline="-25000" dirty="0" smtClean="0">
                <a:solidFill>
                  <a:srgbClr val="0070C0"/>
                </a:solidFill>
              </a:rPr>
              <a:t>now</a:t>
            </a:r>
            <a:r>
              <a:rPr lang="en-US" sz="2900" b="1" dirty="0" smtClean="0">
                <a:solidFill>
                  <a:srgbClr val="0070C0"/>
                </a:solidFill>
              </a:rPr>
              <a:t>) &lt;= tt.latest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3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spd="slow" advTm="438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9" grpId="0" animBg="1"/>
      <p:bldP spid="12" grpId="0"/>
      <p:bldP spid="14" grpId="0"/>
      <p:bldP spid="15" grpId="0"/>
      <p:bldP spid="10" grpId="0"/>
      <p:bldP spid="19" grpId="0"/>
      <p:bldP spid="20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Timestamps and TrueTime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216"/>
            <a:ext cx="8229600" cy="2232140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b="1" dirty="0"/>
              <a:t>Two rules:</a:t>
            </a:r>
          </a:p>
          <a:p>
            <a:pPr lvl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Start:</a:t>
            </a:r>
            <a:r>
              <a:rPr lang="en-US" dirty="0"/>
              <a:t> s</a:t>
            </a:r>
            <a:r>
              <a:rPr lang="en-US" baseline="-25000" dirty="0"/>
              <a:t>i</a:t>
            </a:r>
            <a:r>
              <a:rPr lang="en-US" dirty="0"/>
              <a:t> for T</a:t>
            </a:r>
            <a:r>
              <a:rPr lang="en-US" baseline="-25000" dirty="0"/>
              <a:t>i</a:t>
            </a:r>
            <a:r>
              <a:rPr lang="en-US" dirty="0"/>
              <a:t> &gt; TT.now.latest() computed after e</a:t>
            </a:r>
            <a:r>
              <a:rPr lang="en-US" baseline="-25000" dirty="0"/>
              <a:t>i</a:t>
            </a:r>
            <a:r>
              <a:rPr lang="en-US" baseline="30000" dirty="0"/>
              <a:t>server </a:t>
            </a:r>
            <a:r>
              <a:rPr lang="en-US" dirty="0"/>
              <a:t>(arrival event at leader</a:t>
            </a:r>
            <a:r>
              <a:rPr lang="en-US" dirty="0" smtClean="0"/>
              <a:t>)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en-US" b="1" dirty="0">
                <a:solidFill>
                  <a:srgbClr val="0070C0"/>
                </a:solidFill>
              </a:rPr>
              <a:t>Commit wait:</a:t>
            </a:r>
            <a:r>
              <a:rPr lang="en-US" dirty="0"/>
              <a:t>   Clients should not see data committed by T</a:t>
            </a:r>
            <a:r>
              <a:rPr lang="en-US" baseline="-25000" dirty="0"/>
              <a:t>i</a:t>
            </a:r>
            <a:r>
              <a:rPr lang="en-US" dirty="0"/>
              <a:t> until TT.after(s</a:t>
            </a:r>
            <a:r>
              <a:rPr lang="en-US" baseline="-25000" dirty="0"/>
              <a:t>i</a:t>
            </a:r>
            <a:r>
              <a:rPr lang="en-US" dirty="0"/>
              <a:t>) is correct</a:t>
            </a:r>
          </a:p>
          <a:p>
            <a:pPr>
              <a:buNone/>
              <a:defRPr/>
            </a:pPr>
            <a:r>
              <a:rPr lang="en-US" dirty="0"/>
              <a:t>	 s</a:t>
            </a:r>
            <a:r>
              <a:rPr lang="en-US" baseline="-25000" dirty="0"/>
              <a:t>i</a:t>
            </a:r>
            <a:r>
              <a:rPr lang="en-US" dirty="0"/>
              <a:t> &lt; t</a:t>
            </a:r>
            <a:r>
              <a:rPr lang="en-US" baseline="-25000" dirty="0"/>
              <a:t>abs</a:t>
            </a:r>
            <a:r>
              <a:rPr lang="en-US" dirty="0"/>
              <a:t>(e</a:t>
            </a:r>
            <a:r>
              <a:rPr lang="en-US" baseline="-25000" dirty="0"/>
              <a:t>i</a:t>
            </a:r>
            <a:r>
              <a:rPr lang="en-US" baseline="30000" dirty="0"/>
              <a:t>commit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lvl="0">
              <a:buFont typeface="+mj-lt"/>
              <a:buAutoNum type="arabicPeriod"/>
              <a:defRPr/>
            </a:pPr>
            <a:endParaRPr lang="en-US" baseline="30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129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30365" y="3790950"/>
            <a:ext cx="4419600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97244" y="3803134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25715" y="405130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8544" y="4541282"/>
            <a:ext cx="23391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Pick </a:t>
            </a:r>
            <a:r>
              <a:rPr lang="en-US" i="1" dirty="0" smtClean="0">
                <a:solidFill>
                  <a:srgbClr val="F79646"/>
                </a:solidFill>
              </a:rPr>
              <a:t>s</a:t>
            </a:r>
            <a:r>
              <a:rPr lang="en-US" dirty="0" smtClean="0">
                <a:solidFill>
                  <a:srgbClr val="F79646"/>
                </a:solidFill>
              </a:rPr>
              <a:t> = TT.now().latest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809" y="3340100"/>
            <a:ext cx="154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Acquired locks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84415" y="367030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79120" y="367030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74455" y="33454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locks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82865" y="5505450"/>
            <a:ext cx="2895600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19299" y="4014232"/>
            <a:ext cx="30960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Wait until TT.now().earliest &gt; </a:t>
            </a:r>
            <a:r>
              <a:rPr lang="en-US" i="1" dirty="0" smtClean="0">
                <a:solidFill>
                  <a:srgbClr val="F79646"/>
                </a:solidFill>
              </a:rPr>
              <a:t>s</a:t>
            </a:r>
            <a:endParaRPr lang="en-US" i="1" dirty="0">
              <a:solidFill>
                <a:srgbClr val="F7964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27515" y="4051300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3848" y="4541282"/>
            <a:ext cx="2873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79646"/>
                </a:solidFill>
              </a:rPr>
              <a:t>s</a:t>
            </a:r>
            <a:endParaRPr lang="en-US" dirty="0">
              <a:solidFill>
                <a:srgbClr val="F79646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78465" y="405130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97606" y="5790684"/>
            <a:ext cx="108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ε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7599" y="507468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79646"/>
                </a:solidFill>
              </a:rPr>
              <a:t>Commit wait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4665" y="5790684"/>
            <a:ext cx="108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average ε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884256" y="5645150"/>
            <a:ext cx="0" cy="6604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554507" y="3741434"/>
            <a:ext cx="912259" cy="492732"/>
          </a:xfrm>
          <a:prstGeom prst="can">
            <a:avLst/>
          </a:prstGeom>
          <a:solidFill>
            <a:schemeClr val="accent3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38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6" grpId="0"/>
      <p:bldP spid="18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2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Reads in spanner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Snapshot reads</a:t>
            </a:r>
          </a:p>
          <a:p>
            <a:pPr lvl="1"/>
            <a:r>
              <a:rPr lang="en-US" dirty="0" smtClean="0"/>
              <a:t>Read in past without locking</a:t>
            </a:r>
          </a:p>
          <a:p>
            <a:pPr lvl="1"/>
            <a:r>
              <a:rPr lang="en-US" dirty="0" smtClean="0"/>
              <a:t>Client can specify timestamp for read or an upper bound of timestamp’s staleness</a:t>
            </a:r>
          </a:p>
          <a:p>
            <a:pPr lvl="1"/>
            <a:r>
              <a:rPr lang="en-US" dirty="0" smtClean="0"/>
              <a:t>Replica can satisfy read at any t &lt;= t</a:t>
            </a:r>
            <a:r>
              <a:rPr lang="en-US" baseline="-25000" dirty="0" smtClean="0"/>
              <a:t>safe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Read-only transactions</a:t>
            </a:r>
          </a:p>
          <a:p>
            <a:pPr lvl="1"/>
            <a:r>
              <a:rPr lang="en-US" dirty="0" smtClean="0"/>
              <a:t>Assign timestamp s</a:t>
            </a:r>
            <a:r>
              <a:rPr lang="en-US" baseline="-25000" dirty="0" smtClean="0"/>
              <a:t>read</a:t>
            </a:r>
            <a:r>
              <a:rPr lang="en-US" dirty="0" smtClean="0"/>
              <a:t> and do snapshot read at s</a:t>
            </a:r>
            <a:r>
              <a:rPr lang="en-US" baseline="-25000" dirty="0" smtClean="0"/>
              <a:t>read</a:t>
            </a:r>
          </a:p>
          <a:p>
            <a:pPr lvl="1"/>
            <a:r>
              <a:rPr lang="en-US" dirty="0"/>
              <a:t>s</a:t>
            </a:r>
            <a:r>
              <a:rPr lang="en-US" baseline="-25000" dirty="0" smtClean="0"/>
              <a:t>read</a:t>
            </a:r>
            <a:r>
              <a:rPr lang="en-US" dirty="0" smtClean="0"/>
              <a:t> = TT.now().latest() guarantees external consistency</a:t>
            </a:r>
          </a:p>
          <a:p>
            <a:pPr lvl="1"/>
            <a:r>
              <a:rPr lang="en-US" dirty="0" smtClean="0"/>
              <a:t>Better?  Should assign oldest timestamp preserving external consistency to avoid blocking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2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TrueTime Architecture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632-2012-2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2C59E4-2FE4-564D-A950-09C870524D20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4454" y="4442765"/>
            <a:ext cx="140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53195" y="4442765"/>
            <a:ext cx="140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60729" y="4442765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1220" y="4442765"/>
            <a:ext cx="140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Datacenter 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79157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GPS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5923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GPS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97898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GPS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05923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Atomic-clock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7898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GPS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79157" y="375920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Client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0900" y="3479800"/>
            <a:ext cx="6858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90800" y="3089275"/>
            <a:ext cx="1016000" cy="66992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 flipV="1">
            <a:off x="2790457" y="2101851"/>
            <a:ext cx="3635743" cy="198119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  <a:endCxn id="12" idx="2"/>
          </p:cNvCxnSpPr>
          <p:nvPr/>
        </p:nvCxnSpPr>
        <p:spPr>
          <a:xfrm flipV="1">
            <a:off x="2034807" y="3089275"/>
            <a:ext cx="0" cy="669925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603007" y="2101851"/>
            <a:ext cx="0" cy="165734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79157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GPS timemaster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4720" y="5225534"/>
            <a:ext cx="64010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Compute reference [earliest, latest] </a:t>
            </a:r>
            <a:r>
              <a:rPr lang="en-US" sz="2400" dirty="0"/>
              <a:t>= now ± </a:t>
            </a:r>
            <a:r>
              <a:rPr lang="en-US" sz="2400" dirty="0" err="1" smtClean="0"/>
              <a:t>ε</a:t>
            </a:r>
            <a:endParaRPr lang="en-US" sz="2400" dirty="0" smtClean="0"/>
          </a:p>
          <a:p>
            <a:r>
              <a:rPr lang="en-US" sz="2400" dirty="0"/>
              <a:t>(</a:t>
            </a:r>
            <a:r>
              <a:rPr lang="en-US" sz="2400" dirty="0" err="1" smtClean="0"/>
              <a:t>ε</a:t>
            </a:r>
            <a:r>
              <a:rPr lang="en-US" sz="2400" dirty="0" smtClean="0"/>
              <a:t> based on clock drift bounds + reference-</a:t>
            </a:r>
            <a:r>
              <a:rPr lang="en-US" sz="2400" dirty="0" err="1" smtClean="0"/>
              <a:t>ε</a:t>
            </a:r>
            <a:r>
              <a:rPr lang="en-US" sz="2400" dirty="0" smtClean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9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"/>
    </mc:Choice>
    <mc:Fallback xmlns="">
      <p:transition spd="slow" advTm="112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808842" cy="1116106"/>
          </a:xfrm>
        </p:spPr>
        <p:txBody>
          <a:bodyPr/>
          <a:lstStyle/>
          <a:p>
            <a:r>
              <a:rPr lang="en-US" dirty="0" smtClean="0"/>
              <a:t>F1 Scalable Relation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F1:  </a:t>
            </a:r>
            <a:r>
              <a:rPr lang="en-US" dirty="0"/>
              <a:t>Fault-Tolerant Distributed RDBMS Supporting Google's Ad </a:t>
            </a:r>
            <a:r>
              <a:rPr lang="en-US" dirty="0" smtClean="0"/>
              <a:t>Business (Shute et al. SIGMOD 2012)</a:t>
            </a:r>
          </a:p>
          <a:p>
            <a:r>
              <a:rPr lang="en-US" dirty="0" smtClean="0"/>
              <a:t>Hybrid combining</a:t>
            </a:r>
            <a:endParaRPr lang="en-US" dirty="0"/>
          </a:p>
          <a:p>
            <a:pPr lvl="1"/>
            <a:r>
              <a:rPr lang="en-US" dirty="0" smtClean="0"/>
              <a:t>Scalability </a:t>
            </a:r>
            <a:r>
              <a:rPr lang="en-US" dirty="0"/>
              <a:t>of </a:t>
            </a:r>
            <a:r>
              <a:rPr lang="en-US" dirty="0" err="1" smtClean="0"/>
              <a:t>Bigtable</a:t>
            </a:r>
            <a:endParaRPr lang="en-US" dirty="0"/>
          </a:p>
          <a:p>
            <a:pPr lvl="1"/>
            <a:r>
              <a:rPr lang="en-US" dirty="0" smtClean="0"/>
              <a:t>Usability </a:t>
            </a:r>
            <a:r>
              <a:rPr lang="en-US" dirty="0"/>
              <a:t>and functionality of SQL databases</a:t>
            </a:r>
          </a:p>
          <a:p>
            <a:r>
              <a:rPr lang="en-US" dirty="0"/>
              <a:t>Key Ideas</a:t>
            </a:r>
          </a:p>
          <a:p>
            <a:pPr lvl="1"/>
            <a:r>
              <a:rPr lang="en-US" dirty="0" smtClean="0"/>
              <a:t>Scalability</a:t>
            </a:r>
            <a:r>
              <a:rPr lang="en-US" dirty="0"/>
              <a:t>: Auto-</a:t>
            </a:r>
            <a:r>
              <a:rPr lang="en-US" dirty="0" err="1"/>
              <a:t>sharded</a:t>
            </a:r>
            <a:r>
              <a:rPr lang="en-US" dirty="0"/>
              <a:t> </a:t>
            </a:r>
            <a:r>
              <a:rPr lang="en-US" dirty="0" smtClean="0"/>
              <a:t>storage</a:t>
            </a:r>
            <a:endParaRPr lang="en-US" dirty="0"/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&amp; </a:t>
            </a:r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Synchronous replication, consistent indices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commit </a:t>
            </a:r>
            <a:r>
              <a:rPr lang="en-US" dirty="0" smtClean="0"/>
              <a:t>latency can </a:t>
            </a:r>
            <a:r>
              <a:rPr lang="en-US" dirty="0"/>
              <a:t>be </a:t>
            </a:r>
            <a:r>
              <a:rPr lang="en-US" dirty="0" smtClean="0"/>
              <a:t>hidden</a:t>
            </a:r>
          </a:p>
          <a:p>
            <a:pPr lvl="1"/>
            <a:r>
              <a:rPr lang="en-US" dirty="0" smtClean="0"/>
              <a:t>Hierarchical schema and data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and Transactions in 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transaction structure</a:t>
            </a:r>
          </a:p>
          <a:p>
            <a:pPr lvl="1"/>
            <a:r>
              <a:rPr lang="en-US" dirty="0" smtClean="0"/>
              <a:t>One read phase: No serial reads </a:t>
            </a:r>
          </a:p>
          <a:p>
            <a:pPr lvl="2"/>
            <a:r>
              <a:rPr lang="en-US" dirty="0" smtClean="0"/>
              <a:t>Read in batches</a:t>
            </a:r>
          </a:p>
          <a:p>
            <a:pPr lvl="2"/>
            <a:r>
              <a:rPr lang="en-US" dirty="0" smtClean="0"/>
              <a:t>Read asynchronously in parallel</a:t>
            </a:r>
          </a:p>
          <a:p>
            <a:pPr lvl="1"/>
            <a:r>
              <a:rPr lang="en-US" dirty="0" smtClean="0"/>
              <a:t>Buffer writes in client, send as one RPC</a:t>
            </a:r>
          </a:p>
          <a:p>
            <a:r>
              <a:rPr lang="en-US" dirty="0" smtClean="0"/>
              <a:t>Client library with lightweight Object “Relational” Mapping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on Cloud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Efficient transaction processing on cloud storage</a:t>
            </a:r>
          </a:p>
          <a:p>
            <a:pPr lvl="1"/>
            <a:r>
              <a:rPr lang="en-US" sz="2600" dirty="0" smtClean="0"/>
              <a:t>Unbundling </a:t>
            </a:r>
            <a:r>
              <a:rPr lang="en-US" sz="2600" dirty="0"/>
              <a:t>Transaction Services in the Cloud” (</a:t>
            </a:r>
            <a:r>
              <a:rPr lang="en-US" sz="2600" dirty="0" err="1"/>
              <a:t>Lomet</a:t>
            </a:r>
            <a:r>
              <a:rPr lang="en-US" sz="2600" dirty="0"/>
              <a:t> et </a:t>
            </a:r>
            <a:r>
              <a:rPr lang="en-US" sz="2600" dirty="0" smtClean="0"/>
              <a:t>al, CIDR 09, CIDR 2011)</a:t>
            </a:r>
            <a:endParaRPr lang="en-US" sz="2600" dirty="0"/>
          </a:p>
          <a:p>
            <a:pPr lvl="2"/>
            <a:r>
              <a:rPr lang="en-US" dirty="0"/>
              <a:t>Partition storage engine into two components</a:t>
            </a:r>
          </a:p>
          <a:p>
            <a:pPr lvl="2"/>
            <a:r>
              <a:rPr lang="en-US" dirty="0"/>
              <a:t>Transactional component (TC): transactional recovery and </a:t>
            </a:r>
            <a:r>
              <a:rPr lang="en-US" dirty="0" smtClean="0"/>
              <a:t>concurrency </a:t>
            </a:r>
            <a:r>
              <a:rPr lang="en-US" dirty="0"/>
              <a:t>control</a:t>
            </a:r>
          </a:p>
          <a:p>
            <a:pPr lvl="2"/>
            <a:r>
              <a:rPr lang="en-US" dirty="0"/>
              <a:t>Data component (DC): tables, indexes, storage, and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Focus on supporting ACID properties while minimizing latency due to round </a:t>
            </a:r>
            <a:r>
              <a:rPr lang="en-US" dirty="0" err="1" smtClean="0"/>
              <a:t>trups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G-Store: A Scalable Data Store for Transactional Multi key Access in the Cloud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Das et al. </a:t>
            </a:r>
            <a:r>
              <a:rPr lang="en-US" dirty="0" err="1" smtClean="0"/>
              <a:t>SoCC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Entity 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entity groups are static</a:t>
            </a:r>
          </a:p>
          <a:p>
            <a:pPr lvl="1"/>
            <a:r>
              <a:rPr lang="en-US" dirty="0" smtClean="0"/>
              <a:t>Work very well for a variety of scenarios</a:t>
            </a:r>
          </a:p>
          <a:p>
            <a:r>
              <a:rPr lang="en-US" dirty="0" smtClean="0"/>
              <a:t>But there are some scenarios where static nature is limiting</a:t>
            </a:r>
          </a:p>
          <a:p>
            <a:pPr lvl="1"/>
            <a:r>
              <a:rPr lang="en-US" dirty="0" smtClean="0"/>
              <a:t>E.g. Casino scenario from </a:t>
            </a:r>
            <a:r>
              <a:rPr lang="en-US" dirty="0" err="1" smtClean="0"/>
              <a:t>Gstore</a:t>
            </a:r>
            <a:r>
              <a:rPr lang="en-US" dirty="0" smtClean="0"/>
              <a:t> paper, where set of users get together for a game, during which transaction guarantees are required across users</a:t>
            </a:r>
          </a:p>
          <a:p>
            <a:pPr lvl="1"/>
            <a:r>
              <a:rPr lang="en-US" dirty="0" smtClean="0"/>
              <a:t>Basic idea: items need not be statically grouped, grouping can be changed dynamically</a:t>
            </a:r>
          </a:p>
          <a:p>
            <a:pPr lvl="2"/>
            <a:r>
              <a:rPr lang="en-US" dirty="0" smtClean="0"/>
              <a:t>But grouping must be non-overlapping so that a data item is in only one group at a point in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Gstore</a:t>
            </a:r>
            <a:r>
              <a:rPr lang="en-US" dirty="0" smtClean="0"/>
              <a:t>: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Group abstraction </a:t>
            </a:r>
            <a:r>
              <a:rPr lang="en-US" dirty="0" smtClean="0"/>
              <a:t>defines </a:t>
            </a:r>
            <a:r>
              <a:rPr lang="en-US" dirty="0"/>
              <a:t>a </a:t>
            </a:r>
            <a:r>
              <a:rPr lang="en-US" dirty="0" smtClean="0"/>
              <a:t>unit for </a:t>
            </a:r>
            <a:r>
              <a:rPr lang="en-US" dirty="0"/>
              <a:t>on-demand transactional access over a dynamically selected set of keys. </a:t>
            </a:r>
            <a:endParaRPr lang="en-US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Groups </a:t>
            </a:r>
            <a:r>
              <a:rPr lang="en-US" dirty="0" smtClean="0"/>
              <a:t>can be </a:t>
            </a:r>
            <a:r>
              <a:rPr lang="en-US" dirty="0"/>
              <a:t>dynamically created and </a:t>
            </a:r>
            <a:r>
              <a:rPr lang="en-US" dirty="0" smtClean="0"/>
              <a:t>dissolved</a:t>
            </a:r>
          </a:p>
          <a:p>
            <a:pPr lvl="1"/>
            <a:r>
              <a:rPr lang="en-US" dirty="0" smtClean="0"/>
              <a:t>Application can select </a:t>
            </a:r>
            <a:r>
              <a:rPr lang="en-US" dirty="0"/>
              <a:t>arbitrarily </a:t>
            </a:r>
            <a:r>
              <a:rPr lang="en-US" dirty="0" smtClean="0"/>
              <a:t>set of keys </a:t>
            </a:r>
            <a:r>
              <a:rPr lang="en-US" dirty="0"/>
              <a:t>to form a Key Group.</a:t>
            </a:r>
          </a:p>
          <a:p>
            <a:r>
              <a:rPr lang="en-US" dirty="0" err="1" smtClean="0"/>
              <a:t>KeyGrouping</a:t>
            </a:r>
            <a:r>
              <a:rPr lang="en-US" dirty="0" smtClean="0"/>
              <a:t> protocol  collocates ownership </a:t>
            </a:r>
            <a:r>
              <a:rPr lang="en-US" dirty="0"/>
              <a:t>of all the keys in a group at a single node, thereby allowing efficient multi key access.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Protocol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" r="1873"/>
          <a:stretch/>
        </p:blipFill>
        <p:spPr>
          <a:xfrm>
            <a:off x="559451" y="1939329"/>
            <a:ext cx="8285923" cy="4468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896" y="831502"/>
            <a:ext cx="80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Site (leader) initiates group 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invites followers to join group (J)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Followers accept (JA),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group operations happen at site of Leader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deletes group, freeing followers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96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85" y="1294144"/>
            <a:ext cx="8423210" cy="4992945"/>
          </a:xfrm>
        </p:spPr>
        <p:txBody>
          <a:bodyPr/>
          <a:lstStyle/>
          <a:p>
            <a:r>
              <a:rPr lang="en-US" dirty="0" smtClean="0"/>
              <a:t>Protocol issues due to site failures, unreliable messaging </a:t>
            </a:r>
          </a:p>
          <a:p>
            <a:pPr lvl="1"/>
            <a:r>
              <a:rPr lang="en-US" dirty="0" smtClean="0"/>
              <a:t>Delayed/Lost/Duplicated messages,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Details in Das et al paper.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2" y="2509623"/>
            <a:ext cx="8201378" cy="4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mtClean="0"/>
              <a:t>What is NoSQL?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Stands for No-SQL or </a:t>
            </a:r>
            <a:r>
              <a:rPr lang="en-US" sz="2800" b="1" dirty="0" smtClean="0"/>
              <a:t>N</a:t>
            </a:r>
            <a:r>
              <a:rPr lang="en-US" sz="2800" dirty="0" smtClean="0"/>
              <a:t>ot </a:t>
            </a:r>
            <a:r>
              <a:rPr lang="en-US" sz="2800" b="1" dirty="0" smtClean="0"/>
              <a:t>O</a:t>
            </a:r>
            <a:r>
              <a:rPr lang="en-US" sz="2800" dirty="0" smtClean="0"/>
              <a:t>nly </a:t>
            </a:r>
            <a:r>
              <a:rPr lang="en-US" sz="2800" b="1" dirty="0" smtClean="0"/>
              <a:t>SQL??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Class of non-relational data storage systems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E.g.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Dynamo, PNUTS/Sherpa, ..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Synonymous with distributed data storage systems</a:t>
            </a:r>
          </a:p>
          <a:p>
            <a:pPr marL="569913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We don’t like the term </a:t>
            </a:r>
            <a:r>
              <a:rPr lang="en-US" sz="2600" dirty="0" err="1" smtClean="0"/>
              <a:t>NoSQL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6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b="1" dirty="0" smtClean="0">
                <a:solidFill>
                  <a:srgbClr val="330F42"/>
                </a:solidFill>
              </a:rPr>
              <a:t>C</a:t>
            </a:r>
            <a:r>
              <a:rPr lang="en-US" b="1" dirty="0" smtClean="0">
                <a:solidFill>
                  <a:srgbClr val="330F42"/>
                </a:solidFill>
              </a:rPr>
              <a:t>onsistency </a:t>
            </a:r>
            <a:r>
              <a:rPr lang="en-US" b="1" dirty="0" err="1" smtClean="0">
                <a:solidFill>
                  <a:srgbClr val="330F42"/>
                </a:solidFill>
              </a:rPr>
              <a:t>vs</a:t>
            </a:r>
            <a:r>
              <a:rPr lang="en-US" b="1" dirty="0" smtClean="0">
                <a:solidFill>
                  <a:srgbClr val="330F42"/>
                </a:solidFill>
              </a:rPr>
              <a:t> Availability</a:t>
            </a:r>
            <a:endParaRPr lang="en-US" b="1" dirty="0" smtClean="0">
              <a:solidFill>
                <a:srgbClr val="330F42"/>
              </a:solidFill>
            </a:endParaRP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Consistency </a:t>
            </a:r>
            <a:r>
              <a:rPr lang="en-US" dirty="0" smtClean="0"/>
              <a:t>vs. Availability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</a:p>
          <a:p>
            <a:r>
              <a:rPr lang="en-US" dirty="0" smtClean="0"/>
              <a:t>CAP “Theorem”</a:t>
            </a:r>
          </a:p>
          <a:p>
            <a:r>
              <a:rPr lang="en-US" dirty="0" smtClean="0"/>
              <a:t>Eventual consistency</a:t>
            </a:r>
          </a:p>
          <a:p>
            <a:r>
              <a:rPr lang="en-US" dirty="0" smtClean="0"/>
              <a:t>Amazon Dynamo</a:t>
            </a:r>
          </a:p>
          <a:p>
            <a:r>
              <a:rPr lang="en-US" dirty="0" smtClean="0"/>
              <a:t>Detecting divergence</a:t>
            </a:r>
          </a:p>
          <a:p>
            <a:r>
              <a:rPr lang="en-US" dirty="0" smtClean="0"/>
              <a:t>Consistency models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340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in Databases (ACID):</a:t>
            </a:r>
          </a:p>
          <a:p>
            <a:pPr lvl="1"/>
            <a:r>
              <a:rPr lang="en-US" dirty="0" smtClean="0"/>
              <a:t>Database has a set of integrity constraints</a:t>
            </a:r>
          </a:p>
          <a:p>
            <a:pPr lvl="1"/>
            <a:r>
              <a:rPr lang="en-US" dirty="0" smtClean="0"/>
              <a:t>A consistent database state is one where all integrity constraints are satisfied</a:t>
            </a:r>
          </a:p>
          <a:p>
            <a:pPr lvl="1"/>
            <a:r>
              <a:rPr lang="en-US" dirty="0" smtClean="0"/>
              <a:t>Each transaction run individually on a consistent database state must leave the database in a consistent state</a:t>
            </a:r>
          </a:p>
          <a:p>
            <a:r>
              <a:rPr lang="en-US" dirty="0" smtClean="0"/>
              <a:t>Consistency in distributed systems with replication</a:t>
            </a:r>
          </a:p>
          <a:p>
            <a:pPr lvl="1"/>
            <a:r>
              <a:rPr lang="en-US" b="1" dirty="0" smtClean="0"/>
              <a:t>Strong consistency</a:t>
            </a:r>
            <a:r>
              <a:rPr lang="en-US" dirty="0" smtClean="0"/>
              <a:t>: a schedule with read and write operations on an object should give results and final state equivalent to some schedule on a single copy of the object, with order of operations from a single site preserved</a:t>
            </a:r>
          </a:p>
          <a:p>
            <a:pPr lvl="1"/>
            <a:r>
              <a:rPr lang="en-US" dirty="0" smtClean="0"/>
              <a:t>Weak consistency (several forms)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18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Traditionally, availability of centralized server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For distributed systems, availability of system to process requests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For large system, at almost any point in time there’s a good chance that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a node is down or even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Network partitioning</a:t>
            </a:r>
          </a:p>
          <a:p>
            <a:pPr marL="341313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500" dirty="0" smtClean="0"/>
              <a:t>Distributed consensus algorithms will block during partitions to ensure consistency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Many applications require continued operation even during a network partition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Even at cost of consistency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5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97" y="104521"/>
            <a:ext cx="7556313" cy="1116106"/>
          </a:xfrm>
        </p:spPr>
        <p:txBody>
          <a:bodyPr/>
          <a:lstStyle/>
          <a:p>
            <a:r>
              <a:rPr lang="en-US" dirty="0" smtClean="0"/>
              <a:t>CAP “Theorem”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15943" y="1203435"/>
            <a:ext cx="8423210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Three properties of a system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Consistency (all copies have same value)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Availability (system can run even if parts have failed)</a:t>
            </a:r>
          </a:p>
          <a:p>
            <a:pPr marL="1068388" lvl="2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Via replication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Partitions (network can break into two or more parts, each with active systems that can’t talk to other parts)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Brewer’s CAP “Theorem”: You can have at most two of these three properties for any system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Very large systems will partition at some point</a:t>
            </a:r>
          </a:p>
          <a:p>
            <a:pPr marL="342900" lvl="1" indent="0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Wingdings" charset="0"/>
              </a:rPr>
              <a:t></a:t>
            </a:r>
            <a:r>
              <a:rPr lang="en-US" sz="2400" dirty="0" smtClean="0"/>
              <a:t>Choose one of consistency or </a:t>
            </a:r>
            <a:r>
              <a:rPr lang="en-US" sz="2400" dirty="0" err="1" smtClean="0"/>
              <a:t>availablity</a:t>
            </a:r>
            <a:endParaRPr lang="en-US" sz="2400" dirty="0" smtClean="0"/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Traditional database choose consistency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Most Web applications choose availability</a:t>
            </a:r>
          </a:p>
          <a:p>
            <a:pPr marL="1020763" lvl="2" indent="-349250" eaLnBrk="1" hangingPunct="1">
              <a:lnSpc>
                <a:spcPct val="80000"/>
              </a:lnSpc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Except for specific parts such as order processing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with Weak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Many systems support 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>
                <a:latin typeface="Helvetica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>
                <a:latin typeface="Helvetica" charset="0"/>
                <a:ea typeface="ＭＳ Ｐゴシック" charset="0"/>
              </a:rPr>
              <a:t>W</a:t>
            </a:r>
            <a:r>
              <a:rPr lang="en-US" dirty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Usually only when not enough sites are available to ensure </a:t>
            </a:r>
            <a:r>
              <a:rPr lang="en-US" dirty="0" smtClean="0">
                <a:latin typeface="Helvetica" charset="0"/>
                <a:ea typeface="ＭＳ Ｐゴシック" charset="0"/>
              </a:rPr>
              <a:t>quorum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But sometimes to allow fast local reads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Tradeoff of consistency versus </a:t>
            </a:r>
            <a:r>
              <a:rPr lang="en-US" dirty="0" smtClean="0">
                <a:latin typeface="Helvetica" charset="0"/>
                <a:ea typeface="ＭＳ Ｐゴシック" charset="0"/>
              </a:rPr>
              <a:t>availability or latency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Key issues: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Reads may get old versions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Writes may occur in parallel, leading to inconsistent versions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Question: how to detect, and how to resolve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Will see in detail shortly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792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When no updates occur for a long period of time, eventually all updates will propagate through the system and all the nodes will be consistent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For a given accepted update and a given node, eventually either the update reaches the node or the node is removed from service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Known as BASE (</a:t>
            </a:r>
            <a:r>
              <a:rPr lang="en-US" sz="2300" b="1" smtClean="0"/>
              <a:t>B</a:t>
            </a:r>
            <a:r>
              <a:rPr lang="en-US" sz="2300" smtClean="0"/>
              <a:t>asically </a:t>
            </a:r>
            <a:r>
              <a:rPr lang="en-US" sz="2300" b="1" smtClean="0"/>
              <a:t>A</a:t>
            </a:r>
            <a:r>
              <a:rPr lang="en-US" sz="2300" smtClean="0"/>
              <a:t>vailable, </a:t>
            </a:r>
            <a:r>
              <a:rPr lang="en-US" sz="2300" b="1" smtClean="0"/>
              <a:t>S</a:t>
            </a:r>
            <a:r>
              <a:rPr lang="en-US" sz="2300" smtClean="0"/>
              <a:t>oft state, </a:t>
            </a:r>
            <a:r>
              <a:rPr lang="en-US" sz="2300" b="1" smtClean="0"/>
              <a:t>E</a:t>
            </a:r>
            <a:r>
              <a:rPr lang="en-US" sz="2300" smtClean="0"/>
              <a:t>ventual consistency), as opposed to ACID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Soft state: copies of a data item may be inconsistent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Eventually Consistent – copies becomes consistent at some later time if there are no more updates to that data item</a:t>
            </a:r>
            <a:br>
              <a:rPr lang="en-US" sz="2200" smtClean="0"/>
            </a:br>
            <a:endParaRPr lang="en-US" sz="22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6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r>
              <a:rPr lang="en-US" dirty="0" err="1" smtClean="0"/>
              <a:t>vs</a:t>
            </a:r>
            <a:r>
              <a:rPr lang="en-US" dirty="0" smtClean="0"/>
              <a:t>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7" y="1043158"/>
            <a:ext cx="8557709" cy="539511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Abadi’s</a:t>
            </a:r>
            <a:r>
              <a:rPr lang="en-US" dirty="0" smtClean="0"/>
              <a:t> classification system: </a:t>
            </a:r>
            <a:r>
              <a:rPr lang="en-US" b="1" dirty="0" smtClean="0"/>
              <a:t>PACELC</a:t>
            </a:r>
            <a:endParaRPr lang="en-US" b="1" dirty="0"/>
          </a:p>
          <a:p>
            <a:pPr lvl="1"/>
            <a:r>
              <a:rPr lang="en-US" dirty="0" smtClean="0"/>
              <a:t> CAP theorem only matters when there is a partition</a:t>
            </a:r>
          </a:p>
          <a:p>
            <a:pPr lvl="1"/>
            <a:r>
              <a:rPr lang="en-US" dirty="0" smtClean="0"/>
              <a:t>Even if partitions are rare, applications may trade off consistency for latency</a:t>
            </a:r>
          </a:p>
          <a:p>
            <a:pPr lvl="2"/>
            <a:r>
              <a:rPr lang="en-US" dirty="0" smtClean="0"/>
              <a:t>E.g. PNUTS allows inconsistent reads to reduce latency</a:t>
            </a:r>
          </a:p>
          <a:p>
            <a:pPr lvl="3"/>
            <a:r>
              <a:rPr lang="en-US" dirty="0" smtClean="0"/>
              <a:t>Critical for many applications</a:t>
            </a:r>
          </a:p>
          <a:p>
            <a:pPr lvl="2"/>
            <a:r>
              <a:rPr lang="en-US" dirty="0" smtClean="0"/>
              <a:t>But update protocol (via master) ensures consistency over availability</a:t>
            </a:r>
          </a:p>
          <a:p>
            <a:pPr lvl="1"/>
            <a:r>
              <a:rPr lang="en-US" dirty="0" smtClean="0"/>
              <a:t>Thus </a:t>
            </a:r>
            <a:r>
              <a:rPr lang="en-US" dirty="0" err="1" smtClean="0"/>
              <a:t>Abadi</a:t>
            </a:r>
            <a:r>
              <a:rPr lang="en-US" dirty="0" smtClean="0"/>
              <a:t> asks two questions:</a:t>
            </a:r>
          </a:p>
          <a:p>
            <a:pPr lvl="2"/>
            <a:r>
              <a:rPr lang="en-US" dirty="0" smtClean="0"/>
              <a:t>If there is </a:t>
            </a:r>
            <a:r>
              <a:rPr lang="en-US" b="1" dirty="0" smtClean="0"/>
              <a:t>P</a:t>
            </a:r>
            <a:r>
              <a:rPr lang="en-US" dirty="0" smtClean="0"/>
              <a:t>artitioning, how does system tradeoff </a:t>
            </a:r>
            <a:r>
              <a:rPr lang="en-US" b="1" dirty="0" smtClean="0"/>
              <a:t>A</a:t>
            </a:r>
            <a:r>
              <a:rPr lang="en-US" dirty="0" smtClean="0"/>
              <a:t>vailability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2"/>
            <a:r>
              <a:rPr lang="en-US" b="1" dirty="0" smtClean="0"/>
              <a:t>E</a:t>
            </a:r>
            <a:r>
              <a:rPr lang="en-US" dirty="0" smtClean="0"/>
              <a:t>lse how does system trade off </a:t>
            </a:r>
            <a:r>
              <a:rPr lang="en-US" b="1" dirty="0" smtClean="0"/>
              <a:t>L</a:t>
            </a:r>
            <a:r>
              <a:rPr lang="en-US" dirty="0" smtClean="0"/>
              <a:t>atency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1"/>
            <a:r>
              <a:rPr lang="en-US" dirty="0" smtClean="0"/>
              <a:t>E.g. Megastore: PC/EC</a:t>
            </a:r>
            <a:br>
              <a:rPr lang="en-US" dirty="0" smtClean="0"/>
            </a:br>
            <a:r>
              <a:rPr lang="en-US" dirty="0" smtClean="0"/>
              <a:t>        PNUTS: PC/EL</a:t>
            </a:r>
            <a:br>
              <a:rPr lang="en-US" dirty="0" smtClean="0"/>
            </a:br>
            <a:r>
              <a:rPr lang="en-US" dirty="0" smtClean="0"/>
              <a:t>        Dynamo (by default): PA/EL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218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Inconsistency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23210" cy="4992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items are versioned</a:t>
            </a:r>
          </a:p>
          <a:p>
            <a:r>
              <a:rPr lang="en-US" dirty="0"/>
              <a:t>E</a:t>
            </a:r>
            <a:r>
              <a:rPr lang="en-US" dirty="0" smtClean="0"/>
              <a:t>ach update creates a new immutable version </a:t>
            </a:r>
          </a:p>
          <a:p>
            <a:r>
              <a:rPr lang="en-US" dirty="0" smtClean="0"/>
              <a:t>In absence of failure, there is a single latest version</a:t>
            </a:r>
          </a:p>
          <a:p>
            <a:r>
              <a:rPr lang="en-US" dirty="0" smtClean="0"/>
              <a:t>But with failures, version can diverge</a:t>
            </a:r>
          </a:p>
          <a:p>
            <a:pPr lvl="1"/>
            <a:r>
              <a:rPr lang="en-US" dirty="0" smtClean="0"/>
              <a:t>Need to detect, and fix such situations</a:t>
            </a:r>
          </a:p>
          <a:p>
            <a:r>
              <a:rPr lang="en-US" dirty="0" smtClean="0"/>
              <a:t>Key idea: </a:t>
            </a:r>
            <a:r>
              <a:rPr lang="en-US" b="1" dirty="0" smtClean="0"/>
              <a:t>vector clock </a:t>
            </a:r>
            <a:r>
              <a:rPr lang="en-US" dirty="0" smtClean="0"/>
              <a:t>identifies each data version</a:t>
            </a:r>
          </a:p>
          <a:p>
            <a:pPr lvl="1"/>
            <a:r>
              <a:rPr lang="en-US" dirty="0" smtClean="0"/>
              <a:t>Set of (node, counter) pairs</a:t>
            </a:r>
          </a:p>
          <a:p>
            <a:pPr lvl="1"/>
            <a:r>
              <a:rPr lang="en-US" dirty="0" smtClean="0"/>
              <a:t>Define a partial order across versions</a:t>
            </a:r>
          </a:p>
          <a:p>
            <a:pPr lvl="1"/>
            <a:r>
              <a:rPr lang="en-US" dirty="0" smtClean="0"/>
              <a:t>Read operation may find incomparable versions</a:t>
            </a:r>
          </a:p>
          <a:p>
            <a:pPr lvl="2"/>
            <a:r>
              <a:rPr lang="en-US" dirty="0" smtClean="0"/>
              <a:t>All such versions returned by read operation</a:t>
            </a:r>
          </a:p>
          <a:p>
            <a:pPr lvl="2"/>
            <a:r>
              <a:rPr lang="en-US" dirty="0" smtClean="0"/>
              <a:t>Up to application to reconcile multiple 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Reconcile Inconsistent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Reconciliation is application specific</a:t>
            </a:r>
          </a:p>
          <a:p>
            <a:pPr lvl="1"/>
            <a:r>
              <a:rPr lang="en-US" dirty="0" smtClean="0"/>
              <a:t>E.g. two sites concurrent insert items to cart</a:t>
            </a:r>
          </a:p>
          <a:p>
            <a:pPr lvl="2"/>
            <a:r>
              <a:rPr lang="en-US" dirty="0" smtClean="0"/>
              <a:t>Merge adds both items to the final cart state</a:t>
            </a:r>
          </a:p>
          <a:p>
            <a:pPr lvl="1"/>
            <a:r>
              <a:rPr lang="en-US" dirty="0" smtClean="0"/>
              <a:t>E.g. S1 adds item A, S2 deletes item B</a:t>
            </a:r>
          </a:p>
          <a:p>
            <a:pPr lvl="2"/>
            <a:r>
              <a:rPr lang="en-US" dirty="0" smtClean="0"/>
              <a:t>Merge adds item A, but deleted item B resurfaces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annot distinguish S2 deletes B from S1 add B</a:t>
            </a:r>
          </a:p>
          <a:p>
            <a:pPr lvl="2"/>
            <a:r>
              <a:rPr lang="en-US" dirty="0" smtClean="0"/>
              <a:t>Problem: operations are inferred from states of divergent versions</a:t>
            </a:r>
          </a:p>
          <a:p>
            <a:pPr lvl="1"/>
            <a:r>
              <a:rPr lang="en-US" dirty="0" smtClean="0"/>
              <a:t>Better alternative: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eep track of history of operations</a:t>
            </a:r>
          </a:p>
          <a:p>
            <a:pPr lvl="2"/>
            <a:r>
              <a:rPr lang="en-US" dirty="0" smtClean="0"/>
              <a:t>Merge operation histories</a:t>
            </a:r>
          </a:p>
          <a:p>
            <a:pPr lvl="2"/>
            <a:r>
              <a:rPr lang="en-US" dirty="0" smtClean="0"/>
              <a:t>E.g. lattice agreement, CALM principle (BLOOM system)</a:t>
            </a:r>
          </a:p>
          <a:p>
            <a:pPr lvl="1" fontAlgn="base"/>
            <a:r>
              <a:rPr lang="en-US" dirty="0" smtClean="0"/>
              <a:t>Consistency </a:t>
            </a:r>
            <a:r>
              <a:rPr lang="en-US" dirty="0"/>
              <a:t>And Logical Monotonicity (“CALM principle”): </a:t>
            </a:r>
            <a:endParaRPr lang="en-US" dirty="0" smtClean="0"/>
          </a:p>
          <a:p>
            <a:pPr lvl="2" fontAlgn="base"/>
            <a:r>
              <a:rPr lang="en-US" dirty="0" smtClean="0"/>
              <a:t>logically </a:t>
            </a:r>
            <a:r>
              <a:rPr lang="en-US" dirty="0"/>
              <a:t>monotonic distributed code is </a:t>
            </a:r>
            <a:r>
              <a:rPr lang="en-US" i="1" dirty="0"/>
              <a:t>eventually consistent </a:t>
            </a:r>
            <a:r>
              <a:rPr lang="en-US" dirty="0"/>
              <a:t>without any need for coordination protocols (distributed locks, two-phase commit, </a:t>
            </a:r>
            <a:r>
              <a:rPr lang="en-US" dirty="0" err="1"/>
              <a:t>paxos</a:t>
            </a:r>
            <a:r>
              <a:rPr lang="en-US" dirty="0"/>
              <a:t>, etc.)</a:t>
            </a:r>
          </a:p>
          <a:p>
            <a:pPr lvl="2" fontAlgn="base"/>
            <a:r>
              <a:rPr lang="en-US" dirty="0"/>
              <a:t>eventual consistency can be </a:t>
            </a:r>
            <a:r>
              <a:rPr lang="en-US" i="1" dirty="0"/>
              <a:t>guaranteed </a:t>
            </a:r>
            <a:r>
              <a:rPr lang="en-US" dirty="0"/>
              <a:t>in any program by protecting non-monotonic statements (“points of order”) with coordination protocols.</a:t>
            </a:r>
          </a:p>
          <a:p>
            <a:pPr lvl="4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4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Systems vs.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data storage systems do not support </a:t>
            </a:r>
            <a:r>
              <a:rPr lang="en-US" sz="2600" dirty="0"/>
              <a:t>many relational </a:t>
            </a:r>
            <a:r>
              <a:rPr lang="en-US" sz="2600" dirty="0" smtClean="0"/>
              <a:t>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join operations (except within partition)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referential integrity constraints across partitions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ACID transactions (across nodes)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support for SQL or query optimization</a:t>
            </a:r>
            <a:endParaRPr lang="en-US" sz="2700" dirty="0" smtClean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But usually do provide flexible schema and other 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Structured objects e.g. using JSON</a:t>
            </a:r>
            <a:endParaRPr lang="en-US" sz="2500" dirty="0"/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/>
              <a:t>M</a:t>
            </a:r>
            <a:r>
              <a:rPr lang="en-US" sz="2500" dirty="0" smtClean="0"/>
              <a:t>ultiple versions of data items, 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Distributed data storage system supporting very high availability</a:t>
            </a:r>
          </a:p>
          <a:p>
            <a:pPr lvl="1"/>
            <a:r>
              <a:rPr lang="en-US" sz="2000" dirty="0" smtClean="0"/>
              <a:t>Even at cost of consistency</a:t>
            </a:r>
          </a:p>
          <a:p>
            <a:pPr lvl="1"/>
            <a:r>
              <a:rPr lang="en-US" sz="2000" dirty="0" smtClean="0"/>
              <a:t>E.g. motivation from Amazon:  Web users should always be able to add items to their cart</a:t>
            </a:r>
          </a:p>
          <a:p>
            <a:pPr lvl="2"/>
            <a:r>
              <a:rPr lang="en-US" sz="2000" dirty="0" smtClean="0"/>
              <a:t>Even if they are connected to an app server which is now in a minority partition</a:t>
            </a:r>
          </a:p>
          <a:p>
            <a:pPr lvl="2"/>
            <a:r>
              <a:rPr lang="en-US" sz="2000" dirty="0" smtClean="0"/>
              <a:t>Data should be synchronized with majority partition eventually</a:t>
            </a:r>
          </a:p>
          <a:p>
            <a:pPr lvl="2"/>
            <a:r>
              <a:rPr lang="en-US" sz="2000" dirty="0" smtClean="0"/>
              <a:t>Inconsistency may be visible (briefly) to users</a:t>
            </a:r>
          </a:p>
          <a:p>
            <a:pPr lvl="3"/>
            <a:r>
              <a:rPr lang="en-US" sz="2000" dirty="0" smtClean="0"/>
              <a:t>preferable to losing a customer!</a:t>
            </a:r>
          </a:p>
          <a:p>
            <a:r>
              <a:rPr lang="en-US" sz="2000" dirty="0" err="1" smtClean="0"/>
              <a:t>DynamoDB</a:t>
            </a:r>
            <a:r>
              <a:rPr lang="en-US" sz="2000" dirty="0" smtClean="0"/>
              <a:t>: part of Amazon Web Service, can subscribe and use over the Web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640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Basics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8248" y="1254812"/>
            <a:ext cx="8482108" cy="51834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a key-value store with basic get/put interface</a:t>
            </a:r>
          </a:p>
          <a:p>
            <a:pPr lvl="1"/>
            <a:r>
              <a:rPr lang="en-US" dirty="0" smtClean="0"/>
              <a:t>Data values entirely </a:t>
            </a:r>
            <a:r>
              <a:rPr lang="en-US" dirty="0" err="1" smtClean="0"/>
              <a:t>uninterpreted</a:t>
            </a:r>
            <a:r>
              <a:rPr lang="en-US" dirty="0" smtClean="0"/>
              <a:t> by system</a:t>
            </a:r>
          </a:p>
          <a:p>
            <a:pPr lvl="2"/>
            <a:r>
              <a:rPr lang="en-US" dirty="0" smtClean="0"/>
              <a:t>Unlike </a:t>
            </a:r>
            <a:r>
              <a:rPr lang="en-US" dirty="0" err="1" smtClean="0"/>
              <a:t>Bigtable</a:t>
            </a:r>
            <a:r>
              <a:rPr lang="en-US" dirty="0" smtClean="0"/>
              <a:t>, PNUTS, Megastore, etc.</a:t>
            </a:r>
          </a:p>
          <a:p>
            <a:r>
              <a:rPr lang="en-US" dirty="0" smtClean="0"/>
              <a:t>Underlying storage based on DHTs using consistent hashing with virtual processors</a:t>
            </a:r>
          </a:p>
          <a:p>
            <a:r>
              <a:rPr lang="en-US" dirty="0" smtClean="0"/>
              <a:t>Replication (N-</a:t>
            </a:r>
            <a:r>
              <a:rPr lang="en-US" dirty="0" err="1" smtClean="0"/>
              <a:t>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stored in node to which key is mapped, as well as N-1 consecutive successors in ring</a:t>
            </a:r>
          </a:p>
          <a:p>
            <a:pPr lvl="1"/>
            <a:r>
              <a:rPr lang="en-US" dirty="0" smtClean="0"/>
              <a:t>Replication at level of key range (virtual node)</a:t>
            </a:r>
          </a:p>
          <a:p>
            <a:pPr lvl="1"/>
            <a:r>
              <a:rPr lang="en-US" dirty="0" smtClean="0"/>
              <a:t>Put call may return before data has been stored on all replicas</a:t>
            </a:r>
          </a:p>
          <a:p>
            <a:pPr lvl="2"/>
            <a:r>
              <a:rPr lang="en-US" dirty="0" smtClean="0"/>
              <a:t>Reduces latency, at risk of consistency</a:t>
            </a:r>
          </a:p>
          <a:p>
            <a:pPr lvl="2"/>
            <a:r>
              <a:rPr lang="en-US" dirty="0" smtClean="0"/>
              <a:t>Programmer can control degree of consistency (Q</a:t>
            </a:r>
            <a:r>
              <a:rPr lang="en-US" baseline="-25000" dirty="0" smtClean="0"/>
              <a:t>R</a:t>
            </a:r>
            <a:r>
              <a:rPr lang="en-US" dirty="0" smtClean="0"/>
              <a:t>, Q</a:t>
            </a:r>
            <a:r>
              <a:rPr lang="en-US" baseline="-25000" dirty="0" smtClean="0"/>
              <a:t>W</a:t>
            </a:r>
            <a:r>
              <a:rPr lang="en-US" dirty="0" smtClean="0"/>
              <a:t> and S) per instance (relation)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471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Versioning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23210" cy="4992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items are versioned</a:t>
            </a:r>
          </a:p>
          <a:p>
            <a:r>
              <a:rPr lang="en-US" dirty="0"/>
              <a:t>E</a:t>
            </a:r>
            <a:r>
              <a:rPr lang="en-US" dirty="0" smtClean="0"/>
              <a:t>ach update creates a new immutable version </a:t>
            </a:r>
          </a:p>
          <a:p>
            <a:r>
              <a:rPr lang="en-US" dirty="0" smtClean="0"/>
              <a:t>In absence of failure, there is a single latest version</a:t>
            </a:r>
          </a:p>
          <a:p>
            <a:r>
              <a:rPr lang="en-US" dirty="0" smtClean="0"/>
              <a:t>But with failures, version can diverge</a:t>
            </a:r>
          </a:p>
          <a:p>
            <a:pPr lvl="1"/>
            <a:r>
              <a:rPr lang="en-US" dirty="0" smtClean="0"/>
              <a:t>Need to detect, and fix such situations</a:t>
            </a:r>
          </a:p>
          <a:p>
            <a:r>
              <a:rPr lang="en-US" dirty="0" smtClean="0"/>
              <a:t>Key idea: </a:t>
            </a:r>
            <a:r>
              <a:rPr lang="en-US" b="1" dirty="0" smtClean="0"/>
              <a:t>vector clock </a:t>
            </a:r>
            <a:r>
              <a:rPr lang="en-US" dirty="0" smtClean="0"/>
              <a:t>identifies each data version</a:t>
            </a:r>
          </a:p>
          <a:p>
            <a:pPr lvl="1"/>
            <a:r>
              <a:rPr lang="en-US" dirty="0" smtClean="0"/>
              <a:t>Set of (node, counter) pairs</a:t>
            </a:r>
          </a:p>
          <a:p>
            <a:pPr lvl="1"/>
            <a:r>
              <a:rPr lang="en-US" dirty="0" smtClean="0"/>
              <a:t>Define a partial order across versions</a:t>
            </a:r>
          </a:p>
          <a:p>
            <a:pPr lvl="1"/>
            <a:r>
              <a:rPr lang="en-US" dirty="0" smtClean="0"/>
              <a:t>Read operation may find incomparable versions</a:t>
            </a:r>
          </a:p>
          <a:p>
            <a:pPr lvl="2"/>
            <a:r>
              <a:rPr lang="en-US" dirty="0" smtClean="0"/>
              <a:t>All such versions returned by read operation</a:t>
            </a:r>
          </a:p>
          <a:p>
            <a:pPr lvl="2"/>
            <a:r>
              <a:rPr lang="en-US" dirty="0" smtClean="0"/>
              <a:t>Up to application to reconcile multiple 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Clocks for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08468" cy="51310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of vector clocks</a:t>
            </a:r>
          </a:p>
          <a:p>
            <a:pPr lvl="1"/>
            <a:r>
              <a:rPr lang="en-US" dirty="0" smtClean="0"/>
              <a:t>([Sx,1]):  data item created by site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([Sx,2]): data item created by site </a:t>
            </a:r>
            <a:r>
              <a:rPr lang="en-US" dirty="0" err="1" smtClean="0"/>
              <a:t>Sx</a:t>
            </a:r>
            <a:r>
              <a:rPr lang="en-US" dirty="0" smtClean="0"/>
              <a:t>, and later updated</a:t>
            </a:r>
          </a:p>
          <a:p>
            <a:pPr lvl="1"/>
            <a:r>
              <a:rPr lang="en-US" dirty="0" smtClean="0"/>
              <a:t>([Sx,2],[Sy,1]): data item updated twice by site </a:t>
            </a:r>
            <a:r>
              <a:rPr lang="en-US" dirty="0" err="1" smtClean="0"/>
              <a:t>Sx</a:t>
            </a:r>
            <a:r>
              <a:rPr lang="en-US" dirty="0" smtClean="0"/>
              <a:t> and once by </a:t>
            </a:r>
            <a:r>
              <a:rPr lang="en-US" dirty="0" err="1" smtClean="0"/>
              <a:t>Sy</a:t>
            </a:r>
            <a:endParaRPr lang="en-US" dirty="0" smtClean="0"/>
          </a:p>
          <a:p>
            <a:pPr lvl="2"/>
            <a:r>
              <a:rPr lang="en-US" dirty="0" smtClean="0"/>
              <a:t>Update by a site </a:t>
            </a:r>
            <a:r>
              <a:rPr lang="en-US" dirty="0" err="1" smtClean="0"/>
              <a:t>Sx</a:t>
            </a:r>
            <a:r>
              <a:rPr lang="en-US" dirty="0" smtClean="0"/>
              <a:t> increments the counter for </a:t>
            </a:r>
            <a:r>
              <a:rPr lang="en-US" dirty="0" err="1" smtClean="0"/>
              <a:t>Sx</a:t>
            </a:r>
            <a:r>
              <a:rPr lang="en-US" dirty="0" smtClean="0"/>
              <a:t>, but leaves counters from other sites unchanged</a:t>
            </a:r>
          </a:p>
          <a:p>
            <a:pPr lvl="1"/>
            <a:r>
              <a:rPr lang="en-US" dirty="0" smtClean="0"/>
              <a:t>([Sx,4],[Sy,1]) newer than ([Sx,3],[Sy,1])</a:t>
            </a:r>
          </a:p>
          <a:p>
            <a:pPr lvl="1"/>
            <a:r>
              <a:rPr lang="en-US" dirty="0" smtClean="0"/>
              <a:t>But ([Sx,2],[Sy,1]) incomparable with ([Sx,1],[Sy,2])</a:t>
            </a:r>
          </a:p>
          <a:p>
            <a:r>
              <a:rPr lang="en-US" smtClean="0"/>
              <a:t>A practical issue: Vector clock can become long</a:t>
            </a:r>
          </a:p>
          <a:p>
            <a:pPr lvl="1"/>
            <a:r>
              <a:rPr lang="en-US" smtClean="0"/>
              <a:t>Updates handled by one of the sites containing a replica</a:t>
            </a:r>
          </a:p>
          <a:p>
            <a:pPr lvl="1"/>
            <a:r>
              <a:rPr lang="en-US" smtClean="0"/>
              <a:t>Timestamps used to prune out very old members of vector </a:t>
            </a:r>
          </a:p>
          <a:p>
            <a:pPr lvl="3"/>
            <a:r>
              <a:rPr lang="en-US" smtClean="0"/>
              <a:t>update presumed to have reached all replicas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849" y="6032167"/>
            <a:ext cx="816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 clocks have been around a long while, not invented by Dynamo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91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Vector Clock (from </a:t>
            </a:r>
            <a:r>
              <a:rPr lang="en-US" dirty="0" err="1" smtClean="0"/>
              <a:t>DeCandia</a:t>
            </a:r>
            <a:r>
              <a:rPr lang="en-US" dirty="0" smtClean="0"/>
              <a:t> et al., SOSP 2007)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5" b="-3894"/>
          <a:stretch/>
        </p:blipFill>
        <p:spPr>
          <a:xfrm>
            <a:off x="-364470" y="1375254"/>
            <a:ext cx="7319807" cy="5306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0663" y="1451348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created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85067" y="2798087"/>
            <a:ext cx="285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concurrently updated by site </a:t>
            </a:r>
            <a:r>
              <a:rPr lang="en-US" sz="2000" dirty="0" err="1" smtClean="0"/>
              <a:t>Sy</a:t>
            </a:r>
            <a:r>
              <a:rPr lang="en-US" sz="2000" dirty="0" smtClean="0"/>
              <a:t> and </a:t>
            </a:r>
            <a:r>
              <a:rPr lang="en-US" sz="2000" dirty="0" err="1" smtClean="0"/>
              <a:t>Sz</a:t>
            </a:r>
            <a:r>
              <a:rPr lang="en-US" sz="2000" dirty="0" smtClean="0"/>
              <a:t> (usually due to network partitioning)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10663" y="4445972"/>
            <a:ext cx="2933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Read at </a:t>
            </a:r>
            <a:r>
              <a:rPr lang="en-US" sz="2000" dirty="0" err="1" smtClean="0"/>
              <a:t>Sx</a:t>
            </a:r>
            <a:r>
              <a:rPr lang="en-US" sz="2000" dirty="0" smtClean="0"/>
              <a:t> returns two incomparable versions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Application merges versions and writes new version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10663" y="2148004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updated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9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Put/Get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445326"/>
            <a:ext cx="8423210" cy="50555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Get/put requests handled by a coordinator (one of the nodes containing a replica of the item)</a:t>
            </a:r>
          </a:p>
          <a:p>
            <a:r>
              <a:rPr lang="en-US" dirty="0" smtClean="0"/>
              <a:t>Upon </a:t>
            </a:r>
            <a:r>
              <a:rPr lang="en-US" dirty="0"/>
              <a:t>receiving a put() request for a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generates the vector clock for the new version and writes the new version </a:t>
            </a:r>
            <a:r>
              <a:rPr lang="en-US" dirty="0" smtClean="0"/>
              <a:t>locally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then sends the new version (along </a:t>
            </a:r>
            <a:r>
              <a:rPr lang="en-US" dirty="0" smtClean="0"/>
              <a:t>with </a:t>
            </a:r>
            <a:r>
              <a:rPr lang="en-US" dirty="0"/>
              <a:t>the new vector clock) to the N highest-ranked reachable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at least </a:t>
            </a:r>
            <a:r>
              <a:rPr lang="en-US" dirty="0" smtClean="0"/>
              <a:t>Q</a:t>
            </a:r>
            <a:r>
              <a:rPr lang="en-US" baseline="-25000" dirty="0" smtClean="0"/>
              <a:t>W</a:t>
            </a:r>
            <a:r>
              <a:rPr lang="en-US" dirty="0"/>
              <a:t>-1 nodes respond then the write is considered successful</a:t>
            </a:r>
            <a:r>
              <a:rPr lang="en-US" dirty="0" smtClean="0"/>
              <a:t>.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get()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coordinator requests all existing versions of data for that key from the N highest-ranked reachable nodes in the preference list for that key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aits </a:t>
            </a:r>
            <a:r>
              <a:rPr lang="en-US" dirty="0"/>
              <a:t>for </a:t>
            </a:r>
            <a:r>
              <a:rPr lang="en-US" dirty="0" smtClean="0"/>
              <a:t>Q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responses before returning the result to the </a:t>
            </a:r>
            <a:r>
              <a:rPr lang="en-US" dirty="0" smtClean="0"/>
              <a:t>client.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all </a:t>
            </a:r>
            <a:r>
              <a:rPr lang="en-US" dirty="0" smtClean="0"/>
              <a:t>causally unrelated (incomparable) versions</a:t>
            </a:r>
          </a:p>
          <a:p>
            <a:pPr lvl="1"/>
            <a:r>
              <a:rPr lang="en-US" dirty="0" smtClean="0"/>
              <a:t>Application should reconcile divergent versions and write back a </a:t>
            </a:r>
            <a:r>
              <a:rPr lang="en-US" dirty="0"/>
              <a:t>reconciled version superseding the current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27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Reconcile Inconsistent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Reconciliation is application specific</a:t>
            </a:r>
          </a:p>
          <a:p>
            <a:pPr lvl="1"/>
            <a:r>
              <a:rPr lang="en-US" dirty="0" smtClean="0"/>
              <a:t>E.g. two sites concurrent insert items to cart</a:t>
            </a:r>
          </a:p>
          <a:p>
            <a:pPr lvl="2"/>
            <a:r>
              <a:rPr lang="en-US" dirty="0" smtClean="0"/>
              <a:t>Merge adds both items to the final cart state</a:t>
            </a:r>
          </a:p>
          <a:p>
            <a:pPr lvl="1"/>
            <a:r>
              <a:rPr lang="en-US" dirty="0" smtClean="0"/>
              <a:t>E.g. S1 adds item A, S2 deletes item B</a:t>
            </a:r>
          </a:p>
          <a:p>
            <a:pPr lvl="2"/>
            <a:r>
              <a:rPr lang="en-US" dirty="0" smtClean="0"/>
              <a:t>Merge adds item A, but deleted item B resurfaces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annot distinguish S2 deletes B from S1 add B</a:t>
            </a:r>
          </a:p>
          <a:p>
            <a:pPr lvl="2"/>
            <a:r>
              <a:rPr lang="en-US" dirty="0" smtClean="0"/>
              <a:t>Problem: operations are inferred from states of divergent versions</a:t>
            </a:r>
          </a:p>
          <a:p>
            <a:pPr lvl="2"/>
            <a:r>
              <a:rPr lang="en-US" dirty="0" smtClean="0"/>
              <a:t>Better solution (not supported in Dynamo) keep track of history of operations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51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Hinted handoff:</a:t>
            </a:r>
          </a:p>
          <a:p>
            <a:pPr lvl="1"/>
            <a:r>
              <a:rPr lang="en-US" dirty="0" smtClean="0"/>
              <a:t>If replica is not available at time of write, write performed on another (live) node, </a:t>
            </a:r>
          </a:p>
          <a:p>
            <a:pPr lvl="1"/>
            <a:r>
              <a:rPr lang="en-US" dirty="0" smtClean="0"/>
              <a:t>Write operations will not fail due to temporary node unavailability</a:t>
            </a:r>
          </a:p>
          <a:p>
            <a:r>
              <a:rPr lang="en-US" dirty="0" smtClean="0"/>
              <a:t>Risk of divergence of data value due to above</a:t>
            </a:r>
          </a:p>
          <a:p>
            <a:r>
              <a:rPr lang="en-US" dirty="0" smtClean="0"/>
              <a:t>To detect divergence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node maintains a separate </a:t>
            </a:r>
            <a:r>
              <a:rPr lang="en-US" dirty="0" err="1"/>
              <a:t>Merkle</a:t>
            </a:r>
            <a:r>
              <a:rPr lang="en-US" dirty="0"/>
              <a:t> tree for each key range (the set of keys covered by a virtual node) it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Nodes exchange roots of </a:t>
            </a:r>
            <a:r>
              <a:rPr lang="en-US" dirty="0" err="1" smtClean="0"/>
              <a:t>Merkle</a:t>
            </a:r>
            <a:r>
              <a:rPr lang="en-US" dirty="0" smtClean="0"/>
              <a:t> trees with other replicas to detect any divergence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206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 for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Read-your-writes</a:t>
            </a:r>
          </a:p>
          <a:p>
            <a:pPr lvl="1"/>
            <a:r>
              <a:rPr lang="en-US" dirty="0" smtClean="0"/>
              <a:t>if a process has performed a write, a subsequent read will reflect the earlier write operation</a:t>
            </a:r>
          </a:p>
          <a:p>
            <a:r>
              <a:rPr lang="en-US" dirty="0" smtClean="0"/>
              <a:t>Session consistency</a:t>
            </a:r>
          </a:p>
          <a:p>
            <a:pPr lvl="1"/>
            <a:r>
              <a:rPr lang="en-US" dirty="0" smtClean="0"/>
              <a:t>Read-your-writes in the context of a session, where application connects to storage system </a:t>
            </a:r>
          </a:p>
          <a:p>
            <a:r>
              <a:rPr lang="en-US" dirty="0" smtClean="0"/>
              <a:t>Monotonic consistency</a:t>
            </a:r>
          </a:p>
          <a:p>
            <a:pPr lvl="1"/>
            <a:r>
              <a:rPr lang="en-US" dirty="0" smtClean="0"/>
              <a:t>For reads: later reads never return older version than earlier reads</a:t>
            </a:r>
          </a:p>
          <a:p>
            <a:pPr lvl="1"/>
            <a:r>
              <a:rPr lang="en-US" dirty="0" smtClean="0"/>
              <a:t>For writes: serializes writes by a single </a:t>
            </a:r>
            <a:r>
              <a:rPr lang="en-US" dirty="0" err="1" smtClean="0"/>
              <a:t>proces</a:t>
            </a:r>
            <a:endParaRPr lang="en-US" dirty="0" smtClean="0"/>
          </a:p>
          <a:p>
            <a:pPr lvl="2"/>
            <a:r>
              <a:rPr lang="en-US" dirty="0" smtClean="0"/>
              <a:t>Minimum requirement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820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Sticky sessions</a:t>
            </a:r>
            <a:r>
              <a:rPr lang="en-US" dirty="0" smtClean="0"/>
              <a:t>: all operations from a session on a data item go to the same node</a:t>
            </a:r>
          </a:p>
          <a:p>
            <a:r>
              <a:rPr lang="en-US" dirty="0" smtClean="0"/>
              <a:t>Get operations can specify a version vector</a:t>
            </a:r>
          </a:p>
          <a:p>
            <a:pPr lvl="1"/>
            <a:r>
              <a:rPr lang="en-US" dirty="0" smtClean="0"/>
              <a:t>Result of get guaranteed to be at least as new as specified version 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4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Static Big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data sets broken into multiple files</a:t>
            </a:r>
          </a:p>
          <a:p>
            <a:r>
              <a:rPr lang="en-US" dirty="0" smtClean="0"/>
              <a:t>Static append-only data</a:t>
            </a:r>
          </a:p>
          <a:p>
            <a:pPr lvl="1"/>
            <a:r>
              <a:rPr lang="en-US" dirty="0" smtClean="0"/>
              <a:t>E.g. new files added to dataset each day</a:t>
            </a:r>
          </a:p>
          <a:p>
            <a:pPr lvl="1"/>
            <a:r>
              <a:rPr lang="en-US" dirty="0" smtClean="0"/>
              <a:t>No updates to existing data</a:t>
            </a:r>
          </a:p>
          <a:p>
            <a:r>
              <a:rPr lang="en-US" dirty="0" smtClean="0"/>
              <a:t>Map-reduce framework for massively parallel querying</a:t>
            </a:r>
          </a:p>
          <a:p>
            <a:r>
              <a:rPr lang="en-US" b="1" dirty="0" smtClean="0"/>
              <a:t>Not </a:t>
            </a:r>
            <a:r>
              <a:rPr lang="en-US" dirty="0" smtClean="0"/>
              <a:t>the focus of this talk.  We focus on: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ransactional data which is subject to updates </a:t>
            </a:r>
          </a:p>
          <a:p>
            <a:pPr lvl="1"/>
            <a:r>
              <a:rPr lang="en-US" dirty="0" smtClean="0"/>
              <a:t>Very large number of transactions</a:t>
            </a:r>
          </a:p>
          <a:p>
            <a:pPr lvl="1"/>
            <a:r>
              <a:rPr lang="en-US" dirty="0" smtClean="0"/>
              <a:t>Each of which reads/writes small amounts of data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online transaction processing (OLTP) workloads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Independent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idea: updates are performed as logical operations</a:t>
            </a:r>
          </a:p>
          <a:p>
            <a:pPr lvl="1"/>
            <a:r>
              <a:rPr lang="en-US" dirty="0" smtClean="0"/>
              <a:t>Data store is aware of the set of operations that can be carried out</a:t>
            </a:r>
          </a:p>
          <a:p>
            <a:pPr lvl="1"/>
            <a:r>
              <a:rPr lang="en-US" dirty="0" smtClean="0"/>
              <a:t>Operation performed at place where data</a:t>
            </a:r>
            <a:r>
              <a:rPr lang="en-US" dirty="0"/>
              <a:t> </a:t>
            </a:r>
            <a:r>
              <a:rPr lang="en-US" dirty="0" smtClean="0"/>
              <a:t>(replica) is stored</a:t>
            </a:r>
          </a:p>
          <a:p>
            <a:r>
              <a:rPr lang="en-US" dirty="0" smtClean="0"/>
              <a:t>If result of a sequence of operations is independent of the operation ordering</a:t>
            </a:r>
          </a:p>
          <a:p>
            <a:pPr lvl="1"/>
            <a:r>
              <a:rPr lang="en-US" dirty="0" smtClean="0"/>
              <a:t>Independent update operations can be merged in different orders at different replicas, but will lead to same result</a:t>
            </a:r>
          </a:p>
          <a:p>
            <a:pPr lvl="1"/>
            <a:r>
              <a:rPr lang="en-US" dirty="0" smtClean="0"/>
              <a:t>Eventual consistency can be ensured relatively easily</a:t>
            </a:r>
          </a:p>
          <a:p>
            <a:pPr lvl="1"/>
            <a:r>
              <a:rPr lang="en-US" dirty="0" smtClean="0"/>
              <a:t>Lattice agreement problem in distributed systems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4295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Informally, a block of code is logically monotonic if it satisfies a simple property: adding things to the input can only increase the output.  By contrast, non-monotonic code may need to “retract” a previous output if more is added to its input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general terms, the CALM principle says that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logically monotonic distributed code is eventually consistent without any need for coordination protocols (distributed locks, two-phase commit, </a:t>
            </a:r>
            <a:r>
              <a:rPr lang="en-US" dirty="0" err="1"/>
              <a:t>paxos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eventual consistency can be guaranteed in any program by protecting non-monotonic statements (“points of order”) with coordination </a:t>
            </a:r>
            <a:r>
              <a:rPr lang="en-US" dirty="0" smtClean="0"/>
              <a:t>protocols</a:t>
            </a:r>
          </a:p>
          <a:p>
            <a:r>
              <a:rPr lang="en-US" dirty="0" smtClean="0"/>
              <a:t>Bloom system provides tools for inferring monotonicity in programs written in a domain-specific language, and for adding coordination where required.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672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Conclusions, Future Work, and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0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103182"/>
            <a:ext cx="8423210" cy="53350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generation of massively parallel/distributed data storage systems </a:t>
            </a:r>
          </a:p>
          <a:p>
            <a:pPr lvl="1"/>
            <a:r>
              <a:rPr lang="en-US" dirty="0" smtClean="0"/>
              <a:t>developed to address issues of scale, availability and latency in extremely large scale Web applications</a:t>
            </a:r>
          </a:p>
          <a:p>
            <a:pPr lvl="1"/>
            <a:r>
              <a:rPr lang="en-US" dirty="0" smtClean="0"/>
              <a:t>Revisiting old issues in terms of replication, consistency and distributed consensus</a:t>
            </a:r>
          </a:p>
          <a:p>
            <a:pPr lvl="1"/>
            <a:r>
              <a:rPr lang="en-US" dirty="0" smtClean="0"/>
              <a:t>Some new technical ideas, but key contributions are in terms of </a:t>
            </a:r>
            <a:r>
              <a:rPr lang="en-US" b="1" dirty="0" smtClean="0"/>
              <a:t>engineering</a:t>
            </a:r>
            <a:r>
              <a:rPr lang="en-US" dirty="0" smtClean="0"/>
              <a:t> at scale</a:t>
            </a:r>
          </a:p>
          <a:p>
            <a:r>
              <a:rPr lang="en-US" dirty="0" smtClean="0"/>
              <a:t>Developers need to be aware of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radeoffs between consistency, availability and latency</a:t>
            </a:r>
          </a:p>
          <a:p>
            <a:pPr lvl="1"/>
            <a:r>
              <a:rPr lang="en-US" dirty="0" smtClean="0"/>
              <a:t>How to choose between these for different parts of their applications</a:t>
            </a:r>
          </a:p>
          <a:p>
            <a:pPr lvl="1"/>
            <a:r>
              <a:rPr lang="en-US" dirty="0" smtClean="0"/>
              <a:t>And how to enforce their choice on the data storage platform</a:t>
            </a:r>
          </a:p>
          <a:p>
            <a:r>
              <a:rPr lang="en-US" dirty="0" smtClean="0"/>
              <a:t>Good old days of database ensuring ACID properties are </a:t>
            </a:r>
            <a:r>
              <a:rPr lang="en-US" b="1" dirty="0" smtClean="0"/>
              <a:t>partly</a:t>
            </a:r>
            <a:r>
              <a:rPr lang="en-US" dirty="0" smtClean="0"/>
              <a:t> gone!</a:t>
            </a:r>
          </a:p>
          <a:p>
            <a:pPr lvl="1"/>
            <a:r>
              <a:rPr lang="en-US" dirty="0" smtClean="0"/>
              <a:t>But life is a lot more interesting now </a:t>
            </a:r>
          </a:p>
          <a:p>
            <a:r>
              <a:rPr lang="en-US" dirty="0"/>
              <a:t>We are at the beginning of a new wave</a:t>
            </a:r>
          </a:p>
          <a:p>
            <a:pPr lvl="1"/>
            <a:r>
              <a:rPr lang="en-US" dirty="0"/>
              <a:t>Programmers expected to open the hood and get hands dirty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9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Query Processing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processing NOT part of this talk</a:t>
            </a:r>
          </a:p>
          <a:p>
            <a:r>
              <a:rPr lang="en-US" dirty="0" smtClean="0"/>
              <a:t>But many interesting issues related to query processing on massively parallel data storage systems</a:t>
            </a:r>
          </a:p>
          <a:p>
            <a:pPr lvl="1"/>
            <a:r>
              <a:rPr lang="en-US" dirty="0" smtClean="0"/>
              <a:t>Partitioning </a:t>
            </a:r>
            <a:r>
              <a:rPr lang="en-US" dirty="0" smtClean="0"/>
              <a:t>needs to be considered for efficient querying</a:t>
            </a:r>
          </a:p>
          <a:p>
            <a:pPr lvl="1"/>
            <a:r>
              <a:rPr lang="en-US" dirty="0" smtClean="0"/>
              <a:t>Unified storage for different types of data</a:t>
            </a:r>
          </a:p>
          <a:p>
            <a:pPr lvl="2"/>
            <a:r>
              <a:rPr lang="en-US" dirty="0" smtClean="0"/>
              <a:t>File system, key-values, unified indexing, …</a:t>
            </a:r>
          </a:p>
          <a:p>
            <a:pPr lvl="1"/>
            <a:r>
              <a:rPr lang="en-US" dirty="0" smtClean="0"/>
              <a:t>New generation of systems supporting SQL on massively parallel systems</a:t>
            </a:r>
            <a:endParaRPr lang="en-US" dirty="0" smtClean="0"/>
          </a:p>
          <a:p>
            <a:r>
              <a:rPr lang="en-US" dirty="0" smtClean="0"/>
              <a:t>Many engineering and research issues still waiting to be addressed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1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Directions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179222"/>
            <a:ext cx="8423210" cy="5259050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model to deal with different consistency levels for different parts of an application</a:t>
            </a:r>
          </a:p>
          <a:p>
            <a:pPr lvl="1"/>
            <a:r>
              <a:rPr lang="en-US" dirty="0" smtClean="0"/>
              <a:t>Hide consistency issues as much as possible from programmer</a:t>
            </a:r>
          </a:p>
          <a:p>
            <a:r>
              <a:rPr lang="en-US" dirty="0" smtClean="0"/>
              <a:t>Need better support for logical operations to allow resolving of conflicting updates</a:t>
            </a:r>
          </a:p>
          <a:p>
            <a:pPr lvl="1"/>
            <a:r>
              <a:rPr lang="en-US" dirty="0" smtClean="0"/>
              <a:t>At system level</a:t>
            </a:r>
          </a:p>
          <a:p>
            <a:pPr lvl="1"/>
            <a:r>
              <a:rPr lang="en-US" dirty="0" smtClean="0"/>
              <a:t>At programmer level, to reason about application consistency</a:t>
            </a:r>
          </a:p>
          <a:p>
            <a:r>
              <a:rPr lang="en-US" dirty="0" smtClean="0"/>
              <a:t>Tools </a:t>
            </a:r>
            <a:r>
              <a:rPr lang="en-US" dirty="0" smtClean="0"/>
              <a:t>for testing/verification/optimization</a:t>
            </a:r>
          </a:p>
          <a:p>
            <a:pPr lvl="1"/>
            <a:r>
              <a:rPr lang="en-US" dirty="0" smtClean="0"/>
              <a:t>Static analysis for understanding and optimizing imperative code</a:t>
            </a:r>
          </a:p>
          <a:p>
            <a:pPr lvl="1"/>
            <a:r>
              <a:rPr lang="en-US" dirty="0" smtClean="0"/>
              <a:t>Data generation for correctness and performance testing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0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786150"/>
            <a:ext cx="8423210" cy="587531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800"/>
              </a:spcBef>
            </a:pPr>
            <a:r>
              <a:rPr lang="en-US" sz="2300" dirty="0" smtClean="0"/>
              <a:t>D. </a:t>
            </a:r>
            <a:r>
              <a:rPr lang="en-US" sz="2300" dirty="0" err="1" smtClean="0"/>
              <a:t>Abadi</a:t>
            </a:r>
            <a:r>
              <a:rPr lang="en-US" sz="2300" dirty="0" smtClean="0"/>
              <a:t>, </a:t>
            </a:r>
            <a:r>
              <a:rPr lang="en-US" sz="2300" i="1" dirty="0" smtClean="0"/>
              <a:t>Consistency Tradeoffs in Modern Distributed Database System Design</a:t>
            </a:r>
            <a:r>
              <a:rPr lang="en-US" sz="2300" dirty="0" smtClean="0"/>
              <a:t>, IEEE Computer, Feb 2012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P. </a:t>
            </a:r>
            <a:r>
              <a:rPr lang="en-US" sz="2300" dirty="0" err="1" smtClean="0"/>
              <a:t>Agrawal</a:t>
            </a:r>
            <a:r>
              <a:rPr lang="en-US" sz="2300" dirty="0" smtClean="0"/>
              <a:t> et al, </a:t>
            </a:r>
            <a:r>
              <a:rPr lang="en-IN" sz="2300" i="1" dirty="0"/>
              <a:t>Asynchronous View </a:t>
            </a:r>
            <a:r>
              <a:rPr lang="en-IN" sz="2300" i="1" dirty="0" smtClean="0"/>
              <a:t>Maintenance for </a:t>
            </a:r>
            <a:r>
              <a:rPr lang="en-IN" sz="2300" i="1" dirty="0"/>
              <a:t>VLSD </a:t>
            </a:r>
            <a:r>
              <a:rPr lang="en-IN" sz="2300" i="1" dirty="0" smtClean="0"/>
              <a:t>Databases</a:t>
            </a:r>
            <a:r>
              <a:rPr lang="en-IN" sz="2300" dirty="0" smtClean="0"/>
              <a:t>, SIGMOD 2009</a:t>
            </a:r>
          </a:p>
          <a:p>
            <a:pPr>
              <a:spcBef>
                <a:spcPts val="800"/>
              </a:spcBef>
            </a:pPr>
            <a:r>
              <a:rPr lang="en-IN" sz="2300" dirty="0" smtClean="0"/>
              <a:t>P. Alvaro et al., </a:t>
            </a:r>
            <a:r>
              <a:rPr lang="en-US" sz="2300" i="1" dirty="0"/>
              <a:t>Consistency Analysis in Bloom: a CALM and Collected </a:t>
            </a:r>
            <a:r>
              <a:rPr lang="en-US" sz="2300" i="1" dirty="0" smtClean="0"/>
              <a:t>Approach,</a:t>
            </a:r>
            <a:r>
              <a:rPr lang="en-US" sz="2300" dirty="0" smtClean="0"/>
              <a:t> CIDR 2011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J. Baker et al, </a:t>
            </a:r>
            <a:r>
              <a:rPr lang="en-US" sz="2300" i="1" dirty="0"/>
              <a:t>Megastore: Providing Scalable, Highly Available Storage for Interactive </a:t>
            </a:r>
            <a:r>
              <a:rPr lang="en-US" sz="2300" i="1" dirty="0" smtClean="0"/>
              <a:t>Services</a:t>
            </a:r>
            <a:r>
              <a:rPr lang="en-US" sz="2300" dirty="0" smtClean="0"/>
              <a:t>, CIDR 2011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F. Chang et al., </a:t>
            </a:r>
            <a:r>
              <a:rPr lang="en-US" sz="2300" i="1" dirty="0" err="1" smtClean="0"/>
              <a:t>Bigtable</a:t>
            </a:r>
            <a:r>
              <a:rPr lang="en-US" sz="2300" i="1" dirty="0" smtClean="0"/>
              <a:t>: A Distributed Storage System for Structured Data</a:t>
            </a:r>
            <a:r>
              <a:rPr lang="en-US" sz="2300" dirty="0" smtClean="0"/>
              <a:t>, OSDI 2006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J. Corbett et al., Spanner: Google’s Globally-Distributed Database, OSDI 2012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G. </a:t>
            </a:r>
            <a:r>
              <a:rPr lang="en-US" sz="2300" dirty="0" err="1" smtClean="0"/>
              <a:t>DeCandia</a:t>
            </a:r>
            <a:r>
              <a:rPr lang="en-US" sz="2300" dirty="0" smtClean="0"/>
              <a:t> et al., </a:t>
            </a:r>
            <a:r>
              <a:rPr lang="en-US" sz="2300" i="1" dirty="0" smtClean="0"/>
              <a:t>Dynamo: Amazon’s Highly Available Key-value Store</a:t>
            </a:r>
            <a:r>
              <a:rPr lang="en-US" sz="2300" dirty="0" smtClean="0"/>
              <a:t>, SOSP 2007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S. Das et al, </a:t>
            </a:r>
            <a:r>
              <a:rPr lang="en-US" sz="2300" i="1" dirty="0"/>
              <a:t>G-Store: A Scalable Data Store for Transactional Multi key Access in the </a:t>
            </a:r>
            <a:r>
              <a:rPr lang="en-US" sz="2300" i="1" dirty="0" smtClean="0"/>
              <a:t>Cloud</a:t>
            </a:r>
            <a:r>
              <a:rPr lang="en-US" sz="2300" dirty="0" smtClean="0"/>
              <a:t>, </a:t>
            </a:r>
            <a:r>
              <a:rPr lang="en-US" sz="2300" dirty="0" err="1" smtClean="0"/>
              <a:t>SoCC</a:t>
            </a:r>
            <a:r>
              <a:rPr lang="en-US" sz="2300" dirty="0" smtClean="0"/>
              <a:t>, June 2012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S. Finkelstein et al., </a:t>
            </a:r>
            <a:r>
              <a:rPr lang="en-US" sz="2300" i="1" dirty="0" smtClean="0"/>
              <a:t>Transactional Intent</a:t>
            </a:r>
            <a:r>
              <a:rPr lang="en-US" sz="2300" dirty="0" smtClean="0"/>
              <a:t>, CIDR 2011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S. Gilbert and N. Lynch, </a:t>
            </a:r>
            <a:r>
              <a:rPr lang="en-US" sz="2300" i="1" dirty="0" smtClean="0"/>
              <a:t>Perspectives on the CAP Theorem,</a:t>
            </a:r>
            <a:r>
              <a:rPr lang="en-US" sz="2300" dirty="0" smtClean="0"/>
              <a:t> IEEE Computer, Feb 2012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L. </a:t>
            </a:r>
            <a:r>
              <a:rPr lang="en-US" sz="2300" dirty="0" err="1" smtClean="0"/>
              <a:t>Lamport</a:t>
            </a:r>
            <a:r>
              <a:rPr lang="en-US" sz="2300" dirty="0" smtClean="0"/>
              <a:t>, </a:t>
            </a:r>
            <a:r>
              <a:rPr lang="en-US" sz="2300" i="1" dirty="0" err="1"/>
              <a:t>Paxos</a:t>
            </a:r>
            <a:r>
              <a:rPr lang="en-US" sz="2300" i="1" dirty="0"/>
              <a:t> Made </a:t>
            </a:r>
            <a:r>
              <a:rPr lang="en-US" sz="2300" i="1" dirty="0" smtClean="0"/>
              <a:t>Simple</a:t>
            </a:r>
            <a:r>
              <a:rPr lang="en-US" sz="2300" dirty="0"/>
              <a:t> </a:t>
            </a:r>
            <a:r>
              <a:rPr lang="en-US" sz="2300" dirty="0" smtClean="0"/>
              <a:t>ACM </a:t>
            </a:r>
            <a:r>
              <a:rPr lang="en-US" sz="2300" dirty="0"/>
              <a:t>SIGACT News (Distributed Computing Column) 32, </a:t>
            </a:r>
            <a:r>
              <a:rPr lang="en-US" sz="2300" dirty="0" smtClean="0"/>
              <a:t>4, 2011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J. Shute et al</a:t>
            </a:r>
            <a:r>
              <a:rPr lang="en-US" sz="2300" dirty="0"/>
              <a:t>. </a:t>
            </a:r>
            <a:r>
              <a:rPr lang="en-US" sz="2300" i="1" dirty="0"/>
              <a:t>F1: A Distributed SQL Database That </a:t>
            </a:r>
            <a:r>
              <a:rPr lang="en-US" sz="2300" i="1" dirty="0" smtClean="0"/>
              <a:t>Scales</a:t>
            </a:r>
            <a:r>
              <a:rPr lang="en-US" sz="2300" dirty="0" smtClean="0"/>
              <a:t>, VLDB 2013</a:t>
            </a:r>
          </a:p>
          <a:p>
            <a:pPr>
              <a:spcBef>
                <a:spcPts val="800"/>
              </a:spcBef>
            </a:pPr>
            <a:r>
              <a:rPr lang="en-US" sz="2300" dirty="0" smtClean="0"/>
              <a:t>W. </a:t>
            </a:r>
            <a:r>
              <a:rPr lang="en-US" sz="2300" dirty="0" err="1" smtClean="0"/>
              <a:t>Vogels</a:t>
            </a:r>
            <a:r>
              <a:rPr lang="en-US" sz="2300" dirty="0" smtClean="0"/>
              <a:t>, </a:t>
            </a:r>
            <a:r>
              <a:rPr lang="en-US" sz="2300" i="1" dirty="0" smtClean="0"/>
              <a:t>Eventual Consistency</a:t>
            </a:r>
            <a:r>
              <a:rPr lang="en-US" sz="2300" dirty="0" smtClean="0"/>
              <a:t>, CACM Jan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COMAD 2013 Tutorial: Big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Helvetica" charset="0"/>
              </a:rPr>
              <a:t>If site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 request that is not answered by the coordinator within a time interval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the coordinator has failed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tries to elect itself as the new coordinator.</a:t>
            </a:r>
          </a:p>
          <a:p>
            <a:r>
              <a:rPr lang="en-US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an election message to every site with a higher identification number,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then waits for any of these processes to answer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If no response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all sites with number greater than </a:t>
            </a:r>
            <a:r>
              <a:rPr lang="en-US" i="1">
                <a:latin typeface="Helvetica" charset="0"/>
              </a:rPr>
              <a:t>i </a:t>
            </a:r>
            <a:r>
              <a:rPr lang="en-US">
                <a:latin typeface="Helvetica" charset="0"/>
              </a:rPr>
              <a:t>have failed,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elects itself the new coordinator.</a:t>
            </a:r>
          </a:p>
          <a:p>
            <a:r>
              <a:rPr lang="en-US">
                <a:latin typeface="Helvetica" charset="0"/>
              </a:rPr>
              <a:t>If answer is received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begins time interval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waiting to receive a message that a site with a higher identification number has been elected.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429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 (Cont.)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If no message is sent within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assume the site with a higher number has failed; S</a:t>
            </a:r>
            <a:r>
              <a:rPr lang="en-US" altLang="ja-JP" i="1" baseline="-25000">
                <a:latin typeface="Helvetica" charset="0"/>
              </a:rPr>
              <a:t>i</a:t>
            </a:r>
            <a:r>
              <a:rPr lang="en-US" altLang="ja-JP">
                <a:latin typeface="Helvetica" charset="0"/>
              </a:rPr>
              <a:t> restarts the algorithm.</a:t>
            </a:r>
          </a:p>
          <a:p>
            <a:r>
              <a:rPr lang="en-US">
                <a:latin typeface="Helvetica" charset="0"/>
              </a:rPr>
              <a:t>After a failed site recovers, it immediately begins execution of the same algorithm.</a:t>
            </a:r>
          </a:p>
          <a:p>
            <a:r>
              <a:rPr lang="en-US">
                <a:latin typeface="Helvetica" charset="0"/>
              </a:rPr>
              <a:t>If there are no active sites with higher numbers, the recovered site forces all processes with lower numbers to let it become the coordinator site, even if there is a currently active coordinator with a lower number.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/>
              <a:t>Distributed </a:t>
            </a:r>
            <a:r>
              <a:rPr lang="en-US" b="1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Concurrency Control and Replication in Distributed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500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Concurrency Control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Modify concurrency control schemes for use in distributed environment.</a:t>
            </a:r>
          </a:p>
          <a:p>
            <a:r>
              <a:rPr lang="en-US" dirty="0">
                <a:latin typeface="Helvetica" charset="0"/>
              </a:rPr>
              <a:t>We assume that each site participates in the execution of a commit protocol to ensure global transaction </a:t>
            </a:r>
            <a:r>
              <a:rPr lang="en-US" dirty="0" smtClean="0">
                <a:latin typeface="Helvetica" charset="0"/>
              </a:rPr>
              <a:t>atomicity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dirty="0">
                <a:latin typeface="Helvetica" charset="0"/>
              </a:rPr>
              <a:t>We assume all replicas of any item are updated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Will see how to relax this in case of site failures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System maintains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lock manager that resides in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chosen site, say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</a:t>
            </a:r>
          </a:p>
          <a:p>
            <a:r>
              <a:rPr lang="en-US">
                <a:latin typeface="Helvetica" charset="0"/>
              </a:rPr>
              <a:t>When a transaction needs to lock a data item, it sends a lock request to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and lock manager determines whether the lock can be granted immediately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yes, lock manager sends a message to the site which initiated the request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no, request is delayed until it can be granted, at which time a message is sent to the initiating site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 (Cont.)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transaction can read the data item from </a:t>
            </a:r>
            <a:r>
              <a:rPr lang="en-US" i="1">
                <a:latin typeface="Helvetica" charset="0"/>
              </a:rPr>
              <a:t>any</a:t>
            </a:r>
            <a:r>
              <a:rPr lang="en-US">
                <a:latin typeface="Helvetica" charset="0"/>
              </a:rPr>
              <a:t> one of the sites at which a replica of the data item resides.</a:t>
            </a:r>
          </a:p>
          <a:p>
            <a:r>
              <a:rPr lang="en-US">
                <a:latin typeface="Helvetica" charset="0"/>
              </a:rPr>
              <a:t>Writes must be performed on all replicas of a data item</a:t>
            </a:r>
          </a:p>
          <a:p>
            <a:r>
              <a:rPr lang="en-US">
                <a:latin typeface="Helvetica" charset="0"/>
              </a:rPr>
              <a:t>Advantages of scheme: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implementation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deadlock handling</a:t>
            </a:r>
          </a:p>
          <a:p>
            <a:r>
              <a:rPr lang="en-US">
                <a:latin typeface="Helvetica" charset="0"/>
              </a:rPr>
              <a:t>Disadvantages of scheme are: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Bottleneck: lock manager site becomes a bottleneck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Vulnerability: system is vulnerable to lock manager site failure.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Lock Manager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</a:rPr>
              <a:t>In this approach, functionality of locking is implemented by lock managers at each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control access to local data items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But special protocols may be used for replicas</a:t>
            </a:r>
          </a:p>
          <a:p>
            <a:r>
              <a:rPr lang="en-US">
                <a:latin typeface="Helvetica" charset="0"/>
              </a:rPr>
              <a:t>Advantage: work is distributed and can be made robust to failures</a:t>
            </a:r>
          </a:p>
          <a:p>
            <a:r>
              <a:rPr lang="en-US">
                <a:latin typeface="Helvetica" charset="0"/>
              </a:rPr>
              <a:t>Disadvantage:  deadlock detection is more complicated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cooperate for deadlock detection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More on this later</a:t>
            </a:r>
          </a:p>
          <a:p>
            <a:r>
              <a:rPr lang="en-US">
                <a:latin typeface="Helvetica" charset="0"/>
              </a:rPr>
              <a:t>Several variants of this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Primary copy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Biased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Quorum consensus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Commit Protocols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90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Assumes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fail-stop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model – failed sites simply stop working, and do not cause any other harm, such as sending incorrect messages to other sites.</a:t>
            </a:r>
          </a:p>
          <a:p>
            <a:r>
              <a:rPr lang="en-US">
                <a:latin typeface="Helvetica" charset="0"/>
              </a:rPr>
              <a:t>Execution of the protocol is initiated by the coordinator after the last step of the transaction has been reached.</a:t>
            </a:r>
          </a:p>
          <a:p>
            <a:r>
              <a:rPr lang="en-US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>
                <a:latin typeface="Helvetica" charset="0"/>
              </a:rPr>
              <a:t>Let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be a transaction initiated at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,</a:t>
            </a:r>
            <a:r>
              <a:rPr lang="en-US">
                <a:latin typeface="Helvetica" charset="0"/>
              </a:rPr>
              <a:t> and let the transaction coordinator at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be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Site Failure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When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k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recovers, it examines its log to determine the fate of</a:t>
            </a:r>
          </a:p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transactions active at the time of the failure.</a:t>
            </a:r>
          </a:p>
          <a:p>
            <a:r>
              <a:rPr lang="en-US">
                <a:latin typeface="Helvetica" charset="0"/>
              </a:rPr>
              <a:t>Log contain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redo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abort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undo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must consult 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to determine the fate of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committed, </a:t>
            </a:r>
            <a:r>
              <a:rPr lang="en-US" b="1">
                <a:latin typeface="Helvetica" charset="0"/>
                <a:ea typeface="ＭＳ Ｐゴシック" charset="0"/>
              </a:rPr>
              <a:t>redo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aborted,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r>
              <a:rPr lang="en-US">
                <a:latin typeface="Helvetica" charset="0"/>
              </a:rPr>
              <a:t>The log contains no control records concerning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implies that S</a:t>
            </a:r>
            <a:r>
              <a:rPr lang="en-US" baseline="-25000">
                <a:latin typeface="Helvetica" charset="0"/>
              </a:rPr>
              <a:t>k</a:t>
            </a:r>
            <a:r>
              <a:rPr lang="en-US">
                <a:latin typeface="Helvetica" charset="0"/>
              </a:rPr>
              <a:t> failed before responding to the  </a:t>
            </a:r>
            <a:r>
              <a:rPr lang="en-US" b="1">
                <a:latin typeface="Helvetica" charset="0"/>
              </a:rPr>
              <a:t>prepare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message from C</a:t>
            </a:r>
            <a:r>
              <a:rPr lang="en-US" baseline="-25000">
                <a:latin typeface="Helvetica" charset="0"/>
              </a:rPr>
              <a:t>i </a:t>
            </a:r>
            <a:endParaRPr lang="en-US">
              <a:latin typeface="Helvetica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since the failure of </a:t>
            </a:r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precludes the sending of such a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response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must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must execute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Distributed Transactions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93" y="4021949"/>
            <a:ext cx="3255264" cy="210421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CFFCC"/>
                </a:solidFill>
              </a:rPr>
              <a:t>Slides in this section are from Database System Concepts, 6</a:t>
            </a:r>
            <a:r>
              <a:rPr lang="en-US" sz="1800" b="1" baseline="30000" dirty="0" smtClean="0">
                <a:solidFill>
                  <a:srgbClr val="CCFFCC"/>
                </a:solidFill>
              </a:rPr>
              <a:t>th</a:t>
            </a:r>
            <a:r>
              <a:rPr lang="en-US" sz="1800" b="1" dirty="0" smtClean="0">
                <a:solidFill>
                  <a:srgbClr val="CCFFCC"/>
                </a:solidFill>
              </a:rPr>
              <a:t> Edition, by </a:t>
            </a:r>
            <a:r>
              <a:rPr lang="en-US" sz="1800" b="1" dirty="0" err="1" smtClean="0">
                <a:solidFill>
                  <a:srgbClr val="CCFFCC"/>
                </a:solidFill>
              </a:rPr>
              <a:t>Silberschatz</a:t>
            </a:r>
            <a:r>
              <a:rPr lang="en-US" sz="1800" b="1" dirty="0" smtClean="0">
                <a:solidFill>
                  <a:srgbClr val="CCFFCC"/>
                </a:solidFill>
              </a:rPr>
              <a:t>, </a:t>
            </a:r>
            <a:r>
              <a:rPr lang="en-US" sz="1800" b="1" dirty="0" err="1" smtClean="0">
                <a:solidFill>
                  <a:srgbClr val="CCFFCC"/>
                </a:solidFill>
              </a:rPr>
              <a:t>Korth</a:t>
            </a:r>
            <a:r>
              <a:rPr lang="en-US" sz="1800" b="1" dirty="0" smtClean="0">
                <a:solidFill>
                  <a:srgbClr val="CCFFCC"/>
                </a:solidFill>
              </a:rPr>
              <a:t> and Sudarshan, McGraw Hill, 2010</a:t>
            </a:r>
            <a:endParaRPr lang="en-US" sz="1800" b="1" dirty="0">
              <a:solidFill>
                <a:srgbClr val="CC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Handling of Failures- Coordinator Failure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/>
            <a:r>
              <a:rPr lang="en-US">
                <a:latin typeface="Helvetica" charset="0"/>
              </a:rPr>
              <a:t>If coordinator fails while the commit protocol for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is executing then participating sites must decide on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s fate: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committed.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an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aborted.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some active participating site does not contain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the failed coordinator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cannot have decided to 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 Can therefore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none of the above cases holds, then all active sites must have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their logs, but no additional control records (such as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of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&gt;). In this case active sites must wait for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baseline="-25000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to recover, to find decision.</a:t>
            </a:r>
          </a:p>
          <a:p>
            <a:pPr marL="381000" indent="-381000"/>
            <a:r>
              <a:rPr lang="en-US" b="1">
                <a:solidFill>
                  <a:srgbClr val="000099"/>
                </a:solidFill>
                <a:latin typeface="Helvetica" charset="0"/>
              </a:rPr>
              <a:t>Blocking problem</a:t>
            </a:r>
            <a:r>
              <a:rPr lang="en-US">
                <a:latin typeface="Helvetica" charset="0"/>
              </a:rPr>
              <a:t>: active sites may have to wait for failed coordinator to recover.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Network Partition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If the coordinator and all its participants remain in one partition, the failure has no effect on the commit protocol.</a:t>
            </a:r>
          </a:p>
          <a:p>
            <a:r>
              <a:rPr lang="en-US">
                <a:latin typeface="Helvetica" charset="0"/>
              </a:rPr>
              <a:t>If the coordinator and its participants belong to several partitions: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Sites that are not in the partition containing the coordinator think the coordinator has failed, and execute the protocol to deal with failure of the coordinator.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No harm results, but sites may still have to wait for decision from coordinator.</a:t>
            </a:r>
          </a:p>
          <a:p>
            <a:r>
              <a:rPr lang="en-US">
                <a:latin typeface="Helvetica" charset="0"/>
              </a:rPr>
              <a:t>The coordinator and the sites are in the same partition as the coordinator think that the sites in the other partition have failed, and follow the usual commit protocol.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Again, no harm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Recovery and Concurrency Control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0099"/>
                </a:solidFill>
                <a:latin typeface="Helvetica" charset="0"/>
              </a:rPr>
              <a:t>In-doubt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transactions</a:t>
            </a:r>
            <a:r>
              <a:rPr lang="en-US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have a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but neither a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&lt;</a:t>
            </a:r>
            <a:r>
              <a:rPr lang="en-US" b="1">
                <a:latin typeface="Helvetica" charset="0"/>
              </a:rPr>
              <a:t>commit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nor an &lt;</a:t>
            </a:r>
            <a:r>
              <a:rPr lang="en-US" b="1">
                <a:latin typeface="Helvetica" charset="0"/>
              </a:rPr>
              <a:t>abort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log record.</a:t>
            </a:r>
          </a:p>
          <a:p>
            <a:r>
              <a:rPr lang="en-US">
                <a:latin typeface="Helvetica" charset="0"/>
              </a:rPr>
              <a:t>The recovering site must determine the commit-abort status of such transactions by contacting other sites; this can slow and potentially block recovery.</a:t>
            </a:r>
          </a:p>
          <a:p>
            <a:r>
              <a:rPr lang="en-US">
                <a:latin typeface="Helvetica" charset="0"/>
              </a:rPr>
              <a:t>Recovery algorithms can note lock information in the log.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Instead of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&gt;, write out 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</a:t>
            </a:r>
            <a:r>
              <a:rPr lang="en-US" i="1">
                <a:latin typeface="Helvetica" charset="0"/>
                <a:ea typeface="ＭＳ Ｐゴシック" charset="0"/>
              </a:rPr>
              <a:t> L</a:t>
            </a:r>
            <a:r>
              <a:rPr lang="en-US">
                <a:latin typeface="Helvetica" charset="0"/>
                <a:ea typeface="ＭＳ Ｐゴシック" charset="0"/>
              </a:rPr>
              <a:t>&gt;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 = list of locks held by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when the log is written (read locks can be omitted).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For every in-doubt transaction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all the locks noted in the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&gt; log record are reacquired.</a:t>
            </a:r>
          </a:p>
          <a:p>
            <a:r>
              <a:rPr lang="en-US">
                <a:latin typeface="Helvetica" charset="0"/>
              </a:rPr>
              <a:t>After lock reacquisition, transaction processing can resume; the commit or rollback of in-doubt transactions is performed concurrently with the execution of new transactions.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No network partitioning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any point, at least one site must be up.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most K sites (participants as well as coordinator) can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1: Obtaining Preliminary Decision: Identical to 2PC Phase 1.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2 of 2PC is split into 2 phases, Phase 2 and Phase 3 of 3PC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70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70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3, coordinator sends commit/abort message to all participating sites,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Drawbacks: 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higher overheads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assumptions 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7468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331064" y="901071"/>
            <a:ext cx="8408468" cy="377045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Timestamp based concurrency-control protocols can be used in distributed systems</a:t>
            </a:r>
          </a:p>
          <a:p>
            <a:r>
              <a:rPr lang="en-US">
                <a:latin typeface="Helvetica" charset="0"/>
              </a:rPr>
              <a:t>Each transaction must be given a unique timestamp</a:t>
            </a:r>
          </a:p>
          <a:p>
            <a:r>
              <a:rPr lang="en-US">
                <a:latin typeface="Helvetica" charset="0"/>
              </a:rPr>
              <a:t>Main problem:  how to generate a timestamp in a distributed fashion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Each site generates a unique local timestamp using either a logical counter or the local clock.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Global unique timestamp is obtained by concatenating the unique local timestamp with the unique identifier.</a:t>
            </a:r>
          </a:p>
        </p:txBody>
      </p:sp>
      <p:pic>
        <p:nvPicPr>
          <p:cNvPr id="8499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34" y="4786355"/>
            <a:ext cx="8100229" cy="16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 (Cont.)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A site with a slow clock will assign smaller timestamps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Still logically correct: serializability not affected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But: 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disadvantages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 transactions</a:t>
            </a:r>
          </a:p>
          <a:p>
            <a:r>
              <a:rPr lang="en-US">
                <a:latin typeface="Helvetica" charset="0"/>
                <a:sym typeface="Symbol" charset="0"/>
              </a:rPr>
              <a:t>To fix this problem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Define within each site </a:t>
            </a:r>
            <a:r>
              <a:rPr lang="en-US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logical clock</a:t>
            </a:r>
            <a:r>
              <a:rPr lang="en-US" i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), which generates the unique local timestamp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Require that S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advance its logical clock whenever a request is received from a transaction Ti with timestamp &lt; </a:t>
            </a:r>
            <a:r>
              <a:rPr lang="en-US" i="1">
                <a:latin typeface="Helvetica" charset="0"/>
                <a:ea typeface="ＭＳ Ｐゴシック" charset="0"/>
              </a:rPr>
              <a:t>x,y</a:t>
            </a:r>
            <a:r>
              <a:rPr lang="en-US">
                <a:latin typeface="Helvetica" charset="0"/>
                <a:ea typeface="ＭＳ Ｐゴシック" charset="0"/>
              </a:rPr>
              <a:t>&gt; and x is greater that the current value of 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i="1">
                <a:latin typeface="Helvetica" charset="0"/>
                <a:ea typeface="ＭＳ Ｐゴシック" charset="0"/>
              </a:rPr>
              <a:t>.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 this case, site 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advances its logical clock to the value </a:t>
            </a:r>
            <a:r>
              <a:rPr lang="en-US" i="1">
                <a:latin typeface="Helvetica" charset="0"/>
                <a:ea typeface="ＭＳ Ｐゴシック" charset="0"/>
              </a:rPr>
              <a:t>x</a:t>
            </a:r>
            <a:r>
              <a:rPr lang="en-US">
                <a:latin typeface="Helvetica" charset="0"/>
                <a:ea typeface="ＭＳ Ｐゴシック" charset="0"/>
              </a:rPr>
              <a:t> + 1.</a:t>
            </a:r>
            <a:endParaRPr lang="en-US" i="1" baseline="-2500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Comparison with Remote Backup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Remote backup (hot spare) systems (Section 17.10) are also designed to provide high availability </a:t>
            </a:r>
          </a:p>
          <a:p>
            <a:r>
              <a:rPr lang="en-US">
                <a:latin typeface="Helvetica" charset="0"/>
              </a:rPr>
              <a:t>Remote backup systems are simpler and have lower overhead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All actions performed at a single site, and only log records shipped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No need for distributed concurrency control, or 2 phase commit</a:t>
            </a:r>
          </a:p>
          <a:p>
            <a:r>
              <a:rPr lang="en-US">
                <a:latin typeface="Helvetica" charset="0"/>
              </a:rPr>
              <a:t>Using distributed databases with replicas of data items can provide higher availability by having multiple (&gt; 2) replicas and using the 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Also avoid failure detection and switchover time associated with remote backup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3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Transactions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Transaction may access data at several sites.</a:t>
            </a:r>
          </a:p>
          <a:p>
            <a:r>
              <a:rPr lang="en-US">
                <a:latin typeface="Helvetica" charset="0"/>
              </a:rPr>
              <a:t>Each site has a local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manager</a:t>
            </a:r>
            <a:r>
              <a:rPr lang="en-US">
                <a:latin typeface="Helvetica" charset="0"/>
              </a:rPr>
              <a:t>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Maintaining a log for recovery purposes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Participating in coordinating the concurrent execution of the transactions executing at that site.</a:t>
            </a:r>
          </a:p>
          <a:p>
            <a:r>
              <a:rPr lang="en-US">
                <a:latin typeface="Helvetica" charset="0"/>
              </a:rPr>
              <a:t>Each site has a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coordinator</a:t>
            </a:r>
            <a:r>
              <a:rPr lang="en-US">
                <a:latin typeface="Helvetica" charset="0"/>
              </a:rPr>
              <a:t>, which is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Starting the execution of transactions that originate at the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Distributing subtransactions at appropriate sites for execution.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Coordinating the termination of each transaction that originates at the site, which may result in the transaction being committed at all sites or aborted at all sites.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Transaction 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06463"/>
            <a:ext cx="800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System Failure Modes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Failures unique to distributed systems: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Loss of massages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transmission control protocols such as TCP-IP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communication link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protocols, by routing messages via alternative links</a:t>
            </a:r>
          </a:p>
          <a:p>
            <a:pPr lvl="1"/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Network partition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 network is said to be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partitioned</a:t>
            </a:r>
            <a:r>
              <a:rPr lang="en-US" b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when it has been split into two or more subsystems that lack any connection between them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Note: a subsystem may consist of a single node </a:t>
            </a:r>
          </a:p>
          <a:p>
            <a:r>
              <a:rPr lang="en-US">
                <a:latin typeface="Helvetica" charset="0"/>
              </a:rPr>
              <a:t>Network partitioning and site failures are generally indistinguishable.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Commit Protocols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Commit protocols are used to ensure atomicity across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transaction which executes at multiple sites must either be committed at all the sites, or aborted at all the sites.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 acceptable to have a transaction committed at one site and aborted at another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two-phase commit </a:t>
            </a:r>
            <a:r>
              <a:rPr lang="en-US" dirty="0">
                <a:latin typeface="Helvetica" charset="0"/>
              </a:rPr>
              <a:t>(2PC) protocol is widely used 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three-phase commit </a:t>
            </a:r>
            <a:r>
              <a:rPr lang="en-US" dirty="0">
                <a:latin typeface="Helvetica" charset="0"/>
              </a:rPr>
              <a:t>(3PC) protocol is more complicated and more expensive, but avoids some drawbacks of two-phase commit protocol</a:t>
            </a:r>
            <a:r>
              <a:rPr lang="en-US" dirty="0" smtClean="0">
                <a:latin typeface="Helvetica" charset="0"/>
              </a:rPr>
              <a:t>.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Execution </a:t>
            </a:r>
            <a:r>
              <a:rPr lang="en-US" dirty="0">
                <a:latin typeface="Helvetica" charset="0"/>
              </a:rPr>
              <a:t>of the protocol is initiated by the coordinator after the last step of the transaction has been reached.</a:t>
            </a:r>
          </a:p>
          <a:p>
            <a:r>
              <a:rPr lang="en-US" dirty="0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 dirty="0">
                <a:latin typeface="Helvetica" charset="0"/>
              </a:rPr>
              <a:t>Let </a:t>
            </a:r>
            <a:r>
              <a:rPr lang="en-US" i="1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 be a transaction initiated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,</a:t>
            </a:r>
            <a:r>
              <a:rPr lang="en-US" dirty="0">
                <a:latin typeface="Helvetica" charset="0"/>
              </a:rPr>
              <a:t> and let the transaction coordinator at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be </a:t>
            </a:r>
            <a:r>
              <a:rPr lang="en-US" i="1" dirty="0" err="1">
                <a:latin typeface="Helvetica" charset="0"/>
              </a:rPr>
              <a:t>C</a:t>
            </a:r>
            <a:r>
              <a:rPr lang="en-US" i="1" baseline="-25000" dirty="0" err="1">
                <a:latin typeface="Helvetica" charset="0"/>
              </a:rPr>
              <a:t>i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>
          <a:xfrm>
            <a:off x="257045" y="907094"/>
            <a:ext cx="8633311" cy="5593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Blocking problem in 2PC: if coordinator is disconnected from participant, participant which had sent a ready message may be in a blocked state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Cannot figure out whether to commit or abort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</a:rPr>
              <a:t>Partial solution: Three phase commit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1: Obtaining Preliminary Decision: Identical to 2PC Phase 1.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2 of 2PC is split into 2 phases, Phase 2 and Phase 3 of 3PC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800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800" dirty="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In phase </a:t>
            </a:r>
            <a:r>
              <a:rPr lang="en-US" sz="1800" dirty="0">
                <a:latin typeface="Helvetica" charset="0"/>
                <a:ea typeface="ＭＳ Ｐゴシック" charset="0"/>
              </a:rPr>
              <a:t>3, coordinator sends commit/abort message to all participating </a:t>
            </a:r>
            <a:r>
              <a:rPr lang="en-US" sz="1800" dirty="0" smtClean="0">
                <a:latin typeface="Helvetica" charset="0"/>
                <a:ea typeface="ＭＳ Ｐゴシック" charset="0"/>
              </a:rPr>
              <a:t>sites</a:t>
            </a:r>
            <a:endParaRPr lang="en-US" sz="1800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Drawbacks: </a:t>
            </a:r>
            <a:r>
              <a:rPr lang="en-US" sz="2000" dirty="0" smtClean="0">
                <a:latin typeface="Helvetica" charset="0"/>
                <a:ea typeface="ＭＳ Ｐゴシック" charset="0"/>
              </a:rPr>
              <a:t>higher overhead, and assumptions </a:t>
            </a:r>
            <a:r>
              <a:rPr lang="en-US" sz="2000" dirty="0">
                <a:latin typeface="Helvetica" charset="0"/>
                <a:ea typeface="ＭＳ Ｐゴシック" charset="0"/>
              </a:rPr>
              <a:t>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Distributed Transactions via 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Notion of a single transaction spanning multiple sites is inappropriate for many applications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transaction crossing an organizational boundary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Latency of waiting for commit from remote site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Alternative models carry out transactions by sending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Code to handle messages must be carefully designed to ensure atomicity and durability properties for updates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Isolation cannot be guaranteed, in that intermediate stages are visible,  but code must ensure no inconsistent states result due to concurrency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Persistent messaging systems</a:t>
            </a:r>
            <a:r>
              <a:rPr lang="en-US" dirty="0">
                <a:latin typeface="Helvetica" charset="0"/>
                <a:ea typeface="ＭＳ Ｐゴシック" charset="0"/>
              </a:rPr>
              <a:t> are systems that provide transactional properties to messages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Messages are guaranteed to be delivered exactly once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Will discuss implementation techniques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xample</a:t>
            </a:r>
            <a:r>
              <a:rPr lang="en-US" dirty="0">
                <a:latin typeface="Helvetica" charset="0"/>
              </a:rPr>
              <a:t>:  funds transfer between two banks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Two phase commit would have the potential to block updates on the accounts involved in funds transfer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Alternative solution: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Debit money from source account and send a message to other site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Site receives message and credits destination account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Messaging has long been used for distributed transactions (even before computers were invented!)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Atomicity issue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 once transaction sending a message is committed, message must guaranteed to be delivered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Guarantee as long as destination site is up and reachable, code to handle undeliverable messages must also be available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credit money back to source account.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If sending transaction aborts, message must not be sent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Error Conditions with Persistent Messaging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</a:rPr>
              <a:t>Code to handle messages has to take care of variety of failure situations (even assuming guaranteed message delivery)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if destination account does not exist, failure message must be sent back to source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When failure message is received from destination site, or destination site itself does not exist, money must be deposited back in source account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Problem if source account has been closed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 get humans to take care of problem</a:t>
            </a:r>
          </a:p>
          <a:p>
            <a:r>
              <a:rPr lang="en-US">
                <a:latin typeface="Helvetica" charset="0"/>
              </a:rPr>
              <a:t>User code executing transaction processing using 2PC does not have to deal with such failures</a:t>
            </a:r>
          </a:p>
          <a:p>
            <a:r>
              <a:rPr lang="en-US">
                <a:latin typeface="Helvetica" charset="0"/>
              </a:rPr>
              <a:t>There are many situations where extra effort of error handling is worth the benefit of absence of blocking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pretty much all transactions across organizations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60444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social media sites (Facebook, Twitter) with large data needs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storage needs in large web sites such as Google, Yahoo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100’s of millions of users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>
                <a:latin typeface="Helvetica"/>
                <a:cs typeface="Helvetica"/>
              </a:rPr>
              <a:t>Many applications with petabytes of data</a:t>
            </a:r>
          </a:p>
          <a:p>
            <a:pPr marL="668338" lvl="1" indent="-325438" eaLnBrk="1" hangingPunct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Helvetica"/>
                <a:cs typeface="Helvetica"/>
              </a:rPr>
              <a:t>Much of the data is not files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Very high demands on 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Scalability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Availability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82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Persistent Messaging and Workflows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Workflows</a:t>
            </a:r>
            <a:r>
              <a:rPr lang="en-US" b="1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provide a general model of transactional processing involving multiple sites and possibly human processing of certain steps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 when a bank receives a loan application, it may need to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Contact external credit-checking agencies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Get approvals of one or more managers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Helvetica" charset="0"/>
                <a:ea typeface="ＭＳ Ｐゴシック" charset="0"/>
              </a:rPr>
              <a:t>    and then respond to the loan application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Persistent </a:t>
            </a:r>
            <a:r>
              <a:rPr lang="en-US" dirty="0">
                <a:latin typeface="Helvetica" charset="0"/>
                <a:ea typeface="ＭＳ Ｐゴシック" charset="0"/>
              </a:rPr>
              <a:t>messaging forms the underlying infrastructure for workflows in a distributed environment</a:t>
            </a:r>
          </a:p>
          <a:p>
            <a:pPr lvl="1">
              <a:buFont typeface="Monotype Sorts" charset="0"/>
              <a:buNone/>
            </a:pPr>
            <a:endParaRPr lang="en-US" dirty="0">
              <a:latin typeface="Helvetica" charset="0"/>
              <a:ea typeface="ＭＳ Ｐゴシック" charset="0"/>
            </a:endParaRPr>
          </a:p>
          <a:p>
            <a:endParaRPr lang="en-US" b="1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All replicas should have the same value </a:t>
            </a:r>
            <a:r>
              <a:rPr lang="en-US" dirty="0" smtClean="0">
                <a:sym typeface="Wingdings"/>
              </a:rPr>
              <a:t> updates performed at all replicas</a:t>
            </a:r>
          </a:p>
          <a:p>
            <a:pPr lvl="2"/>
            <a:r>
              <a:rPr lang="en-US" dirty="0" smtClean="0">
                <a:sym typeface="Wingdings"/>
              </a:rPr>
              <a:t>But what if a replica is not available (disconnected, or failed)?</a:t>
            </a:r>
          </a:p>
          <a:p>
            <a:pPr lvl="1"/>
            <a:r>
              <a:rPr lang="en-US" dirty="0" smtClean="0"/>
              <a:t>What if different transactions update different replicas concurrently?</a:t>
            </a:r>
          </a:p>
          <a:p>
            <a:pPr lvl="2"/>
            <a:r>
              <a:rPr lang="en-US" dirty="0" smtClean="0"/>
              <a:t>Need some form of distributed concurrency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Choose one replica of data item to be the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primary copy</a:t>
            </a:r>
            <a:r>
              <a:rPr lang="en-US" dirty="0">
                <a:latin typeface="Helvetica" charset="0"/>
              </a:rPr>
              <a:t>.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containing the replica is called  the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primary site</a:t>
            </a:r>
            <a:r>
              <a:rPr lang="en-US" b="1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for that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Different data items can have different primary sites</a:t>
            </a:r>
            <a:endParaRPr lang="en-US" b="1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</a:rPr>
              <a:t>For concurrency control: when </a:t>
            </a:r>
            <a:r>
              <a:rPr lang="en-US" dirty="0">
                <a:latin typeface="Helvetica" charset="0"/>
              </a:rPr>
              <a:t>a transaction needs to lock a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, it requests a lock at the primary site of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Implicitly gets lock on all replicas of the data item</a:t>
            </a:r>
          </a:p>
          <a:p>
            <a:pPr lvl="1"/>
            <a:r>
              <a:rPr lang="en-US" dirty="0">
                <a:latin typeface="Helvetica" charset="0"/>
              </a:rPr>
              <a:t>Benefit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Concurrency control for replicated data handled similarly to </a:t>
            </a:r>
            <a:r>
              <a:rPr lang="en-US" dirty="0" err="1">
                <a:latin typeface="Helvetica" charset="0"/>
                <a:ea typeface="ＭＳ Ｐゴシック" charset="0"/>
              </a:rPr>
              <a:t>unreplicated</a:t>
            </a:r>
            <a:r>
              <a:rPr lang="en-US" dirty="0">
                <a:latin typeface="Helvetica" charset="0"/>
                <a:ea typeface="ＭＳ Ｐゴシック" charset="0"/>
              </a:rPr>
              <a:t> data - simple implementation.</a:t>
            </a:r>
          </a:p>
          <a:p>
            <a:pPr lvl="1"/>
            <a:r>
              <a:rPr lang="en-US" dirty="0">
                <a:latin typeface="Helvetica" charset="0"/>
              </a:rPr>
              <a:t>Drawback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If the primary site of 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fails,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inaccessible even though other  sites containing a replica may be accessible.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Primary copy scheme for performing updates: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 at primary, updates subsequently replicated to other copies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Updates to a single item are serialized at the primary copy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Local lock manager at each site administers lock and unlock requests for data items stored at that site.</a:t>
            </a:r>
          </a:p>
          <a:p>
            <a:r>
              <a:rPr lang="en-US" dirty="0">
                <a:latin typeface="Helvetica" charset="0"/>
              </a:rPr>
              <a:t>When a transaction wishes to lock an </a:t>
            </a:r>
            <a:r>
              <a:rPr lang="en-US" dirty="0" err="1">
                <a:latin typeface="Helvetica" charset="0"/>
              </a:rPr>
              <a:t>unreplicated</a:t>
            </a:r>
            <a:r>
              <a:rPr lang="en-US" dirty="0">
                <a:latin typeface="Helvetica" charset="0"/>
              </a:rPr>
              <a:t>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 residing at site 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, a message is sent to </a:t>
            </a:r>
            <a:r>
              <a:rPr lang="en-US" dirty="0" smtClean="0">
                <a:latin typeface="Helvetica" charset="0"/>
              </a:rPr>
              <a:t>S</a:t>
            </a:r>
            <a:r>
              <a:rPr lang="en-US" i="1" baseline="-25000" dirty="0" smtClean="0">
                <a:latin typeface="Helvetica" charset="0"/>
              </a:rPr>
              <a:t>i</a:t>
            </a:r>
            <a:r>
              <a:rPr lang="en-US" altLang="ja-JP" dirty="0" smtClean="0">
                <a:latin typeface="Helvetica" charset="0"/>
              </a:rPr>
              <a:t>’s </a:t>
            </a:r>
            <a:r>
              <a:rPr lang="en-US" altLang="ja-JP" dirty="0">
                <a:latin typeface="Helvetica" charset="0"/>
              </a:rPr>
              <a:t>lock manager.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locked in an incompatible mode, then the request is delayed until it can be granted.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When the lock request can be granted, the lock manager sends a message back to the initiator indicating that the lock request has been granted.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393128" y="1103630"/>
            <a:ext cx="8497228" cy="533464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 </a:t>
            </a:r>
            <a:r>
              <a:rPr lang="en-US" dirty="0">
                <a:latin typeface="Helvetica" charset="0"/>
                <a:ea typeface="ＭＳ Ｐゴシック" charset="0"/>
              </a:rPr>
              <a:t>is replicated at n sites, then a lock request message </a:t>
            </a:r>
            <a:r>
              <a:rPr lang="en-US" dirty="0" smtClean="0">
                <a:latin typeface="Helvetica" charset="0"/>
                <a:ea typeface="ＭＳ Ｐゴシック" charset="0"/>
              </a:rPr>
              <a:t>is </a:t>
            </a:r>
            <a:r>
              <a:rPr lang="en-US" dirty="0">
                <a:latin typeface="Helvetica" charset="0"/>
                <a:ea typeface="ＭＳ Ｐゴシック" charset="0"/>
              </a:rPr>
              <a:t>sent to more than half of the n sites in which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stored.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The transaction does not operate on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until it has obtained a lock on a majority of the replicas of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When writing the data item, transaction performs writes on </a:t>
            </a:r>
            <a:r>
              <a:rPr lang="en-US" i="1" dirty="0">
                <a:latin typeface="Helvetica" charset="0"/>
                <a:ea typeface="ＭＳ Ｐゴシック" charset="0"/>
              </a:rPr>
              <a:t>all</a:t>
            </a:r>
            <a:r>
              <a:rPr lang="en-US" dirty="0">
                <a:latin typeface="Helvetica" charset="0"/>
                <a:ea typeface="ＭＳ Ｐゴシック" charset="0"/>
              </a:rPr>
              <a:t> replicas.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Benefit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Can be used even when some sites are unavailable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details on how handle writes in the presence of site failure later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Drawback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Requires 2(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lock requests, and 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unlock requests.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Potential for deadlock even with single item - e.g., each of 3 transactions may have locks on 1/3rd of the replicas of a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51322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The majority protocol </a:t>
            </a:r>
            <a:r>
              <a:rPr lang="en-US" dirty="0" smtClean="0">
                <a:latin typeface="Helvetica" charset="0"/>
              </a:rPr>
              <a:t>for updating replicas of an item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Each replica of each item has a </a:t>
            </a:r>
            <a:r>
              <a:rPr lang="en-US" b="1" dirty="0">
                <a:latin typeface="Helvetica" charset="0"/>
                <a:ea typeface="ＭＳ Ｐゴシック" charset="0"/>
              </a:rPr>
              <a:t>version number </a:t>
            </a:r>
            <a:r>
              <a:rPr lang="en-US" dirty="0">
                <a:latin typeface="Helvetica" charset="0"/>
                <a:ea typeface="ＭＳ Ｐゴシック" charset="0"/>
              </a:rPr>
              <a:t>which is updated when the replica is updated, as outlined below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lock request is sent to at least ½ the sites at which item replicas are stored and operation continues only when a lock is obtained on a majority of the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Read operations look at all replicas locked, and read the value from the replica with largest version number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May write this value and version number back to replicas with lower version numbers (no need to obtain locks on all replicas for this task)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 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317526" y="1421112"/>
            <a:ext cx="8572830" cy="51078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Majority protocol (Cont.)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Write operations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 find highest version number like reads, and set new version number to  old highest version + 1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Writes are then performed on all locked replicas and version number on these replicas is set to new version number</a:t>
            </a:r>
          </a:p>
          <a:p>
            <a:pPr lvl="3"/>
            <a:r>
              <a:rPr lang="en-US" b="1" dirty="0">
                <a:latin typeface="Helvetica" charset="0"/>
                <a:ea typeface="ＭＳ Ｐゴシック" charset="0"/>
              </a:rPr>
              <a:t>With 2 phase </a:t>
            </a:r>
            <a:r>
              <a:rPr lang="en-US" b="1" dirty="0" smtClean="0">
                <a:latin typeface="Helvetica" charset="0"/>
                <a:ea typeface="ＭＳ Ｐゴシック" charset="0"/>
              </a:rPr>
              <a:t>commit OR distributed consensus protocol such as </a:t>
            </a:r>
            <a:r>
              <a:rPr lang="en-US" b="1" dirty="0" err="1" smtClean="0">
                <a:latin typeface="Helvetica" charset="0"/>
                <a:ea typeface="ＭＳ Ｐゴシック" charset="0"/>
              </a:rPr>
              <a:t>Paxos</a:t>
            </a:r>
            <a:endParaRPr lang="en-US" b="1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Failures (network and site) cause no problems as long as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Sites at commit contain a majority of replicas of any updated data items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During reads a majority of replicas are available to find version numbers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Note: reads are guaranteed to see latest version of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Reintegration is trivial: nothing needs to be </a:t>
            </a:r>
            <a:r>
              <a:rPr lang="en-US" dirty="0" smtClean="0">
                <a:latin typeface="Helvetica" charset="0"/>
                <a:ea typeface="ＭＳ Ｐゴシック" charset="0"/>
              </a:rPr>
              <a:t>done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Biased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8089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Local lock manager at each site as in majority protocol, however, requests for shared locks are handled differently than requests for exclusive locks.</a:t>
            </a:r>
          </a:p>
          <a:p>
            <a:r>
              <a:rPr lang="en-US" b="1">
                <a:latin typeface="Helvetica" charset="0"/>
              </a:rPr>
              <a:t>Shared locks</a:t>
            </a:r>
            <a:r>
              <a:rPr lang="en-US">
                <a:latin typeface="Helvetica" charset="0"/>
              </a:rPr>
              <a:t>. When a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simply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one site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 b="1">
                <a:latin typeface="Helvetica" charset="0"/>
              </a:rPr>
              <a:t>Exclusive locks</a:t>
            </a:r>
            <a:r>
              <a:rPr lang="en-US">
                <a:latin typeface="Helvetica" charset="0"/>
              </a:rPr>
              <a:t>. When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all sites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Advantage - imposes less overhead on </a:t>
            </a:r>
            <a:r>
              <a:rPr lang="en-US" b="1">
                <a:latin typeface="Helvetica" charset="0"/>
              </a:rPr>
              <a:t>read </a:t>
            </a:r>
            <a:r>
              <a:rPr lang="en-US">
                <a:latin typeface="Helvetica" charset="0"/>
              </a:rPr>
              <a:t>operations.</a:t>
            </a:r>
          </a:p>
          <a:p>
            <a:r>
              <a:rPr lang="en-US">
                <a:latin typeface="Helvetica" charset="0"/>
              </a:rPr>
              <a:t>Disadvantage - additional overhead on writes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A generalization of both majority and biased protocols</a:t>
            </a:r>
          </a:p>
          <a:p>
            <a:r>
              <a:rPr lang="en-US" dirty="0">
                <a:latin typeface="Helvetica" charset="0"/>
              </a:rPr>
              <a:t>Each site is assigned a weight.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Let S be the total of all site weights</a:t>
            </a:r>
          </a:p>
          <a:p>
            <a:r>
              <a:rPr lang="en-US" dirty="0">
                <a:latin typeface="Helvetica" charset="0"/>
              </a:rPr>
              <a:t>Choose two values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read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R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write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W</a:t>
            </a:r>
            <a:endParaRPr lang="en-US" sz="24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Such that  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&gt; S     and    2 *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&gt;  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Quorums can be chosen (and S computed) separately for each item </a:t>
            </a:r>
          </a:p>
          <a:p>
            <a:r>
              <a:rPr lang="en-US" dirty="0" smtClean="0">
                <a:latin typeface="Helvetica" charset="0"/>
              </a:rPr>
              <a:t>Quorum consensus protocol for locking</a:t>
            </a: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read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</a:t>
            </a:r>
            <a:endParaRPr lang="en-US" sz="22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Each write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RW</a:t>
            </a:r>
            <a:endParaRPr lang="en-US" sz="2200" baseline="-25000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45326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0 (prehistory): Distributed database systems with tens of nodes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1: Distributed file </a:t>
            </a:r>
            <a:r>
              <a:rPr lang="en-US" sz="2700" dirty="0" smtClean="0"/>
              <a:t>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Millions of Large objects (100’s of megabytes)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2: Distributed data storage 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100s of billions of smaller (kilobyte to megabyte) objects</a:t>
            </a:r>
          </a:p>
          <a:p>
            <a:pPr marL="341313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Step 3 (recent and future work): Distributed database systems with 1000s of nodes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3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Quorum consensus protocol for accessing replicated data</a:t>
            </a:r>
          </a:p>
          <a:p>
            <a:pPr lvl="1"/>
            <a:r>
              <a:rPr lang="en-US" dirty="0" smtClean="0">
                <a:latin typeface="Helvetica" charset="0"/>
              </a:rPr>
              <a:t>Each read must access enough replicas that the sum of the site weights is &gt;= Q</a:t>
            </a:r>
            <a:r>
              <a:rPr lang="en-US" baseline="-25000" dirty="0" smtClean="0">
                <a:latin typeface="Helvetica" charset="0"/>
              </a:rPr>
              <a:t>R</a:t>
            </a:r>
          </a:p>
          <a:p>
            <a:pPr lvl="2"/>
            <a:r>
              <a:rPr lang="en-US" dirty="0" smtClean="0">
                <a:latin typeface="Helvetica" charset="0"/>
              </a:rPr>
              <a:t>Guaranteed to see at least one site which participated in last write</a:t>
            </a:r>
            <a:endParaRPr lang="en-US" sz="2000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write must </a:t>
            </a:r>
            <a:r>
              <a:rPr lang="en-US" dirty="0" smtClean="0">
                <a:latin typeface="Helvetica" charset="0"/>
              </a:rPr>
              <a:t>update </a:t>
            </a:r>
            <a:r>
              <a:rPr lang="en-US" dirty="0">
                <a:latin typeface="Helvetica" charset="0"/>
              </a:rPr>
              <a:t>enough replicas that the sum of the site weights is &gt;= </a:t>
            </a:r>
            <a:r>
              <a:rPr lang="en-US" dirty="0" err="1" smtClean="0">
                <a:latin typeface="Helvetica" charset="0"/>
              </a:rPr>
              <a:t>Q</a:t>
            </a:r>
            <a:r>
              <a:rPr lang="en-US" sz="2200" baseline="-25000" dirty="0" err="1" smtClean="0">
                <a:latin typeface="Helvetica" charset="0"/>
              </a:rPr>
              <a:t>w</a:t>
            </a:r>
            <a:endParaRPr lang="en-US" sz="2200" baseline="-25000" dirty="0" smtClean="0">
              <a:latin typeface="Helvetica" charset="0"/>
            </a:endParaRPr>
          </a:p>
          <a:p>
            <a:pPr lvl="2"/>
            <a:r>
              <a:rPr lang="en-US" dirty="0" smtClean="0">
                <a:latin typeface="Helvetica" charset="0"/>
              </a:rPr>
              <a:t>Of two concurrent writes, only one can succeed</a:t>
            </a:r>
            <a:endParaRPr lang="en-US" sz="2000" dirty="0" smtClean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Biased protocol is a special case of quorum consensus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reads to read any one replica but updates require all replicas to be available at commit time (called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read one write all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Read One Write All (Available)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Read </a:t>
            </a:r>
            <a:r>
              <a:rPr lang="en-US" dirty="0">
                <a:latin typeface="Helvetica" charset="0"/>
              </a:rPr>
              <a:t>one write all available (ignoring failed sites) is attractive, but incorrect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failed link may come back up, without a disconnected site ever being aware that it was disconnected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The site then has old values, and a read from that site would return an incorrect value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site was aware of failure reintegration could have been performed, but no way to guarantee this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With network partitioning, sites in each partition may update same item concurrently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believing sites in other partitions have all failed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Replication with Weak Consistency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</a:rPr>
              <a:t>Many </a:t>
            </a:r>
            <a:r>
              <a:rPr lang="en-US" dirty="0" smtClean="0">
                <a:latin typeface="Helvetica" charset="0"/>
              </a:rPr>
              <a:t>systems support </a:t>
            </a:r>
            <a:r>
              <a:rPr lang="en-US" dirty="0">
                <a:latin typeface="Helvetica" charset="0"/>
              </a:rPr>
              <a:t>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 smtClean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Usually only when not enough sites are available to ensure quorum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Tradeoff of consistency versus availability</a:t>
            </a:r>
          </a:p>
          <a:p>
            <a:r>
              <a:rPr lang="en-US" dirty="0">
                <a:latin typeface="Helvetica" charset="0"/>
              </a:rPr>
              <a:t>Many systems support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lazy propagation</a:t>
            </a:r>
            <a:r>
              <a:rPr lang="en-US" dirty="0">
                <a:latin typeface="Helvetica" charset="0"/>
              </a:rPr>
              <a:t> where  updates are transmitted after transaction commits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updates to occur even if some sites are disconnected from the network, but at the cost of </a:t>
            </a:r>
            <a:r>
              <a:rPr lang="en-US" dirty="0" smtClean="0">
                <a:latin typeface="Helvetica" charset="0"/>
                <a:ea typeface="ＭＳ Ｐゴシック" charset="0"/>
              </a:rPr>
              <a:t>consistency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What to do if there are inconsistent concurrent updates?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detect?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reconcile?</a:t>
            </a:r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Availability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</a:rPr>
              <a:t>High availability: time for which system is not fully usable should be extremely low (e.g. 99.99% availability) </a:t>
            </a:r>
          </a:p>
          <a:p>
            <a:r>
              <a:rPr lang="en-US" dirty="0">
                <a:latin typeface="Helvetica" charset="0"/>
              </a:rPr>
              <a:t>Robustness: ability of system to function spite of failures of components</a:t>
            </a:r>
          </a:p>
          <a:p>
            <a:r>
              <a:rPr lang="en-US" dirty="0">
                <a:latin typeface="Helvetica" charset="0"/>
              </a:rPr>
              <a:t>Failures are more likely in large distributed systems</a:t>
            </a:r>
          </a:p>
          <a:p>
            <a:r>
              <a:rPr lang="en-US" dirty="0">
                <a:latin typeface="Helvetica" charset="0"/>
              </a:rPr>
              <a:t>To be robust, a distributed system must </a:t>
            </a:r>
            <a:r>
              <a:rPr lang="en-US" dirty="0" smtClean="0">
                <a:latin typeface="Helvetica" charset="0"/>
              </a:rPr>
              <a:t>either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Detect failures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Reconfigure the system so computation may continue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Recovery/reintegration when a site or link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repaired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OR follow protocols that guarantee consistency in spite of failures.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Failure detection: distinguishing link failure from site failure is hard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(partial) solution: have multiple links, multiple link failure is likely a site failure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Reconfiguration: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Abort all transactions that were active at a failed site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Making them wait could interfere with other transactions since they may hold locks on other sites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However, in case only some replicas of a data item failed, it may be possible to continue transactions that had accessed data at a failed site (more on this later)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replicated data items were at failed site, update system catalog to remove them from the list of replicas. 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This should be reversed when failed site recovers, but additional care needs to be taken to bring values up to date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a failed site was a central server for some subsystem, an </a:t>
            </a:r>
            <a:r>
              <a:rPr lang="en-US" b="1">
                <a:latin typeface="Helvetica" charset="0"/>
                <a:ea typeface="ＭＳ Ｐゴシック" charset="0"/>
              </a:rPr>
              <a:t>election</a:t>
            </a:r>
            <a:r>
              <a:rPr lang="en-US">
                <a:latin typeface="Helvetica" charset="0"/>
                <a:ea typeface="ＭＳ Ｐゴシック" charset="0"/>
              </a:rPr>
              <a:t> must be held to determine the new server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E.g. name server, concurrency coordinator, global deadlock detector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 (Cont.)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Since network partition may not be distinguishable from site failure, the following situations must be avoided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Two or more central servers elected in distinct partitions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More than one partition updates a replicated data item</a:t>
            </a:r>
          </a:p>
          <a:p>
            <a:r>
              <a:rPr lang="en-US">
                <a:latin typeface="Helvetica" charset="0"/>
              </a:rPr>
              <a:t>Updates must be able to continue even if some sites are down</a:t>
            </a:r>
          </a:p>
          <a:p>
            <a:r>
              <a:rPr lang="en-US">
                <a:latin typeface="Helvetica" charset="0"/>
              </a:rPr>
              <a:t>Solution: majority based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Alternative of </a:t>
            </a:r>
            <a:r>
              <a:rPr lang="ja-JP" altLang="en-US">
                <a:latin typeface="Helvetica" charset="0"/>
                <a:ea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</a:rPr>
              <a:t>read one write all available</a:t>
            </a:r>
            <a:r>
              <a:rPr lang="ja-JP" altLang="en-US">
                <a:latin typeface="Helvetica" charset="0"/>
                <a:ea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</a:rPr>
              <a:t> is tantalizing but causes problems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Site Reintegration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When failed site recovers, it must catch up with all updates that it missed while it was down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Problem: updates may be happening to items whose replica is stored at the site while the site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recovering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1: halt all updates on system while reintegrating a site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Unacceptable disruption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2: lock all replicas of all data items at the site, update to latest version, then release locks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Other solutions with better concurrency also available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Coordinator Selection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Backup coordinators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which maintains enough information locally to assume the role of coordinator if the actual coordinator fails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executes the same algorithms and maintains the same internal state information as the actual coordinator fails executes state information as the actual coordinator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fast recovery from coordinator failure but involves overhead during normal processing.</a:t>
            </a:r>
          </a:p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Election algorithms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used to elect a new coordinator in case of failures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Special case of distributed consensus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Lamport’s</a:t>
            </a:r>
            <a:r>
              <a:rPr lang="en-US" dirty="0" smtClean="0"/>
              <a:t> </a:t>
            </a:r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research.microsoft.com</a:t>
            </a:r>
            <a:r>
              <a:rPr lang="en-US" dirty="0"/>
              <a:t>/en-us/um/people/</a:t>
            </a:r>
            <a:r>
              <a:rPr lang="en-US" dirty="0" err="1"/>
              <a:t>lamport</a:t>
            </a:r>
            <a:r>
              <a:rPr lang="en-US" dirty="0"/>
              <a:t>/pubs/</a:t>
            </a:r>
            <a:r>
              <a:rPr lang="en-US" dirty="0" err="1"/>
              <a:t>paxos-simple.pdf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a collection of processes that can propose values.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consensus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algorithm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ensures that a single one among the proposed values is chosen. 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no value is proposed, then no value should be chosen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If a value has been chosen, then processes should be able to learn the chosen value.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safety requirements for consensus are: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value that has been proposed may be chosen,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single value is chosen, and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process never learns that a value has been chosen unless it actually has </a:t>
            </a:r>
            <a:r>
              <a:rPr lang="en-US" dirty="0" smtClean="0"/>
              <a:t>been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: a family of protocols for distributed consensus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Paxos</a:t>
            </a:r>
            <a:r>
              <a:rPr lang="en-US" dirty="0" smtClean="0"/>
              <a:t>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</a:t>
            </a:r>
            <a:r>
              <a:rPr lang="en-US" dirty="0" err="1" smtClean="0"/>
              <a:t>Paxos</a:t>
            </a:r>
            <a:r>
              <a:rPr lang="en-US" dirty="0" smtClean="0"/>
              <a:t>: consensus on one single decision</a:t>
            </a:r>
          </a:p>
          <a:p>
            <a:r>
              <a:rPr lang="en-US" dirty="0" smtClean="0"/>
              <a:t>Multi-</a:t>
            </a:r>
            <a:r>
              <a:rPr lang="en-US" dirty="0" err="1" smtClean="0"/>
              <a:t>Paxos</a:t>
            </a:r>
            <a:r>
              <a:rPr lang="en-US" dirty="0" smtClean="0"/>
              <a:t>: sequence of consensus decisions</a:t>
            </a:r>
          </a:p>
          <a:p>
            <a:r>
              <a:rPr lang="en-US" dirty="0" smtClean="0"/>
              <a:t>Performance issues</a:t>
            </a:r>
          </a:p>
          <a:p>
            <a:pPr lvl="1"/>
            <a:r>
              <a:rPr lang="en-US" dirty="0" smtClean="0"/>
              <a:t>Fully distributed decision making has a high cost</a:t>
            </a:r>
          </a:p>
          <a:p>
            <a:pPr lvl="1"/>
            <a:r>
              <a:rPr lang="en-US" dirty="0" smtClean="0"/>
              <a:t>Especially for a sequence of related decisions</a:t>
            </a:r>
            <a:endParaRPr lang="en-US" dirty="0"/>
          </a:p>
          <a:p>
            <a:pPr lvl="1"/>
            <a:r>
              <a:rPr lang="en-US" dirty="0"/>
              <a:t>Many variants of </a:t>
            </a:r>
            <a:r>
              <a:rPr lang="en-US" dirty="0" err="1"/>
              <a:t>Paxos</a:t>
            </a:r>
            <a:r>
              <a:rPr lang="en-US" dirty="0"/>
              <a:t> optimized for different </a:t>
            </a:r>
            <a:r>
              <a:rPr lang="en-US" dirty="0" smtClean="0"/>
              <a:t>scenarios</a:t>
            </a:r>
          </a:p>
          <a:p>
            <a:pPr lvl="2"/>
            <a:r>
              <a:rPr lang="en-US" dirty="0" smtClean="0"/>
              <a:t>E.g. election of leaders</a:t>
            </a:r>
          </a:p>
          <a:p>
            <a:r>
              <a:rPr lang="en-US" dirty="0" smtClean="0"/>
              <a:t>Common problems:</a:t>
            </a:r>
          </a:p>
          <a:p>
            <a:pPr lvl="1"/>
            <a:r>
              <a:rPr lang="en-US" dirty="0" smtClean="0"/>
              <a:t>Hard to understand</a:t>
            </a:r>
          </a:p>
          <a:p>
            <a:pPr lvl="1"/>
            <a:r>
              <a:rPr lang="en-US" dirty="0" smtClean="0"/>
              <a:t>Many implementation details required to handle practical issues missing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Types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objects </a:t>
            </a:r>
          </a:p>
          <a:p>
            <a:pPr lvl="1"/>
            <a:r>
              <a:rPr lang="en-US" dirty="0" smtClean="0"/>
              <a:t>video, large images, web logs</a:t>
            </a:r>
          </a:p>
          <a:p>
            <a:pPr lvl="1"/>
            <a:r>
              <a:rPr lang="en-US" dirty="0" smtClean="0"/>
              <a:t>Typically write once, read many times, </a:t>
            </a:r>
            <a:r>
              <a:rPr lang="en-US" b="1" dirty="0" smtClean="0"/>
              <a:t>no updates</a:t>
            </a:r>
          </a:p>
          <a:p>
            <a:pPr lvl="1"/>
            <a:r>
              <a:rPr lang="en-US" b="1" dirty="0" smtClean="0"/>
              <a:t>Distributed file systems</a:t>
            </a:r>
            <a:endParaRPr lang="en-US" dirty="0" smtClean="0"/>
          </a:p>
          <a:p>
            <a:r>
              <a:rPr lang="en-US" dirty="0" smtClean="0"/>
              <a:t>Transactional data from Web-based applications</a:t>
            </a:r>
          </a:p>
          <a:p>
            <a:pPr lvl="1"/>
            <a:r>
              <a:rPr lang="en-US" dirty="0" smtClean="0"/>
              <a:t>E.g. social network (Facebook/Twitter) updates, friend lists, likes, …</a:t>
            </a:r>
          </a:p>
          <a:p>
            <a:pPr lvl="1"/>
            <a:r>
              <a:rPr lang="en-US" dirty="0" smtClean="0"/>
              <a:t> email (at least metadata)</a:t>
            </a:r>
          </a:p>
          <a:p>
            <a:pPr lvl="1"/>
            <a:r>
              <a:rPr lang="en-US" dirty="0" smtClean="0"/>
              <a:t>Billions to trillions of objects, distributed data storage systems</a:t>
            </a:r>
          </a:p>
          <a:p>
            <a:r>
              <a:rPr lang="en-US" dirty="0" smtClean="0"/>
              <a:t>Indices</a:t>
            </a:r>
          </a:p>
          <a:p>
            <a:pPr lvl="1"/>
            <a:r>
              <a:rPr lang="en-US" dirty="0" smtClean="0"/>
              <a:t>E.g. Web search indices with inverted list per word</a:t>
            </a:r>
          </a:p>
          <a:p>
            <a:pPr lvl="1"/>
            <a:r>
              <a:rPr lang="en-US" dirty="0" smtClean="0"/>
              <a:t>In earlier days, no updates, rebuild periodically</a:t>
            </a:r>
          </a:p>
          <a:p>
            <a:pPr lvl="1"/>
            <a:r>
              <a:rPr lang="en-US" dirty="0" smtClean="0"/>
              <a:t>Today: frequent updates (e.g. Google Percolator)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104519"/>
            <a:ext cx="8414617" cy="1165481"/>
          </a:xfrm>
        </p:spPr>
        <p:txBody>
          <a:bodyPr/>
          <a:lstStyle/>
          <a:p>
            <a:r>
              <a:rPr lang="en-US" dirty="0" smtClean="0"/>
              <a:t>RAFT: In Search of an Under-</a:t>
            </a:r>
            <a:r>
              <a:rPr lang="en-US" dirty="0" err="1" smtClean="0"/>
              <a:t>standable</a:t>
            </a:r>
            <a:r>
              <a:rPr lang="en-US" dirty="0" smtClean="0"/>
              <a:t> Consensus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RAFT: A </a:t>
            </a:r>
            <a:r>
              <a:rPr lang="en-US" dirty="0"/>
              <a:t>consensus algorithm for managing a </a:t>
            </a:r>
            <a:r>
              <a:rPr lang="en-US" dirty="0" smtClean="0"/>
              <a:t>replicated log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Produces </a:t>
            </a:r>
            <a:r>
              <a:rPr lang="en-US" dirty="0"/>
              <a:t>a result equivalent to (multi-)</a:t>
            </a:r>
            <a:r>
              <a:rPr lang="en-US" dirty="0" err="1"/>
              <a:t>Paxos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is as efficient as </a:t>
            </a:r>
            <a:r>
              <a:rPr lang="en-US" dirty="0" err="1"/>
              <a:t>Paxos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But a simpler structure and </a:t>
            </a:r>
            <a:r>
              <a:rPr lang="en-US" b="1" dirty="0" smtClean="0"/>
              <a:t>more </a:t>
            </a:r>
            <a:r>
              <a:rPr lang="en-US" b="1" dirty="0"/>
              <a:t>understandable </a:t>
            </a:r>
            <a:r>
              <a:rPr lang="en-US" dirty="0" smtClean="0"/>
              <a:t>than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better foundation for </a:t>
            </a:r>
            <a:r>
              <a:rPr lang="en-US" dirty="0" smtClean="0"/>
              <a:t>building practical </a:t>
            </a:r>
            <a:r>
              <a:rPr lang="en-US" dirty="0"/>
              <a:t>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Key aspects</a:t>
            </a:r>
          </a:p>
          <a:p>
            <a:pPr lvl="1"/>
            <a:r>
              <a:rPr lang="en-US" dirty="0" smtClean="0"/>
              <a:t>Simplified leader election protocol</a:t>
            </a:r>
          </a:p>
          <a:p>
            <a:pPr lvl="1"/>
            <a:r>
              <a:rPr lang="en-US" dirty="0" smtClean="0"/>
              <a:t>Leader receives log append requests, serializes them, and replicates to all followers</a:t>
            </a:r>
          </a:p>
          <a:p>
            <a:pPr lvl="1"/>
            <a:r>
              <a:rPr lang="en-US" dirty="0" smtClean="0"/>
              <a:t>Protocol to handle log inconsistencies in case of leader failures</a:t>
            </a:r>
          </a:p>
          <a:p>
            <a:pPr lvl="1"/>
            <a:r>
              <a:rPr lang="en-US" dirty="0" smtClean="0"/>
              <a:t>System can operate as long as majority of nodes are active</a:t>
            </a:r>
            <a:endParaRPr lang="en-US" dirty="0"/>
          </a:p>
          <a:p>
            <a:r>
              <a:rPr lang="en-US" dirty="0" smtClean="0"/>
              <a:t>For more details: D. </a:t>
            </a:r>
            <a:r>
              <a:rPr lang="en-US" dirty="0" err="1" smtClean="0"/>
              <a:t>Ongaro</a:t>
            </a:r>
            <a:r>
              <a:rPr lang="en-US" dirty="0" smtClean="0"/>
              <a:t> and J. </a:t>
            </a:r>
            <a:r>
              <a:rPr lang="en-US" dirty="0" err="1" smtClean="0"/>
              <a:t>Ousterhout</a:t>
            </a:r>
            <a:r>
              <a:rPr lang="en-US" i="1" dirty="0" smtClean="0"/>
              <a:t>, </a:t>
            </a:r>
            <a:r>
              <a:rPr lang="en-US" i="1" dirty="0"/>
              <a:t>In Search of an Understandable Consensus </a:t>
            </a:r>
            <a:r>
              <a:rPr lang="en-US" i="1" dirty="0" smtClean="0"/>
              <a:t>Algorithm</a:t>
            </a:r>
            <a:r>
              <a:rPr lang="en-US" dirty="0" smtClean="0"/>
              <a:t>, USENIX ATC 2014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1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kinds of participants (site can play more than one role)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Proposer</a:t>
            </a:r>
            <a:r>
              <a:rPr lang="en-US" dirty="0" smtClean="0"/>
              <a:t>:  proposes a value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Acceptor</a:t>
            </a:r>
            <a:r>
              <a:rPr lang="en-US" dirty="0" smtClean="0"/>
              <a:t>: accepts (or rejects) a proposal, following a protocol</a:t>
            </a:r>
          </a:p>
          <a:p>
            <a:pPr lvl="2"/>
            <a:r>
              <a:rPr lang="en-US" dirty="0" smtClean="0"/>
              <a:t>Consensus is reached when a majority of acceptors have accepted a proposal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Learner</a:t>
            </a:r>
            <a:r>
              <a:rPr lang="en-US" dirty="0" smtClean="0"/>
              <a:t>: finds what value (if any) was accepted by a majority of acceptors</a:t>
            </a:r>
          </a:p>
          <a:p>
            <a:pPr lvl="2"/>
            <a:r>
              <a:rPr lang="en-US" dirty="0" smtClean="0"/>
              <a:t>Acceptor generally informs each member of a set of learners</a:t>
            </a:r>
          </a:p>
          <a:p>
            <a:r>
              <a:rPr lang="en-US" dirty="0" smtClean="0"/>
              <a:t>Proposal numbers to ensure that there is progress (under some assumptions)</a:t>
            </a:r>
          </a:p>
          <a:p>
            <a:pPr lvl="1"/>
            <a:r>
              <a:rPr lang="en-US" dirty="0" smtClean="0"/>
              <a:t>Assuming different proposals will have different numbers</a:t>
            </a:r>
          </a:p>
          <a:p>
            <a:pPr lvl="1"/>
            <a:r>
              <a:rPr lang="en-US" dirty="0" smtClean="0"/>
              <a:t>Highest numbered proposal will win in a given round</a:t>
            </a:r>
          </a:p>
          <a:p>
            <a:pPr lvl="1"/>
            <a:r>
              <a:rPr lang="en-US" dirty="0" smtClean="0"/>
              <a:t>Proposers will not create new proposals with a different number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4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a) A proposer selects a proposal number n and sends a prepare request with number n to a majority of </a:t>
            </a:r>
            <a:r>
              <a:rPr lang="en-US" dirty="0" smtClean="0"/>
              <a:t>acceptors</a:t>
            </a:r>
          </a:p>
          <a:p>
            <a:pPr lvl="2"/>
            <a:r>
              <a:rPr lang="en-US" dirty="0" smtClean="0"/>
              <a:t>Number has to be chosen in some unique way</a:t>
            </a:r>
            <a:endParaRPr lang="en-US" dirty="0"/>
          </a:p>
          <a:p>
            <a:pPr lvl="1"/>
            <a:r>
              <a:rPr lang="en-US" dirty="0"/>
              <a:t>(b) If an acceptor receives a prepare request with number n greater than that of any prepare request to which it has already </a:t>
            </a:r>
            <a:r>
              <a:rPr lang="en-US" dirty="0" smtClean="0"/>
              <a:t>responded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responds to the request with a promise not to accept any more proposals numbered less than n and with the highest-numbered </a:t>
            </a:r>
            <a:r>
              <a:rPr lang="en-US" dirty="0" smtClean="0"/>
              <a:t>proposal </a:t>
            </a:r>
            <a:r>
              <a:rPr lang="en-US" dirty="0"/>
              <a:t>(if any) that it has </a:t>
            </a:r>
            <a:r>
              <a:rPr lang="en-US" dirty="0" smtClean="0"/>
              <a:t>accepted</a:t>
            </a:r>
          </a:p>
          <a:p>
            <a:pPr lvl="2"/>
            <a:r>
              <a:rPr lang="en-US" dirty="0" smtClean="0"/>
              <a:t>Else it rejects proposal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1103630"/>
            <a:ext cx="8633690" cy="53518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Phase </a:t>
            </a:r>
            <a:r>
              <a:rPr lang="en-US" b="1" dirty="0" smtClean="0"/>
              <a:t>2</a:t>
            </a:r>
          </a:p>
          <a:p>
            <a:pPr lvl="1"/>
            <a:r>
              <a:rPr lang="en-US" b="1" dirty="0" smtClean="0"/>
              <a:t>Proposer Algorithm:</a:t>
            </a:r>
            <a:r>
              <a:rPr lang="en-US" dirty="0" smtClean="0"/>
              <a:t> </a:t>
            </a:r>
            <a:r>
              <a:rPr lang="en-US" dirty="0"/>
              <a:t>If the proposer receives a response to its prepare requests (numbered n) from a majority of </a:t>
            </a:r>
            <a:r>
              <a:rPr lang="en-US" dirty="0" smtClean="0"/>
              <a:t>acceptors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sends an accept request to each of those acceptors for a proposal numbered n with a value v, where v is </a:t>
            </a:r>
            <a:endParaRPr lang="en-US" dirty="0" smtClean="0"/>
          </a:p>
          <a:p>
            <a:pPr lvl="3"/>
            <a:r>
              <a:rPr lang="en-US" dirty="0" smtClean="0"/>
              <a:t>the value selected by the proposer if the responses reported no proposals.</a:t>
            </a:r>
          </a:p>
          <a:p>
            <a:pPr lvl="3"/>
            <a:r>
              <a:rPr lang="en-US" dirty="0" smtClean="0"/>
              <a:t>Otherwise v is the </a:t>
            </a:r>
            <a:r>
              <a:rPr lang="en-US" dirty="0"/>
              <a:t>value of the highest-numbered proposal among the </a:t>
            </a:r>
            <a:r>
              <a:rPr lang="en-US" dirty="0" smtClean="0"/>
              <a:t>responses </a:t>
            </a:r>
          </a:p>
          <a:p>
            <a:pPr lvl="4"/>
            <a:r>
              <a:rPr lang="en-US" dirty="0" smtClean="0"/>
              <a:t>i.e. proposer </a:t>
            </a:r>
            <a:r>
              <a:rPr lang="en-US" dirty="0" err="1" smtClean="0"/>
              <a:t>backsoff</a:t>
            </a:r>
            <a:r>
              <a:rPr lang="en-US" dirty="0" smtClean="0"/>
              <a:t> from its own proposal and votes for highest numbered proposal already accepted by at least one acceptor</a:t>
            </a:r>
          </a:p>
          <a:p>
            <a:pPr lvl="2"/>
            <a:r>
              <a:rPr lang="en-US" dirty="0" smtClean="0"/>
              <a:t>If proposer receives a reject, it abandons its attempt</a:t>
            </a:r>
            <a:endParaRPr lang="en-US" dirty="0"/>
          </a:p>
          <a:p>
            <a:pPr lvl="1"/>
            <a:r>
              <a:rPr lang="en-US" b="1" dirty="0" smtClean="0"/>
              <a:t>Acceptor Algorithm: </a:t>
            </a:r>
            <a:r>
              <a:rPr lang="en-US" dirty="0" smtClean="0"/>
              <a:t>If </a:t>
            </a:r>
            <a:r>
              <a:rPr lang="en-US" dirty="0"/>
              <a:t>an acceptor receives an accept request for a proposal numbered n, it accepts the proposal unless it has already responded to a prepare request having a number greater than 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Note: acceptor may accept multiple values with increasing n</a:t>
            </a:r>
          </a:p>
          <a:p>
            <a:r>
              <a:rPr lang="en-US" dirty="0" smtClean="0"/>
              <a:t>At end of phase 2, it is possible that a majority have agreed on a value</a:t>
            </a:r>
          </a:p>
          <a:p>
            <a:pPr lvl="1"/>
            <a:r>
              <a:rPr lang="en-US" dirty="0" smtClean="0"/>
              <a:t>Learners receive messages from acceptors to figure this 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lack of progress: All proposals may get rejected</a:t>
            </a:r>
          </a:p>
          <a:p>
            <a:pPr lvl="1"/>
            <a:r>
              <a:rPr lang="en-US" dirty="0" smtClean="0"/>
              <a:t>No party gets a majority</a:t>
            </a:r>
          </a:p>
          <a:p>
            <a:pPr lvl="1"/>
            <a:r>
              <a:rPr lang="en-US" dirty="0" smtClean="0"/>
              <a:t>For a coalition government?  No.  </a:t>
            </a:r>
          </a:p>
          <a:p>
            <a:pPr lvl="1"/>
            <a:r>
              <a:rPr lang="en-US" dirty="0" smtClean="0"/>
              <a:t>Instead, elect a coordinator (distinguished proposer) who is the only one who can make proposals</a:t>
            </a:r>
          </a:p>
          <a:p>
            <a:r>
              <a:rPr lang="en-US" dirty="0" smtClean="0"/>
              <a:t>Many </a:t>
            </a:r>
            <a:r>
              <a:rPr lang="en-US" dirty="0" smtClean="0"/>
              <a:t>more details under cover</a:t>
            </a:r>
          </a:p>
          <a:p>
            <a:r>
              <a:rPr lang="en-US" dirty="0" smtClean="0"/>
              <a:t>Many variants of </a:t>
            </a:r>
            <a:r>
              <a:rPr lang="en-US" dirty="0" err="1" smtClean="0"/>
              <a:t>Paxos</a:t>
            </a:r>
            <a:r>
              <a:rPr lang="en-US" dirty="0" smtClean="0"/>
              <a:t> optimized for different scenarios</a:t>
            </a:r>
          </a:p>
          <a:p>
            <a:r>
              <a:rPr lang="en-US" b="1" dirty="0" smtClean="0"/>
              <a:t>NOT the focus of this talk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b="1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File System (GFS)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File System (HDFS)</a:t>
            </a:r>
          </a:p>
          <a:p>
            <a:r>
              <a:rPr lang="en-US" dirty="0" smtClean="0"/>
              <a:t>And older ones like </a:t>
            </a:r>
            <a:r>
              <a:rPr lang="en-US" dirty="0" smtClean="0"/>
              <a:t>CODA</a:t>
            </a:r>
          </a:p>
          <a:p>
            <a:r>
              <a:rPr lang="en-US" dirty="0" smtClean="0"/>
              <a:t>And more recent ones such as Google Colossus</a:t>
            </a:r>
            <a:endParaRPr lang="en-US" dirty="0" smtClean="0"/>
          </a:p>
          <a:p>
            <a:r>
              <a:rPr lang="en-US" dirty="0" smtClean="0"/>
              <a:t>Basic architecture:</a:t>
            </a:r>
          </a:p>
          <a:p>
            <a:pPr lvl="1"/>
            <a:r>
              <a:rPr lang="en-US" dirty="0" smtClean="0"/>
              <a:t>Master</a:t>
            </a:r>
            <a:r>
              <a:rPr lang="en-US" dirty="0"/>
              <a:t>: responsible for metadata</a:t>
            </a:r>
          </a:p>
          <a:p>
            <a:pPr lvl="1"/>
            <a:r>
              <a:rPr lang="en-US" dirty="0"/>
              <a:t>Chunk servers: responsible for reading and writing large chunks of data</a:t>
            </a:r>
          </a:p>
          <a:p>
            <a:pPr lvl="1"/>
            <a:r>
              <a:rPr lang="en-US" dirty="0"/>
              <a:t>Chunks replicated on 3 machines, master responsible for </a:t>
            </a:r>
            <a:r>
              <a:rPr lang="en-US" dirty="0" smtClean="0"/>
              <a:t>managing replicas</a:t>
            </a:r>
          </a:p>
          <a:p>
            <a:pPr lvl="1"/>
            <a:r>
              <a:rPr lang="en-US" b="1" dirty="0" smtClean="0"/>
              <a:t>Replication is within a single data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Hadoop</a:t>
            </a:r>
            <a:r>
              <a:rPr lang="en-US" dirty="0" smtClean="0"/>
              <a:t> Distributed File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Monotype Sorts" charset="0"/>
              <a:buNone/>
              <a:defRPr/>
            </a:pPr>
            <a:r>
              <a:rPr lang="en-US" dirty="0" err="1" smtClean="0"/>
              <a:t>Hadoop</a:t>
            </a:r>
            <a:r>
              <a:rPr lang="en-US" dirty="0" smtClean="0"/>
              <a:t> Distributed File System (HDFS)</a:t>
            </a:r>
          </a:p>
          <a:p>
            <a:pPr>
              <a:defRPr/>
            </a:pPr>
            <a:r>
              <a:rPr lang="en-US" dirty="0" smtClean="0"/>
              <a:t>Modeled after Google File System (GFS)</a:t>
            </a:r>
          </a:p>
          <a:p>
            <a:pPr>
              <a:defRPr/>
            </a:pPr>
            <a:r>
              <a:rPr lang="en-US" dirty="0" smtClean="0"/>
              <a:t>Single </a:t>
            </a:r>
            <a:r>
              <a:rPr lang="en-US" dirty="0" smtClean="0"/>
              <a:t>Namespace for entire cluster</a:t>
            </a:r>
          </a:p>
          <a:p>
            <a:pPr>
              <a:defRPr/>
            </a:pPr>
            <a:r>
              <a:rPr lang="en-US" dirty="0" smtClean="0"/>
              <a:t>Data Coherency</a:t>
            </a:r>
          </a:p>
          <a:p>
            <a:pPr lvl="1">
              <a:defRPr/>
            </a:pPr>
            <a:r>
              <a:rPr lang="en-US" dirty="0" smtClean="0"/>
              <a:t> Write-once-read-many access model</a:t>
            </a:r>
          </a:p>
          <a:p>
            <a:pPr lvl="1">
              <a:defRPr/>
            </a:pPr>
            <a:r>
              <a:rPr lang="en-US" dirty="0" smtClean="0"/>
              <a:t>Client can only append to existing files </a:t>
            </a:r>
          </a:p>
          <a:p>
            <a:pPr>
              <a:defRPr/>
            </a:pPr>
            <a:r>
              <a:rPr lang="en-US" dirty="0" smtClean="0"/>
              <a:t>Files are broken up into blocks</a:t>
            </a:r>
          </a:p>
          <a:p>
            <a:pPr lvl="1">
              <a:defRPr/>
            </a:pPr>
            <a:r>
              <a:rPr lang="en-US" dirty="0" smtClean="0"/>
              <a:t>Typically 64 MB block size</a:t>
            </a:r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/>
              <a:t>block replicated on multiple </a:t>
            </a:r>
            <a:r>
              <a:rPr lang="en-US" dirty="0" smtClean="0"/>
              <a:t>(e.g. 3) </a:t>
            </a:r>
            <a:r>
              <a:rPr lang="en-US" dirty="0" err="1" smtClean="0"/>
              <a:t>DataNodes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Client</a:t>
            </a:r>
          </a:p>
          <a:p>
            <a:pPr lvl="1">
              <a:defRPr/>
            </a:pPr>
            <a:r>
              <a:rPr lang="en-US" dirty="0" smtClean="0"/>
              <a:t>Finds location of blocks from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Accesses data directly from </a:t>
            </a:r>
            <a:r>
              <a:rPr lang="en-US" dirty="0" err="1" smtClean="0"/>
              <a:t>DataNode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8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8"/>
          <p:cNvGrpSpPr>
            <a:grpSpLocks/>
          </p:cNvGrpSpPr>
          <p:nvPr/>
        </p:nvGrpSpPr>
        <p:grpSpPr bwMode="auto">
          <a:xfrm>
            <a:off x="449263" y="1320800"/>
            <a:ext cx="7961312" cy="3736975"/>
            <a:chOff x="449263" y="1320090"/>
            <a:chExt cx="7961312" cy="3738312"/>
          </a:xfrm>
        </p:grpSpPr>
        <p:sp>
          <p:nvSpPr>
            <p:cNvPr id="14340" name="AutoShape 2"/>
            <p:cNvSpPr>
              <a:spLocks noChangeArrowheads="1"/>
            </p:cNvSpPr>
            <p:nvPr/>
          </p:nvSpPr>
          <p:spPr bwMode="auto">
            <a:xfrm>
              <a:off x="6172200" y="1320090"/>
              <a:ext cx="1335088" cy="44132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2452" rIns="81639" bIns="42452" anchor="ctr" anchorCtr="1"/>
            <a:lstStyle/>
            <a:p>
              <a:pPr defTabSz="828675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2000">
                  <a:solidFill>
                    <a:srgbClr val="000000"/>
                  </a:solidFill>
                </a:rPr>
                <a:t>Secondary</a:t>
              </a:r>
            </a:p>
            <a:p>
              <a:pPr defTabSz="828675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500">
                  <a:solidFill>
                    <a:srgbClr val="000000"/>
                  </a:solidFill>
                </a:rPr>
                <a:t>NameNode</a:t>
              </a:r>
            </a:p>
          </p:txBody>
        </p:sp>
        <p:sp>
          <p:nvSpPr>
            <p:cNvPr id="14341" name="Oval 3"/>
            <p:cNvSpPr>
              <a:spLocks noChangeArrowheads="1"/>
            </p:cNvSpPr>
            <p:nvPr/>
          </p:nvSpPr>
          <p:spPr bwMode="auto">
            <a:xfrm>
              <a:off x="449263" y="2767890"/>
              <a:ext cx="914400" cy="609600"/>
            </a:xfrm>
            <a:prstGeom prst="ellipse">
              <a:avLst/>
            </a:prstGeom>
            <a:solidFill>
              <a:srgbClr val="FF66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2452" rIns="81639" bIns="42452"/>
            <a:lstStyle/>
            <a:p>
              <a:pPr algn="ctr" defTabSz="6524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657225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Client</a:t>
              </a:r>
            </a:p>
            <a:p>
              <a:pPr algn="ctr" defTabSz="652463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tabLst>
                  <a:tab pos="657225" algn="l"/>
                </a:tabLst>
              </a:pPr>
              <a:endParaRPr lang="en-GB" sz="4800">
                <a:solidFill>
                  <a:srgbClr val="000000"/>
                </a:solidFill>
              </a:endParaRP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43434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5257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47990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7086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66278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7" name="Rectangle 9"/>
            <p:cNvSpPr>
              <a:spLocks noChangeArrowheads="1"/>
            </p:cNvSpPr>
            <p:nvPr/>
          </p:nvSpPr>
          <p:spPr bwMode="auto">
            <a:xfrm>
              <a:off x="6172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57134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49" name="Rectangle 11"/>
            <p:cNvSpPr>
              <a:spLocks noChangeArrowheads="1"/>
            </p:cNvSpPr>
            <p:nvPr/>
          </p:nvSpPr>
          <p:spPr bwMode="auto">
            <a:xfrm>
              <a:off x="3429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0" name="Rectangle 12"/>
            <p:cNvSpPr>
              <a:spLocks noChangeArrowheads="1"/>
            </p:cNvSpPr>
            <p:nvPr/>
          </p:nvSpPr>
          <p:spPr bwMode="auto">
            <a:xfrm>
              <a:off x="38846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1" name="AutoShape 13"/>
            <p:cNvSpPr>
              <a:spLocks/>
            </p:cNvSpPr>
            <p:nvPr/>
          </p:nvSpPr>
          <p:spPr bwMode="auto">
            <a:xfrm rot="16200000" flipV="1">
              <a:off x="5108575" y="2696202"/>
              <a:ext cx="152400" cy="4267200"/>
            </a:xfrm>
            <a:prstGeom prst="leftBrace">
              <a:avLst>
                <a:gd name="adj1" fmla="val 233333"/>
                <a:gd name="adj2" fmla="val 50000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sz="2400"/>
            </a:p>
          </p:txBody>
        </p:sp>
        <p:sp>
          <p:nvSpPr>
            <p:cNvPr id="14352" name="Rectangle 14"/>
            <p:cNvSpPr>
              <a:spLocks noChangeArrowheads="1"/>
            </p:cNvSpPr>
            <p:nvPr/>
          </p:nvSpPr>
          <p:spPr bwMode="auto">
            <a:xfrm>
              <a:off x="29702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3" name="AutoShape 17"/>
            <p:cNvSpPr>
              <a:spLocks noChangeArrowheads="1"/>
            </p:cNvSpPr>
            <p:nvPr/>
          </p:nvSpPr>
          <p:spPr bwMode="auto">
            <a:xfrm>
              <a:off x="4221163" y="1326440"/>
              <a:ext cx="1341437" cy="45085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1639" tIns="42452" rIns="81639" bIns="42452" anchor="ctr" anchorCtr="1"/>
            <a:lstStyle/>
            <a:p>
              <a:pPr defTabSz="828675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2000">
                  <a:solidFill>
                    <a:srgbClr val="000000"/>
                  </a:solidFill>
                </a:rPr>
                <a:t>NameNode</a:t>
              </a:r>
            </a:p>
          </p:txBody>
        </p:sp>
        <p:sp>
          <p:nvSpPr>
            <p:cNvPr id="14354" name="Text Box 19"/>
            <p:cNvSpPr txBox="1">
              <a:spLocks noChangeArrowheads="1"/>
            </p:cNvSpPr>
            <p:nvPr/>
          </p:nvSpPr>
          <p:spPr bwMode="auto">
            <a:xfrm>
              <a:off x="8229600" y="2483728"/>
              <a:ext cx="180975" cy="43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endParaRPr lang="en-US" sz="2400">
                <a:latin typeface="Arial" charset="0"/>
              </a:endParaRPr>
            </a:p>
          </p:txBody>
        </p:sp>
        <p:sp>
          <p:nvSpPr>
            <p:cNvPr id="14355" name="Rectangle 20"/>
            <p:cNvSpPr>
              <a:spLocks noChangeArrowheads="1"/>
            </p:cNvSpPr>
            <p:nvPr/>
          </p:nvSpPr>
          <p:spPr bwMode="auto">
            <a:xfrm>
              <a:off x="43434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6" name="Rectangle 21"/>
            <p:cNvSpPr>
              <a:spLocks noChangeArrowheads="1"/>
            </p:cNvSpPr>
            <p:nvPr/>
          </p:nvSpPr>
          <p:spPr bwMode="auto">
            <a:xfrm>
              <a:off x="5257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7" name="Rectangle 22"/>
            <p:cNvSpPr>
              <a:spLocks noChangeArrowheads="1"/>
            </p:cNvSpPr>
            <p:nvPr/>
          </p:nvSpPr>
          <p:spPr bwMode="auto">
            <a:xfrm>
              <a:off x="4800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8" name="Rectangle 23"/>
            <p:cNvSpPr>
              <a:spLocks noChangeArrowheads="1"/>
            </p:cNvSpPr>
            <p:nvPr/>
          </p:nvSpPr>
          <p:spPr bwMode="auto">
            <a:xfrm>
              <a:off x="7086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59" name="Rectangle 24"/>
            <p:cNvSpPr>
              <a:spLocks noChangeArrowheads="1"/>
            </p:cNvSpPr>
            <p:nvPr/>
          </p:nvSpPr>
          <p:spPr bwMode="auto">
            <a:xfrm>
              <a:off x="66278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0" name="Rectangle 25"/>
            <p:cNvSpPr>
              <a:spLocks noChangeArrowheads="1"/>
            </p:cNvSpPr>
            <p:nvPr/>
          </p:nvSpPr>
          <p:spPr bwMode="auto">
            <a:xfrm>
              <a:off x="6172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1" name="Rectangle 26"/>
            <p:cNvSpPr>
              <a:spLocks noChangeArrowheads="1"/>
            </p:cNvSpPr>
            <p:nvPr/>
          </p:nvSpPr>
          <p:spPr bwMode="auto">
            <a:xfrm>
              <a:off x="5715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2" name="Rectangle 27"/>
            <p:cNvSpPr>
              <a:spLocks noChangeArrowheads="1"/>
            </p:cNvSpPr>
            <p:nvPr/>
          </p:nvSpPr>
          <p:spPr bwMode="auto">
            <a:xfrm>
              <a:off x="3429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3" name="Rectangle 28"/>
            <p:cNvSpPr>
              <a:spLocks noChangeArrowheads="1"/>
            </p:cNvSpPr>
            <p:nvPr/>
          </p:nvSpPr>
          <p:spPr bwMode="auto">
            <a:xfrm>
              <a:off x="3886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4" name="Rectangle 29"/>
            <p:cNvSpPr>
              <a:spLocks noChangeArrowheads="1"/>
            </p:cNvSpPr>
            <p:nvPr/>
          </p:nvSpPr>
          <p:spPr bwMode="auto">
            <a:xfrm>
              <a:off x="2971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5" name="Rectangle 30"/>
            <p:cNvSpPr>
              <a:spLocks noChangeArrowheads="1"/>
            </p:cNvSpPr>
            <p:nvPr/>
          </p:nvSpPr>
          <p:spPr bwMode="auto">
            <a:xfrm>
              <a:off x="43434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6" name="Rectangle 31"/>
            <p:cNvSpPr>
              <a:spLocks noChangeArrowheads="1"/>
            </p:cNvSpPr>
            <p:nvPr/>
          </p:nvSpPr>
          <p:spPr bwMode="auto">
            <a:xfrm>
              <a:off x="5257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7" name="Rectangle 32"/>
            <p:cNvSpPr>
              <a:spLocks noChangeArrowheads="1"/>
            </p:cNvSpPr>
            <p:nvPr/>
          </p:nvSpPr>
          <p:spPr bwMode="auto">
            <a:xfrm>
              <a:off x="4800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8" name="Rectangle 33"/>
            <p:cNvSpPr>
              <a:spLocks noChangeArrowheads="1"/>
            </p:cNvSpPr>
            <p:nvPr/>
          </p:nvSpPr>
          <p:spPr bwMode="auto">
            <a:xfrm>
              <a:off x="7086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69" name="Rectangle 34"/>
            <p:cNvSpPr>
              <a:spLocks noChangeArrowheads="1"/>
            </p:cNvSpPr>
            <p:nvPr/>
          </p:nvSpPr>
          <p:spPr bwMode="auto">
            <a:xfrm>
              <a:off x="66278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0" name="Rectangle 35"/>
            <p:cNvSpPr>
              <a:spLocks noChangeArrowheads="1"/>
            </p:cNvSpPr>
            <p:nvPr/>
          </p:nvSpPr>
          <p:spPr bwMode="auto">
            <a:xfrm>
              <a:off x="6172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1" name="Rectangle 36"/>
            <p:cNvSpPr>
              <a:spLocks noChangeArrowheads="1"/>
            </p:cNvSpPr>
            <p:nvPr/>
          </p:nvSpPr>
          <p:spPr bwMode="auto">
            <a:xfrm>
              <a:off x="5715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2" name="Rectangle 37"/>
            <p:cNvSpPr>
              <a:spLocks noChangeArrowheads="1"/>
            </p:cNvSpPr>
            <p:nvPr/>
          </p:nvSpPr>
          <p:spPr bwMode="auto">
            <a:xfrm>
              <a:off x="3429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3" name="Rectangle 38"/>
            <p:cNvSpPr>
              <a:spLocks noChangeArrowheads="1"/>
            </p:cNvSpPr>
            <p:nvPr/>
          </p:nvSpPr>
          <p:spPr bwMode="auto">
            <a:xfrm>
              <a:off x="3886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4" name="Rectangle 39"/>
            <p:cNvSpPr>
              <a:spLocks noChangeArrowheads="1"/>
            </p:cNvSpPr>
            <p:nvPr/>
          </p:nvSpPr>
          <p:spPr bwMode="auto">
            <a:xfrm>
              <a:off x="2971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5" name="Rectangle 40"/>
            <p:cNvSpPr>
              <a:spLocks noChangeArrowheads="1"/>
            </p:cNvSpPr>
            <p:nvPr/>
          </p:nvSpPr>
          <p:spPr bwMode="auto">
            <a:xfrm>
              <a:off x="43434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6" name="Rectangle 41"/>
            <p:cNvSpPr>
              <a:spLocks noChangeArrowheads="1"/>
            </p:cNvSpPr>
            <p:nvPr/>
          </p:nvSpPr>
          <p:spPr bwMode="auto">
            <a:xfrm>
              <a:off x="5257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7" name="Rectangle 42"/>
            <p:cNvSpPr>
              <a:spLocks noChangeArrowheads="1"/>
            </p:cNvSpPr>
            <p:nvPr/>
          </p:nvSpPr>
          <p:spPr bwMode="auto">
            <a:xfrm>
              <a:off x="4800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8" name="Rectangle 43"/>
            <p:cNvSpPr>
              <a:spLocks noChangeArrowheads="1"/>
            </p:cNvSpPr>
            <p:nvPr/>
          </p:nvSpPr>
          <p:spPr bwMode="auto">
            <a:xfrm>
              <a:off x="70866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79" name="Rectangle 44"/>
            <p:cNvSpPr>
              <a:spLocks noChangeArrowheads="1"/>
            </p:cNvSpPr>
            <p:nvPr/>
          </p:nvSpPr>
          <p:spPr bwMode="auto">
            <a:xfrm>
              <a:off x="6627813" y="39154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0" name="Rectangle 45"/>
            <p:cNvSpPr>
              <a:spLocks noChangeArrowheads="1"/>
            </p:cNvSpPr>
            <p:nvPr/>
          </p:nvSpPr>
          <p:spPr bwMode="auto">
            <a:xfrm>
              <a:off x="6172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1" name="Rectangle 46"/>
            <p:cNvSpPr>
              <a:spLocks noChangeArrowheads="1"/>
            </p:cNvSpPr>
            <p:nvPr/>
          </p:nvSpPr>
          <p:spPr bwMode="auto">
            <a:xfrm>
              <a:off x="5715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2" name="Rectangle 47"/>
            <p:cNvSpPr>
              <a:spLocks noChangeArrowheads="1"/>
            </p:cNvSpPr>
            <p:nvPr/>
          </p:nvSpPr>
          <p:spPr bwMode="auto">
            <a:xfrm>
              <a:off x="34290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3" name="Rectangle 48"/>
            <p:cNvSpPr>
              <a:spLocks noChangeArrowheads="1"/>
            </p:cNvSpPr>
            <p:nvPr/>
          </p:nvSpPr>
          <p:spPr bwMode="auto">
            <a:xfrm>
              <a:off x="38862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4" name="Rectangle 49"/>
            <p:cNvSpPr>
              <a:spLocks noChangeArrowheads="1"/>
            </p:cNvSpPr>
            <p:nvPr/>
          </p:nvSpPr>
          <p:spPr bwMode="auto">
            <a:xfrm>
              <a:off x="2971800" y="39154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5" name="Rectangle 50"/>
            <p:cNvSpPr>
              <a:spLocks noChangeArrowheads="1"/>
            </p:cNvSpPr>
            <p:nvPr/>
          </p:nvSpPr>
          <p:spPr bwMode="auto">
            <a:xfrm>
              <a:off x="4343400" y="34582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6" name="Rectangle 51"/>
            <p:cNvSpPr>
              <a:spLocks noChangeArrowheads="1"/>
            </p:cNvSpPr>
            <p:nvPr/>
          </p:nvSpPr>
          <p:spPr bwMode="auto">
            <a:xfrm>
              <a:off x="5257800" y="34582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7" name="Rectangle 52"/>
            <p:cNvSpPr>
              <a:spLocks noChangeArrowheads="1"/>
            </p:cNvSpPr>
            <p:nvPr/>
          </p:nvSpPr>
          <p:spPr bwMode="auto">
            <a:xfrm>
              <a:off x="4799013" y="34582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8" name="Rectangle 53"/>
            <p:cNvSpPr>
              <a:spLocks noChangeArrowheads="1"/>
            </p:cNvSpPr>
            <p:nvPr/>
          </p:nvSpPr>
          <p:spPr bwMode="auto">
            <a:xfrm>
              <a:off x="7086600" y="34582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89" name="Rectangle 54"/>
            <p:cNvSpPr>
              <a:spLocks noChangeArrowheads="1"/>
            </p:cNvSpPr>
            <p:nvPr/>
          </p:nvSpPr>
          <p:spPr bwMode="auto">
            <a:xfrm>
              <a:off x="6627813" y="34582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0" name="Rectangle 55"/>
            <p:cNvSpPr>
              <a:spLocks noChangeArrowheads="1"/>
            </p:cNvSpPr>
            <p:nvPr/>
          </p:nvSpPr>
          <p:spPr bwMode="auto">
            <a:xfrm>
              <a:off x="6172200" y="34582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1" name="Rectangle 56"/>
            <p:cNvSpPr>
              <a:spLocks noChangeArrowheads="1"/>
            </p:cNvSpPr>
            <p:nvPr/>
          </p:nvSpPr>
          <p:spPr bwMode="auto">
            <a:xfrm>
              <a:off x="5713413" y="34582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2" name="Rectangle 57"/>
            <p:cNvSpPr>
              <a:spLocks noChangeArrowheads="1"/>
            </p:cNvSpPr>
            <p:nvPr/>
          </p:nvSpPr>
          <p:spPr bwMode="auto">
            <a:xfrm>
              <a:off x="3429000" y="34582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3" name="Rectangle 58"/>
            <p:cNvSpPr>
              <a:spLocks noChangeArrowheads="1"/>
            </p:cNvSpPr>
            <p:nvPr/>
          </p:nvSpPr>
          <p:spPr bwMode="auto">
            <a:xfrm>
              <a:off x="3884613" y="34582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4" name="Rectangle 59"/>
            <p:cNvSpPr>
              <a:spLocks noChangeArrowheads="1"/>
            </p:cNvSpPr>
            <p:nvPr/>
          </p:nvSpPr>
          <p:spPr bwMode="auto">
            <a:xfrm>
              <a:off x="2970213" y="34582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5" name="Rectangle 60"/>
            <p:cNvSpPr>
              <a:spLocks noChangeArrowheads="1"/>
            </p:cNvSpPr>
            <p:nvPr/>
          </p:nvSpPr>
          <p:spPr bwMode="auto">
            <a:xfrm>
              <a:off x="4343400" y="30010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6" name="Rectangle 61"/>
            <p:cNvSpPr>
              <a:spLocks noChangeArrowheads="1"/>
            </p:cNvSpPr>
            <p:nvPr/>
          </p:nvSpPr>
          <p:spPr bwMode="auto">
            <a:xfrm>
              <a:off x="5257800" y="30010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7" name="Rectangle 62"/>
            <p:cNvSpPr>
              <a:spLocks noChangeArrowheads="1"/>
            </p:cNvSpPr>
            <p:nvPr/>
          </p:nvSpPr>
          <p:spPr bwMode="auto">
            <a:xfrm>
              <a:off x="4799013" y="30010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8" name="Rectangle 63"/>
            <p:cNvSpPr>
              <a:spLocks noChangeArrowheads="1"/>
            </p:cNvSpPr>
            <p:nvPr/>
          </p:nvSpPr>
          <p:spPr bwMode="auto">
            <a:xfrm>
              <a:off x="7085013" y="30010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399" name="Rectangle 64"/>
            <p:cNvSpPr>
              <a:spLocks noChangeArrowheads="1"/>
            </p:cNvSpPr>
            <p:nvPr/>
          </p:nvSpPr>
          <p:spPr bwMode="auto">
            <a:xfrm>
              <a:off x="6627813" y="30010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0" name="Rectangle 65"/>
            <p:cNvSpPr>
              <a:spLocks noChangeArrowheads="1"/>
            </p:cNvSpPr>
            <p:nvPr/>
          </p:nvSpPr>
          <p:spPr bwMode="auto">
            <a:xfrm>
              <a:off x="6172200" y="30010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1" name="Rectangle 66"/>
            <p:cNvSpPr>
              <a:spLocks noChangeArrowheads="1"/>
            </p:cNvSpPr>
            <p:nvPr/>
          </p:nvSpPr>
          <p:spPr bwMode="auto">
            <a:xfrm>
              <a:off x="5713413" y="30010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2" name="Rectangle 67"/>
            <p:cNvSpPr>
              <a:spLocks noChangeArrowheads="1"/>
            </p:cNvSpPr>
            <p:nvPr/>
          </p:nvSpPr>
          <p:spPr bwMode="auto">
            <a:xfrm>
              <a:off x="3429000" y="30010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3" name="Rectangle 68"/>
            <p:cNvSpPr>
              <a:spLocks noChangeArrowheads="1"/>
            </p:cNvSpPr>
            <p:nvPr/>
          </p:nvSpPr>
          <p:spPr bwMode="auto">
            <a:xfrm>
              <a:off x="3884613" y="30010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4" name="Rectangle 69"/>
            <p:cNvSpPr>
              <a:spLocks noChangeArrowheads="1"/>
            </p:cNvSpPr>
            <p:nvPr/>
          </p:nvSpPr>
          <p:spPr bwMode="auto">
            <a:xfrm>
              <a:off x="2970213" y="30010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5" name="Rectangle 70"/>
            <p:cNvSpPr>
              <a:spLocks noChangeArrowheads="1"/>
            </p:cNvSpPr>
            <p:nvPr/>
          </p:nvSpPr>
          <p:spPr bwMode="auto">
            <a:xfrm>
              <a:off x="43434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6" name="Rectangle 71"/>
            <p:cNvSpPr>
              <a:spLocks noChangeArrowheads="1"/>
            </p:cNvSpPr>
            <p:nvPr/>
          </p:nvSpPr>
          <p:spPr bwMode="auto">
            <a:xfrm>
              <a:off x="52578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7" name="Rectangle 72"/>
            <p:cNvSpPr>
              <a:spLocks noChangeArrowheads="1"/>
            </p:cNvSpPr>
            <p:nvPr/>
          </p:nvSpPr>
          <p:spPr bwMode="auto">
            <a:xfrm>
              <a:off x="47990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8" name="Rectangle 73"/>
            <p:cNvSpPr>
              <a:spLocks noChangeArrowheads="1"/>
            </p:cNvSpPr>
            <p:nvPr/>
          </p:nvSpPr>
          <p:spPr bwMode="auto">
            <a:xfrm>
              <a:off x="70866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09" name="Rectangle 74"/>
            <p:cNvSpPr>
              <a:spLocks noChangeArrowheads="1"/>
            </p:cNvSpPr>
            <p:nvPr/>
          </p:nvSpPr>
          <p:spPr bwMode="auto">
            <a:xfrm>
              <a:off x="66278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0" name="Rectangle 75"/>
            <p:cNvSpPr>
              <a:spLocks noChangeArrowheads="1"/>
            </p:cNvSpPr>
            <p:nvPr/>
          </p:nvSpPr>
          <p:spPr bwMode="auto">
            <a:xfrm>
              <a:off x="61722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1" name="Rectangle 76"/>
            <p:cNvSpPr>
              <a:spLocks noChangeArrowheads="1"/>
            </p:cNvSpPr>
            <p:nvPr/>
          </p:nvSpPr>
          <p:spPr bwMode="auto">
            <a:xfrm>
              <a:off x="57134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2" name="Rectangle 77"/>
            <p:cNvSpPr>
              <a:spLocks noChangeArrowheads="1"/>
            </p:cNvSpPr>
            <p:nvPr/>
          </p:nvSpPr>
          <p:spPr bwMode="auto">
            <a:xfrm>
              <a:off x="34290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3" name="Rectangle 78"/>
            <p:cNvSpPr>
              <a:spLocks noChangeArrowheads="1"/>
            </p:cNvSpPr>
            <p:nvPr/>
          </p:nvSpPr>
          <p:spPr bwMode="auto">
            <a:xfrm>
              <a:off x="38846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4" name="Rectangle 79"/>
            <p:cNvSpPr>
              <a:spLocks noChangeArrowheads="1"/>
            </p:cNvSpPr>
            <p:nvPr/>
          </p:nvSpPr>
          <p:spPr bwMode="auto">
            <a:xfrm>
              <a:off x="29702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5" name="Rectangle 80"/>
            <p:cNvSpPr>
              <a:spLocks noChangeArrowheads="1"/>
            </p:cNvSpPr>
            <p:nvPr/>
          </p:nvSpPr>
          <p:spPr bwMode="auto">
            <a:xfrm>
              <a:off x="43434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6" name="Rectangle 81"/>
            <p:cNvSpPr>
              <a:spLocks noChangeArrowheads="1"/>
            </p:cNvSpPr>
            <p:nvPr/>
          </p:nvSpPr>
          <p:spPr bwMode="auto">
            <a:xfrm>
              <a:off x="52578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7" name="Rectangle 82"/>
            <p:cNvSpPr>
              <a:spLocks noChangeArrowheads="1"/>
            </p:cNvSpPr>
            <p:nvPr/>
          </p:nvSpPr>
          <p:spPr bwMode="auto">
            <a:xfrm>
              <a:off x="47990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8" name="Rectangle 83"/>
            <p:cNvSpPr>
              <a:spLocks noChangeArrowheads="1"/>
            </p:cNvSpPr>
            <p:nvPr/>
          </p:nvSpPr>
          <p:spPr bwMode="auto">
            <a:xfrm>
              <a:off x="70866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19" name="Rectangle 84"/>
            <p:cNvSpPr>
              <a:spLocks noChangeArrowheads="1"/>
            </p:cNvSpPr>
            <p:nvPr/>
          </p:nvSpPr>
          <p:spPr bwMode="auto">
            <a:xfrm>
              <a:off x="66278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0" name="Rectangle 85"/>
            <p:cNvSpPr>
              <a:spLocks noChangeArrowheads="1"/>
            </p:cNvSpPr>
            <p:nvPr/>
          </p:nvSpPr>
          <p:spPr bwMode="auto">
            <a:xfrm>
              <a:off x="61722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1" name="Rectangle 86"/>
            <p:cNvSpPr>
              <a:spLocks noChangeArrowheads="1"/>
            </p:cNvSpPr>
            <p:nvPr/>
          </p:nvSpPr>
          <p:spPr bwMode="auto">
            <a:xfrm>
              <a:off x="57134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2" name="Rectangle 87"/>
            <p:cNvSpPr>
              <a:spLocks noChangeArrowheads="1"/>
            </p:cNvSpPr>
            <p:nvPr/>
          </p:nvSpPr>
          <p:spPr bwMode="auto">
            <a:xfrm>
              <a:off x="34290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3" name="Rectangle 88"/>
            <p:cNvSpPr>
              <a:spLocks noChangeArrowheads="1"/>
            </p:cNvSpPr>
            <p:nvPr/>
          </p:nvSpPr>
          <p:spPr bwMode="auto">
            <a:xfrm>
              <a:off x="38846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4" name="Rectangle 89"/>
            <p:cNvSpPr>
              <a:spLocks noChangeArrowheads="1"/>
            </p:cNvSpPr>
            <p:nvPr/>
          </p:nvSpPr>
          <p:spPr bwMode="auto">
            <a:xfrm>
              <a:off x="29702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5" name="Rectangle 90"/>
            <p:cNvSpPr>
              <a:spLocks noChangeArrowheads="1"/>
            </p:cNvSpPr>
            <p:nvPr/>
          </p:nvSpPr>
          <p:spPr bwMode="auto">
            <a:xfrm>
              <a:off x="43434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6" name="Rectangle 91"/>
            <p:cNvSpPr>
              <a:spLocks noChangeArrowheads="1"/>
            </p:cNvSpPr>
            <p:nvPr/>
          </p:nvSpPr>
          <p:spPr bwMode="auto">
            <a:xfrm>
              <a:off x="52578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7" name="Rectangle 92"/>
            <p:cNvSpPr>
              <a:spLocks noChangeArrowheads="1"/>
            </p:cNvSpPr>
            <p:nvPr/>
          </p:nvSpPr>
          <p:spPr bwMode="auto">
            <a:xfrm>
              <a:off x="47990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8" name="Rectangle 93"/>
            <p:cNvSpPr>
              <a:spLocks noChangeArrowheads="1"/>
            </p:cNvSpPr>
            <p:nvPr/>
          </p:nvSpPr>
          <p:spPr bwMode="auto">
            <a:xfrm>
              <a:off x="70866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29" name="Rectangle 94"/>
            <p:cNvSpPr>
              <a:spLocks noChangeArrowheads="1"/>
            </p:cNvSpPr>
            <p:nvPr/>
          </p:nvSpPr>
          <p:spPr bwMode="auto">
            <a:xfrm>
              <a:off x="66278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0" name="Rectangle 95"/>
            <p:cNvSpPr>
              <a:spLocks noChangeArrowheads="1"/>
            </p:cNvSpPr>
            <p:nvPr/>
          </p:nvSpPr>
          <p:spPr bwMode="auto">
            <a:xfrm>
              <a:off x="61722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1" name="Rectangle 96"/>
            <p:cNvSpPr>
              <a:spLocks noChangeArrowheads="1"/>
            </p:cNvSpPr>
            <p:nvPr/>
          </p:nvSpPr>
          <p:spPr bwMode="auto">
            <a:xfrm>
              <a:off x="57134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2" name="Rectangle 97"/>
            <p:cNvSpPr>
              <a:spLocks noChangeArrowheads="1"/>
            </p:cNvSpPr>
            <p:nvPr/>
          </p:nvSpPr>
          <p:spPr bwMode="auto">
            <a:xfrm>
              <a:off x="3429000" y="3001002"/>
              <a:ext cx="228600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3" name="Rectangle 98"/>
            <p:cNvSpPr>
              <a:spLocks noChangeArrowheads="1"/>
            </p:cNvSpPr>
            <p:nvPr/>
          </p:nvSpPr>
          <p:spPr bwMode="auto">
            <a:xfrm>
              <a:off x="38846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4" name="Rectangle 99"/>
            <p:cNvSpPr>
              <a:spLocks noChangeArrowheads="1"/>
            </p:cNvSpPr>
            <p:nvPr/>
          </p:nvSpPr>
          <p:spPr bwMode="auto">
            <a:xfrm>
              <a:off x="2970213" y="3001002"/>
              <a:ext cx="230187" cy="230188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5" name="Rectangle 100"/>
            <p:cNvSpPr>
              <a:spLocks noChangeArrowheads="1"/>
            </p:cNvSpPr>
            <p:nvPr/>
          </p:nvSpPr>
          <p:spPr bwMode="auto">
            <a:xfrm>
              <a:off x="43434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6" name="Rectangle 101"/>
            <p:cNvSpPr>
              <a:spLocks noChangeArrowheads="1"/>
            </p:cNvSpPr>
            <p:nvPr/>
          </p:nvSpPr>
          <p:spPr bwMode="auto">
            <a:xfrm>
              <a:off x="52578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7" name="Rectangle 102"/>
            <p:cNvSpPr>
              <a:spLocks noChangeArrowheads="1"/>
            </p:cNvSpPr>
            <p:nvPr/>
          </p:nvSpPr>
          <p:spPr bwMode="auto">
            <a:xfrm>
              <a:off x="47990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8" name="Rectangle 103"/>
            <p:cNvSpPr>
              <a:spLocks noChangeArrowheads="1"/>
            </p:cNvSpPr>
            <p:nvPr/>
          </p:nvSpPr>
          <p:spPr bwMode="auto">
            <a:xfrm>
              <a:off x="7085013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39" name="Rectangle 104"/>
            <p:cNvSpPr>
              <a:spLocks noChangeArrowheads="1"/>
            </p:cNvSpPr>
            <p:nvPr/>
          </p:nvSpPr>
          <p:spPr bwMode="auto">
            <a:xfrm>
              <a:off x="66278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0" name="Rectangle 105"/>
            <p:cNvSpPr>
              <a:spLocks noChangeArrowheads="1"/>
            </p:cNvSpPr>
            <p:nvPr/>
          </p:nvSpPr>
          <p:spPr bwMode="auto">
            <a:xfrm>
              <a:off x="61722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1" name="Rectangle 106"/>
            <p:cNvSpPr>
              <a:spLocks noChangeArrowheads="1"/>
            </p:cNvSpPr>
            <p:nvPr/>
          </p:nvSpPr>
          <p:spPr bwMode="auto">
            <a:xfrm>
              <a:off x="57134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2" name="Rectangle 107"/>
            <p:cNvSpPr>
              <a:spLocks noChangeArrowheads="1"/>
            </p:cNvSpPr>
            <p:nvPr/>
          </p:nvSpPr>
          <p:spPr bwMode="auto">
            <a:xfrm>
              <a:off x="34290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3" name="Rectangle 108"/>
            <p:cNvSpPr>
              <a:spLocks noChangeArrowheads="1"/>
            </p:cNvSpPr>
            <p:nvPr/>
          </p:nvSpPr>
          <p:spPr bwMode="auto">
            <a:xfrm>
              <a:off x="38846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4" name="Rectangle 109"/>
            <p:cNvSpPr>
              <a:spLocks noChangeArrowheads="1"/>
            </p:cNvSpPr>
            <p:nvPr/>
          </p:nvSpPr>
          <p:spPr bwMode="auto">
            <a:xfrm>
              <a:off x="29702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5" name="Rectangle 110"/>
            <p:cNvSpPr>
              <a:spLocks noChangeArrowheads="1"/>
            </p:cNvSpPr>
            <p:nvPr/>
          </p:nvSpPr>
          <p:spPr bwMode="auto">
            <a:xfrm>
              <a:off x="43434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6" name="Rectangle 111"/>
            <p:cNvSpPr>
              <a:spLocks noChangeArrowheads="1"/>
            </p:cNvSpPr>
            <p:nvPr/>
          </p:nvSpPr>
          <p:spPr bwMode="auto">
            <a:xfrm>
              <a:off x="52578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7" name="Rectangle 112"/>
            <p:cNvSpPr>
              <a:spLocks noChangeArrowheads="1"/>
            </p:cNvSpPr>
            <p:nvPr/>
          </p:nvSpPr>
          <p:spPr bwMode="auto">
            <a:xfrm>
              <a:off x="47990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8" name="Rectangle 113"/>
            <p:cNvSpPr>
              <a:spLocks noChangeArrowheads="1"/>
            </p:cNvSpPr>
            <p:nvPr/>
          </p:nvSpPr>
          <p:spPr bwMode="auto">
            <a:xfrm>
              <a:off x="70866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49" name="Rectangle 114"/>
            <p:cNvSpPr>
              <a:spLocks noChangeArrowheads="1"/>
            </p:cNvSpPr>
            <p:nvPr/>
          </p:nvSpPr>
          <p:spPr bwMode="auto">
            <a:xfrm>
              <a:off x="66278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0" name="Rectangle 115"/>
            <p:cNvSpPr>
              <a:spLocks noChangeArrowheads="1"/>
            </p:cNvSpPr>
            <p:nvPr/>
          </p:nvSpPr>
          <p:spPr bwMode="auto">
            <a:xfrm>
              <a:off x="61722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1" name="Rectangle 116"/>
            <p:cNvSpPr>
              <a:spLocks noChangeArrowheads="1"/>
            </p:cNvSpPr>
            <p:nvPr/>
          </p:nvSpPr>
          <p:spPr bwMode="auto">
            <a:xfrm>
              <a:off x="57134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2" name="Rectangle 117"/>
            <p:cNvSpPr>
              <a:spLocks noChangeArrowheads="1"/>
            </p:cNvSpPr>
            <p:nvPr/>
          </p:nvSpPr>
          <p:spPr bwMode="auto">
            <a:xfrm>
              <a:off x="34290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3" name="Rectangle 118"/>
            <p:cNvSpPr>
              <a:spLocks noChangeArrowheads="1"/>
            </p:cNvSpPr>
            <p:nvPr/>
          </p:nvSpPr>
          <p:spPr bwMode="auto">
            <a:xfrm>
              <a:off x="38846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4" name="Rectangle 119"/>
            <p:cNvSpPr>
              <a:spLocks noChangeArrowheads="1"/>
            </p:cNvSpPr>
            <p:nvPr/>
          </p:nvSpPr>
          <p:spPr bwMode="auto">
            <a:xfrm>
              <a:off x="29702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5" name="Rectangle 120"/>
            <p:cNvSpPr>
              <a:spLocks noChangeArrowheads="1"/>
            </p:cNvSpPr>
            <p:nvPr/>
          </p:nvSpPr>
          <p:spPr bwMode="auto">
            <a:xfrm>
              <a:off x="43434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6" name="Rectangle 121"/>
            <p:cNvSpPr>
              <a:spLocks noChangeArrowheads="1"/>
            </p:cNvSpPr>
            <p:nvPr/>
          </p:nvSpPr>
          <p:spPr bwMode="auto">
            <a:xfrm>
              <a:off x="52578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7" name="Rectangle 122"/>
            <p:cNvSpPr>
              <a:spLocks noChangeArrowheads="1"/>
            </p:cNvSpPr>
            <p:nvPr/>
          </p:nvSpPr>
          <p:spPr bwMode="auto">
            <a:xfrm>
              <a:off x="47990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8" name="Rectangle 123"/>
            <p:cNvSpPr>
              <a:spLocks noChangeArrowheads="1"/>
            </p:cNvSpPr>
            <p:nvPr/>
          </p:nvSpPr>
          <p:spPr bwMode="auto">
            <a:xfrm>
              <a:off x="70866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59" name="Rectangle 124"/>
            <p:cNvSpPr>
              <a:spLocks noChangeArrowheads="1"/>
            </p:cNvSpPr>
            <p:nvPr/>
          </p:nvSpPr>
          <p:spPr bwMode="auto">
            <a:xfrm>
              <a:off x="66278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0" name="Rectangle 125"/>
            <p:cNvSpPr>
              <a:spLocks noChangeArrowheads="1"/>
            </p:cNvSpPr>
            <p:nvPr/>
          </p:nvSpPr>
          <p:spPr bwMode="auto">
            <a:xfrm>
              <a:off x="61722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1" name="Rectangle 126"/>
            <p:cNvSpPr>
              <a:spLocks noChangeArrowheads="1"/>
            </p:cNvSpPr>
            <p:nvPr/>
          </p:nvSpPr>
          <p:spPr bwMode="auto">
            <a:xfrm>
              <a:off x="57134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2" name="Rectangle 127"/>
            <p:cNvSpPr>
              <a:spLocks noChangeArrowheads="1"/>
            </p:cNvSpPr>
            <p:nvPr/>
          </p:nvSpPr>
          <p:spPr bwMode="auto">
            <a:xfrm>
              <a:off x="34290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3" name="Rectangle 128"/>
            <p:cNvSpPr>
              <a:spLocks noChangeArrowheads="1"/>
            </p:cNvSpPr>
            <p:nvPr/>
          </p:nvSpPr>
          <p:spPr bwMode="auto">
            <a:xfrm>
              <a:off x="38846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4" name="Rectangle 129"/>
            <p:cNvSpPr>
              <a:spLocks noChangeArrowheads="1"/>
            </p:cNvSpPr>
            <p:nvPr/>
          </p:nvSpPr>
          <p:spPr bwMode="auto">
            <a:xfrm>
              <a:off x="29702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5" name="Rectangle 130"/>
            <p:cNvSpPr>
              <a:spLocks noChangeArrowheads="1"/>
            </p:cNvSpPr>
            <p:nvPr/>
          </p:nvSpPr>
          <p:spPr bwMode="auto">
            <a:xfrm>
              <a:off x="43434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6" name="Rectangle 131"/>
            <p:cNvSpPr>
              <a:spLocks noChangeArrowheads="1"/>
            </p:cNvSpPr>
            <p:nvPr/>
          </p:nvSpPr>
          <p:spPr bwMode="auto">
            <a:xfrm>
              <a:off x="52578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7" name="Rectangle 132"/>
            <p:cNvSpPr>
              <a:spLocks noChangeArrowheads="1"/>
            </p:cNvSpPr>
            <p:nvPr/>
          </p:nvSpPr>
          <p:spPr bwMode="auto">
            <a:xfrm>
              <a:off x="47990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8" name="Rectangle 133"/>
            <p:cNvSpPr>
              <a:spLocks noChangeArrowheads="1"/>
            </p:cNvSpPr>
            <p:nvPr/>
          </p:nvSpPr>
          <p:spPr bwMode="auto">
            <a:xfrm>
              <a:off x="70866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69" name="Rectangle 134"/>
            <p:cNvSpPr>
              <a:spLocks noChangeArrowheads="1"/>
            </p:cNvSpPr>
            <p:nvPr/>
          </p:nvSpPr>
          <p:spPr bwMode="auto">
            <a:xfrm>
              <a:off x="66278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0" name="Rectangle 135"/>
            <p:cNvSpPr>
              <a:spLocks noChangeArrowheads="1"/>
            </p:cNvSpPr>
            <p:nvPr/>
          </p:nvSpPr>
          <p:spPr bwMode="auto">
            <a:xfrm>
              <a:off x="61722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1" name="Rectangle 136"/>
            <p:cNvSpPr>
              <a:spLocks noChangeArrowheads="1"/>
            </p:cNvSpPr>
            <p:nvPr/>
          </p:nvSpPr>
          <p:spPr bwMode="auto">
            <a:xfrm>
              <a:off x="57134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2" name="Rectangle 137"/>
            <p:cNvSpPr>
              <a:spLocks noChangeArrowheads="1"/>
            </p:cNvSpPr>
            <p:nvPr/>
          </p:nvSpPr>
          <p:spPr bwMode="auto">
            <a:xfrm>
              <a:off x="3429000" y="4372602"/>
              <a:ext cx="228600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3" name="Rectangle 138"/>
            <p:cNvSpPr>
              <a:spLocks noChangeArrowheads="1"/>
            </p:cNvSpPr>
            <p:nvPr/>
          </p:nvSpPr>
          <p:spPr bwMode="auto">
            <a:xfrm>
              <a:off x="38846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4" name="Rectangle 139"/>
            <p:cNvSpPr>
              <a:spLocks noChangeArrowheads="1"/>
            </p:cNvSpPr>
            <p:nvPr/>
          </p:nvSpPr>
          <p:spPr bwMode="auto">
            <a:xfrm>
              <a:off x="2970213" y="4372602"/>
              <a:ext cx="230187" cy="228600"/>
            </a:xfrm>
            <a:prstGeom prst="rect">
              <a:avLst/>
            </a:prstGeom>
            <a:solidFill>
              <a:srgbClr val="99CC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475" name="Text Box 140"/>
            <p:cNvSpPr txBox="1">
              <a:spLocks noChangeArrowheads="1"/>
            </p:cNvSpPr>
            <p:nvPr/>
          </p:nvSpPr>
          <p:spPr bwMode="auto">
            <a:xfrm>
              <a:off x="5791200" y="4906002"/>
              <a:ext cx="13716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DataNodes</a:t>
              </a:r>
            </a:p>
          </p:txBody>
        </p:sp>
        <p:cxnSp>
          <p:nvCxnSpPr>
            <p:cNvPr id="14476" name="AutoShape 142"/>
            <p:cNvCxnSpPr>
              <a:cxnSpLocks noChangeShapeType="1"/>
              <a:stCxn id="14341" idx="7"/>
              <a:endCxn id="14353" idx="1"/>
            </p:cNvCxnSpPr>
            <p:nvPr/>
          </p:nvCxnSpPr>
          <p:spPr bwMode="auto">
            <a:xfrm rot="5400000" flipH="1" flipV="1">
              <a:off x="2073275" y="708903"/>
              <a:ext cx="1304925" cy="299085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77" name="Text Box 143"/>
            <p:cNvSpPr txBox="1">
              <a:spLocks noChangeArrowheads="1"/>
            </p:cNvSpPr>
            <p:nvPr/>
          </p:nvSpPr>
          <p:spPr bwMode="auto">
            <a:xfrm>
              <a:off x="1447800" y="1320090"/>
              <a:ext cx="654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1.  Send filename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endParaRPr lang="en-GB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78" name="Text Box 144"/>
            <p:cNvSpPr txBox="1">
              <a:spLocks noChangeArrowheads="1"/>
            </p:cNvSpPr>
            <p:nvPr/>
          </p:nvSpPr>
          <p:spPr bwMode="auto">
            <a:xfrm>
              <a:off x="2286000" y="2158290"/>
              <a:ext cx="10207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652463"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defTabSz="6524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</a:tabLs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2. Get back List of Block IDs, and for each Block ID, the list of </a:t>
              </a:r>
              <a:br>
                <a:rPr lang="en-GB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GB" sz="1800">
                  <a:solidFill>
                    <a:srgbClr val="000000"/>
                  </a:solidFill>
                  <a:latin typeface="Arial" charset="0"/>
                </a:rPr>
                <a:t>    DataNodes containing a replica of the block</a:t>
              </a:r>
            </a:p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700">
                  <a:solidFill>
                    <a:srgbClr val="000000"/>
                  </a:solidFill>
                  <a:latin typeface="Arial" charset="0"/>
                </a:rPr>
                <a:t>o</a:t>
              </a:r>
            </a:p>
          </p:txBody>
        </p:sp>
        <p:sp>
          <p:nvSpPr>
            <p:cNvPr id="14479" name="Line 145"/>
            <p:cNvSpPr>
              <a:spLocks noChangeShapeType="1"/>
            </p:cNvSpPr>
            <p:nvPr/>
          </p:nvSpPr>
          <p:spPr bwMode="auto">
            <a:xfrm flipV="1">
              <a:off x="3200400" y="147249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0" name="Line 146"/>
            <p:cNvSpPr>
              <a:spLocks noChangeShapeType="1"/>
            </p:cNvSpPr>
            <p:nvPr/>
          </p:nvSpPr>
          <p:spPr bwMode="auto">
            <a:xfrm flipH="1">
              <a:off x="1828800" y="2310690"/>
              <a:ext cx="38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481" name="AutoShape 147"/>
            <p:cNvCxnSpPr>
              <a:cxnSpLocks noChangeShapeType="1"/>
              <a:stCxn id="14341" idx="5"/>
            </p:cNvCxnSpPr>
            <p:nvPr/>
          </p:nvCxnSpPr>
          <p:spPr bwMode="auto">
            <a:xfrm rot="16200000" flipH="1">
              <a:off x="1865313" y="2653590"/>
              <a:ext cx="496888" cy="1766887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82" name="Text Box 148"/>
            <p:cNvSpPr txBox="1">
              <a:spLocks noChangeArrowheads="1"/>
            </p:cNvSpPr>
            <p:nvPr/>
          </p:nvSpPr>
          <p:spPr bwMode="auto">
            <a:xfrm>
              <a:off x="682359" y="3813760"/>
              <a:ext cx="555625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defTabSz="828675"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charset="0"/>
                <a:buNone/>
              </a:pPr>
              <a:r>
                <a:rPr lang="en-GB" sz="2000">
                  <a:solidFill>
                    <a:srgbClr val="000000"/>
                  </a:solidFill>
                  <a:latin typeface="Arial" charset="0"/>
                </a:rPr>
                <a:t>3.Read/Write data</a:t>
              </a:r>
            </a:p>
          </p:txBody>
        </p:sp>
        <p:sp>
          <p:nvSpPr>
            <p:cNvPr id="14483" name="Line 152"/>
            <p:cNvSpPr>
              <a:spLocks noChangeShapeType="1"/>
            </p:cNvSpPr>
            <p:nvPr/>
          </p:nvSpPr>
          <p:spPr bwMode="auto">
            <a:xfrm flipV="1">
              <a:off x="5562600" y="1548690"/>
              <a:ext cx="609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HDFS Architecture</a:t>
            </a:r>
            <a:endParaRPr lang="en-US" dirty="0"/>
          </a:p>
        </p:txBody>
      </p:sp>
      <p:sp>
        <p:nvSpPr>
          <p:cNvPr id="14339" name="Content Placeholder 9"/>
          <p:cNvSpPr>
            <a:spLocks noGrp="1"/>
          </p:cNvSpPr>
          <p:nvPr>
            <p:ph idx="1"/>
          </p:nvPr>
        </p:nvSpPr>
        <p:spPr>
          <a:xfrm>
            <a:off x="355600" y="4911725"/>
            <a:ext cx="8645525" cy="1328738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Helvetica" charset="0"/>
              </a:rPr>
              <a:t>NameNode</a:t>
            </a:r>
          </a:p>
          <a:p>
            <a:pPr lvl="1"/>
            <a:r>
              <a:rPr lang="en-GB" sz="200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Maps a filename to list of Block IDs</a:t>
            </a:r>
          </a:p>
          <a:p>
            <a:pPr lvl="1"/>
            <a:r>
              <a:rPr lang="en-GB" sz="200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Maps each Block ID to DataNodes containing a replica of the block</a:t>
            </a:r>
          </a:p>
          <a:p>
            <a:r>
              <a:rPr lang="en-GB" sz="2000">
                <a:solidFill>
                  <a:srgbClr val="000000"/>
                </a:solidFill>
                <a:latin typeface="Helvetica" charset="0"/>
              </a:rPr>
              <a:t>DataNode  : Maps a Block ID to a physical location on disk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357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Parallel Databases? 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Parallel databases have been around since 1980s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parallel databases were designed for decision support not OLTP</a:t>
            </a:r>
          </a:p>
          <a:p>
            <a:pPr lvl="1"/>
            <a:r>
              <a:rPr lang="en-US" dirty="0" smtClean="0"/>
              <a:t>Were designed for scales of 10s to 100’s of processors</a:t>
            </a:r>
          </a:p>
          <a:p>
            <a:pPr lvl="1"/>
            <a:r>
              <a:rPr lang="en-US" dirty="0" smtClean="0"/>
              <a:t>Single machine failures are common and are handled</a:t>
            </a:r>
          </a:p>
          <a:p>
            <a:pPr lvl="2"/>
            <a:r>
              <a:rPr lang="en-US" dirty="0" smtClean="0"/>
              <a:t>But usually require jobs to be rerun in case of failure during </a:t>
            </a:r>
            <a:r>
              <a:rPr lang="en-US" dirty="0" err="1" smtClean="0"/>
              <a:t>exection</a:t>
            </a:r>
            <a:endParaRPr lang="en-US" dirty="0" smtClean="0"/>
          </a:p>
          <a:p>
            <a:pPr lvl="1"/>
            <a:r>
              <a:rPr lang="en-US" dirty="0" smtClean="0"/>
              <a:t>Do not consider network partitions, and data distribution</a:t>
            </a:r>
          </a:p>
          <a:p>
            <a:r>
              <a:rPr lang="en-US" sz="2600" dirty="0" smtClean="0"/>
              <a:t>Demands on distributed data storage systems</a:t>
            </a:r>
          </a:p>
          <a:p>
            <a:pPr lvl="1"/>
            <a:r>
              <a:rPr lang="en-US" dirty="0" smtClean="0"/>
              <a:t>Scalability to thousands to tens of thousands of nodes</a:t>
            </a:r>
          </a:p>
          <a:p>
            <a:pPr lvl="1"/>
            <a:r>
              <a:rPr lang="en-US" dirty="0" smtClean="0"/>
              <a:t>Geographic distribution for </a:t>
            </a:r>
          </a:p>
          <a:p>
            <a:pPr lvl="2"/>
            <a:r>
              <a:rPr lang="en-US" dirty="0" smtClean="0"/>
              <a:t>lower latency, and</a:t>
            </a:r>
          </a:p>
          <a:p>
            <a:pPr lvl="2"/>
            <a:r>
              <a:rPr lang="en-US" dirty="0"/>
              <a:t>higher </a:t>
            </a:r>
            <a:r>
              <a:rPr lang="en-US" dirty="0" smtClean="0"/>
              <a:t>availability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2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GFS/HDFS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Central master becomes bottleneck</a:t>
            </a:r>
          </a:p>
          <a:p>
            <a:pPr lvl="1"/>
            <a:r>
              <a:rPr lang="en-US" dirty="0" smtClean="0"/>
              <a:t>Keep directory/</a:t>
            </a:r>
            <a:r>
              <a:rPr lang="en-US" dirty="0" err="1" smtClean="0"/>
              <a:t>inode</a:t>
            </a:r>
            <a:r>
              <a:rPr lang="en-US" dirty="0" smtClean="0"/>
              <a:t> information in memory to avoid IO</a:t>
            </a:r>
          </a:p>
          <a:p>
            <a:pPr lvl="1"/>
            <a:r>
              <a:rPr lang="en-US" dirty="0" smtClean="0"/>
              <a:t>Memory size limits number of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Colossus file system supports distributed master</a:t>
            </a:r>
          </a:p>
          <a:p>
            <a:pPr lvl="2"/>
            <a:r>
              <a:rPr lang="en-US" dirty="0" smtClean="0"/>
              <a:t>With smaller (1MB) block size</a:t>
            </a:r>
            <a:endParaRPr lang="en-US" dirty="0" smtClean="0"/>
          </a:p>
          <a:p>
            <a:r>
              <a:rPr lang="en-US" dirty="0" smtClean="0"/>
              <a:t>File system directory overheads per file</a:t>
            </a:r>
          </a:p>
          <a:p>
            <a:pPr lvl="1"/>
            <a:r>
              <a:rPr lang="en-US" dirty="0" smtClean="0"/>
              <a:t>Not appropriate for storing very large number of objects</a:t>
            </a:r>
          </a:p>
          <a:p>
            <a:r>
              <a:rPr lang="en-US" dirty="0" smtClean="0"/>
              <a:t>File systems do not provide consistency guarantees</a:t>
            </a:r>
          </a:p>
          <a:p>
            <a:pPr lvl="1"/>
            <a:r>
              <a:rPr lang="en-US" dirty="0" smtClean="0"/>
              <a:t>File systems cache blocks locally</a:t>
            </a:r>
          </a:p>
          <a:p>
            <a:pPr lvl="1"/>
            <a:r>
              <a:rPr lang="en-US" dirty="0" smtClean="0"/>
              <a:t>Ideal for write-once and and append only data</a:t>
            </a:r>
          </a:p>
          <a:p>
            <a:pPr lvl="1"/>
            <a:r>
              <a:rPr lang="en-US" dirty="0" smtClean="0"/>
              <a:t>Can be used as underlying storage for a data storage system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BigTable</a:t>
            </a:r>
            <a:r>
              <a:rPr lang="en-US" dirty="0" smtClean="0"/>
              <a:t> uses GFS underneath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b="1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Parallel/Distributed Data Storage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9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24" y="113960"/>
            <a:ext cx="7556313" cy="1116106"/>
          </a:xfrm>
        </p:spPr>
        <p:txBody>
          <a:bodyPr/>
          <a:lstStyle/>
          <a:p>
            <a:r>
              <a:rPr lang="en-US" dirty="0" smtClean="0"/>
              <a:t>Data Types in Data Storage Systems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err="1" smtClean="0"/>
              <a:t>Uninterpreted</a:t>
            </a:r>
            <a:r>
              <a:rPr lang="en-US" sz="2900" dirty="0" smtClean="0"/>
              <a:t> key/value or ‘the big hash table’.</a:t>
            </a:r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Amazon </a:t>
            </a:r>
            <a:r>
              <a:rPr lang="en-US" dirty="0" smtClean="0"/>
              <a:t>S3 and Amazon Dynamo</a:t>
            </a:r>
            <a:endParaRPr lang="en-US" dirty="0" smtClean="0"/>
          </a:p>
          <a:p>
            <a:pPr marL="341313" indent="-341313" eaLnBrk="1" hangingPunct="1"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Flexible schema</a:t>
            </a:r>
          </a:p>
          <a:p>
            <a:pPr marL="668338" lvl="1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O</a:t>
            </a:r>
            <a:r>
              <a:rPr lang="en-US" dirty="0" smtClean="0"/>
              <a:t>rdered </a:t>
            </a:r>
            <a:r>
              <a:rPr lang="en-US" dirty="0"/>
              <a:t>keys, semi-structured </a:t>
            </a:r>
            <a:r>
              <a:rPr lang="en-US" dirty="0" smtClean="0"/>
              <a:t>data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/>
              <a:t>BigTable</a:t>
            </a:r>
            <a:r>
              <a:rPr lang="en-US" dirty="0" smtClean="0"/>
              <a:t> [Google], Cassandra [Facebook/Apache], </a:t>
            </a:r>
            <a:br>
              <a:rPr lang="en-US" dirty="0" smtClean="0"/>
            </a:br>
            <a:r>
              <a:rPr lang="en-US" dirty="0" smtClean="0"/>
              <a:t>Apache </a:t>
            </a:r>
            <a:r>
              <a:rPr lang="en-US" dirty="0" err="1" smtClean="0"/>
              <a:t>Hbase</a:t>
            </a:r>
            <a:endParaRPr lang="en-US" dirty="0" smtClean="0"/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Unordered keys, JSON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Sherpa</a:t>
            </a:r>
            <a:r>
              <a:rPr lang="en-US" dirty="0"/>
              <a:t>/</a:t>
            </a:r>
            <a:r>
              <a:rPr lang="en-US" dirty="0" err="1" smtClean="0"/>
              <a:t>Pnuts</a:t>
            </a:r>
            <a:r>
              <a:rPr lang="en-US" dirty="0" smtClean="0"/>
              <a:t> [Yahoo], </a:t>
            </a:r>
            <a:r>
              <a:rPr lang="en-US" dirty="0" err="1"/>
              <a:t>CouchDB</a:t>
            </a:r>
            <a:r>
              <a:rPr lang="en-US" dirty="0"/>
              <a:t> [Apache</a:t>
            </a:r>
            <a:r>
              <a:rPr lang="en-US" dirty="0" smtClean="0"/>
              <a:t>]</a:t>
            </a:r>
            <a:endParaRPr lang="en-US" dirty="0"/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Document/Textual data (with JSON variant)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/>
              <a:t>MongoDB</a:t>
            </a:r>
            <a:r>
              <a:rPr lang="en-US" dirty="0"/>
              <a:t> [10gen, open source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6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E.g. of Flexible Data Model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472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41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err="1" smtClean="0">
                <a:latin typeface="Verdana" charset="0"/>
              </a:rPr>
              <a:t>ColumnFamily</a:t>
            </a:r>
            <a:r>
              <a:rPr lang="en-US" dirty="0" smtClean="0">
                <a:latin typeface="Verdana" charset="0"/>
              </a:rPr>
              <a:t>: Inventory Details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1828800"/>
            <a:ext cx="86868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1828800"/>
            <a:ext cx="20574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28600" y="32004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28600" y="46482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286000" y="15240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>
                <a:latin typeface="Verdana" charset="0"/>
              </a:rPr>
              <a:t>Key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Value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4799" y="1905000"/>
            <a:ext cx="116051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A112341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799" y="3276600"/>
            <a:ext cx="117680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A235122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04799" y="4724400"/>
            <a:ext cx="12093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B234567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362200" y="19050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62200" y="1828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43400" y="1828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62199" y="23622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362200" y="28194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3G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343400" y="21609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err="1" smtClean="0">
                <a:latin typeface="Verdana" charset="0"/>
              </a:rPr>
              <a:t>Ipad</a:t>
            </a:r>
            <a:r>
              <a:rPr lang="en-US" sz="1600" dirty="0" smtClean="0">
                <a:latin typeface="Verdana" charset="0"/>
              </a:rPr>
              <a:t> (new) 16GB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375962" y="23907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512MB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343400" y="259080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100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343400" y="28194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No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362200" y="2209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362200" y="24384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2362200" y="2895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362200" y="2667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343400" y="1828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390775" y="21304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2384352" y="331096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2384352" y="32347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4365552" y="3234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2384351" y="376816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2384352" y="3996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384352" y="422536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Screen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4365552" y="356692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ASUS Laptop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398114" y="379673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3GB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365552" y="399676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>
                <a:latin typeface="Verdana" charset="0"/>
              </a:rPr>
              <a:t>9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365552" y="422536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15 inch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2384352" y="36157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>
            <a:off x="2384352" y="38443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2384352" y="43015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>
            <a:off x="2384352" y="40729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4365552" y="32836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2412927" y="353638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406504" y="47332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2406504" y="5038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>
            <a:off x="2435079" y="49586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536752" y="46895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4517952" y="46895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4365552" y="473252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4387704" y="49891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All Terrain Vehicle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406503" y="51904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Wheels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2406504" y="5419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2406504" y="56476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Power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4387704" y="56476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10HP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420266" y="52189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4387704" y="54190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5</a:t>
            </a:r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2406504" y="5266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406504" y="5723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2406504" y="54952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5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: Data model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4449763"/>
            <a:ext cx="9067800" cy="2408237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7772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  <a:p>
            <a:pPr lvl="2">
              <a:spcBef>
                <a:spcPct val="50000"/>
              </a:spcBef>
            </a:pPr>
            <a:endParaRPr lang="en-US"/>
          </a:p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2076" y="108964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&lt;Row, Column, Timestamp&gt; triple for key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lookup (point and range)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E.g. prefix lookup by </a:t>
            </a:r>
            <a:r>
              <a:rPr lang="en-US" sz="2400" dirty="0" err="1" smtClean="0">
                <a:cs typeface="Arial" charset="0"/>
              </a:rPr>
              <a:t>com.cnn</a:t>
            </a:r>
            <a:r>
              <a:rPr lang="en-US" sz="2400" dirty="0" smtClean="0">
                <a:cs typeface="Arial" charset="0"/>
              </a:rPr>
              <a:t>.* in example below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insert and </a:t>
            </a:r>
            <a:r>
              <a:rPr lang="en-US" sz="2400" dirty="0">
                <a:cs typeface="Arial" charset="0"/>
              </a:rPr>
              <a:t>delete </a:t>
            </a:r>
            <a:r>
              <a:rPr lang="en-US" sz="2400" dirty="0" smtClean="0">
                <a:cs typeface="Arial" charset="0"/>
              </a:rPr>
              <a:t>API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Allows inserting and deleting versions for any specific cell</a:t>
            </a:r>
            <a:endParaRPr lang="en-US" sz="24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Arbitrary </a:t>
            </a:r>
            <a:r>
              <a:rPr lang="ja-JP" altLang="en-US" sz="2400" dirty="0">
                <a:latin typeface="Arial"/>
                <a:cs typeface="Arial" charset="0"/>
              </a:rPr>
              <a:t>“</a:t>
            </a:r>
            <a:r>
              <a:rPr lang="en-US" sz="2400" dirty="0">
                <a:cs typeface="Arial" charset="0"/>
              </a:rPr>
              <a:t>columns</a:t>
            </a:r>
            <a:r>
              <a:rPr lang="ja-JP" altLang="en-US" sz="2400" dirty="0">
                <a:latin typeface="Arial"/>
                <a:cs typeface="Arial" charset="0"/>
              </a:rPr>
              <a:t>”</a:t>
            </a:r>
            <a:r>
              <a:rPr lang="en-US" sz="2400" dirty="0">
                <a:cs typeface="Arial" charset="0"/>
              </a:rPr>
              <a:t> on a row-by-row basis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lang="en-US" sz="2000" dirty="0" smtClean="0">
                <a:ea typeface="Arial" charset="0"/>
                <a:cs typeface="Arial" charset="0"/>
              </a:rPr>
              <a:t>Partly column</a:t>
            </a:r>
            <a:r>
              <a:rPr lang="en-US" sz="2000" dirty="0">
                <a:ea typeface="Arial" charset="0"/>
                <a:cs typeface="Arial" charset="0"/>
              </a:rPr>
              <a:t>-oriented physical </a:t>
            </a:r>
            <a:r>
              <a:rPr lang="en-US" sz="2000" dirty="0" smtClean="0">
                <a:ea typeface="Arial" charset="0"/>
                <a:cs typeface="Arial" charset="0"/>
              </a:rPr>
              <a:t>store: all columns in a “column family” are stored together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24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Distributed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Back Towards ACID</a:t>
            </a:r>
            <a:endParaRPr lang="en-US" dirty="0" smtClean="0"/>
          </a:p>
          <a:p>
            <a:pPr lvl="2"/>
            <a:r>
              <a:rPr lang="en-US" dirty="0" smtClean="0"/>
              <a:t>Megastore (Google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Spanner (Google)</a:t>
            </a:r>
          </a:p>
          <a:p>
            <a:pPr lvl="2"/>
            <a:r>
              <a:rPr lang="en-US" dirty="0" smtClean="0"/>
              <a:t>F1 (Google)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vailability </a:t>
            </a:r>
            <a:r>
              <a:rPr lang="en-US" dirty="0" smtClean="0"/>
              <a:t>vs. consistency</a:t>
            </a:r>
          </a:p>
          <a:p>
            <a:pPr lvl="1"/>
            <a:r>
              <a:rPr lang="en-US" dirty="0" smtClean="0"/>
              <a:t>Basics, CAP Theorem</a:t>
            </a:r>
            <a:endParaRPr lang="en-US" dirty="0" smtClean="0"/>
          </a:p>
          <a:p>
            <a:pPr lvl="1"/>
            <a:r>
              <a:rPr lang="en-US" dirty="0" smtClean="0"/>
              <a:t>Dynamo (Amazon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of distributed storage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more distributed data storage systems, we will not do a full survey, but just cover some representatives</a:t>
            </a:r>
          </a:p>
          <a:p>
            <a:pPr lvl="1"/>
            <a:r>
              <a:rPr lang="en-US" dirty="0" smtClean="0"/>
              <a:t>Some that we cover in this section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HBase</a:t>
            </a:r>
            <a:r>
              <a:rPr lang="en-US" dirty="0" smtClean="0"/>
              <a:t> is modeled after </a:t>
            </a:r>
            <a:r>
              <a:rPr lang="en-US" dirty="0" err="1" smtClean="0"/>
              <a:t>Bibtable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PNUTS/Sherpa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we cover </a:t>
            </a:r>
            <a:r>
              <a:rPr lang="en-US" dirty="0" smtClean="0"/>
              <a:t>in the next section</a:t>
            </a:r>
          </a:p>
          <a:p>
            <a:pPr lvl="2"/>
            <a:r>
              <a:rPr lang="en-US" dirty="0" smtClean="0"/>
              <a:t>Megastore, Spanner</a:t>
            </a:r>
          </a:p>
          <a:p>
            <a:pPr lvl="1"/>
            <a:r>
              <a:rPr lang="en-US" dirty="0" smtClean="0"/>
              <a:t>We cover only a few aspects of some in later sections</a:t>
            </a:r>
            <a:endParaRPr lang="en-US" dirty="0" smtClean="0"/>
          </a:p>
          <a:p>
            <a:pPr lvl="2"/>
            <a:r>
              <a:rPr lang="en-US" dirty="0" smtClean="0"/>
              <a:t>Lower degrees of consistency in </a:t>
            </a:r>
            <a:r>
              <a:rPr lang="en-US" dirty="0" smtClean="0"/>
              <a:t>Dynamo (Cassandra is similar)</a:t>
            </a:r>
          </a:p>
          <a:p>
            <a:pPr lvl="1"/>
            <a:r>
              <a:rPr lang="en-US" dirty="0" smtClean="0"/>
              <a:t>Some of those we don’t cover:  </a:t>
            </a:r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Bigtable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PNUTS</a:t>
            </a:r>
            <a:r>
              <a:rPr lang="en-US" dirty="0"/>
              <a:t>/</a:t>
            </a:r>
            <a:r>
              <a:rPr lang="en-US" dirty="0" smtClean="0"/>
              <a:t>Sherpa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Massively parallel data storage system</a:t>
            </a:r>
          </a:p>
          <a:p>
            <a:pPr lvl="1"/>
            <a:r>
              <a:rPr lang="en-US" sz="2000" dirty="0" smtClean="0"/>
              <a:t>Supports key-value storage and lookup</a:t>
            </a:r>
          </a:p>
          <a:p>
            <a:pPr lvl="1"/>
            <a:r>
              <a:rPr lang="en-US" sz="2000" dirty="0" smtClean="0"/>
              <a:t>Incorporates flexible schema</a:t>
            </a:r>
          </a:p>
          <a:p>
            <a:pPr lvl="1"/>
            <a:r>
              <a:rPr lang="en-US" sz="2000" dirty="0" smtClean="0"/>
              <a:t>Designed to work within a single data center</a:t>
            </a:r>
          </a:p>
          <a:p>
            <a:pPr lvl="2"/>
            <a:r>
              <a:rPr lang="en-US" sz="2000" dirty="0" smtClean="0"/>
              <a:t>Does not address distributed consistency issues,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Built on top of</a:t>
            </a:r>
          </a:p>
          <a:p>
            <a:pPr lvl="1"/>
            <a:r>
              <a:rPr lang="en-US" sz="2000" dirty="0" smtClean="0"/>
              <a:t>Chubby distributed fault tolerant lock service</a:t>
            </a:r>
          </a:p>
          <a:p>
            <a:pPr lvl="1"/>
            <a:r>
              <a:rPr lang="en-US" sz="2000" dirty="0" smtClean="0"/>
              <a:t>Google File System (GFS) 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Parallel/Distributed </a:t>
            </a:r>
            <a:r>
              <a:rPr lang="en-US" dirty="0">
                <a:latin typeface="Helvetica" charset="0"/>
              </a:rPr>
              <a:t>Data </a:t>
            </a:r>
            <a:r>
              <a:rPr lang="en-US" dirty="0" smtClean="0">
                <a:latin typeface="Helvetica" charset="0"/>
              </a:rPr>
              <a:t>Storage</a:t>
            </a:r>
            <a:endParaRPr lang="en-US" dirty="0">
              <a:latin typeface="Helvetica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Replication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System maintains multiple copies of data, stored in different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r>
              <a:rPr lang="en-US" dirty="0">
                <a:latin typeface="Helvetica" charset="0"/>
                <a:ea typeface="ＭＳ Ｐゴシック" charset="0"/>
              </a:rPr>
              <a:t>, for faster retrieval and fault tolerance.</a:t>
            </a:r>
          </a:p>
          <a:p>
            <a:r>
              <a:rPr lang="en-US" dirty="0" smtClean="0">
                <a:latin typeface="Helvetica" charset="0"/>
              </a:rPr>
              <a:t>Data partitioning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 divided into several partitions stored </a:t>
            </a:r>
            <a:r>
              <a:rPr lang="en-US" dirty="0">
                <a:latin typeface="Helvetica" charset="0"/>
                <a:ea typeface="ＭＳ Ｐゴシック" charset="0"/>
              </a:rPr>
              <a:t>in distinct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Replication and </a:t>
            </a:r>
            <a:r>
              <a:rPr lang="en-US" dirty="0" smtClean="0">
                <a:latin typeface="Helvetica" charset="0"/>
              </a:rPr>
              <a:t>partitioning are combined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divided into multiple partition; </a:t>
            </a:r>
            <a:r>
              <a:rPr lang="en-US" dirty="0">
                <a:latin typeface="Helvetica" charset="0"/>
                <a:ea typeface="ＭＳ Ｐゴシック" charset="0"/>
              </a:rPr>
              <a:t>system maintains several identical replicas of each such </a:t>
            </a:r>
            <a:r>
              <a:rPr lang="en-US" dirty="0" smtClean="0">
                <a:latin typeface="Helvetica" charset="0"/>
                <a:ea typeface="ＭＳ Ｐゴシック" charset="0"/>
              </a:rPr>
              <a:t>partition.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Load Across Servers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Table split into multiple tablets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 </a:t>
            </a:r>
            <a:r>
              <a:rPr lang="en-US" sz="2800" dirty="0"/>
              <a:t>servers manage tablets, multiple tablets per server. Each tablet is 100-200 MB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tablet </a:t>
            </a:r>
            <a:r>
              <a:rPr lang="en-US" sz="2400" dirty="0" smtClean="0"/>
              <a:t>controlled by only </a:t>
            </a:r>
            <a:r>
              <a:rPr lang="en-US" sz="2400" dirty="0"/>
              <a:t>one server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Tablet server splits tablets that get too </a:t>
            </a:r>
            <a:r>
              <a:rPr lang="en-US" sz="2400" dirty="0" smtClean="0"/>
              <a:t>big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Master responsible for load balancing and fault </a:t>
            </a:r>
            <a:r>
              <a:rPr lang="en-US" sz="2800" dirty="0" smtClean="0"/>
              <a:t>tolerance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All data and logs stored in GFS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Leverage GFS replication/fault tolerance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Data can be accessed if required from any node to aid in recovery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 (OSDI’06)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{lock/file/name} service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5 replicas, tolerant to failures of individual replicas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need a majority vote to be active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Uses </a:t>
            </a:r>
            <a:r>
              <a:rPr lang="en-US" dirty="0" err="1" smtClean="0"/>
              <a:t>Paxos</a:t>
            </a:r>
            <a:r>
              <a:rPr lang="en-US" dirty="0" smtClean="0"/>
              <a:t> algorithm for distributed consensus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Coarse</a:t>
            </a:r>
            <a:r>
              <a:rPr lang="en-US" dirty="0"/>
              <a:t>-grained </a:t>
            </a:r>
            <a:r>
              <a:rPr lang="en-US" dirty="0" smtClean="0"/>
              <a:t>locks </a:t>
            </a:r>
            <a:r>
              <a:rPr lang="en-US" dirty="0"/>
              <a:t>can store small amount of data in a </a:t>
            </a:r>
            <a:r>
              <a:rPr lang="en-US" dirty="0" smtClean="0"/>
              <a:t>lock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Used as fault tolerant directory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In </a:t>
            </a:r>
            <a:r>
              <a:rPr lang="en-US" dirty="0" err="1" smtClean="0"/>
              <a:t>Bigtable</a:t>
            </a:r>
            <a:r>
              <a:rPr lang="en-US" dirty="0" smtClean="0"/>
              <a:t> Chubby is used to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locate master node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Detect master and tablet server failures using lock leases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More on this shortly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Choose new master/tablet server in a safe manner using lock service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Layer Storage on Top of File System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799"/>
            <a:ext cx="8182978" cy="3859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system supports large objects, but with</a:t>
            </a:r>
          </a:p>
          <a:p>
            <a:pPr lvl="1"/>
            <a:r>
              <a:rPr lang="en-US" dirty="0" smtClean="0"/>
              <a:t>Significant per-object overhead, and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imits on number of objects</a:t>
            </a:r>
          </a:p>
          <a:p>
            <a:pPr lvl="1"/>
            <a:r>
              <a:rPr lang="en-US" dirty="0" smtClean="0"/>
              <a:t>No guarantees of consistency if updates/reads are made at different nodes</a:t>
            </a:r>
          </a:p>
          <a:p>
            <a:r>
              <a:rPr lang="en-US" dirty="0" smtClean="0"/>
              <a:t>How to store small—object store on top of file system?</a:t>
            </a:r>
          </a:p>
          <a:p>
            <a:pPr lvl="1"/>
            <a:r>
              <a:rPr lang="en-US" dirty="0" smtClean="0"/>
              <a:t>Aggregate multiple small objects into a file (</a:t>
            </a:r>
            <a:r>
              <a:rPr lang="en-US" dirty="0" err="1" smtClean="0"/>
              <a:t>SSTable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SSTable</a:t>
            </a:r>
            <a:r>
              <a:rPr lang="en-US" dirty="0" smtClean="0"/>
              <a:t>: </a:t>
            </a:r>
            <a:r>
              <a:rPr lang="en-US" b="1" dirty="0" smtClean="0"/>
              <a:t>Immutable </a:t>
            </a:r>
            <a:r>
              <a:rPr lang="en-US" dirty="0" smtClean="0"/>
              <a:t>sorted </a:t>
            </a:r>
            <a:r>
              <a:rPr lang="en-US" dirty="0"/>
              <a:t>file of key-value pairs</a:t>
            </a:r>
          </a:p>
          <a:p>
            <a:r>
              <a:rPr lang="en-US" dirty="0"/>
              <a:t>Chunks of data plus an index </a:t>
            </a:r>
          </a:p>
          <a:p>
            <a:pPr lvl="1"/>
            <a:r>
              <a:rPr lang="en-US" dirty="0"/>
              <a:t>Index is of block ranges, not values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0386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29200" y="61636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29200" y="6239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981200" y="52492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0574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0386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013325" y="52857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Tablets: Partitioning Data across Nodes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84" y="1432651"/>
            <a:ext cx="8352320" cy="2702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Tablet:</a:t>
            </a:r>
          </a:p>
          <a:p>
            <a:pPr lvl="1"/>
            <a:r>
              <a:rPr lang="en-US" dirty="0" smtClean="0"/>
              <a:t>Unit of partitioning 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some range of rows of the table</a:t>
            </a:r>
          </a:p>
          <a:p>
            <a:pPr lvl="1"/>
            <a:r>
              <a:rPr lang="en-US" dirty="0"/>
              <a:t>Built out of multiple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Key range of </a:t>
            </a:r>
            <a:r>
              <a:rPr lang="en-US" dirty="0" err="1" smtClean="0"/>
              <a:t>SSTables</a:t>
            </a:r>
            <a:r>
              <a:rPr lang="en-US" dirty="0" smtClean="0"/>
              <a:t> </a:t>
            </a:r>
            <a:r>
              <a:rPr lang="en-US" dirty="0"/>
              <a:t>can overlap</a:t>
            </a:r>
          </a:p>
          <a:p>
            <a:pPr lvl="1"/>
            <a:r>
              <a:rPr lang="en-US" dirty="0" smtClean="0"/>
              <a:t>Lookups access all </a:t>
            </a:r>
            <a:r>
              <a:rPr lang="en-US" dirty="0" err="1" smtClean="0"/>
              <a:t>SSTables</a:t>
            </a:r>
            <a:endParaRPr lang="en-US" dirty="0" smtClean="0"/>
          </a:p>
          <a:p>
            <a:pPr lvl="1"/>
            <a:r>
              <a:rPr lang="en-US" dirty="0" smtClean="0"/>
              <a:t>One of the </a:t>
            </a:r>
            <a:r>
              <a:rPr lang="en-US" dirty="0" err="1" smtClean="0"/>
              <a:t>SSTables</a:t>
            </a:r>
            <a:r>
              <a:rPr lang="en-US" dirty="0" smtClean="0"/>
              <a:t> is in memory (</a:t>
            </a:r>
            <a:r>
              <a:rPr lang="en-US" dirty="0" err="1" smtClean="0"/>
              <a:t>Memtable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Inserts done on </a:t>
            </a:r>
            <a:r>
              <a:rPr lang="en-US" dirty="0" err="1" smtClean="0"/>
              <a:t>memtable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7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87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784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690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3690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10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7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87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784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32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7406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731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721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7124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7124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6644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7406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31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721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6966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68681" y="4319200"/>
            <a:ext cx="876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81406" y="4355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448206" y="42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464081" y="4319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Start:aardvark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445281" y="4319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End:apple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Immutability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SSTables are immutable</a:t>
            </a:r>
          </a:p>
          <a:p>
            <a:pPr lvl="1"/>
            <a:r>
              <a:rPr lang="en-US" sz="2400"/>
              <a:t>simplifies caching, sharing across GFS etc</a:t>
            </a:r>
          </a:p>
          <a:p>
            <a:pPr lvl="1"/>
            <a:r>
              <a:rPr lang="en-US" sz="2400"/>
              <a:t>no need for concurrency control</a:t>
            </a:r>
          </a:p>
          <a:p>
            <a:pPr lvl="1"/>
            <a:r>
              <a:rPr lang="en-US" sz="2400"/>
              <a:t>SSTables of a tablet recorded in METADATA table</a:t>
            </a:r>
          </a:p>
          <a:p>
            <a:pPr lvl="1"/>
            <a:r>
              <a:rPr lang="en-US" sz="2400"/>
              <a:t>Garbage collection of SSTables done by master</a:t>
            </a:r>
          </a:p>
          <a:p>
            <a:pPr lvl="1"/>
            <a:r>
              <a:rPr lang="en-US" sz="2400"/>
              <a:t>On tablet split, split tables can start off quickly on shared SSTables, splitting them lazily</a:t>
            </a:r>
          </a:p>
          <a:p>
            <a:r>
              <a:rPr lang="en-US" sz="2800"/>
              <a:t>Only memtable has reads and updates concurrent</a:t>
            </a:r>
          </a:p>
          <a:p>
            <a:pPr lvl="1"/>
            <a:r>
              <a:rPr lang="en-US" sz="2400"/>
              <a:t>copy on write rows, allow concurrent read/write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table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345" y="1123327"/>
            <a:ext cx="8529855" cy="19861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Mutations are logged, then applied to an in-memory </a:t>
            </a:r>
            <a:r>
              <a:rPr lang="en-US" sz="2400" dirty="0" err="1"/>
              <a:t>memtable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May contain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deletion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entries to handle </a:t>
            </a:r>
            <a:r>
              <a:rPr lang="en-US" sz="2000" dirty="0" smtClean="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Lookups match up relevant deletion entries to filter out logically deleted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Periodic compaction merges multiple </a:t>
            </a:r>
            <a:r>
              <a:rPr lang="en-US" dirty="0" err="1" smtClean="0"/>
              <a:t>SSTables</a:t>
            </a:r>
            <a:r>
              <a:rPr lang="en-US" dirty="0" smtClean="0"/>
              <a:t> and removes logically deleted entries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6544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44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212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12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59225" y="3276600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5425" y="33528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43350" y="46847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88025" y="46482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4264025" y="5029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254625" y="5029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825625" y="4114800"/>
            <a:ext cx="990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5625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25625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825625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825625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1825625" y="601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901825" y="4114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01825" y="5257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901825" y="5638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901825" y="4495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901825" y="4876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901825" y="60960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035425" y="37338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035425" y="38100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Memtable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597025" y="518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2816225" y="43434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 rot="16200000">
            <a:off x="578644" y="5209381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tablet log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673225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197225" y="3581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197225" y="5257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991350" y="59801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GFS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991350" y="43799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1058208"/>
            <a:ext cx="8415886" cy="4460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Multiple tablets make up the </a:t>
            </a:r>
            <a:r>
              <a:rPr lang="en-US" sz="2400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Tablet ranges do not overlap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Directory to provide key-range to tablet mapping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Each tablet assigned to one server (tablet server)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But data is in GFS, replication handled by GFS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If master is reassigned, new master simply fetches data from GFS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All updates/lookups on tablet routed through tablet server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Primary copy scheme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" t="1517" b="5972"/>
          <a:stretch>
            <a:fillRect/>
          </a:stretch>
        </p:blipFill>
        <p:spPr>
          <a:xfrm>
            <a:off x="2133600" y="762000"/>
            <a:ext cx="6553200" cy="3806825"/>
          </a:xfrm>
          <a:noFill/>
          <a:ln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a tablet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2887" y="4571999"/>
            <a:ext cx="8323913" cy="20044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Directory Entries: </a:t>
            </a:r>
            <a:r>
              <a:rPr lang="en-US" sz="2400" dirty="0"/>
              <a:t>Key: table id + end row,  </a:t>
            </a:r>
            <a:r>
              <a:rPr lang="en-US" sz="2400" dirty="0" smtClean="0"/>
              <a:t>Data</a:t>
            </a:r>
            <a:r>
              <a:rPr lang="en-US" sz="2400" dirty="0"/>
              <a:t>: location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Cached at clients, which may detect data to be incorrect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which case, lookup on hierarchy performed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</a:t>
            </a:r>
            <a:r>
              <a:rPr lang="en-US" sz="2400" dirty="0" err="1"/>
              <a:t>prefetched</a:t>
            </a:r>
            <a:r>
              <a:rPr lang="en-US" sz="2400" dirty="0"/>
              <a:t> (for range queries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Identifies tablet, server found separately via master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Use Chubby to monitor health of tablet servers, restart failed servers</a:t>
            </a:r>
          </a:p>
          <a:p>
            <a:pPr lvl="1"/>
            <a:r>
              <a:rPr lang="en-US" sz="2400"/>
              <a:t>Tablet server registers itself by getting a lock in a specific directory chubby</a:t>
            </a:r>
          </a:p>
          <a:p>
            <a:pPr lvl="2"/>
            <a:r>
              <a:rPr lang="en-US" sz="2000"/>
              <a:t>Chubby gives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lease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on lock, must be renewed periodically</a:t>
            </a:r>
          </a:p>
          <a:p>
            <a:pPr lvl="2"/>
            <a:r>
              <a:rPr lang="en-US" sz="2000"/>
              <a:t>Server loses lock if it gets disconnected</a:t>
            </a:r>
          </a:p>
          <a:p>
            <a:pPr lvl="1"/>
            <a:r>
              <a:rPr lang="en-US" sz="2400"/>
              <a:t>Master monitors this directory to find which servers exist/are alive</a:t>
            </a:r>
          </a:p>
          <a:p>
            <a:pPr lvl="2"/>
            <a:r>
              <a:rPr lang="en-US" sz="2000"/>
              <a:t>If server not contactable/has lost lock, master grabs lock and reassigns tablets</a:t>
            </a:r>
          </a:p>
          <a:p>
            <a:pPr lvl="2"/>
            <a:r>
              <a:rPr lang="en-US" sz="2000"/>
              <a:t>GFS replicates data. Prefer to start tablet server on same machine that the data is already at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(new) master starts</a:t>
            </a:r>
          </a:p>
          <a:p>
            <a:pPr lvl="1"/>
            <a:r>
              <a:rPr lang="en-US"/>
              <a:t>grabs master lock on chubby </a:t>
            </a:r>
          </a:p>
          <a:p>
            <a:pPr lvl="2"/>
            <a:r>
              <a:rPr lang="en-US"/>
              <a:t>Ensures only one master at a time</a:t>
            </a:r>
          </a:p>
          <a:p>
            <a:pPr lvl="1"/>
            <a:r>
              <a:rPr lang="en-US"/>
              <a:t>Finds live servers (scan chubby directory)</a:t>
            </a:r>
          </a:p>
          <a:p>
            <a:pPr lvl="1"/>
            <a:r>
              <a:rPr lang="en-US"/>
              <a:t>Communicates with servers to find assigned tablets</a:t>
            </a:r>
          </a:p>
          <a:p>
            <a:pPr lvl="1"/>
            <a:r>
              <a:rPr lang="en-US"/>
              <a:t>Scans metadata table to find all tablets</a:t>
            </a:r>
          </a:p>
          <a:p>
            <a:pPr lvl="2"/>
            <a:r>
              <a:rPr lang="en-US"/>
              <a:t>Keeps track of unassigned tablets, assigns them</a:t>
            </a:r>
          </a:p>
          <a:p>
            <a:pPr lvl="2"/>
            <a:r>
              <a:rPr lang="en-US"/>
              <a:t>Metadata root from chubby, other metadata tablets assigned before scanning.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954" y="149874"/>
            <a:ext cx="7556313" cy="111610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</a:rPr>
              <a:t>Basics: Data Replication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Advantages of Replication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Availability</a:t>
            </a:r>
            <a:r>
              <a:rPr lang="en-US" dirty="0">
                <a:latin typeface="Helvetica" charset="0"/>
                <a:ea typeface="ＭＳ Ｐゴシック" charset="0"/>
              </a:rPr>
              <a:t>: failure of site containing relation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does not result in unavailability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is replicas exist.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Parallelism</a:t>
            </a:r>
            <a:r>
              <a:rPr lang="en-US" dirty="0">
                <a:latin typeface="Helvetica" charset="0"/>
                <a:ea typeface="ＭＳ Ｐゴシック" charset="0"/>
              </a:rPr>
              <a:t>: queries 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may be processed by several nodes in parallel.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Reduced data transfer</a:t>
            </a:r>
            <a:r>
              <a:rPr lang="en-US" dirty="0">
                <a:latin typeface="Helvetica" charset="0"/>
                <a:ea typeface="ＭＳ Ｐゴシック" charset="0"/>
              </a:rPr>
              <a:t>: relation</a:t>
            </a:r>
            <a:r>
              <a:rPr lang="en-US" i="1" dirty="0">
                <a:latin typeface="Helvetica" charset="0"/>
                <a:ea typeface="ＭＳ Ｐゴシック" charset="0"/>
              </a:rPr>
              <a:t> r </a:t>
            </a:r>
            <a:r>
              <a:rPr lang="en-US" dirty="0">
                <a:latin typeface="Helvetica" charset="0"/>
                <a:ea typeface="ＭＳ Ｐゴシック" charset="0"/>
              </a:rPr>
              <a:t>is available locally at each site containing a replica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Helvetica" charset="0"/>
              </a:rPr>
              <a:t>Cost of </a:t>
            </a:r>
            <a:r>
              <a:rPr lang="en-US" dirty="0">
                <a:latin typeface="Helvetica" charset="0"/>
              </a:rPr>
              <a:t>Replication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Increased cost of updates: each replica of relation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must be updated.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</a:rPr>
              <a:t>pecial </a:t>
            </a:r>
            <a:r>
              <a:rPr lang="en-US" dirty="0">
                <a:latin typeface="Helvetica" charset="0"/>
                <a:ea typeface="ＭＳ Ｐゴシック" charset="0"/>
              </a:rPr>
              <a:t>concurrency control </a:t>
            </a:r>
            <a:r>
              <a:rPr lang="en-US" dirty="0" smtClean="0">
                <a:latin typeface="Helvetica" charset="0"/>
                <a:ea typeface="ＭＳ Ｐゴシック" charset="0"/>
              </a:rPr>
              <a:t>and atomic commit mechanisms to ensure replicas stay in sync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Master handles</a:t>
            </a:r>
          </a:p>
          <a:p>
            <a:pPr lvl="1"/>
            <a:r>
              <a:rPr lang="en-US"/>
              <a:t>table creation, and merging of tablet</a:t>
            </a:r>
          </a:p>
          <a:p>
            <a:r>
              <a:rPr lang="en-US"/>
              <a:t>Tablet servers directly update metadata on tablet split, then notify master</a:t>
            </a:r>
          </a:p>
          <a:p>
            <a:pPr lvl="1"/>
            <a:r>
              <a:rPr lang="en-US"/>
              <a:t>lost notification may be detected lazily by master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911687"/>
            <a:ext cx="8415886" cy="2669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SSTables</a:t>
            </a:r>
            <a:r>
              <a:rPr lang="en-US" sz="2400" dirty="0" smtClean="0"/>
              <a:t> can be shared by more than one tablet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to provide quick tablet split</a:t>
            </a:r>
            <a:endParaRPr lang="en-US" sz="22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934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934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602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1602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318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5318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986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986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410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0014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925216" y="414995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aardvark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769891" y="411344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8366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8970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0816" y="414995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665491" y="411344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398291" y="449444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236491" y="449444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2693691" y="449444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4141491" y="449444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132091" y="449444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Minor compaction</a:t>
            </a:r>
            <a:r>
              <a:rPr lang="en-US" sz="2800"/>
              <a:t> – convert the memtable into an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memory usage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log traffic on restart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Merging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number of SSTables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place to apply policy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keep only N versions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Major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Merging compaction that results in only one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deletion records, only live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8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Groups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Group column families together into an SSTable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mingling data, e.g. page contents and page metadata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keep some groups all in memory</a:t>
            </a:r>
          </a:p>
          <a:p>
            <a:pPr>
              <a:lnSpc>
                <a:spcPct val="90000"/>
              </a:lnSpc>
            </a:pPr>
            <a:r>
              <a:rPr lang="en-US" sz="2400"/>
              <a:t>Can compress locality groups</a:t>
            </a:r>
          </a:p>
          <a:p>
            <a:pPr>
              <a:lnSpc>
                <a:spcPct val="90000"/>
              </a:lnSpc>
            </a:pPr>
            <a:r>
              <a:rPr lang="en-US" sz="2400"/>
              <a:t>Bloom Filters on SSTables in a locality group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bitmap on keyvalue hash, used to overestimate which records exist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searching SSTable if bit not set</a:t>
            </a:r>
          </a:p>
          <a:p>
            <a:pPr>
              <a:lnSpc>
                <a:spcPct val="90000"/>
              </a:lnSpc>
            </a:pPr>
            <a:r>
              <a:rPr lang="en-US" sz="2400"/>
              <a:t>Tablet movement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Major compaction (with concurrent updates)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Minor compaction (to catch up with updates) without any concurrent updates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Load on new server without requiring any recovery 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Handling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Commit log is per server, not per tablet (why?)</a:t>
            </a:r>
          </a:p>
          <a:p>
            <a:pPr lvl="1"/>
            <a:r>
              <a:rPr lang="en-US" sz="2400"/>
              <a:t>complicates tablet movement </a:t>
            </a:r>
          </a:p>
          <a:p>
            <a:pPr lvl="1"/>
            <a:r>
              <a:rPr lang="en-US" sz="2400"/>
              <a:t>when server fails, tablets divided among multiple servers</a:t>
            </a:r>
          </a:p>
          <a:p>
            <a:pPr lvl="2"/>
            <a:r>
              <a:rPr lang="en-US" sz="2000"/>
              <a:t>can cause heavy scan load by each such server</a:t>
            </a:r>
          </a:p>
          <a:p>
            <a:pPr lvl="2"/>
            <a:r>
              <a:rPr lang="en-US" sz="2000"/>
              <a:t>optimization to avoid multiple separate scans: sort log by (table, rowname, LSN), so logs for a tablet are clustered, then distribute</a:t>
            </a:r>
          </a:p>
          <a:p>
            <a:r>
              <a:rPr lang="en-US" sz="2800"/>
              <a:t>GFS delay spikes can mess up log write (time critical)</a:t>
            </a:r>
          </a:p>
          <a:p>
            <a:pPr lvl="1"/>
            <a:r>
              <a:rPr lang="en-US" sz="2400"/>
              <a:t>solution: two separate logs, one active at a time</a:t>
            </a:r>
          </a:p>
          <a:p>
            <a:pPr lvl="1"/>
            <a:r>
              <a:rPr lang="en-US" sz="2400"/>
              <a:t>can have duplicates between these two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in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supports only single</a:t>
            </a:r>
            <a:r>
              <a:rPr lang="en-US" dirty="0"/>
              <a:t>-row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read-modify-write sequences on data stored under a single row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No transactions across sites</a:t>
            </a:r>
          </a:p>
          <a:p>
            <a:r>
              <a:rPr lang="en-US" dirty="0" smtClean="0"/>
              <a:t>Limitations are many</a:t>
            </a:r>
          </a:p>
          <a:p>
            <a:pPr lvl="1"/>
            <a:r>
              <a:rPr lang="en-US" dirty="0" smtClean="0"/>
              <a:t>E.g. secondary indices cannot be supported consistently</a:t>
            </a:r>
          </a:p>
          <a:p>
            <a:r>
              <a:rPr lang="en-US" dirty="0" smtClean="0"/>
              <a:t>PNUTS provides different approach based on persistent messaging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 PNUTS (a.k.a. Sherpa)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similar to </a:t>
            </a:r>
            <a:r>
              <a:rPr lang="en-US" dirty="0" err="1" smtClean="0"/>
              <a:t>Bigtable</a:t>
            </a:r>
            <a:r>
              <a:rPr lang="en-US" dirty="0" smtClean="0"/>
              <a:t>, but some significant architectural differences</a:t>
            </a:r>
          </a:p>
          <a:p>
            <a:pPr lvl="1"/>
            <a:r>
              <a:rPr lang="en-US" dirty="0" smtClean="0"/>
              <a:t>Not layered on distributed file system, handles distribution and replication by itself</a:t>
            </a:r>
          </a:p>
          <a:p>
            <a:pPr lvl="1"/>
            <a:r>
              <a:rPr lang="en-US" dirty="0" smtClean="0"/>
              <a:t>Can </a:t>
            </a:r>
            <a:r>
              <a:rPr lang="en-US" dirty="0" smtClean="0"/>
              <a:t>use existi</a:t>
            </a:r>
            <a:r>
              <a:rPr lang="en-US" dirty="0"/>
              <a:t>n</a:t>
            </a:r>
            <a:r>
              <a:rPr lang="en-US" dirty="0" smtClean="0"/>
              <a:t>g storage systems such as MySQL or </a:t>
            </a:r>
            <a:r>
              <a:rPr lang="en-US" dirty="0" err="1" smtClean="0"/>
              <a:t>BerlekeyDB</a:t>
            </a:r>
            <a:r>
              <a:rPr lang="en-US" dirty="0" smtClean="0"/>
              <a:t> underneath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geographic replication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8" name="Group 84"/>
          <p:cNvGrpSpPr>
            <a:grpSpLocks/>
          </p:cNvGrpSpPr>
          <p:nvPr/>
        </p:nvGrpSpPr>
        <p:grpSpPr bwMode="auto">
          <a:xfrm>
            <a:off x="1455738" y="2492375"/>
            <a:ext cx="7167562" cy="3603625"/>
            <a:chOff x="917" y="1570"/>
            <a:chExt cx="4515" cy="2270"/>
          </a:xfrm>
        </p:grpSpPr>
        <p:grpSp>
          <p:nvGrpSpPr>
            <p:cNvPr id="21587" name="Group 83"/>
            <p:cNvGrpSpPr>
              <a:grpSpLocks/>
            </p:cNvGrpSpPr>
            <p:nvPr/>
          </p:nvGrpSpPr>
          <p:grpSpPr bwMode="auto">
            <a:xfrm>
              <a:off x="1872" y="1570"/>
              <a:ext cx="3560" cy="1581"/>
              <a:chOff x="1872" y="1570"/>
              <a:chExt cx="3560" cy="1581"/>
            </a:xfrm>
          </p:grpSpPr>
          <p:sp>
            <p:nvSpPr>
              <p:cNvPr id="21507" name="Rectangle 3"/>
              <p:cNvSpPr>
                <a:spLocks noChangeArrowheads="1"/>
              </p:cNvSpPr>
              <p:nvPr/>
            </p:nvSpPr>
            <p:spPr bwMode="auto">
              <a:xfrm>
                <a:off x="1872" y="2031"/>
                <a:ext cx="2448" cy="112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8" name="Text Box 4"/>
              <p:cNvSpPr txBox="1">
                <a:spLocks noChangeArrowheads="1"/>
              </p:cNvSpPr>
              <p:nvPr/>
            </p:nvSpPr>
            <p:spPr bwMode="auto">
              <a:xfrm>
                <a:off x="4181" y="1570"/>
                <a:ext cx="1251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sz="1400" i="1">
                    <a:solidFill>
                      <a:srgbClr val="000000"/>
                    </a:solidFill>
                  </a:rPr>
                  <a:t>Data-path components</a:t>
                </a:r>
              </a:p>
            </p:txBody>
          </p:sp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 flipH="1">
                <a:off x="4310" y="1756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917" y="3024"/>
              <a:ext cx="3403" cy="816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6400800" y="35639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6337300" y="34925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248400" y="34115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172200" y="33353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81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514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048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5814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1148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648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181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715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52750" y="5500688"/>
            <a:ext cx="199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Storage units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578225" y="37338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819275" y="3500438"/>
            <a:ext cx="639763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28775" y="4030663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Tablet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676400" y="3167063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963738" y="2855913"/>
            <a:ext cx="110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2362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2590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819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3048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3276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3505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733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3962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4191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4419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4648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4876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5105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5334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562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5791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808413" y="2147888"/>
            <a:ext cx="80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6096000" y="32591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5854700" y="3860800"/>
            <a:ext cx="1008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Message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Broker</a:t>
            </a: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3200400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752600" y="1524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 dirty="0" smtClean="0">
                <a:solidFill>
                  <a:srgbClr val="800080"/>
                </a:solidFill>
                <a:latin typeface="Tahoma" charset="0"/>
              </a:rPr>
              <a:t>PNUTS: Detailed </a:t>
            </a:r>
            <a:r>
              <a:rPr lang="en-US" sz="4000" dirty="0">
                <a:solidFill>
                  <a:srgbClr val="800080"/>
                </a:solidFill>
                <a:latin typeface="Tahoma" charset="0"/>
              </a:rPr>
              <a:t>architecture</a:t>
            </a: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3727450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4256088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4765675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5281613" y="3403600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2" grpId="0" animBg="1"/>
      <p:bldP spid="21591" grpId="0" animBg="1"/>
      <p:bldP spid="21523" grpId="0" animBg="1"/>
      <p:bldP spid="21524" grpId="0" animBg="1"/>
      <p:bldP spid="21589" grpId="0" animBg="1"/>
      <p:bldP spid="2159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800600" y="32766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724400" y="32004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3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066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600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1336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6670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200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733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267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2860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8194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630738" y="5013325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Storage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units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124200" y="3336925"/>
            <a:ext cx="62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0" y="3954463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Tablet controller</a:t>
            </a: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228600" y="3032125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657600" y="3032125"/>
            <a:ext cx="760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762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990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1219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1447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1676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1905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133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2362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590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819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048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3276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3505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3733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3962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4191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228600" y="2117725"/>
            <a:ext cx="573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5334000" y="2117725"/>
            <a:ext cx="0" cy="4648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Local region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477000" y="160020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Remote regions</a:t>
            </a:r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5334000" y="4267200"/>
            <a:ext cx="32766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Rectangle 50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3" name="Rectangle 5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4646613" y="3657600"/>
            <a:ext cx="458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YMB</a:t>
            </a:r>
          </a:p>
        </p:txBody>
      </p:sp>
      <p:sp>
        <p:nvSpPr>
          <p:cNvPr id="64565" name="Rectangle 53"/>
          <p:cNvSpPr>
            <a:spLocks noChangeArrowheads="1"/>
          </p:cNvSpPr>
          <p:nvPr/>
        </p:nvSpPr>
        <p:spPr bwMode="auto">
          <a:xfrm>
            <a:off x="5486400" y="38100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410200" y="3733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Rectangle 55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Rectangle 56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Rectangle 57"/>
          <p:cNvSpPr>
            <a:spLocks noChangeArrowheads="1"/>
          </p:cNvSpPr>
          <p:nvPr/>
        </p:nvSpPr>
        <p:spPr bwMode="auto">
          <a:xfrm>
            <a:off x="6553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68580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2" name="Rectangle 60"/>
          <p:cNvSpPr>
            <a:spLocks noChangeArrowheads="1"/>
          </p:cNvSpPr>
          <p:nvPr/>
        </p:nvSpPr>
        <p:spPr bwMode="auto">
          <a:xfrm>
            <a:off x="7467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3" name="Rectangle 61"/>
          <p:cNvSpPr>
            <a:spLocks noChangeArrowheads="1"/>
          </p:cNvSpPr>
          <p:nvPr/>
        </p:nvSpPr>
        <p:spPr bwMode="auto">
          <a:xfrm>
            <a:off x="7772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4" name="Rectangle 62"/>
          <p:cNvSpPr>
            <a:spLocks noChangeArrowheads="1"/>
          </p:cNvSpPr>
          <p:nvPr/>
        </p:nvSpPr>
        <p:spPr bwMode="auto">
          <a:xfrm>
            <a:off x="8077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5" name="Rectangle 63"/>
          <p:cNvSpPr>
            <a:spLocks noChangeArrowheads="1"/>
          </p:cNvSpPr>
          <p:nvPr/>
        </p:nvSpPr>
        <p:spPr bwMode="auto">
          <a:xfrm>
            <a:off x="17526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6" name="Rectangle 64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7" name="Rectangle 65"/>
          <p:cNvSpPr>
            <a:spLocks noChangeArrowheads="1"/>
          </p:cNvSpPr>
          <p:nvPr/>
        </p:nvSpPr>
        <p:spPr bwMode="auto">
          <a:xfrm>
            <a:off x="6934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8" name="Rectangle 66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64770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Rectangle 72"/>
          <p:cNvSpPr>
            <a:spLocks noChangeArrowheads="1"/>
          </p:cNvSpPr>
          <p:nvPr/>
        </p:nvSpPr>
        <p:spPr bwMode="auto">
          <a:xfrm>
            <a:off x="67056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Rectangle 73"/>
          <p:cNvSpPr>
            <a:spLocks noChangeArrowheads="1"/>
          </p:cNvSpPr>
          <p:nvPr/>
        </p:nvSpPr>
        <p:spPr bwMode="auto">
          <a:xfrm>
            <a:off x="69342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Rectangle 74"/>
          <p:cNvSpPr>
            <a:spLocks noChangeArrowheads="1"/>
          </p:cNvSpPr>
          <p:nvPr/>
        </p:nvSpPr>
        <p:spPr bwMode="auto">
          <a:xfrm>
            <a:off x="71628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Rectangle 75"/>
          <p:cNvSpPr>
            <a:spLocks noChangeArrowheads="1"/>
          </p:cNvSpPr>
          <p:nvPr/>
        </p:nvSpPr>
        <p:spPr bwMode="auto">
          <a:xfrm>
            <a:off x="73914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Line 76"/>
          <p:cNvSpPr>
            <a:spLocks noChangeShapeType="1"/>
          </p:cNvSpPr>
          <p:nvPr/>
        </p:nvSpPr>
        <p:spPr bwMode="auto">
          <a:xfrm>
            <a:off x="5791200" y="25749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5562600" y="6400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5486400" y="63246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Rectangle 79"/>
          <p:cNvSpPr>
            <a:spLocks noChangeArrowheads="1"/>
          </p:cNvSpPr>
          <p:nvPr/>
        </p:nvSpPr>
        <p:spPr bwMode="auto">
          <a:xfrm>
            <a:off x="5410200" y="62484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5943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Rectangle 81"/>
          <p:cNvSpPr>
            <a:spLocks noChangeArrowheads="1"/>
          </p:cNvSpPr>
          <p:nvPr/>
        </p:nvSpPr>
        <p:spPr bwMode="auto">
          <a:xfrm>
            <a:off x="6248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Rectangle 82"/>
          <p:cNvSpPr>
            <a:spLocks noChangeArrowheads="1"/>
          </p:cNvSpPr>
          <p:nvPr/>
        </p:nvSpPr>
        <p:spPr bwMode="auto">
          <a:xfrm>
            <a:off x="6553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Rectangle 83"/>
          <p:cNvSpPr>
            <a:spLocks noChangeArrowheads="1"/>
          </p:cNvSpPr>
          <p:nvPr/>
        </p:nvSpPr>
        <p:spPr bwMode="auto">
          <a:xfrm>
            <a:off x="68580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Rectangle 84"/>
          <p:cNvSpPr>
            <a:spLocks noChangeArrowheads="1"/>
          </p:cNvSpPr>
          <p:nvPr/>
        </p:nvSpPr>
        <p:spPr bwMode="auto">
          <a:xfrm>
            <a:off x="71628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Rectangle 85"/>
          <p:cNvSpPr>
            <a:spLocks noChangeArrowheads="1"/>
          </p:cNvSpPr>
          <p:nvPr/>
        </p:nvSpPr>
        <p:spPr bwMode="auto">
          <a:xfrm>
            <a:off x="7467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Rectangle 86"/>
          <p:cNvSpPr>
            <a:spLocks noChangeArrowheads="1"/>
          </p:cNvSpPr>
          <p:nvPr/>
        </p:nvSpPr>
        <p:spPr bwMode="auto">
          <a:xfrm>
            <a:off x="7772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Rectangle 87"/>
          <p:cNvSpPr>
            <a:spLocks noChangeArrowheads="1"/>
          </p:cNvSpPr>
          <p:nvPr/>
        </p:nvSpPr>
        <p:spPr bwMode="auto">
          <a:xfrm>
            <a:off x="8077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Rectangle 88"/>
          <p:cNvSpPr>
            <a:spLocks noChangeArrowheads="1"/>
          </p:cNvSpPr>
          <p:nvPr/>
        </p:nvSpPr>
        <p:spPr bwMode="auto">
          <a:xfrm>
            <a:off x="66294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Rectangle 89"/>
          <p:cNvSpPr>
            <a:spLocks noChangeArrowheads="1"/>
          </p:cNvSpPr>
          <p:nvPr/>
        </p:nvSpPr>
        <p:spPr bwMode="auto">
          <a:xfrm>
            <a:off x="69342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Rectangle 90"/>
          <p:cNvSpPr>
            <a:spLocks noChangeArrowheads="1"/>
          </p:cNvSpPr>
          <p:nvPr/>
        </p:nvSpPr>
        <p:spPr bwMode="auto">
          <a:xfrm>
            <a:off x="72390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Rectangle 95"/>
          <p:cNvSpPr>
            <a:spLocks noChangeArrowheads="1"/>
          </p:cNvSpPr>
          <p:nvPr/>
        </p:nvSpPr>
        <p:spPr bwMode="auto">
          <a:xfrm>
            <a:off x="64770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Rectangle 96"/>
          <p:cNvSpPr>
            <a:spLocks noChangeArrowheads="1"/>
          </p:cNvSpPr>
          <p:nvPr/>
        </p:nvSpPr>
        <p:spPr bwMode="auto">
          <a:xfrm>
            <a:off x="67056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Rectangle 97"/>
          <p:cNvSpPr>
            <a:spLocks noChangeArrowheads="1"/>
          </p:cNvSpPr>
          <p:nvPr/>
        </p:nvSpPr>
        <p:spPr bwMode="auto">
          <a:xfrm>
            <a:off x="69342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Rectangle 98"/>
          <p:cNvSpPr>
            <a:spLocks noChangeArrowheads="1"/>
          </p:cNvSpPr>
          <p:nvPr/>
        </p:nvSpPr>
        <p:spPr bwMode="auto">
          <a:xfrm>
            <a:off x="71628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Rectangle 99"/>
          <p:cNvSpPr>
            <a:spLocks noChangeArrowheads="1"/>
          </p:cNvSpPr>
          <p:nvPr/>
        </p:nvSpPr>
        <p:spPr bwMode="auto">
          <a:xfrm>
            <a:off x="73914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Line 100"/>
          <p:cNvSpPr>
            <a:spLocks noChangeShapeType="1"/>
          </p:cNvSpPr>
          <p:nvPr/>
        </p:nvSpPr>
        <p:spPr bwMode="auto">
          <a:xfrm>
            <a:off x="5791200" y="50895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3" name="Rectangle 101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 dirty="0" smtClean="0">
                <a:solidFill>
                  <a:srgbClr val="800080"/>
                </a:solidFill>
                <a:latin typeface="Tahoma" charset="0"/>
              </a:rPr>
              <a:t>PNUTS: Detailed </a:t>
            </a:r>
            <a:r>
              <a:rPr lang="en-US" sz="4000" dirty="0">
                <a:solidFill>
                  <a:srgbClr val="800080"/>
                </a:solidFill>
                <a:latin typeface="Tahoma" charset="0"/>
              </a:rPr>
              <a:t>architecture</a:t>
            </a:r>
          </a:p>
        </p:txBody>
      </p:sp>
      <p:sp>
        <p:nvSpPr>
          <p:cNvPr id="64614" name="Rectangle 102"/>
          <p:cNvSpPr>
            <a:spLocks noChangeArrowheads="1"/>
          </p:cNvSpPr>
          <p:nvPr/>
        </p:nvSpPr>
        <p:spPr bwMode="auto">
          <a:xfrm>
            <a:off x="271463" y="3370263"/>
            <a:ext cx="639762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Rectangle 103"/>
          <p:cNvSpPr>
            <a:spLocks noChangeArrowheads="1"/>
          </p:cNvSpPr>
          <p:nvPr/>
        </p:nvSpPr>
        <p:spPr bwMode="auto">
          <a:xfrm>
            <a:off x="5781675" y="2787650"/>
            <a:ext cx="274638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789613" y="5308600"/>
            <a:ext cx="274637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Yahoo Message Bus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Distributed publish-subscribe service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delivery once a message is published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Logging at site where message is published, and at other sites when received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messages published to a particular cluster will be delivered in same order at all other clusters</a:t>
            </a:r>
          </a:p>
          <a:p>
            <a:pPr>
              <a:lnSpc>
                <a:spcPct val="80000"/>
              </a:lnSpc>
            </a:pPr>
            <a:r>
              <a:rPr lang="en-US" sz="2800"/>
              <a:t>Record updates are published to YMB by master copy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All replicas subscribe to the updates, and get them in same order for a particular record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Data Transparency</a:t>
            </a:r>
            <a:endParaRPr lang="en-US" dirty="0">
              <a:latin typeface="Helvetica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Data transparency</a:t>
            </a:r>
            <a:r>
              <a:rPr lang="en-US" dirty="0">
                <a:latin typeface="Helvetica" charset="0"/>
              </a:rPr>
              <a:t>: Degree to which system user may remain unaware of the details of how and where the data items are stored in a distributed system</a:t>
            </a:r>
          </a:p>
          <a:p>
            <a:r>
              <a:rPr lang="en-US" dirty="0">
                <a:latin typeface="Helvetica" charset="0"/>
              </a:rPr>
              <a:t>Consider transparency issues in relation to: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Fragmentation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Replication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Location transparency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concurrency is now the programmers job</a:t>
            </a:r>
          </a:p>
          <a:p>
            <a:pPr lvl="1"/>
            <a:r>
              <a:rPr lang="en-US" dirty="0" smtClean="0"/>
              <a:t>Updates are sent lazily to replicas</a:t>
            </a:r>
          </a:p>
          <a:p>
            <a:pPr lvl="2"/>
            <a:r>
              <a:rPr lang="en-US" dirty="0" smtClean="0"/>
              <a:t>Update replica 1,  read replica 2 </a:t>
            </a:r>
            <a:r>
              <a:rPr lang="en-US" dirty="0" smtClean="0">
                <a:sym typeface="Wingdings"/>
              </a:rPr>
              <a:t> can give old value</a:t>
            </a:r>
          </a:p>
          <a:p>
            <a:pPr lvl="2"/>
            <a:r>
              <a:rPr lang="en-US" dirty="0" smtClean="0"/>
              <a:t>Replication is no longer transparent</a:t>
            </a:r>
          </a:p>
          <a:p>
            <a:pPr lvl="1"/>
            <a:r>
              <a:rPr lang="en-US" dirty="0" smtClean="0"/>
              <a:t>To deal with this, PNUTS provides version numbering</a:t>
            </a:r>
          </a:p>
          <a:p>
            <a:pPr lvl="2"/>
            <a:r>
              <a:rPr lang="en-US" dirty="0" smtClean="0"/>
              <a:t>Reads can specify version number</a:t>
            </a:r>
          </a:p>
          <a:p>
            <a:pPr lvl="2"/>
            <a:r>
              <a:rPr lang="en-US" dirty="0" smtClean="0"/>
              <a:t>Write can be conditional on version number</a:t>
            </a:r>
          </a:p>
          <a:p>
            <a:pPr lvl="1"/>
            <a:r>
              <a:rPr lang="en-US" dirty="0" smtClean="0"/>
              <a:t>Application programmer has to manage concurrency</a:t>
            </a:r>
          </a:p>
          <a:p>
            <a:r>
              <a:rPr lang="en-US" dirty="0" smtClean="0"/>
              <a:t>With great scale comes great responsibility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73200"/>
            <a:ext cx="7772400" cy="4533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Goal: make it easier for applications to reason about updates and cope with asynchrony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What happens to a record with primary key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Brian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?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45475" y="3844925"/>
            <a:ext cx="522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43025" y="3170238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Record inserted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571625" y="355123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76425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105025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46338" y="3259138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2790825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0416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32702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62280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>
            <a:off x="4927600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054475" y="3232150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4371975" y="3462338"/>
            <a:ext cx="30163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6094413" y="32178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Delete</a:t>
            </a: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>
            <a:off x="6323013" y="34623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28746" name="Rectangle 7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34988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 flipH="1">
            <a:off x="37274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5143500" y="322421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 flipH="1">
            <a:off x="5372100" y="34686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9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2742" name="Rectangle 38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60" name="Line 56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4670425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H="1">
            <a:off x="3819525" y="1892300"/>
            <a:ext cx="1193800" cy="904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7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7" grpId="0"/>
      <p:bldP spid="72758" grpId="0" animBg="1"/>
      <p:bldP spid="72759" grpId="0"/>
      <p:bldP spid="72760" grpId="0" animBg="1"/>
      <p:bldP spid="72763" grpId="0"/>
      <p:bldP spid="7276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69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up-to-date</a:t>
            </a:r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5013325" y="1892300"/>
            <a:ext cx="1360488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1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/>
      <p:bldP spid="7580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≥ v.6</a:t>
            </a:r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H="1">
            <a:off x="4922838" y="1892300"/>
            <a:ext cx="90487" cy="83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438150" y="1533525"/>
            <a:ext cx="365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Read-critical(required version):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1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/>
      <p:bldP spid="7785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4648200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3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9" grpId="0"/>
      <p:bldP spid="7376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212725" y="1612900"/>
            <a:ext cx="421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Test-and-set-write(required version)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6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1" grpId="0"/>
      <p:bldP spid="76834" grpId="0"/>
      <p:bldP spid="7683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85" name="Group 37"/>
          <p:cNvGrpSpPr>
            <a:grpSpLocks/>
          </p:cNvGrpSpPr>
          <p:nvPr/>
        </p:nvGrpSpPr>
        <p:grpSpPr bwMode="auto">
          <a:xfrm>
            <a:off x="219075" y="1371600"/>
            <a:ext cx="8647113" cy="5486400"/>
            <a:chOff x="138" y="864"/>
            <a:chExt cx="5447" cy="3456"/>
          </a:xfrm>
        </p:grpSpPr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138" y="864"/>
              <a:ext cx="5447" cy="345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774" y="2188"/>
              <a:ext cx="4056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>
                  <a:solidFill>
                    <a:srgbClr val="000000"/>
                  </a:solidFill>
                </a:rPr>
                <a:t>Mechanism: per record mastership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and Tablet Mastership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31" y="1464139"/>
            <a:ext cx="7480300" cy="4605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Data in PNUTS is replicated across sites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Hidden field in each record stores which copy is the master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updates can be submitted to any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forwarded to master, applied in order received by master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Record also contains origin of last few  updates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can be changed by current master, based on this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change is simply a record update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Tablets mastership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Required to ensure primary key consistency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different from record mastership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Features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7772400" cy="4605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 record transactions</a:t>
            </a:r>
          </a:p>
          <a:p>
            <a:pPr>
              <a:lnSpc>
                <a:spcPct val="90000"/>
              </a:lnSpc>
            </a:pPr>
            <a:r>
              <a:rPr lang="en-US"/>
              <a:t>Copying a tablet (on failure, for e.g.)</a:t>
            </a:r>
          </a:p>
          <a:p>
            <a:pPr lvl="1">
              <a:lnSpc>
                <a:spcPct val="90000"/>
              </a:lnSpc>
            </a:pPr>
            <a:r>
              <a:rPr lang="en-US"/>
              <a:t>Request copy</a:t>
            </a:r>
          </a:p>
          <a:p>
            <a:pPr lvl="1">
              <a:lnSpc>
                <a:spcPct val="90000"/>
              </a:lnSpc>
            </a:pPr>
            <a:r>
              <a:rPr lang="en-US"/>
              <a:t>Publish checkpoint message</a:t>
            </a:r>
          </a:p>
          <a:p>
            <a:pPr lvl="1">
              <a:lnSpc>
                <a:spcPct val="90000"/>
              </a:lnSpc>
            </a:pPr>
            <a:r>
              <a:rPr lang="en-US"/>
              <a:t>Get copy of tablet as of when checkpoint is received</a:t>
            </a:r>
          </a:p>
          <a:p>
            <a:pPr lvl="1">
              <a:lnSpc>
                <a:spcPct val="90000"/>
              </a:lnSpc>
            </a:pPr>
            <a:r>
              <a:rPr lang="en-US"/>
              <a:t>Apply later updates</a:t>
            </a:r>
          </a:p>
          <a:p>
            <a:pPr>
              <a:lnSpc>
                <a:spcPct val="90000"/>
              </a:lnSpc>
            </a:pPr>
            <a:r>
              <a:rPr lang="en-US"/>
              <a:t>Tablet split</a:t>
            </a:r>
          </a:p>
          <a:p>
            <a:pPr lvl="1">
              <a:lnSpc>
                <a:spcPct val="90000"/>
              </a:lnSpc>
            </a:pPr>
            <a:r>
              <a:rPr lang="en-US"/>
              <a:t>Has to be coordinated across all copies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91382</TotalTime>
  <Words>15898</Words>
  <Application>Microsoft Macintosh PowerPoint</Application>
  <PresentationFormat>On-screen Show (4:3)</PresentationFormat>
  <Paragraphs>2130</Paragraphs>
  <Slides>186</Slides>
  <Notes>71</Notes>
  <HiddenSlides>25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186</vt:i4>
      </vt:variant>
    </vt:vector>
  </HeadingPairs>
  <TitlesOfParts>
    <vt:vector size="187" baseType="lpstr">
      <vt:lpstr>Advantage</vt:lpstr>
      <vt:lpstr>Massively Parallel/Distributed Data Storage Systems </vt:lpstr>
      <vt:lpstr>Talk Outline</vt:lpstr>
      <vt:lpstr>Why Distributed Data Storage a.k.a. Cloud Storage</vt:lpstr>
      <vt:lpstr>Why Distributed Data Storage a.k.a. Cloud Storage</vt:lpstr>
      <vt:lpstr>Examples of Types of Big Data</vt:lpstr>
      <vt:lpstr>Why not use Parallel Databases? </vt:lpstr>
      <vt:lpstr>Basics: Parallel/Distributed Data Storage</vt:lpstr>
      <vt:lpstr>Basics: Data Replication</vt:lpstr>
      <vt:lpstr>Basics: Data Transparency</vt:lpstr>
      <vt:lpstr>Basics: Naming of Data Items</vt:lpstr>
      <vt:lpstr>Build-it-Yourself Parallel Data Storage:  a.k.a. Sharding</vt:lpstr>
      <vt:lpstr>Parallel/Distributed Key-Value Data Stores</vt:lpstr>
      <vt:lpstr>Typical Data Storage Access API</vt:lpstr>
      <vt:lpstr>What is NoSQL?</vt:lpstr>
      <vt:lpstr>Data Storage Systems vs. Databases</vt:lpstr>
      <vt:lpstr>Querying Static Big Data</vt:lpstr>
      <vt:lpstr>Talk Outline</vt:lpstr>
      <vt:lpstr>Background: Distributed Transactions</vt:lpstr>
      <vt:lpstr>Distributed Transactions</vt:lpstr>
      <vt:lpstr>Transaction System Architecture</vt:lpstr>
      <vt:lpstr>System Failure Modes</vt:lpstr>
      <vt:lpstr>Commit Protocols</vt:lpstr>
      <vt:lpstr>Two Phase Commit Protocol (2PC)</vt:lpstr>
      <vt:lpstr>Phase 1: Obtaining a Decision</vt:lpstr>
      <vt:lpstr>Phase 2: Recording the Decision</vt:lpstr>
      <vt:lpstr>Three Phase Commit (3PC)</vt:lpstr>
      <vt:lpstr>Distributed Transactions via Persistent Messaging</vt:lpstr>
      <vt:lpstr>Persistent Messaging</vt:lpstr>
      <vt:lpstr>Error Conditions with Persistent Messaging</vt:lpstr>
      <vt:lpstr>Persistent Messaging and Workflows</vt:lpstr>
      <vt:lpstr>Managing Replicated Data</vt:lpstr>
      <vt:lpstr>Primary Copy</vt:lpstr>
      <vt:lpstr>Primary Copy</vt:lpstr>
      <vt:lpstr>Majority Protocol for Locking</vt:lpstr>
      <vt:lpstr>Majority Protocol for Locking</vt:lpstr>
      <vt:lpstr>Majority Protocol for Accessing Replicated Items</vt:lpstr>
      <vt:lpstr>Majority Protocol for Accessing Replicated Items</vt:lpstr>
      <vt:lpstr>Biased Protocol for Locking</vt:lpstr>
      <vt:lpstr>Quorum Consensus Protocol</vt:lpstr>
      <vt:lpstr>Quorum Consensus Protocol</vt:lpstr>
      <vt:lpstr>Read One Write All (Available)</vt:lpstr>
      <vt:lpstr>Replication with Weak Consistency</vt:lpstr>
      <vt:lpstr>Availability</vt:lpstr>
      <vt:lpstr>Reconfiguration</vt:lpstr>
      <vt:lpstr>Reconfiguration (Cont.)</vt:lpstr>
      <vt:lpstr>Site Reintegration</vt:lpstr>
      <vt:lpstr>Coordinator Selection</vt:lpstr>
      <vt:lpstr>Distributed Consensus</vt:lpstr>
      <vt:lpstr>The Paxos Family</vt:lpstr>
      <vt:lpstr>RAFT: In Search of an Under-standable Consensus Algorithm</vt:lpstr>
      <vt:lpstr>Paxos: Overview</vt:lpstr>
      <vt:lpstr>Paxos Made Simple</vt:lpstr>
      <vt:lpstr>Paxos Made Simple</vt:lpstr>
      <vt:lpstr>Paxos Details</vt:lpstr>
      <vt:lpstr>Talk Outline</vt:lpstr>
      <vt:lpstr>Distributed File Systems</vt:lpstr>
      <vt:lpstr>Distributed File Systems</vt:lpstr>
      <vt:lpstr>Hadoop Distributed File System</vt:lpstr>
      <vt:lpstr>HDFS Architecture</vt:lpstr>
      <vt:lpstr>Limitations of GFS/HDFS</vt:lpstr>
      <vt:lpstr>Talk Outline</vt:lpstr>
      <vt:lpstr>Parallel/Distributed Data Storage Systems</vt:lpstr>
      <vt:lpstr>Typical Data Storage Access API</vt:lpstr>
      <vt:lpstr>Data Types in Data Storage Systems</vt:lpstr>
      <vt:lpstr>E.g. of Flexible Data Model</vt:lpstr>
      <vt:lpstr>Bigtable: Data model</vt:lpstr>
      <vt:lpstr>Talk Outline</vt:lpstr>
      <vt:lpstr>Architecture of distributed storage systems </vt:lpstr>
      <vt:lpstr>Bigtable</vt:lpstr>
      <vt:lpstr>Distributing Load Across Servers</vt:lpstr>
      <vt:lpstr>Chubby (OSDI’06)</vt:lpstr>
      <vt:lpstr>How To Layer Storage on Top of File System</vt:lpstr>
      <vt:lpstr>Tablets: Partitioning Data across Nodes </vt:lpstr>
      <vt:lpstr>Immutability</vt:lpstr>
      <vt:lpstr>Editing a table</vt:lpstr>
      <vt:lpstr>Table</vt:lpstr>
      <vt:lpstr>Finding a tablet</vt:lpstr>
      <vt:lpstr>Master’s Tasks</vt:lpstr>
      <vt:lpstr>Master’s Tasks (Cont)</vt:lpstr>
      <vt:lpstr>Metadata Management</vt:lpstr>
      <vt:lpstr>Table</vt:lpstr>
      <vt:lpstr>Compactions</vt:lpstr>
      <vt:lpstr>Locality Groups</vt:lpstr>
      <vt:lpstr>Log Handling</vt:lpstr>
      <vt:lpstr>Transactions in Bigtable</vt:lpstr>
      <vt:lpstr>Yahoo PNUTS (a.k.a. Sherpa)</vt:lpstr>
      <vt:lpstr>PowerPoint Presentation</vt:lpstr>
      <vt:lpstr>PowerPoint Presentation</vt:lpstr>
      <vt:lpstr>Yahoo Message Bus</vt:lpstr>
      <vt:lpstr>Managing Concurrency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and Tablet Mastership</vt:lpstr>
      <vt:lpstr>Other Features</vt:lpstr>
      <vt:lpstr>Asynchronous View Maintenance in PNUTS</vt:lpstr>
      <vt:lpstr>Asynchronous View Maintenance in PNUTS</vt:lpstr>
      <vt:lpstr>Asynchronous View Maintenance in PNUTS (from Agrawal, SIGMOD 09)</vt:lpstr>
      <vt:lpstr>Remote View Maintenance (from Agrawal, SIGMOD 09)</vt:lpstr>
      <vt:lpstr>Aggregates by scatter-gather (from Agrawal, SIGMOD 09)</vt:lpstr>
      <vt:lpstr>Local Aggregates over Repartitioned Data (from Agrawal, SIGMOD 09)</vt:lpstr>
      <vt:lpstr>Consistency Model for Views</vt:lpstr>
      <vt:lpstr>Reading View Records Based on Versions</vt:lpstr>
      <vt:lpstr>Reading View Records Based on Versions</vt:lpstr>
      <vt:lpstr>Talk Outline</vt:lpstr>
      <vt:lpstr>Back Towards ACID</vt:lpstr>
      <vt:lpstr>Google’s Megastore</vt:lpstr>
      <vt:lpstr>Megastore (CIDR 2011): Motivation</vt:lpstr>
      <vt:lpstr>Entity Group Example (Baker et al., CIDR 11)</vt:lpstr>
      <vt:lpstr>Megastore Architecture (from Baker et al, CIDR 11)</vt:lpstr>
      <vt:lpstr>Megastore: Operations across Entity Groups (from Baker et al, CIDR 11)</vt:lpstr>
      <vt:lpstr>Multiversioning in Megastore</vt:lpstr>
      <vt:lpstr>Megastore Replication Architecture (Baker et al. CIDR 11)</vt:lpstr>
      <vt:lpstr>Managing Replicated Data in Megastore</vt:lpstr>
      <vt:lpstr>Paxos in Megastore</vt:lpstr>
      <vt:lpstr>Paxos in Megastore</vt:lpstr>
      <vt:lpstr>Timeline of Write Algorithm (Baker et al. CIDR 11)</vt:lpstr>
      <vt:lpstr>Performance of Megastore</vt:lpstr>
      <vt:lpstr>Google’s Spanner</vt:lpstr>
      <vt:lpstr>Google Spanner (OSDI 2012): Features</vt:lpstr>
      <vt:lpstr>Spanner: Concurrency Control</vt:lpstr>
      <vt:lpstr>Timestamps, Global Clock</vt:lpstr>
      <vt:lpstr>Timestamp Invariants</vt:lpstr>
      <vt:lpstr>TrueTime</vt:lpstr>
      <vt:lpstr>Timestamps and TrueTime</vt:lpstr>
      <vt:lpstr>Reads in spanner</vt:lpstr>
      <vt:lpstr>TrueTime Architecture</vt:lpstr>
      <vt:lpstr>F1 Scalable Relation Storage</vt:lpstr>
      <vt:lpstr>Queries and Transactions in F1</vt:lpstr>
      <vt:lpstr>Other Work on Cloud Transaction Processing</vt:lpstr>
      <vt:lpstr>G-Store: A Scalable Data Store for Transactional Multi key Access in the Cloud</vt:lpstr>
      <vt:lpstr>Dynamic Entity Groups</vt:lpstr>
      <vt:lpstr>Gstore: Key contributions</vt:lpstr>
      <vt:lpstr>Group Formation Protocol</vt:lpstr>
      <vt:lpstr>Dealing with failures</vt:lpstr>
      <vt:lpstr>Talk Outline</vt:lpstr>
      <vt:lpstr>Consistency vs. Availability</vt:lpstr>
      <vt:lpstr>What is Consistency?</vt:lpstr>
      <vt:lpstr>Availability</vt:lpstr>
      <vt:lpstr>CAP “Theorem”</vt:lpstr>
      <vt:lpstr>Replication with Weak Consistency</vt:lpstr>
      <vt:lpstr>Eventual Consistency</vt:lpstr>
      <vt:lpstr>Availability vs Latency</vt:lpstr>
      <vt:lpstr>Detecting Inconsistency</vt:lpstr>
      <vt:lpstr>How to Reconcile Inconsistent Versions?</vt:lpstr>
      <vt:lpstr>Amazon Dynamo</vt:lpstr>
      <vt:lpstr>Dynamo: Basics</vt:lpstr>
      <vt:lpstr>Dynamo: Versioning of Data</vt:lpstr>
      <vt:lpstr>Vector Clocks for Versioning</vt:lpstr>
      <vt:lpstr>Example of Vector Clock (from DeCandia et al., SOSP 2007) </vt:lpstr>
      <vt:lpstr>Performing Put/Get Operations</vt:lpstr>
      <vt:lpstr>How to Reconcile Inconsistent Versions?</vt:lpstr>
      <vt:lpstr>Dealing with Failure</vt:lpstr>
      <vt:lpstr>Consistency Models for Applications</vt:lpstr>
      <vt:lpstr>Implementing Consistency Models</vt:lpstr>
      <vt:lpstr>Order Independent Operations</vt:lpstr>
      <vt:lpstr>CALM Principle</vt:lpstr>
      <vt:lpstr>Conclusions, Future Work, and References</vt:lpstr>
      <vt:lpstr>Conclusions</vt:lpstr>
      <vt:lpstr>Conclusions: Query Processing</vt:lpstr>
      <vt:lpstr>Research Directions (Cont)</vt:lpstr>
      <vt:lpstr>Some References</vt:lpstr>
      <vt:lpstr>END OF TALK</vt:lpstr>
      <vt:lpstr>Bully Algorithm</vt:lpstr>
      <vt:lpstr>Bully Algorithm (Cont.)</vt:lpstr>
      <vt:lpstr>Background: Concurrency Control and Replication in Distributed Systems</vt:lpstr>
      <vt:lpstr>Concurrency Control</vt:lpstr>
      <vt:lpstr>Single-Lock-Manager Approach</vt:lpstr>
      <vt:lpstr>Single-Lock-Manager Approach (Cont.)</vt:lpstr>
      <vt:lpstr>Distributed Lock Manager</vt:lpstr>
      <vt:lpstr>Distributed Commit Protocols</vt:lpstr>
      <vt:lpstr>Two Phase Commit Protocol (2PC)</vt:lpstr>
      <vt:lpstr>Phase 1: Obtaining a Decision</vt:lpstr>
      <vt:lpstr>Phase 2: Recording the Decision</vt:lpstr>
      <vt:lpstr>Handling of Failures - Site Failure</vt:lpstr>
      <vt:lpstr>Handling of Failures- Coordinator Failure</vt:lpstr>
      <vt:lpstr>Handling of Failures - Network Partition</vt:lpstr>
      <vt:lpstr>Recovery and Concurrency Control</vt:lpstr>
      <vt:lpstr>Three Phase Commit (3PC)</vt:lpstr>
      <vt:lpstr>Timestamping</vt:lpstr>
      <vt:lpstr>Timestamping (Cont.)</vt:lpstr>
      <vt:lpstr>Comparison with Remote Backup</vt:lpstr>
    </vt:vector>
  </TitlesOfParts>
  <Company>IIT Bombay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Distributed Databases</dc:title>
  <dc:creator>S. Sudarshan</dc:creator>
  <cp:lastModifiedBy>S Sudarshan</cp:lastModifiedBy>
  <cp:revision>691</cp:revision>
  <cp:lastPrinted>2000-07-11T17:46:20Z</cp:lastPrinted>
  <dcterms:created xsi:type="dcterms:W3CDTF">2009-12-21T15:40:30Z</dcterms:created>
  <dcterms:modified xsi:type="dcterms:W3CDTF">2015-10-24T11:11:38Z</dcterms:modified>
</cp:coreProperties>
</file>