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8" r:id="rId1"/>
    <p:sldMasterId id="2147483692" r:id="rId2"/>
  </p:sldMasterIdLst>
  <p:notesMasterIdLst>
    <p:notesMasterId r:id="rId27"/>
  </p:notesMasterIdLst>
  <p:sldIdLst>
    <p:sldId id="256" r:id="rId3"/>
    <p:sldId id="257" r:id="rId4"/>
    <p:sldId id="260" r:id="rId5"/>
    <p:sldId id="295" r:id="rId6"/>
    <p:sldId id="259" r:id="rId7"/>
    <p:sldId id="286" r:id="rId8"/>
    <p:sldId id="266" r:id="rId9"/>
    <p:sldId id="290" r:id="rId10"/>
    <p:sldId id="269" r:id="rId11"/>
    <p:sldId id="302" r:id="rId12"/>
    <p:sldId id="267" r:id="rId13"/>
    <p:sldId id="275" r:id="rId14"/>
    <p:sldId id="285" r:id="rId15"/>
    <p:sldId id="288" r:id="rId16"/>
    <p:sldId id="276" r:id="rId17"/>
    <p:sldId id="289" r:id="rId18"/>
    <p:sldId id="305" r:id="rId19"/>
    <p:sldId id="306" r:id="rId20"/>
    <p:sldId id="307" r:id="rId21"/>
    <p:sldId id="299" r:id="rId22"/>
    <p:sldId id="282" r:id="rId23"/>
    <p:sldId id="304" r:id="rId24"/>
    <p:sldId id="309" r:id="rId25"/>
    <p:sldId id="30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8814"/>
    <a:srgbClr val="FFFF6D"/>
    <a:srgbClr val="ED7561"/>
    <a:srgbClr val="B8E08C"/>
    <a:srgbClr val="BA6E61"/>
    <a:srgbClr val="4BD0FF"/>
    <a:srgbClr val="EBFAFF"/>
    <a:srgbClr val="D5F4FF"/>
    <a:srgbClr val="1DC4FF"/>
    <a:srgbClr val="0091C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12" autoAdjust="0"/>
  </p:normalViewPr>
  <p:slideViewPr>
    <p:cSldViewPr snapToGrid="0" snapToObjects="1">
      <p:cViewPr varScale="1">
        <p:scale>
          <a:sx n="64" d="100"/>
          <a:sy n="64" d="100"/>
        </p:scale>
        <p:origin x="1330"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IBM_ADMIN\Dropbox\QueryInterpretationUsingRelations\Talk\files\result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IBM_ADMIN\Dropbox\QueryInterpretationUsingRelations\Talk\files\resul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IBM_ADMIN\Dropbox\QueryInterpretationUsingRelations\Talk\files\result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543767555371365E-2"/>
          <c:y val="0.17150506212175484"/>
          <c:w val="0.88590067688907315"/>
          <c:h val="0.74771403254086466"/>
        </c:manualLayout>
      </c:layout>
      <c:barChart>
        <c:barDir val="col"/>
        <c:grouping val="clustered"/>
        <c:varyColors val="0"/>
        <c:ser>
          <c:idx val="0"/>
          <c:order val="0"/>
          <c:tx>
            <c:strRef>
              <c:f>Sheet4!$B$1</c:f>
              <c:strCache>
                <c:ptCount val="1"/>
                <c:pt idx="0">
                  <c:v>KG only</c:v>
                </c:pt>
              </c:strCache>
            </c:strRef>
          </c:tx>
          <c:spPr>
            <a:solidFill>
              <a:schemeClr val="accent1"/>
            </a:solidFill>
            <a:ln>
              <a:noFill/>
            </a:ln>
            <a:effectLst/>
          </c:spPr>
          <c:invertIfNegative val="0"/>
          <c:cat>
            <c:strRef>
              <c:f>Sheet4!$A$2:$A$5</c:f>
              <c:strCache>
                <c:ptCount val="4"/>
                <c:pt idx="0">
                  <c:v>TREC-INEX Unoptimized</c:v>
                </c:pt>
                <c:pt idx="1">
                  <c:v>TREC-INEX LVDT</c:v>
                </c:pt>
                <c:pt idx="2">
                  <c:v>WQT Unoptimized</c:v>
                </c:pt>
                <c:pt idx="3">
                  <c:v>WQT LVDT</c:v>
                </c:pt>
              </c:strCache>
            </c:strRef>
          </c:cat>
          <c:val>
            <c:numRef>
              <c:f>Sheet4!$B$2:$B$5</c:f>
              <c:numCache>
                <c:formatCode>General</c:formatCode>
                <c:ptCount val="4"/>
                <c:pt idx="0">
                  <c:v>0.20100000000000001</c:v>
                </c:pt>
                <c:pt idx="1">
                  <c:v>0.255</c:v>
                </c:pt>
                <c:pt idx="2">
                  <c:v>0.32900000000000001</c:v>
                </c:pt>
                <c:pt idx="3">
                  <c:v>0.25700000000000001</c:v>
                </c:pt>
              </c:numCache>
            </c:numRef>
          </c:val>
        </c:ser>
        <c:ser>
          <c:idx val="1"/>
          <c:order val="1"/>
          <c:tx>
            <c:strRef>
              <c:f>Sheet4!$C$1</c:f>
              <c:strCache>
                <c:ptCount val="1"/>
                <c:pt idx="0">
                  <c:v>Corpus only</c:v>
                </c:pt>
              </c:strCache>
            </c:strRef>
          </c:tx>
          <c:spPr>
            <a:solidFill>
              <a:schemeClr val="accent2"/>
            </a:solidFill>
            <a:ln>
              <a:noFill/>
            </a:ln>
            <a:effectLst/>
          </c:spPr>
          <c:invertIfNegative val="0"/>
          <c:cat>
            <c:strRef>
              <c:f>Sheet4!$A$2:$A$5</c:f>
              <c:strCache>
                <c:ptCount val="4"/>
                <c:pt idx="0">
                  <c:v>TREC-INEX Unoptimized</c:v>
                </c:pt>
                <c:pt idx="1">
                  <c:v>TREC-INEX LVDT</c:v>
                </c:pt>
                <c:pt idx="2">
                  <c:v>WQT Unoptimized</c:v>
                </c:pt>
                <c:pt idx="3">
                  <c:v>WQT LVDT</c:v>
                </c:pt>
              </c:strCache>
            </c:strRef>
          </c:cat>
          <c:val>
            <c:numRef>
              <c:f>Sheet4!$C$2:$C$5</c:f>
              <c:numCache>
                <c:formatCode>General</c:formatCode>
                <c:ptCount val="4"/>
                <c:pt idx="0">
                  <c:v>0.38100000000000001</c:v>
                </c:pt>
                <c:pt idx="1">
                  <c:v>0.26700000000000002</c:v>
                </c:pt>
                <c:pt idx="2">
                  <c:v>0.188</c:v>
                </c:pt>
                <c:pt idx="3">
                  <c:v>0.17</c:v>
                </c:pt>
              </c:numCache>
            </c:numRef>
          </c:val>
        </c:ser>
        <c:ser>
          <c:idx val="2"/>
          <c:order val="2"/>
          <c:tx>
            <c:strRef>
              <c:f>Sheet4!$D$1</c:f>
              <c:strCache>
                <c:ptCount val="1"/>
                <c:pt idx="0">
                  <c:v>Both</c:v>
                </c:pt>
              </c:strCache>
            </c:strRef>
          </c:tx>
          <c:spPr>
            <a:solidFill>
              <a:schemeClr val="accent3"/>
            </a:solidFill>
            <a:ln>
              <a:noFill/>
            </a:ln>
            <a:effectLst/>
          </c:spPr>
          <c:invertIfNegative val="0"/>
          <c:cat>
            <c:strRef>
              <c:f>Sheet4!$A$2:$A$5</c:f>
              <c:strCache>
                <c:ptCount val="4"/>
                <c:pt idx="0">
                  <c:v>TREC-INEX Unoptimized</c:v>
                </c:pt>
                <c:pt idx="1">
                  <c:v>TREC-INEX LVDT</c:v>
                </c:pt>
                <c:pt idx="2">
                  <c:v>WQT Unoptimized</c:v>
                </c:pt>
                <c:pt idx="3">
                  <c:v>WQT LVDT</c:v>
                </c:pt>
              </c:strCache>
            </c:strRef>
          </c:cat>
          <c:val>
            <c:numRef>
              <c:f>Sheet4!$D$2:$D$5</c:f>
              <c:numCache>
                <c:formatCode>General</c:formatCode>
                <c:ptCount val="4"/>
                <c:pt idx="0">
                  <c:v>0.40899999999999997</c:v>
                </c:pt>
                <c:pt idx="1">
                  <c:v>0.41899999999999998</c:v>
                </c:pt>
                <c:pt idx="2">
                  <c:v>0.377</c:v>
                </c:pt>
                <c:pt idx="3">
                  <c:v>0.29499999999999998</c:v>
                </c:pt>
              </c:numCache>
            </c:numRef>
          </c:val>
        </c:ser>
        <c:dLbls>
          <c:showLegendKey val="0"/>
          <c:showVal val="0"/>
          <c:showCatName val="0"/>
          <c:showSerName val="0"/>
          <c:showPercent val="0"/>
          <c:showBubbleSize val="0"/>
        </c:dLbls>
        <c:gapWidth val="219"/>
        <c:overlap val="-4"/>
        <c:axId val="192392192"/>
        <c:axId val="192392584"/>
      </c:barChart>
      <c:catAx>
        <c:axId val="192392192"/>
        <c:scaling>
          <c:orientation val="minMax"/>
        </c:scaling>
        <c:delete val="1"/>
        <c:axPos val="b"/>
        <c:numFmt formatCode="General" sourceLinked="1"/>
        <c:majorTickMark val="none"/>
        <c:minorTickMark val="none"/>
        <c:tickLblPos val="nextTo"/>
        <c:crossAx val="192392584"/>
        <c:crosses val="autoZero"/>
        <c:auto val="1"/>
        <c:lblAlgn val="ctr"/>
        <c:lblOffset val="100"/>
        <c:noMultiLvlLbl val="0"/>
      </c:catAx>
      <c:valAx>
        <c:axId val="1923925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500" baseline="0" dirty="0"/>
                  <a:t>MAP</a:t>
                </a:r>
              </a:p>
            </c:rich>
          </c:tx>
          <c:layout>
            <c:manualLayout>
              <c:xMode val="edge"/>
              <c:yMode val="edge"/>
              <c:x val="3.1260072754063627E-3"/>
              <c:y val="0.4742001093886208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2392192"/>
        <c:crosses val="autoZero"/>
        <c:crossBetween val="between"/>
        <c:majorUnit val="0.1"/>
      </c:valAx>
      <c:spPr>
        <a:noFill/>
        <a:ln>
          <a:noFill/>
        </a:ln>
        <a:effectLst/>
      </c:spPr>
    </c:plotArea>
    <c:legend>
      <c:legendPos val="b"/>
      <c:layout>
        <c:manualLayout>
          <c:xMode val="edge"/>
          <c:yMode val="edge"/>
          <c:x val="0.12219827784684809"/>
          <c:y val="6.5601662445613357E-2"/>
          <c:w val="0.78301376997949157"/>
          <c:h val="7.8125546806649182E-2"/>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35788832083194"/>
          <c:y val="0.14027109452289527"/>
          <c:w val="0.86328833451505771"/>
          <c:h val="0.77571273469234947"/>
        </c:manualLayout>
      </c:layout>
      <c:barChart>
        <c:barDir val="col"/>
        <c:grouping val="clustered"/>
        <c:varyColors val="0"/>
        <c:ser>
          <c:idx val="0"/>
          <c:order val="0"/>
          <c:tx>
            <c:strRef>
              <c:f>Sheet1!$B$2</c:f>
              <c:strCache>
                <c:ptCount val="1"/>
                <c:pt idx="0">
                  <c:v>No Interpretation</c:v>
                </c:pt>
              </c:strCache>
            </c:strRef>
          </c:tx>
          <c:spPr>
            <a:solidFill>
              <a:schemeClr val="accent1"/>
            </a:solidFill>
            <a:ln>
              <a:noFill/>
            </a:ln>
            <a:effectLst/>
          </c:spPr>
          <c:invertIfNegative val="0"/>
          <c:cat>
            <c:strRef>
              <c:f>Sheet1!$A$3:$A$4</c:f>
              <c:strCache>
                <c:ptCount val="2"/>
                <c:pt idx="0">
                  <c:v>TREC-INEX</c:v>
                </c:pt>
                <c:pt idx="1">
                  <c:v>WQT</c:v>
                </c:pt>
              </c:strCache>
            </c:strRef>
          </c:cat>
          <c:val>
            <c:numRef>
              <c:f>Sheet1!$B$3:$B$4</c:f>
              <c:numCache>
                <c:formatCode>General</c:formatCode>
                <c:ptCount val="2"/>
                <c:pt idx="0">
                  <c:v>0.20499999999999999</c:v>
                </c:pt>
                <c:pt idx="1">
                  <c:v>0.08</c:v>
                </c:pt>
              </c:numCache>
            </c:numRef>
          </c:val>
        </c:ser>
        <c:ser>
          <c:idx val="1"/>
          <c:order val="1"/>
          <c:tx>
            <c:strRef>
              <c:f>Sheet1!$C$2</c:f>
              <c:strCache>
                <c:ptCount val="1"/>
                <c:pt idx="0">
                  <c:v>Type + Selector [2]</c:v>
                </c:pt>
              </c:strCache>
            </c:strRef>
          </c:tx>
          <c:spPr>
            <a:solidFill>
              <a:schemeClr val="accent2"/>
            </a:solidFill>
            <a:ln>
              <a:noFill/>
            </a:ln>
            <a:effectLst/>
          </c:spPr>
          <c:invertIfNegative val="0"/>
          <c:cat>
            <c:strRef>
              <c:f>Sheet1!$A$3:$A$4</c:f>
              <c:strCache>
                <c:ptCount val="2"/>
                <c:pt idx="0">
                  <c:v>TREC-INEX</c:v>
                </c:pt>
                <c:pt idx="1">
                  <c:v>WQT</c:v>
                </c:pt>
              </c:strCache>
            </c:strRef>
          </c:cat>
          <c:val>
            <c:numRef>
              <c:f>Sheet1!$C$3:$C$4</c:f>
              <c:numCache>
                <c:formatCode>General</c:formatCode>
                <c:ptCount val="2"/>
                <c:pt idx="0">
                  <c:v>0.29199999999999998</c:v>
                </c:pt>
                <c:pt idx="1">
                  <c:v>0.11600000000000001</c:v>
                </c:pt>
              </c:numCache>
            </c:numRef>
          </c:val>
        </c:ser>
        <c:ser>
          <c:idx val="2"/>
          <c:order val="2"/>
          <c:tx>
            <c:strRef>
              <c:f>Sheet1!$D$2</c:f>
              <c:strCache>
                <c:ptCount val="1"/>
                <c:pt idx="0">
                  <c:v>Unoptimized</c:v>
                </c:pt>
              </c:strCache>
            </c:strRef>
          </c:tx>
          <c:spPr>
            <a:solidFill>
              <a:schemeClr val="accent3"/>
            </a:solidFill>
            <a:ln>
              <a:noFill/>
            </a:ln>
            <a:effectLst/>
          </c:spPr>
          <c:invertIfNegative val="0"/>
          <c:cat>
            <c:strRef>
              <c:f>Sheet1!$A$3:$A$4</c:f>
              <c:strCache>
                <c:ptCount val="2"/>
                <c:pt idx="0">
                  <c:v>TREC-INEX</c:v>
                </c:pt>
                <c:pt idx="1">
                  <c:v>WQT</c:v>
                </c:pt>
              </c:strCache>
            </c:strRef>
          </c:cat>
          <c:val>
            <c:numRef>
              <c:f>Sheet1!$D$3:$D$4</c:f>
              <c:numCache>
                <c:formatCode>General</c:formatCode>
                <c:ptCount val="2"/>
                <c:pt idx="0">
                  <c:v>0.40899999999999997</c:v>
                </c:pt>
                <c:pt idx="1">
                  <c:v>0.377</c:v>
                </c:pt>
              </c:numCache>
            </c:numRef>
          </c:val>
        </c:ser>
        <c:ser>
          <c:idx val="3"/>
          <c:order val="3"/>
          <c:tx>
            <c:strRef>
              <c:f>Sheet1!$E$2</c:f>
              <c:strCache>
                <c:ptCount val="1"/>
                <c:pt idx="0">
                  <c:v>LVDT</c:v>
                </c:pt>
              </c:strCache>
            </c:strRef>
          </c:tx>
          <c:spPr>
            <a:solidFill>
              <a:schemeClr val="accent4"/>
            </a:solidFill>
            <a:ln>
              <a:noFill/>
            </a:ln>
            <a:effectLst/>
          </c:spPr>
          <c:invertIfNegative val="0"/>
          <c:cat>
            <c:strRef>
              <c:f>Sheet1!$A$3:$A$4</c:f>
              <c:strCache>
                <c:ptCount val="2"/>
                <c:pt idx="0">
                  <c:v>TREC-INEX</c:v>
                </c:pt>
                <c:pt idx="1">
                  <c:v>WQT</c:v>
                </c:pt>
              </c:strCache>
            </c:strRef>
          </c:cat>
          <c:val>
            <c:numRef>
              <c:f>Sheet1!$E$3:$E$4</c:f>
              <c:numCache>
                <c:formatCode>General</c:formatCode>
                <c:ptCount val="2"/>
                <c:pt idx="0">
                  <c:v>0.41899999999999998</c:v>
                </c:pt>
                <c:pt idx="1">
                  <c:v>0.29499999999999998</c:v>
                </c:pt>
              </c:numCache>
            </c:numRef>
          </c:val>
        </c:ser>
        <c:dLbls>
          <c:showLegendKey val="0"/>
          <c:showVal val="0"/>
          <c:showCatName val="0"/>
          <c:showSerName val="0"/>
          <c:showPercent val="0"/>
          <c:showBubbleSize val="0"/>
        </c:dLbls>
        <c:gapWidth val="322"/>
        <c:overlap val="-4"/>
        <c:axId val="192393368"/>
        <c:axId val="192393760"/>
      </c:barChart>
      <c:catAx>
        <c:axId val="192393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2393760"/>
        <c:crosses val="autoZero"/>
        <c:auto val="1"/>
        <c:lblAlgn val="ctr"/>
        <c:lblOffset val="100"/>
        <c:noMultiLvlLbl val="0"/>
      </c:catAx>
      <c:valAx>
        <c:axId val="192393760"/>
        <c:scaling>
          <c:orientation val="minMax"/>
          <c:max val="0.5"/>
        </c:scaling>
        <c:delete val="0"/>
        <c:axPos val="l"/>
        <c:majorGridlines>
          <c:spPr>
            <a:ln w="1270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sz="1500" baseline="0" dirty="0"/>
                  <a:t>MAP</a:t>
                </a:r>
              </a:p>
            </c:rich>
          </c:tx>
          <c:layout>
            <c:manualLayout>
              <c:xMode val="edge"/>
              <c:yMode val="edge"/>
              <c:x val="1.6186772271618306E-2"/>
              <c:y val="0.46881265614489231"/>
            </c:manualLayout>
          </c:layout>
          <c:overlay val="0"/>
          <c:spPr>
            <a:noFill/>
            <a:ln>
              <a:noFill/>
            </a:ln>
            <a:effectLst/>
          </c:spPr>
          <c:txPr>
            <a:bodyPr rot="-54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2393368"/>
        <c:crosses val="autoZero"/>
        <c:crossBetween val="between"/>
        <c:majorUnit val="0.1"/>
      </c:valAx>
      <c:spPr>
        <a:noFill/>
        <a:ln>
          <a:noFill/>
        </a:ln>
        <a:effectLst/>
      </c:spPr>
    </c:plotArea>
    <c:legend>
      <c:legendPos val="b"/>
      <c:layout>
        <c:manualLayout>
          <c:xMode val="edge"/>
          <c:yMode val="edge"/>
          <c:x val="6.872642862876413E-2"/>
          <c:y val="1.0500392260901792E-2"/>
          <c:w val="0.8888261068061839"/>
          <c:h val="0.11897136386489184"/>
        </c:manualLayout>
      </c:layout>
      <c:overlay val="1"/>
      <c:spPr>
        <a:noFill/>
        <a:ln>
          <a:noFill/>
        </a:ln>
        <a:effectLst/>
      </c:spPr>
      <c:txPr>
        <a:bodyPr rot="0" spcFirstLastPara="1" vertOverflow="ellipsis" vert="horz" wrap="square" anchor="ctr" anchorCtr="1"/>
        <a:lstStyle/>
        <a:p>
          <a:pPr>
            <a:defRPr sz="1500" b="0" i="0" u="none" strike="noStrike" kern="1200" baseline="0">
              <a:ln>
                <a:noFill/>
              </a:ln>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52252750680766"/>
          <c:y val="0.17447754526587958"/>
          <c:w val="0.85992200579392675"/>
          <c:h val="0.74040099154272387"/>
        </c:manualLayout>
      </c:layout>
      <c:barChart>
        <c:barDir val="col"/>
        <c:grouping val="clustered"/>
        <c:varyColors val="0"/>
        <c:ser>
          <c:idx val="0"/>
          <c:order val="0"/>
          <c:tx>
            <c:strRef>
              <c:f>Sheet3!$B$1</c:f>
              <c:strCache>
                <c:ptCount val="1"/>
                <c:pt idx="0">
                  <c:v>Jacana</c:v>
                </c:pt>
              </c:strCache>
            </c:strRef>
          </c:tx>
          <c:spPr>
            <a:solidFill>
              <a:schemeClr val="accent1"/>
            </a:solidFill>
            <a:ln>
              <a:noFill/>
            </a:ln>
            <a:effectLst/>
          </c:spPr>
          <c:invertIfNegative val="0"/>
          <c:cat>
            <c:strRef>
              <c:f>Sheet3!$A$2:$A$3</c:f>
              <c:strCache>
                <c:ptCount val="2"/>
                <c:pt idx="0">
                  <c:v>TREC-INEX</c:v>
                </c:pt>
                <c:pt idx="1">
                  <c:v>WQT</c:v>
                </c:pt>
              </c:strCache>
            </c:strRef>
          </c:cat>
          <c:val>
            <c:numRef>
              <c:f>Sheet3!$B$2:$B$3</c:f>
              <c:numCache>
                <c:formatCode>General</c:formatCode>
                <c:ptCount val="2"/>
                <c:pt idx="1">
                  <c:v>0.23899999999999999</c:v>
                </c:pt>
              </c:numCache>
            </c:numRef>
          </c:val>
        </c:ser>
        <c:ser>
          <c:idx val="1"/>
          <c:order val="1"/>
          <c:tx>
            <c:strRef>
              <c:f>Sheet3!$C$1</c:f>
              <c:strCache>
                <c:ptCount val="1"/>
                <c:pt idx="0">
                  <c:v>Sempre</c:v>
                </c:pt>
              </c:strCache>
            </c:strRef>
          </c:tx>
          <c:spPr>
            <a:solidFill>
              <a:schemeClr val="accent2"/>
            </a:solidFill>
            <a:ln>
              <a:noFill/>
            </a:ln>
            <a:effectLst/>
          </c:spPr>
          <c:invertIfNegative val="0"/>
          <c:cat>
            <c:strRef>
              <c:f>Sheet3!$A$2:$A$3</c:f>
              <c:strCache>
                <c:ptCount val="2"/>
                <c:pt idx="0">
                  <c:v>TREC-INEX</c:v>
                </c:pt>
                <c:pt idx="1">
                  <c:v>WQT</c:v>
                </c:pt>
              </c:strCache>
            </c:strRef>
          </c:cat>
          <c:val>
            <c:numRef>
              <c:f>Sheet3!$C$2:$C$3</c:f>
              <c:numCache>
                <c:formatCode>General</c:formatCode>
                <c:ptCount val="2"/>
                <c:pt idx="0">
                  <c:v>0.19700000000000001</c:v>
                </c:pt>
                <c:pt idx="1">
                  <c:v>0.374</c:v>
                </c:pt>
              </c:numCache>
            </c:numRef>
          </c:val>
        </c:ser>
        <c:ser>
          <c:idx val="2"/>
          <c:order val="2"/>
          <c:tx>
            <c:strRef>
              <c:f>Sheet3!$D$1</c:f>
              <c:strCache>
                <c:ptCount val="1"/>
                <c:pt idx="0">
                  <c:v>Unoptimized</c:v>
                </c:pt>
              </c:strCache>
            </c:strRef>
          </c:tx>
          <c:spPr>
            <a:solidFill>
              <a:schemeClr val="accent3"/>
            </a:solidFill>
            <a:ln>
              <a:noFill/>
            </a:ln>
            <a:effectLst/>
          </c:spPr>
          <c:invertIfNegative val="0"/>
          <c:cat>
            <c:strRef>
              <c:f>Sheet3!$A$2:$A$3</c:f>
              <c:strCache>
                <c:ptCount val="2"/>
                <c:pt idx="0">
                  <c:v>TREC-INEX</c:v>
                </c:pt>
                <c:pt idx="1">
                  <c:v>WQT</c:v>
                </c:pt>
              </c:strCache>
            </c:strRef>
          </c:cat>
          <c:val>
            <c:numRef>
              <c:f>Sheet3!$D$2:$D$3</c:f>
              <c:numCache>
                <c:formatCode>General</c:formatCode>
                <c:ptCount val="2"/>
                <c:pt idx="0">
                  <c:v>0.40899999999999997</c:v>
                </c:pt>
                <c:pt idx="1">
                  <c:v>0.377</c:v>
                </c:pt>
              </c:numCache>
            </c:numRef>
          </c:val>
        </c:ser>
        <c:ser>
          <c:idx val="3"/>
          <c:order val="3"/>
          <c:tx>
            <c:strRef>
              <c:f>Sheet3!$E$1</c:f>
              <c:strCache>
                <c:ptCount val="1"/>
                <c:pt idx="0">
                  <c:v>LVDT</c:v>
                </c:pt>
              </c:strCache>
            </c:strRef>
          </c:tx>
          <c:spPr>
            <a:solidFill>
              <a:schemeClr val="accent4"/>
            </a:solidFill>
            <a:ln>
              <a:noFill/>
            </a:ln>
            <a:effectLst/>
          </c:spPr>
          <c:invertIfNegative val="0"/>
          <c:cat>
            <c:strRef>
              <c:f>Sheet3!$A$2:$A$3</c:f>
              <c:strCache>
                <c:ptCount val="2"/>
                <c:pt idx="0">
                  <c:v>TREC-INEX</c:v>
                </c:pt>
                <c:pt idx="1">
                  <c:v>WQT</c:v>
                </c:pt>
              </c:strCache>
            </c:strRef>
          </c:cat>
          <c:val>
            <c:numRef>
              <c:f>Sheet3!$E$2:$E$3</c:f>
              <c:numCache>
                <c:formatCode>General</c:formatCode>
                <c:ptCount val="2"/>
                <c:pt idx="0">
                  <c:v>0.41899999999999998</c:v>
                </c:pt>
                <c:pt idx="1">
                  <c:v>0.29499999999999998</c:v>
                </c:pt>
              </c:numCache>
            </c:numRef>
          </c:val>
        </c:ser>
        <c:dLbls>
          <c:showLegendKey val="0"/>
          <c:showVal val="0"/>
          <c:showCatName val="0"/>
          <c:showSerName val="0"/>
          <c:showPercent val="0"/>
          <c:showBubbleSize val="0"/>
        </c:dLbls>
        <c:gapWidth val="219"/>
        <c:overlap val="-4"/>
        <c:axId val="192394544"/>
        <c:axId val="192394936"/>
      </c:barChart>
      <c:catAx>
        <c:axId val="192394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192394936"/>
        <c:crosses val="autoZero"/>
        <c:auto val="1"/>
        <c:lblAlgn val="ctr"/>
        <c:lblOffset val="100"/>
        <c:noMultiLvlLbl val="0"/>
      </c:catAx>
      <c:valAx>
        <c:axId val="1923949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sz="1500" baseline="0"/>
                  <a:t>MAP</a:t>
                </a:r>
              </a:p>
            </c:rich>
          </c:tx>
          <c:layout>
            <c:manualLayout>
              <c:xMode val="edge"/>
              <c:yMode val="edge"/>
              <c:x val="4.9449499702980126E-3"/>
              <c:y val="0.46626536479320252"/>
            </c:manualLayout>
          </c:layout>
          <c:overlay val="0"/>
          <c:spPr>
            <a:noFill/>
            <a:ln>
              <a:noFill/>
            </a:ln>
            <a:effectLst/>
          </c:spPr>
          <c:txPr>
            <a:bodyPr rot="-54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192394544"/>
        <c:crosses val="autoZero"/>
        <c:crossBetween val="between"/>
        <c:majorUnit val="0.1"/>
      </c:valAx>
      <c:spPr>
        <a:noFill/>
        <a:ln>
          <a:noFill/>
        </a:ln>
        <a:effectLst/>
      </c:spPr>
    </c:plotArea>
    <c:legend>
      <c:legendPos val="b"/>
      <c:layout>
        <c:manualLayout>
          <c:xMode val="edge"/>
          <c:yMode val="edge"/>
          <c:x val="0.13792521408396816"/>
          <c:y val="2.5752230876640678E-2"/>
          <c:w val="0.7852481173488971"/>
          <c:h val="0.11457645479275352"/>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0.24026</cdr:x>
      <cdr:y>0.92264</cdr:y>
    </cdr:from>
    <cdr:to>
      <cdr:x>0.3961</cdr:x>
      <cdr:y>1</cdr:y>
    </cdr:to>
    <cdr:sp macro="" textlink="">
      <cdr:nvSpPr>
        <cdr:cNvPr id="2" name="TextBox 1"/>
        <cdr:cNvSpPr txBox="1"/>
      </cdr:nvSpPr>
      <cdr:spPr>
        <a:xfrm xmlns:a="http://schemas.openxmlformats.org/drawingml/2006/main">
          <a:off x="2087089" y="4215551"/>
          <a:ext cx="1353787" cy="3534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smtClean="0"/>
            <a:t>TREC-INEX</a:t>
          </a:r>
          <a:endParaRPr lang="en-US" sz="1400" dirty="0"/>
        </a:p>
      </cdr:txBody>
    </cdr:sp>
  </cdr:relSizeAnchor>
  <cdr:relSizeAnchor xmlns:cdr="http://schemas.openxmlformats.org/drawingml/2006/chartDrawing">
    <cdr:from>
      <cdr:x>0.71227</cdr:x>
      <cdr:y>0.92264</cdr:y>
    </cdr:from>
    <cdr:to>
      <cdr:x>0.86812</cdr:x>
      <cdr:y>1</cdr:y>
    </cdr:to>
    <cdr:sp macro="" textlink="">
      <cdr:nvSpPr>
        <cdr:cNvPr id="3" name="TextBox 1"/>
        <cdr:cNvSpPr txBox="1"/>
      </cdr:nvSpPr>
      <cdr:spPr>
        <a:xfrm xmlns:a="http://schemas.openxmlformats.org/drawingml/2006/main">
          <a:off x="6187375" y="4404377"/>
          <a:ext cx="1353787" cy="3693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smtClean="0"/>
            <a:t>WQT</a:t>
          </a:r>
          <a:endParaRPr lang="en-US" sz="1400" dirty="0"/>
        </a:p>
      </cdr:txBody>
    </cdr:sp>
  </cdr:relSizeAnchor>
  <cdr:relSizeAnchor xmlns:cdr="http://schemas.openxmlformats.org/drawingml/2006/chartDrawing">
    <cdr:from>
      <cdr:x>0.12171</cdr:x>
      <cdr:y>0.20035</cdr:y>
    </cdr:from>
    <cdr:to>
      <cdr:x>0.27755</cdr:x>
      <cdr:y>0.27771</cdr:y>
    </cdr:to>
    <cdr:sp macro="" textlink="">
      <cdr:nvSpPr>
        <cdr:cNvPr id="4" name="TextBox 1"/>
        <cdr:cNvSpPr txBox="1"/>
      </cdr:nvSpPr>
      <cdr:spPr>
        <a:xfrm xmlns:a="http://schemas.openxmlformats.org/drawingml/2006/main">
          <a:off x="1057234" y="956397"/>
          <a:ext cx="1353787" cy="36931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err="1" smtClean="0"/>
            <a:t>Unoptimized</a:t>
          </a:r>
          <a:endParaRPr lang="en-US" sz="1400" dirty="0" smtClean="0"/>
        </a:p>
      </cdr:txBody>
    </cdr:sp>
  </cdr:relSizeAnchor>
  <cdr:relSizeAnchor xmlns:cdr="http://schemas.openxmlformats.org/drawingml/2006/chartDrawing">
    <cdr:from>
      <cdr:x>0.37909</cdr:x>
      <cdr:y>0.20378</cdr:y>
    </cdr:from>
    <cdr:to>
      <cdr:x>0.46172</cdr:x>
      <cdr:y>0.28103</cdr:y>
    </cdr:to>
    <cdr:sp macro="" textlink="">
      <cdr:nvSpPr>
        <cdr:cNvPr id="5" name="TextBox 1"/>
        <cdr:cNvSpPr txBox="1"/>
      </cdr:nvSpPr>
      <cdr:spPr>
        <a:xfrm xmlns:a="http://schemas.openxmlformats.org/drawingml/2006/main">
          <a:off x="3293095" y="972783"/>
          <a:ext cx="717797" cy="3687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smtClean="0"/>
            <a:t>LVDT</a:t>
          </a:r>
        </a:p>
      </cdr:txBody>
    </cdr:sp>
  </cdr:relSizeAnchor>
  <cdr:relSizeAnchor xmlns:cdr="http://schemas.openxmlformats.org/drawingml/2006/chartDrawing">
    <cdr:from>
      <cdr:x>0.8347</cdr:x>
      <cdr:y>0.22214</cdr:y>
    </cdr:from>
    <cdr:to>
      <cdr:x>0.91733</cdr:x>
      <cdr:y>0.29939</cdr:y>
    </cdr:to>
    <cdr:sp macro="" textlink="">
      <cdr:nvSpPr>
        <cdr:cNvPr id="6" name="TextBox 1"/>
        <cdr:cNvSpPr txBox="1"/>
      </cdr:nvSpPr>
      <cdr:spPr>
        <a:xfrm xmlns:a="http://schemas.openxmlformats.org/drawingml/2006/main">
          <a:off x="7250876" y="1060421"/>
          <a:ext cx="717797" cy="3687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smtClean="0"/>
            <a:t>LVDT</a:t>
          </a:r>
        </a:p>
      </cdr:txBody>
    </cdr:sp>
  </cdr:relSizeAnchor>
  <cdr:relSizeAnchor xmlns:cdr="http://schemas.openxmlformats.org/drawingml/2006/chartDrawing">
    <cdr:from>
      <cdr:x>0.58962</cdr:x>
      <cdr:y>0.21124</cdr:y>
    </cdr:from>
    <cdr:to>
      <cdr:x>0.74546</cdr:x>
      <cdr:y>0.28861</cdr:y>
    </cdr:to>
    <cdr:sp macro="" textlink="">
      <cdr:nvSpPr>
        <cdr:cNvPr id="7" name="TextBox 1"/>
        <cdr:cNvSpPr txBox="1"/>
      </cdr:nvSpPr>
      <cdr:spPr>
        <a:xfrm xmlns:a="http://schemas.openxmlformats.org/drawingml/2006/main">
          <a:off x="5121894" y="1008408"/>
          <a:ext cx="1353787" cy="3693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err="1" smtClean="0"/>
            <a:t>Unoptimized</a:t>
          </a:r>
          <a:endParaRPr lang="en-US" sz="1400" dirty="0" smtClean="0"/>
        </a:p>
      </cdr:txBody>
    </cdr:sp>
  </cdr:relSizeAnchor>
</c:userShapes>
</file>

<file path=ppt/drawings/drawing2.xml><?xml version="1.0" encoding="utf-8"?>
<c:userShapes xmlns:c="http://schemas.openxmlformats.org/drawingml/2006/chart">
  <cdr:relSizeAnchor xmlns:cdr="http://schemas.openxmlformats.org/drawingml/2006/chartDrawing">
    <cdr:from>
      <cdr:x>0.54851</cdr:x>
      <cdr:y>0.12842</cdr:y>
    </cdr:from>
    <cdr:to>
      <cdr:x>0.85874</cdr:x>
      <cdr:y>0.1997</cdr:y>
    </cdr:to>
    <cdr:sp macro="" textlink="">
      <cdr:nvSpPr>
        <cdr:cNvPr id="2" name="Left Brace 1"/>
        <cdr:cNvSpPr/>
      </cdr:nvSpPr>
      <cdr:spPr>
        <a:xfrm xmlns:a="http://schemas.openxmlformats.org/drawingml/2006/main" rot="16200000">
          <a:off x="5622969" y="-477663"/>
          <a:ext cx="347672" cy="2555845"/>
        </a:xfrm>
        <a:prstGeom xmlns:a="http://schemas.openxmlformats.org/drawingml/2006/main" prst="leftBrace">
          <a:avLst/>
        </a:prstGeom>
        <a:ln xmlns:a="http://schemas.openxmlformats.org/drawingml/2006/mai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0504A5-EA94-4380-814A-6DEB5848D756}" type="datetimeFigureOut">
              <a:rPr lang="en-US" smtClean="0"/>
              <a:pPr/>
              <a:t>11/9/2014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03189C-4DCA-4680-A3F6-F7E5E81BDDAE}" type="slidenum">
              <a:rPr lang="en-US" smtClean="0"/>
              <a:pPr/>
              <a:t>‹#›</a:t>
            </a:fld>
            <a:endParaRPr lang="en-US"/>
          </a:p>
        </p:txBody>
      </p:sp>
    </p:spTree>
    <p:extLst>
      <p:ext uri="{BB962C8B-B14F-4D97-AF65-F5344CB8AC3E}">
        <p14:creationId xmlns:p14="http://schemas.microsoft.com/office/powerpoint/2010/main" val="171338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begin by characterizing the kind of queries we are interested in.</a:t>
            </a:r>
          </a:p>
          <a:p>
            <a:r>
              <a:rPr lang="en-US" baseline="0" dirty="0" smtClean="0"/>
              <a:t>Our queries are short – typically 2 to 5 words long.</a:t>
            </a:r>
          </a:p>
          <a:p>
            <a:r>
              <a:rPr lang="en-US" baseline="0" dirty="0" smtClean="0"/>
              <a:t>They are unstructured but do not adhere to a formal grammatical specification. </a:t>
            </a:r>
          </a:p>
          <a:p>
            <a:r>
              <a:rPr lang="en-US" baseline="0" dirty="0" smtClean="0"/>
              <a:t>Lastly, they expect entities as answers.</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2</a:t>
            </a:fld>
            <a:endParaRPr lang="en-US"/>
          </a:p>
        </p:txBody>
      </p:sp>
    </p:spTree>
    <p:extLst>
      <p:ext uri="{BB962C8B-B14F-4D97-AF65-F5344CB8AC3E}">
        <p14:creationId xmlns:p14="http://schemas.microsoft.com/office/powerpoint/2010/main" val="26869149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 will now discuss</a:t>
            </a:r>
            <a:r>
              <a:rPr lang="en-US" baseline="0" dirty="0" smtClean="0"/>
              <a:t> the design of potentials in this model. First up are type and relation language models. The idea is </a:t>
            </a:r>
            <a:r>
              <a:rPr lang="en-US" dirty="0" smtClean="0"/>
              <a:t>To map relation (or type) mentions in query to Freebase relation (or types).</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To create a language model for a relation, we take all the triples of that relation from Freebase. We locate the sentences containing participating entities in our entity annotated corpus, pass them through a dependency parser, and get back the dependency path between the entities.  We assume that the words in the path are relation hints. We maintain counts of these words and normalize to get back probabilities.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the type language model, we use the smoothed </a:t>
            </a:r>
            <a:r>
              <a:rPr lang="en-US" baseline="0" dirty="0" err="1" smtClean="0"/>
              <a:t>Dirichlet</a:t>
            </a:r>
            <a:r>
              <a:rPr lang="en-US" baseline="0" dirty="0" smtClean="0"/>
              <a:t> language model. The idea is to create a </a:t>
            </a:r>
            <a:r>
              <a:rPr lang="en-US" baseline="0" dirty="0" err="1" smtClean="0"/>
              <a:t>microdocument</a:t>
            </a:r>
            <a:r>
              <a:rPr lang="en-US" baseline="0" dirty="0" smtClean="0"/>
              <a:t> for each type which contains words that describe the type using information from the KG. For example, the </a:t>
            </a:r>
            <a:r>
              <a:rPr lang="en-US" baseline="0" dirty="0" err="1" smtClean="0"/>
              <a:t>microdocument</a:t>
            </a:r>
            <a:r>
              <a:rPr lang="en-US" baseline="0" dirty="0" smtClean="0"/>
              <a:t> for the Freebase type /location/location will contain terms like location, city, town etc. With a </a:t>
            </a:r>
            <a:r>
              <a:rPr lang="en-US" baseline="0" dirty="0" err="1" smtClean="0"/>
              <a:t>microdocument</a:t>
            </a:r>
            <a:r>
              <a:rPr lang="en-US" baseline="0" dirty="0" smtClean="0"/>
              <a:t> for each type, we can create a smoothed </a:t>
            </a:r>
            <a:r>
              <a:rPr lang="en-US" dirty="0" err="1" smtClean="0"/>
              <a:t>Dirichlet</a:t>
            </a:r>
            <a:r>
              <a:rPr lang="en-US" dirty="0" smtClean="0"/>
              <a:t> language model</a:t>
            </a:r>
          </a:p>
        </p:txBody>
      </p:sp>
      <p:sp>
        <p:nvSpPr>
          <p:cNvPr id="4" name="Slide Number Placeholder 3"/>
          <p:cNvSpPr>
            <a:spLocks noGrp="1"/>
          </p:cNvSpPr>
          <p:nvPr>
            <p:ph type="sldNum" sz="quarter" idx="10"/>
          </p:nvPr>
        </p:nvSpPr>
        <p:spPr/>
        <p:txBody>
          <a:bodyPr/>
          <a:lstStyle/>
          <a:p>
            <a:fld id="{BA03189C-4DCA-4680-A3F6-F7E5E81BDDAE}" type="slidenum">
              <a:rPr lang="en-US" smtClean="0"/>
              <a:pPr/>
              <a:t>11</a:t>
            </a:fld>
            <a:endParaRPr lang="en-US"/>
          </a:p>
        </p:txBody>
      </p:sp>
    </p:spTree>
    <p:extLst>
      <p:ext uri="{BB962C8B-B14F-4D97-AF65-F5344CB8AC3E}">
        <p14:creationId xmlns:p14="http://schemas.microsoft.com/office/powerpoint/2010/main" val="4091076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Then we have the corpus potential. The purpose</a:t>
            </a:r>
            <a:r>
              <a:rPr lang="en-US" baseline="0" dirty="0" smtClean="0"/>
              <a:t> is to estimate the support for e1-r-e2-s in the corpus. This is done through snippets built around each candidate e2. There are two issues here.</a:t>
            </a:r>
          </a:p>
          <a:p>
            <a:endParaRPr lang="en-US" baseline="0" dirty="0" smtClean="0"/>
          </a:p>
          <a:p>
            <a:pPr marL="228600" indent="-228600">
              <a:buAutoNum type="arabicPeriod"/>
            </a:pPr>
            <a:r>
              <a:rPr lang="en-US" baseline="0" dirty="0" smtClean="0"/>
              <a:t>How do we efficiently retrieve snippets?</a:t>
            </a:r>
          </a:p>
          <a:p>
            <a:pPr marL="228600" indent="-228600">
              <a:buAutoNum type="arabicPeriod"/>
            </a:pPr>
            <a:r>
              <a:rPr lang="en-US" baseline="0" dirty="0" smtClean="0"/>
              <a:t>How do we quantify the evidence presented by a set of snippets?</a:t>
            </a:r>
          </a:p>
          <a:p>
            <a:pPr marL="228600" indent="-228600">
              <a:buAutoNum type="arabicPeriod"/>
            </a:pPr>
            <a:endParaRPr lang="en-US" baseline="0" dirty="0" smtClean="0"/>
          </a:p>
          <a:p>
            <a:pPr marL="0" indent="0">
              <a:buNone/>
            </a:pPr>
            <a:r>
              <a:rPr lang="en-US" baseline="0" dirty="0" smtClean="0"/>
              <a:t>For snippet retrieval, we used an inverted index </a:t>
            </a:r>
            <a:r>
              <a:rPr lang="en-US" baseline="0" dirty="0" err="1" smtClean="0"/>
              <a:t>index</a:t>
            </a:r>
            <a:r>
              <a:rPr lang="en-US" baseline="0" dirty="0" smtClean="0"/>
              <a:t>. The query gives us mentions of e1 and s. We need a textual representation for relation, r. Now the tokens in the relation partition provide us with one mention. For example, in the query, “</a:t>
            </a:r>
            <a:r>
              <a:rPr lang="en-US" baseline="0" dirty="0" err="1" smtClean="0"/>
              <a:t>hedy</a:t>
            </a:r>
            <a:r>
              <a:rPr lang="en-US" baseline="0" dirty="0" smtClean="0"/>
              <a:t> </a:t>
            </a:r>
            <a:r>
              <a:rPr lang="en-US" baseline="0" dirty="0" err="1" smtClean="0"/>
              <a:t>lamarr</a:t>
            </a:r>
            <a:r>
              <a:rPr lang="en-US" baseline="0" dirty="0" smtClean="0"/>
              <a:t> birthplace”, the token birthplace represents the relation between </a:t>
            </a:r>
            <a:r>
              <a:rPr lang="en-US" baseline="0" dirty="0" err="1" smtClean="0"/>
              <a:t>Hedy</a:t>
            </a:r>
            <a:r>
              <a:rPr lang="en-US" baseline="0" dirty="0" smtClean="0"/>
              <a:t> </a:t>
            </a:r>
            <a:r>
              <a:rPr lang="en-US" baseline="0" dirty="0" err="1" smtClean="0"/>
              <a:t>Lamarr</a:t>
            </a:r>
            <a:r>
              <a:rPr lang="en-US" baseline="0" dirty="0" smtClean="0"/>
              <a:t> and Vienna. But the corpus may express this relation in other way, e.g., “</a:t>
            </a:r>
            <a:r>
              <a:rPr lang="en-US" baseline="0" dirty="0" err="1" smtClean="0"/>
              <a:t>Hedy</a:t>
            </a:r>
            <a:r>
              <a:rPr lang="en-US" baseline="0" dirty="0" smtClean="0"/>
              <a:t> Lamar was born in Vienna”. To catch all these instances, we use the relation model which provides us with phrases popularly used to represent relations. So we pad the index query with phrases from our relation model.</a:t>
            </a:r>
          </a:p>
          <a:p>
            <a:pPr marL="0" indent="0">
              <a:buNone/>
            </a:pPr>
            <a:endParaRPr lang="en-US" baseline="0" dirty="0" smtClean="0"/>
          </a:p>
          <a:p>
            <a:pPr marL="0" indent="0">
              <a:buNone/>
            </a:pPr>
            <a:r>
              <a:rPr lang="en-US" baseline="0" dirty="0" smtClean="0"/>
              <a:t>To quantify evidence from the retrieved snippets, we need a model cognizant of the roles of e1, r, e2 and s. For this we use features like the textual distance between e1 and e2, the IDF fraction in the snippet and so on. </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12</a:t>
            </a:fld>
            <a:endParaRPr lang="en-US"/>
          </a:p>
        </p:txBody>
      </p:sp>
    </p:spTree>
    <p:extLst>
      <p:ext uri="{BB962C8B-B14F-4D97-AF65-F5344CB8AC3E}">
        <p14:creationId xmlns:p14="http://schemas.microsoft.com/office/powerpoint/2010/main" val="1046080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A1835D3C-89F1-4113-80E6-16F44B6B419E}" type="slidenum">
              <a:rPr lang="en-US" smtClean="0"/>
              <a:pPr/>
              <a:t>13</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dirty="0" smtClean="0"/>
              <a:t>Now it is reasonable to assume that some of our potentials are more effective than other. An interesting issue here</a:t>
            </a:r>
            <a:r>
              <a:rPr lang="en-US" baseline="0" dirty="0" smtClean="0"/>
              <a:t> is to see if we can train weights for these potentials. For this, we use LVDT. The details are in the paper but the gist of it is that we have a non-convex model where the query and answer entity e2 are observed and all other variables are latent.</a:t>
            </a:r>
            <a:endParaRPr lang="en-US" dirty="0" smtClean="0"/>
          </a:p>
        </p:txBody>
      </p:sp>
    </p:spTree>
    <p:extLst>
      <p:ext uri="{BB962C8B-B14F-4D97-AF65-F5344CB8AC3E}">
        <p14:creationId xmlns:p14="http://schemas.microsoft.com/office/powerpoint/2010/main" val="666569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r>
              <a:rPr lang="en-US" dirty="0" smtClean="0"/>
              <a:t>Our test bed consists of Freebase</a:t>
            </a:r>
            <a:r>
              <a:rPr lang="en-US" baseline="0" dirty="0" smtClean="0"/>
              <a:t> as the knowledge graph and </a:t>
            </a:r>
            <a:r>
              <a:rPr lang="en-US" baseline="0" dirty="0" err="1" smtClean="0"/>
              <a:t>Clueweb</a:t>
            </a:r>
            <a:r>
              <a:rPr lang="en-US" baseline="0" dirty="0" smtClean="0"/>
              <a:t> 09 as the annotated corpus. Freebase contains 29M entities, 14k types and 2000 relations. </a:t>
            </a:r>
            <a:r>
              <a:rPr lang="en-US" baseline="0" dirty="0" err="1" smtClean="0"/>
              <a:t>Clueweb</a:t>
            </a:r>
            <a:r>
              <a:rPr lang="en-US" baseline="0" dirty="0" smtClean="0"/>
              <a:t> contains 50M pages with FACC1 annotations. These are sparse high precision annotations.</a:t>
            </a:r>
            <a:endParaRPr lang="en-US" dirty="0" smtClean="0"/>
          </a:p>
        </p:txBody>
      </p:sp>
      <p:sp>
        <p:nvSpPr>
          <p:cNvPr id="74756" name="Slide Number Placeholder 3"/>
          <p:cNvSpPr>
            <a:spLocks noGrp="1"/>
          </p:cNvSpPr>
          <p:nvPr>
            <p:ph type="sldNum" sz="quarter" idx="5"/>
          </p:nvPr>
        </p:nvSpPr>
        <p:spPr>
          <a:noFill/>
        </p:spPr>
        <p:txBody>
          <a:bodyPr/>
          <a:lstStyle/>
          <a:p>
            <a:fld id="{68C101DE-CAA1-4C83-8DDD-24CD26223A44}" type="slidenum">
              <a:rPr lang="en-US" smtClean="0"/>
              <a:pPr/>
              <a:t>15</a:t>
            </a:fld>
            <a:endParaRPr lang="en-US" smtClean="0"/>
          </a:p>
        </p:txBody>
      </p:sp>
    </p:spTree>
    <p:extLst>
      <p:ext uri="{BB962C8B-B14F-4D97-AF65-F5344CB8AC3E}">
        <p14:creationId xmlns:p14="http://schemas.microsoft.com/office/powerpoint/2010/main" val="1843973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queries, we use two data sets. Both have been obtained by</a:t>
            </a:r>
            <a:r>
              <a:rPr lang="en-US" baseline="0" dirty="0" smtClean="0"/>
              <a:t> shortening </a:t>
            </a:r>
            <a:r>
              <a:rPr lang="en-US" dirty="0" smtClean="0"/>
              <a:t>NL questions.</a:t>
            </a:r>
            <a:r>
              <a:rPr lang="en-US" baseline="0" dirty="0" smtClean="0"/>
              <a:t> There are few differences between datasets. TREC-INEX has a balance of type and relation hints while WQT mostly has relation hints. Answers for questions in TREC-INEX were collected by volunteers who had access to both the KG and the corpus. WQT answers were collected by </a:t>
            </a:r>
            <a:r>
              <a:rPr lang="en-US" baseline="0" dirty="0" err="1" smtClean="0"/>
              <a:t>turkers</a:t>
            </a:r>
            <a:r>
              <a:rPr lang="en-US" baseline="0" dirty="0" smtClean="0"/>
              <a:t> who had access only to KG.</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16</a:t>
            </a:fld>
            <a:endParaRPr lang="en-US"/>
          </a:p>
        </p:txBody>
      </p:sp>
    </p:spTree>
    <p:extLst>
      <p:ext uri="{BB962C8B-B14F-4D97-AF65-F5344CB8AC3E}">
        <p14:creationId xmlns:p14="http://schemas.microsoft.com/office/powerpoint/2010/main" val="3035369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Switched</a:t>
            </a:r>
            <a:r>
              <a:rPr lang="en-US" baseline="0" dirty="0" smtClean="0"/>
              <a:t> of corpus features or potentials. Then switched off graph features / potentials. </a:t>
            </a:r>
            <a:endParaRPr lang="en-US" dirty="0"/>
          </a:p>
        </p:txBody>
      </p:sp>
      <p:sp>
        <p:nvSpPr>
          <p:cNvPr id="4" name="Slide Number Placeholder 3"/>
          <p:cNvSpPr>
            <a:spLocks noGrp="1"/>
          </p:cNvSpPr>
          <p:nvPr>
            <p:ph type="sldNum" sz="quarter" idx="10"/>
          </p:nvPr>
        </p:nvSpPr>
        <p:spPr/>
        <p:txBody>
          <a:bodyPr/>
          <a:lstStyle/>
          <a:p>
            <a:pPr>
              <a:defRPr/>
            </a:pPr>
            <a:fld id="{CB595E9B-B261-4220-9EDA-919F118C0455}" type="slidenum">
              <a:rPr lang="en-US" smtClean="0"/>
              <a:pPr>
                <a:defRPr/>
              </a:pPr>
              <a:t>17</a:t>
            </a:fld>
            <a:endParaRPr lang="en-US"/>
          </a:p>
        </p:txBody>
      </p:sp>
    </p:spTree>
    <p:extLst>
      <p:ext uri="{BB962C8B-B14F-4D97-AF65-F5344CB8AC3E}">
        <p14:creationId xmlns:p14="http://schemas.microsoft.com/office/powerpoint/2010/main" val="1532610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B595E9B-B261-4220-9EDA-919F118C0455}" type="slidenum">
              <a:rPr lang="en-US" smtClean="0"/>
              <a:pPr>
                <a:defRPr/>
              </a:pPr>
              <a:t>18</a:t>
            </a:fld>
            <a:endParaRPr lang="en-US"/>
          </a:p>
        </p:txBody>
      </p:sp>
    </p:spTree>
    <p:extLst>
      <p:ext uri="{BB962C8B-B14F-4D97-AF65-F5344CB8AC3E}">
        <p14:creationId xmlns:p14="http://schemas.microsoft.com/office/powerpoint/2010/main" val="15661731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B595E9B-B261-4220-9EDA-919F118C0455}" type="slidenum">
              <a:rPr lang="en-US" smtClean="0"/>
              <a:pPr>
                <a:defRPr/>
              </a:pPr>
              <a:t>19</a:t>
            </a:fld>
            <a:endParaRPr lang="en-US"/>
          </a:p>
        </p:txBody>
      </p:sp>
    </p:spTree>
    <p:extLst>
      <p:ext uri="{BB962C8B-B14F-4D97-AF65-F5344CB8AC3E}">
        <p14:creationId xmlns:p14="http://schemas.microsoft.com/office/powerpoint/2010/main" val="5666558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11352F71-65AB-4E66-91C3-4176EB94B9C0}" type="slidenum">
              <a:rPr lang="en-US" smtClean="0"/>
              <a:pPr/>
              <a:t>21</a:t>
            </a:fld>
            <a:endParaRPr lang="en-US" smtClean="0"/>
          </a:p>
        </p:txBody>
      </p:sp>
    </p:spTree>
    <p:extLst>
      <p:ext uri="{BB962C8B-B14F-4D97-AF65-F5344CB8AC3E}">
        <p14:creationId xmlns:p14="http://schemas.microsoft.com/office/powerpoint/2010/main" val="880288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are the challenges</a:t>
            </a:r>
            <a:r>
              <a:rPr lang="en-US" baseline="0" dirty="0" smtClean="0"/>
              <a:t> in trying to interpret and answer these queries? First, we have no reliable syntax clues. As these are Web search style queries, they are free word order. We also do not have capitalization and quoted phrases. Second, as these queries are short and underspecified, ambiguity is a particularly serious problem. Consider this query “</a:t>
            </a:r>
            <a:r>
              <a:rPr lang="en-US" baseline="0" dirty="0" err="1" smtClean="0"/>
              <a:t>aamir</a:t>
            </a:r>
            <a:r>
              <a:rPr lang="en-US" baseline="0" dirty="0" smtClean="0"/>
              <a:t> khan films”. Here, “</a:t>
            </a:r>
            <a:r>
              <a:rPr lang="en-US" baseline="0" dirty="0" err="1" smtClean="0"/>
              <a:t>aamir</a:t>
            </a:r>
            <a:r>
              <a:rPr lang="en-US" baseline="0" dirty="0" smtClean="0"/>
              <a:t> khan” could be the Indian actor or the British boxer. Likewise, “films” could refer to films </a:t>
            </a:r>
            <a:r>
              <a:rPr lang="en-US" baseline="0" dirty="0" err="1" smtClean="0"/>
              <a:t>Aamir</a:t>
            </a:r>
            <a:r>
              <a:rPr lang="en-US" baseline="0" dirty="0" smtClean="0"/>
              <a:t> Khan appeared in, films directed by </a:t>
            </a:r>
            <a:r>
              <a:rPr lang="en-US" baseline="0" dirty="0" err="1" smtClean="0"/>
              <a:t>Aamir</a:t>
            </a:r>
            <a:r>
              <a:rPr lang="en-US" baseline="0" dirty="0" smtClean="0"/>
              <a:t> Khan or films about </a:t>
            </a:r>
            <a:r>
              <a:rPr lang="en-US" baseline="0" dirty="0" err="1" smtClean="0"/>
              <a:t>Aamir</a:t>
            </a:r>
            <a:r>
              <a:rPr lang="en-US" baseline="0" dirty="0" smtClean="0"/>
              <a:t> Khan. The point I am trying to drive home is that our input is particularly unhelpful. </a:t>
            </a:r>
          </a:p>
          <a:p>
            <a:endParaRPr lang="en-US" baseline="0" dirty="0" smtClean="0"/>
          </a:p>
          <a:p>
            <a:r>
              <a:rPr lang="en-US" baseline="0" dirty="0" smtClean="0"/>
              <a:t>Now previous work in QA provides some clues about how we can go about answering these questions. One popular paradigm is to convert the question to a structured query over the KG and execute the query to get back answer entities. In this work, we show that combining evidence from the KG and corpus yields better results.</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3</a:t>
            </a:fld>
            <a:endParaRPr lang="en-US"/>
          </a:p>
        </p:txBody>
      </p:sp>
    </p:spTree>
    <p:extLst>
      <p:ext uri="{BB962C8B-B14F-4D97-AF65-F5344CB8AC3E}">
        <p14:creationId xmlns:p14="http://schemas.microsoft.com/office/powerpoint/2010/main" val="3634013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why do we need the corpus when we have a high precision KG?</a:t>
            </a:r>
            <a:r>
              <a:rPr lang="en-US" baseline="0" dirty="0" smtClean="0"/>
              <a:t> Because the KG is incomplete and lags behind the corpus. Additionally, it can be very difficult to answer queries exclusively from the corpus. Consider this query “fastest </a:t>
            </a:r>
            <a:r>
              <a:rPr lang="en-US" baseline="0" dirty="0" err="1" smtClean="0"/>
              <a:t>odi</a:t>
            </a:r>
            <a:r>
              <a:rPr lang="en-US" baseline="0" dirty="0" smtClean="0"/>
              <a:t> century batsman”. The intent here is to find the batsman with the fastest </a:t>
            </a:r>
            <a:r>
              <a:rPr lang="en-US" baseline="0" dirty="0" err="1" smtClean="0"/>
              <a:t>odi</a:t>
            </a:r>
            <a:r>
              <a:rPr lang="en-US" baseline="0" dirty="0" smtClean="0"/>
              <a:t> century in cricket. Answering this query from the KG alone is difficult – both from the point of view of interpretation as well as execution. On the other hand, if you pass on these tokens to a search engine, you will get back snippets that look like these. Now isolating the correct entity in the snippet can lead you to the answer. In other words, our data source has now changed to something like this.</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4</a:t>
            </a:fld>
            <a:endParaRPr lang="en-US"/>
          </a:p>
        </p:txBody>
      </p:sp>
    </p:spTree>
    <p:extLst>
      <p:ext uri="{BB962C8B-B14F-4D97-AF65-F5344CB8AC3E}">
        <p14:creationId xmlns:p14="http://schemas.microsoft.com/office/powerpoint/2010/main" val="2250161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smtClean="0"/>
              <a:t>We have a KG which has entities. Entities belong</a:t>
            </a:r>
            <a:r>
              <a:rPr lang="en-US" baseline="0" dirty="0" smtClean="0"/>
              <a:t> to types. Entities also have relation. In addition, we have a large Web corpus with entity mentions </a:t>
            </a:r>
            <a:r>
              <a:rPr lang="en-US" baseline="0" dirty="0" err="1" smtClean="0"/>
              <a:t>lnked</a:t>
            </a:r>
            <a:r>
              <a:rPr lang="en-US" baseline="0" dirty="0" smtClean="0"/>
              <a:t> to entities in Freebase.</a:t>
            </a:r>
            <a:endParaRPr lang="en-US" dirty="0" smtClean="0"/>
          </a:p>
        </p:txBody>
      </p:sp>
      <p:sp>
        <p:nvSpPr>
          <p:cNvPr id="67588" name="Slide Number Placeholder 3"/>
          <p:cNvSpPr>
            <a:spLocks noGrp="1"/>
          </p:cNvSpPr>
          <p:nvPr>
            <p:ph type="sldNum" sz="quarter" idx="5"/>
          </p:nvPr>
        </p:nvSpPr>
        <p:spPr>
          <a:noFill/>
        </p:spPr>
        <p:txBody>
          <a:bodyPr/>
          <a:lstStyle/>
          <a:p>
            <a:fld id="{34947185-4B37-44FA-A403-C31C38C6C8C3}" type="slidenum">
              <a:rPr lang="en-US" smtClean="0"/>
              <a:pPr/>
              <a:t>5</a:t>
            </a:fld>
            <a:endParaRPr lang="en-US" smtClean="0"/>
          </a:p>
        </p:txBody>
      </p:sp>
    </p:spTree>
    <p:extLst>
      <p:ext uri="{BB962C8B-B14F-4D97-AF65-F5344CB8AC3E}">
        <p14:creationId xmlns:p14="http://schemas.microsoft.com/office/powerpoint/2010/main" val="436387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how can be answer queries from this data source?</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6</a:t>
            </a:fld>
            <a:endParaRPr lang="en-US"/>
          </a:p>
        </p:txBody>
      </p:sp>
    </p:spTree>
    <p:extLst>
      <p:ext uri="{BB962C8B-B14F-4D97-AF65-F5344CB8AC3E}">
        <p14:creationId xmlns:p14="http://schemas.microsoft.com/office/powerpoint/2010/main" val="345073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Recall that we said that</a:t>
            </a:r>
            <a:r>
              <a:rPr lang="en-US" baseline="0" dirty="0" smtClean="0"/>
              <a:t> our queries are short and unstructured. But query tokens can still provide vital signals. For example, in the query, “</a:t>
            </a:r>
            <a:r>
              <a:rPr lang="en-US" baseline="0" dirty="0" err="1" smtClean="0"/>
              <a:t>washington</a:t>
            </a:r>
            <a:r>
              <a:rPr lang="en-US" baseline="0" dirty="0" smtClean="0"/>
              <a:t> first governor” Washington refers to an entity in the KG, “governor” tells us about the type of the answer entity, and “first” qualifies the answer entity. We do no want any governor; we want the first governor. Likewise, in the query, “spider automobile company”, spider refers to the entity Alfa Romeo  Spider – a car model and “automobile company” acts as a type hint. </a:t>
            </a:r>
          </a:p>
          <a:p>
            <a:endParaRPr lang="en-US" baseline="0" dirty="0" smtClean="0"/>
          </a:p>
          <a:p>
            <a:r>
              <a:rPr lang="en-US" baseline="0" dirty="0" smtClean="0"/>
              <a:t>These examples are hint at a general framework for Web query interpretation. </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7</a:t>
            </a:fld>
            <a:endParaRPr lang="en-US"/>
          </a:p>
        </p:txBody>
      </p:sp>
    </p:spTree>
    <p:extLst>
      <p:ext uri="{BB962C8B-B14F-4D97-AF65-F5344CB8AC3E}">
        <p14:creationId xmlns:p14="http://schemas.microsoft.com/office/powerpoint/2010/main" val="1827786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define interpretation as segmentation + annotation. The idea is to segment query tokens</a:t>
            </a:r>
            <a:r>
              <a:rPr lang="en-US" baseline="0" dirty="0" smtClean="0"/>
              <a:t> into 3 partitions. </a:t>
            </a:r>
          </a:p>
          <a:p>
            <a:pPr marL="228600" indent="-228600">
              <a:buAutoNum type="arabicPeriod"/>
            </a:pPr>
            <a:r>
              <a:rPr lang="en-US" baseline="0" dirty="0" smtClean="0"/>
              <a:t>The query entity partition – this partition gives us the entity in the query</a:t>
            </a:r>
          </a:p>
          <a:p>
            <a:pPr marL="228600" indent="-228600">
              <a:buAutoNum type="arabicPeriod"/>
            </a:pPr>
            <a:r>
              <a:rPr lang="en-US" baseline="0" dirty="0" smtClean="0"/>
              <a:t>The relation/type partition. The token in this partition take on a dual role of acting as type as well as relation hints.</a:t>
            </a:r>
          </a:p>
          <a:p>
            <a:pPr marL="228600" indent="-228600">
              <a:buAutoNum type="arabicPeriod"/>
            </a:pPr>
            <a:r>
              <a:rPr lang="en-US" baseline="0" dirty="0" smtClean="0"/>
              <a:t>Selectors. These qualify the answer entity. We call them selectors because we can use them to more selectively probe the corpus.</a:t>
            </a:r>
          </a:p>
          <a:p>
            <a:pPr marL="228600" indent="-228600">
              <a:buAutoNum type="arabicPeriod"/>
            </a:pPr>
            <a:endParaRPr lang="en-US" baseline="0" dirty="0" smtClean="0"/>
          </a:p>
          <a:p>
            <a:pPr marL="0" indent="0">
              <a:buNone/>
            </a:pPr>
            <a:r>
              <a:rPr lang="en-US" baseline="0" dirty="0" smtClean="0"/>
              <a:t>Now there are multiple ways to segment query tokens and multiple ways to annotate each segment. For example, on of the possible partitions of the above query is this. The part in red refers to the E1 partition, the part in green is the selector partition and the part in blue is the type/relation partition. Notice how Washington could refer to the state as well as the city. Likewise, “governor” can be mapped to multiple combinations of types and relations. </a:t>
            </a:r>
          </a:p>
          <a:p>
            <a:pPr marL="0" indent="0">
              <a:buNone/>
            </a:pPr>
            <a:endParaRPr lang="en-US" baseline="0" dirty="0" smtClean="0"/>
          </a:p>
          <a:p>
            <a:pPr marL="0" indent="0">
              <a:buNone/>
            </a:pPr>
            <a:r>
              <a:rPr lang="en-US" baseline="0" dirty="0" smtClean="0"/>
              <a:t>We keep around all possible interpretations of the query to arrive at the answer entity.. </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8</a:t>
            </a:fld>
            <a:endParaRPr lang="en-US"/>
          </a:p>
        </p:txBody>
      </p:sp>
    </p:spTree>
    <p:extLst>
      <p:ext uri="{BB962C8B-B14F-4D97-AF65-F5344CB8AC3E}">
        <p14:creationId xmlns:p14="http://schemas.microsoft.com/office/powerpoint/2010/main" val="225716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For this,</a:t>
            </a:r>
            <a:r>
              <a:rPr lang="en-US" baseline="0" dirty="0" smtClean="0"/>
              <a:t> we use a graphical model which combines KG and corpus evidence. I will unroll the model part by part. First we have the segmentation node. This gives us mentions of entities, relations and types/ For example, here are two segmentations of the previous query. </a:t>
            </a:r>
          </a:p>
          <a:p>
            <a:endParaRPr lang="en-US" baseline="0" dirty="0" smtClean="0"/>
          </a:p>
          <a:p>
            <a:r>
              <a:rPr lang="en-US" baseline="0" dirty="0" smtClean="0"/>
              <a:t>Next, we have signals present in the query. This includes the query entity, target type, relation and  selectors. To extract signals from the query, we use compatibility potentials. So we have a potential \Psi_T2 between the segmentation and target type which scores the type hint </a:t>
            </a:r>
            <a:r>
              <a:rPr lang="en-US" baseline="0" dirty="0" err="1" smtClean="0"/>
              <a:t>wrt</a:t>
            </a:r>
            <a:r>
              <a:rPr lang="en-US" baseline="0" dirty="0" smtClean="0"/>
              <a:t> a type. We have similar potentials for relation and query entity.</a:t>
            </a:r>
          </a:p>
          <a:p>
            <a:endParaRPr lang="en-US" baseline="0" dirty="0" smtClean="0"/>
          </a:p>
          <a:p>
            <a:r>
              <a:rPr lang="en-US" baseline="0" dirty="0" smtClean="0"/>
              <a:t>Now we want to reach the answer entity through these signals. For that we have the compatibility between the candidate entity and a target type.  Then we have a potential that tells us whether the link e1-r-e2 is present in our knowledge graph. Finally we have the corpus potential  which quantifies the evidence for e1-r-e2-s. As you can see, the idea is to combine all of this to reach the answer entity. </a:t>
            </a:r>
          </a:p>
          <a:p>
            <a:endParaRPr lang="en-US" baseline="0" dirty="0" smtClean="0"/>
          </a:p>
          <a:p>
            <a:r>
              <a:rPr lang="en-US" baseline="0" dirty="0" smtClean="0"/>
              <a:t>Now it might seem from this model that we are making some assumptions about the query – that it will contain an entity or a target type. But this is not the case. We allow any or all of these signals to be null. For example, in the second segmentation, there is no query entity, and so the nodes E1 and R are null. However, because of corpus support, it is possible to use these interpretations too and enables us to answer any kind of query,</a:t>
            </a:r>
          </a:p>
          <a:p>
            <a:endParaRPr lang="en-US" baseline="0" dirty="0" smtClean="0"/>
          </a:p>
          <a:p>
            <a:r>
              <a:rPr lang="en-US" baseline="0" dirty="0" smtClean="0"/>
              <a:t>Before discussing the design of potentials, I will take you through how our system ranks answer entities given the query.</a:t>
            </a:r>
            <a:endParaRPr lang="en-US" dirty="0"/>
          </a:p>
        </p:txBody>
      </p:sp>
      <p:sp>
        <p:nvSpPr>
          <p:cNvPr id="4" name="Slide Number Placeholder 3"/>
          <p:cNvSpPr>
            <a:spLocks noGrp="1"/>
          </p:cNvSpPr>
          <p:nvPr>
            <p:ph type="sldNum" sz="quarter" idx="10"/>
          </p:nvPr>
        </p:nvSpPr>
        <p:spPr/>
        <p:txBody>
          <a:bodyPr/>
          <a:lstStyle/>
          <a:p>
            <a:fld id="{BA03189C-4DCA-4680-A3F6-F7E5E81BDDAE}" type="slidenum">
              <a:rPr lang="en-US" smtClean="0"/>
              <a:pPr/>
              <a:t>9</a:t>
            </a:fld>
            <a:endParaRPr lang="en-US"/>
          </a:p>
        </p:txBody>
      </p:sp>
    </p:spTree>
    <p:extLst>
      <p:ext uri="{BB962C8B-B14F-4D97-AF65-F5344CB8AC3E}">
        <p14:creationId xmlns:p14="http://schemas.microsoft.com/office/powerpoint/2010/main" val="2268918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step is to generate interpretations,</a:t>
            </a:r>
            <a:r>
              <a:rPr lang="en-US" baseline="0" dirty="0" smtClean="0"/>
              <a:t> i.e., generate a set of segmentations and annotate each segment. After this we retrieve a set of supporting snippets for each interpretation. Next we construct  a set of candidate answer entities by using the KG and corpus. Finally, we score the candidates. The score of each candidate is defined as the score of the maximally supported interpretation. In case of the graphical model, this turns out to be the MAP given candidate e2.</a:t>
            </a:r>
            <a:endParaRPr lang="en-US" dirty="0" smtClean="0"/>
          </a:p>
          <a:p>
            <a:r>
              <a:rPr lang="en-US" dirty="0" smtClean="0"/>
              <a:t>\begin{align*}</a:t>
            </a:r>
          </a:p>
          <a:p>
            <a:r>
              <a:rPr lang="en-US" dirty="0" smtClean="0"/>
              <a:t>score(e_2) &amp; = \max_{z,t_2,r,e_1}  &amp;&amp; \Psi_{T_2}(q,z,t_2) \;\; \Psi_{R}(</a:t>
            </a:r>
            <a:r>
              <a:rPr lang="en-US" dirty="0" err="1" smtClean="0"/>
              <a:t>q,z,r</a:t>
            </a:r>
            <a:r>
              <a:rPr lang="en-US" dirty="0" smtClean="0"/>
              <a:t>) \; \; \Psi_{E_1}(q,z,e_1) \\</a:t>
            </a:r>
          </a:p>
          <a:p>
            <a:r>
              <a:rPr lang="en-US" dirty="0" smtClean="0"/>
              <a:t> &amp;  &amp;&amp; \Psi_{E_2,T_2}(e_2, t_2) \;\; \Psi_{E_1,R,E_2}(e_1, r, e_2)  \;\; \Psi_{S}(</a:t>
            </a:r>
            <a:r>
              <a:rPr lang="en-US" dirty="0" err="1" smtClean="0"/>
              <a:t>q,z</a:t>
            </a:r>
            <a:r>
              <a:rPr lang="en-US" dirty="0" smtClean="0"/>
              <a:t>) \\[2.5mm]</a:t>
            </a:r>
          </a:p>
          <a:p>
            <a:r>
              <a:rPr lang="en-US" dirty="0" smtClean="0"/>
              <a:t> &amp;  &amp;&amp; \Psi_{E_1,R,E_2,S}(q,z,e_1,r,e_2) \\</a:t>
            </a:r>
          </a:p>
          <a:p>
            <a:r>
              <a:rPr lang="en-US" dirty="0" smtClean="0"/>
              <a:t>\end{align*}</a:t>
            </a:r>
          </a:p>
        </p:txBody>
      </p:sp>
      <p:sp>
        <p:nvSpPr>
          <p:cNvPr id="4" name="Slide Number Placeholder 3"/>
          <p:cNvSpPr>
            <a:spLocks noGrp="1"/>
          </p:cNvSpPr>
          <p:nvPr>
            <p:ph type="sldNum" sz="quarter" idx="10"/>
          </p:nvPr>
        </p:nvSpPr>
        <p:spPr/>
        <p:txBody>
          <a:bodyPr/>
          <a:lstStyle/>
          <a:p>
            <a:fld id="{BA03189C-4DCA-4680-A3F6-F7E5E81BDDAE}" type="slidenum">
              <a:rPr lang="en-US" smtClean="0"/>
              <a:pPr/>
              <a:t>10</a:t>
            </a:fld>
            <a:endParaRPr lang="en-US"/>
          </a:p>
        </p:txBody>
      </p:sp>
    </p:spTree>
    <p:extLst>
      <p:ext uri="{BB962C8B-B14F-4D97-AF65-F5344CB8AC3E}">
        <p14:creationId xmlns:p14="http://schemas.microsoft.com/office/powerpoint/2010/main" val="1781202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630564"/>
            <a:ext cx="6400800" cy="2232473"/>
          </a:xfrm>
        </p:spPr>
        <p:txBody>
          <a:bodyPr/>
          <a:lstStyle>
            <a:lvl1pPr marL="0" indent="0" algn="ctr">
              <a:buNone/>
              <a:defRPr cap="small" baseline="0">
                <a:solidFill>
                  <a:schemeClr val="accent3">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Title 3"/>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8627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8382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8600" y="37719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76200" y="6629400"/>
            <a:ext cx="1905000" cy="2286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629400"/>
            <a:ext cx="2895600" cy="2286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7162800" y="6629400"/>
            <a:ext cx="1905000" cy="228600"/>
          </a:xfrm>
          <a:prstGeom prst="rect">
            <a:avLst/>
          </a:prstGeom>
          <a:ln/>
        </p:spPr>
        <p:txBody>
          <a:bodyPr/>
          <a:lstStyle>
            <a:lvl1pPr>
              <a:defRPr/>
            </a:lvl1pPr>
          </a:lstStyle>
          <a:p>
            <a:pPr>
              <a:defRPr/>
            </a:pPr>
            <a:fld id="{812B4ABC-AAC6-4C1B-8615-688022412458}"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630564"/>
            <a:ext cx="6400800" cy="2232473"/>
          </a:xfrm>
        </p:spPr>
        <p:txBody>
          <a:bodyPr/>
          <a:lstStyle>
            <a:lvl1pPr marL="0" indent="0" algn="ctr">
              <a:buNone/>
              <a:defRPr cap="small" baseline="0">
                <a:solidFill>
                  <a:schemeClr val="accent3">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Title 3"/>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2431439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800">
                <a:solidFill>
                  <a:schemeClr val="tx2"/>
                </a:solidFill>
              </a:defRPr>
            </a:lvl1pPr>
            <a:lvl2pPr>
              <a:buFont typeface="Wingdings" pitchFamily="2" charset="2"/>
              <a:buChar char="§"/>
              <a:defRPr sz="2600">
                <a:solidFill>
                  <a:schemeClr val="tx2"/>
                </a:solidFill>
              </a:defRPr>
            </a:lvl2pPr>
            <a:lvl3pPr>
              <a:defRPr>
                <a:solidFill>
                  <a:schemeClr val="tx2"/>
                </a:solidFill>
              </a:defRPr>
            </a:lvl3pPr>
            <a:lvl4pPr>
              <a:buFont typeface="Courier New" pitchFamily="49" charset="0"/>
              <a:buChar char="o"/>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a:xfrm>
            <a:off x="457200" y="469198"/>
            <a:ext cx="8229600" cy="873665"/>
          </a:xfrm>
        </p:spPr>
        <p:txBody>
          <a:bodyPr/>
          <a:lstStyle/>
          <a:p>
            <a:r>
              <a:rPr lang="en-US" dirty="0" smtClean="0"/>
              <a:t>Title</a:t>
            </a:r>
            <a:endParaRPr lang="en-US" dirty="0"/>
          </a:p>
        </p:txBody>
      </p:sp>
    </p:spTree>
    <p:extLst>
      <p:ext uri="{BB962C8B-B14F-4D97-AF65-F5344CB8AC3E}">
        <p14:creationId xmlns:p14="http://schemas.microsoft.com/office/powerpoint/2010/main" val="3879647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600201"/>
            <a:ext cx="4038600" cy="4522858"/>
          </a:xfrm>
        </p:spPr>
        <p:txBody>
          <a:bodyPr/>
          <a:lstStyle>
            <a:lvl1pPr>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285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482077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535113"/>
            <a:ext cx="4040188" cy="63976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Comparison 1</a:t>
            </a:r>
          </a:p>
        </p:txBody>
      </p:sp>
      <p:sp>
        <p:nvSpPr>
          <p:cNvPr id="4" name="Content Placeholder 3"/>
          <p:cNvSpPr>
            <a:spLocks noGrp="1"/>
          </p:cNvSpPr>
          <p:nvPr>
            <p:ph sz="half" idx="2" hasCustomPrompt="1"/>
          </p:nvPr>
        </p:nvSpPr>
        <p:spPr>
          <a:xfrm>
            <a:off x="457200" y="2174875"/>
            <a:ext cx="4040188" cy="3951288"/>
          </a:xfrm>
        </p:spPr>
        <p:txBody>
          <a:bodyPr/>
          <a:lstStyle>
            <a:lvl1pPr>
              <a:defRPr sz="23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645025" y="1535113"/>
            <a:ext cx="4041775" cy="63976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Comparison 2</a:t>
            </a:r>
          </a:p>
        </p:txBody>
      </p:sp>
      <p:sp>
        <p:nvSpPr>
          <p:cNvPr id="6" name="Content Placeholder 5"/>
          <p:cNvSpPr>
            <a:spLocks noGrp="1"/>
          </p:cNvSpPr>
          <p:nvPr>
            <p:ph sz="quarter" idx="4" hasCustomPrompt="1"/>
          </p:nvPr>
        </p:nvSpPr>
        <p:spPr>
          <a:xfrm>
            <a:off x="4645025" y="2174875"/>
            <a:ext cx="4041775" cy="3951288"/>
          </a:xfrm>
        </p:spPr>
        <p:txBody>
          <a:bodyPr/>
          <a:lstStyle>
            <a:lvl1pPr>
              <a:defRPr sz="2300" baseline="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3539140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2329351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50343"/>
            <a:ext cx="5486400" cy="35336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650707"/>
            <a:ext cx="5486400" cy="4574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4"/>
          <p:cNvSpPr>
            <a:spLocks noGrp="1"/>
          </p:cNvSpPr>
          <p:nvPr>
            <p:ph type="title" hasCustomPrompt="1"/>
          </p:nvPr>
        </p:nvSpPr>
        <p:spPr/>
        <p:txBody>
          <a:bodyPr/>
          <a:lstStyle>
            <a:lvl1pPr>
              <a:defRPr>
                <a:solidFill>
                  <a:schemeClr val="accent5"/>
                </a:solidFill>
              </a:defRPr>
            </a:lvl1pPr>
          </a:lstStyle>
          <a:p>
            <a:r>
              <a:rPr lang="en-US" dirty="0" smtClean="0"/>
              <a:t>Title</a:t>
            </a:r>
            <a:endParaRPr lang="en-US" dirty="0"/>
          </a:p>
        </p:txBody>
      </p:sp>
      <p:sp>
        <p:nvSpPr>
          <p:cNvPr id="6" name="Text Placeholder 3"/>
          <p:cNvSpPr>
            <a:spLocks noGrp="1"/>
          </p:cNvSpPr>
          <p:nvPr>
            <p:ph type="body" sz="half" idx="10"/>
          </p:nvPr>
        </p:nvSpPr>
        <p:spPr>
          <a:xfrm>
            <a:off x="1792288" y="5193217"/>
            <a:ext cx="5486400" cy="457490"/>
          </a:xfrm>
        </p:spPr>
        <p:txBody>
          <a:bodyPr>
            <a:normAutofit/>
          </a:bodyPr>
          <a:lstStyle>
            <a:lvl1pPr marL="0" indent="0">
              <a:buNone/>
              <a:defRPr sz="1800" b="0" i="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47576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p:txBody>
          <a:bodyPr vert="eaVert"/>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31896019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2002816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8382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8600" y="37719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76200" y="6629400"/>
            <a:ext cx="1905000" cy="2286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629400"/>
            <a:ext cx="2895600" cy="2286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7162800" y="6629400"/>
            <a:ext cx="1905000" cy="228600"/>
          </a:xfrm>
          <a:prstGeom prst="rect">
            <a:avLst/>
          </a:prstGeom>
          <a:ln/>
        </p:spPr>
        <p:txBody>
          <a:bodyPr/>
          <a:lstStyle>
            <a:lvl1pPr>
              <a:defRPr/>
            </a:lvl1pPr>
          </a:lstStyle>
          <a:p>
            <a:pPr>
              <a:defRPr/>
            </a:pPr>
            <a:fld id="{64210190-81D4-4185-AF76-A445CDEEF62C}" type="slidenum">
              <a:rPr lang="en-US"/>
              <a:pPr>
                <a:defRPr/>
              </a:pPr>
              <a:t>‹#›</a:t>
            </a:fld>
            <a:endParaRPr lang="en-US"/>
          </a:p>
        </p:txBody>
      </p:sp>
    </p:spTree>
    <p:extLst>
      <p:ext uri="{BB962C8B-B14F-4D97-AF65-F5344CB8AC3E}">
        <p14:creationId xmlns:p14="http://schemas.microsoft.com/office/powerpoint/2010/main" val="20852409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800">
                <a:solidFill>
                  <a:schemeClr val="tx2"/>
                </a:solidFill>
              </a:defRPr>
            </a:lvl1pPr>
            <a:lvl2pPr>
              <a:buFont typeface="Wingdings" pitchFamily="2" charset="2"/>
              <a:buChar char="§"/>
              <a:defRPr sz="2600">
                <a:solidFill>
                  <a:schemeClr val="tx2"/>
                </a:solidFill>
              </a:defRPr>
            </a:lvl2pPr>
            <a:lvl3pPr>
              <a:defRPr>
                <a:solidFill>
                  <a:schemeClr val="tx2"/>
                </a:solidFill>
              </a:defRPr>
            </a:lvl3pPr>
            <a:lvl4pPr>
              <a:buFont typeface="Courier New" pitchFamily="49" charset="0"/>
              <a:buChar char="o"/>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a:xfrm>
            <a:off x="457200" y="469198"/>
            <a:ext cx="8229600" cy="873665"/>
          </a:xfrm>
        </p:spPr>
        <p:txBody>
          <a:bodyPr/>
          <a:lstStyle/>
          <a:p>
            <a:r>
              <a:rPr lang="en-US" dirty="0" smtClean="0"/>
              <a:t>Title</a:t>
            </a:r>
            <a:endParaRPr lang="en-US" dirty="0"/>
          </a:p>
        </p:txBody>
      </p:sp>
    </p:spTree>
    <p:extLst>
      <p:ext uri="{BB962C8B-B14F-4D97-AF65-F5344CB8AC3E}">
        <p14:creationId xmlns:p14="http://schemas.microsoft.com/office/powerpoint/2010/main" val="25974923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228600" y="838200"/>
            <a:ext cx="42672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838200"/>
            <a:ext cx="42672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228600" y="37719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76200" y="6629400"/>
            <a:ext cx="1905000" cy="228600"/>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6629400"/>
            <a:ext cx="2895600" cy="228600"/>
          </a:xfrm>
          <a:prstGeom prst="rect">
            <a:avLst/>
          </a:prstGeom>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xfrm>
            <a:off x="7162800" y="6629400"/>
            <a:ext cx="1905000" cy="228600"/>
          </a:xfrm>
          <a:prstGeom prst="rect">
            <a:avLst/>
          </a:prstGeom>
          <a:ln/>
        </p:spPr>
        <p:txBody>
          <a:bodyPr/>
          <a:lstStyle>
            <a:lvl1pPr>
              <a:defRPr/>
            </a:lvl1pPr>
          </a:lstStyle>
          <a:p>
            <a:pPr>
              <a:defRPr/>
            </a:pPr>
            <a:fld id="{C4A7F862-D640-4D4D-A701-E70CCA037820}" type="slidenum">
              <a:rPr lang="en-US"/>
              <a:pPr>
                <a:defRPr/>
              </a:pPr>
              <a:t>‹#›</a:t>
            </a:fld>
            <a:endParaRPr lang="en-US"/>
          </a:p>
        </p:txBody>
      </p:sp>
    </p:spTree>
    <p:extLst>
      <p:ext uri="{BB962C8B-B14F-4D97-AF65-F5344CB8AC3E}">
        <p14:creationId xmlns:p14="http://schemas.microsoft.com/office/powerpoint/2010/main" val="334367692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8382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8600" y="37719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76200" y="6629400"/>
            <a:ext cx="1905000" cy="2286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629400"/>
            <a:ext cx="2895600" cy="2286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7162800" y="6629400"/>
            <a:ext cx="1905000" cy="228600"/>
          </a:xfrm>
          <a:prstGeom prst="rect">
            <a:avLst/>
          </a:prstGeom>
          <a:ln/>
        </p:spPr>
        <p:txBody>
          <a:bodyPr/>
          <a:lstStyle>
            <a:lvl1pPr>
              <a:defRPr/>
            </a:lvl1pPr>
          </a:lstStyle>
          <a:p>
            <a:pPr>
              <a:defRPr/>
            </a:pPr>
            <a:fld id="{812B4ABC-AAC6-4C1B-8615-688022412458}" type="slidenum">
              <a:rPr lang="en-US"/>
              <a:pPr>
                <a:defRPr/>
              </a:pPr>
              <a:t>‹#›</a:t>
            </a:fld>
            <a:endParaRPr lang="en-US"/>
          </a:p>
        </p:txBody>
      </p:sp>
    </p:spTree>
    <p:extLst>
      <p:ext uri="{BB962C8B-B14F-4D97-AF65-F5344CB8AC3E}">
        <p14:creationId xmlns:p14="http://schemas.microsoft.com/office/powerpoint/2010/main" val="21271253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600201"/>
            <a:ext cx="4038600" cy="4522858"/>
          </a:xfrm>
        </p:spPr>
        <p:txBody>
          <a:bodyPr/>
          <a:lstStyle>
            <a:lvl1pPr>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285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1297347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535113"/>
            <a:ext cx="4040188" cy="63976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Comparison 1</a:t>
            </a:r>
          </a:p>
        </p:txBody>
      </p:sp>
      <p:sp>
        <p:nvSpPr>
          <p:cNvPr id="4" name="Content Placeholder 3"/>
          <p:cNvSpPr>
            <a:spLocks noGrp="1"/>
          </p:cNvSpPr>
          <p:nvPr>
            <p:ph sz="half" idx="2" hasCustomPrompt="1"/>
          </p:nvPr>
        </p:nvSpPr>
        <p:spPr>
          <a:xfrm>
            <a:off x="457200" y="2174875"/>
            <a:ext cx="4040188" cy="3951288"/>
          </a:xfrm>
        </p:spPr>
        <p:txBody>
          <a:bodyPr/>
          <a:lstStyle>
            <a:lvl1pPr>
              <a:defRPr sz="23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645025" y="1535113"/>
            <a:ext cx="4041775" cy="63976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Comparison 2</a:t>
            </a:r>
          </a:p>
        </p:txBody>
      </p:sp>
      <p:sp>
        <p:nvSpPr>
          <p:cNvPr id="6" name="Content Placeholder 5"/>
          <p:cNvSpPr>
            <a:spLocks noGrp="1"/>
          </p:cNvSpPr>
          <p:nvPr>
            <p:ph sz="quarter" idx="4" hasCustomPrompt="1"/>
          </p:nvPr>
        </p:nvSpPr>
        <p:spPr>
          <a:xfrm>
            <a:off x="4645025" y="2174875"/>
            <a:ext cx="4041775" cy="3951288"/>
          </a:xfrm>
        </p:spPr>
        <p:txBody>
          <a:bodyPr/>
          <a:lstStyle>
            <a:lvl1pPr>
              <a:defRPr sz="2300" baseline="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2366529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1948164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50343"/>
            <a:ext cx="5486400" cy="35336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650707"/>
            <a:ext cx="5486400" cy="4574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4"/>
          <p:cNvSpPr>
            <a:spLocks noGrp="1"/>
          </p:cNvSpPr>
          <p:nvPr>
            <p:ph type="title" hasCustomPrompt="1"/>
          </p:nvPr>
        </p:nvSpPr>
        <p:spPr/>
        <p:txBody>
          <a:bodyPr/>
          <a:lstStyle>
            <a:lvl1pPr>
              <a:defRPr>
                <a:solidFill>
                  <a:schemeClr val="accent5"/>
                </a:solidFill>
              </a:defRPr>
            </a:lvl1pPr>
          </a:lstStyle>
          <a:p>
            <a:r>
              <a:rPr lang="en-US" dirty="0" smtClean="0"/>
              <a:t>Title</a:t>
            </a:r>
            <a:endParaRPr lang="en-US" dirty="0"/>
          </a:p>
        </p:txBody>
      </p:sp>
      <p:sp>
        <p:nvSpPr>
          <p:cNvPr id="6" name="Text Placeholder 3"/>
          <p:cNvSpPr>
            <a:spLocks noGrp="1"/>
          </p:cNvSpPr>
          <p:nvPr>
            <p:ph type="body" sz="half" idx="10"/>
          </p:nvPr>
        </p:nvSpPr>
        <p:spPr>
          <a:xfrm>
            <a:off x="1792288" y="5193217"/>
            <a:ext cx="5486400" cy="457490"/>
          </a:xfrm>
        </p:spPr>
        <p:txBody>
          <a:bodyPr>
            <a:normAutofit/>
          </a:bodyPr>
          <a:lstStyle>
            <a:lvl1pPr marL="0" indent="0">
              <a:buNone/>
              <a:defRPr sz="1800" b="0" i="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6721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p:txBody>
          <a:bodyPr vert="eaVert"/>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Title</a:t>
            </a:r>
            <a:endParaRPr lang="en-US" dirty="0"/>
          </a:p>
        </p:txBody>
      </p:sp>
    </p:spTree>
    <p:extLst>
      <p:ext uri="{BB962C8B-B14F-4D97-AF65-F5344CB8AC3E}">
        <p14:creationId xmlns:p14="http://schemas.microsoft.com/office/powerpoint/2010/main" val="56029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228600" y="838200"/>
            <a:ext cx="42672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838200"/>
            <a:ext cx="42672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228600" y="3771900"/>
            <a:ext cx="8686800" cy="2781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76200" y="6629400"/>
            <a:ext cx="1905000" cy="228600"/>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6629400"/>
            <a:ext cx="2895600" cy="228600"/>
          </a:xfrm>
          <a:prstGeom prst="rect">
            <a:avLst/>
          </a:prstGeom>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xfrm>
            <a:off x="7162800" y="6629400"/>
            <a:ext cx="1905000" cy="228600"/>
          </a:xfrm>
          <a:prstGeom prst="rect">
            <a:avLst/>
          </a:prstGeom>
          <a:ln/>
        </p:spPr>
        <p:txBody>
          <a:bodyPr/>
          <a:lstStyle>
            <a:lvl1pPr>
              <a:defRPr/>
            </a:lvl1pPr>
          </a:lstStyle>
          <a:p>
            <a:pPr>
              <a:defRPr/>
            </a:pPr>
            <a:fld id="{C4A7F862-D640-4D4D-A701-E70CCA037820}" type="slidenum">
              <a:rPr lang="en-US"/>
              <a:pPr>
                <a:defRPr/>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2859"/>
          </a:xfrm>
          <a:prstGeom prst="rect">
            <a:avLst/>
          </a:prstGeom>
        </p:spPr>
        <p:txBody>
          <a:bodyPr vert="horz" lIns="91440" tIns="45720" rIns="91440" bIns="45720" rtlCol="0">
            <a:norm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Rectangle 1"/>
          <p:cNvSpPr/>
          <p:nvPr/>
        </p:nvSpPr>
        <p:spPr>
          <a:xfrm>
            <a:off x="0" y="-1"/>
            <a:ext cx="9157655" cy="366417"/>
          </a:xfrm>
          <a:prstGeom prst="rect">
            <a:avLst/>
          </a:prstGeom>
          <a:solidFill>
            <a:srgbClr val="011A5F"/>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Title Placeholder 5"/>
          <p:cNvSpPr>
            <a:spLocks noGrp="1"/>
          </p:cNvSpPr>
          <p:nvPr>
            <p:ph type="title"/>
          </p:nvPr>
        </p:nvSpPr>
        <p:spPr>
          <a:xfrm>
            <a:off x="457200" y="478926"/>
            <a:ext cx="8229600" cy="873665"/>
          </a:xfrm>
          <a:prstGeom prst="rect">
            <a:avLst/>
          </a:prstGeom>
        </p:spPr>
        <p:txBody>
          <a:bodyPr vert="horz" lIns="91440" tIns="45720" rIns="91440" bIns="45720" rtlCol="0" anchor="ctr">
            <a:normAutofit/>
          </a:bodyPr>
          <a:lstStyle/>
          <a:p>
            <a:r>
              <a:rPr lang="en-US" dirty="0" smtClean="0"/>
              <a:t>Title</a:t>
            </a:r>
            <a:endParaRPr lang="en-US" dirty="0"/>
          </a:p>
        </p:txBody>
      </p:sp>
      <p:sp>
        <p:nvSpPr>
          <p:cNvPr id="7" name="Rectangle 6"/>
          <p:cNvSpPr/>
          <p:nvPr userDrawn="1"/>
        </p:nvSpPr>
        <p:spPr>
          <a:xfrm>
            <a:off x="-13655" y="365439"/>
            <a:ext cx="9157655" cy="84303"/>
          </a:xfrm>
          <a:prstGeom prst="rect">
            <a:avLst/>
          </a:prstGeom>
          <a:solidFill>
            <a:srgbClr val="0165A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solidFill>
                <a:srgbClr val="027F98"/>
              </a:solidFill>
            </a:endParaRPr>
          </a:p>
        </p:txBody>
      </p:sp>
      <p:sp>
        <p:nvSpPr>
          <p:cNvPr id="8" name="TextBox 7"/>
          <p:cNvSpPr txBox="1"/>
          <p:nvPr userDrawn="1"/>
        </p:nvSpPr>
        <p:spPr>
          <a:xfrm>
            <a:off x="8686800" y="6517526"/>
            <a:ext cx="470854" cy="646331"/>
          </a:xfrm>
          <a:prstGeom prst="rect">
            <a:avLst/>
          </a:prstGeom>
          <a:noFill/>
        </p:spPr>
        <p:txBody>
          <a:bodyPr wrap="square" rtlCol="0">
            <a:spAutoFit/>
          </a:bodyPr>
          <a:lstStyle/>
          <a:p>
            <a:fld id="{D657288D-7FFF-41A3-ADB5-4628E50B501A}" type="slidenum">
              <a:rPr lang="en-US" smtClean="0"/>
              <a:pPr/>
              <a:t>‹#›</a:t>
            </a:fld>
            <a:endParaRPr lang="en-US" dirty="0"/>
          </a:p>
        </p:txBody>
      </p:sp>
    </p:spTree>
    <p:extLst>
      <p:ext uri="{BB962C8B-B14F-4D97-AF65-F5344CB8AC3E}">
        <p14:creationId xmlns:p14="http://schemas.microsoft.com/office/powerpoint/2010/main" val="112530287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8" r:id="rId9"/>
    <p:sldLayoutId id="2147483679" r:id="rId10"/>
  </p:sldLayoutIdLst>
  <p:hf hdr="0" ftr="0" dt="0"/>
  <p:txStyles>
    <p:titleStyle>
      <a:lvl1pPr algn="ctr" defTabSz="457200" rtl="0" eaLnBrk="1" latinLnBrk="0" hangingPunct="1">
        <a:spcBef>
          <a:spcPct val="0"/>
        </a:spcBef>
        <a:buNone/>
        <a:defRPr sz="3600" b="0" kern="1200" cap="small" baseline="0">
          <a:solidFill>
            <a:srgbClr val="011A5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2"/>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2"/>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2"/>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2859"/>
          </a:xfrm>
          <a:prstGeom prst="rect">
            <a:avLst/>
          </a:prstGeom>
        </p:spPr>
        <p:txBody>
          <a:bodyPr vert="horz" lIns="91440" tIns="45720" rIns="91440" bIns="45720" rtlCol="0">
            <a:norm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Rectangle 1"/>
          <p:cNvSpPr/>
          <p:nvPr/>
        </p:nvSpPr>
        <p:spPr>
          <a:xfrm>
            <a:off x="0" y="-1"/>
            <a:ext cx="9157655" cy="366417"/>
          </a:xfrm>
          <a:prstGeom prst="rect">
            <a:avLst/>
          </a:prstGeom>
          <a:solidFill>
            <a:srgbClr val="011A5F"/>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Title Placeholder 5"/>
          <p:cNvSpPr>
            <a:spLocks noGrp="1"/>
          </p:cNvSpPr>
          <p:nvPr>
            <p:ph type="title"/>
          </p:nvPr>
        </p:nvSpPr>
        <p:spPr>
          <a:xfrm>
            <a:off x="457200" y="478926"/>
            <a:ext cx="8229600" cy="873665"/>
          </a:xfrm>
          <a:prstGeom prst="rect">
            <a:avLst/>
          </a:prstGeom>
        </p:spPr>
        <p:txBody>
          <a:bodyPr vert="horz" lIns="91440" tIns="45720" rIns="91440" bIns="45720" rtlCol="0" anchor="ctr">
            <a:normAutofit/>
          </a:bodyPr>
          <a:lstStyle/>
          <a:p>
            <a:r>
              <a:rPr lang="en-US" dirty="0" smtClean="0"/>
              <a:t>Title</a:t>
            </a:r>
            <a:endParaRPr lang="en-US" dirty="0"/>
          </a:p>
        </p:txBody>
      </p:sp>
      <p:sp>
        <p:nvSpPr>
          <p:cNvPr id="7" name="Rectangle 6"/>
          <p:cNvSpPr/>
          <p:nvPr userDrawn="1"/>
        </p:nvSpPr>
        <p:spPr>
          <a:xfrm>
            <a:off x="-13655" y="365439"/>
            <a:ext cx="9157655" cy="84303"/>
          </a:xfrm>
          <a:prstGeom prst="rect">
            <a:avLst/>
          </a:prstGeom>
          <a:solidFill>
            <a:srgbClr val="0165A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solidFill>
                <a:srgbClr val="027F98"/>
              </a:solidFill>
            </a:endParaRPr>
          </a:p>
        </p:txBody>
      </p:sp>
      <p:sp>
        <p:nvSpPr>
          <p:cNvPr id="8" name="TextBox 7"/>
          <p:cNvSpPr txBox="1"/>
          <p:nvPr userDrawn="1"/>
        </p:nvSpPr>
        <p:spPr>
          <a:xfrm>
            <a:off x="8686800" y="6517526"/>
            <a:ext cx="470854" cy="646331"/>
          </a:xfrm>
          <a:prstGeom prst="rect">
            <a:avLst/>
          </a:prstGeom>
          <a:noFill/>
        </p:spPr>
        <p:txBody>
          <a:bodyPr wrap="square" rtlCol="0">
            <a:spAutoFit/>
          </a:bodyPr>
          <a:lstStyle/>
          <a:p>
            <a:fld id="{D657288D-7FFF-41A3-ADB5-4628E50B501A}" type="slidenum">
              <a:rPr lang="en-US" smtClean="0"/>
              <a:pPr/>
              <a:t>‹#›</a:t>
            </a:fld>
            <a:endParaRPr lang="en-US" dirty="0"/>
          </a:p>
        </p:txBody>
      </p:sp>
    </p:spTree>
    <p:extLst>
      <p:ext uri="{BB962C8B-B14F-4D97-AF65-F5344CB8AC3E}">
        <p14:creationId xmlns:p14="http://schemas.microsoft.com/office/powerpoint/2010/main" val="3420493114"/>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hdr="0" ftr="0" dt="0"/>
  <p:txStyles>
    <p:titleStyle>
      <a:lvl1pPr algn="ctr" defTabSz="457200" rtl="0" eaLnBrk="1" latinLnBrk="0" hangingPunct="1">
        <a:spcBef>
          <a:spcPct val="0"/>
        </a:spcBef>
        <a:buNone/>
        <a:defRPr sz="3600" b="0" kern="1200" cap="small" baseline="0">
          <a:solidFill>
            <a:srgbClr val="011A5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2"/>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2"/>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2"/>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docs.google.com/spreadsheets/d/1AbKBdFOIXum_NwXeWub0SdeG-y8Ub4_ub8qTjAw4Qug/edit#gid=0" TargetMode="External"/><Relationship Id="rId2" Type="http://schemas.openxmlformats.org/officeDocument/2006/relationships/hyperlink" Target="http://bit.ly/Spva49" TargetMode="External"/><Relationship Id="rId1" Type="http://schemas.openxmlformats.org/officeDocument/2006/relationships/slideLayout" Target="../slideLayouts/slideLayout2.xml"/><Relationship Id="rId4" Type="http://schemas.openxmlformats.org/officeDocument/2006/relationships/hyperlink" Target="http://www.cse.iitb.ac.in/~soumen/doc/CSAW/"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218" y="625033"/>
            <a:ext cx="8681012" cy="2847371"/>
          </a:xfrm>
        </p:spPr>
        <p:txBody>
          <a:bodyPr>
            <a:noAutofit/>
          </a:bodyPr>
          <a:lstStyle/>
          <a:p>
            <a:r>
              <a:rPr lang="en-US" sz="3200" dirty="0"/>
              <a:t>Knowledge Graph and Corpus Driven Segmentation </a:t>
            </a:r>
            <a:r>
              <a:rPr lang="en-US" sz="3200" dirty="0" smtClean="0"/>
              <a:t>and Answer </a:t>
            </a:r>
            <a:r>
              <a:rPr lang="en-US" sz="3200" dirty="0"/>
              <a:t>Inference </a:t>
            </a:r>
            <a:r>
              <a:rPr lang="en-US" sz="3200" dirty="0" smtClean="0"/>
              <a:t/>
            </a:r>
            <a:br>
              <a:rPr lang="en-US" sz="3200" dirty="0" smtClean="0"/>
            </a:br>
            <a:r>
              <a:rPr lang="en-US" sz="3200" dirty="0" smtClean="0"/>
              <a:t>for </a:t>
            </a:r>
            <a:r>
              <a:rPr lang="en-US" sz="3200" dirty="0"/>
              <a:t>Telegraphic Entity-seeking </a:t>
            </a:r>
            <a:r>
              <a:rPr lang="en-US" sz="3200" dirty="0" smtClean="0"/>
              <a:t>Queries</a:t>
            </a:r>
            <a:br>
              <a:rPr lang="en-US" sz="3200" dirty="0" smtClean="0"/>
            </a:br>
            <a:r>
              <a:rPr lang="en-US" sz="3200" dirty="0" smtClean="0"/>
              <a:t/>
            </a:r>
            <a:br>
              <a:rPr lang="en-US" sz="3200" dirty="0" smtClean="0"/>
            </a:br>
            <a:r>
              <a:rPr lang="en-US" sz="2800" dirty="0" smtClean="0"/>
              <a:t>EMNLP 2014</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687850675"/>
              </p:ext>
            </p:extLst>
          </p:nvPr>
        </p:nvGraphicFramePr>
        <p:xfrm>
          <a:off x="393539" y="4001295"/>
          <a:ext cx="8403219" cy="1651000"/>
        </p:xfrm>
        <a:graphic>
          <a:graphicData uri="http://schemas.openxmlformats.org/drawingml/2006/table">
            <a:tbl>
              <a:tblPr firstRow="1" bandRow="1">
                <a:tableStyleId>{5C22544A-7EE6-4342-B048-85BDC9FD1C3A}</a:tableStyleId>
              </a:tblPr>
              <a:tblGrid>
                <a:gridCol w="2801073"/>
                <a:gridCol w="2801073"/>
                <a:gridCol w="2801073"/>
              </a:tblGrid>
              <a:tr h="370840">
                <a:tc>
                  <a:txBody>
                    <a:bodyPr/>
                    <a:lstStyle/>
                    <a:p>
                      <a:pPr algn="ctr"/>
                      <a:r>
                        <a:rPr lang="en-US" sz="1800" b="0" cap="small" baseline="0" dirty="0" smtClean="0">
                          <a:solidFill>
                            <a:schemeClr val="tx2"/>
                          </a:solidFill>
                          <a:latin typeface="+mn-lt"/>
                        </a:rPr>
                        <a:t>Mandar Joshi</a:t>
                      </a:r>
                      <a:endParaRPr lang="en-US" b="0" cap="small" baseline="0" dirty="0">
                        <a:solidFill>
                          <a:schemeClr val="tx2"/>
                        </a:solidFill>
                        <a:latin typeface="+mn-lt"/>
                      </a:endParaRPr>
                    </a:p>
                  </a:txBody>
                  <a:tcPr>
                    <a:solidFill>
                      <a:schemeClr val="bg1"/>
                    </a:solidFill>
                  </a:tcPr>
                </a:tc>
                <a:tc>
                  <a:txBody>
                    <a:bodyPr/>
                    <a:lstStyle/>
                    <a:p>
                      <a:pPr algn="ctr"/>
                      <a:r>
                        <a:rPr lang="en-US" sz="1800" b="0" cap="small" baseline="0" dirty="0" smtClean="0">
                          <a:solidFill>
                            <a:schemeClr val="tx2"/>
                          </a:solidFill>
                          <a:latin typeface="+mn-lt"/>
                        </a:rPr>
                        <a:t>Uma Sawant</a:t>
                      </a:r>
                      <a:endParaRPr lang="en-US" b="0" cap="small" baseline="0" dirty="0">
                        <a:solidFill>
                          <a:schemeClr val="tx2"/>
                        </a:solidFill>
                        <a:latin typeface="+mn-lt"/>
                      </a:endParaRPr>
                    </a:p>
                  </a:txBody>
                  <a:tcPr>
                    <a:solidFill>
                      <a:schemeClr val="bg1"/>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0" cap="small" baseline="0" dirty="0" smtClean="0">
                          <a:solidFill>
                            <a:schemeClr val="tx2"/>
                          </a:solidFill>
                          <a:latin typeface="+mn-lt"/>
                        </a:rPr>
                        <a:t>Soumen Chakrabarti</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b="0" cap="small" baseline="0" dirty="0">
                        <a:solidFill>
                          <a:schemeClr val="tx2"/>
                        </a:solidFill>
                        <a:latin typeface="+mn-lt"/>
                      </a:endParaRPr>
                    </a:p>
                  </a:txBody>
                  <a:tcPr>
                    <a:solidFill>
                      <a:schemeClr val="bg1"/>
                    </a:solidFill>
                  </a:tcPr>
                </a:tc>
              </a:tr>
              <a:tr h="370840">
                <a:tc>
                  <a:txBody>
                    <a:bodyPr/>
                    <a:lstStyle/>
                    <a:p>
                      <a:pPr algn="ctr"/>
                      <a:r>
                        <a:rPr lang="en-US" cap="small" baseline="0" dirty="0" smtClean="0">
                          <a:solidFill>
                            <a:schemeClr val="tx2"/>
                          </a:solidFill>
                          <a:latin typeface="+mn-lt"/>
                        </a:rPr>
                        <a:t>IBM Research</a:t>
                      </a:r>
                      <a:endParaRPr lang="en-US" cap="small" baseline="0" dirty="0">
                        <a:solidFill>
                          <a:schemeClr val="tx2"/>
                        </a:solidFill>
                        <a:latin typeface="+mn-lt"/>
                      </a:endParaRPr>
                    </a:p>
                  </a:txBody>
                  <a:tcPr>
                    <a:solidFill>
                      <a:schemeClr val="bg1"/>
                    </a:solidFill>
                  </a:tcPr>
                </a:tc>
                <a:tc>
                  <a:txBody>
                    <a:bodyPr/>
                    <a:lstStyle/>
                    <a:p>
                      <a:pPr algn="ctr"/>
                      <a:r>
                        <a:rPr lang="en-US" cap="small" baseline="0" dirty="0" smtClean="0">
                          <a:solidFill>
                            <a:schemeClr val="tx2"/>
                          </a:solidFill>
                          <a:latin typeface="+mn-lt"/>
                        </a:rPr>
                        <a:t>IIT Bombay, Yahoo Labs</a:t>
                      </a:r>
                      <a:endParaRPr lang="en-US" cap="small" baseline="0" dirty="0">
                        <a:solidFill>
                          <a:schemeClr val="tx2"/>
                        </a:solidFill>
                        <a:latin typeface="+mn-lt"/>
                      </a:endParaRPr>
                    </a:p>
                  </a:txBody>
                  <a:tcPr>
                    <a:solidFill>
                      <a:schemeClr val="bg1"/>
                    </a:solidFill>
                  </a:tcPr>
                </a:tc>
                <a:tc>
                  <a:txBody>
                    <a:bodyPr/>
                    <a:lstStyle/>
                    <a:p>
                      <a:pPr algn="ctr"/>
                      <a:r>
                        <a:rPr lang="en-US" cap="small" baseline="0" dirty="0" smtClean="0">
                          <a:solidFill>
                            <a:schemeClr val="tx2"/>
                          </a:solidFill>
                          <a:latin typeface="+mn-lt"/>
                        </a:rPr>
                        <a:t>IIT Bombay</a:t>
                      </a:r>
                    </a:p>
                    <a:p>
                      <a:pPr algn="ctr"/>
                      <a:endParaRPr lang="en-US" cap="small" baseline="0" dirty="0">
                        <a:solidFill>
                          <a:schemeClr val="tx2"/>
                        </a:solidFill>
                        <a:latin typeface="+mn-lt"/>
                      </a:endParaRPr>
                    </a:p>
                  </a:txBody>
                  <a:tcPr>
                    <a:solidFill>
                      <a:schemeClr val="bg1"/>
                    </a:solidFill>
                  </a:tcPr>
                </a:tc>
              </a:tr>
              <a:tr h="370840">
                <a:tc>
                  <a:txBody>
                    <a:bodyPr/>
                    <a:lstStyle/>
                    <a:p>
                      <a:pPr algn="ctr"/>
                      <a:r>
                        <a:rPr lang="en-US" u="none" dirty="0" smtClean="0">
                          <a:solidFill>
                            <a:schemeClr val="tx2"/>
                          </a:solidFill>
                          <a:latin typeface="+mn-lt"/>
                        </a:rPr>
                        <a:t>mandarj90@in.ibm.com</a:t>
                      </a:r>
                      <a:endParaRPr lang="en-US" u="none" dirty="0">
                        <a:solidFill>
                          <a:schemeClr val="tx2"/>
                        </a:solidFill>
                        <a:latin typeface="+mn-lt"/>
                      </a:endParaRPr>
                    </a:p>
                  </a:txBody>
                  <a:tcPr>
                    <a:solidFill>
                      <a:schemeClr val="bg1"/>
                    </a:solidFill>
                  </a:tcPr>
                </a:tc>
                <a:tc>
                  <a:txBody>
                    <a:bodyPr/>
                    <a:lstStyle/>
                    <a:p>
                      <a:pPr algn="ctr"/>
                      <a:r>
                        <a:rPr lang="en-US" u="none" dirty="0" smtClean="0">
                          <a:solidFill>
                            <a:schemeClr val="tx2"/>
                          </a:solidFill>
                          <a:latin typeface="+mn-lt"/>
                        </a:rPr>
                        <a:t>uma@cse.iitb.ac.in</a:t>
                      </a:r>
                      <a:endParaRPr lang="en-US" u="none" dirty="0">
                        <a:solidFill>
                          <a:schemeClr val="tx2"/>
                        </a:solidFill>
                        <a:latin typeface="+mn-lt"/>
                      </a:endParaRPr>
                    </a:p>
                  </a:txBody>
                  <a:tcPr>
                    <a:solidFill>
                      <a:schemeClr val="bg1"/>
                    </a:solidFill>
                  </a:tcPr>
                </a:tc>
                <a:tc>
                  <a:txBody>
                    <a:bodyPr/>
                    <a:lstStyle/>
                    <a:p>
                      <a:pPr algn="ctr"/>
                      <a:r>
                        <a:rPr lang="en-US" dirty="0" smtClean="0">
                          <a:solidFill>
                            <a:schemeClr val="tx2"/>
                          </a:solidFill>
                          <a:latin typeface="+mn-lt"/>
                        </a:rPr>
                        <a:t>soumen@cse.iitb.ac.in</a:t>
                      </a:r>
                      <a:endParaRPr lang="en-US" dirty="0">
                        <a:solidFill>
                          <a:schemeClr val="tx2"/>
                        </a:solidFill>
                        <a:latin typeface="+mn-lt"/>
                      </a:endParaRPr>
                    </a:p>
                  </a:txBody>
                  <a:tcPr>
                    <a:solidFill>
                      <a:schemeClr val="bg1"/>
                    </a:solidFill>
                  </a:tcPr>
                </a:tc>
              </a:tr>
            </a:tbl>
          </a:graphicData>
        </a:graphic>
      </p:graphicFrame>
    </p:spTree>
    <p:extLst>
      <p:ext uri="{BB962C8B-B14F-4D97-AF65-F5344CB8AC3E}">
        <p14:creationId xmlns:p14="http://schemas.microsoft.com/office/powerpoint/2010/main" val="2227224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839" y="4910614"/>
            <a:ext cx="7273156" cy="1307991"/>
          </a:xfrm>
          <a:prstGeom prst="rect">
            <a:avLst/>
          </a:prstGeom>
        </p:spPr>
      </p:pic>
      <p:sp>
        <p:nvSpPr>
          <p:cNvPr id="2" name="Content Placeholder 1"/>
          <p:cNvSpPr>
            <a:spLocks noGrp="1"/>
          </p:cNvSpPr>
          <p:nvPr>
            <p:ph idx="1"/>
          </p:nvPr>
        </p:nvSpPr>
        <p:spPr>
          <a:xfrm>
            <a:off x="457200" y="1255820"/>
            <a:ext cx="8229600" cy="5394362"/>
          </a:xfrm>
        </p:spPr>
        <p:txBody>
          <a:bodyPr/>
          <a:lstStyle/>
          <a:p>
            <a:r>
              <a:rPr lang="en-US" dirty="0" smtClean="0"/>
              <a:t>Generate interpretations</a:t>
            </a:r>
          </a:p>
          <a:p>
            <a:r>
              <a:rPr lang="en-US" dirty="0" smtClean="0"/>
              <a:t>Retrieve snippets for each interpretation</a:t>
            </a:r>
          </a:p>
          <a:p>
            <a:r>
              <a:rPr lang="en-US" dirty="0" smtClean="0"/>
              <a:t>Construct candidate answer entities (e</a:t>
            </a:r>
            <a:r>
              <a:rPr lang="en-US" baseline="-25000" dirty="0" smtClean="0"/>
              <a:t>2</a:t>
            </a:r>
            <a:r>
              <a:rPr lang="en-US" dirty="0" smtClean="0"/>
              <a:t>) set</a:t>
            </a:r>
          </a:p>
          <a:p>
            <a:pPr lvl="1"/>
            <a:r>
              <a:rPr lang="en-US" dirty="0" smtClean="0"/>
              <a:t>Top </a:t>
            </a:r>
            <a:r>
              <a:rPr lang="en-US" i="1" dirty="0" smtClean="0"/>
              <a:t>k</a:t>
            </a:r>
            <a:r>
              <a:rPr lang="en-US" dirty="0" smtClean="0"/>
              <a:t> from corpus based on snippet frequency</a:t>
            </a:r>
          </a:p>
          <a:p>
            <a:pPr lvl="1"/>
            <a:r>
              <a:rPr lang="en-US" dirty="0" smtClean="0"/>
              <a:t>By KG links that are in interpretations set</a:t>
            </a:r>
          </a:p>
          <a:p>
            <a:r>
              <a:rPr lang="en-US" dirty="0" smtClean="0"/>
              <a:t>Inference</a:t>
            </a:r>
          </a:p>
          <a:p>
            <a:endParaRPr lang="en-US" dirty="0" smtClean="0"/>
          </a:p>
          <a:p>
            <a:endParaRPr lang="en-US" dirty="0" smtClean="0"/>
          </a:p>
          <a:p>
            <a:endParaRPr lang="en-US" dirty="0"/>
          </a:p>
        </p:txBody>
      </p:sp>
      <p:sp>
        <p:nvSpPr>
          <p:cNvPr id="3" name="Title 2"/>
          <p:cNvSpPr>
            <a:spLocks noGrp="1"/>
          </p:cNvSpPr>
          <p:nvPr>
            <p:ph type="title"/>
          </p:nvPr>
        </p:nvSpPr>
        <p:spPr>
          <a:xfrm>
            <a:off x="457200" y="362323"/>
            <a:ext cx="8229600" cy="873665"/>
          </a:xfrm>
        </p:spPr>
        <p:txBody>
          <a:bodyPr/>
          <a:lstStyle/>
          <a:p>
            <a:r>
              <a:rPr lang="en-US" dirty="0" smtClean="0"/>
              <a:t>From query to Answer Entity</a:t>
            </a:r>
            <a:endParaRPr lang="en-US" dirty="0"/>
          </a:p>
        </p:txBody>
      </p:sp>
      <p:sp>
        <p:nvSpPr>
          <p:cNvPr id="5" name="TextBox 4"/>
          <p:cNvSpPr txBox="1"/>
          <p:nvPr/>
        </p:nvSpPr>
        <p:spPr>
          <a:xfrm>
            <a:off x="1885950" y="5458684"/>
            <a:ext cx="628650" cy="646331"/>
          </a:xfrm>
          <a:prstGeom prst="rect">
            <a:avLst/>
          </a:prstGeom>
          <a:solidFill>
            <a:schemeClr val="bg1"/>
          </a:solidFill>
        </p:spPr>
        <p:txBody>
          <a:bodyPr wrap="square" rtlCol="0">
            <a:spAutoFit/>
          </a:bodyPr>
          <a:lstStyle/>
          <a:p>
            <a:endParaRPr lang="en-US" dirty="0" smtClean="0"/>
          </a:p>
          <a:p>
            <a:endParaRPr lang="en-US" dirty="0"/>
          </a:p>
        </p:txBody>
      </p:sp>
      <p:sp>
        <p:nvSpPr>
          <p:cNvPr id="7" name="TextBox 6"/>
          <p:cNvSpPr txBox="1"/>
          <p:nvPr/>
        </p:nvSpPr>
        <p:spPr>
          <a:xfrm>
            <a:off x="4294041" y="4450991"/>
            <a:ext cx="2486770" cy="307777"/>
          </a:xfrm>
          <a:prstGeom prst="rect">
            <a:avLst/>
          </a:prstGeom>
          <a:solidFill>
            <a:schemeClr val="accent3">
              <a:lumMod val="20000"/>
              <a:lumOff val="80000"/>
            </a:schemeClr>
          </a:solidFill>
        </p:spPr>
        <p:txBody>
          <a:bodyPr wrap="square" rtlCol="0">
            <a:spAutoFit/>
          </a:bodyPr>
          <a:lstStyle/>
          <a:p>
            <a:r>
              <a:rPr lang="en-US" sz="1400" dirty="0"/>
              <a:t>q</a:t>
            </a:r>
            <a:r>
              <a:rPr lang="en-US" sz="1400" dirty="0" smtClean="0"/>
              <a:t>uery – signals compatibility</a:t>
            </a:r>
            <a:endParaRPr lang="en-US" sz="1400" dirty="0"/>
          </a:p>
        </p:txBody>
      </p:sp>
      <p:sp>
        <p:nvSpPr>
          <p:cNvPr id="9" name="TextBox 8"/>
          <p:cNvSpPr txBox="1"/>
          <p:nvPr/>
        </p:nvSpPr>
        <p:spPr>
          <a:xfrm>
            <a:off x="5422513" y="5368786"/>
            <a:ext cx="1788650" cy="307777"/>
          </a:xfrm>
          <a:prstGeom prst="rect">
            <a:avLst/>
          </a:prstGeom>
          <a:solidFill>
            <a:schemeClr val="accent3">
              <a:lumMod val="20000"/>
              <a:lumOff val="80000"/>
            </a:schemeClr>
          </a:solidFill>
        </p:spPr>
        <p:txBody>
          <a:bodyPr wrap="square" rtlCol="0">
            <a:spAutoFit/>
          </a:bodyPr>
          <a:lstStyle/>
          <a:p>
            <a:r>
              <a:rPr lang="en-US" sz="1400" dirty="0" smtClean="0"/>
              <a:t>e2-t2 compatibility</a:t>
            </a:r>
            <a:endParaRPr lang="en-US" sz="1400" dirty="0"/>
          </a:p>
        </p:txBody>
      </p:sp>
      <p:sp>
        <p:nvSpPr>
          <p:cNvPr id="11" name="TextBox 10"/>
          <p:cNvSpPr txBox="1"/>
          <p:nvPr/>
        </p:nvSpPr>
        <p:spPr>
          <a:xfrm>
            <a:off x="4554508" y="6361866"/>
            <a:ext cx="2845925" cy="307777"/>
          </a:xfrm>
          <a:prstGeom prst="rect">
            <a:avLst/>
          </a:prstGeom>
          <a:solidFill>
            <a:schemeClr val="accent3">
              <a:lumMod val="20000"/>
              <a:lumOff val="80000"/>
            </a:schemeClr>
          </a:solidFill>
        </p:spPr>
        <p:txBody>
          <a:bodyPr wrap="square" rtlCol="0">
            <a:spAutoFit/>
          </a:bodyPr>
          <a:lstStyle/>
          <a:p>
            <a:r>
              <a:rPr lang="en-US" sz="1400" dirty="0"/>
              <a:t>e</a:t>
            </a:r>
            <a:r>
              <a:rPr lang="en-US" sz="1400" dirty="0" smtClean="0"/>
              <a:t>vidence from KG and corpus</a:t>
            </a:r>
            <a:endParaRPr lang="en-US" sz="1400" dirty="0"/>
          </a:p>
        </p:txBody>
      </p:sp>
    </p:spTree>
    <p:extLst>
      <p:ext uri="{BB962C8B-B14F-4D97-AF65-F5344CB8AC3E}">
        <p14:creationId xmlns:p14="http://schemas.microsoft.com/office/powerpoint/2010/main" val="1764134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75656"/>
            <a:ext cx="8229600" cy="5483392"/>
          </a:xfrm>
        </p:spPr>
        <p:txBody>
          <a:bodyPr>
            <a:normAutofit/>
          </a:bodyPr>
          <a:lstStyle/>
          <a:p>
            <a:r>
              <a:rPr lang="en-US" dirty="0" smtClean="0"/>
              <a:t>Objective: To map relation (or type) mentions in query to Freebase relation (or types)</a:t>
            </a:r>
          </a:p>
          <a:p>
            <a:r>
              <a:rPr lang="en-US" dirty="0" smtClean="0"/>
              <a:t>Relation Language Model (</a:t>
            </a:r>
            <a:r>
              <a:rPr lang="en-US" i="1" dirty="0" smtClean="0">
                <a:solidFill>
                  <a:schemeClr val="tx1">
                    <a:lumMod val="50000"/>
                  </a:schemeClr>
                </a:solidFill>
              </a:rPr>
              <a:t>Ψ</a:t>
            </a:r>
            <a:r>
              <a:rPr lang="en-US" i="1" baseline="-25000" dirty="0">
                <a:solidFill>
                  <a:schemeClr val="tx1">
                    <a:lumMod val="50000"/>
                  </a:schemeClr>
                </a:solidFill>
              </a:rPr>
              <a:t>R</a:t>
            </a:r>
            <a:r>
              <a:rPr lang="en-US" dirty="0" smtClean="0"/>
              <a:t>)</a:t>
            </a:r>
          </a:p>
          <a:p>
            <a:pPr lvl="1"/>
            <a:r>
              <a:rPr lang="en-US" dirty="0" smtClean="0"/>
              <a:t>Use annotated ClueWeb09 + Freebase triples</a:t>
            </a:r>
          </a:p>
          <a:p>
            <a:pPr lvl="1"/>
            <a:r>
              <a:rPr lang="en-US" dirty="0" smtClean="0"/>
              <a:t>Locate Freebase relation endpoints in corpus</a:t>
            </a:r>
          </a:p>
          <a:p>
            <a:pPr lvl="1"/>
            <a:r>
              <a:rPr lang="en-US" dirty="0" smtClean="0"/>
              <a:t>Extract dependency path words between entities</a:t>
            </a:r>
          </a:p>
          <a:p>
            <a:pPr lvl="1"/>
            <a:r>
              <a:rPr lang="en-US" dirty="0" smtClean="0"/>
              <a:t>Maintain co-occurrence counts of &lt;words, </a:t>
            </a:r>
            <a:r>
              <a:rPr lang="en-US" dirty="0" err="1" smtClean="0"/>
              <a:t>rel</a:t>
            </a:r>
            <a:r>
              <a:rPr lang="en-US" dirty="0" smtClean="0"/>
              <a:t>&gt;</a:t>
            </a:r>
          </a:p>
          <a:p>
            <a:pPr lvl="1"/>
            <a:r>
              <a:rPr lang="en-US" dirty="0" smtClean="0"/>
              <a:t>Assumption: Co-occurrence implies relation</a:t>
            </a:r>
          </a:p>
          <a:p>
            <a:r>
              <a:rPr lang="en-US" dirty="0" smtClean="0"/>
              <a:t>Type Language Model (</a:t>
            </a:r>
            <a:r>
              <a:rPr lang="en-US" i="1" dirty="0" smtClean="0">
                <a:solidFill>
                  <a:schemeClr val="tx1">
                    <a:lumMod val="50000"/>
                  </a:schemeClr>
                </a:solidFill>
              </a:rPr>
              <a:t>Ψ</a:t>
            </a:r>
            <a:r>
              <a:rPr lang="en-US" i="1" baseline="-25000" dirty="0" smtClean="0">
                <a:solidFill>
                  <a:schemeClr val="tx1">
                    <a:lumMod val="50000"/>
                  </a:schemeClr>
                </a:solidFill>
              </a:rPr>
              <a:t>T2</a:t>
            </a:r>
            <a:r>
              <a:rPr lang="en-US" dirty="0" smtClean="0"/>
              <a:t>)</a:t>
            </a:r>
          </a:p>
          <a:p>
            <a:pPr lvl="1"/>
            <a:r>
              <a:rPr lang="en-US" dirty="0"/>
              <a:t>Smoothed </a:t>
            </a:r>
            <a:r>
              <a:rPr lang="en-US" dirty="0" err="1"/>
              <a:t>Dirichlet</a:t>
            </a:r>
            <a:r>
              <a:rPr lang="en-US" dirty="0"/>
              <a:t> language </a:t>
            </a:r>
            <a:r>
              <a:rPr lang="en-US" dirty="0" smtClean="0"/>
              <a:t>model</a:t>
            </a:r>
            <a:r>
              <a:rPr lang="en-US" dirty="0"/>
              <a:t> </a:t>
            </a:r>
            <a:r>
              <a:rPr lang="en-US" dirty="0" smtClean="0"/>
              <a:t>using Freebase type names</a:t>
            </a:r>
            <a:endParaRPr lang="en-US" dirty="0"/>
          </a:p>
        </p:txBody>
      </p:sp>
      <p:sp>
        <p:nvSpPr>
          <p:cNvPr id="3" name="Title 2"/>
          <p:cNvSpPr>
            <a:spLocks noGrp="1"/>
          </p:cNvSpPr>
          <p:nvPr>
            <p:ph type="title"/>
          </p:nvPr>
        </p:nvSpPr>
        <p:spPr>
          <a:xfrm>
            <a:off x="457200" y="341873"/>
            <a:ext cx="8229600" cy="873665"/>
          </a:xfrm>
        </p:spPr>
        <p:txBody>
          <a:bodyPr/>
          <a:lstStyle/>
          <a:p>
            <a:r>
              <a:rPr lang="en-US" dirty="0" smtClean="0"/>
              <a:t>Relation and Type Models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30989"/>
            <a:ext cx="8229600" cy="5188566"/>
          </a:xfrm>
        </p:spPr>
        <p:txBody>
          <a:bodyPr>
            <a:normAutofit/>
          </a:bodyPr>
          <a:lstStyle/>
          <a:p>
            <a:r>
              <a:rPr lang="en-US" dirty="0" smtClean="0"/>
              <a:t>Estimates support to </a:t>
            </a:r>
            <a:r>
              <a:rPr lang="en-US" dirty="0"/>
              <a:t>e</a:t>
            </a:r>
            <a:r>
              <a:rPr lang="en-US" baseline="-25000" dirty="0" smtClean="0"/>
              <a:t>1</a:t>
            </a:r>
            <a:r>
              <a:rPr lang="en-US" dirty="0" smtClean="0"/>
              <a:t>-r-e</a:t>
            </a:r>
            <a:r>
              <a:rPr lang="en-US" baseline="-25000" dirty="0" smtClean="0"/>
              <a:t>2</a:t>
            </a:r>
            <a:r>
              <a:rPr lang="en-US" dirty="0" smtClean="0"/>
              <a:t>-s in corpus</a:t>
            </a:r>
          </a:p>
          <a:p>
            <a:r>
              <a:rPr lang="en-US" dirty="0" smtClean="0"/>
              <a:t>Snippet retrieval and scoring</a:t>
            </a:r>
          </a:p>
          <a:p>
            <a:r>
              <a:rPr lang="en-US" dirty="0" smtClean="0"/>
              <a:t>Snippets scored using </a:t>
            </a:r>
            <a:r>
              <a:rPr lang="en-US" dirty="0" err="1" smtClean="0"/>
              <a:t>RankSVM</a:t>
            </a:r>
            <a:r>
              <a:rPr lang="en-US" dirty="0" smtClean="0"/>
              <a:t> </a:t>
            </a:r>
          </a:p>
          <a:p>
            <a:r>
              <a:rPr lang="en-US" dirty="0" smtClean="0"/>
              <a:t>Partial list of features</a:t>
            </a:r>
          </a:p>
          <a:p>
            <a:pPr lvl="1"/>
            <a:r>
              <a:rPr lang="en-US" dirty="0" smtClean="0"/>
              <a:t>#snippets with distance(e</a:t>
            </a:r>
            <a:r>
              <a:rPr lang="en-US" baseline="-25000" dirty="0" smtClean="0"/>
              <a:t>2</a:t>
            </a:r>
            <a:r>
              <a:rPr lang="en-US" dirty="0" smtClean="0"/>
              <a:t> , e</a:t>
            </a:r>
            <a:r>
              <a:rPr lang="en-US" baseline="-25000" dirty="0" smtClean="0"/>
              <a:t>1</a:t>
            </a:r>
            <a:r>
              <a:rPr lang="en-US" dirty="0" smtClean="0"/>
              <a:t> ) &lt; k (k = 5, 10)</a:t>
            </a:r>
          </a:p>
          <a:p>
            <a:pPr lvl="1"/>
            <a:r>
              <a:rPr lang="en-US" dirty="0" smtClean="0"/>
              <a:t>#snippets with distance(e</a:t>
            </a:r>
            <a:r>
              <a:rPr lang="en-US" baseline="-25000" dirty="0" smtClean="0"/>
              <a:t>2</a:t>
            </a:r>
            <a:r>
              <a:rPr lang="en-US" dirty="0" smtClean="0"/>
              <a:t> , r) &lt; k (k = 3, 6)</a:t>
            </a:r>
          </a:p>
          <a:p>
            <a:pPr lvl="1"/>
            <a:r>
              <a:rPr lang="en-US" dirty="0" smtClean="0"/>
              <a:t>#</a:t>
            </a:r>
            <a:r>
              <a:rPr lang="en-US" dirty="0"/>
              <a:t>s</a:t>
            </a:r>
            <a:r>
              <a:rPr lang="en-US" dirty="0" smtClean="0"/>
              <a:t>nippets with relation r = ⊥</a:t>
            </a:r>
          </a:p>
          <a:p>
            <a:pPr lvl="1"/>
            <a:r>
              <a:rPr lang="en-US" dirty="0" smtClean="0"/>
              <a:t>#</a:t>
            </a:r>
            <a:r>
              <a:rPr lang="en-US" dirty="0"/>
              <a:t>s</a:t>
            </a:r>
            <a:r>
              <a:rPr lang="en-US" dirty="0" smtClean="0"/>
              <a:t>nippets with relation phrases as prepositions</a:t>
            </a:r>
          </a:p>
          <a:p>
            <a:pPr lvl="1"/>
            <a:r>
              <a:rPr lang="en-US" dirty="0" smtClean="0"/>
              <a:t>#snippets covering fraction of query IDF &gt; k (k = 0.2, 0.4, 0.6, 0.8)</a:t>
            </a:r>
          </a:p>
          <a:p>
            <a:pPr lvl="1"/>
            <a:endParaRPr lang="en-US" dirty="0"/>
          </a:p>
        </p:txBody>
      </p:sp>
      <p:sp>
        <p:nvSpPr>
          <p:cNvPr id="3" name="Title 2"/>
          <p:cNvSpPr>
            <a:spLocks noGrp="1"/>
          </p:cNvSpPr>
          <p:nvPr>
            <p:ph type="title"/>
          </p:nvPr>
        </p:nvSpPr>
        <p:spPr/>
        <p:txBody>
          <a:bodyPr/>
          <a:lstStyle/>
          <a:p>
            <a:r>
              <a:rPr lang="en-US" dirty="0" smtClean="0"/>
              <a:t>Corpus Potential</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1875" y="272210"/>
            <a:ext cx="9535886" cy="1066800"/>
          </a:xfrm>
        </p:spPr>
        <p:txBody>
          <a:bodyPr>
            <a:normAutofit/>
          </a:bodyPr>
          <a:lstStyle/>
          <a:p>
            <a:pPr eaLnBrk="1" hangingPunct="1"/>
            <a:r>
              <a:rPr lang="en-US" sz="3100" dirty="0" smtClean="0"/>
              <a:t>Latent Variable Discriminative Training (LVDT)</a:t>
            </a:r>
          </a:p>
        </p:txBody>
      </p:sp>
      <p:sp>
        <p:nvSpPr>
          <p:cNvPr id="19459" name="Text Placeholder 21"/>
          <p:cNvSpPr>
            <a:spLocks noGrp="1"/>
          </p:cNvSpPr>
          <p:nvPr>
            <p:ph type="body" sz="half" idx="2"/>
          </p:nvPr>
        </p:nvSpPr>
        <p:spPr>
          <a:xfrm>
            <a:off x="228600" y="5501141"/>
            <a:ext cx="8915400" cy="1539772"/>
          </a:xfrm>
        </p:spPr>
        <p:txBody>
          <a:bodyPr>
            <a:normAutofit/>
          </a:bodyPr>
          <a:lstStyle/>
          <a:p>
            <a:r>
              <a:rPr lang="en-US" sz="2800" dirty="0" smtClean="0"/>
              <a:t>q, e</a:t>
            </a:r>
            <a:r>
              <a:rPr lang="en-US" sz="2800" baseline="-25000" dirty="0" smtClean="0"/>
              <a:t>2</a:t>
            </a:r>
            <a:r>
              <a:rPr lang="en-US" sz="2800" dirty="0" smtClean="0"/>
              <a:t> are observed; e</a:t>
            </a:r>
            <a:r>
              <a:rPr lang="en-US" sz="2800" baseline="-25000" dirty="0" smtClean="0"/>
              <a:t>1</a:t>
            </a:r>
            <a:r>
              <a:rPr lang="en-US" sz="2800" dirty="0" smtClean="0"/>
              <a:t>, t</a:t>
            </a:r>
            <a:r>
              <a:rPr lang="en-US" sz="2800" baseline="-25000" dirty="0" smtClean="0"/>
              <a:t>2</a:t>
            </a:r>
            <a:r>
              <a:rPr lang="en-US" sz="2800" dirty="0" smtClean="0"/>
              <a:t>, r and z are latent</a:t>
            </a:r>
          </a:p>
          <a:p>
            <a:r>
              <a:rPr lang="en-US" sz="2800" dirty="0" smtClean="0"/>
              <a:t>Non-convex formulation</a:t>
            </a:r>
          </a:p>
        </p:txBody>
      </p:sp>
      <p:sp>
        <p:nvSpPr>
          <p:cNvPr id="28" name="Text Placeholder 21"/>
          <p:cNvSpPr txBox="1">
            <a:spLocks/>
          </p:cNvSpPr>
          <p:nvPr/>
        </p:nvSpPr>
        <p:spPr bwMode="auto">
          <a:xfrm>
            <a:off x="228600" y="1210937"/>
            <a:ext cx="8686800" cy="3895455"/>
          </a:xfrm>
          <a:prstGeom prst="rect">
            <a:avLst/>
          </a:prstGeom>
          <a:noFill/>
          <a:ln w="9525">
            <a:noFill/>
            <a:miter lim="800000"/>
            <a:headEnd/>
            <a:tailEnd/>
          </a:ln>
        </p:spPr>
        <p:txBody>
          <a:bodyPr/>
          <a:lstStyle/>
          <a:p>
            <a:pPr marL="342900" indent="-342900" eaLnBrk="0" hangingPunct="0">
              <a:spcBef>
                <a:spcPct val="20000"/>
              </a:spcBef>
              <a:buFont typeface="Arial" pitchFamily="34" charset="0"/>
              <a:buChar char="•"/>
              <a:defRPr/>
            </a:pPr>
            <a:r>
              <a:rPr lang="en-US" sz="2800" kern="0" dirty="0" smtClean="0">
                <a:solidFill>
                  <a:schemeClr val="tx2"/>
                </a:solidFill>
                <a:latin typeface="+mn-lt"/>
                <a:cs typeface="+mn-cs"/>
              </a:rPr>
              <a:t>Constraints </a:t>
            </a:r>
            <a:r>
              <a:rPr lang="en-US" sz="2800" kern="0" dirty="0">
                <a:solidFill>
                  <a:schemeClr val="tx2"/>
                </a:solidFill>
                <a:latin typeface="+mn-lt"/>
                <a:cs typeface="+mn-cs"/>
              </a:rPr>
              <a:t>are formulated using the best scoring </a:t>
            </a:r>
            <a:r>
              <a:rPr lang="en-US" sz="2800" kern="0" dirty="0" smtClean="0">
                <a:solidFill>
                  <a:schemeClr val="tx2"/>
                </a:solidFill>
                <a:latin typeface="+mn-lt"/>
                <a:cs typeface="+mn-cs"/>
              </a:rPr>
              <a:t>interpretation</a:t>
            </a:r>
          </a:p>
          <a:p>
            <a:pPr marL="342900" indent="-342900" eaLnBrk="0" hangingPunct="0">
              <a:spcBef>
                <a:spcPct val="20000"/>
              </a:spcBef>
              <a:buFont typeface="Arial" pitchFamily="34" charset="0"/>
              <a:buChar char="•"/>
              <a:defRPr/>
            </a:pPr>
            <a:r>
              <a:rPr lang="en-US" sz="2800" kern="0" dirty="0" smtClean="0">
                <a:solidFill>
                  <a:schemeClr val="tx2"/>
                </a:solidFill>
              </a:rPr>
              <a:t>Training</a:t>
            </a:r>
          </a:p>
          <a:p>
            <a:pPr marL="342900" indent="-342900" eaLnBrk="0" hangingPunct="0">
              <a:spcBef>
                <a:spcPct val="20000"/>
              </a:spcBef>
              <a:buFont typeface="Arial" pitchFamily="34" charset="0"/>
              <a:buChar char="•"/>
              <a:defRPr/>
            </a:pPr>
            <a:endParaRPr lang="en-US" sz="2800" kern="0" dirty="0" smtClean="0">
              <a:solidFill>
                <a:schemeClr val="tx2"/>
              </a:solidFill>
              <a:latin typeface="+mn-lt"/>
              <a:cs typeface="+mn-cs"/>
            </a:endParaRPr>
          </a:p>
          <a:p>
            <a:pPr marL="342900" indent="-342900" eaLnBrk="0" hangingPunct="0">
              <a:spcBef>
                <a:spcPct val="20000"/>
              </a:spcBef>
              <a:buFont typeface="Arial" pitchFamily="34" charset="0"/>
              <a:buChar char="•"/>
              <a:defRPr/>
            </a:pPr>
            <a:endParaRPr lang="en-US" sz="2800" kern="0" dirty="0">
              <a:solidFill>
                <a:schemeClr val="tx2"/>
              </a:solidFill>
            </a:endParaRPr>
          </a:p>
          <a:p>
            <a:pPr marL="342900" indent="-342900" eaLnBrk="0" hangingPunct="0">
              <a:spcBef>
                <a:spcPct val="20000"/>
              </a:spcBef>
              <a:buFont typeface="Arial" pitchFamily="34" charset="0"/>
              <a:buChar char="•"/>
              <a:defRPr/>
            </a:pPr>
            <a:endParaRPr lang="en-US" sz="2800" kern="0" dirty="0" smtClean="0">
              <a:solidFill>
                <a:schemeClr val="tx2"/>
              </a:solidFill>
            </a:endParaRPr>
          </a:p>
          <a:p>
            <a:pPr marL="342900" indent="-342900" eaLnBrk="0" hangingPunct="0">
              <a:spcBef>
                <a:spcPct val="20000"/>
              </a:spcBef>
              <a:buFont typeface="Arial" pitchFamily="34" charset="0"/>
              <a:buChar char="•"/>
              <a:defRPr/>
            </a:pPr>
            <a:r>
              <a:rPr lang="en-US" sz="2800" kern="0" dirty="0" smtClean="0">
                <a:solidFill>
                  <a:schemeClr val="tx2"/>
                </a:solidFill>
              </a:rPr>
              <a:t>Inference</a:t>
            </a:r>
            <a:endParaRPr lang="en-US" sz="2800" kern="0" dirty="0">
              <a:solidFill>
                <a:schemeClr val="tx2"/>
              </a:solidFill>
              <a:latin typeface="+mn-lt"/>
              <a:cs typeface="+mn-cs"/>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15789" y="2749184"/>
            <a:ext cx="5140034" cy="115902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6916" y="4779762"/>
            <a:ext cx="4472435" cy="517202"/>
          </a:xfrm>
          <a:prstGeom prst="rect">
            <a:avLst/>
          </a:prstGeom>
        </p:spPr>
      </p:pic>
    </p:spTree>
  </p:cSld>
  <p:clrMapOvr>
    <a:masterClrMapping/>
  </p:clrMapOvr>
  <p:transition advTm="1331"/>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357612"/>
            <a:ext cx="8229600" cy="873665"/>
          </a:xfrm>
        </p:spPr>
        <p:txBody>
          <a:bodyPr>
            <a:normAutofit/>
          </a:bodyPr>
          <a:lstStyle/>
          <a:p>
            <a:r>
              <a:rPr lang="en-US" dirty="0" smtClean="0"/>
              <a:t>Experiments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457190"/>
            <a:ext cx="8686800" cy="609600"/>
          </a:xfrm>
        </p:spPr>
        <p:txBody>
          <a:bodyPr>
            <a:normAutofit fontScale="90000"/>
          </a:bodyPr>
          <a:lstStyle/>
          <a:p>
            <a:pPr eaLnBrk="1" hangingPunct="1"/>
            <a:r>
              <a:rPr lang="en-US" sz="3600" dirty="0" smtClean="0"/>
              <a:t>Test Bed</a:t>
            </a:r>
          </a:p>
        </p:txBody>
      </p:sp>
      <p:sp>
        <p:nvSpPr>
          <p:cNvPr id="20483" name="Rectangle 46"/>
          <p:cNvSpPr>
            <a:spLocks noGrp="1" noChangeArrowheads="1"/>
          </p:cNvSpPr>
          <p:nvPr>
            <p:ph type="body" sz="half" idx="3"/>
          </p:nvPr>
        </p:nvSpPr>
        <p:spPr>
          <a:xfrm>
            <a:off x="228600" y="1179780"/>
            <a:ext cx="8686800" cy="5084379"/>
          </a:xfrm>
        </p:spPr>
        <p:txBody>
          <a:bodyPr>
            <a:normAutofit/>
          </a:bodyPr>
          <a:lstStyle/>
          <a:p>
            <a:pPr eaLnBrk="1" hangingPunct="1"/>
            <a:r>
              <a:rPr lang="en-US" sz="2800" dirty="0" smtClean="0"/>
              <a:t>Freebase entity, type and relation knowledge graph</a:t>
            </a:r>
          </a:p>
          <a:p>
            <a:pPr lvl="1">
              <a:buFont typeface="Wingdings" pitchFamily="2" charset="2"/>
              <a:buChar char="§"/>
            </a:pPr>
            <a:r>
              <a:rPr lang="en-US" sz="2400" dirty="0" smtClean="0"/>
              <a:t>~29 million entities</a:t>
            </a:r>
          </a:p>
          <a:p>
            <a:pPr lvl="1">
              <a:buFont typeface="Wingdings" pitchFamily="2" charset="2"/>
              <a:buChar char="§"/>
            </a:pPr>
            <a:r>
              <a:rPr lang="en-US" sz="2400" dirty="0" smtClean="0"/>
              <a:t>14000 types</a:t>
            </a:r>
          </a:p>
          <a:p>
            <a:pPr lvl="1">
              <a:buFont typeface="Wingdings" pitchFamily="2" charset="2"/>
              <a:buChar char="§"/>
            </a:pPr>
            <a:r>
              <a:rPr lang="en-US" sz="2400" dirty="0" smtClean="0"/>
              <a:t>2000 selected relation</a:t>
            </a:r>
          </a:p>
          <a:p>
            <a:pPr eaLnBrk="1" hangingPunct="1"/>
            <a:endParaRPr lang="en-US" sz="2800" dirty="0" smtClean="0"/>
          </a:p>
          <a:p>
            <a:pPr eaLnBrk="1" hangingPunct="1"/>
            <a:r>
              <a:rPr lang="en-US" sz="2800" dirty="0" smtClean="0"/>
              <a:t>Annotated corpus</a:t>
            </a:r>
          </a:p>
          <a:p>
            <a:pPr lvl="1" eaLnBrk="1" hangingPunct="1">
              <a:buFont typeface="Wingdings" pitchFamily="2" charset="2"/>
              <a:buChar char="§"/>
            </a:pPr>
            <a:r>
              <a:rPr lang="en-US" sz="2400" dirty="0" smtClean="0"/>
              <a:t>Clueweb09B Web corpus having 50 million pages </a:t>
            </a:r>
          </a:p>
          <a:p>
            <a:pPr lvl="1" eaLnBrk="1" hangingPunct="1">
              <a:buFont typeface="Wingdings" pitchFamily="2" charset="2"/>
              <a:buChar char="§"/>
            </a:pPr>
            <a:r>
              <a:rPr lang="en-US" sz="2400" dirty="0" smtClean="0"/>
              <a:t>Google (FACC1), ~ 13 annotations per page</a:t>
            </a:r>
          </a:p>
          <a:p>
            <a:pPr lvl="1" eaLnBrk="1" hangingPunct="1">
              <a:buFont typeface="Wingdings" pitchFamily="2" charset="2"/>
              <a:buChar char="§"/>
            </a:pPr>
            <a:r>
              <a:rPr lang="en-US" sz="2400" dirty="0" smtClean="0"/>
              <a:t>Text and Entity Index</a:t>
            </a:r>
          </a:p>
        </p:txBody>
      </p:sp>
    </p:spTree>
  </p:cSld>
  <p:clrMapOvr>
    <a:masterClrMapping/>
  </p:clrMapOvr>
  <p:transition advTm="8635"/>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41355"/>
            <a:ext cx="8686800" cy="609600"/>
          </a:xfrm>
        </p:spPr>
        <p:txBody>
          <a:bodyPr>
            <a:normAutofit fontScale="90000"/>
          </a:bodyPr>
          <a:lstStyle/>
          <a:p>
            <a:r>
              <a:rPr lang="en-US" dirty="0" smtClean="0"/>
              <a:t>Test Bed</a:t>
            </a:r>
            <a:endParaRPr lang="en-US" dirty="0"/>
          </a:p>
        </p:txBody>
      </p:sp>
      <p:sp>
        <p:nvSpPr>
          <p:cNvPr id="5" name="Text Placeholder 4"/>
          <p:cNvSpPr>
            <a:spLocks noGrp="1"/>
          </p:cNvSpPr>
          <p:nvPr>
            <p:ph type="body" sz="half" idx="3"/>
          </p:nvPr>
        </p:nvSpPr>
        <p:spPr>
          <a:xfrm>
            <a:off x="300942" y="1153872"/>
            <a:ext cx="8614458" cy="5235348"/>
          </a:xfrm>
        </p:spPr>
        <p:txBody>
          <a:bodyPr/>
          <a:lstStyle/>
          <a:p>
            <a:r>
              <a:rPr lang="en-US" sz="2800" dirty="0" smtClean="0"/>
              <a:t>Query sets</a:t>
            </a:r>
          </a:p>
          <a:p>
            <a:pPr lvl="1">
              <a:buFont typeface="Wingdings" pitchFamily="2" charset="2"/>
              <a:buChar char="§"/>
            </a:pPr>
            <a:r>
              <a:rPr lang="en-US" sz="2400" dirty="0" smtClean="0"/>
              <a:t>TREC-INEX: 700 entity search queries </a:t>
            </a:r>
          </a:p>
          <a:p>
            <a:pPr lvl="1">
              <a:buFont typeface="Wingdings" pitchFamily="2" charset="2"/>
              <a:buChar char="§"/>
            </a:pPr>
            <a:r>
              <a:rPr lang="en-US" sz="2400" dirty="0" smtClean="0"/>
              <a:t>WQT: Subset of ~800 queries from </a:t>
            </a:r>
            <a:r>
              <a:rPr lang="en-US" sz="2400" dirty="0" err="1" smtClean="0"/>
              <a:t>WebQuestions</a:t>
            </a:r>
            <a:r>
              <a:rPr lang="en-US" sz="2400" dirty="0" smtClean="0"/>
              <a:t> (WQ) natural language query set [1], manually converted to telegraphic form</a:t>
            </a:r>
          </a:p>
          <a:p>
            <a:pPr lvl="1">
              <a:buFont typeface="Wingdings" pitchFamily="2" charset="2"/>
              <a:buChar char="§"/>
            </a:pPr>
            <a:r>
              <a:rPr lang="en-US" sz="2400" dirty="0" smtClean="0"/>
              <a:t>Available at </a:t>
            </a:r>
            <a:r>
              <a:rPr lang="en-US" sz="2400" dirty="0"/>
              <a:t>http://bit.ly/Spva49</a:t>
            </a:r>
          </a:p>
        </p:txBody>
      </p:sp>
      <p:graphicFrame>
        <p:nvGraphicFramePr>
          <p:cNvPr id="9" name="Table 8"/>
          <p:cNvGraphicFramePr>
            <a:graphicFrameLocks noGrp="1"/>
          </p:cNvGraphicFramePr>
          <p:nvPr>
            <p:extLst>
              <p:ext uri="{D42A27DB-BD31-4B8C-83A1-F6EECF244321}">
                <p14:modId xmlns:p14="http://schemas.microsoft.com/office/powerpoint/2010/main" val="1350570759"/>
              </p:ext>
            </p:extLst>
          </p:nvPr>
        </p:nvGraphicFramePr>
        <p:xfrm>
          <a:off x="1270658" y="3912365"/>
          <a:ext cx="7018318" cy="2366565"/>
        </p:xfrm>
        <a:graphic>
          <a:graphicData uri="http://schemas.openxmlformats.org/drawingml/2006/table">
            <a:tbl>
              <a:tblPr firstRow="1" bandRow="1">
                <a:tableStyleId>{5C22544A-7EE6-4342-B048-85BDC9FD1C3A}</a:tableStyleId>
              </a:tblPr>
              <a:tblGrid>
                <a:gridCol w="3509159"/>
                <a:gridCol w="3509159"/>
              </a:tblGrid>
              <a:tr h="458697">
                <a:tc>
                  <a:txBody>
                    <a:bodyPr/>
                    <a:lstStyle/>
                    <a:p>
                      <a:r>
                        <a:rPr lang="en-US" dirty="0" smtClean="0">
                          <a:solidFill>
                            <a:schemeClr val="bg2"/>
                          </a:solidFill>
                        </a:rPr>
                        <a:t>TREC-INEX</a:t>
                      </a:r>
                      <a:endParaRPr lang="en-US"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r>
                        <a:rPr lang="en-US" dirty="0" smtClean="0">
                          <a:solidFill>
                            <a:schemeClr val="bg2"/>
                          </a:solidFill>
                        </a:rPr>
                        <a:t>WQT</a:t>
                      </a:r>
                      <a:endParaRPr lang="en-US"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465068">
                <a:tc>
                  <a:txBody>
                    <a:bodyPr/>
                    <a:lstStyle/>
                    <a:p>
                      <a:r>
                        <a:rPr lang="en-US" dirty="0" smtClean="0">
                          <a:solidFill>
                            <a:schemeClr val="tx2"/>
                          </a:solidFill>
                        </a:rPr>
                        <a:t>Has type and/or relation hints</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smtClean="0">
                          <a:solidFill>
                            <a:schemeClr val="tx2"/>
                          </a:solidFill>
                        </a:rPr>
                        <a:t>Has mostly relation hints</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02720">
                <a:tc>
                  <a:txBody>
                    <a:bodyPr/>
                    <a:lstStyle/>
                    <a:p>
                      <a:r>
                        <a:rPr lang="en-US" dirty="0" smtClean="0">
                          <a:solidFill>
                            <a:schemeClr val="tx2"/>
                          </a:solidFill>
                        </a:rPr>
                        <a:t>Answers from KG and corpus collected</a:t>
                      </a:r>
                      <a:r>
                        <a:rPr lang="en-US" baseline="0" dirty="0" smtClean="0">
                          <a:solidFill>
                            <a:schemeClr val="tx2"/>
                          </a:solidFill>
                        </a:rPr>
                        <a:t> by volunteers</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smtClean="0">
                          <a:solidFill>
                            <a:schemeClr val="tx2"/>
                          </a:solidFill>
                        </a:rPr>
                        <a:t>Answers from KG only collected by </a:t>
                      </a:r>
                      <a:r>
                        <a:rPr lang="en-US" dirty="0" err="1" smtClean="0">
                          <a:solidFill>
                            <a:schemeClr val="tx2"/>
                          </a:solidFill>
                        </a:rPr>
                        <a:t>turkers</a:t>
                      </a:r>
                      <a:r>
                        <a:rPr lang="en-US" dirty="0" smtClean="0">
                          <a:solidFill>
                            <a:schemeClr val="tx2"/>
                          </a:solidFill>
                        </a:rPr>
                        <a:t>.</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65068">
                <a:tc>
                  <a:txBody>
                    <a:bodyPr/>
                    <a:lstStyle/>
                    <a:p>
                      <a:r>
                        <a:rPr lang="en-US" dirty="0" smtClean="0">
                          <a:solidFill>
                            <a:schemeClr val="tx2"/>
                          </a:solidFill>
                        </a:rPr>
                        <a:t>Answer</a:t>
                      </a:r>
                      <a:r>
                        <a:rPr lang="en-US" baseline="0" dirty="0" smtClean="0">
                          <a:solidFill>
                            <a:schemeClr val="tx2"/>
                          </a:solidFill>
                        </a:rPr>
                        <a:t> evidence from</a:t>
                      </a:r>
                      <a:r>
                        <a:rPr lang="en-US" dirty="0" smtClean="0">
                          <a:solidFill>
                            <a:schemeClr val="tx2"/>
                          </a:solidFill>
                        </a:rPr>
                        <a:t> corpus (+ KG)</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smtClean="0">
                          <a:solidFill>
                            <a:schemeClr val="tx2"/>
                          </a:solidFill>
                        </a:rPr>
                        <a:t>Answer evidence from KG</a:t>
                      </a:r>
                      <a:endParaRPr lang="en-US" dirty="0">
                        <a:solidFill>
                          <a:schemeClr val="tx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3" name="TextBox 2"/>
          <p:cNvSpPr txBox="1"/>
          <p:nvPr/>
        </p:nvSpPr>
        <p:spPr>
          <a:xfrm>
            <a:off x="300941" y="6389220"/>
            <a:ext cx="8090704" cy="461665"/>
          </a:xfrm>
          <a:prstGeom prst="rect">
            <a:avLst/>
          </a:prstGeom>
          <a:noFill/>
        </p:spPr>
        <p:txBody>
          <a:bodyPr wrap="square" rtlCol="0">
            <a:spAutoFit/>
          </a:bodyPr>
          <a:lstStyle/>
          <a:p>
            <a:r>
              <a:rPr lang="en-US" sz="1200" dirty="0" smtClean="0"/>
              <a:t>[1</a:t>
            </a:r>
            <a:r>
              <a:rPr lang="en-US" sz="1200" dirty="0"/>
              <a:t>] Jonathan </a:t>
            </a:r>
            <a:r>
              <a:rPr lang="en-US" sz="1200" dirty="0" err="1"/>
              <a:t>Berant</a:t>
            </a:r>
            <a:r>
              <a:rPr lang="en-US" sz="1200" dirty="0"/>
              <a:t>, Andrew Chou, Roy </a:t>
            </a:r>
            <a:r>
              <a:rPr lang="en-US" sz="1200" dirty="0" err="1"/>
              <a:t>Frostig</a:t>
            </a:r>
            <a:r>
              <a:rPr lang="en-US" sz="1200" dirty="0"/>
              <a:t>, and </a:t>
            </a:r>
            <a:r>
              <a:rPr lang="en-US" sz="1200" dirty="0" smtClean="0"/>
              <a:t>Percy Liang</a:t>
            </a:r>
            <a:r>
              <a:rPr lang="en-US" sz="1200" dirty="0"/>
              <a:t>. </a:t>
            </a:r>
            <a:r>
              <a:rPr lang="en-US" sz="1200" dirty="0" smtClean="0"/>
              <a:t>2013. Semantic </a:t>
            </a:r>
            <a:r>
              <a:rPr lang="en-US" sz="1200" dirty="0"/>
              <a:t>parsing on Freebase </a:t>
            </a:r>
            <a:r>
              <a:rPr lang="en-US" sz="1200" dirty="0" smtClean="0"/>
              <a:t>from question-answer </a:t>
            </a:r>
            <a:r>
              <a:rPr lang="en-US" sz="1200" dirty="0"/>
              <a:t>pairs. In Empirical </a:t>
            </a:r>
            <a:r>
              <a:rPr lang="en-US" sz="1200" dirty="0" smtClean="0"/>
              <a:t>Methods in Natural </a:t>
            </a:r>
            <a:r>
              <a:rPr lang="en-US" sz="1200" dirty="0"/>
              <a:t>Language Processing (EMNLP).</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p:cNvGraphicFramePr>
          <p:nvPr>
            <p:extLst>
              <p:ext uri="{D42A27DB-BD31-4B8C-83A1-F6EECF244321}">
                <p14:modId xmlns:p14="http://schemas.microsoft.com/office/powerpoint/2010/main" val="3137560647"/>
              </p:ext>
            </p:extLst>
          </p:nvPr>
        </p:nvGraphicFramePr>
        <p:xfrm>
          <a:off x="228600" y="1238869"/>
          <a:ext cx="8686800" cy="477369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subTitle" idx="1"/>
          </p:nvPr>
        </p:nvSpPr>
        <p:spPr>
          <a:xfrm>
            <a:off x="617517" y="6012559"/>
            <a:ext cx="7707086" cy="958257"/>
          </a:xfrm>
        </p:spPr>
        <p:txBody>
          <a:bodyPr>
            <a:normAutofit/>
          </a:bodyPr>
          <a:lstStyle/>
          <a:p>
            <a:r>
              <a:rPr lang="en-US" sz="2000" cap="none" dirty="0" smtClean="0">
                <a:solidFill>
                  <a:schemeClr val="tx1"/>
                </a:solidFill>
              </a:rPr>
              <a:t>Corpus and knowledge graph help each other to deliver better performance</a:t>
            </a:r>
          </a:p>
        </p:txBody>
      </p:sp>
      <p:sp>
        <p:nvSpPr>
          <p:cNvPr id="2" name="Title 1"/>
          <p:cNvSpPr>
            <a:spLocks noGrp="1"/>
          </p:cNvSpPr>
          <p:nvPr>
            <p:ph type="title"/>
          </p:nvPr>
        </p:nvSpPr>
        <p:spPr/>
        <p:txBody>
          <a:bodyPr>
            <a:normAutofit/>
          </a:bodyPr>
          <a:lstStyle/>
          <a:p>
            <a:r>
              <a:rPr lang="en-US" dirty="0" smtClean="0"/>
              <a:t>Synergy Between KG and Corpus</a:t>
            </a:r>
            <a:endParaRPr lang="en-US" dirty="0"/>
          </a:p>
        </p:txBody>
      </p:sp>
    </p:spTree>
    <p:extLst>
      <p:ext uri="{BB962C8B-B14F-4D97-AF65-F5344CB8AC3E}">
        <p14:creationId xmlns:p14="http://schemas.microsoft.com/office/powerpoint/2010/main" val="1436545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hart 17"/>
          <p:cNvGraphicFramePr>
            <a:graphicFrameLocks/>
          </p:cNvGraphicFramePr>
          <p:nvPr>
            <p:extLst>
              <p:ext uri="{D42A27DB-BD31-4B8C-83A1-F6EECF244321}">
                <p14:modId xmlns:p14="http://schemas.microsoft.com/office/powerpoint/2010/main" val="2180505912"/>
              </p:ext>
            </p:extLst>
          </p:nvPr>
        </p:nvGraphicFramePr>
        <p:xfrm>
          <a:off x="457200" y="1279021"/>
          <a:ext cx="7935739" cy="427368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Query Template Comparison</a:t>
            </a:r>
            <a:endParaRPr lang="en-US" dirty="0"/>
          </a:p>
        </p:txBody>
      </p:sp>
      <p:sp>
        <p:nvSpPr>
          <p:cNvPr id="5" name="TextBox 4"/>
          <p:cNvSpPr txBox="1"/>
          <p:nvPr/>
        </p:nvSpPr>
        <p:spPr>
          <a:xfrm>
            <a:off x="685800" y="5552701"/>
            <a:ext cx="7924800" cy="707886"/>
          </a:xfrm>
          <a:prstGeom prst="rect">
            <a:avLst/>
          </a:prstGeom>
          <a:noFill/>
        </p:spPr>
        <p:txBody>
          <a:bodyPr wrap="square" rtlCol="0">
            <a:spAutoFit/>
          </a:bodyPr>
          <a:lstStyle/>
          <a:p>
            <a:pPr algn="ctr"/>
            <a:r>
              <a:rPr lang="en-US" sz="2000" dirty="0" smtClean="0"/>
              <a:t>Entity-relation-type-selector template provides yields better accuracy than type-selector template</a:t>
            </a:r>
            <a:endParaRPr lang="en-US" sz="2000" dirty="0"/>
          </a:p>
        </p:txBody>
      </p:sp>
      <p:sp>
        <p:nvSpPr>
          <p:cNvPr id="15" name="TextBox 14"/>
          <p:cNvSpPr txBox="1"/>
          <p:nvPr/>
        </p:nvSpPr>
        <p:spPr>
          <a:xfrm>
            <a:off x="300941" y="6389220"/>
            <a:ext cx="8090704" cy="461665"/>
          </a:xfrm>
          <a:prstGeom prst="rect">
            <a:avLst/>
          </a:prstGeom>
          <a:noFill/>
        </p:spPr>
        <p:txBody>
          <a:bodyPr wrap="square" rtlCol="0">
            <a:spAutoFit/>
          </a:bodyPr>
          <a:lstStyle/>
          <a:p>
            <a:r>
              <a:rPr lang="en-US" sz="1200" dirty="0" smtClean="0"/>
              <a:t>[2</a:t>
            </a:r>
            <a:r>
              <a:rPr lang="en-US" sz="1200" dirty="0"/>
              <a:t>] Uma Sawant and Soumen Chakrabarti. 2013. </a:t>
            </a:r>
            <a:r>
              <a:rPr lang="en-US" sz="1200" dirty="0" smtClean="0"/>
              <a:t>Learning joint </a:t>
            </a:r>
            <a:r>
              <a:rPr lang="en-US" sz="1200" dirty="0"/>
              <a:t>query interpretation and response ranking</a:t>
            </a:r>
            <a:r>
              <a:rPr lang="en-US" sz="1200" dirty="0" smtClean="0"/>
              <a:t>.  In </a:t>
            </a:r>
            <a:r>
              <a:rPr lang="en-US" sz="1200" dirty="0"/>
              <a:t>WWW Conference, Brazil.</a:t>
            </a:r>
          </a:p>
        </p:txBody>
      </p:sp>
      <p:sp>
        <p:nvSpPr>
          <p:cNvPr id="7" name="Left Brace 6"/>
          <p:cNvSpPr/>
          <p:nvPr/>
        </p:nvSpPr>
        <p:spPr>
          <a:xfrm rot="16200000">
            <a:off x="6463147" y="696181"/>
            <a:ext cx="317657" cy="2336482"/>
          </a:xfrm>
          <a:prstGeom prst="leftBrace">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179724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Comparison with Semantic </a:t>
            </a:r>
            <a:r>
              <a:rPr lang="en-US" dirty="0"/>
              <a:t>P</a:t>
            </a:r>
            <a:r>
              <a:rPr lang="en-US" dirty="0" smtClean="0"/>
              <a:t>arsers</a:t>
            </a:r>
            <a:endParaRPr lang="en-US" dirty="0"/>
          </a:p>
        </p:txBody>
      </p:sp>
      <p:graphicFrame>
        <p:nvGraphicFramePr>
          <p:cNvPr id="13" name="Chart 12"/>
          <p:cNvGraphicFramePr>
            <a:graphicFrameLocks/>
          </p:cNvGraphicFramePr>
          <p:nvPr>
            <p:extLst>
              <p:ext uri="{D42A27DB-BD31-4B8C-83A1-F6EECF244321}">
                <p14:modId xmlns:p14="http://schemas.microsoft.com/office/powerpoint/2010/main" val="3739368394"/>
              </p:ext>
            </p:extLst>
          </p:nvPr>
        </p:nvGraphicFramePr>
        <p:xfrm>
          <a:off x="228600" y="1344879"/>
          <a:ext cx="8238506" cy="48777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5431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99748"/>
            <a:ext cx="8229600" cy="873665"/>
          </a:xfrm>
        </p:spPr>
        <p:txBody>
          <a:bodyPr>
            <a:normAutofit/>
          </a:bodyPr>
          <a:lstStyle/>
          <a:p>
            <a:r>
              <a:rPr lang="en-US" dirty="0" smtClean="0">
                <a:solidFill>
                  <a:srgbClr val="011A5F"/>
                </a:solidFill>
              </a:rPr>
              <a:t>Entity-seeking Telegraphic Queries</a:t>
            </a:r>
            <a:endParaRPr lang="en-US" dirty="0">
              <a:solidFill>
                <a:srgbClr val="011A5F"/>
              </a:solidFill>
            </a:endParaRPr>
          </a:p>
        </p:txBody>
      </p:sp>
      <p:sp>
        <p:nvSpPr>
          <p:cNvPr id="5" name="Content Placeholder 4"/>
          <p:cNvSpPr>
            <a:spLocks noGrp="1"/>
          </p:cNvSpPr>
          <p:nvPr>
            <p:ph idx="1"/>
          </p:nvPr>
        </p:nvSpPr>
        <p:spPr>
          <a:xfrm>
            <a:off x="457200" y="1600200"/>
            <a:ext cx="8229600" cy="4853152"/>
          </a:xfrm>
        </p:spPr>
        <p:txBody>
          <a:bodyPr>
            <a:normAutofit lnSpcReduction="1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Short</a:t>
            </a:r>
          </a:p>
          <a:p>
            <a:r>
              <a:rPr lang="en-US" dirty="0" smtClean="0"/>
              <a:t>Unstructured (like natural language questions)</a:t>
            </a:r>
          </a:p>
          <a:p>
            <a:r>
              <a:rPr lang="en-US" dirty="0" smtClean="0"/>
              <a:t>Expect entities as answers</a:t>
            </a:r>
            <a:endParaRPr lang="en-US" dirty="0"/>
          </a:p>
        </p:txBody>
      </p:sp>
      <p:pic>
        <p:nvPicPr>
          <p:cNvPr id="7" name="Picture 2" descr="E:\MTP2\Presentation\data\telequeries.png"/>
          <p:cNvPicPr>
            <a:picLocks noChangeAspect="1" noChangeArrowheads="1"/>
          </p:cNvPicPr>
          <p:nvPr/>
        </p:nvPicPr>
        <p:blipFill>
          <a:blip r:embed="rId3"/>
          <a:srcRect/>
          <a:stretch>
            <a:fillRect/>
          </a:stretch>
        </p:blipFill>
        <p:spPr bwMode="auto">
          <a:xfrm>
            <a:off x="2007477" y="1342863"/>
            <a:ext cx="4810787" cy="3476289"/>
          </a:xfrm>
          <a:prstGeom prst="rect">
            <a:avLst/>
          </a:prstGeom>
          <a:noFill/>
        </p:spPr>
      </p:pic>
    </p:spTree>
    <p:extLst>
      <p:ext uri="{BB962C8B-B14F-4D97-AF65-F5344CB8AC3E}">
        <p14:creationId xmlns:p14="http://schemas.microsoft.com/office/powerpoint/2010/main" val="776983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32509" y="1345550"/>
            <a:ext cx="8502733" cy="5114628"/>
          </a:xfrm>
        </p:spPr>
        <p:txBody>
          <a:bodyPr>
            <a:normAutofit/>
          </a:bodyPr>
          <a:lstStyle/>
          <a:p>
            <a:r>
              <a:rPr lang="en-US" dirty="0" smtClean="0"/>
              <a:t>Benefits of collective inference</a:t>
            </a:r>
          </a:p>
          <a:p>
            <a:pPr lvl="1"/>
            <a:r>
              <a:rPr lang="en-US" sz="2400" dirty="0">
                <a:latin typeface="Lucida Console" panose="020B0609040504020204" pitchFamily="49" charset="0"/>
              </a:rPr>
              <a:t>automobile </a:t>
            </a:r>
            <a:r>
              <a:rPr lang="en-US" sz="2400" dirty="0" smtClean="0">
                <a:latin typeface="Lucida Console" panose="020B0609040504020204" pitchFamily="49" charset="0"/>
              </a:rPr>
              <a:t>company makes spider</a:t>
            </a:r>
          </a:p>
          <a:p>
            <a:pPr lvl="1"/>
            <a:r>
              <a:rPr lang="en-US" sz="2400" dirty="0" smtClean="0"/>
              <a:t>Entity model fails to identify e</a:t>
            </a:r>
            <a:r>
              <a:rPr lang="en-US" sz="2400" baseline="-25000" dirty="0" smtClean="0"/>
              <a:t>1</a:t>
            </a:r>
            <a:r>
              <a:rPr lang="en-US" sz="2400" dirty="0" smtClean="0"/>
              <a:t> (Alfa Romeo Spider)</a:t>
            </a:r>
            <a:endParaRPr lang="en-US" sz="2400" baseline="-25000" dirty="0">
              <a:latin typeface="Lucida Console" panose="020B0609040504020204" pitchFamily="49" charset="0"/>
            </a:endParaRPr>
          </a:p>
          <a:p>
            <a:pPr lvl="1"/>
            <a:r>
              <a:rPr lang="en-US" sz="2400" dirty="0" smtClean="0"/>
              <a:t>Recovery: </a:t>
            </a:r>
            <a:r>
              <a:rPr lang="en-US" sz="2400" dirty="0">
                <a:solidFill>
                  <a:srgbClr val="FF0000"/>
                </a:solidFill>
                <a:latin typeface="Lucida Console" panose="020B0609040504020204" pitchFamily="49" charset="0"/>
              </a:rPr>
              <a:t>automobile </a:t>
            </a:r>
            <a:r>
              <a:rPr lang="en-US" sz="2400" dirty="0">
                <a:solidFill>
                  <a:srgbClr val="0070C0"/>
                </a:solidFill>
                <a:latin typeface="Lucida Console" panose="020B0609040504020204" pitchFamily="49" charset="0"/>
              </a:rPr>
              <a:t>company </a:t>
            </a:r>
            <a:r>
              <a:rPr lang="en-US" sz="2400" dirty="0">
                <a:solidFill>
                  <a:srgbClr val="0E8814"/>
                </a:solidFill>
                <a:latin typeface="Lucida Console" panose="020B0609040504020204" pitchFamily="49" charset="0"/>
              </a:rPr>
              <a:t>makes </a:t>
            </a:r>
            <a:r>
              <a:rPr lang="en-US" sz="2400" dirty="0" smtClean="0">
                <a:solidFill>
                  <a:srgbClr val="0E8814"/>
                </a:solidFill>
                <a:latin typeface="Lucida Console" panose="020B0609040504020204" pitchFamily="49" charset="0"/>
              </a:rPr>
              <a:t>spider</a:t>
            </a:r>
          </a:p>
          <a:p>
            <a:pPr lvl="1"/>
            <a:endParaRPr lang="en-US" sz="2400" dirty="0">
              <a:latin typeface="Lucida Console" panose="020B0609040504020204" pitchFamily="49" charset="0"/>
            </a:endParaRPr>
          </a:p>
          <a:p>
            <a:r>
              <a:rPr lang="en-US" dirty="0" smtClean="0"/>
              <a:t>Limitations</a:t>
            </a:r>
          </a:p>
          <a:p>
            <a:pPr lvl="1"/>
            <a:r>
              <a:rPr lang="en-US" dirty="0" smtClean="0"/>
              <a:t>Sparse corpus annotations</a:t>
            </a:r>
          </a:p>
          <a:p>
            <a:pPr lvl="1"/>
            <a:r>
              <a:rPr lang="en-US" sz="2400" dirty="0">
                <a:latin typeface="Lucida Console" panose="020B0609040504020204" pitchFamily="49" charset="0"/>
              </a:rPr>
              <a:t>s</a:t>
            </a:r>
            <a:r>
              <a:rPr lang="en-US" sz="2400" dirty="0" smtClean="0">
                <a:latin typeface="Lucida Console" panose="020B0609040504020204" pitchFamily="49" charset="0"/>
              </a:rPr>
              <a:t>outh </a:t>
            </a:r>
            <a:r>
              <a:rPr lang="en-US" sz="2400" dirty="0" err="1" smtClean="0">
                <a:latin typeface="Lucida Console" panose="020B0609040504020204" pitchFamily="49" charset="0"/>
              </a:rPr>
              <a:t>africa</a:t>
            </a:r>
            <a:r>
              <a:rPr lang="en-US" sz="2400" dirty="0" smtClean="0">
                <a:latin typeface="Lucida Console" panose="020B0609040504020204" pitchFamily="49" charset="0"/>
              </a:rPr>
              <a:t> political system</a:t>
            </a:r>
          </a:p>
          <a:p>
            <a:pPr lvl="1"/>
            <a:r>
              <a:rPr lang="en-US" sz="2400" dirty="0" smtClean="0"/>
              <a:t>Few corpus annotations for e</a:t>
            </a:r>
            <a:r>
              <a:rPr lang="en-US" sz="2400" baseline="-25000" dirty="0" smtClean="0"/>
              <a:t>2</a:t>
            </a:r>
            <a:r>
              <a:rPr lang="en-US" sz="2400" dirty="0" smtClean="0"/>
              <a:t>: Constitutional Republic</a:t>
            </a:r>
          </a:p>
          <a:p>
            <a:pPr lvl="1"/>
            <a:r>
              <a:rPr lang="en-US" sz="2400" dirty="0" smtClean="0"/>
              <a:t>Can’t find appropriate t</a:t>
            </a:r>
            <a:r>
              <a:rPr lang="en-US" sz="2400" baseline="-25000" dirty="0" smtClean="0"/>
              <a:t>2</a:t>
            </a:r>
            <a:r>
              <a:rPr lang="en-US" sz="2400" dirty="0"/>
              <a:t> </a:t>
            </a:r>
            <a:r>
              <a:rPr lang="en-US" sz="2400" dirty="0" smtClean="0"/>
              <a:t>(/../</a:t>
            </a:r>
            <a:r>
              <a:rPr lang="en-US" sz="2400" dirty="0" err="1" smtClean="0"/>
              <a:t>form_of_government</a:t>
            </a:r>
            <a:r>
              <a:rPr lang="en-US" sz="2400" dirty="0" smtClean="0"/>
              <a:t>) and r (/location/country/</a:t>
            </a:r>
            <a:r>
              <a:rPr lang="en-US" sz="2400" dirty="0" err="1" smtClean="0"/>
              <a:t>form_of_government</a:t>
            </a:r>
            <a:r>
              <a:rPr lang="en-US" sz="2400" dirty="0" smtClean="0"/>
              <a:t>)</a:t>
            </a:r>
          </a:p>
          <a:p>
            <a:endParaRPr lang="en-US" dirty="0">
              <a:latin typeface="Lucida Console" panose="020B0609040504020204" pitchFamily="49" charset="0"/>
            </a:endParaRPr>
          </a:p>
        </p:txBody>
      </p:sp>
      <p:sp>
        <p:nvSpPr>
          <p:cNvPr id="3" name="Title 2"/>
          <p:cNvSpPr>
            <a:spLocks noGrp="1"/>
          </p:cNvSpPr>
          <p:nvPr>
            <p:ph type="title"/>
          </p:nvPr>
        </p:nvSpPr>
        <p:spPr/>
        <p:txBody>
          <a:bodyPr/>
          <a:lstStyle/>
          <a:p>
            <a:r>
              <a:rPr lang="en-US" smtClean="0"/>
              <a:t>Qualitative Comparison</a:t>
            </a:r>
            <a:endParaRPr lang="en-US"/>
          </a:p>
        </p:txBody>
      </p:sp>
      <p:sp>
        <p:nvSpPr>
          <p:cNvPr id="6" name="TextBox 5"/>
          <p:cNvSpPr txBox="1"/>
          <p:nvPr/>
        </p:nvSpPr>
        <p:spPr>
          <a:xfrm>
            <a:off x="2445515" y="3198048"/>
            <a:ext cx="1339408" cy="307777"/>
          </a:xfrm>
          <a:prstGeom prst="rect">
            <a:avLst/>
          </a:prstGeom>
          <a:solidFill>
            <a:schemeClr val="accent3">
              <a:lumMod val="20000"/>
              <a:lumOff val="80000"/>
            </a:schemeClr>
          </a:solidFill>
        </p:spPr>
        <p:txBody>
          <a:bodyPr wrap="square" rtlCol="0">
            <a:spAutoFit/>
          </a:bodyPr>
          <a:lstStyle/>
          <a:p>
            <a:r>
              <a:rPr lang="en-US" sz="1400" dirty="0" smtClean="0"/>
              <a:t>e</a:t>
            </a:r>
            <a:r>
              <a:rPr lang="en-US" sz="1400" baseline="-25000" dirty="0" smtClean="0"/>
              <a:t>1</a:t>
            </a:r>
            <a:r>
              <a:rPr lang="en-US" sz="1400" dirty="0" smtClean="0"/>
              <a:t>: Automobile</a:t>
            </a:r>
            <a:endParaRPr lang="en-US" sz="1400" dirty="0"/>
          </a:p>
        </p:txBody>
      </p:sp>
      <p:sp>
        <p:nvSpPr>
          <p:cNvPr id="7" name="TextBox 6"/>
          <p:cNvSpPr txBox="1"/>
          <p:nvPr/>
        </p:nvSpPr>
        <p:spPr>
          <a:xfrm>
            <a:off x="4026258" y="3199973"/>
            <a:ext cx="4535852" cy="307777"/>
          </a:xfrm>
          <a:prstGeom prst="rect">
            <a:avLst/>
          </a:prstGeom>
          <a:solidFill>
            <a:schemeClr val="accent3">
              <a:lumMod val="20000"/>
              <a:lumOff val="80000"/>
            </a:schemeClr>
          </a:solidFill>
        </p:spPr>
        <p:txBody>
          <a:bodyPr wrap="square" rtlCol="0">
            <a:spAutoFit/>
          </a:bodyPr>
          <a:lstStyle/>
          <a:p>
            <a:r>
              <a:rPr lang="en-US" sz="1400" dirty="0" smtClean="0"/>
              <a:t>t</a:t>
            </a:r>
            <a:r>
              <a:rPr lang="en-US" sz="1400" baseline="-25000" dirty="0"/>
              <a:t>2</a:t>
            </a:r>
            <a:r>
              <a:rPr lang="en-US" sz="1400" dirty="0" smtClean="0"/>
              <a:t>: /../organization  r : </a:t>
            </a:r>
            <a:r>
              <a:rPr lang="en-US" sz="1400" dirty="0"/>
              <a:t>/business/industry/companies</a:t>
            </a:r>
          </a:p>
        </p:txBody>
      </p:sp>
    </p:spTree>
    <p:extLst>
      <p:ext uri="{BB962C8B-B14F-4D97-AF65-F5344CB8AC3E}">
        <p14:creationId xmlns:p14="http://schemas.microsoft.com/office/powerpoint/2010/main" val="3981671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8600" y="555615"/>
            <a:ext cx="8686800" cy="609600"/>
          </a:xfrm>
        </p:spPr>
        <p:txBody>
          <a:bodyPr>
            <a:noAutofit/>
          </a:bodyPr>
          <a:lstStyle/>
          <a:p>
            <a:pPr eaLnBrk="1" hangingPunct="1"/>
            <a:r>
              <a:rPr lang="en-US" dirty="0" smtClean="0"/>
              <a:t>Summary</a:t>
            </a:r>
          </a:p>
        </p:txBody>
      </p:sp>
      <p:sp>
        <p:nvSpPr>
          <p:cNvPr id="27651" name="Rectangle 46"/>
          <p:cNvSpPr>
            <a:spLocks noGrp="1" noChangeArrowheads="1"/>
          </p:cNvSpPr>
          <p:nvPr>
            <p:ph type="body" sz="half" idx="3"/>
          </p:nvPr>
        </p:nvSpPr>
        <p:spPr>
          <a:xfrm>
            <a:off x="228600" y="1475530"/>
            <a:ext cx="8686800" cy="4647472"/>
          </a:xfrm>
        </p:spPr>
        <p:txBody>
          <a:bodyPr/>
          <a:lstStyle/>
          <a:p>
            <a:pPr eaLnBrk="1" hangingPunct="1"/>
            <a:r>
              <a:rPr lang="en-US" sz="2800" dirty="0" smtClean="0"/>
              <a:t>Query interpretation is rewarding, but non-trivial</a:t>
            </a:r>
          </a:p>
          <a:p>
            <a:pPr eaLnBrk="1" hangingPunct="1"/>
            <a:r>
              <a:rPr lang="en-US" sz="2800" dirty="0" smtClean="0"/>
              <a:t>Segmentation based models work well for </a:t>
            </a:r>
            <a:r>
              <a:rPr lang="en-US" sz="2800" smtClean="0"/>
              <a:t>telegraphic queries</a:t>
            </a:r>
            <a:endParaRPr lang="en-US" sz="2800" dirty="0" smtClean="0"/>
          </a:p>
          <a:p>
            <a:pPr eaLnBrk="1" hangingPunct="1"/>
            <a:r>
              <a:rPr lang="en-US" sz="2800" dirty="0" smtClean="0"/>
              <a:t>Entity-relation-type-selector template better than type-selector template</a:t>
            </a:r>
          </a:p>
          <a:p>
            <a:pPr eaLnBrk="1" hangingPunct="1"/>
            <a:r>
              <a:rPr lang="en-US" sz="2800" dirty="0" smtClean="0"/>
              <a:t>Knowledge graph and corpus provide complementary benefits</a:t>
            </a:r>
          </a:p>
        </p:txBody>
      </p:sp>
    </p:spTree>
  </p:cSld>
  <p:clrMapOvr>
    <a:masterClrMapping/>
  </p:clrMapOvr>
  <p:transition advTm="31836"/>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1342863"/>
            <a:ext cx="8229600" cy="5164815"/>
          </a:xfrm>
        </p:spPr>
        <p:txBody>
          <a:bodyPr>
            <a:normAutofit lnSpcReduction="10000"/>
          </a:bodyPr>
          <a:lstStyle/>
          <a:p>
            <a:r>
              <a:rPr lang="en-US" dirty="0" smtClean="0"/>
              <a:t>S&amp;C: </a:t>
            </a:r>
            <a:r>
              <a:rPr lang="en-US" dirty="0"/>
              <a:t>Uma Sawant and Soumen Chakrabarti. 2013. </a:t>
            </a:r>
            <a:r>
              <a:rPr lang="en-US" dirty="0" smtClean="0"/>
              <a:t>Learning joint </a:t>
            </a:r>
            <a:r>
              <a:rPr lang="en-US" dirty="0"/>
              <a:t>query interpretation and response </a:t>
            </a:r>
            <a:r>
              <a:rPr lang="en-US" dirty="0" smtClean="0"/>
              <a:t>ranking. In </a:t>
            </a:r>
            <a:r>
              <a:rPr lang="en-US" dirty="0"/>
              <a:t>WWW Conference, Brazil.</a:t>
            </a:r>
            <a:endParaRPr lang="en-US" dirty="0" smtClean="0"/>
          </a:p>
          <a:p>
            <a:r>
              <a:rPr lang="en-US" dirty="0" err="1" smtClean="0"/>
              <a:t>Sempre</a:t>
            </a:r>
            <a:r>
              <a:rPr lang="en-US" dirty="0" smtClean="0"/>
              <a:t>: </a:t>
            </a:r>
            <a:r>
              <a:rPr lang="en-US" dirty="0"/>
              <a:t>Jonathan </a:t>
            </a:r>
            <a:r>
              <a:rPr lang="en-US" dirty="0" err="1"/>
              <a:t>Berant</a:t>
            </a:r>
            <a:r>
              <a:rPr lang="en-US" dirty="0"/>
              <a:t>, Andrew Chou, Roy </a:t>
            </a:r>
            <a:r>
              <a:rPr lang="en-US" dirty="0" err="1"/>
              <a:t>Frostig</a:t>
            </a:r>
            <a:r>
              <a:rPr lang="en-US" dirty="0"/>
              <a:t>, and </a:t>
            </a:r>
            <a:r>
              <a:rPr lang="en-US" dirty="0" smtClean="0"/>
              <a:t>Percy Liang</a:t>
            </a:r>
            <a:r>
              <a:rPr lang="en-US" dirty="0"/>
              <a:t>. 2013. Semantic parsing on Freebase </a:t>
            </a:r>
            <a:r>
              <a:rPr lang="en-US" dirty="0" smtClean="0"/>
              <a:t>from question-answer </a:t>
            </a:r>
            <a:r>
              <a:rPr lang="en-US" dirty="0"/>
              <a:t>pairs. In Empirical Methods </a:t>
            </a:r>
            <a:r>
              <a:rPr lang="en-US" dirty="0" smtClean="0"/>
              <a:t>in Natural </a:t>
            </a:r>
            <a:r>
              <a:rPr lang="en-US" dirty="0"/>
              <a:t>Language Processing (EMNLP</a:t>
            </a:r>
            <a:r>
              <a:rPr lang="en-US" dirty="0" smtClean="0"/>
              <a:t>).</a:t>
            </a:r>
          </a:p>
          <a:p>
            <a:r>
              <a:rPr lang="en-US" dirty="0" smtClean="0"/>
              <a:t>Jacana: </a:t>
            </a:r>
            <a:r>
              <a:rPr lang="en-US" dirty="0" err="1" smtClean="0"/>
              <a:t>Xuchen</a:t>
            </a:r>
            <a:r>
              <a:rPr lang="en-US" dirty="0" smtClean="0"/>
              <a:t> </a:t>
            </a:r>
            <a:r>
              <a:rPr lang="en-US" dirty="0"/>
              <a:t>Yao and Benjamin Van </a:t>
            </a:r>
            <a:r>
              <a:rPr lang="en-US" dirty="0" err="1"/>
              <a:t>Durme</a:t>
            </a:r>
            <a:r>
              <a:rPr lang="en-US" dirty="0"/>
              <a:t>. 2014. </a:t>
            </a:r>
            <a:r>
              <a:rPr lang="en-US" dirty="0" smtClean="0"/>
              <a:t>Information extraction </a:t>
            </a:r>
            <a:r>
              <a:rPr lang="en-US" dirty="0"/>
              <a:t>over structured data: Question </a:t>
            </a:r>
            <a:r>
              <a:rPr lang="en-US" dirty="0" smtClean="0"/>
              <a:t>answering with </a:t>
            </a:r>
            <a:r>
              <a:rPr lang="en-US" dirty="0"/>
              <a:t>Freebase. In ACL Conference. ACL.</a:t>
            </a:r>
          </a:p>
        </p:txBody>
      </p:sp>
      <p:sp>
        <p:nvSpPr>
          <p:cNvPr id="9" name="Title 8"/>
          <p:cNvSpPr>
            <a:spLocks noGrp="1"/>
          </p:cNvSpPr>
          <p:nvPr>
            <p:ph type="title"/>
          </p:nvPr>
        </p:nvSpPr>
        <p:spPr>
          <a:xfrm>
            <a:off x="457200" y="350448"/>
            <a:ext cx="8229600" cy="873665"/>
          </a:xfrm>
        </p:spPr>
        <p:txBody>
          <a:bodyPr/>
          <a:lstStyle/>
          <a:p>
            <a:r>
              <a:rPr lang="en-US" dirty="0" smtClean="0"/>
              <a:t>References</a:t>
            </a:r>
            <a:endParaRPr lang="en-US" dirty="0"/>
          </a:p>
        </p:txBody>
      </p:sp>
    </p:spTree>
    <p:extLst>
      <p:ext uri="{BB962C8B-B14F-4D97-AF65-F5344CB8AC3E}">
        <p14:creationId xmlns:p14="http://schemas.microsoft.com/office/powerpoint/2010/main" val="31511528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TREC-INEX and WQT</a:t>
            </a:r>
          </a:p>
          <a:p>
            <a:pPr lvl="1"/>
            <a:r>
              <a:rPr lang="en-US" dirty="0"/>
              <a:t>Short URL </a:t>
            </a:r>
            <a:r>
              <a:rPr lang="en-US" dirty="0">
                <a:hlinkClick r:id="rId2"/>
              </a:rPr>
              <a:t>http://</a:t>
            </a:r>
            <a:r>
              <a:rPr lang="en-US" dirty="0" smtClean="0">
                <a:hlinkClick r:id="rId2"/>
              </a:rPr>
              <a:t>bit.ly/Spva49</a:t>
            </a:r>
            <a:endParaRPr lang="en-US" dirty="0" smtClean="0"/>
          </a:p>
          <a:p>
            <a:pPr lvl="1"/>
            <a:r>
              <a:rPr lang="en-US" dirty="0"/>
              <a:t>Long URL </a:t>
            </a:r>
            <a:r>
              <a:rPr lang="en-US" dirty="0">
                <a:hlinkClick r:id="rId3"/>
              </a:rPr>
              <a:t>https://</a:t>
            </a:r>
            <a:r>
              <a:rPr lang="en-US" dirty="0" smtClean="0">
                <a:hlinkClick r:id="rId3"/>
              </a:rPr>
              <a:t>docs.google.com/spreadsheets/d/1AbKBdFOIXum_NwXeWub0SdeG-y8Ub4_ub8qTjAw4Qug/edit#gid=0</a:t>
            </a:r>
            <a:endParaRPr lang="en-US" dirty="0" smtClean="0"/>
          </a:p>
          <a:p>
            <a:r>
              <a:rPr lang="en-US" dirty="0" smtClean="0"/>
              <a:t>Project page</a:t>
            </a:r>
          </a:p>
          <a:p>
            <a:pPr lvl="1"/>
            <a:r>
              <a:rPr lang="en-US" dirty="0">
                <a:hlinkClick r:id="rId4"/>
              </a:rPr>
              <a:t>http://www.cse.iitb.ac.in/~soumen/doc/CSAW/</a:t>
            </a:r>
            <a:endParaRPr lang="en-US" dirty="0" smtClean="0"/>
          </a:p>
        </p:txBody>
      </p:sp>
      <p:sp>
        <p:nvSpPr>
          <p:cNvPr id="3" name="Title 2"/>
          <p:cNvSpPr>
            <a:spLocks noGrp="1"/>
          </p:cNvSpPr>
          <p:nvPr>
            <p:ph type="title"/>
          </p:nvPr>
        </p:nvSpPr>
        <p:spPr/>
        <p:txBody>
          <a:bodyPr/>
          <a:lstStyle/>
          <a:p>
            <a:r>
              <a:rPr lang="en-US" dirty="0" smtClean="0"/>
              <a:t>Data</a:t>
            </a:r>
            <a:endParaRPr lang="en-US" dirty="0"/>
          </a:p>
        </p:txBody>
      </p:sp>
    </p:spTree>
    <p:extLst>
      <p:ext uri="{BB962C8B-B14F-4D97-AF65-F5344CB8AC3E}">
        <p14:creationId xmlns:p14="http://schemas.microsoft.com/office/powerpoint/2010/main" val="1195150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5636" y="2702825"/>
            <a:ext cx="4162301" cy="1750423"/>
          </a:xfrm>
        </p:spPr>
        <p:txBody>
          <a:bodyPr>
            <a:noAutofit/>
          </a:bodyPr>
          <a:lstStyle/>
          <a:p>
            <a:r>
              <a:rPr lang="en-US" sz="5400" dirty="0" smtClean="0"/>
              <a:t>Thank you</a:t>
            </a:r>
            <a:r>
              <a:rPr lang="en-US" sz="5400" dirty="0"/>
              <a:t>!</a:t>
            </a:r>
            <a:r>
              <a:rPr lang="en-US" sz="5400" dirty="0" smtClean="0"/>
              <a:t/>
            </a:r>
            <a:br>
              <a:rPr lang="en-US" sz="5400" dirty="0" smtClean="0"/>
            </a:br>
            <a:r>
              <a:rPr lang="en-US" sz="5400" dirty="0" smtClean="0"/>
              <a:t>Questions?</a:t>
            </a:r>
            <a:endParaRPr lang="en-US" sz="54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4530" y="1671450"/>
            <a:ext cx="2935024" cy="4206834"/>
          </a:xfrm>
          <a:prstGeom prst="rect">
            <a:avLst/>
          </a:prstGeom>
        </p:spPr>
      </p:pic>
    </p:spTree>
    <p:extLst>
      <p:ext uri="{BB962C8B-B14F-4D97-AF65-F5344CB8AC3E}">
        <p14:creationId xmlns:p14="http://schemas.microsoft.com/office/powerpoint/2010/main" val="1150071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10830"/>
            <a:ext cx="8229600" cy="5286739"/>
          </a:xfrm>
        </p:spPr>
        <p:txBody>
          <a:bodyPr>
            <a:normAutofit/>
          </a:bodyPr>
          <a:lstStyle/>
          <a:p>
            <a:r>
              <a:rPr lang="en-US" sz="3000" dirty="0" smtClean="0"/>
              <a:t>No reliable syntax clues</a:t>
            </a:r>
          </a:p>
          <a:p>
            <a:pPr lvl="1"/>
            <a:r>
              <a:rPr lang="en-US" sz="2400" dirty="0" smtClean="0"/>
              <a:t>Free word order</a:t>
            </a:r>
          </a:p>
          <a:p>
            <a:pPr lvl="1"/>
            <a:r>
              <a:rPr lang="en-US" sz="2400" dirty="0" smtClean="0"/>
              <a:t>No or rare capitalization, quoted phrases</a:t>
            </a:r>
          </a:p>
          <a:p>
            <a:r>
              <a:rPr lang="en-US" dirty="0" smtClean="0"/>
              <a:t>Ambiguous</a:t>
            </a:r>
          </a:p>
          <a:p>
            <a:pPr lvl="1"/>
            <a:r>
              <a:rPr lang="en-US" dirty="0" smtClean="0"/>
              <a:t>Multiple interpretations</a:t>
            </a:r>
          </a:p>
          <a:p>
            <a:pPr lvl="1"/>
            <a:r>
              <a:rPr lang="en-US" sz="2400" dirty="0" err="1" smtClean="0">
                <a:latin typeface="Lucida Console" pitchFamily="49" charset="0"/>
              </a:rPr>
              <a:t>aamir</a:t>
            </a:r>
            <a:r>
              <a:rPr lang="en-US" sz="2400" dirty="0" smtClean="0">
                <a:latin typeface="Lucida Console" pitchFamily="49" charset="0"/>
              </a:rPr>
              <a:t> khan films</a:t>
            </a:r>
          </a:p>
          <a:p>
            <a:pPr lvl="2"/>
            <a:r>
              <a:rPr lang="en-US" dirty="0" err="1" smtClean="0"/>
              <a:t>Aamir</a:t>
            </a:r>
            <a:r>
              <a:rPr lang="en-US" dirty="0" smtClean="0"/>
              <a:t> Khan - the Indian actor or British boxer</a:t>
            </a:r>
          </a:p>
          <a:p>
            <a:pPr lvl="2"/>
            <a:r>
              <a:rPr lang="en-US" dirty="0" smtClean="0"/>
              <a:t>Films  - appeared in, directed by, or about</a:t>
            </a:r>
          </a:p>
          <a:p>
            <a:r>
              <a:rPr lang="en-US" dirty="0" smtClean="0"/>
              <a:t>Previous QA work</a:t>
            </a:r>
          </a:p>
          <a:p>
            <a:pPr lvl="1"/>
            <a:r>
              <a:rPr lang="en-US" dirty="0" smtClean="0"/>
              <a:t>Convert to structured query</a:t>
            </a:r>
          </a:p>
          <a:p>
            <a:pPr lvl="1"/>
            <a:r>
              <a:rPr lang="en-US" dirty="0" smtClean="0"/>
              <a:t>Execute on knowledge graph (KG)</a:t>
            </a:r>
            <a:endParaRPr lang="en-US" dirty="0"/>
          </a:p>
        </p:txBody>
      </p:sp>
      <p:sp>
        <p:nvSpPr>
          <p:cNvPr id="3" name="Title 2"/>
          <p:cNvSpPr>
            <a:spLocks noGrp="1"/>
          </p:cNvSpPr>
          <p:nvPr>
            <p:ph type="title"/>
          </p:nvPr>
        </p:nvSpPr>
        <p:spPr>
          <a:xfrm>
            <a:off x="457200" y="388173"/>
            <a:ext cx="8229600" cy="873665"/>
          </a:xfrm>
        </p:spPr>
        <p:txBody>
          <a:bodyPr/>
          <a:lstStyle/>
          <a:p>
            <a:r>
              <a:rPr lang="en-US" dirty="0" smtClean="0"/>
              <a:t>Challenges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KG is high precision but incomplete</a:t>
            </a:r>
          </a:p>
          <a:p>
            <a:pPr lvl="1"/>
            <a:r>
              <a:rPr lang="en-US" dirty="0" smtClean="0"/>
              <a:t>Work in progress</a:t>
            </a:r>
          </a:p>
          <a:p>
            <a:pPr lvl="1"/>
            <a:r>
              <a:rPr lang="en-US" dirty="0" smtClean="0"/>
              <a:t>Triples can not represent all information</a:t>
            </a:r>
          </a:p>
          <a:p>
            <a:pPr lvl="1"/>
            <a:r>
              <a:rPr lang="en-US" dirty="0" smtClean="0"/>
              <a:t>Structured – unstructured gap</a:t>
            </a:r>
          </a:p>
          <a:p>
            <a:r>
              <a:rPr lang="en-US" dirty="0" smtClean="0"/>
              <a:t>Corpus provides recall</a:t>
            </a:r>
          </a:p>
          <a:p>
            <a:r>
              <a:rPr lang="en-US" sz="2600" dirty="0">
                <a:latin typeface="Lucida Console" panose="020B0609040504020204" pitchFamily="49" charset="0"/>
              </a:rPr>
              <a:t>fastest </a:t>
            </a:r>
            <a:r>
              <a:rPr lang="en-US" sz="2600" dirty="0" err="1">
                <a:latin typeface="Lucida Console" panose="020B0609040504020204" pitchFamily="49" charset="0"/>
              </a:rPr>
              <a:t>odi</a:t>
            </a:r>
            <a:r>
              <a:rPr lang="en-US" sz="2600" dirty="0">
                <a:latin typeface="Lucida Console" panose="020B0609040504020204" pitchFamily="49" charset="0"/>
              </a:rPr>
              <a:t> century </a:t>
            </a:r>
            <a:r>
              <a:rPr lang="en-US" sz="2600" dirty="0" smtClean="0">
                <a:latin typeface="Lucida Console" panose="020B0609040504020204" pitchFamily="49" charset="0"/>
              </a:rPr>
              <a:t>batsman</a:t>
            </a:r>
          </a:p>
          <a:p>
            <a:pPr lvl="1"/>
            <a:endParaRPr lang="en-US" dirty="0"/>
          </a:p>
        </p:txBody>
      </p:sp>
      <p:sp>
        <p:nvSpPr>
          <p:cNvPr id="3" name="Title 2"/>
          <p:cNvSpPr>
            <a:spLocks noGrp="1"/>
          </p:cNvSpPr>
          <p:nvPr>
            <p:ph type="title"/>
          </p:nvPr>
        </p:nvSpPr>
        <p:spPr/>
        <p:txBody>
          <a:bodyPr/>
          <a:lstStyle/>
          <a:p>
            <a:r>
              <a:rPr lang="en-US" dirty="0" smtClean="0"/>
              <a:t>Why do we need the corpus?</a:t>
            </a:r>
            <a:endParaRPr lang="en-US" dirty="0"/>
          </a:p>
        </p:txBody>
      </p:sp>
      <p:sp>
        <p:nvSpPr>
          <p:cNvPr id="5" name="AutoShape 5"/>
          <p:cNvSpPr>
            <a:spLocks noChangeArrowheads="1"/>
          </p:cNvSpPr>
          <p:nvPr/>
        </p:nvSpPr>
        <p:spPr bwMode="auto">
          <a:xfrm>
            <a:off x="890287" y="4618794"/>
            <a:ext cx="8001000" cy="858857"/>
          </a:xfrm>
          <a:prstGeom prst="horizontalScroll">
            <a:avLst>
              <a:gd name="adj" fmla="val 12500"/>
            </a:avLst>
          </a:prstGeom>
          <a:solidFill>
            <a:srgbClr val="EAEAEA"/>
          </a:solidFill>
          <a:ln w="9525">
            <a:solidFill>
              <a:schemeClr val="bg2"/>
            </a:solidFill>
            <a:round/>
            <a:headEnd/>
            <a:tailEnd/>
          </a:ln>
        </p:spPr>
        <p:txBody>
          <a:bodyPr wrap="square">
            <a:spAutoFit/>
          </a:bodyPr>
          <a:lstStyle/>
          <a:p>
            <a:r>
              <a:rPr lang="en-US" dirty="0"/>
              <a:t>… </a:t>
            </a:r>
            <a:r>
              <a:rPr lang="en-US" dirty="0" smtClean="0"/>
              <a:t>Corey Anderson </a:t>
            </a:r>
            <a:r>
              <a:rPr lang="en-US" dirty="0"/>
              <a:t>hits </a:t>
            </a:r>
            <a:r>
              <a:rPr lang="en-US" b="1" dirty="0"/>
              <a:t>fastest ODI </a:t>
            </a:r>
            <a:r>
              <a:rPr lang="en-US" b="1" dirty="0" smtClean="0"/>
              <a:t>century</a:t>
            </a:r>
            <a:r>
              <a:rPr lang="en-US" dirty="0" smtClean="0"/>
              <a:t>. This </a:t>
            </a:r>
            <a:r>
              <a:rPr lang="en-US" dirty="0"/>
              <a:t>was the first time two </a:t>
            </a:r>
            <a:r>
              <a:rPr lang="en-US" b="1" dirty="0"/>
              <a:t>batsmen</a:t>
            </a:r>
            <a:r>
              <a:rPr lang="en-US" dirty="0"/>
              <a:t> have hit hundreds in under 50 balls in the same </a:t>
            </a:r>
            <a:r>
              <a:rPr lang="en-US" b="1" dirty="0"/>
              <a:t>ODI</a:t>
            </a:r>
            <a:r>
              <a:rPr lang="en-US" dirty="0"/>
              <a:t>.</a:t>
            </a:r>
          </a:p>
        </p:txBody>
      </p:sp>
      <p:sp>
        <p:nvSpPr>
          <p:cNvPr id="6" name="AutoShape 12"/>
          <p:cNvSpPr>
            <a:spLocks noChangeArrowheads="1"/>
          </p:cNvSpPr>
          <p:nvPr/>
        </p:nvSpPr>
        <p:spPr bwMode="auto">
          <a:xfrm>
            <a:off x="1231753" y="4697814"/>
            <a:ext cx="1772704" cy="431800"/>
          </a:xfrm>
          <a:prstGeom prst="flowChartTerminator">
            <a:avLst/>
          </a:prstGeom>
          <a:noFill/>
          <a:ln w="28575">
            <a:solidFill>
              <a:srgbClr val="C00000"/>
            </a:solidFill>
            <a:miter lim="800000"/>
            <a:headEnd/>
            <a:tailEnd/>
          </a:ln>
        </p:spPr>
        <p:txBody>
          <a:bodyPr wrap="none" anchor="ctr"/>
          <a:lstStyle/>
          <a:p>
            <a:endParaRPr lang="en-US"/>
          </a:p>
        </p:txBody>
      </p:sp>
    </p:spTree>
    <p:extLst>
      <p:ext uri="{BB962C8B-B14F-4D97-AF65-F5344CB8AC3E}">
        <p14:creationId xmlns:p14="http://schemas.microsoft.com/office/powerpoint/2010/main" val="3651311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457200" y="340697"/>
            <a:ext cx="8229600" cy="873665"/>
          </a:xfrm>
        </p:spPr>
        <p:txBody>
          <a:bodyPr>
            <a:normAutofit fontScale="90000"/>
          </a:bodyPr>
          <a:lstStyle/>
          <a:p>
            <a:pPr eaLnBrk="1" hangingPunct="1"/>
            <a:r>
              <a:rPr lang="en-US" sz="3600" dirty="0" smtClean="0"/>
              <a:t>Annotated Web with Knowledge Graph</a:t>
            </a:r>
          </a:p>
        </p:txBody>
      </p:sp>
      <p:sp>
        <p:nvSpPr>
          <p:cNvPr id="13316" name="AutoShape 7"/>
          <p:cNvSpPr>
            <a:spLocks noChangeArrowheads="1"/>
          </p:cNvSpPr>
          <p:nvPr/>
        </p:nvSpPr>
        <p:spPr bwMode="auto">
          <a:xfrm flipV="1">
            <a:off x="533400" y="1104025"/>
            <a:ext cx="7696200" cy="3733800"/>
          </a:xfrm>
          <a:prstGeom prst="roundRect">
            <a:avLst/>
          </a:prstGeom>
          <a:solidFill>
            <a:srgbClr val="EAEAEA"/>
          </a:solidFill>
          <a:ln w="9525">
            <a:solidFill>
              <a:schemeClr val="bg2"/>
            </a:solidFill>
            <a:miter lim="800000"/>
            <a:headEnd/>
            <a:tailEnd/>
          </a:ln>
        </p:spPr>
        <p:txBody>
          <a:bodyPr wrap="none" anchor="ctr"/>
          <a:lstStyle/>
          <a:p>
            <a:endParaRPr lang="en-US" dirty="0"/>
          </a:p>
        </p:txBody>
      </p:sp>
      <p:sp>
        <p:nvSpPr>
          <p:cNvPr id="13317" name="AutoShape 6"/>
          <p:cNvSpPr>
            <a:spLocks noChangeArrowheads="1"/>
          </p:cNvSpPr>
          <p:nvPr/>
        </p:nvSpPr>
        <p:spPr bwMode="auto">
          <a:xfrm>
            <a:off x="3810000" y="4261893"/>
            <a:ext cx="4114800" cy="457200"/>
          </a:xfrm>
          <a:prstGeom prst="flowChartAlternateProcess">
            <a:avLst/>
          </a:prstGeom>
          <a:solidFill>
            <a:srgbClr val="CCECFF"/>
          </a:solidFill>
          <a:ln w="9525">
            <a:solidFill>
              <a:schemeClr val="accent2"/>
            </a:solidFill>
            <a:miter lim="800000"/>
            <a:headEnd/>
            <a:tailEnd/>
          </a:ln>
        </p:spPr>
        <p:txBody>
          <a:bodyPr wrap="none" anchor="ctr"/>
          <a:lstStyle/>
          <a:p>
            <a:pPr algn="ctr"/>
            <a:r>
              <a:rPr lang="en-US" dirty="0"/>
              <a:t>Entity</a:t>
            </a:r>
            <a:r>
              <a:rPr lang="en-US" dirty="0" smtClean="0"/>
              <a:t>: Cricketer</a:t>
            </a:r>
            <a:endParaRPr lang="en-US" dirty="0"/>
          </a:p>
        </p:txBody>
      </p:sp>
      <p:sp>
        <p:nvSpPr>
          <p:cNvPr id="13318" name="AutoShape 8"/>
          <p:cNvSpPr>
            <a:spLocks noChangeArrowheads="1"/>
          </p:cNvSpPr>
          <p:nvPr/>
        </p:nvSpPr>
        <p:spPr bwMode="auto">
          <a:xfrm>
            <a:off x="5562600" y="1747293"/>
            <a:ext cx="2667000" cy="533400"/>
          </a:xfrm>
          <a:prstGeom prst="flowChartAlternateProcess">
            <a:avLst/>
          </a:prstGeom>
          <a:solidFill>
            <a:srgbClr val="FFCCCC"/>
          </a:solidFill>
          <a:ln w="9525">
            <a:solidFill>
              <a:srgbClr val="FF9966"/>
            </a:solidFill>
            <a:miter lim="800000"/>
            <a:headEnd/>
            <a:tailEnd/>
          </a:ln>
        </p:spPr>
        <p:txBody>
          <a:bodyPr wrap="none" anchor="ctr"/>
          <a:lstStyle/>
          <a:p>
            <a:pPr algn="ctr"/>
            <a:r>
              <a:rPr lang="en-US" dirty="0"/>
              <a:t>Type: </a:t>
            </a:r>
            <a:r>
              <a:rPr lang="en-US" dirty="0" smtClean="0"/>
              <a:t>/people/profession</a:t>
            </a:r>
            <a:endParaRPr lang="en-US" dirty="0"/>
          </a:p>
        </p:txBody>
      </p:sp>
      <p:cxnSp>
        <p:nvCxnSpPr>
          <p:cNvPr id="13321" name="AutoShape 11"/>
          <p:cNvCxnSpPr>
            <a:cxnSpLocks noChangeShapeType="1"/>
            <a:stCxn id="13318" idx="2"/>
            <a:endCxn id="13317" idx="0"/>
          </p:cNvCxnSpPr>
          <p:nvPr/>
        </p:nvCxnSpPr>
        <p:spPr bwMode="auto">
          <a:xfrm flipH="1">
            <a:off x="5867400" y="2280693"/>
            <a:ext cx="1028700" cy="1981200"/>
          </a:xfrm>
          <a:prstGeom prst="straightConnector1">
            <a:avLst/>
          </a:prstGeom>
          <a:noFill/>
          <a:ln w="19050">
            <a:solidFill>
              <a:schemeClr val="accent2"/>
            </a:solidFill>
            <a:round/>
            <a:headEnd/>
            <a:tailEnd type="triangle" w="med" len="med"/>
          </a:ln>
        </p:spPr>
      </p:cxnSp>
      <p:cxnSp>
        <p:nvCxnSpPr>
          <p:cNvPr id="13323" name="AutoShape 13"/>
          <p:cNvCxnSpPr>
            <a:cxnSpLocks noChangeShapeType="1"/>
            <a:stCxn id="22" idx="2"/>
          </p:cNvCxnSpPr>
          <p:nvPr/>
        </p:nvCxnSpPr>
        <p:spPr bwMode="auto">
          <a:xfrm rot="5400000">
            <a:off x="1030922" y="4014229"/>
            <a:ext cx="2340915" cy="855042"/>
          </a:xfrm>
          <a:prstGeom prst="straightConnector1">
            <a:avLst/>
          </a:prstGeom>
          <a:noFill/>
          <a:ln w="19050">
            <a:solidFill>
              <a:schemeClr val="tx1"/>
            </a:solidFill>
            <a:round/>
            <a:headEnd/>
            <a:tailEnd type="triangle" w="med" len="med"/>
          </a:ln>
        </p:spPr>
      </p:cxnSp>
      <p:sp>
        <p:nvSpPr>
          <p:cNvPr id="7181" name="Text Box 15"/>
          <p:cNvSpPr txBox="1">
            <a:spLocks noChangeArrowheads="1"/>
          </p:cNvSpPr>
          <p:nvPr/>
        </p:nvSpPr>
        <p:spPr bwMode="auto">
          <a:xfrm>
            <a:off x="6172200" y="2966493"/>
            <a:ext cx="1641475" cy="457200"/>
          </a:xfrm>
          <a:prstGeom prst="rect">
            <a:avLst/>
          </a:prstGeom>
          <a:noFill/>
          <a:ln w="9525">
            <a:noFill/>
            <a:miter lim="800000"/>
            <a:headEnd/>
            <a:tailEnd/>
          </a:ln>
        </p:spPr>
        <p:txBody>
          <a:bodyPr wrap="none">
            <a:spAutoFit/>
          </a:bodyPr>
          <a:lstStyle/>
          <a:p>
            <a:r>
              <a:rPr lang="en-US" dirty="0" err="1"/>
              <a:t>instanceOf</a:t>
            </a:r>
            <a:endParaRPr lang="en-US" dirty="0"/>
          </a:p>
        </p:txBody>
      </p:sp>
      <p:sp>
        <p:nvSpPr>
          <p:cNvPr id="13329" name="Text Box 19"/>
          <p:cNvSpPr txBox="1">
            <a:spLocks noChangeArrowheads="1"/>
          </p:cNvSpPr>
          <p:nvPr/>
        </p:nvSpPr>
        <p:spPr bwMode="auto">
          <a:xfrm>
            <a:off x="3327938" y="6228960"/>
            <a:ext cx="2530550" cy="369332"/>
          </a:xfrm>
          <a:prstGeom prst="rect">
            <a:avLst/>
          </a:prstGeom>
          <a:noFill/>
          <a:ln w="9525">
            <a:noFill/>
            <a:miter lim="800000"/>
            <a:headEnd/>
            <a:tailEnd/>
          </a:ln>
        </p:spPr>
        <p:txBody>
          <a:bodyPr wrap="square">
            <a:spAutoFit/>
          </a:bodyPr>
          <a:lstStyle/>
          <a:p>
            <a:pPr algn="r"/>
            <a:r>
              <a:rPr lang="en-US" dirty="0" smtClean="0"/>
              <a:t>Annotated document</a:t>
            </a:r>
            <a:endParaRPr lang="en-US" dirty="0"/>
          </a:p>
        </p:txBody>
      </p:sp>
      <p:sp>
        <p:nvSpPr>
          <p:cNvPr id="22" name="AutoShape 6"/>
          <p:cNvSpPr>
            <a:spLocks noChangeArrowheads="1"/>
          </p:cNvSpPr>
          <p:nvPr/>
        </p:nvSpPr>
        <p:spPr bwMode="auto">
          <a:xfrm>
            <a:off x="685800" y="2814093"/>
            <a:ext cx="3886200" cy="457200"/>
          </a:xfrm>
          <a:prstGeom prst="flowChartAlternateProcess">
            <a:avLst/>
          </a:prstGeom>
          <a:solidFill>
            <a:srgbClr val="CCECFF"/>
          </a:solidFill>
          <a:ln w="9525">
            <a:solidFill>
              <a:schemeClr val="accent2"/>
            </a:solidFill>
            <a:miter lim="800000"/>
            <a:headEnd/>
            <a:tailEnd/>
          </a:ln>
        </p:spPr>
        <p:txBody>
          <a:bodyPr wrap="none" anchor="ctr"/>
          <a:lstStyle/>
          <a:p>
            <a:pPr algn="ctr"/>
            <a:r>
              <a:rPr lang="en-US" dirty="0"/>
              <a:t>Entity: </a:t>
            </a:r>
            <a:r>
              <a:rPr lang="en-US" dirty="0" err="1" smtClean="0"/>
              <a:t>Corey_Anderson</a:t>
            </a:r>
            <a:endParaRPr lang="en-US" dirty="0"/>
          </a:p>
        </p:txBody>
      </p:sp>
      <p:cxnSp>
        <p:nvCxnSpPr>
          <p:cNvPr id="32" name="AutoShape 11"/>
          <p:cNvCxnSpPr>
            <a:cxnSpLocks noChangeShapeType="1"/>
            <a:stCxn id="22" idx="2"/>
            <a:endCxn id="13317" idx="1"/>
          </p:cNvCxnSpPr>
          <p:nvPr/>
        </p:nvCxnSpPr>
        <p:spPr bwMode="auto">
          <a:xfrm rot="16200000" flipH="1">
            <a:off x="2609850" y="3290343"/>
            <a:ext cx="1219200" cy="1181100"/>
          </a:xfrm>
          <a:prstGeom prst="straightConnector1">
            <a:avLst/>
          </a:prstGeom>
          <a:noFill/>
          <a:ln w="19050">
            <a:solidFill>
              <a:schemeClr val="accent2"/>
            </a:solidFill>
            <a:round/>
            <a:headEnd type="triangle"/>
            <a:tailEnd type="triangle" w="med" len="med"/>
          </a:ln>
        </p:spPr>
      </p:cxnSp>
      <p:sp>
        <p:nvSpPr>
          <p:cNvPr id="35" name="Text Box 15"/>
          <p:cNvSpPr txBox="1">
            <a:spLocks noChangeArrowheads="1"/>
          </p:cNvSpPr>
          <p:nvPr/>
        </p:nvSpPr>
        <p:spPr bwMode="auto">
          <a:xfrm>
            <a:off x="3045031" y="3554675"/>
            <a:ext cx="2954655" cy="369332"/>
          </a:xfrm>
          <a:prstGeom prst="rect">
            <a:avLst/>
          </a:prstGeom>
          <a:noFill/>
          <a:ln w="9525">
            <a:noFill/>
            <a:miter lim="800000"/>
            <a:headEnd/>
            <a:tailEnd/>
          </a:ln>
        </p:spPr>
        <p:txBody>
          <a:bodyPr wrap="none">
            <a:spAutoFit/>
          </a:bodyPr>
          <a:lstStyle/>
          <a:p>
            <a:r>
              <a:rPr lang="en-US" dirty="0" smtClean="0"/>
              <a:t>/people/person/profession</a:t>
            </a:r>
            <a:endParaRPr lang="en-US" dirty="0"/>
          </a:p>
        </p:txBody>
      </p:sp>
      <p:sp>
        <p:nvSpPr>
          <p:cNvPr id="36" name="AutoShape 8"/>
          <p:cNvSpPr>
            <a:spLocks noChangeArrowheads="1"/>
          </p:cNvSpPr>
          <p:nvPr/>
        </p:nvSpPr>
        <p:spPr bwMode="auto">
          <a:xfrm>
            <a:off x="1066800" y="1290093"/>
            <a:ext cx="3148940" cy="533400"/>
          </a:xfrm>
          <a:prstGeom prst="flowChartAlternateProcess">
            <a:avLst/>
          </a:prstGeom>
          <a:solidFill>
            <a:srgbClr val="FFCCCC"/>
          </a:solidFill>
          <a:ln w="9525">
            <a:solidFill>
              <a:srgbClr val="FF9966"/>
            </a:solidFill>
            <a:miter lim="800000"/>
            <a:headEnd/>
            <a:tailEnd/>
          </a:ln>
        </p:spPr>
        <p:txBody>
          <a:bodyPr wrap="none" anchor="ctr"/>
          <a:lstStyle/>
          <a:p>
            <a:pPr algn="ctr"/>
            <a:r>
              <a:rPr lang="en-US" dirty="0"/>
              <a:t>Type: /cricket/</a:t>
            </a:r>
            <a:r>
              <a:rPr lang="en-US" dirty="0" err="1"/>
              <a:t>cricket_player</a:t>
            </a:r>
            <a:endParaRPr lang="en-US" dirty="0"/>
          </a:p>
        </p:txBody>
      </p:sp>
      <p:cxnSp>
        <p:nvCxnSpPr>
          <p:cNvPr id="38" name="AutoShape 11"/>
          <p:cNvCxnSpPr>
            <a:cxnSpLocks noChangeShapeType="1"/>
            <a:stCxn id="36" idx="2"/>
            <a:endCxn id="22" idx="0"/>
          </p:cNvCxnSpPr>
          <p:nvPr/>
        </p:nvCxnSpPr>
        <p:spPr bwMode="auto">
          <a:xfrm flipH="1">
            <a:off x="2628900" y="1823493"/>
            <a:ext cx="12370" cy="990600"/>
          </a:xfrm>
          <a:prstGeom prst="straightConnector1">
            <a:avLst/>
          </a:prstGeom>
          <a:noFill/>
          <a:ln w="19050">
            <a:solidFill>
              <a:schemeClr val="accent2"/>
            </a:solidFill>
            <a:round/>
            <a:headEnd/>
            <a:tailEnd type="triangle" w="med" len="med"/>
          </a:ln>
        </p:spPr>
      </p:cxnSp>
      <p:sp>
        <p:nvSpPr>
          <p:cNvPr id="44" name="Text Box 15"/>
          <p:cNvSpPr txBox="1">
            <a:spLocks noChangeArrowheads="1"/>
          </p:cNvSpPr>
          <p:nvPr/>
        </p:nvSpPr>
        <p:spPr bwMode="auto">
          <a:xfrm>
            <a:off x="2057400" y="2052093"/>
            <a:ext cx="1641475" cy="457200"/>
          </a:xfrm>
          <a:prstGeom prst="rect">
            <a:avLst/>
          </a:prstGeom>
          <a:noFill/>
          <a:ln w="9525">
            <a:noFill/>
            <a:miter lim="800000"/>
            <a:headEnd/>
            <a:tailEnd/>
          </a:ln>
        </p:spPr>
        <p:txBody>
          <a:bodyPr wrap="none">
            <a:spAutoFit/>
          </a:bodyPr>
          <a:lstStyle/>
          <a:p>
            <a:r>
              <a:rPr lang="en-US" dirty="0" err="1"/>
              <a:t>instanceOf</a:t>
            </a:r>
            <a:endParaRPr lang="en-US" dirty="0"/>
          </a:p>
        </p:txBody>
      </p:sp>
      <p:sp>
        <p:nvSpPr>
          <p:cNvPr id="79" name="Text Box 16"/>
          <p:cNvSpPr txBox="1">
            <a:spLocks noChangeArrowheads="1"/>
          </p:cNvSpPr>
          <p:nvPr/>
        </p:nvSpPr>
        <p:spPr bwMode="auto">
          <a:xfrm>
            <a:off x="1935130" y="5029200"/>
            <a:ext cx="1590675" cy="457200"/>
          </a:xfrm>
          <a:prstGeom prst="rect">
            <a:avLst/>
          </a:prstGeom>
          <a:noFill/>
          <a:ln w="9525">
            <a:noFill/>
            <a:miter lim="800000"/>
            <a:headEnd/>
            <a:tailEnd/>
          </a:ln>
        </p:spPr>
        <p:txBody>
          <a:bodyPr wrap="none">
            <a:spAutoFit/>
          </a:bodyPr>
          <a:lstStyle/>
          <a:p>
            <a:r>
              <a:rPr lang="en-US" dirty="0" err="1"/>
              <a:t>mentionOf</a:t>
            </a:r>
            <a:endParaRPr lang="en-US" dirty="0"/>
          </a:p>
        </p:txBody>
      </p:sp>
      <p:sp>
        <p:nvSpPr>
          <p:cNvPr id="26" name="AutoShape 5"/>
          <p:cNvSpPr>
            <a:spLocks noChangeArrowheads="1"/>
          </p:cNvSpPr>
          <p:nvPr/>
        </p:nvSpPr>
        <p:spPr bwMode="auto">
          <a:xfrm>
            <a:off x="403399" y="5521327"/>
            <a:ext cx="8001000" cy="858857"/>
          </a:xfrm>
          <a:prstGeom prst="horizontalScroll">
            <a:avLst>
              <a:gd name="adj" fmla="val 12500"/>
            </a:avLst>
          </a:prstGeom>
          <a:solidFill>
            <a:srgbClr val="EAEAEA"/>
          </a:solidFill>
          <a:ln w="9525">
            <a:solidFill>
              <a:schemeClr val="bg2"/>
            </a:solidFill>
            <a:round/>
            <a:headEnd/>
            <a:tailEnd/>
          </a:ln>
        </p:spPr>
        <p:txBody>
          <a:bodyPr wrap="square">
            <a:spAutoFit/>
          </a:bodyPr>
          <a:lstStyle/>
          <a:p>
            <a:r>
              <a:rPr lang="en-US" dirty="0"/>
              <a:t>… </a:t>
            </a:r>
            <a:r>
              <a:rPr lang="en-US" dirty="0" smtClean="0"/>
              <a:t>Corey Anderson </a:t>
            </a:r>
            <a:r>
              <a:rPr lang="en-US" dirty="0"/>
              <a:t>hits </a:t>
            </a:r>
            <a:r>
              <a:rPr lang="en-US" b="1" dirty="0"/>
              <a:t>fastest ODI century</a:t>
            </a:r>
            <a:r>
              <a:rPr lang="en-US" dirty="0"/>
              <a:t> in mismatch ... was the first time two </a:t>
            </a:r>
            <a:r>
              <a:rPr lang="en-US" b="1" dirty="0"/>
              <a:t>batsmen</a:t>
            </a:r>
            <a:r>
              <a:rPr lang="en-US" dirty="0"/>
              <a:t> have hit hundreds in under 50 balls in the same </a:t>
            </a:r>
            <a:r>
              <a:rPr lang="en-US" b="1" dirty="0"/>
              <a:t>ODI</a:t>
            </a:r>
            <a:r>
              <a:rPr lang="en-US" dirty="0"/>
              <a:t>.</a:t>
            </a:r>
          </a:p>
        </p:txBody>
      </p:sp>
      <p:sp>
        <p:nvSpPr>
          <p:cNvPr id="27" name="AutoShape 12"/>
          <p:cNvSpPr>
            <a:spLocks noChangeArrowheads="1"/>
          </p:cNvSpPr>
          <p:nvPr/>
        </p:nvSpPr>
        <p:spPr bwMode="auto">
          <a:xfrm>
            <a:off x="744865" y="5612223"/>
            <a:ext cx="1772704" cy="431800"/>
          </a:xfrm>
          <a:prstGeom prst="flowChartTerminator">
            <a:avLst/>
          </a:prstGeom>
          <a:noFill/>
          <a:ln w="28575">
            <a:solidFill>
              <a:srgbClr val="C00000"/>
            </a:solidFill>
            <a:miter lim="800000"/>
            <a:headEnd/>
            <a:tailEnd/>
          </a:ln>
        </p:spPr>
        <p:txBody>
          <a:bodyPr wrap="none" anchor="ctr"/>
          <a:lstStyle/>
          <a:p>
            <a:endParaRPr lang="en-US"/>
          </a:p>
        </p:txBody>
      </p:sp>
    </p:spTree>
    <p:custDataLst>
      <p:tags r:id="rId1"/>
    </p:custDataLst>
  </p:cSld>
  <p:clrMapOvr>
    <a:masterClrMapping/>
  </p:clrMapOvr>
  <p:transition advTm="7267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357612"/>
            <a:ext cx="8229600" cy="873665"/>
          </a:xfrm>
        </p:spPr>
        <p:txBody>
          <a:bodyPr>
            <a:normAutofit/>
          </a:bodyPr>
          <a:lstStyle/>
          <a:p>
            <a:r>
              <a:rPr lang="en-US" dirty="0" smtClean="0"/>
              <a:t>Interpretation via Segmentation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42864"/>
            <a:ext cx="8229600" cy="4780196"/>
          </a:xfrm>
        </p:spPr>
        <p:txBody>
          <a:bodyPr/>
          <a:lstStyle/>
          <a:p>
            <a:r>
              <a:rPr lang="en-US" dirty="0" smtClean="0"/>
              <a:t>Queries seek answer entities (e</a:t>
            </a:r>
            <a:r>
              <a:rPr lang="en-US" baseline="-25000" dirty="0" smtClean="0"/>
              <a:t>2</a:t>
            </a:r>
            <a:r>
              <a:rPr lang="en-US" dirty="0" smtClean="0"/>
              <a:t>)</a:t>
            </a:r>
          </a:p>
          <a:p>
            <a:r>
              <a:rPr lang="en-US" dirty="0" smtClean="0"/>
              <a:t>Contain (query) </a:t>
            </a:r>
            <a:r>
              <a:rPr lang="en-US" i="1" dirty="0" smtClean="0"/>
              <a:t>entities</a:t>
            </a:r>
            <a:r>
              <a:rPr lang="en-US" dirty="0" smtClean="0"/>
              <a:t> (e</a:t>
            </a:r>
            <a:r>
              <a:rPr lang="en-US" baseline="-25000" dirty="0" smtClean="0"/>
              <a:t>1</a:t>
            </a:r>
            <a:r>
              <a:rPr lang="en-US" dirty="0" smtClean="0"/>
              <a:t>) , </a:t>
            </a:r>
            <a:r>
              <a:rPr lang="en-US" i="1" dirty="0" smtClean="0"/>
              <a:t>target types </a:t>
            </a:r>
            <a:r>
              <a:rPr lang="en-US" dirty="0" smtClean="0"/>
              <a:t>(t</a:t>
            </a:r>
            <a:r>
              <a:rPr lang="en-US" baseline="-25000" dirty="0" smtClean="0"/>
              <a:t>2</a:t>
            </a:r>
            <a:r>
              <a:rPr lang="en-US" dirty="0" smtClean="0"/>
              <a:t>), </a:t>
            </a:r>
            <a:r>
              <a:rPr lang="en-US" i="1" dirty="0" smtClean="0"/>
              <a:t>relations</a:t>
            </a:r>
            <a:r>
              <a:rPr lang="en-US" dirty="0" smtClean="0"/>
              <a:t> (r), and </a:t>
            </a:r>
            <a:r>
              <a:rPr lang="en-US" i="1" dirty="0" smtClean="0"/>
              <a:t>selectors</a:t>
            </a:r>
            <a:r>
              <a:rPr lang="en-US" dirty="0" smtClean="0"/>
              <a:t> (s).</a:t>
            </a:r>
          </a:p>
          <a:p>
            <a:endParaRPr lang="en-US" dirty="0" smtClean="0"/>
          </a:p>
          <a:p>
            <a:pPr>
              <a:buNone/>
            </a:pPr>
            <a:endParaRPr lang="en-US" dirty="0" smtClean="0"/>
          </a:p>
        </p:txBody>
      </p:sp>
      <p:sp>
        <p:nvSpPr>
          <p:cNvPr id="3" name="Title 2"/>
          <p:cNvSpPr>
            <a:spLocks noGrp="1"/>
          </p:cNvSpPr>
          <p:nvPr>
            <p:ph type="title"/>
          </p:nvPr>
        </p:nvSpPr>
        <p:spPr/>
        <p:txBody>
          <a:bodyPr/>
          <a:lstStyle/>
          <a:p>
            <a:r>
              <a:rPr lang="en-US" dirty="0" smtClean="0"/>
              <a:t>Signals from the Query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12769745"/>
              </p:ext>
            </p:extLst>
          </p:nvPr>
        </p:nvGraphicFramePr>
        <p:xfrm>
          <a:off x="467710" y="3026979"/>
          <a:ext cx="8229600" cy="3371557"/>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528460">
                <a:tc>
                  <a:txBody>
                    <a:bodyPr/>
                    <a:lstStyle/>
                    <a:p>
                      <a:r>
                        <a:rPr lang="en-US" dirty="0" smtClean="0">
                          <a:solidFill>
                            <a:schemeClr val="bg1"/>
                          </a:solidFill>
                          <a:latin typeface="Arial" pitchFamily="34" charset="0"/>
                          <a:cs typeface="Arial" pitchFamily="34" charset="0"/>
                        </a:rPr>
                        <a:t>query</a:t>
                      </a:r>
                      <a:endParaRPr lang="en-US" dirty="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lang="en-US" dirty="0" smtClean="0">
                          <a:solidFill>
                            <a:schemeClr val="bg1"/>
                          </a:solidFill>
                          <a:latin typeface="Arial" pitchFamily="34" charset="0"/>
                          <a:cs typeface="Arial" pitchFamily="34" charset="0"/>
                        </a:rPr>
                        <a:t>e</a:t>
                      </a:r>
                      <a:r>
                        <a:rPr lang="en-US" baseline="-25000" dirty="0" smtClean="0">
                          <a:solidFill>
                            <a:schemeClr val="bg1"/>
                          </a:solidFill>
                          <a:latin typeface="Arial" pitchFamily="34" charset="0"/>
                          <a:cs typeface="Arial" pitchFamily="34" charset="0"/>
                        </a:rPr>
                        <a:t>1</a:t>
                      </a:r>
                      <a:endParaRPr lang="en-US" baseline="-25000" dirty="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lang="en-US" dirty="0" smtClean="0">
                          <a:solidFill>
                            <a:schemeClr val="bg1"/>
                          </a:solidFill>
                          <a:latin typeface="Arial" pitchFamily="34" charset="0"/>
                          <a:cs typeface="Arial" pitchFamily="34" charset="0"/>
                        </a:rPr>
                        <a:t>r</a:t>
                      </a:r>
                      <a:endParaRPr lang="en-US" dirty="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lang="en-US" dirty="0" smtClean="0">
                          <a:solidFill>
                            <a:schemeClr val="bg1"/>
                          </a:solidFill>
                          <a:latin typeface="Arial" pitchFamily="34" charset="0"/>
                          <a:cs typeface="Arial" pitchFamily="34" charset="0"/>
                        </a:rPr>
                        <a:t>t</a:t>
                      </a:r>
                      <a:r>
                        <a:rPr lang="en-US" baseline="-25000" dirty="0" smtClean="0">
                          <a:solidFill>
                            <a:schemeClr val="bg1"/>
                          </a:solidFill>
                          <a:latin typeface="Arial" pitchFamily="34" charset="0"/>
                          <a:cs typeface="Arial" pitchFamily="34" charset="0"/>
                        </a:rPr>
                        <a:t>2</a:t>
                      </a:r>
                      <a:endParaRPr lang="en-US" baseline="-25000" dirty="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lang="en-US" dirty="0" smtClean="0">
                          <a:solidFill>
                            <a:schemeClr val="bg1"/>
                          </a:solidFill>
                          <a:latin typeface="Arial" pitchFamily="34" charset="0"/>
                          <a:cs typeface="Arial" pitchFamily="34" charset="0"/>
                        </a:rPr>
                        <a:t>s</a:t>
                      </a:r>
                      <a:endParaRPr lang="en-US" dirty="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r>
              <a:tr h="522575">
                <a:tc rowSpan="2">
                  <a:txBody>
                    <a:bodyPr/>
                    <a:lstStyle/>
                    <a:p>
                      <a:r>
                        <a:rPr lang="en-US" dirty="0" err="1" smtClean="0">
                          <a:latin typeface="Lucida Console" pitchFamily="49" charset="0"/>
                        </a:rPr>
                        <a:t>washingtonfirst</a:t>
                      </a:r>
                      <a:r>
                        <a:rPr lang="en-US" dirty="0" smtClean="0">
                          <a:latin typeface="Lucida Console" pitchFamily="49" charset="0"/>
                        </a:rPr>
                        <a:t> governor</a:t>
                      </a:r>
                      <a:endParaRPr lang="en-US" dirty="0">
                        <a:latin typeface="Lucida Console"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err="1" smtClean="0"/>
                        <a:t>washington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governor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governor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first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93986">
                <a:tc vMerge="1">
                  <a:txBody>
                    <a:bodyPr/>
                    <a:lstStyle/>
                    <a:p>
                      <a:endParaRPr lang="en-US" dirty="0"/>
                    </a:p>
                  </a:txBody>
                  <a:tcPr/>
                </a:tc>
                <a:tc>
                  <a:txBody>
                    <a:bodyPr/>
                    <a:lstStyle/>
                    <a:p>
                      <a:r>
                        <a:rPr lang="en-US" dirty="0" err="1" smtClean="0"/>
                        <a:t>washington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governor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first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2136">
                <a:tc rowSpan="2">
                  <a:txBody>
                    <a:bodyPr/>
                    <a:lstStyle/>
                    <a:p>
                      <a:r>
                        <a:rPr lang="en-US" dirty="0" smtClean="0">
                          <a:latin typeface="Lucida Console" pitchFamily="49" charset="0"/>
                        </a:rPr>
                        <a:t>spider automobile company</a:t>
                      </a:r>
                      <a:endParaRPr lang="en-US" dirty="0">
                        <a:latin typeface="Lucida Console"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spider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automobile company</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2136">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automobile</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company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company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spider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TextBox 4"/>
          <p:cNvSpPr txBox="1"/>
          <p:nvPr/>
        </p:nvSpPr>
        <p:spPr>
          <a:xfrm>
            <a:off x="368135" y="6513625"/>
            <a:ext cx="8318665" cy="338554"/>
          </a:xfrm>
          <a:prstGeom prst="rect">
            <a:avLst/>
          </a:prstGeom>
          <a:noFill/>
        </p:spPr>
        <p:txBody>
          <a:bodyPr wrap="square" rtlCol="0">
            <a:spAutoFit/>
          </a:bodyPr>
          <a:lstStyle/>
          <a:p>
            <a:r>
              <a:rPr lang="en-US" sz="1600" dirty="0" smtClean="0"/>
              <a:t>Assignment of tokens to columns for illustration only; not necessarily optimal </a:t>
            </a: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35074"/>
            <a:ext cx="8229600" cy="5296357"/>
          </a:xfrm>
        </p:spPr>
        <p:txBody>
          <a:bodyPr/>
          <a:lstStyle/>
          <a:p>
            <a:r>
              <a:rPr lang="en-US" dirty="0" smtClean="0"/>
              <a:t>Interpretation = Segmentation + Annotation</a:t>
            </a:r>
          </a:p>
          <a:p>
            <a:r>
              <a:rPr lang="en-US" dirty="0" smtClean="0"/>
              <a:t>Segmentation of query  tokens into 3 partitions</a:t>
            </a:r>
          </a:p>
          <a:p>
            <a:pPr lvl="1"/>
            <a:r>
              <a:rPr lang="en-US" dirty="0" smtClean="0"/>
              <a:t>Query entity (E</a:t>
            </a:r>
            <a:r>
              <a:rPr lang="en-US" baseline="-25000" dirty="0" smtClean="0"/>
              <a:t>1</a:t>
            </a:r>
            <a:r>
              <a:rPr lang="en-US" dirty="0" smtClean="0"/>
              <a:t>)</a:t>
            </a:r>
          </a:p>
          <a:p>
            <a:pPr lvl="1"/>
            <a:r>
              <a:rPr lang="en-US" dirty="0" smtClean="0"/>
              <a:t>Relation and Type (T</a:t>
            </a:r>
            <a:r>
              <a:rPr lang="en-US" baseline="-25000" dirty="0" smtClean="0"/>
              <a:t>2</a:t>
            </a:r>
            <a:r>
              <a:rPr lang="en-US" dirty="0" smtClean="0"/>
              <a:t>/R)</a:t>
            </a:r>
          </a:p>
          <a:p>
            <a:pPr lvl="1"/>
            <a:r>
              <a:rPr lang="en-US" dirty="0" smtClean="0"/>
              <a:t>Selectors (S)</a:t>
            </a:r>
          </a:p>
          <a:p>
            <a:r>
              <a:rPr lang="en-US" dirty="0" smtClean="0"/>
              <a:t>Multiple ways to annotate each partition</a:t>
            </a:r>
          </a:p>
        </p:txBody>
      </p:sp>
      <p:sp>
        <p:nvSpPr>
          <p:cNvPr id="3" name="Title 2"/>
          <p:cNvSpPr>
            <a:spLocks noGrp="1"/>
          </p:cNvSpPr>
          <p:nvPr>
            <p:ph type="title"/>
          </p:nvPr>
        </p:nvSpPr>
        <p:spPr>
          <a:xfrm>
            <a:off x="457200" y="350448"/>
            <a:ext cx="8229600" cy="873665"/>
          </a:xfrm>
        </p:spPr>
        <p:txBody>
          <a:bodyPr/>
          <a:lstStyle/>
          <a:p>
            <a:r>
              <a:rPr lang="en-US" dirty="0" smtClean="0"/>
              <a:t>Segmentation and Interpretation</a:t>
            </a:r>
            <a:endParaRPr lang="en-US" dirty="0"/>
          </a:p>
        </p:txBody>
      </p:sp>
      <p:sp>
        <p:nvSpPr>
          <p:cNvPr id="4" name="TextBox 3"/>
          <p:cNvSpPr txBox="1"/>
          <p:nvPr/>
        </p:nvSpPr>
        <p:spPr>
          <a:xfrm>
            <a:off x="4892635" y="5511653"/>
            <a:ext cx="4096246" cy="646331"/>
          </a:xfrm>
          <a:prstGeom prst="rect">
            <a:avLst/>
          </a:prstGeom>
          <a:noFill/>
        </p:spPr>
        <p:txBody>
          <a:bodyPr wrap="square" rtlCol="0">
            <a:spAutoFit/>
          </a:bodyPr>
          <a:lstStyle/>
          <a:p>
            <a:pPr>
              <a:buNone/>
            </a:pPr>
            <a:r>
              <a:rPr lang="en-US" dirty="0" smtClean="0">
                <a:solidFill>
                  <a:srgbClr val="002060"/>
                </a:solidFill>
              </a:rPr>
              <a:t>r: </a:t>
            </a:r>
            <a:r>
              <a:rPr lang="en-US" dirty="0" err="1" smtClean="0">
                <a:solidFill>
                  <a:srgbClr val="002060"/>
                </a:solidFill>
              </a:rPr>
              <a:t>governorOf</a:t>
            </a:r>
            <a:r>
              <a:rPr lang="en-US" dirty="0" smtClean="0">
                <a:solidFill>
                  <a:srgbClr val="002060"/>
                </a:solidFill>
              </a:rPr>
              <a:t>     t2: </a:t>
            </a:r>
            <a:r>
              <a:rPr lang="en-US" dirty="0" err="1" smtClean="0">
                <a:solidFill>
                  <a:srgbClr val="002060"/>
                </a:solidFill>
              </a:rPr>
              <a:t>us_state_governor</a:t>
            </a:r>
            <a:endParaRPr lang="en-US" dirty="0" smtClean="0">
              <a:solidFill>
                <a:srgbClr val="002060"/>
              </a:solidFill>
            </a:endParaRPr>
          </a:p>
          <a:p>
            <a:r>
              <a:rPr lang="en-US" dirty="0" smtClean="0">
                <a:solidFill>
                  <a:srgbClr val="002060"/>
                </a:solidFill>
              </a:rPr>
              <a:t>r: null		     t2: </a:t>
            </a:r>
            <a:r>
              <a:rPr lang="en-US" dirty="0" err="1">
                <a:solidFill>
                  <a:srgbClr val="002060"/>
                </a:solidFill>
              </a:rPr>
              <a:t>us_state_governor</a:t>
            </a:r>
            <a:endParaRPr lang="en-US" dirty="0" smtClean="0">
              <a:solidFill>
                <a:srgbClr val="002060"/>
              </a:solidFill>
            </a:endParaRPr>
          </a:p>
        </p:txBody>
      </p:sp>
      <p:sp>
        <p:nvSpPr>
          <p:cNvPr id="5" name="TextBox 4"/>
          <p:cNvSpPr txBox="1"/>
          <p:nvPr/>
        </p:nvSpPr>
        <p:spPr>
          <a:xfrm>
            <a:off x="652277" y="5511653"/>
            <a:ext cx="3000375" cy="923330"/>
          </a:xfrm>
          <a:prstGeom prst="rect">
            <a:avLst/>
          </a:prstGeom>
          <a:noFill/>
        </p:spPr>
        <p:txBody>
          <a:bodyPr wrap="square" rtlCol="0">
            <a:spAutoFit/>
          </a:bodyPr>
          <a:lstStyle/>
          <a:p>
            <a:pPr>
              <a:buNone/>
            </a:pPr>
            <a:r>
              <a:rPr lang="en-US" dirty="0" smtClean="0">
                <a:solidFill>
                  <a:schemeClr val="tx1">
                    <a:lumMod val="50000"/>
                  </a:schemeClr>
                </a:solidFill>
              </a:rPr>
              <a:t>1.</a:t>
            </a:r>
            <a:r>
              <a:rPr lang="en-US" dirty="0" smtClean="0">
                <a:solidFill>
                  <a:srgbClr val="C00000"/>
                </a:solidFill>
              </a:rPr>
              <a:t> Washington (State)</a:t>
            </a:r>
          </a:p>
          <a:p>
            <a:r>
              <a:rPr lang="en-US" dirty="0" smtClean="0">
                <a:solidFill>
                  <a:schemeClr val="tx1">
                    <a:lumMod val="50000"/>
                  </a:schemeClr>
                </a:solidFill>
              </a:rPr>
              <a:t>2.</a:t>
            </a:r>
            <a:r>
              <a:rPr lang="en-US" dirty="0" smtClean="0">
                <a:solidFill>
                  <a:srgbClr val="C00000"/>
                </a:solidFill>
              </a:rPr>
              <a:t> </a:t>
            </a:r>
            <a:r>
              <a:rPr lang="en-US" dirty="0" err="1" smtClean="0">
                <a:solidFill>
                  <a:srgbClr val="C00000"/>
                </a:solidFill>
              </a:rPr>
              <a:t>Washington_D.C</a:t>
            </a:r>
            <a:r>
              <a:rPr lang="en-US" dirty="0" smtClean="0">
                <a:solidFill>
                  <a:srgbClr val="C00000"/>
                </a:solidFill>
              </a:rPr>
              <a:t>. (City)</a:t>
            </a:r>
          </a:p>
          <a:p>
            <a:pPr>
              <a:buNone/>
            </a:pPr>
            <a:endParaRPr lang="en-US" dirty="0" smtClean="0">
              <a:solidFill>
                <a:srgbClr val="C00000"/>
              </a:solidFill>
            </a:endParaRPr>
          </a:p>
        </p:txBody>
      </p:sp>
      <p:cxnSp>
        <p:nvCxnSpPr>
          <p:cNvPr id="6" name="Straight Arrow Connector 5"/>
          <p:cNvCxnSpPr/>
          <p:nvPr/>
        </p:nvCxnSpPr>
        <p:spPr>
          <a:xfrm rot="5400000">
            <a:off x="1606572" y="5145906"/>
            <a:ext cx="619125" cy="1588"/>
          </a:xfrm>
          <a:prstGeom prst="straightConnector1">
            <a:avLst/>
          </a:prstGeom>
          <a:ln w="12700">
            <a:solidFill>
              <a:schemeClr val="tx2"/>
            </a:solidFill>
            <a:tailEnd type="arrow"/>
          </a:ln>
          <a:effectLst>
            <a:outerShdw blurRad="40000" dist="20000" dir="5400000" rotWithShape="0">
              <a:srgbClr val="000000">
                <a:alpha val="0"/>
              </a:srgbClr>
            </a:outerShdw>
          </a:effectLst>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rot="5400000">
            <a:off x="7046085" y="5153081"/>
            <a:ext cx="619125" cy="1588"/>
          </a:xfrm>
          <a:prstGeom prst="straightConnector1">
            <a:avLst/>
          </a:prstGeom>
          <a:ln w="12700">
            <a:solidFill>
              <a:schemeClr val="tx2"/>
            </a:solidFill>
            <a:tailEnd type="arrow"/>
          </a:ln>
          <a:effectLst>
            <a:outerShdw blurRad="40000" dist="20000" dir="5400000" rotWithShape="0">
              <a:srgbClr val="000000">
                <a:alpha val="0"/>
              </a:srgbClr>
            </a:outerShdw>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831276" y="4286167"/>
            <a:ext cx="7855524" cy="400110"/>
          </a:xfrm>
          <a:prstGeom prst="rect">
            <a:avLst/>
          </a:prstGeom>
          <a:noFill/>
        </p:spPr>
        <p:txBody>
          <a:bodyPr wrap="square" rtlCol="0">
            <a:spAutoFit/>
          </a:bodyPr>
          <a:lstStyle/>
          <a:p>
            <a:r>
              <a:rPr lang="en-US" sz="2000" dirty="0">
                <a:solidFill>
                  <a:srgbClr val="FF0000"/>
                </a:solidFill>
                <a:latin typeface="Lucida Console" pitchFamily="49" charset="0"/>
              </a:rPr>
              <a:t>	</a:t>
            </a:r>
            <a:r>
              <a:rPr lang="en-US" sz="2000" dirty="0" err="1">
                <a:solidFill>
                  <a:srgbClr val="FF0000"/>
                </a:solidFill>
                <a:latin typeface="Lucida Console" pitchFamily="49" charset="0"/>
              </a:rPr>
              <a:t>washington</a:t>
            </a:r>
            <a:r>
              <a:rPr lang="en-US" sz="2000" dirty="0">
                <a:latin typeface="Lucida Console" pitchFamily="49" charset="0"/>
              </a:rPr>
              <a:t>			</a:t>
            </a:r>
            <a:r>
              <a:rPr lang="en-US" sz="2000" dirty="0">
                <a:solidFill>
                  <a:srgbClr val="0E8814"/>
                </a:solidFill>
                <a:latin typeface="Lucida Console" pitchFamily="49" charset="0"/>
              </a:rPr>
              <a:t>first</a:t>
            </a:r>
            <a:r>
              <a:rPr lang="en-US" sz="2000" dirty="0">
                <a:latin typeface="Lucida Console" pitchFamily="49" charset="0"/>
              </a:rPr>
              <a:t>			</a:t>
            </a:r>
            <a:r>
              <a:rPr lang="en-US" sz="2000" dirty="0" smtClean="0">
                <a:latin typeface="Lucida Console" pitchFamily="49" charset="0"/>
              </a:rPr>
              <a:t>		</a:t>
            </a:r>
            <a:r>
              <a:rPr lang="en-US" sz="2000" dirty="0" smtClean="0">
                <a:solidFill>
                  <a:srgbClr val="0070C0"/>
                </a:solidFill>
                <a:latin typeface="Lucida Console" pitchFamily="49" charset="0"/>
              </a:rPr>
              <a:t>governor</a:t>
            </a:r>
            <a:endParaRPr lang="en-US" sz="2000" dirty="0">
              <a:solidFill>
                <a:srgbClr val="0070C0"/>
              </a:solidFill>
              <a:latin typeface="Lucida Console" pitchFamily="49" charset="0"/>
            </a:endParaRPr>
          </a:p>
        </p:txBody>
      </p:sp>
      <p:sp>
        <p:nvSpPr>
          <p:cNvPr id="9" name="TextBox 8"/>
          <p:cNvSpPr txBox="1"/>
          <p:nvPr/>
        </p:nvSpPr>
        <p:spPr>
          <a:xfrm>
            <a:off x="294531" y="4746170"/>
            <a:ext cx="1318728" cy="338554"/>
          </a:xfrm>
          <a:prstGeom prst="rect">
            <a:avLst/>
          </a:prstGeom>
          <a:solidFill>
            <a:schemeClr val="accent2">
              <a:lumMod val="20000"/>
              <a:lumOff val="80000"/>
            </a:schemeClr>
          </a:solidFill>
        </p:spPr>
        <p:txBody>
          <a:bodyPr wrap="square" rtlCol="0">
            <a:spAutoFit/>
          </a:bodyPr>
          <a:lstStyle/>
          <a:p>
            <a:pPr algn="ctr"/>
            <a:r>
              <a:rPr lang="en-US" sz="1600" dirty="0" smtClean="0"/>
              <a:t>E</a:t>
            </a:r>
            <a:r>
              <a:rPr lang="en-US" sz="1600" baseline="-25000" dirty="0" smtClean="0"/>
              <a:t>1</a:t>
            </a:r>
            <a:r>
              <a:rPr lang="en-US" sz="1600" dirty="0" smtClean="0"/>
              <a:t> partition</a:t>
            </a:r>
            <a:endParaRPr lang="en-US" sz="1600" dirty="0"/>
          </a:p>
        </p:txBody>
      </p:sp>
      <p:sp>
        <p:nvSpPr>
          <p:cNvPr id="10" name="TextBox 9"/>
          <p:cNvSpPr txBox="1"/>
          <p:nvPr/>
        </p:nvSpPr>
        <p:spPr>
          <a:xfrm>
            <a:off x="7456464" y="4739532"/>
            <a:ext cx="1498596" cy="345192"/>
          </a:xfrm>
          <a:prstGeom prst="rect">
            <a:avLst/>
          </a:prstGeom>
          <a:solidFill>
            <a:schemeClr val="accent2">
              <a:lumMod val="20000"/>
              <a:lumOff val="80000"/>
            </a:schemeClr>
          </a:solidFill>
        </p:spPr>
        <p:txBody>
          <a:bodyPr wrap="square" rtlCol="0">
            <a:spAutoFit/>
          </a:bodyPr>
          <a:lstStyle/>
          <a:p>
            <a:pPr algn="ctr"/>
            <a:r>
              <a:rPr lang="en-US" sz="1600" dirty="0" smtClean="0"/>
              <a:t>T</a:t>
            </a:r>
            <a:r>
              <a:rPr lang="en-US" sz="1600" baseline="-25000" dirty="0" smtClean="0"/>
              <a:t>2</a:t>
            </a:r>
            <a:r>
              <a:rPr lang="en-US" sz="1600" dirty="0" smtClean="0"/>
              <a:t>/R partition</a:t>
            </a:r>
            <a:endParaRPr lang="en-US" sz="1600" dirty="0"/>
          </a:p>
        </p:txBody>
      </p:sp>
      <p:sp>
        <p:nvSpPr>
          <p:cNvPr id="11" name="TextBox 10"/>
          <p:cNvSpPr txBox="1"/>
          <p:nvPr/>
        </p:nvSpPr>
        <p:spPr>
          <a:xfrm>
            <a:off x="3973898" y="4767945"/>
            <a:ext cx="1318728" cy="338554"/>
          </a:xfrm>
          <a:prstGeom prst="rect">
            <a:avLst/>
          </a:prstGeom>
          <a:solidFill>
            <a:schemeClr val="accent2">
              <a:lumMod val="20000"/>
              <a:lumOff val="80000"/>
            </a:schemeClr>
          </a:solidFill>
        </p:spPr>
        <p:txBody>
          <a:bodyPr wrap="square" rtlCol="0">
            <a:spAutoFit/>
          </a:bodyPr>
          <a:lstStyle/>
          <a:p>
            <a:pPr algn="ctr"/>
            <a:r>
              <a:rPr lang="en-US" sz="1600" dirty="0" smtClean="0"/>
              <a:t>S partition</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57"/>
          <p:cNvSpPr txBox="1">
            <a:spLocks noChangeArrowheads="1"/>
          </p:cNvSpPr>
          <p:nvPr/>
        </p:nvSpPr>
        <p:spPr bwMode="auto">
          <a:xfrm>
            <a:off x="2836851" y="4908530"/>
            <a:ext cx="1314449" cy="830997"/>
          </a:xfrm>
          <a:prstGeom prst="rect">
            <a:avLst/>
          </a:prstGeom>
          <a:noFill/>
          <a:ln w="9525">
            <a:noFill/>
            <a:miter lim="800000"/>
            <a:headEnd/>
            <a:tailEnd/>
          </a:ln>
          <a:effectLst/>
        </p:spPr>
        <p:txBody>
          <a:bodyPr wrap="square">
            <a:spAutoFit/>
          </a:bodyPr>
          <a:lstStyle/>
          <a:p>
            <a:r>
              <a:rPr lang="en-US" sz="2000" i="1" dirty="0" smtClean="0">
                <a:solidFill>
                  <a:schemeClr val="tx1">
                    <a:lumMod val="50000"/>
                  </a:schemeClr>
                </a:solidFill>
              </a:rPr>
              <a:t>Ψ</a:t>
            </a:r>
            <a:r>
              <a:rPr lang="en-US" sz="2000" i="1" baseline="-25000" dirty="0" smtClean="0">
                <a:solidFill>
                  <a:schemeClr val="tx1">
                    <a:lumMod val="50000"/>
                  </a:schemeClr>
                </a:solidFill>
              </a:rPr>
              <a:t>T2, E2</a:t>
            </a:r>
            <a:endParaRPr lang="en-US" sz="2000" i="1" dirty="0" smtClean="0">
              <a:solidFill>
                <a:srgbClr val="A50021"/>
              </a:solidFill>
            </a:endParaRPr>
          </a:p>
          <a:p>
            <a:r>
              <a:rPr lang="en-US" sz="1400" i="1" dirty="0" smtClean="0">
                <a:solidFill>
                  <a:srgbClr val="A50021"/>
                </a:solidFill>
              </a:rPr>
              <a:t>Entity Type Compatibility</a:t>
            </a:r>
            <a:endParaRPr lang="en-US" sz="1400" i="1" dirty="0">
              <a:solidFill>
                <a:srgbClr val="A50021"/>
              </a:solidFill>
            </a:endParaRPr>
          </a:p>
        </p:txBody>
      </p:sp>
      <p:sp>
        <p:nvSpPr>
          <p:cNvPr id="2" name="Title 1"/>
          <p:cNvSpPr>
            <a:spLocks noGrp="1"/>
          </p:cNvSpPr>
          <p:nvPr>
            <p:ph type="title"/>
          </p:nvPr>
        </p:nvSpPr>
        <p:spPr>
          <a:xfrm>
            <a:off x="457200" y="378718"/>
            <a:ext cx="8229600" cy="873665"/>
          </a:xfrm>
        </p:spPr>
        <p:txBody>
          <a:bodyPr/>
          <a:lstStyle/>
          <a:p>
            <a:r>
              <a:rPr lang="en-US" sz="3200" dirty="0" smtClean="0"/>
              <a:t>Combining KG and Corpus Evidence</a:t>
            </a:r>
            <a:endParaRPr lang="en-US" sz="3200" dirty="0"/>
          </a:p>
        </p:txBody>
      </p:sp>
      <p:sp>
        <p:nvSpPr>
          <p:cNvPr id="6" name="Text Box 20"/>
          <p:cNvSpPr txBox="1">
            <a:spLocks noChangeArrowheads="1"/>
          </p:cNvSpPr>
          <p:nvPr/>
        </p:nvSpPr>
        <p:spPr bwMode="auto">
          <a:xfrm>
            <a:off x="1086950" y="2991128"/>
            <a:ext cx="699230" cy="523220"/>
          </a:xfrm>
          <a:prstGeom prst="rect">
            <a:avLst/>
          </a:prstGeom>
          <a:noFill/>
          <a:ln w="9525">
            <a:noFill/>
            <a:miter lim="800000"/>
            <a:headEnd/>
            <a:tailEnd/>
          </a:ln>
          <a:effectLst/>
        </p:spPr>
        <p:txBody>
          <a:bodyPr wrap="none">
            <a:spAutoFit/>
          </a:bodyPr>
          <a:lstStyle/>
          <a:p>
            <a:r>
              <a:rPr lang="en-US" sz="1400" dirty="0"/>
              <a:t>Target</a:t>
            </a:r>
            <a:br>
              <a:rPr lang="en-US" sz="1400" dirty="0"/>
            </a:br>
            <a:r>
              <a:rPr lang="en-US" sz="1400" dirty="0"/>
              <a:t>type</a:t>
            </a:r>
          </a:p>
        </p:txBody>
      </p:sp>
      <p:sp>
        <p:nvSpPr>
          <p:cNvPr id="7" name="Text Box 21"/>
          <p:cNvSpPr txBox="1">
            <a:spLocks noChangeArrowheads="1"/>
          </p:cNvSpPr>
          <p:nvPr/>
        </p:nvSpPr>
        <p:spPr bwMode="auto">
          <a:xfrm>
            <a:off x="3710042" y="3092141"/>
            <a:ext cx="856325" cy="307777"/>
          </a:xfrm>
          <a:prstGeom prst="rect">
            <a:avLst/>
          </a:prstGeom>
          <a:noFill/>
          <a:ln w="9525">
            <a:noFill/>
            <a:miter lim="800000"/>
            <a:headEnd/>
            <a:tailEnd/>
          </a:ln>
          <a:effectLst/>
        </p:spPr>
        <p:txBody>
          <a:bodyPr wrap="none">
            <a:spAutoFit/>
          </a:bodyPr>
          <a:lstStyle/>
          <a:p>
            <a:r>
              <a:rPr lang="en-US" sz="1400" dirty="0" smtClean="0"/>
              <a:t>Relation</a:t>
            </a:r>
            <a:endParaRPr lang="en-US" sz="1400" dirty="0"/>
          </a:p>
        </p:txBody>
      </p:sp>
      <p:sp>
        <p:nvSpPr>
          <p:cNvPr id="8" name="Text Box 22"/>
          <p:cNvSpPr txBox="1">
            <a:spLocks noChangeArrowheads="1"/>
          </p:cNvSpPr>
          <p:nvPr/>
        </p:nvSpPr>
        <p:spPr bwMode="auto">
          <a:xfrm>
            <a:off x="6439765" y="2970162"/>
            <a:ext cx="668774" cy="523220"/>
          </a:xfrm>
          <a:prstGeom prst="rect">
            <a:avLst/>
          </a:prstGeom>
          <a:noFill/>
          <a:ln w="9525">
            <a:noFill/>
            <a:miter lim="800000"/>
            <a:headEnd/>
            <a:tailEnd/>
          </a:ln>
          <a:effectLst/>
        </p:spPr>
        <p:txBody>
          <a:bodyPr wrap="none">
            <a:spAutoFit/>
          </a:bodyPr>
          <a:lstStyle/>
          <a:p>
            <a:pPr algn="r"/>
            <a:r>
              <a:rPr lang="en-US" sz="1400" dirty="0"/>
              <a:t>Query</a:t>
            </a:r>
            <a:br>
              <a:rPr lang="en-US" sz="1400" dirty="0"/>
            </a:br>
            <a:r>
              <a:rPr lang="en-US" sz="1400" dirty="0"/>
              <a:t>entity</a:t>
            </a:r>
          </a:p>
        </p:txBody>
      </p:sp>
      <p:sp>
        <p:nvSpPr>
          <p:cNvPr id="9" name="Text Box 23"/>
          <p:cNvSpPr txBox="1">
            <a:spLocks noChangeArrowheads="1"/>
          </p:cNvSpPr>
          <p:nvPr/>
        </p:nvSpPr>
        <p:spPr bwMode="auto">
          <a:xfrm>
            <a:off x="8241046" y="2895464"/>
            <a:ext cx="901209" cy="307777"/>
          </a:xfrm>
          <a:prstGeom prst="rect">
            <a:avLst/>
          </a:prstGeom>
          <a:noFill/>
          <a:ln w="9525">
            <a:noFill/>
            <a:miter lim="800000"/>
            <a:headEnd/>
            <a:tailEnd/>
          </a:ln>
          <a:effectLst/>
        </p:spPr>
        <p:txBody>
          <a:bodyPr wrap="none">
            <a:spAutoFit/>
          </a:bodyPr>
          <a:lstStyle/>
          <a:p>
            <a:pPr algn="r"/>
            <a:r>
              <a:rPr lang="en-US" sz="1400" dirty="0"/>
              <a:t>Selectors</a:t>
            </a:r>
          </a:p>
        </p:txBody>
      </p:sp>
      <p:sp>
        <p:nvSpPr>
          <p:cNvPr id="10" name="Text Box 54"/>
          <p:cNvSpPr txBox="1">
            <a:spLocks noChangeArrowheads="1"/>
          </p:cNvSpPr>
          <p:nvPr/>
        </p:nvSpPr>
        <p:spPr bwMode="auto">
          <a:xfrm>
            <a:off x="3206664" y="1170179"/>
            <a:ext cx="1284326" cy="307777"/>
          </a:xfrm>
          <a:prstGeom prst="rect">
            <a:avLst/>
          </a:prstGeom>
          <a:noFill/>
          <a:ln w="9525">
            <a:noFill/>
            <a:miter lim="800000"/>
            <a:headEnd/>
            <a:tailEnd/>
          </a:ln>
          <a:effectLst/>
        </p:spPr>
        <p:txBody>
          <a:bodyPr wrap="none">
            <a:spAutoFit/>
          </a:bodyPr>
          <a:lstStyle/>
          <a:p>
            <a:r>
              <a:rPr lang="en-US" sz="1400" dirty="0"/>
              <a:t>Segmentation</a:t>
            </a:r>
          </a:p>
        </p:txBody>
      </p:sp>
      <p:sp>
        <p:nvSpPr>
          <p:cNvPr id="11" name="Text Box 55"/>
          <p:cNvSpPr txBox="1">
            <a:spLocks noChangeArrowheads="1"/>
          </p:cNvSpPr>
          <p:nvPr/>
        </p:nvSpPr>
        <p:spPr bwMode="auto">
          <a:xfrm>
            <a:off x="5108849" y="6317285"/>
            <a:ext cx="992579" cy="523220"/>
          </a:xfrm>
          <a:prstGeom prst="rect">
            <a:avLst/>
          </a:prstGeom>
          <a:noFill/>
          <a:ln w="9525">
            <a:noFill/>
            <a:miter lim="800000"/>
            <a:headEnd/>
            <a:tailEnd/>
          </a:ln>
          <a:effectLst/>
        </p:spPr>
        <p:txBody>
          <a:bodyPr wrap="none">
            <a:spAutoFit/>
          </a:bodyPr>
          <a:lstStyle/>
          <a:p>
            <a:r>
              <a:rPr lang="en-US" sz="1400" dirty="0"/>
              <a:t>Candidate</a:t>
            </a:r>
            <a:br>
              <a:rPr lang="en-US" sz="1400" dirty="0"/>
            </a:br>
            <a:r>
              <a:rPr lang="en-US" sz="1400" dirty="0"/>
              <a:t>entity</a:t>
            </a:r>
          </a:p>
        </p:txBody>
      </p:sp>
      <p:sp>
        <p:nvSpPr>
          <p:cNvPr id="12" name="Text Box 29"/>
          <p:cNvSpPr txBox="1">
            <a:spLocks noChangeArrowheads="1"/>
          </p:cNvSpPr>
          <p:nvPr/>
        </p:nvSpPr>
        <p:spPr bwMode="auto">
          <a:xfrm>
            <a:off x="1795658" y="1700844"/>
            <a:ext cx="939681" cy="1046440"/>
          </a:xfrm>
          <a:prstGeom prst="rect">
            <a:avLst/>
          </a:prstGeom>
          <a:noFill/>
          <a:ln w="9525">
            <a:noFill/>
            <a:miter lim="800000"/>
            <a:headEnd/>
            <a:tailEnd/>
          </a:ln>
          <a:effectLst/>
        </p:spPr>
        <p:txBody>
          <a:bodyPr wrap="none">
            <a:spAutoFit/>
          </a:bodyPr>
          <a:lstStyle/>
          <a:p>
            <a:r>
              <a:rPr lang="en-US" sz="2000" i="1" dirty="0" smtClean="0">
                <a:solidFill>
                  <a:schemeClr val="tx1">
                    <a:lumMod val="50000"/>
                  </a:schemeClr>
                </a:solidFill>
              </a:rPr>
              <a:t>Ψ</a:t>
            </a:r>
            <a:r>
              <a:rPr lang="en-US" sz="2000" i="1" baseline="-25000" dirty="0" smtClean="0">
                <a:solidFill>
                  <a:schemeClr val="tx1">
                    <a:lumMod val="50000"/>
                  </a:schemeClr>
                </a:solidFill>
              </a:rPr>
              <a:t>T2</a:t>
            </a:r>
            <a:endParaRPr lang="en-US" sz="2000" i="1" baseline="-25000" dirty="0">
              <a:solidFill>
                <a:schemeClr val="tx1">
                  <a:lumMod val="50000"/>
                </a:schemeClr>
              </a:solidFill>
            </a:endParaRPr>
          </a:p>
          <a:p>
            <a:r>
              <a:rPr lang="en-US" sz="1400" i="1" dirty="0" smtClean="0">
                <a:solidFill>
                  <a:srgbClr val="A50021"/>
                </a:solidFill>
              </a:rPr>
              <a:t>Type</a:t>
            </a:r>
            <a:r>
              <a:rPr lang="en-US" sz="1400" i="1" dirty="0">
                <a:solidFill>
                  <a:srgbClr val="A50021"/>
                </a:solidFill>
              </a:rPr>
              <a:t/>
            </a:r>
            <a:br>
              <a:rPr lang="en-US" sz="1400" i="1" dirty="0">
                <a:solidFill>
                  <a:srgbClr val="A50021"/>
                </a:solidFill>
              </a:rPr>
            </a:br>
            <a:r>
              <a:rPr lang="en-US" sz="1400" i="1" dirty="0">
                <a:solidFill>
                  <a:srgbClr val="A50021"/>
                </a:solidFill>
              </a:rPr>
              <a:t>language</a:t>
            </a:r>
            <a:br>
              <a:rPr lang="en-US" sz="1400" i="1" dirty="0">
                <a:solidFill>
                  <a:srgbClr val="A50021"/>
                </a:solidFill>
              </a:rPr>
            </a:br>
            <a:r>
              <a:rPr lang="en-US" sz="1400" i="1" dirty="0" smtClean="0">
                <a:solidFill>
                  <a:srgbClr val="A50021"/>
                </a:solidFill>
              </a:rPr>
              <a:t>model</a:t>
            </a:r>
          </a:p>
        </p:txBody>
      </p:sp>
      <p:sp>
        <p:nvSpPr>
          <p:cNvPr id="13" name="Text Box 30"/>
          <p:cNvSpPr txBox="1">
            <a:spLocks noChangeArrowheads="1"/>
          </p:cNvSpPr>
          <p:nvPr/>
        </p:nvSpPr>
        <p:spPr bwMode="auto">
          <a:xfrm>
            <a:off x="4111191" y="1935760"/>
            <a:ext cx="939681" cy="1046440"/>
          </a:xfrm>
          <a:prstGeom prst="rect">
            <a:avLst/>
          </a:prstGeom>
          <a:noFill/>
          <a:ln w="9525">
            <a:noFill/>
            <a:miter lim="800000"/>
            <a:headEnd/>
            <a:tailEnd/>
          </a:ln>
          <a:effectLst/>
        </p:spPr>
        <p:txBody>
          <a:bodyPr wrap="none">
            <a:spAutoFit/>
          </a:bodyPr>
          <a:lstStyle/>
          <a:p>
            <a:r>
              <a:rPr lang="en-US" sz="2000" i="1" dirty="0" smtClean="0">
                <a:solidFill>
                  <a:schemeClr val="tx1">
                    <a:lumMod val="50000"/>
                  </a:schemeClr>
                </a:solidFill>
              </a:rPr>
              <a:t>Ψ</a:t>
            </a:r>
            <a:r>
              <a:rPr lang="en-US" sz="2000" i="1" baseline="-25000" dirty="0">
                <a:solidFill>
                  <a:schemeClr val="tx1">
                    <a:lumMod val="50000"/>
                  </a:schemeClr>
                </a:solidFill>
              </a:rPr>
              <a:t>R</a:t>
            </a:r>
            <a:endParaRPr lang="en-US" sz="2000" i="1" dirty="0" smtClean="0">
              <a:solidFill>
                <a:srgbClr val="A50021"/>
              </a:solidFill>
            </a:endParaRPr>
          </a:p>
          <a:p>
            <a:r>
              <a:rPr lang="en-US" sz="1400" i="1" dirty="0" smtClean="0">
                <a:solidFill>
                  <a:srgbClr val="A50021"/>
                </a:solidFill>
              </a:rPr>
              <a:t>Relation</a:t>
            </a:r>
            <a:r>
              <a:rPr lang="en-US" sz="1400" i="1" dirty="0">
                <a:solidFill>
                  <a:srgbClr val="A50021"/>
                </a:solidFill>
              </a:rPr>
              <a:t/>
            </a:r>
            <a:br>
              <a:rPr lang="en-US" sz="1400" i="1" dirty="0">
                <a:solidFill>
                  <a:srgbClr val="A50021"/>
                </a:solidFill>
              </a:rPr>
            </a:br>
            <a:r>
              <a:rPr lang="en-US" sz="1400" i="1" dirty="0" smtClean="0">
                <a:solidFill>
                  <a:srgbClr val="A50021"/>
                </a:solidFill>
              </a:rPr>
              <a:t>language</a:t>
            </a:r>
            <a:r>
              <a:rPr lang="en-US" sz="1400" i="1" dirty="0">
                <a:solidFill>
                  <a:srgbClr val="A50021"/>
                </a:solidFill>
              </a:rPr>
              <a:t/>
            </a:r>
            <a:br>
              <a:rPr lang="en-US" sz="1400" i="1" dirty="0">
                <a:solidFill>
                  <a:srgbClr val="A50021"/>
                </a:solidFill>
              </a:rPr>
            </a:br>
            <a:r>
              <a:rPr lang="en-US" sz="1400" i="1" dirty="0">
                <a:solidFill>
                  <a:srgbClr val="A50021"/>
                </a:solidFill>
              </a:rPr>
              <a:t>model</a:t>
            </a:r>
          </a:p>
        </p:txBody>
      </p:sp>
      <p:sp>
        <p:nvSpPr>
          <p:cNvPr id="14" name="Text Box 34"/>
          <p:cNvSpPr txBox="1">
            <a:spLocks noChangeArrowheads="1"/>
          </p:cNvSpPr>
          <p:nvPr/>
        </p:nvSpPr>
        <p:spPr bwMode="auto">
          <a:xfrm>
            <a:off x="5641765" y="1647366"/>
            <a:ext cx="939681" cy="1046440"/>
          </a:xfrm>
          <a:prstGeom prst="rect">
            <a:avLst/>
          </a:prstGeom>
          <a:noFill/>
          <a:ln w="9525">
            <a:noFill/>
            <a:miter lim="800000"/>
            <a:headEnd/>
            <a:tailEnd/>
          </a:ln>
          <a:effectLst/>
        </p:spPr>
        <p:txBody>
          <a:bodyPr wrap="none">
            <a:spAutoFit/>
          </a:bodyPr>
          <a:lstStyle/>
          <a:p>
            <a:r>
              <a:rPr lang="en-US" sz="2000" i="1" dirty="0" smtClean="0">
                <a:solidFill>
                  <a:schemeClr val="tx1">
                    <a:lumMod val="50000"/>
                  </a:schemeClr>
                </a:solidFill>
              </a:rPr>
              <a:t>Ψ</a:t>
            </a:r>
            <a:r>
              <a:rPr lang="en-US" sz="2000" i="1" baseline="-25000" dirty="0" smtClean="0">
                <a:solidFill>
                  <a:schemeClr val="tx1">
                    <a:lumMod val="50000"/>
                  </a:schemeClr>
                </a:solidFill>
              </a:rPr>
              <a:t>E1</a:t>
            </a:r>
            <a:endParaRPr lang="en-US" sz="2000" i="1" baseline="-25000" dirty="0" smtClean="0">
              <a:solidFill>
                <a:srgbClr val="A50021"/>
              </a:solidFill>
            </a:endParaRPr>
          </a:p>
          <a:p>
            <a:r>
              <a:rPr lang="en-US" sz="1400" i="1" dirty="0" smtClean="0">
                <a:solidFill>
                  <a:srgbClr val="A50021"/>
                </a:solidFill>
              </a:rPr>
              <a:t>Entity</a:t>
            </a:r>
            <a:r>
              <a:rPr lang="en-US" sz="1400" i="1" dirty="0">
                <a:solidFill>
                  <a:srgbClr val="A50021"/>
                </a:solidFill>
              </a:rPr>
              <a:t/>
            </a:r>
            <a:br>
              <a:rPr lang="en-US" sz="1400" i="1" dirty="0">
                <a:solidFill>
                  <a:srgbClr val="A50021"/>
                </a:solidFill>
              </a:rPr>
            </a:br>
            <a:r>
              <a:rPr lang="en-US" sz="1400" i="1" dirty="0">
                <a:solidFill>
                  <a:srgbClr val="A50021"/>
                </a:solidFill>
              </a:rPr>
              <a:t>language</a:t>
            </a:r>
            <a:br>
              <a:rPr lang="en-US" sz="1400" i="1" dirty="0">
                <a:solidFill>
                  <a:srgbClr val="A50021"/>
                </a:solidFill>
              </a:rPr>
            </a:br>
            <a:r>
              <a:rPr lang="en-US" sz="1400" i="1" dirty="0">
                <a:solidFill>
                  <a:srgbClr val="A50021"/>
                </a:solidFill>
              </a:rPr>
              <a:t>model</a:t>
            </a:r>
          </a:p>
        </p:txBody>
      </p:sp>
      <p:sp>
        <p:nvSpPr>
          <p:cNvPr id="15" name="Text Box 57"/>
          <p:cNvSpPr txBox="1">
            <a:spLocks noChangeArrowheads="1"/>
          </p:cNvSpPr>
          <p:nvPr/>
        </p:nvSpPr>
        <p:spPr bwMode="auto">
          <a:xfrm>
            <a:off x="4674944" y="4816772"/>
            <a:ext cx="1238249" cy="1261884"/>
          </a:xfrm>
          <a:prstGeom prst="rect">
            <a:avLst/>
          </a:prstGeom>
          <a:noFill/>
          <a:ln w="9525">
            <a:noFill/>
            <a:miter lim="800000"/>
            <a:headEnd/>
            <a:tailEnd/>
          </a:ln>
          <a:effectLst/>
        </p:spPr>
        <p:txBody>
          <a:bodyPr wrap="square">
            <a:spAutoFit/>
          </a:bodyPr>
          <a:lstStyle/>
          <a:p>
            <a:r>
              <a:rPr lang="en-US" sz="2000" i="1" dirty="0" smtClean="0">
                <a:solidFill>
                  <a:schemeClr val="tx1">
                    <a:lumMod val="50000"/>
                  </a:schemeClr>
                </a:solidFill>
              </a:rPr>
              <a:t>Ψ</a:t>
            </a:r>
            <a:r>
              <a:rPr lang="en-US" sz="2000" i="1" baseline="-25000" dirty="0" smtClean="0">
                <a:solidFill>
                  <a:schemeClr val="tx1">
                    <a:lumMod val="50000"/>
                  </a:schemeClr>
                </a:solidFill>
              </a:rPr>
              <a:t>E1, R, E2</a:t>
            </a:r>
            <a:endParaRPr lang="en-US" sz="2000" i="1" baseline="-25000" dirty="0" smtClean="0">
              <a:solidFill>
                <a:srgbClr val="A50021"/>
              </a:solidFill>
            </a:endParaRPr>
          </a:p>
          <a:p>
            <a:r>
              <a:rPr lang="en-US" sz="1400" i="1" dirty="0" smtClean="0">
                <a:solidFill>
                  <a:srgbClr val="A50021"/>
                </a:solidFill>
              </a:rPr>
              <a:t>KG-assisted relation</a:t>
            </a:r>
            <a:r>
              <a:rPr lang="en-US" sz="1400" i="1" dirty="0">
                <a:solidFill>
                  <a:srgbClr val="A50021"/>
                </a:solidFill>
              </a:rPr>
              <a:t/>
            </a:r>
            <a:br>
              <a:rPr lang="en-US" sz="1400" i="1" dirty="0">
                <a:solidFill>
                  <a:srgbClr val="A50021"/>
                </a:solidFill>
              </a:rPr>
            </a:br>
            <a:r>
              <a:rPr lang="en-US" sz="1400" i="1" dirty="0">
                <a:solidFill>
                  <a:srgbClr val="A50021"/>
                </a:solidFill>
              </a:rPr>
              <a:t>evidence potential</a:t>
            </a:r>
          </a:p>
        </p:txBody>
      </p:sp>
      <p:sp>
        <p:nvSpPr>
          <p:cNvPr id="17" name="Text Box 57"/>
          <p:cNvSpPr txBox="1">
            <a:spLocks noChangeArrowheads="1"/>
          </p:cNvSpPr>
          <p:nvPr/>
        </p:nvSpPr>
        <p:spPr bwMode="auto">
          <a:xfrm>
            <a:off x="6726139" y="5049707"/>
            <a:ext cx="1645002" cy="1046440"/>
          </a:xfrm>
          <a:prstGeom prst="rect">
            <a:avLst/>
          </a:prstGeom>
          <a:noFill/>
          <a:ln w="9525">
            <a:noFill/>
            <a:miter lim="800000"/>
            <a:headEnd/>
            <a:tailEnd/>
          </a:ln>
          <a:effectLst/>
        </p:spPr>
        <p:txBody>
          <a:bodyPr wrap="none">
            <a:spAutoFit/>
          </a:bodyPr>
          <a:lstStyle/>
          <a:p>
            <a:r>
              <a:rPr lang="en-US" sz="2000" i="1" dirty="0" smtClean="0">
                <a:solidFill>
                  <a:schemeClr val="tx1">
                    <a:lumMod val="50000"/>
                  </a:schemeClr>
                </a:solidFill>
              </a:rPr>
              <a:t>Ψ</a:t>
            </a:r>
            <a:r>
              <a:rPr lang="en-US" sz="2000" i="1" baseline="-25000" dirty="0" smtClean="0">
                <a:solidFill>
                  <a:schemeClr val="tx1">
                    <a:lumMod val="50000"/>
                  </a:schemeClr>
                </a:solidFill>
              </a:rPr>
              <a:t>E1, R, E2, S</a:t>
            </a:r>
            <a:endParaRPr lang="en-US" sz="2000" i="1" baseline="-25000" dirty="0" smtClean="0">
              <a:solidFill>
                <a:srgbClr val="A50021"/>
              </a:solidFill>
            </a:endParaRPr>
          </a:p>
          <a:p>
            <a:r>
              <a:rPr lang="en-US" sz="1400" i="1" dirty="0" smtClean="0">
                <a:solidFill>
                  <a:srgbClr val="A50021"/>
                </a:solidFill>
              </a:rPr>
              <a:t>Corpus-assisted</a:t>
            </a:r>
            <a:r>
              <a:rPr lang="en-US" sz="1400" i="1" dirty="0">
                <a:solidFill>
                  <a:srgbClr val="A50021"/>
                </a:solidFill>
              </a:rPr>
              <a:t/>
            </a:r>
            <a:br>
              <a:rPr lang="en-US" sz="1400" i="1" dirty="0">
                <a:solidFill>
                  <a:srgbClr val="A50021"/>
                </a:solidFill>
              </a:rPr>
            </a:br>
            <a:r>
              <a:rPr lang="en-US" sz="1400" i="1" dirty="0">
                <a:solidFill>
                  <a:srgbClr val="A50021"/>
                </a:solidFill>
              </a:rPr>
              <a:t>entity-relation</a:t>
            </a:r>
            <a:br>
              <a:rPr lang="en-US" sz="1400" i="1" dirty="0">
                <a:solidFill>
                  <a:srgbClr val="A50021"/>
                </a:solidFill>
              </a:rPr>
            </a:br>
            <a:r>
              <a:rPr lang="en-US" sz="1400" i="1" dirty="0">
                <a:solidFill>
                  <a:srgbClr val="A50021"/>
                </a:solidFill>
              </a:rPr>
              <a:t>evidence potential</a:t>
            </a:r>
          </a:p>
        </p:txBody>
      </p:sp>
      <p:sp>
        <p:nvSpPr>
          <p:cNvPr id="4" name="TextBox 3"/>
          <p:cNvSpPr txBox="1"/>
          <p:nvPr/>
        </p:nvSpPr>
        <p:spPr>
          <a:xfrm>
            <a:off x="5807378" y="1154654"/>
            <a:ext cx="3320878" cy="523220"/>
          </a:xfrm>
          <a:prstGeom prst="rect">
            <a:avLst/>
          </a:prstGeom>
          <a:solidFill>
            <a:schemeClr val="bg2"/>
          </a:solidFill>
          <a:ln>
            <a:solidFill>
              <a:schemeClr val="bg2"/>
            </a:solidFill>
          </a:ln>
        </p:spPr>
        <p:txBody>
          <a:bodyPr wrap="square" rtlCol="0">
            <a:spAutoFit/>
          </a:bodyPr>
          <a:lstStyle/>
          <a:p>
            <a:r>
              <a:rPr lang="en-US" sz="1400" dirty="0" smtClean="0">
                <a:solidFill>
                  <a:srgbClr val="FF0000"/>
                </a:solidFill>
                <a:latin typeface="Lucida Console" pitchFamily="49" charset="0"/>
              </a:rPr>
              <a:t>Washington </a:t>
            </a:r>
            <a:r>
              <a:rPr lang="en-US" sz="1400" dirty="0" smtClean="0">
                <a:solidFill>
                  <a:schemeClr val="tx2"/>
                </a:solidFill>
                <a:latin typeface="Lucida Console" pitchFamily="49" charset="0"/>
              </a:rPr>
              <a:t>|</a:t>
            </a:r>
            <a:r>
              <a:rPr lang="en-US" sz="1400" dirty="0" smtClean="0">
                <a:solidFill>
                  <a:srgbClr val="FF0000"/>
                </a:solidFill>
                <a:latin typeface="Lucida Console" pitchFamily="49" charset="0"/>
              </a:rPr>
              <a:t> </a:t>
            </a:r>
            <a:r>
              <a:rPr lang="en-US" sz="1400" dirty="0" smtClean="0">
                <a:solidFill>
                  <a:srgbClr val="0E8814"/>
                </a:solidFill>
                <a:latin typeface="Lucida Console" pitchFamily="49" charset="0"/>
              </a:rPr>
              <a:t>first |</a:t>
            </a:r>
            <a:r>
              <a:rPr lang="en-US" sz="1400" dirty="0" smtClean="0">
                <a:latin typeface="Lucida Console" pitchFamily="49" charset="0"/>
              </a:rPr>
              <a:t> </a:t>
            </a:r>
            <a:r>
              <a:rPr lang="en-US" sz="1400" dirty="0" smtClean="0">
                <a:solidFill>
                  <a:srgbClr val="0070C0"/>
                </a:solidFill>
                <a:latin typeface="Lucida Console" pitchFamily="49" charset="0"/>
              </a:rPr>
              <a:t>governor</a:t>
            </a:r>
          </a:p>
          <a:p>
            <a:r>
              <a:rPr lang="en-US" sz="1400" dirty="0" err="1">
                <a:solidFill>
                  <a:srgbClr val="0E8814"/>
                </a:solidFill>
                <a:latin typeface="Lucida Console" pitchFamily="49" charset="0"/>
              </a:rPr>
              <a:t>w</a:t>
            </a:r>
            <a:r>
              <a:rPr lang="en-US" sz="1400" dirty="0" err="1" smtClean="0">
                <a:solidFill>
                  <a:srgbClr val="0E8814"/>
                </a:solidFill>
                <a:latin typeface="Lucida Console" pitchFamily="49" charset="0"/>
              </a:rPr>
              <a:t>ashington</a:t>
            </a:r>
            <a:r>
              <a:rPr lang="en-US" sz="1400" dirty="0" smtClean="0">
                <a:solidFill>
                  <a:srgbClr val="0E8814"/>
                </a:solidFill>
                <a:latin typeface="Lucida Console" pitchFamily="49" charset="0"/>
              </a:rPr>
              <a:t> first | </a:t>
            </a:r>
            <a:r>
              <a:rPr lang="en-US" sz="1400" dirty="0">
                <a:solidFill>
                  <a:srgbClr val="0070C0"/>
                </a:solidFill>
                <a:latin typeface="Lucida Console" pitchFamily="49" charset="0"/>
              </a:rPr>
              <a:t>governor</a:t>
            </a:r>
            <a:endParaRPr lang="en-US" sz="1400" dirty="0">
              <a:solidFill>
                <a:srgbClr val="0070C0"/>
              </a:solidFill>
            </a:endParaRPr>
          </a:p>
        </p:txBody>
      </p:sp>
      <p:sp>
        <p:nvSpPr>
          <p:cNvPr id="3" name="Oval 2"/>
          <p:cNvSpPr/>
          <p:nvPr/>
        </p:nvSpPr>
        <p:spPr>
          <a:xfrm>
            <a:off x="4477103" y="1195410"/>
            <a:ext cx="530720" cy="48799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TextBox 4"/>
          <p:cNvSpPr txBox="1"/>
          <p:nvPr/>
        </p:nvSpPr>
        <p:spPr>
          <a:xfrm>
            <a:off x="4464377" y="1240903"/>
            <a:ext cx="539798" cy="369332"/>
          </a:xfrm>
          <a:prstGeom prst="rect">
            <a:avLst/>
          </a:prstGeom>
          <a:noFill/>
        </p:spPr>
        <p:txBody>
          <a:bodyPr wrap="square" rtlCol="0">
            <a:spAutoFit/>
          </a:bodyPr>
          <a:lstStyle/>
          <a:p>
            <a:pPr algn="ctr"/>
            <a:r>
              <a:rPr lang="en-US" dirty="0" smtClean="0"/>
              <a:t>Z</a:t>
            </a:r>
            <a:endParaRPr lang="en-US" dirty="0"/>
          </a:p>
        </p:txBody>
      </p:sp>
      <p:sp>
        <p:nvSpPr>
          <p:cNvPr id="19" name="Oval 18"/>
          <p:cNvSpPr/>
          <p:nvPr/>
        </p:nvSpPr>
        <p:spPr>
          <a:xfrm>
            <a:off x="512348" y="3283814"/>
            <a:ext cx="530720" cy="48799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0" name="TextBox 19"/>
          <p:cNvSpPr txBox="1"/>
          <p:nvPr/>
        </p:nvSpPr>
        <p:spPr>
          <a:xfrm>
            <a:off x="512348" y="3329307"/>
            <a:ext cx="539598" cy="369332"/>
          </a:xfrm>
          <a:prstGeom prst="rect">
            <a:avLst/>
          </a:prstGeom>
          <a:noFill/>
        </p:spPr>
        <p:txBody>
          <a:bodyPr wrap="square" rtlCol="0">
            <a:spAutoFit/>
          </a:bodyPr>
          <a:lstStyle/>
          <a:p>
            <a:pPr algn="ctr"/>
            <a:r>
              <a:rPr lang="en-US" dirty="0" smtClean="0"/>
              <a:t>T</a:t>
            </a:r>
            <a:r>
              <a:rPr lang="en-US" baseline="-25000" dirty="0" smtClean="0"/>
              <a:t>2</a:t>
            </a:r>
            <a:endParaRPr lang="en-US" baseline="-25000" dirty="0"/>
          </a:p>
        </p:txBody>
      </p:sp>
      <p:sp>
        <p:nvSpPr>
          <p:cNvPr id="21" name="Oval 20"/>
          <p:cNvSpPr/>
          <p:nvPr/>
        </p:nvSpPr>
        <p:spPr>
          <a:xfrm>
            <a:off x="3156286" y="3206705"/>
            <a:ext cx="530720" cy="48799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TextBox 21"/>
          <p:cNvSpPr txBox="1"/>
          <p:nvPr/>
        </p:nvSpPr>
        <p:spPr>
          <a:xfrm>
            <a:off x="3132336" y="3252198"/>
            <a:ext cx="539798" cy="369332"/>
          </a:xfrm>
          <a:prstGeom prst="rect">
            <a:avLst/>
          </a:prstGeom>
          <a:noFill/>
        </p:spPr>
        <p:txBody>
          <a:bodyPr wrap="square" rtlCol="0">
            <a:spAutoFit/>
          </a:bodyPr>
          <a:lstStyle/>
          <a:p>
            <a:pPr algn="ctr"/>
            <a:r>
              <a:rPr lang="en-US" dirty="0" smtClean="0"/>
              <a:t>R</a:t>
            </a:r>
            <a:endParaRPr lang="en-US" dirty="0"/>
          </a:p>
        </p:txBody>
      </p:sp>
      <p:sp>
        <p:nvSpPr>
          <p:cNvPr id="23" name="Oval 22"/>
          <p:cNvSpPr/>
          <p:nvPr/>
        </p:nvSpPr>
        <p:spPr>
          <a:xfrm>
            <a:off x="5912662" y="3269338"/>
            <a:ext cx="530720" cy="48799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4" name="TextBox 23"/>
          <p:cNvSpPr txBox="1"/>
          <p:nvPr/>
        </p:nvSpPr>
        <p:spPr>
          <a:xfrm>
            <a:off x="5912462" y="3314831"/>
            <a:ext cx="539798" cy="369332"/>
          </a:xfrm>
          <a:prstGeom prst="rect">
            <a:avLst/>
          </a:prstGeom>
          <a:noFill/>
        </p:spPr>
        <p:txBody>
          <a:bodyPr wrap="square" rtlCol="0">
            <a:spAutoFit/>
          </a:bodyPr>
          <a:lstStyle/>
          <a:p>
            <a:pPr algn="ctr"/>
            <a:r>
              <a:rPr lang="en-US" dirty="0" smtClean="0"/>
              <a:t>E</a:t>
            </a:r>
            <a:r>
              <a:rPr lang="en-US" baseline="-25000" dirty="0" smtClean="0"/>
              <a:t>1</a:t>
            </a:r>
            <a:endParaRPr lang="en-US" baseline="-25000" dirty="0"/>
          </a:p>
        </p:txBody>
      </p:sp>
      <p:sp>
        <p:nvSpPr>
          <p:cNvPr id="25" name="Oval 24"/>
          <p:cNvSpPr/>
          <p:nvPr/>
        </p:nvSpPr>
        <p:spPr>
          <a:xfrm>
            <a:off x="8144900" y="3260061"/>
            <a:ext cx="530720" cy="48799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6" name="TextBox 25"/>
          <p:cNvSpPr txBox="1"/>
          <p:nvPr/>
        </p:nvSpPr>
        <p:spPr>
          <a:xfrm>
            <a:off x="8144049" y="3304252"/>
            <a:ext cx="539798" cy="369332"/>
          </a:xfrm>
          <a:prstGeom prst="rect">
            <a:avLst/>
          </a:prstGeom>
          <a:noFill/>
        </p:spPr>
        <p:txBody>
          <a:bodyPr wrap="square" rtlCol="0">
            <a:spAutoFit/>
          </a:bodyPr>
          <a:lstStyle/>
          <a:p>
            <a:pPr algn="ctr"/>
            <a:r>
              <a:rPr lang="en-US" dirty="0"/>
              <a:t>S</a:t>
            </a:r>
          </a:p>
        </p:txBody>
      </p:sp>
      <p:sp>
        <p:nvSpPr>
          <p:cNvPr id="27" name="Oval 26"/>
          <p:cNvSpPr/>
          <p:nvPr/>
        </p:nvSpPr>
        <p:spPr>
          <a:xfrm>
            <a:off x="4533179" y="6090617"/>
            <a:ext cx="530720" cy="487998"/>
          </a:xfrm>
          <a:prstGeom prst="ellipse">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8" name="TextBox 27"/>
          <p:cNvSpPr txBox="1"/>
          <p:nvPr/>
        </p:nvSpPr>
        <p:spPr>
          <a:xfrm>
            <a:off x="4532979" y="6136110"/>
            <a:ext cx="539798" cy="369332"/>
          </a:xfrm>
          <a:prstGeom prst="rect">
            <a:avLst/>
          </a:prstGeom>
          <a:noFill/>
        </p:spPr>
        <p:txBody>
          <a:bodyPr wrap="square" rtlCol="0">
            <a:spAutoFit/>
          </a:bodyPr>
          <a:lstStyle/>
          <a:p>
            <a:pPr algn="ctr"/>
            <a:r>
              <a:rPr lang="en-US" dirty="0" smtClean="0"/>
              <a:t>E</a:t>
            </a:r>
            <a:r>
              <a:rPr lang="en-US" baseline="-25000" dirty="0" smtClean="0"/>
              <a:t>2</a:t>
            </a:r>
            <a:endParaRPr lang="en-US" baseline="-25000" dirty="0"/>
          </a:p>
        </p:txBody>
      </p:sp>
      <p:cxnSp>
        <p:nvCxnSpPr>
          <p:cNvPr id="29" name="Straight Connector 28"/>
          <p:cNvCxnSpPr>
            <a:stCxn id="5" idx="1"/>
            <a:endCxn id="19" idx="7"/>
          </p:cNvCxnSpPr>
          <p:nvPr/>
        </p:nvCxnSpPr>
        <p:spPr>
          <a:xfrm flipH="1">
            <a:off x="965346" y="1425569"/>
            <a:ext cx="3499031" cy="1929711"/>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39" name="Straight Connector 38"/>
          <p:cNvCxnSpPr>
            <a:stCxn id="3" idx="3"/>
            <a:endCxn id="21" idx="0"/>
          </p:cNvCxnSpPr>
          <p:nvPr/>
        </p:nvCxnSpPr>
        <p:spPr>
          <a:xfrm flipH="1">
            <a:off x="3421646" y="1611942"/>
            <a:ext cx="1133179" cy="1594763"/>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42" name="Straight Connector 41"/>
          <p:cNvCxnSpPr>
            <a:stCxn id="3" idx="5"/>
            <a:endCxn id="23" idx="0"/>
          </p:cNvCxnSpPr>
          <p:nvPr/>
        </p:nvCxnSpPr>
        <p:spPr>
          <a:xfrm>
            <a:off x="4930101" y="1611942"/>
            <a:ext cx="1247921" cy="1657396"/>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45" name="Straight Connector 44"/>
          <p:cNvCxnSpPr>
            <a:stCxn id="3" idx="6"/>
          </p:cNvCxnSpPr>
          <p:nvPr/>
        </p:nvCxnSpPr>
        <p:spPr>
          <a:xfrm>
            <a:off x="5007823" y="1439409"/>
            <a:ext cx="3214799" cy="1906437"/>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48" name="Straight Connector 47"/>
          <p:cNvCxnSpPr>
            <a:stCxn id="28" idx="3"/>
            <a:endCxn id="90" idx="2"/>
          </p:cNvCxnSpPr>
          <p:nvPr/>
        </p:nvCxnSpPr>
        <p:spPr>
          <a:xfrm flipV="1">
            <a:off x="5072777" y="4901198"/>
            <a:ext cx="1690672" cy="1419578"/>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59" name="Straight Connector 58"/>
          <p:cNvCxnSpPr>
            <a:stCxn id="27" idx="2"/>
            <a:endCxn id="19" idx="5"/>
          </p:cNvCxnSpPr>
          <p:nvPr/>
        </p:nvCxnSpPr>
        <p:spPr>
          <a:xfrm flipH="1" flipV="1">
            <a:off x="965346" y="3700346"/>
            <a:ext cx="3567833" cy="2634270"/>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
        <p:nvSpPr>
          <p:cNvPr id="1047" name="Rectangle 1046"/>
          <p:cNvSpPr/>
          <p:nvPr/>
        </p:nvSpPr>
        <p:spPr>
          <a:xfrm>
            <a:off x="2736393" y="2252598"/>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Rectangle 79"/>
          <p:cNvSpPr/>
          <p:nvPr/>
        </p:nvSpPr>
        <p:spPr>
          <a:xfrm>
            <a:off x="3903399" y="2367420"/>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80"/>
          <p:cNvSpPr/>
          <p:nvPr/>
        </p:nvSpPr>
        <p:spPr>
          <a:xfrm>
            <a:off x="4404439" y="4697256"/>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Rectangle 81"/>
          <p:cNvSpPr/>
          <p:nvPr/>
        </p:nvSpPr>
        <p:spPr>
          <a:xfrm>
            <a:off x="5477769" y="2356847"/>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6583963" y="2354894"/>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Rectangle 83"/>
          <p:cNvSpPr/>
          <p:nvPr/>
        </p:nvSpPr>
        <p:spPr>
          <a:xfrm>
            <a:off x="2551242" y="4846266"/>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p:cNvCxnSpPr>
            <a:stCxn id="27" idx="0"/>
            <a:endCxn id="81" idx="2"/>
          </p:cNvCxnSpPr>
          <p:nvPr/>
        </p:nvCxnSpPr>
        <p:spPr>
          <a:xfrm flipH="1" flipV="1">
            <a:off x="4481629" y="4873407"/>
            <a:ext cx="316910" cy="1217210"/>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
        <p:nvSpPr>
          <p:cNvPr id="90" name="Rectangle 89"/>
          <p:cNvSpPr/>
          <p:nvPr/>
        </p:nvSpPr>
        <p:spPr>
          <a:xfrm>
            <a:off x="6686259" y="4725047"/>
            <a:ext cx="154379" cy="176151"/>
          </a:xfrm>
          <a:prstGeom prst="rect">
            <a:avLst/>
          </a:prstGeom>
          <a:solidFill>
            <a:srgbClr val="640000"/>
          </a:solidFill>
          <a:ln>
            <a:solidFill>
              <a:srgbClr val="640000"/>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7" name="Straight Connector 96"/>
          <p:cNvCxnSpPr>
            <a:stCxn id="90" idx="0"/>
            <a:endCxn id="23" idx="4"/>
          </p:cNvCxnSpPr>
          <p:nvPr/>
        </p:nvCxnSpPr>
        <p:spPr>
          <a:xfrm flipH="1" flipV="1">
            <a:off x="6178022" y="3757336"/>
            <a:ext cx="585427" cy="967711"/>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
        <p:nvSpPr>
          <p:cNvPr id="53" name="TextBox 52"/>
          <p:cNvSpPr txBox="1"/>
          <p:nvPr/>
        </p:nvSpPr>
        <p:spPr>
          <a:xfrm>
            <a:off x="2608969" y="3953276"/>
            <a:ext cx="1101073" cy="523220"/>
          </a:xfrm>
          <a:prstGeom prst="rect">
            <a:avLst/>
          </a:prstGeom>
          <a:solidFill>
            <a:schemeClr val="bg2"/>
          </a:solidFill>
        </p:spPr>
        <p:txBody>
          <a:bodyPr wrap="square" rtlCol="0">
            <a:spAutoFit/>
          </a:bodyPr>
          <a:lstStyle/>
          <a:p>
            <a:r>
              <a:rPr lang="en-US" sz="1400" dirty="0" err="1" smtClean="0"/>
              <a:t>governorOf</a:t>
            </a:r>
            <a:endParaRPr lang="en-US" sz="1400" dirty="0" smtClean="0"/>
          </a:p>
          <a:p>
            <a:r>
              <a:rPr lang="en-US" sz="1400" dirty="0" smtClean="0"/>
              <a:t>null</a:t>
            </a:r>
            <a:endParaRPr lang="en-US" sz="1400" dirty="0"/>
          </a:p>
        </p:txBody>
      </p:sp>
      <p:sp>
        <p:nvSpPr>
          <p:cNvPr id="51" name="TextBox 50"/>
          <p:cNvSpPr txBox="1"/>
          <p:nvPr/>
        </p:nvSpPr>
        <p:spPr>
          <a:xfrm>
            <a:off x="34002" y="4002757"/>
            <a:ext cx="1794870" cy="523220"/>
          </a:xfrm>
          <a:prstGeom prst="rect">
            <a:avLst/>
          </a:prstGeom>
          <a:solidFill>
            <a:schemeClr val="bg2"/>
          </a:solidFill>
        </p:spPr>
        <p:txBody>
          <a:bodyPr wrap="square" rtlCol="0">
            <a:spAutoFit/>
          </a:bodyPr>
          <a:lstStyle/>
          <a:p>
            <a:r>
              <a:rPr lang="en-US" sz="1400" dirty="0" err="1" smtClean="0"/>
              <a:t>us_state_governor</a:t>
            </a:r>
            <a:endParaRPr lang="en-US" sz="1400" dirty="0" smtClean="0"/>
          </a:p>
          <a:p>
            <a:r>
              <a:rPr lang="en-US" sz="1400" dirty="0" err="1"/>
              <a:t>g</a:t>
            </a:r>
            <a:r>
              <a:rPr lang="en-US" sz="1400" dirty="0" err="1" smtClean="0"/>
              <a:t>overnor_general</a:t>
            </a:r>
            <a:endParaRPr lang="en-US" sz="1400" dirty="0"/>
          </a:p>
        </p:txBody>
      </p:sp>
      <p:sp>
        <p:nvSpPr>
          <p:cNvPr id="54" name="TextBox 53"/>
          <p:cNvSpPr txBox="1"/>
          <p:nvPr/>
        </p:nvSpPr>
        <p:spPr>
          <a:xfrm>
            <a:off x="5518414" y="3905773"/>
            <a:ext cx="1999568" cy="523220"/>
          </a:xfrm>
          <a:prstGeom prst="rect">
            <a:avLst/>
          </a:prstGeom>
          <a:solidFill>
            <a:schemeClr val="bg2"/>
          </a:solidFill>
        </p:spPr>
        <p:txBody>
          <a:bodyPr wrap="square" rtlCol="0">
            <a:spAutoFit/>
          </a:bodyPr>
          <a:lstStyle/>
          <a:p>
            <a:r>
              <a:rPr lang="en-US" sz="1400" dirty="0" smtClean="0"/>
              <a:t>Washington (State)</a:t>
            </a:r>
          </a:p>
          <a:p>
            <a:r>
              <a:rPr lang="en-US" sz="1400" dirty="0" smtClean="0"/>
              <a:t>null</a:t>
            </a:r>
            <a:endParaRPr lang="en-US" sz="1400" dirty="0"/>
          </a:p>
        </p:txBody>
      </p:sp>
      <p:sp>
        <p:nvSpPr>
          <p:cNvPr id="56" name="TextBox 55"/>
          <p:cNvSpPr txBox="1"/>
          <p:nvPr/>
        </p:nvSpPr>
        <p:spPr>
          <a:xfrm>
            <a:off x="7559000" y="3868173"/>
            <a:ext cx="1525629" cy="523220"/>
          </a:xfrm>
          <a:prstGeom prst="rect">
            <a:avLst/>
          </a:prstGeom>
          <a:solidFill>
            <a:schemeClr val="bg2"/>
          </a:solidFill>
        </p:spPr>
        <p:txBody>
          <a:bodyPr wrap="square" rtlCol="0">
            <a:spAutoFit/>
          </a:bodyPr>
          <a:lstStyle/>
          <a:p>
            <a:r>
              <a:rPr lang="en-US" sz="1400" dirty="0" smtClean="0"/>
              <a:t>first</a:t>
            </a:r>
          </a:p>
          <a:p>
            <a:r>
              <a:rPr lang="en-US" sz="1400" dirty="0" err="1"/>
              <a:t>w</a:t>
            </a:r>
            <a:r>
              <a:rPr lang="en-US" sz="1400" dirty="0" err="1" smtClean="0"/>
              <a:t>ashington</a:t>
            </a:r>
            <a:r>
              <a:rPr lang="en-US" sz="1400" dirty="0" smtClean="0"/>
              <a:t> first</a:t>
            </a:r>
            <a:endParaRPr lang="en-US" sz="1400" dirty="0"/>
          </a:p>
        </p:txBody>
      </p:sp>
      <p:sp>
        <p:nvSpPr>
          <p:cNvPr id="57" name="TextBox 56"/>
          <p:cNvSpPr txBox="1"/>
          <p:nvPr/>
        </p:nvSpPr>
        <p:spPr>
          <a:xfrm>
            <a:off x="2533762" y="6217505"/>
            <a:ext cx="1299994" cy="523220"/>
          </a:xfrm>
          <a:prstGeom prst="rect">
            <a:avLst/>
          </a:prstGeom>
          <a:solidFill>
            <a:schemeClr val="bg2"/>
          </a:solidFill>
        </p:spPr>
        <p:txBody>
          <a:bodyPr wrap="square" rtlCol="0">
            <a:spAutoFit/>
          </a:bodyPr>
          <a:lstStyle/>
          <a:p>
            <a:r>
              <a:rPr lang="en-US" sz="1400" dirty="0"/>
              <a:t>Elisha </a:t>
            </a:r>
            <a:r>
              <a:rPr lang="en-US" sz="1400" dirty="0" err="1"/>
              <a:t>Peyre</a:t>
            </a:r>
            <a:r>
              <a:rPr lang="en-US" sz="1400" dirty="0"/>
              <a:t> Ferry</a:t>
            </a:r>
          </a:p>
        </p:txBody>
      </p:sp>
      <p:cxnSp>
        <p:nvCxnSpPr>
          <p:cNvPr id="55" name="Straight Connector 54"/>
          <p:cNvCxnSpPr>
            <a:stCxn id="81" idx="1"/>
            <a:endCxn id="21" idx="4"/>
          </p:cNvCxnSpPr>
          <p:nvPr/>
        </p:nvCxnSpPr>
        <p:spPr>
          <a:xfrm flipH="1" flipV="1">
            <a:off x="3421646" y="3694703"/>
            <a:ext cx="982793" cy="1090629"/>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46" name="Straight Connector 45"/>
          <p:cNvCxnSpPr>
            <a:stCxn id="90" idx="1"/>
            <a:endCxn id="21" idx="6"/>
          </p:cNvCxnSpPr>
          <p:nvPr/>
        </p:nvCxnSpPr>
        <p:spPr>
          <a:xfrm flipH="1" flipV="1">
            <a:off x="3687006" y="3450704"/>
            <a:ext cx="2999253" cy="1362419"/>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52" name="Straight Connector 51"/>
          <p:cNvCxnSpPr>
            <a:stCxn id="81" idx="3"/>
            <a:endCxn id="23" idx="3"/>
          </p:cNvCxnSpPr>
          <p:nvPr/>
        </p:nvCxnSpPr>
        <p:spPr>
          <a:xfrm flipV="1">
            <a:off x="4558818" y="3685870"/>
            <a:ext cx="1431566" cy="1099462"/>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cxnSp>
        <p:nvCxnSpPr>
          <p:cNvPr id="94" name="Straight Connector 93"/>
          <p:cNvCxnSpPr>
            <a:stCxn id="90" idx="3"/>
            <a:endCxn id="25" idx="3"/>
          </p:cNvCxnSpPr>
          <p:nvPr/>
        </p:nvCxnSpPr>
        <p:spPr>
          <a:xfrm flipV="1">
            <a:off x="6840638" y="3676593"/>
            <a:ext cx="1381984" cy="1136530"/>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4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0"/>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8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3"/>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27"/>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1"/>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59"/>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8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81"/>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55"/>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2"/>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87"/>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5"/>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97"/>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9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48"/>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90"/>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17"/>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46"/>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p:bldP spid="7" grpId="0"/>
      <p:bldP spid="8" grpId="0"/>
      <p:bldP spid="9" grpId="0"/>
      <p:bldP spid="10" grpId="0"/>
      <p:bldP spid="11" grpId="0"/>
      <p:bldP spid="12" grpId="0"/>
      <p:bldP spid="13" grpId="0"/>
      <p:bldP spid="14" grpId="0"/>
      <p:bldP spid="15" grpId="0"/>
      <p:bldP spid="17" grpId="0"/>
      <p:bldP spid="4" grpId="0" animBg="1"/>
      <p:bldP spid="3" grpId="0" animBg="1"/>
      <p:bldP spid="5" grpId="0"/>
      <p:bldP spid="19" grpId="0" animBg="1"/>
      <p:bldP spid="20" grpId="0"/>
      <p:bldP spid="21" grpId="0" animBg="1"/>
      <p:bldP spid="22" grpId="0"/>
      <p:bldP spid="23" grpId="0" animBg="1"/>
      <p:bldP spid="24" grpId="0"/>
      <p:bldP spid="25" grpId="0" animBg="1"/>
      <p:bldP spid="26" grpId="0"/>
      <p:bldP spid="27" grpId="0" animBg="1"/>
      <p:bldP spid="28" grpId="0"/>
      <p:bldP spid="1047" grpId="0" animBg="1"/>
      <p:bldP spid="80" grpId="0" animBg="1"/>
      <p:bldP spid="81" grpId="0" animBg="1"/>
      <p:bldP spid="82" grpId="0" animBg="1"/>
      <p:bldP spid="83" grpId="0" animBg="1"/>
      <p:bldP spid="84" grpId="0" animBg="1"/>
      <p:bldP spid="90" grpId="0" animBg="1"/>
      <p:bldP spid="53" grpId="0" animBg="1"/>
      <p:bldP spid="51" grpId="0" animBg="1"/>
      <p:bldP spid="54" grpId="0" animBg="1"/>
      <p:bldP spid="56" grpId="0" animBg="1"/>
      <p:bldP spid="5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0.3|12.1|8.9"/>
</p:tagLst>
</file>

<file path=ppt/theme/theme1.xml><?xml version="1.0" encoding="utf-8"?>
<a:theme xmlns:a="http://schemas.openxmlformats.org/drawingml/2006/main" name="UT-orange">
  <a:themeElements>
    <a:clrScheme name="Custom 1">
      <a:dk1>
        <a:srgbClr val="3C3C3B"/>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UT-orang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UT-orange.thmx</Template>
  <TotalTime>5493</TotalTime>
  <Words>2922</Words>
  <Application>Microsoft Office PowerPoint</Application>
  <PresentationFormat>On-screen Show (4:3)</PresentationFormat>
  <Paragraphs>311</Paragraphs>
  <Slides>24</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24</vt:i4>
      </vt:variant>
    </vt:vector>
  </HeadingPairs>
  <TitlesOfParts>
    <vt:vector size="32" baseType="lpstr">
      <vt:lpstr>Arial</vt:lpstr>
      <vt:lpstr>Calibri</vt:lpstr>
      <vt:lpstr>Courier New</vt:lpstr>
      <vt:lpstr>Georgia</vt:lpstr>
      <vt:lpstr>Lucida Console</vt:lpstr>
      <vt:lpstr>Wingdings</vt:lpstr>
      <vt:lpstr>UT-orange</vt:lpstr>
      <vt:lpstr>1_UT-orange</vt:lpstr>
      <vt:lpstr>Knowledge Graph and Corpus Driven Segmentation and Answer Inference  for Telegraphic Entity-seeking Queries  EMNLP 2014</vt:lpstr>
      <vt:lpstr>Entity-seeking Telegraphic Queries</vt:lpstr>
      <vt:lpstr>Challenges</vt:lpstr>
      <vt:lpstr>Why do we need the corpus?</vt:lpstr>
      <vt:lpstr>Annotated Web with Knowledge Graph</vt:lpstr>
      <vt:lpstr>Interpretation via Segmentation</vt:lpstr>
      <vt:lpstr>Signals from the Query</vt:lpstr>
      <vt:lpstr>Segmentation and Interpretation</vt:lpstr>
      <vt:lpstr>Combining KG and Corpus Evidence</vt:lpstr>
      <vt:lpstr>From query to Answer Entity</vt:lpstr>
      <vt:lpstr>Relation and Type Models</vt:lpstr>
      <vt:lpstr>Corpus Potential</vt:lpstr>
      <vt:lpstr>Latent Variable Discriminative Training (LVDT)</vt:lpstr>
      <vt:lpstr>Experiments</vt:lpstr>
      <vt:lpstr>Test Bed</vt:lpstr>
      <vt:lpstr>Test Bed</vt:lpstr>
      <vt:lpstr>Synergy Between KG and Corpus</vt:lpstr>
      <vt:lpstr>Query Template Comparison</vt:lpstr>
      <vt:lpstr>Comparison with Semantic Parsers</vt:lpstr>
      <vt:lpstr>Qualitative Comparison</vt:lpstr>
      <vt:lpstr>Summary</vt:lpstr>
      <vt:lpstr>References</vt:lpstr>
      <vt:lpstr>Data</vt:lpstr>
      <vt:lpstr>Thank you! Questions?</vt:lpstr>
    </vt:vector>
  </TitlesOfParts>
  <Company>University of Tennessee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Lilia Neville</dc:creator>
  <cp:lastModifiedBy>ADMINIBM</cp:lastModifiedBy>
  <cp:revision>287</cp:revision>
  <dcterms:created xsi:type="dcterms:W3CDTF">2013-07-30T15:00:56Z</dcterms:created>
  <dcterms:modified xsi:type="dcterms:W3CDTF">2014-11-09T11:13:49Z</dcterms:modified>
</cp:coreProperties>
</file>