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8" r:id="rId3"/>
    <p:sldId id="262" r:id="rId4"/>
    <p:sldId id="279" r:id="rId5"/>
    <p:sldId id="263" r:id="rId6"/>
    <p:sldId id="276" r:id="rId7"/>
    <p:sldId id="267" r:id="rId8"/>
    <p:sldId id="269" r:id="rId9"/>
    <p:sldId id="275" r:id="rId10"/>
    <p:sldId id="278" r:id="rId11"/>
    <p:sldId id="277" r:id="rId12"/>
    <p:sldId id="271" r:id="rId13"/>
    <p:sldId id="259" r:id="rId14"/>
    <p:sldId id="261" r:id="rId15"/>
    <p:sldId id="272" r:id="rId16"/>
    <p:sldId id="281" r:id="rId17"/>
    <p:sldId id="273" r:id="rId18"/>
    <p:sldId id="274" r:id="rId19"/>
    <p:sldId id="280" r:id="rId20"/>
    <p:sldId id="264"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2E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598" autoAdjust="0"/>
  </p:normalViewPr>
  <p:slideViewPr>
    <p:cSldViewPr>
      <p:cViewPr>
        <p:scale>
          <a:sx n="60" d="100"/>
          <a:sy n="60" d="100"/>
        </p:scale>
        <p:origin x="-165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21586"/>
  <ax:ocxPr ax:name="_cy" ax:value="11642"/>
  <ax:ocxPr ax:name="FlashVars" ax:value=""/>
  <ax:ocxPr ax:name="Movie" ax:value="D:\Subjects\Artificial Intelligence\Seminar\Chinese.swf"/>
  <ax:ocxPr ax:name="Src" ax:value="D:\Subjects\Artificial Intelligence\Seminar\Chinese.swf"/>
  <ax:ocxPr ax:name="WMode" ax:value="Window"/>
  <ax:ocxPr ax:name="Play" ax:value="0"/>
  <ax:ocxPr ax:name="Loop" ax:value="-1"/>
  <ax:ocxPr ax:name="Quality" ax:value="High"/>
  <ax:ocxPr ax:name="SAlign" ax:value=""/>
  <ax:ocxPr ax:name="Menu" ax:value="-1"/>
  <ax:ocxPr ax:name="Base" ax:value=""/>
  <ax:ocxPr ax:name="AllowScriptAccess" ax:value=""/>
  <ax:ocxPr ax:name="Scale" ax:value="ShowAll"/>
  <ax:ocxPr ax:name="DeviceFont" ax:value="0"/>
  <ax:ocxPr ax:name="EmbedMovie" ax:value="-1"/>
  <ax:ocxPr ax:name="BGColor" ax:value=""/>
  <ax:ocxPr ax:name="SWRemote" ax:value=""/>
  <ax:ocxPr ax:name="MovieData" ax:value=""/>
  <ax:ocxPr ax:name="SeamlessTabbing" ax:value="1"/>
  <ax:ocxPr ax:name="Profile" ax:value="-1"/>
  <ax:ocxPr ax:name="ProfileAddress" ax:value=""/>
  <ax:ocxPr ax:name="ProfilePort" ax:value="1632261201"/>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0AE1DB-E945-49B9-8613-52F484BF23DC}" type="datetimeFigureOut">
              <a:rPr lang="en-US" smtClean="0"/>
              <a:pPr/>
              <a:t>4/4/2010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702703-AB43-4CC1-8E55-2611CFABF3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buFontTx/>
              <a:buNone/>
            </a:pPr>
            <a:r>
              <a:rPr lang="en-US" altLang="zh-TW" sz="1400" dirty="0" smtClean="0">
                <a:solidFill>
                  <a:srgbClr val="FF9900"/>
                </a:solidFill>
                <a:ea typeface="新細明體" pitchFamily="18" charset="-120"/>
              </a:rPr>
              <a:t>John Searle</a:t>
            </a:r>
          </a:p>
          <a:p>
            <a:pPr>
              <a:lnSpc>
                <a:spcPct val="80000"/>
              </a:lnSpc>
              <a:buFontTx/>
              <a:buNone/>
            </a:pPr>
            <a:endParaRPr lang="en-US" altLang="zh-TW" sz="1200" dirty="0" smtClean="0">
              <a:solidFill>
                <a:srgbClr val="FF9900"/>
              </a:solidFill>
              <a:ea typeface="新細明體" pitchFamily="18" charset="-120"/>
            </a:endParaRPr>
          </a:p>
          <a:p>
            <a:pPr>
              <a:lnSpc>
                <a:spcPct val="80000"/>
              </a:lnSpc>
            </a:pPr>
            <a:r>
              <a:rPr lang="en-US" altLang="zh-TW" sz="1200" dirty="0" smtClean="0">
                <a:solidFill>
                  <a:srgbClr val="FF9900"/>
                </a:solidFill>
                <a:ea typeface="新細明體" pitchFamily="18" charset="-120"/>
              </a:rPr>
              <a:t>Famous philosopher at University of California, Berkeley. Most well-known in philosophy of language, philosophy of mind and consciousness studies</a:t>
            </a:r>
          </a:p>
          <a:p>
            <a:endParaRPr lang="en-US" dirty="0"/>
          </a:p>
        </p:txBody>
      </p:sp>
      <p:sp>
        <p:nvSpPr>
          <p:cNvPr id="4" name="Slide Number Placeholder 3"/>
          <p:cNvSpPr>
            <a:spLocks noGrp="1"/>
          </p:cNvSpPr>
          <p:nvPr>
            <p:ph type="sldNum" sz="quarter" idx="10"/>
          </p:nvPr>
        </p:nvSpPr>
        <p:spPr/>
        <p:txBody>
          <a:bodyPr/>
          <a:lstStyle/>
          <a:p>
            <a:fld id="{23702703-AB43-4CC1-8E55-2611CFABF3D0}"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Searle is in a room with input and output windows, and a list of rules, in English, about manipulating Chinese characters.</a:t>
            </a:r>
          </a:p>
          <a:p>
            <a:endParaRPr lang="en-US" dirty="0" smtClean="0"/>
          </a:p>
          <a:p>
            <a:r>
              <a:rPr lang="en-US" dirty="0" smtClean="0"/>
              <a:t>The characters are all meaningless “squiggles and </a:t>
            </a:r>
            <a:r>
              <a:rPr lang="en-US" dirty="0" err="1" smtClean="0"/>
              <a:t>squoggles</a:t>
            </a:r>
            <a:r>
              <a:rPr lang="en-US" dirty="0" smtClean="0"/>
              <a:t>” to him.</a:t>
            </a:r>
          </a:p>
          <a:p>
            <a:endParaRPr lang="en-US" dirty="0" smtClean="0"/>
          </a:p>
          <a:p>
            <a:r>
              <a:rPr lang="en-US" dirty="0" smtClean="0"/>
              <a:t>Chinese texts and questions come in from the input window.</a:t>
            </a:r>
          </a:p>
          <a:p>
            <a:endParaRPr lang="en-US" dirty="0" smtClean="0"/>
          </a:p>
          <a:p>
            <a:r>
              <a:rPr lang="en-US" dirty="0" smtClean="0"/>
              <a:t>Following the rules, he manipulates the characters and produces each reply, which he pushes through the output window.</a:t>
            </a:r>
          </a:p>
          <a:p>
            <a:endParaRPr lang="en-US" dirty="0" smtClean="0"/>
          </a:p>
          <a:p>
            <a:pPr>
              <a:lnSpc>
                <a:spcPct val="90000"/>
              </a:lnSpc>
              <a:buFontTx/>
              <a:buNone/>
            </a:pPr>
            <a:r>
              <a:rPr lang="en-US" altLang="zh-TW" sz="1200" dirty="0" smtClean="0">
                <a:solidFill>
                  <a:srgbClr val="FF9900"/>
                </a:solidFill>
                <a:ea typeface="新細明體" pitchFamily="18" charset="-120"/>
              </a:rPr>
              <a:t>The answers in Chinese that Searle produces are very good. In fact, so good, no one can tell that he is not a native Chinese speaker!</a:t>
            </a:r>
          </a:p>
          <a:p>
            <a:pPr>
              <a:lnSpc>
                <a:spcPct val="90000"/>
              </a:lnSpc>
              <a:buFontTx/>
              <a:buNone/>
            </a:pPr>
            <a:endParaRPr lang="en-US" altLang="zh-TW" sz="1200" dirty="0" smtClean="0">
              <a:solidFill>
                <a:srgbClr val="FF9900"/>
              </a:solidFill>
              <a:ea typeface="新細明體" pitchFamily="18" charset="-120"/>
            </a:endParaRPr>
          </a:p>
          <a:p>
            <a:pPr>
              <a:lnSpc>
                <a:spcPct val="90000"/>
              </a:lnSpc>
              <a:buFontTx/>
              <a:buNone/>
            </a:pPr>
            <a:r>
              <a:rPr lang="en-US" altLang="zh-TW" sz="1200" dirty="0" smtClean="0">
                <a:solidFill>
                  <a:srgbClr val="FF9900"/>
                </a:solidFill>
                <a:ea typeface="新細明體" pitchFamily="18" charset="-120"/>
              </a:rPr>
              <a:t>Searle’s Chinese Room passes the Turing Test. In other words, </a:t>
            </a:r>
            <a:r>
              <a:rPr lang="en-US" altLang="zh-TW" sz="1200" b="1" dirty="0" smtClean="0">
                <a:solidFill>
                  <a:srgbClr val="FF9900"/>
                </a:solidFill>
                <a:ea typeface="新細明體" pitchFamily="18" charset="-120"/>
              </a:rPr>
              <a:t>it functions like an intelligent person</a:t>
            </a:r>
            <a:r>
              <a:rPr lang="en-US" altLang="zh-TW" sz="1200" dirty="0" smtClean="0">
                <a:solidFill>
                  <a:srgbClr val="FF9900"/>
                </a:solidFill>
                <a:ea typeface="新細明體" pitchFamily="18" charset="-120"/>
              </a:rPr>
              <a:t>.</a:t>
            </a:r>
          </a:p>
          <a:p>
            <a:pPr>
              <a:lnSpc>
                <a:spcPct val="90000"/>
              </a:lnSpc>
              <a:buFontTx/>
              <a:buNone/>
            </a:pPr>
            <a:endParaRPr lang="en-US" altLang="zh-TW" sz="1200" dirty="0" smtClean="0">
              <a:solidFill>
                <a:srgbClr val="FF9900"/>
              </a:solidFill>
              <a:ea typeface="新細明體" pitchFamily="18" charset="-120"/>
            </a:endParaRPr>
          </a:p>
          <a:p>
            <a:pPr>
              <a:lnSpc>
                <a:spcPct val="90000"/>
              </a:lnSpc>
              <a:buFontTx/>
              <a:buNone/>
            </a:pPr>
            <a:r>
              <a:rPr lang="en-US" altLang="zh-TW" sz="1200" dirty="0" smtClean="0">
                <a:solidFill>
                  <a:srgbClr val="FF9900"/>
                </a:solidFill>
                <a:ea typeface="新細明體" pitchFamily="18" charset="-120"/>
              </a:rPr>
              <a:t>Searle has only conducted symbol manipulation, with no understanding, yet he passes the Turing Test in Chinese.</a:t>
            </a:r>
          </a:p>
          <a:p>
            <a:pPr>
              <a:lnSpc>
                <a:spcPct val="90000"/>
              </a:lnSpc>
              <a:buFontTx/>
              <a:buNone/>
            </a:pPr>
            <a:endParaRPr lang="en-US" altLang="zh-TW" sz="1200" dirty="0" smtClean="0">
              <a:solidFill>
                <a:srgbClr val="FF9900"/>
              </a:solidFill>
              <a:ea typeface="新細明體" pitchFamily="18" charset="-120"/>
            </a:endParaRPr>
          </a:p>
          <a:p>
            <a:pPr>
              <a:lnSpc>
                <a:spcPct val="90000"/>
              </a:lnSpc>
              <a:buFontTx/>
              <a:buNone/>
            </a:pPr>
            <a:r>
              <a:rPr lang="en-US" altLang="zh-TW" sz="1200" dirty="0" smtClean="0">
                <a:solidFill>
                  <a:srgbClr val="FF9900"/>
                </a:solidFill>
                <a:ea typeface="新細明體" pitchFamily="18" charset="-120"/>
              </a:rPr>
              <a:t>Therefore, passing the Turing Test does not ensure understanding.</a:t>
            </a:r>
          </a:p>
          <a:p>
            <a:endParaRPr lang="en-US" dirty="0"/>
          </a:p>
        </p:txBody>
      </p:sp>
      <p:sp>
        <p:nvSpPr>
          <p:cNvPr id="4" name="Slide Number Placeholder 3"/>
          <p:cNvSpPr>
            <a:spLocks noGrp="1"/>
          </p:cNvSpPr>
          <p:nvPr>
            <p:ph type="sldNum" sz="quarter" idx="10"/>
          </p:nvPr>
        </p:nvSpPr>
        <p:spPr/>
        <p:txBody>
          <a:bodyPr/>
          <a:lstStyle/>
          <a:p>
            <a:fld id="{23702703-AB43-4CC1-8E55-2611CFABF3D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4/4/2010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4/4/2010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743200"/>
            <a:ext cx="5410200" cy="838200"/>
          </a:xfrm>
        </p:spPr>
        <p:txBody>
          <a:bodyPr/>
          <a:lstStyle/>
          <a:p>
            <a:r>
              <a:rPr lang="en-US" dirty="0" smtClean="0"/>
              <a:t>AI and the Brain</a:t>
            </a:r>
            <a:endParaRPr lang="en-US" dirty="0"/>
          </a:p>
        </p:txBody>
      </p:sp>
      <p:sp>
        <p:nvSpPr>
          <p:cNvPr id="3" name="Subtitle 2"/>
          <p:cNvSpPr>
            <a:spLocks noGrp="1"/>
          </p:cNvSpPr>
          <p:nvPr>
            <p:ph type="subTitle" idx="1"/>
          </p:nvPr>
        </p:nvSpPr>
        <p:spPr>
          <a:xfrm>
            <a:off x="685800" y="4142232"/>
            <a:ext cx="7772400" cy="1420368"/>
          </a:xfrm>
        </p:spPr>
        <p:txBody>
          <a:bodyPr/>
          <a:lstStyle/>
          <a:p>
            <a:r>
              <a:rPr lang="en-US" b="1" dirty="0" err="1" smtClean="0"/>
              <a:t>Shailesh</a:t>
            </a:r>
            <a:r>
              <a:rPr lang="en-US" b="1" dirty="0" smtClean="0"/>
              <a:t> </a:t>
            </a:r>
            <a:r>
              <a:rPr lang="en-US" b="1" dirty="0" err="1" smtClean="0"/>
              <a:t>Appukuttan</a:t>
            </a:r>
            <a:r>
              <a:rPr lang="en-US" b="1" dirty="0" smtClean="0"/>
              <a:t> : 0933 0003</a:t>
            </a:r>
          </a:p>
          <a:p>
            <a:r>
              <a:rPr lang="en-US" dirty="0" err="1" smtClean="0"/>
              <a:t>M.Tech</a:t>
            </a:r>
            <a:r>
              <a:rPr lang="en-US" dirty="0" smtClean="0"/>
              <a:t> 1</a:t>
            </a:r>
            <a:r>
              <a:rPr lang="en-US" baseline="30000" dirty="0" smtClean="0"/>
              <a:t>st</a:t>
            </a:r>
            <a:r>
              <a:rPr lang="en-US" dirty="0" smtClean="0"/>
              <a:t> Year</a:t>
            </a:r>
          </a:p>
          <a:p>
            <a:endParaRPr lang="en-US" dirty="0" smtClean="0"/>
          </a:p>
          <a:p>
            <a:r>
              <a:rPr lang="en-US" b="1" dirty="0" smtClean="0">
                <a:solidFill>
                  <a:schemeClr val="accent6">
                    <a:lumMod val="50000"/>
                  </a:schemeClr>
                </a:solidFill>
              </a:rPr>
              <a:t>CS344 Seminar</a:t>
            </a:r>
            <a:endParaRPr lang="en-US" b="1" dirty="0">
              <a:solidFill>
                <a:schemeClr val="accent6">
                  <a:lumMod val="50000"/>
                </a:schemeClr>
              </a:solidFill>
            </a:endParaRPr>
          </a:p>
        </p:txBody>
      </p:sp>
      <p:pic>
        <p:nvPicPr>
          <p:cNvPr id="4" name="Picture 3" descr="AI_Brain.jpg"/>
          <p:cNvPicPr>
            <a:picLocks noChangeAspect="1"/>
          </p:cNvPicPr>
          <p:nvPr/>
        </p:nvPicPr>
        <p:blipFill>
          <a:blip r:embed="rId2"/>
          <a:stretch>
            <a:fillRect/>
          </a:stretch>
        </p:blipFill>
        <p:spPr>
          <a:xfrm>
            <a:off x="685800" y="3722248"/>
            <a:ext cx="2362200" cy="2754752"/>
          </a:xfrm>
          <a:prstGeom prst="rect">
            <a:avLst/>
          </a:prstGeom>
        </p:spPr>
      </p:pic>
      <p:sp>
        <p:nvSpPr>
          <p:cNvPr id="6" name="TextBox 5"/>
          <p:cNvSpPr txBox="1"/>
          <p:nvPr/>
        </p:nvSpPr>
        <p:spPr>
          <a:xfrm>
            <a:off x="533400" y="6230779"/>
            <a:ext cx="4038600" cy="246221"/>
          </a:xfrm>
          <a:prstGeom prst="rect">
            <a:avLst/>
          </a:prstGeom>
          <a:noFill/>
        </p:spPr>
        <p:txBody>
          <a:bodyPr wrap="square" rtlCol="0">
            <a:spAutoFit/>
          </a:bodyPr>
          <a:lstStyle/>
          <a:p>
            <a:r>
              <a:rPr lang="en-US" sz="1000" dirty="0" smtClean="0"/>
              <a:t>Image Source: http://www.interintelligence.org</a:t>
            </a:r>
            <a:endParaRPr lang="en-US" sz="1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The Turing Test</a:t>
            </a:r>
            <a:endParaRPr lang="en-US" dirty="0"/>
          </a:p>
        </p:txBody>
      </p:sp>
      <p:sp>
        <p:nvSpPr>
          <p:cNvPr id="6" name="TextBox 5"/>
          <p:cNvSpPr txBox="1"/>
          <p:nvPr/>
        </p:nvSpPr>
        <p:spPr>
          <a:xfrm>
            <a:off x="838200" y="2438400"/>
            <a:ext cx="4038600" cy="2529282"/>
          </a:xfrm>
          <a:prstGeom prst="rect">
            <a:avLst/>
          </a:prstGeom>
          <a:noFill/>
        </p:spPr>
        <p:txBody>
          <a:bodyPr wrap="square" rtlCol="0">
            <a:spAutoFit/>
          </a:bodyPr>
          <a:lstStyle/>
          <a:p>
            <a:pPr algn="just">
              <a:lnSpc>
                <a:spcPct val="150000"/>
              </a:lnSpc>
            </a:pPr>
            <a:r>
              <a:rPr lang="en-US" dirty="0" smtClean="0"/>
              <a:t>If a machine can conduct a conversation so well that people cannot tell whether they are talking with a person or with a computer, then the computer can think. It passes the Turing Test.</a:t>
            </a:r>
          </a:p>
        </p:txBody>
      </p:sp>
      <p:pic>
        <p:nvPicPr>
          <p:cNvPr id="8" name="Picture 7" descr="Turing_Test.png"/>
          <p:cNvPicPr>
            <a:picLocks noChangeAspect="1"/>
          </p:cNvPicPr>
          <p:nvPr/>
        </p:nvPicPr>
        <p:blipFill>
          <a:blip r:embed="rId3"/>
          <a:stretch>
            <a:fillRect/>
          </a:stretch>
        </p:blipFill>
        <p:spPr>
          <a:xfrm>
            <a:off x="5410200" y="2133600"/>
            <a:ext cx="2457450" cy="3860154"/>
          </a:xfrm>
          <a:prstGeom prst="rect">
            <a:avLst/>
          </a:prstGeom>
        </p:spPr>
      </p:pic>
      <p:sp>
        <p:nvSpPr>
          <p:cNvPr id="7" name="TextBox 6"/>
          <p:cNvSpPr txBox="1"/>
          <p:nvPr/>
        </p:nvSpPr>
        <p:spPr>
          <a:xfrm>
            <a:off x="5257800" y="6230779"/>
            <a:ext cx="3581400" cy="246221"/>
          </a:xfrm>
          <a:prstGeom prst="rect">
            <a:avLst/>
          </a:prstGeom>
          <a:noFill/>
        </p:spPr>
        <p:txBody>
          <a:bodyPr wrap="square" rtlCol="0">
            <a:spAutoFit/>
          </a:bodyPr>
          <a:lstStyle/>
          <a:p>
            <a:r>
              <a:rPr lang="en-US" sz="1000" dirty="0" smtClean="0"/>
              <a:t>Image Source: http://commons.wikimedia.org/wiki/</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normAutofit/>
          </a:bodyPr>
          <a:lstStyle/>
          <a:p>
            <a:r>
              <a:rPr lang="en-US" dirty="0" smtClean="0"/>
              <a:t>Questions</a:t>
            </a:r>
            <a:endParaRPr lang="en-US" dirty="0"/>
          </a:p>
        </p:txBody>
      </p:sp>
      <p:sp>
        <p:nvSpPr>
          <p:cNvPr id="6" name="TextBox 5"/>
          <p:cNvSpPr txBox="1"/>
          <p:nvPr/>
        </p:nvSpPr>
        <p:spPr>
          <a:xfrm>
            <a:off x="838200" y="2291477"/>
            <a:ext cx="7467600" cy="2585323"/>
          </a:xfrm>
          <a:prstGeom prst="rect">
            <a:avLst/>
          </a:prstGeom>
          <a:noFill/>
        </p:spPr>
        <p:txBody>
          <a:bodyPr wrap="square" rtlCol="0">
            <a:spAutoFit/>
          </a:bodyPr>
          <a:lstStyle/>
          <a:p>
            <a:pPr algn="just"/>
            <a:r>
              <a:rPr lang="en-US" dirty="0" smtClean="0"/>
              <a:t>Is there anything essential that a human being can do that a computer could never do?  Why?</a:t>
            </a:r>
          </a:p>
          <a:p>
            <a:pPr algn="just"/>
            <a:endParaRPr lang="en-US" dirty="0" smtClean="0"/>
          </a:p>
          <a:p>
            <a:pPr algn="just"/>
            <a:r>
              <a:rPr lang="en-US" dirty="0" smtClean="0"/>
              <a:t>Even if a computer can pass a Turing test, how do we know it is really thinking as opposed to imitating or simulating thought? </a:t>
            </a:r>
          </a:p>
          <a:p>
            <a:pPr algn="just"/>
            <a:endParaRPr lang="en-US" dirty="0" smtClean="0"/>
          </a:p>
          <a:p>
            <a:pPr algn="just"/>
            <a:r>
              <a:rPr lang="en-US" dirty="0" smtClean="0"/>
              <a:t>If the Turing test is not a good test for actual thinking, is there any better test?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Searle’s Argument</a:t>
            </a:r>
            <a:endParaRPr lang="en-US" dirty="0"/>
          </a:p>
        </p:txBody>
      </p:sp>
      <p:sp>
        <p:nvSpPr>
          <p:cNvPr id="6" name="TextBox 5"/>
          <p:cNvSpPr txBox="1"/>
          <p:nvPr/>
        </p:nvSpPr>
        <p:spPr>
          <a:xfrm>
            <a:off x="838200" y="2286000"/>
            <a:ext cx="7467600" cy="2585323"/>
          </a:xfrm>
          <a:prstGeom prst="rect">
            <a:avLst/>
          </a:prstGeom>
          <a:noFill/>
        </p:spPr>
        <p:txBody>
          <a:bodyPr wrap="square" rtlCol="0">
            <a:spAutoFit/>
          </a:bodyPr>
          <a:lstStyle/>
          <a:p>
            <a:pPr algn="just"/>
            <a:r>
              <a:rPr lang="en-US" dirty="0" smtClean="0"/>
              <a:t>Searle argues against both functionalism (the computer model of mind) and the claim that a computer that passes the Turing test would actually be thinking.</a:t>
            </a:r>
          </a:p>
          <a:p>
            <a:pPr algn="just"/>
            <a:endParaRPr lang="en-US" dirty="0" smtClean="0"/>
          </a:p>
          <a:p>
            <a:pPr algn="just"/>
            <a:r>
              <a:rPr lang="en-US" dirty="0" smtClean="0"/>
              <a:t>He does so by using a counter-example wherein a system passes the Turing test, but is not at all thinking or understanding. </a:t>
            </a:r>
          </a:p>
          <a:p>
            <a:pPr algn="just"/>
            <a:endParaRPr lang="en-US" dirty="0" smtClean="0"/>
          </a:p>
          <a:p>
            <a:pPr algn="just"/>
            <a:r>
              <a:rPr lang="en-US" dirty="0" smtClean="0"/>
              <a:t>It is called the </a:t>
            </a:r>
            <a:r>
              <a:rPr lang="en-US" b="1" dirty="0" smtClean="0"/>
              <a:t>Chinese Room</a:t>
            </a:r>
            <a:r>
              <a:rPr lang="en-US" dirty="0" smtClean="0"/>
              <a:t> Experiment.</a:t>
            </a:r>
          </a:p>
        </p:txBody>
      </p:sp>
      <p:sp>
        <p:nvSpPr>
          <p:cNvPr id="7" name="TextBox 6"/>
          <p:cNvSpPr txBox="1"/>
          <p:nvPr/>
        </p:nvSpPr>
        <p:spPr>
          <a:xfrm>
            <a:off x="4724400" y="6230779"/>
            <a:ext cx="41148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Source: www.storobia.com/ai/philosophy/chinese-room.html</a:t>
            </a:r>
            <a:endParaRPr lang="en-US"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The Chinese Room</a:t>
            </a:r>
            <a:endParaRPr lang="en-US" dirty="0"/>
          </a:p>
        </p:txBody>
      </p:sp>
      <p:pic>
        <p:nvPicPr>
          <p:cNvPr id="7" name="Picture 6" descr="Chinese Room.png"/>
          <p:cNvPicPr>
            <a:picLocks noChangeAspect="1"/>
          </p:cNvPicPr>
          <p:nvPr/>
        </p:nvPicPr>
        <p:blipFill>
          <a:blip r:embed="rId4"/>
          <a:stretch>
            <a:fillRect/>
          </a:stretch>
        </p:blipFill>
        <p:spPr>
          <a:xfrm>
            <a:off x="928254" y="1828800"/>
            <a:ext cx="7225146" cy="4481848"/>
          </a:xfrm>
          <a:prstGeom prst="rect">
            <a:avLst/>
          </a:prstGeom>
        </p:spPr>
      </p:pic>
      <p:sp>
        <p:nvSpPr>
          <p:cNvPr id="6" name="Text Box 4"/>
          <p:cNvSpPr txBox="1">
            <a:spLocks noChangeArrowheads="1"/>
          </p:cNvSpPr>
          <p:nvPr/>
        </p:nvSpPr>
        <p:spPr bwMode="auto">
          <a:xfrm>
            <a:off x="1780310" y="5943600"/>
            <a:ext cx="2819400" cy="646331"/>
          </a:xfrm>
          <a:prstGeom prst="rect">
            <a:avLst/>
          </a:prstGeom>
          <a:noFill/>
          <a:ln w="9525">
            <a:noFill/>
            <a:miter lim="800000"/>
            <a:headEnd/>
            <a:tailEnd/>
          </a:ln>
        </p:spPr>
        <p:txBody>
          <a:bodyPr>
            <a:spAutoFit/>
          </a:bodyPr>
          <a:lstStyle/>
          <a:p>
            <a:pPr algn="ctr" eaLnBrk="0" hangingPunct="0">
              <a:spcBef>
                <a:spcPct val="50000"/>
              </a:spcBef>
            </a:pPr>
            <a:r>
              <a:rPr lang="en-US" b="0" dirty="0">
                <a:solidFill>
                  <a:srgbClr val="FF0000"/>
                </a:solidFill>
                <a:latin typeface="Arial" pitchFamily="34" charset="0"/>
                <a:cs typeface="Arial" pitchFamily="34" charset="0"/>
              </a:rPr>
              <a:t>Set of rules, in English, for transforming phrases</a:t>
            </a:r>
          </a:p>
        </p:txBody>
      </p:sp>
      <p:sp>
        <p:nvSpPr>
          <p:cNvPr id="8" name="Line 5"/>
          <p:cNvSpPr>
            <a:spLocks noChangeShapeType="1"/>
          </p:cNvSpPr>
          <p:nvPr/>
        </p:nvSpPr>
        <p:spPr bwMode="auto">
          <a:xfrm flipH="1" flipV="1">
            <a:off x="2514600" y="5638800"/>
            <a:ext cx="228600" cy="304800"/>
          </a:xfrm>
          <a:prstGeom prst="line">
            <a:avLst/>
          </a:prstGeom>
          <a:noFill/>
          <a:ln w="9525">
            <a:solidFill>
              <a:srgbClr val="FF0000"/>
            </a:solidFill>
            <a:round/>
            <a:headEnd/>
            <a:tailEnd type="triangle" w="med" len="med"/>
          </a:ln>
        </p:spPr>
        <p:txBody>
          <a:bodyPr wrap="none" anchor="ctr"/>
          <a:lstStyle/>
          <a:p>
            <a:endParaRPr lang="en-US">
              <a:solidFill>
                <a:srgbClr val="FF0000"/>
              </a:solidFill>
            </a:endParaRPr>
          </a:p>
        </p:txBody>
      </p:sp>
      <p:sp>
        <p:nvSpPr>
          <p:cNvPr id="9" name="Text Box 6"/>
          <p:cNvSpPr txBox="1">
            <a:spLocks noChangeArrowheads="1"/>
          </p:cNvSpPr>
          <p:nvPr/>
        </p:nvSpPr>
        <p:spPr bwMode="auto">
          <a:xfrm>
            <a:off x="6096000" y="1676400"/>
            <a:ext cx="2209800" cy="646331"/>
          </a:xfrm>
          <a:prstGeom prst="rect">
            <a:avLst/>
          </a:prstGeom>
          <a:noFill/>
          <a:ln w="28575">
            <a:noFill/>
            <a:miter lim="800000"/>
            <a:headEnd/>
            <a:tailEnd/>
          </a:ln>
        </p:spPr>
        <p:txBody>
          <a:bodyPr wrap="square">
            <a:spAutoFit/>
          </a:bodyPr>
          <a:lstStyle/>
          <a:p>
            <a:pPr algn="ctr" eaLnBrk="0" hangingPunct="0">
              <a:spcBef>
                <a:spcPct val="50000"/>
              </a:spcBef>
            </a:pPr>
            <a:r>
              <a:rPr lang="en-US" b="0" dirty="0">
                <a:solidFill>
                  <a:srgbClr val="FF0000"/>
                </a:solidFill>
                <a:latin typeface="Arial" pitchFamily="34" charset="0"/>
                <a:cs typeface="Arial" pitchFamily="34" charset="0"/>
              </a:rPr>
              <a:t>Chinese Writing is given to the person</a:t>
            </a:r>
          </a:p>
        </p:txBody>
      </p:sp>
      <p:sp>
        <p:nvSpPr>
          <p:cNvPr id="10" name="Text Box 7"/>
          <p:cNvSpPr txBox="1">
            <a:spLocks noChangeArrowheads="1"/>
          </p:cNvSpPr>
          <p:nvPr/>
        </p:nvSpPr>
        <p:spPr bwMode="auto">
          <a:xfrm>
            <a:off x="7467600" y="5334000"/>
            <a:ext cx="1676400" cy="646331"/>
          </a:xfrm>
          <a:prstGeom prst="rect">
            <a:avLst/>
          </a:prstGeom>
          <a:noFill/>
          <a:ln w="28575">
            <a:noFill/>
            <a:miter lim="800000"/>
            <a:headEnd/>
            <a:tailEnd/>
          </a:ln>
        </p:spPr>
        <p:txBody>
          <a:bodyPr wrap="square">
            <a:spAutoFit/>
          </a:bodyPr>
          <a:lstStyle/>
          <a:p>
            <a:pPr algn="ctr" eaLnBrk="0" hangingPunct="0">
              <a:spcBef>
                <a:spcPct val="50000"/>
              </a:spcBef>
            </a:pPr>
            <a:r>
              <a:rPr lang="en-US" b="0" dirty="0">
                <a:solidFill>
                  <a:srgbClr val="FF0000"/>
                </a:solidFill>
                <a:latin typeface="Arial" pitchFamily="34" charset="0"/>
                <a:cs typeface="Arial" pitchFamily="34" charset="0"/>
              </a:rPr>
              <a:t>Correct Responses</a:t>
            </a:r>
          </a:p>
        </p:txBody>
      </p:sp>
      <p:sp>
        <p:nvSpPr>
          <p:cNvPr id="11" name="Line 8"/>
          <p:cNvSpPr>
            <a:spLocks noChangeShapeType="1"/>
          </p:cNvSpPr>
          <p:nvPr/>
        </p:nvSpPr>
        <p:spPr bwMode="auto">
          <a:xfrm flipH="1">
            <a:off x="3124200" y="2057400"/>
            <a:ext cx="2971800" cy="1828800"/>
          </a:xfrm>
          <a:prstGeom prst="line">
            <a:avLst/>
          </a:prstGeom>
          <a:noFill/>
          <a:ln w="19050">
            <a:solidFill>
              <a:srgbClr val="FF0000"/>
            </a:solidFill>
            <a:round/>
            <a:headEnd/>
            <a:tailEnd type="triangle" w="med" len="med"/>
          </a:ln>
        </p:spPr>
        <p:txBody>
          <a:bodyPr wrap="none" anchor="ctr"/>
          <a:lstStyle/>
          <a:p>
            <a:endParaRPr lang="en-US">
              <a:solidFill>
                <a:srgbClr val="FF0000"/>
              </a:solidFill>
            </a:endParaRPr>
          </a:p>
        </p:txBody>
      </p:sp>
      <p:sp>
        <p:nvSpPr>
          <p:cNvPr id="12" name="Line 9"/>
          <p:cNvSpPr>
            <a:spLocks noChangeShapeType="1"/>
          </p:cNvSpPr>
          <p:nvPr/>
        </p:nvSpPr>
        <p:spPr bwMode="auto">
          <a:xfrm flipH="1" flipV="1">
            <a:off x="7086600" y="4495800"/>
            <a:ext cx="685800" cy="838200"/>
          </a:xfrm>
          <a:prstGeom prst="line">
            <a:avLst/>
          </a:prstGeom>
          <a:noFill/>
          <a:ln w="19050">
            <a:solidFill>
              <a:srgbClr val="FF0000"/>
            </a:solidFill>
            <a:round/>
            <a:headEnd/>
            <a:tailEnd type="triangle" w="med" len="med"/>
          </a:ln>
        </p:spPr>
        <p:txBody>
          <a:bodyPr wrap="none" anchor="ctr"/>
          <a:lstStyle/>
          <a:p>
            <a:endParaRPr lang="en-US">
              <a:solidFill>
                <a:srgbClr val="FF0000"/>
              </a:solidFill>
            </a:endParaRPr>
          </a:p>
        </p:txBody>
      </p:sp>
      <p:sp>
        <p:nvSpPr>
          <p:cNvPr id="13" name="Text Box 10"/>
          <p:cNvSpPr txBox="1">
            <a:spLocks noChangeArrowheads="1"/>
          </p:cNvSpPr>
          <p:nvPr/>
        </p:nvSpPr>
        <p:spPr bwMode="auto">
          <a:xfrm>
            <a:off x="304800" y="1752600"/>
            <a:ext cx="1981200" cy="646331"/>
          </a:xfrm>
          <a:prstGeom prst="rect">
            <a:avLst/>
          </a:prstGeom>
          <a:noFill/>
          <a:ln w="9525">
            <a:noFill/>
            <a:miter lim="800000"/>
            <a:headEnd/>
            <a:tailEnd/>
          </a:ln>
        </p:spPr>
        <p:txBody>
          <a:bodyPr>
            <a:spAutoFit/>
          </a:bodyPr>
          <a:lstStyle/>
          <a:p>
            <a:pPr algn="ctr" eaLnBrk="0" hangingPunct="0">
              <a:spcBef>
                <a:spcPct val="50000"/>
              </a:spcBef>
            </a:pPr>
            <a:r>
              <a:rPr lang="en-US" b="0" dirty="0" smtClean="0">
                <a:solidFill>
                  <a:srgbClr val="FF0000"/>
                </a:solidFill>
                <a:latin typeface="Arial" pitchFamily="34" charset="0"/>
                <a:cs typeface="Arial" pitchFamily="34" charset="0"/>
              </a:rPr>
              <a:t>He </a:t>
            </a:r>
            <a:r>
              <a:rPr lang="en-US" b="0" dirty="0">
                <a:solidFill>
                  <a:srgbClr val="FF0000"/>
                </a:solidFill>
                <a:latin typeface="Arial" pitchFamily="34" charset="0"/>
                <a:cs typeface="Arial" pitchFamily="34" charset="0"/>
              </a:rPr>
              <a:t>does not know Chinese</a:t>
            </a:r>
          </a:p>
        </p:txBody>
      </p:sp>
      <p:cxnSp>
        <p:nvCxnSpPr>
          <p:cNvPr id="18" name="Elbow Connector 17"/>
          <p:cNvCxnSpPr/>
          <p:nvPr/>
        </p:nvCxnSpPr>
        <p:spPr>
          <a:xfrm>
            <a:off x="1295400" y="2438400"/>
            <a:ext cx="1600200" cy="1219200"/>
          </a:xfrm>
          <a:prstGeom prst="bentConnector3">
            <a:avLst>
              <a:gd name="adj1" fmla="val -21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53000" y="6230778"/>
            <a:ext cx="3886200" cy="246221"/>
          </a:xfrm>
          <a:prstGeom prst="rect">
            <a:avLst/>
          </a:prstGeom>
          <a:noFill/>
        </p:spPr>
        <p:txBody>
          <a:bodyPr wrap="square" rtlCol="0">
            <a:spAutoFit/>
          </a:bodyPr>
          <a:lstStyle/>
          <a:p>
            <a:r>
              <a:rPr lang="en-US" sz="1000" dirty="0" smtClean="0"/>
              <a:t>Image Source: http://pzwart.wdka.hro.nl/mdr/research/</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The Chinese Room</a:t>
            </a:r>
            <a:endParaRPr lang="en-US" dirty="0"/>
          </a:p>
        </p:txBody>
      </p:sp>
      <p:sp>
        <p:nvSpPr>
          <p:cNvPr id="6" name="TextBox 5"/>
          <p:cNvSpPr txBox="1"/>
          <p:nvPr/>
        </p:nvSpPr>
        <p:spPr>
          <a:xfrm>
            <a:off x="2057400" y="6230779"/>
            <a:ext cx="6781800" cy="246221"/>
          </a:xfrm>
          <a:prstGeom prst="rect">
            <a:avLst/>
          </a:prstGeom>
          <a:noFill/>
        </p:spPr>
        <p:txBody>
          <a:bodyPr wrap="square" rtlCol="0">
            <a:spAutoFit/>
          </a:bodyPr>
          <a:lstStyle/>
          <a:p>
            <a:r>
              <a:rPr lang="en-US" sz="1000" dirty="0" smtClean="0"/>
              <a:t>Applet Source: http://www.mind.ilstu.edu/curriculum/searle_chinese_room/searle_chinese_room.php</a:t>
            </a:r>
            <a:endParaRPr lang="en-US" sz="1000" dirty="0"/>
          </a:p>
        </p:txBody>
      </p:sp>
    </p:spTree>
    <p:controls>
      <p:control spid="1029" name="ShockwaveFlash1" r:id="rId2" imgW="7771429" imgH="4191585"/>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normAutofit/>
          </a:bodyPr>
          <a:lstStyle/>
          <a:p>
            <a:r>
              <a:rPr lang="en-US" dirty="0" smtClean="0"/>
              <a:t>Objections</a:t>
            </a:r>
            <a:endParaRPr lang="en-US" dirty="0"/>
          </a:p>
        </p:txBody>
      </p:sp>
      <p:sp>
        <p:nvSpPr>
          <p:cNvPr id="6" name="TextBox 5"/>
          <p:cNvSpPr txBox="1"/>
          <p:nvPr/>
        </p:nvSpPr>
        <p:spPr>
          <a:xfrm>
            <a:off x="838200" y="1973282"/>
            <a:ext cx="7467600" cy="3831818"/>
          </a:xfrm>
          <a:prstGeom prst="rect">
            <a:avLst/>
          </a:prstGeom>
          <a:noFill/>
        </p:spPr>
        <p:txBody>
          <a:bodyPr wrap="square" rtlCol="0">
            <a:spAutoFit/>
          </a:bodyPr>
          <a:lstStyle/>
          <a:p>
            <a:pPr algn="just">
              <a:lnSpc>
                <a:spcPct val="150000"/>
              </a:lnSpc>
              <a:buFontTx/>
              <a:buNone/>
            </a:pPr>
            <a:r>
              <a:rPr lang="en-US" altLang="zh-TW" dirty="0" smtClean="0">
                <a:ea typeface="新細明體" pitchFamily="18" charset="-120"/>
              </a:rPr>
              <a:t>The answers in Chinese that Searle produces are very good. In fact, so good, no one can tell that he is not a native Chinese speaker!</a:t>
            </a:r>
          </a:p>
          <a:p>
            <a:pPr algn="just">
              <a:lnSpc>
                <a:spcPct val="150000"/>
              </a:lnSpc>
              <a:buFontTx/>
              <a:buNone/>
            </a:pPr>
            <a:endParaRPr lang="en-US" altLang="zh-TW" dirty="0" smtClean="0">
              <a:ea typeface="新細明體" pitchFamily="18" charset="-120"/>
            </a:endParaRPr>
          </a:p>
          <a:p>
            <a:pPr algn="just">
              <a:lnSpc>
                <a:spcPct val="150000"/>
              </a:lnSpc>
              <a:buFontTx/>
              <a:buNone/>
            </a:pPr>
            <a:r>
              <a:rPr lang="en-US" altLang="zh-TW" dirty="0" smtClean="0">
                <a:ea typeface="新細明體" pitchFamily="18" charset="-120"/>
              </a:rPr>
              <a:t>Searle has only conducted symbol manipulation, with no understanding, yet he passes the Turing Test in Chinese.</a:t>
            </a:r>
          </a:p>
          <a:p>
            <a:pPr algn="just">
              <a:lnSpc>
                <a:spcPct val="150000"/>
              </a:lnSpc>
              <a:buFontTx/>
              <a:buNone/>
            </a:pPr>
            <a:endParaRPr lang="en-US" altLang="zh-TW" dirty="0" smtClean="0">
              <a:ea typeface="新細明體" pitchFamily="18" charset="-120"/>
            </a:endParaRPr>
          </a:p>
          <a:p>
            <a:pPr algn="just">
              <a:lnSpc>
                <a:spcPct val="150000"/>
              </a:lnSpc>
              <a:buFontTx/>
              <a:buNone/>
            </a:pPr>
            <a:r>
              <a:rPr lang="en-US" altLang="zh-TW" dirty="0" smtClean="0">
                <a:ea typeface="新細明體" pitchFamily="18" charset="-120"/>
              </a:rPr>
              <a:t>Therefore, passing the Turing Test does not ensure understanding.</a:t>
            </a:r>
          </a:p>
        </p:txBody>
      </p:sp>
      <p:sp>
        <p:nvSpPr>
          <p:cNvPr id="7" name="TextBox 6"/>
          <p:cNvSpPr txBox="1"/>
          <p:nvPr/>
        </p:nvSpPr>
        <p:spPr>
          <a:xfrm>
            <a:off x="2438400" y="6230779"/>
            <a:ext cx="64008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Source: </a:t>
            </a:r>
            <a:r>
              <a:rPr lang="en-US" sz="1000" dirty="0" smtClean="0"/>
              <a:t>http://www.mind.ilstu.edu/curriculum/searle_chinese_room/searle_chinese_room.php</a:t>
            </a:r>
            <a:endParaRPr lang="en-US"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normAutofit/>
          </a:bodyPr>
          <a:lstStyle/>
          <a:p>
            <a:r>
              <a:rPr lang="en-US" dirty="0" smtClean="0"/>
              <a:t>Counter Objections</a:t>
            </a:r>
            <a:endParaRPr lang="en-US" dirty="0"/>
          </a:p>
        </p:txBody>
      </p:sp>
      <p:sp>
        <p:nvSpPr>
          <p:cNvPr id="6" name="TextBox 5"/>
          <p:cNvSpPr txBox="1"/>
          <p:nvPr/>
        </p:nvSpPr>
        <p:spPr>
          <a:xfrm>
            <a:off x="838200" y="1973282"/>
            <a:ext cx="7467600" cy="3416320"/>
          </a:xfrm>
          <a:prstGeom prst="rect">
            <a:avLst/>
          </a:prstGeom>
          <a:noFill/>
        </p:spPr>
        <p:txBody>
          <a:bodyPr wrap="square" rtlCol="0">
            <a:spAutoFit/>
          </a:bodyPr>
          <a:lstStyle/>
          <a:p>
            <a:pPr algn="just">
              <a:lnSpc>
                <a:spcPct val="150000"/>
              </a:lnSpc>
            </a:pPr>
            <a:r>
              <a:rPr lang="en-US" dirty="0" smtClean="0"/>
              <a:t>Searle is part of a larger system. Searle doesn’t understand Chinese, but the whole system (Searle + room + rules) does understand Chinese.</a:t>
            </a:r>
          </a:p>
          <a:p>
            <a:pPr algn="just">
              <a:lnSpc>
                <a:spcPct val="150000"/>
              </a:lnSpc>
            </a:pPr>
            <a:endParaRPr lang="en-US" dirty="0" smtClean="0"/>
          </a:p>
          <a:p>
            <a:pPr algn="just">
              <a:lnSpc>
                <a:spcPct val="150000"/>
              </a:lnSpc>
            </a:pPr>
            <a:r>
              <a:rPr lang="en-US" dirty="0" smtClean="0"/>
              <a:t>The knowledge of Chinese is in the rules contained in the room. The ability to implement that knowledge is in Searle.</a:t>
            </a:r>
          </a:p>
          <a:p>
            <a:pPr algn="just">
              <a:lnSpc>
                <a:spcPct val="150000"/>
              </a:lnSpc>
            </a:pPr>
            <a:endParaRPr lang="en-US" dirty="0" smtClean="0"/>
          </a:p>
          <a:p>
            <a:pPr algn="just">
              <a:lnSpc>
                <a:spcPct val="150000"/>
              </a:lnSpc>
            </a:pPr>
            <a:r>
              <a:rPr lang="en-US" dirty="0" smtClean="0"/>
              <a:t>The system as a whole understands Chinese.</a:t>
            </a:r>
          </a:p>
        </p:txBody>
      </p:sp>
      <p:sp>
        <p:nvSpPr>
          <p:cNvPr id="7" name="TextBox 6"/>
          <p:cNvSpPr txBox="1"/>
          <p:nvPr/>
        </p:nvSpPr>
        <p:spPr>
          <a:xfrm>
            <a:off x="2438400" y="6230779"/>
            <a:ext cx="6400800"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Source: </a:t>
            </a:r>
            <a:r>
              <a:rPr lang="en-US" sz="1000" dirty="0" smtClean="0"/>
              <a:t>http://www.mind.ilstu.edu/curriculum/searle_chinese_room/searle_chinese_room.php</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Searle’s Conclusion</a:t>
            </a:r>
            <a:endParaRPr lang="en-US" dirty="0"/>
          </a:p>
        </p:txBody>
      </p:sp>
      <p:sp>
        <p:nvSpPr>
          <p:cNvPr id="6" name="TextBox 5"/>
          <p:cNvSpPr txBox="1"/>
          <p:nvPr/>
        </p:nvSpPr>
        <p:spPr>
          <a:xfrm>
            <a:off x="838200" y="2443877"/>
            <a:ext cx="7467600" cy="2308324"/>
          </a:xfrm>
          <a:prstGeom prst="rect">
            <a:avLst/>
          </a:prstGeom>
          <a:noFill/>
        </p:spPr>
        <p:txBody>
          <a:bodyPr wrap="square" rtlCol="0">
            <a:spAutoFit/>
          </a:bodyPr>
          <a:lstStyle/>
          <a:p>
            <a:pPr algn="just">
              <a:buClr>
                <a:schemeClr val="accent1"/>
              </a:buClr>
              <a:buFont typeface="Wingdings" pitchFamily="2" charset="2"/>
              <a:buChar char="ü"/>
            </a:pPr>
            <a:r>
              <a:rPr lang="en-US" dirty="0" smtClean="0"/>
              <a:t> Searle concludes that symbol manipulation alone can never produce understanding</a:t>
            </a:r>
          </a:p>
          <a:p>
            <a:pPr algn="just">
              <a:buClr>
                <a:schemeClr val="accent1"/>
              </a:buClr>
              <a:buFont typeface="Wingdings" pitchFamily="2" charset="2"/>
              <a:buChar char="ü"/>
            </a:pPr>
            <a:endParaRPr lang="en-US" dirty="0" smtClean="0"/>
          </a:p>
          <a:p>
            <a:pPr algn="just">
              <a:buClr>
                <a:schemeClr val="accent1"/>
              </a:buClr>
              <a:buFont typeface="Wingdings" pitchFamily="2" charset="2"/>
              <a:buChar char="ü"/>
            </a:pPr>
            <a:r>
              <a:rPr lang="en-US" dirty="0" smtClean="0"/>
              <a:t> Computer programming is only symbol manipulation</a:t>
            </a:r>
          </a:p>
          <a:p>
            <a:pPr algn="just">
              <a:buClr>
                <a:schemeClr val="accent1"/>
              </a:buClr>
              <a:buFont typeface="Wingdings" pitchFamily="2" charset="2"/>
              <a:buChar char="ü"/>
            </a:pPr>
            <a:endParaRPr lang="en-US" dirty="0" smtClean="0"/>
          </a:p>
          <a:p>
            <a:pPr algn="just">
              <a:buClr>
                <a:schemeClr val="accent1"/>
              </a:buClr>
              <a:buFont typeface="Wingdings" pitchFamily="2" charset="2"/>
              <a:buChar char="ü"/>
            </a:pPr>
            <a:r>
              <a:rPr lang="en-US" dirty="0" smtClean="0"/>
              <a:t> Computer programming can never produce understanding</a:t>
            </a:r>
          </a:p>
          <a:p>
            <a:pPr algn="just">
              <a:buClr>
                <a:schemeClr val="accent1"/>
              </a:buClr>
              <a:buFont typeface="Wingdings" pitchFamily="2" charset="2"/>
              <a:buChar char="ü"/>
            </a:pPr>
            <a:endParaRPr lang="en-US" dirty="0" smtClean="0"/>
          </a:p>
          <a:p>
            <a:pPr algn="just">
              <a:buClr>
                <a:schemeClr val="accent1"/>
              </a:buClr>
              <a:buFont typeface="Wingdings" pitchFamily="2" charset="2"/>
              <a:buChar char="ü"/>
            </a:pPr>
            <a:r>
              <a:rPr lang="en-US" b="1" dirty="0" smtClean="0"/>
              <a:t> Strong AI is false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lstStyle/>
          <a:p>
            <a:r>
              <a:rPr lang="en-US" dirty="0" smtClean="0"/>
              <a:t>Whole Brain Emulation</a:t>
            </a:r>
            <a:endParaRPr lang="en-US" dirty="0"/>
          </a:p>
        </p:txBody>
      </p:sp>
      <p:sp>
        <p:nvSpPr>
          <p:cNvPr id="6" name="TextBox 5"/>
          <p:cNvSpPr txBox="1"/>
          <p:nvPr/>
        </p:nvSpPr>
        <p:spPr>
          <a:xfrm>
            <a:off x="685800" y="1905000"/>
            <a:ext cx="7848600" cy="4074192"/>
          </a:xfrm>
          <a:prstGeom prst="rect">
            <a:avLst/>
          </a:prstGeom>
          <a:noFill/>
        </p:spPr>
        <p:txBody>
          <a:bodyPr wrap="square" rtlCol="0">
            <a:spAutoFit/>
          </a:bodyPr>
          <a:lstStyle/>
          <a:p>
            <a:pPr algn="just">
              <a:lnSpc>
                <a:spcPct val="150000"/>
              </a:lnSpc>
              <a:buClr>
                <a:schemeClr val="accent1"/>
              </a:buClr>
              <a:buFont typeface="Wingdings" pitchFamily="2" charset="2"/>
              <a:buChar char="ü"/>
            </a:pPr>
            <a:r>
              <a:rPr lang="en-US" dirty="0" smtClean="0"/>
              <a:t> Also knows as </a:t>
            </a:r>
            <a:r>
              <a:rPr lang="en-US" b="1" dirty="0" smtClean="0"/>
              <a:t>Mind Uploading</a:t>
            </a:r>
            <a:endParaRPr lang="en-US" b="1" dirty="0" smtClean="0">
              <a:solidFill>
                <a:srgbClr val="FF0000"/>
              </a:solidFill>
            </a:endParaRPr>
          </a:p>
          <a:p>
            <a:pPr algn="just">
              <a:lnSpc>
                <a:spcPct val="150000"/>
              </a:lnSpc>
              <a:buClr>
                <a:schemeClr val="accent1"/>
              </a:buClr>
              <a:buFont typeface="Wingdings" pitchFamily="2" charset="2"/>
              <a:buChar char="ü"/>
            </a:pPr>
            <a:r>
              <a:rPr lang="en-US" dirty="0" smtClean="0"/>
              <a:t> An approach to </a:t>
            </a:r>
            <a:r>
              <a:rPr lang="en-US" b="1" dirty="0" smtClean="0"/>
              <a:t>Strong AI</a:t>
            </a:r>
          </a:p>
          <a:p>
            <a:pPr algn="just">
              <a:lnSpc>
                <a:spcPct val="150000"/>
              </a:lnSpc>
              <a:buClr>
                <a:schemeClr val="accent1"/>
              </a:buClr>
              <a:buFont typeface="Wingdings" pitchFamily="2" charset="2"/>
              <a:buChar char="ü"/>
            </a:pPr>
            <a:r>
              <a:rPr lang="en-US" dirty="0" smtClean="0"/>
              <a:t> Often called as its</a:t>
            </a:r>
            <a:r>
              <a:rPr lang="en-US" b="1" dirty="0" smtClean="0"/>
              <a:t> Ultimate Goal</a:t>
            </a:r>
          </a:p>
          <a:p>
            <a:pPr algn="just">
              <a:lnSpc>
                <a:spcPct val="150000"/>
              </a:lnSpc>
              <a:buClr>
                <a:schemeClr val="accent1"/>
              </a:buClr>
              <a:buFont typeface="Wingdings" pitchFamily="2" charset="2"/>
              <a:buChar char="ü"/>
            </a:pPr>
            <a:endParaRPr lang="en-US" sz="1000" b="1" dirty="0" smtClean="0"/>
          </a:p>
          <a:p>
            <a:pPr algn="just">
              <a:lnSpc>
                <a:spcPct val="150000"/>
              </a:lnSpc>
              <a:buClr>
                <a:schemeClr val="accent1"/>
              </a:buClr>
              <a:buFont typeface="Wingdings" pitchFamily="2" charset="2"/>
              <a:buChar char="ü"/>
            </a:pPr>
            <a:r>
              <a:rPr lang="en-US" dirty="0" smtClean="0"/>
              <a:t> Hypothetical process of </a:t>
            </a:r>
            <a:r>
              <a:rPr lang="en-US" b="1" dirty="0" smtClean="0"/>
              <a:t>scanning and </a:t>
            </a:r>
          </a:p>
          <a:p>
            <a:pPr algn="just">
              <a:lnSpc>
                <a:spcPct val="150000"/>
              </a:lnSpc>
              <a:buClr>
                <a:schemeClr val="accent1"/>
              </a:buClr>
            </a:pPr>
            <a:r>
              <a:rPr lang="en-US" b="1" dirty="0" smtClean="0"/>
              <a:t>   mapping a  biological brain</a:t>
            </a:r>
            <a:r>
              <a:rPr lang="en-US" dirty="0" smtClean="0"/>
              <a:t> in detail</a:t>
            </a:r>
          </a:p>
          <a:p>
            <a:pPr algn="just">
              <a:lnSpc>
                <a:spcPct val="150000"/>
              </a:lnSpc>
              <a:buClr>
                <a:schemeClr val="accent1"/>
              </a:buClr>
            </a:pPr>
            <a:r>
              <a:rPr lang="en-US" dirty="0" smtClean="0"/>
              <a:t>   and copying its state </a:t>
            </a:r>
            <a:r>
              <a:rPr lang="en-US" b="1" dirty="0" smtClean="0"/>
              <a:t>into a computer</a:t>
            </a:r>
          </a:p>
          <a:p>
            <a:pPr algn="just">
              <a:lnSpc>
                <a:spcPct val="150000"/>
              </a:lnSpc>
              <a:buClr>
                <a:schemeClr val="accent1"/>
              </a:buClr>
            </a:pPr>
            <a:r>
              <a:rPr lang="en-US" b="1" dirty="0" smtClean="0"/>
              <a:t>   system</a:t>
            </a:r>
          </a:p>
          <a:p>
            <a:pPr algn="just">
              <a:lnSpc>
                <a:spcPct val="150000"/>
              </a:lnSpc>
              <a:buClr>
                <a:schemeClr val="accent1"/>
              </a:buClr>
              <a:buFont typeface="Wingdings" pitchFamily="2" charset="2"/>
              <a:buChar char="ü"/>
            </a:pPr>
            <a:r>
              <a:rPr lang="en-US" b="1" dirty="0" smtClean="0"/>
              <a:t> </a:t>
            </a:r>
            <a:r>
              <a:rPr lang="en-US" dirty="0" smtClean="0"/>
              <a:t>Could lead to </a:t>
            </a:r>
            <a:r>
              <a:rPr lang="en-US" b="1" dirty="0" smtClean="0"/>
              <a:t>Immortality</a:t>
            </a:r>
            <a:r>
              <a:rPr lang="en-US" dirty="0" smtClean="0"/>
              <a:t> and</a:t>
            </a:r>
          </a:p>
          <a:p>
            <a:pPr algn="just">
              <a:lnSpc>
                <a:spcPct val="150000"/>
              </a:lnSpc>
              <a:buClr>
                <a:schemeClr val="accent1"/>
              </a:buClr>
            </a:pPr>
            <a:r>
              <a:rPr lang="en-US" dirty="0" smtClean="0"/>
              <a:t>   </a:t>
            </a:r>
            <a:r>
              <a:rPr lang="en-US" b="1" dirty="0" smtClean="0"/>
              <a:t>Parallel Existence</a:t>
            </a:r>
          </a:p>
        </p:txBody>
      </p:sp>
      <p:pic>
        <p:nvPicPr>
          <p:cNvPr id="32769" name="Picture 1" descr="D:\Subjects\Artificial Intelligence\Seminar\Photos\Mind_Uploading.jpg"/>
          <p:cNvPicPr>
            <a:picLocks noChangeAspect="1" noChangeArrowheads="1"/>
          </p:cNvPicPr>
          <p:nvPr/>
        </p:nvPicPr>
        <p:blipFill>
          <a:blip r:embed="rId3"/>
          <a:srcRect/>
          <a:stretch>
            <a:fillRect/>
          </a:stretch>
        </p:blipFill>
        <p:spPr bwMode="auto">
          <a:xfrm>
            <a:off x="5867400" y="3200400"/>
            <a:ext cx="2666999" cy="2844798"/>
          </a:xfrm>
          <a:prstGeom prst="rect">
            <a:avLst/>
          </a:prstGeom>
          <a:noFill/>
        </p:spPr>
      </p:pic>
      <p:sp>
        <p:nvSpPr>
          <p:cNvPr id="7" name="TextBox 6"/>
          <p:cNvSpPr txBox="1"/>
          <p:nvPr/>
        </p:nvSpPr>
        <p:spPr>
          <a:xfrm>
            <a:off x="3810000" y="6230779"/>
            <a:ext cx="5105400" cy="246221"/>
          </a:xfrm>
          <a:prstGeom prst="rect">
            <a:avLst/>
          </a:prstGeom>
          <a:noFill/>
        </p:spPr>
        <p:txBody>
          <a:bodyPr wrap="square" rtlCol="0">
            <a:spAutoFit/>
          </a:bodyPr>
          <a:lstStyle/>
          <a:p>
            <a:r>
              <a:rPr lang="en-US" sz="1000" dirty="0" smtClean="0"/>
              <a:t>Image Source: http://www.futuretimeline.net/22ndcentury/2100-2149.htm</a:t>
            </a:r>
            <a:endParaRPr lang="en-US" sz="1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lstStyle/>
          <a:p>
            <a:r>
              <a:rPr lang="en-US" dirty="0" smtClean="0"/>
              <a:t>Why all the fuss?</a:t>
            </a:r>
            <a:endParaRPr lang="en-US" dirty="0"/>
          </a:p>
        </p:txBody>
      </p:sp>
      <p:sp>
        <p:nvSpPr>
          <p:cNvPr id="6" name="TextBox 5"/>
          <p:cNvSpPr txBox="1"/>
          <p:nvPr/>
        </p:nvSpPr>
        <p:spPr>
          <a:xfrm>
            <a:off x="838200" y="2133600"/>
            <a:ext cx="7467600" cy="1877437"/>
          </a:xfrm>
          <a:prstGeom prst="rect">
            <a:avLst/>
          </a:prstGeom>
          <a:noFill/>
        </p:spPr>
        <p:txBody>
          <a:bodyPr wrap="square" rtlCol="0">
            <a:spAutoFit/>
          </a:bodyPr>
          <a:lstStyle/>
          <a:p>
            <a:pPr algn="just"/>
            <a:r>
              <a:rPr lang="en-US" sz="2000" b="1" dirty="0" smtClean="0">
                <a:solidFill>
                  <a:schemeClr val="accent4">
                    <a:lumMod val="75000"/>
                  </a:schemeClr>
                </a:solidFill>
              </a:rPr>
              <a:t>“The question of whether a computer can think is no more interesting than the question of whether a submarine can swim.”</a:t>
            </a:r>
          </a:p>
          <a:p>
            <a:pPr algn="just"/>
            <a:endParaRPr lang="en-US" sz="2000" dirty="0" smtClean="0"/>
          </a:p>
          <a:p>
            <a:pPr algn="r">
              <a:buFontTx/>
              <a:buChar char="-"/>
            </a:pPr>
            <a:r>
              <a:rPr lang="en-US" dirty="0" smtClean="0"/>
              <a:t> </a:t>
            </a:r>
            <a:r>
              <a:rPr lang="en-US" dirty="0" err="1" smtClean="0"/>
              <a:t>Edsger</a:t>
            </a:r>
            <a:r>
              <a:rPr lang="en-US" dirty="0" smtClean="0"/>
              <a:t> W. </a:t>
            </a:r>
            <a:r>
              <a:rPr lang="en-US" dirty="0" err="1" smtClean="0"/>
              <a:t>Dijkstra</a:t>
            </a:r>
            <a:endParaRPr lang="en-US" dirty="0" smtClean="0"/>
          </a:p>
          <a:p>
            <a:pPr algn="r"/>
            <a:r>
              <a:rPr lang="en-US" dirty="0" smtClean="0"/>
              <a:t>Computer Scientist</a:t>
            </a:r>
          </a:p>
        </p:txBody>
      </p:sp>
      <p:sp>
        <p:nvSpPr>
          <p:cNvPr id="7" name="TextBox 6"/>
          <p:cNvSpPr txBox="1"/>
          <p:nvPr/>
        </p:nvSpPr>
        <p:spPr>
          <a:xfrm>
            <a:off x="838200" y="4819471"/>
            <a:ext cx="7467600" cy="1200329"/>
          </a:xfrm>
          <a:prstGeom prst="rect">
            <a:avLst/>
          </a:prstGeom>
          <a:noFill/>
        </p:spPr>
        <p:txBody>
          <a:bodyPr wrap="square" rtlCol="0">
            <a:spAutoFit/>
          </a:bodyPr>
          <a:lstStyle/>
          <a:p>
            <a:pPr algn="just">
              <a:buFont typeface="Wingdings" pitchFamily="2" charset="2"/>
              <a:buChar char="§"/>
            </a:pPr>
            <a:r>
              <a:rPr lang="en-US" dirty="0" smtClean="0"/>
              <a:t> Is an artificial Picasso painting considered a Picasso painting?</a:t>
            </a:r>
          </a:p>
          <a:p>
            <a:pPr algn="just">
              <a:buFont typeface="Wingdings" pitchFamily="2" charset="2"/>
              <a:buChar char="§"/>
            </a:pPr>
            <a:r>
              <a:rPr lang="en-US" dirty="0" smtClean="0"/>
              <a:t> Are artificial sweeteners </a:t>
            </a:r>
            <a:r>
              <a:rPr lang="en-US" dirty="0" err="1" smtClean="0"/>
              <a:t>sweeteners</a:t>
            </a:r>
            <a:r>
              <a:rPr lang="en-US" dirty="0" smtClean="0"/>
              <a:t>?</a:t>
            </a:r>
          </a:p>
          <a:p>
            <a:pPr algn="just"/>
            <a:endParaRPr lang="en-US" dirty="0" smtClean="0"/>
          </a:p>
          <a:p>
            <a:pPr algn="ctr"/>
            <a:r>
              <a:rPr lang="en-US" b="1" dirty="0" smtClean="0">
                <a:solidFill>
                  <a:schemeClr val="accent6">
                    <a:lumMod val="50000"/>
                  </a:schemeClr>
                </a:solidFill>
              </a:rPr>
              <a:t>Distinction seems to depend on intuition</a:t>
            </a:r>
          </a:p>
        </p:txBody>
      </p:sp>
      <p:cxnSp>
        <p:nvCxnSpPr>
          <p:cNvPr id="9" name="Straight Connector 8"/>
          <p:cNvCxnSpPr/>
          <p:nvPr/>
        </p:nvCxnSpPr>
        <p:spPr>
          <a:xfrm>
            <a:off x="1447800" y="4341812"/>
            <a:ext cx="6096000" cy="1588"/>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5181600" y="6230778"/>
            <a:ext cx="3733800" cy="246221"/>
          </a:xfrm>
          <a:prstGeom prst="rect">
            <a:avLst/>
          </a:prstGeom>
          <a:noFill/>
        </p:spPr>
        <p:txBody>
          <a:bodyPr wrap="square" rtlCol="0">
            <a:spAutoFit/>
          </a:bodyPr>
          <a:lstStyle/>
          <a:p>
            <a:r>
              <a:rPr lang="en-US" sz="1000" dirty="0" smtClean="0"/>
              <a:t>Extracted From: Stuart Russell and Peter </a:t>
            </a:r>
            <a:r>
              <a:rPr lang="en-US" sz="1000" dirty="0" err="1" smtClean="0"/>
              <a:t>Norvig</a:t>
            </a:r>
            <a:r>
              <a:rPr lang="en-US" sz="1000" dirty="0" smtClean="0"/>
              <a:t>, 2005</a:t>
            </a:r>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An Artificial Brain</a:t>
            </a:r>
            <a:endParaRPr lang="en-US" dirty="0"/>
          </a:p>
        </p:txBody>
      </p:sp>
      <p:sp>
        <p:nvSpPr>
          <p:cNvPr id="3" name="TextBox 2"/>
          <p:cNvSpPr txBox="1"/>
          <p:nvPr/>
        </p:nvSpPr>
        <p:spPr>
          <a:xfrm>
            <a:off x="838200" y="2187476"/>
            <a:ext cx="3962400" cy="2529282"/>
          </a:xfrm>
          <a:prstGeom prst="rect">
            <a:avLst/>
          </a:prstGeom>
          <a:noFill/>
        </p:spPr>
        <p:txBody>
          <a:bodyPr wrap="square" rtlCol="0">
            <a:spAutoFit/>
          </a:bodyPr>
          <a:lstStyle/>
          <a:p>
            <a:pPr algn="just">
              <a:lnSpc>
                <a:spcPct val="150000"/>
              </a:lnSpc>
            </a:pPr>
            <a:r>
              <a:rPr lang="en-US" dirty="0" smtClean="0">
                <a:solidFill>
                  <a:srgbClr val="3D2E17"/>
                </a:solidFill>
                <a:latin typeface="Verdana" pitchFamily="34" charset="0"/>
              </a:rPr>
              <a:t>Ever since the modern computer was invented people have wondered if the human brain could be simulated, perhaps so well that the organic brain could be </a:t>
            </a:r>
            <a:r>
              <a:rPr lang="en-US" i="1" dirty="0" smtClean="0">
                <a:solidFill>
                  <a:srgbClr val="3D2E17"/>
                </a:solidFill>
                <a:latin typeface="Verdana" pitchFamily="34" charset="0"/>
              </a:rPr>
              <a:t>replicated</a:t>
            </a:r>
            <a:r>
              <a:rPr lang="en-US" dirty="0" smtClean="0">
                <a:solidFill>
                  <a:srgbClr val="3D2E17"/>
                </a:solidFill>
                <a:latin typeface="Verdana" pitchFamily="34" charset="0"/>
              </a:rPr>
              <a:t> in a machine! </a:t>
            </a:r>
            <a:endParaRPr lang="en-US" dirty="0">
              <a:solidFill>
                <a:srgbClr val="3D2E17"/>
              </a:solidFill>
              <a:latin typeface="Verdana" pitchFamily="34" charset="0"/>
            </a:endParaRPr>
          </a:p>
        </p:txBody>
      </p:sp>
      <p:pic>
        <p:nvPicPr>
          <p:cNvPr id="6" name="Picture 5" descr="Artificial_Brain.jpg"/>
          <p:cNvPicPr>
            <a:picLocks noChangeAspect="1"/>
          </p:cNvPicPr>
          <p:nvPr/>
        </p:nvPicPr>
        <p:blipFill>
          <a:blip r:embed="rId3"/>
          <a:stretch>
            <a:fillRect/>
          </a:stretch>
        </p:blipFill>
        <p:spPr>
          <a:xfrm>
            <a:off x="5172075" y="2057400"/>
            <a:ext cx="3133725" cy="4080806"/>
          </a:xfrm>
          <a:prstGeom prst="rect">
            <a:avLst/>
          </a:prstGeom>
          <a:ln>
            <a:noFill/>
          </a:ln>
          <a:effectLst>
            <a:softEdge rad="112500"/>
          </a:effectLst>
        </p:spPr>
      </p:pic>
      <p:sp>
        <p:nvSpPr>
          <p:cNvPr id="7" name="TextBox 6"/>
          <p:cNvSpPr txBox="1"/>
          <p:nvPr/>
        </p:nvSpPr>
        <p:spPr>
          <a:xfrm>
            <a:off x="3810000" y="6230779"/>
            <a:ext cx="5105400" cy="246221"/>
          </a:xfrm>
          <a:prstGeom prst="rect">
            <a:avLst/>
          </a:prstGeom>
          <a:noFill/>
        </p:spPr>
        <p:txBody>
          <a:bodyPr wrap="square" rtlCol="0">
            <a:spAutoFit/>
          </a:bodyPr>
          <a:lstStyle/>
          <a:p>
            <a:r>
              <a:rPr lang="en-US" sz="1000" dirty="0" smtClean="0"/>
              <a:t>Image Source: http://www.onlineinvestingai.com/blog/tag/markets/page/2/</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References</a:t>
            </a:r>
            <a:endParaRPr lang="en-US" dirty="0"/>
          </a:p>
        </p:txBody>
      </p:sp>
      <p:sp>
        <p:nvSpPr>
          <p:cNvPr id="7" name="TextBox 6"/>
          <p:cNvSpPr txBox="1"/>
          <p:nvPr/>
        </p:nvSpPr>
        <p:spPr>
          <a:xfrm>
            <a:off x="533400" y="2057400"/>
            <a:ext cx="8229600" cy="3970318"/>
          </a:xfrm>
          <a:prstGeom prst="rect">
            <a:avLst/>
          </a:prstGeom>
          <a:noFill/>
        </p:spPr>
        <p:txBody>
          <a:bodyPr wrap="square" lIns="91440" rtlCol="0">
            <a:spAutoFit/>
          </a:bodyPr>
          <a:lstStyle/>
          <a:p>
            <a:pPr>
              <a:buFont typeface="Wingdings" pitchFamily="2" charset="2"/>
              <a:buChar char="ü"/>
            </a:pPr>
            <a:r>
              <a:rPr lang="en-US" sz="1400" dirty="0" smtClean="0"/>
              <a:t> Searle J. R. </a:t>
            </a:r>
            <a:r>
              <a:rPr lang="en-US" sz="1400" i="1" dirty="0" smtClean="0"/>
              <a:t>Mind, brains and programs</a:t>
            </a:r>
            <a:r>
              <a:rPr lang="en-US" sz="1400" dirty="0" smtClean="0"/>
              <a:t>. Behavioral and Brain Sciences, 1980.</a:t>
            </a:r>
          </a:p>
          <a:p>
            <a:pPr>
              <a:buFont typeface="Wingdings" pitchFamily="2" charset="2"/>
              <a:buChar char="ü"/>
            </a:pPr>
            <a:endParaRPr lang="en-US" sz="1400" dirty="0" smtClean="0"/>
          </a:p>
          <a:p>
            <a:pPr>
              <a:buFont typeface="Wingdings" pitchFamily="2" charset="2"/>
              <a:buChar char="ü"/>
            </a:pPr>
            <a:r>
              <a:rPr lang="en-US" sz="1400" dirty="0" smtClean="0">
                <a:cs typeface="Arial" charset="0"/>
              </a:rPr>
              <a:t>Marvin </a:t>
            </a:r>
            <a:r>
              <a:rPr lang="en-US" sz="1400" dirty="0" err="1" smtClean="0">
                <a:cs typeface="Arial" charset="0"/>
              </a:rPr>
              <a:t>Minsky</a:t>
            </a:r>
            <a:r>
              <a:rPr lang="en-US" sz="1400" dirty="0" smtClean="0">
                <a:cs typeface="Arial" charset="0"/>
              </a:rPr>
              <a:t>, </a:t>
            </a:r>
            <a:r>
              <a:rPr lang="en-US" sz="1400" i="1" dirty="0" smtClean="0">
                <a:cs typeface="Arial" charset="0"/>
              </a:rPr>
              <a:t>Why People Think Computers Can’t</a:t>
            </a:r>
            <a:r>
              <a:rPr lang="en-US" sz="1400" dirty="0" smtClean="0">
                <a:cs typeface="Arial" charset="0"/>
              </a:rPr>
              <a:t>, </a:t>
            </a:r>
            <a:r>
              <a:rPr lang="it-IT" sz="1400" dirty="0" smtClean="0">
                <a:cs typeface="Arial" charset="0"/>
              </a:rPr>
              <a:t>AI Magazine, vol. 3 no. 4, 1982.</a:t>
            </a:r>
          </a:p>
          <a:p>
            <a:endParaRPr lang="en-US" sz="1400" dirty="0" smtClean="0"/>
          </a:p>
          <a:p>
            <a:pPr>
              <a:buFont typeface="Wingdings" pitchFamily="2" charset="2"/>
              <a:buChar char="ü"/>
            </a:pPr>
            <a:r>
              <a:rPr lang="en-US" sz="1400" dirty="0" smtClean="0"/>
              <a:t> Searle J.R. </a:t>
            </a:r>
            <a:r>
              <a:rPr lang="en-US" sz="1400" i="1" dirty="0" smtClean="0"/>
              <a:t>Mind, brains and science</a:t>
            </a:r>
            <a:r>
              <a:rPr lang="en-US" sz="1400" dirty="0" smtClean="0"/>
              <a:t>. Harvard Univ. Press, Cambridge, 1984.</a:t>
            </a:r>
          </a:p>
          <a:p>
            <a:pPr>
              <a:buFont typeface="Wingdings" pitchFamily="2" charset="2"/>
              <a:buChar char="ü"/>
            </a:pPr>
            <a:endParaRPr lang="en-US" sz="1400" dirty="0" smtClean="0"/>
          </a:p>
          <a:p>
            <a:pPr>
              <a:buFont typeface="Wingdings" pitchFamily="2" charset="2"/>
              <a:buChar char="ü"/>
            </a:pPr>
            <a:r>
              <a:rPr lang="en-US" sz="1400" dirty="0" smtClean="0"/>
              <a:t> Searle J. R. </a:t>
            </a:r>
            <a:r>
              <a:rPr lang="en-US" sz="1400" i="1" dirty="0" smtClean="0"/>
              <a:t>Is the brain’s mind a Computer Program?</a:t>
            </a:r>
            <a:r>
              <a:rPr lang="en-US" sz="1400" dirty="0" smtClean="0"/>
              <a:t> Scientific American, 1990.</a:t>
            </a:r>
          </a:p>
          <a:p>
            <a:pPr>
              <a:buFont typeface="Wingdings" pitchFamily="2" charset="2"/>
              <a:buChar char="ü"/>
            </a:pPr>
            <a:endParaRPr lang="en-US" sz="1400" dirty="0" smtClean="0"/>
          </a:p>
          <a:p>
            <a:pPr>
              <a:buFont typeface="Wingdings" pitchFamily="2" charset="2"/>
              <a:buChar char="ü"/>
            </a:pPr>
            <a:r>
              <a:rPr lang="en-US" sz="1400" dirty="0" smtClean="0"/>
              <a:t> Stuart Russell and Peter </a:t>
            </a:r>
            <a:r>
              <a:rPr lang="en-US" sz="1400" dirty="0" err="1" smtClean="0"/>
              <a:t>Norvig</a:t>
            </a:r>
            <a:r>
              <a:rPr lang="en-US" sz="1400" dirty="0" smtClean="0"/>
              <a:t>. </a:t>
            </a:r>
            <a:r>
              <a:rPr lang="en-US" sz="1400" i="1" dirty="0" smtClean="0"/>
              <a:t>Artificial Intelligence – A Modern Approach</a:t>
            </a:r>
            <a:r>
              <a:rPr lang="en-US" sz="1400" dirty="0" smtClean="0"/>
              <a:t>. Pearson Education, Second Edition, 2005.</a:t>
            </a:r>
          </a:p>
          <a:p>
            <a:pPr>
              <a:buFont typeface="Wingdings" pitchFamily="2" charset="2"/>
              <a:buChar char="ü"/>
            </a:pPr>
            <a:endParaRPr lang="en-US" sz="1400" dirty="0" smtClean="0"/>
          </a:p>
          <a:p>
            <a:pPr>
              <a:buFont typeface="Wingdings" pitchFamily="2" charset="2"/>
              <a:buChar char="ü"/>
            </a:pPr>
            <a:r>
              <a:rPr lang="en-US" sz="1400" dirty="0" smtClean="0"/>
              <a:t> http://www.alanturing.net</a:t>
            </a:r>
          </a:p>
          <a:p>
            <a:pPr>
              <a:buFont typeface="Wingdings" pitchFamily="2" charset="2"/>
              <a:buChar char="ü"/>
            </a:pPr>
            <a:endParaRPr lang="en-US" sz="1400" dirty="0" smtClean="0"/>
          </a:p>
          <a:p>
            <a:pPr>
              <a:buFont typeface="Wingdings" pitchFamily="2" charset="2"/>
              <a:buChar char="ü"/>
            </a:pPr>
            <a:r>
              <a:rPr lang="en-US" sz="1400" dirty="0" smtClean="0"/>
              <a:t> http://brain.web-us.com</a:t>
            </a:r>
          </a:p>
          <a:p>
            <a:pPr>
              <a:buFont typeface="Wingdings" pitchFamily="2" charset="2"/>
              <a:buChar char="ü"/>
            </a:pPr>
            <a:endParaRPr lang="en-US" sz="1400" dirty="0" smtClean="0"/>
          </a:p>
          <a:p>
            <a:pPr>
              <a:buFont typeface="Wingdings" pitchFamily="2" charset="2"/>
              <a:buChar char="ü"/>
            </a:pPr>
            <a:r>
              <a:rPr lang="en-US" sz="1400" dirty="0" smtClean="0"/>
              <a:t> http://www.mind.ilstu.edu/curriculum/searle_chinese_room/searle_chinese_room.php</a:t>
            </a:r>
          </a:p>
          <a:p>
            <a:pPr>
              <a:buFont typeface="Wingdings" pitchFamily="2" charset="2"/>
              <a:buChar char="ü"/>
            </a:pPr>
            <a:endParaRPr lang="en-US" sz="1400" dirty="0" smtClean="0"/>
          </a:p>
          <a:p>
            <a:pPr>
              <a:buFont typeface="Wingdings" pitchFamily="2" charset="2"/>
              <a:buChar char="ü"/>
            </a:pPr>
            <a:r>
              <a:rPr lang="en-US" sz="1400" dirty="0" smtClean="0"/>
              <a:t> http://en.wikipedia.org</a:t>
            </a: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descr="Questions.jpg"/>
          <p:cNvPicPr>
            <a:picLocks noChangeAspect="1"/>
          </p:cNvPicPr>
          <p:nvPr/>
        </p:nvPicPr>
        <p:blipFill>
          <a:blip r:embed="rId3"/>
          <a:stretch>
            <a:fillRect/>
          </a:stretch>
        </p:blipFill>
        <p:spPr>
          <a:xfrm>
            <a:off x="578612" y="456438"/>
            <a:ext cx="7925816" cy="5944362"/>
          </a:xfrm>
          <a:prstGeom prst="rect">
            <a:avLst/>
          </a:prstGeom>
        </p:spPr>
      </p:pic>
      <p:sp>
        <p:nvSpPr>
          <p:cNvPr id="8" name="Title 1"/>
          <p:cNvSpPr txBox="1">
            <a:spLocks/>
          </p:cNvSpPr>
          <p:nvPr/>
        </p:nvSpPr>
        <p:spPr>
          <a:xfrm>
            <a:off x="2202875" y="4495800"/>
            <a:ext cx="4731325" cy="7620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C00000"/>
                </a:solidFill>
                <a:effectLst>
                  <a:outerShdw blurRad="53975" dist="22860" dir="5400000" algn="tl" rotWithShape="0">
                    <a:srgbClr val="000000">
                      <a:alpha val="55000"/>
                    </a:srgbClr>
                  </a:outerShdw>
                </a:effectLst>
                <a:uLnTx/>
                <a:uFillTx/>
                <a:latin typeface="+mj-lt"/>
                <a:ea typeface="+mj-ea"/>
                <a:cs typeface="+mj-cs"/>
              </a:rPr>
              <a:t>Questions?</a:t>
            </a:r>
            <a:endParaRPr kumimoji="0" lang="en-US" sz="3600" b="1" i="0" u="none" strike="noStrike" kern="1200" cap="none" spc="0" normalizeH="0" baseline="0" noProof="0" dirty="0">
              <a:ln>
                <a:noFill/>
              </a:ln>
              <a:solidFill>
                <a:srgbClr val="C00000"/>
              </a:solidFill>
              <a:effectLst>
                <a:outerShdw blurRad="53975" dist="22860" dir="5400000" algn="tl" rotWithShape="0">
                  <a:srgbClr val="000000">
                    <a:alpha val="55000"/>
                  </a:srgbClr>
                </a:outerShdw>
              </a:effectLst>
              <a:uLnTx/>
              <a:uFillTx/>
              <a:latin typeface="+mj-lt"/>
              <a:ea typeface="+mj-ea"/>
              <a:cs typeface="+mj-cs"/>
            </a:endParaRPr>
          </a:p>
        </p:txBody>
      </p:sp>
      <p:sp>
        <p:nvSpPr>
          <p:cNvPr id="4" name="TextBox 3"/>
          <p:cNvSpPr txBox="1"/>
          <p:nvPr/>
        </p:nvSpPr>
        <p:spPr>
          <a:xfrm>
            <a:off x="4267200" y="6230779"/>
            <a:ext cx="4648200" cy="246221"/>
          </a:xfrm>
          <a:prstGeom prst="rect">
            <a:avLst/>
          </a:prstGeom>
          <a:noFill/>
        </p:spPr>
        <p:txBody>
          <a:bodyPr wrap="square" rtlCol="0">
            <a:spAutoFit/>
          </a:bodyPr>
          <a:lstStyle/>
          <a:p>
            <a:r>
              <a:rPr lang="en-US" sz="1000" dirty="0" smtClean="0"/>
              <a:t>Image Source: http://www.legis.state.wi.us/senate/sen11/news/</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The Brain</a:t>
            </a:r>
            <a:endParaRPr lang="en-US" dirty="0"/>
          </a:p>
        </p:txBody>
      </p:sp>
      <p:sp>
        <p:nvSpPr>
          <p:cNvPr id="3" name="TextBox 2"/>
          <p:cNvSpPr txBox="1"/>
          <p:nvPr/>
        </p:nvSpPr>
        <p:spPr>
          <a:xfrm>
            <a:off x="685800" y="2527518"/>
            <a:ext cx="7696200" cy="1815882"/>
          </a:xfrm>
          <a:prstGeom prst="rect">
            <a:avLst/>
          </a:prstGeom>
          <a:noFill/>
        </p:spPr>
        <p:txBody>
          <a:bodyPr wrap="square" rtlCol="0">
            <a:spAutoFit/>
          </a:bodyPr>
          <a:lstStyle/>
          <a:p>
            <a:pPr marL="342900" indent="-342900" algn="ctr">
              <a:buClr>
                <a:schemeClr val="accent1"/>
              </a:buClr>
            </a:pPr>
            <a:r>
              <a:rPr lang="en-US" sz="2000" b="1" dirty="0" smtClean="0">
                <a:solidFill>
                  <a:schemeClr val="accent4">
                    <a:lumMod val="75000"/>
                  </a:schemeClr>
                </a:solidFill>
              </a:rPr>
              <a:t>“The most complex thing we have yet discovered in our Universe“</a:t>
            </a:r>
          </a:p>
          <a:p>
            <a:pPr marL="342900" indent="-342900" algn="ctr">
              <a:buClr>
                <a:schemeClr val="accent1"/>
              </a:buClr>
            </a:pPr>
            <a:endParaRPr lang="en-US" dirty="0" smtClean="0"/>
          </a:p>
          <a:p>
            <a:pPr marL="342900" indent="-342900" algn="r">
              <a:buClr>
                <a:schemeClr val="accent1"/>
              </a:buClr>
              <a:buFontTx/>
              <a:buChar char="-"/>
            </a:pPr>
            <a:r>
              <a:rPr lang="en-US" dirty="0" smtClean="0"/>
              <a:t>James Watson</a:t>
            </a:r>
          </a:p>
          <a:p>
            <a:pPr marL="342900" indent="-342900" algn="r">
              <a:buClr>
                <a:schemeClr val="accent1"/>
              </a:buClr>
            </a:pPr>
            <a:r>
              <a:rPr lang="en-US" dirty="0" smtClean="0"/>
              <a:t>Molecular Biologist, Co-discoverer</a:t>
            </a:r>
          </a:p>
          <a:p>
            <a:pPr marL="342900" indent="-342900" algn="r">
              <a:buClr>
                <a:schemeClr val="accent1"/>
              </a:buClr>
            </a:pPr>
            <a:r>
              <a:rPr lang="en-US" dirty="0" smtClean="0"/>
              <a:t>of the helical structure of DNA</a:t>
            </a:r>
            <a:endParaRPr lang="en-US" b="1" dirty="0">
              <a:solidFill>
                <a:srgbClr val="3D2E17"/>
              </a:solidFill>
              <a:latin typeface="Verdana" pitchFamily="34" charset="0"/>
            </a:endParaRPr>
          </a:p>
        </p:txBody>
      </p:sp>
      <p:pic>
        <p:nvPicPr>
          <p:cNvPr id="14342" name="Picture 6"/>
          <p:cNvPicPr>
            <a:picLocks noChangeAspect="1" noChangeArrowheads="1"/>
          </p:cNvPicPr>
          <p:nvPr/>
        </p:nvPicPr>
        <p:blipFill>
          <a:blip r:embed="rId3"/>
          <a:srcRect/>
          <a:stretch>
            <a:fillRect/>
          </a:stretch>
        </p:blipFill>
        <p:spPr bwMode="auto">
          <a:xfrm>
            <a:off x="1066800" y="3581400"/>
            <a:ext cx="2438400" cy="2438400"/>
          </a:xfrm>
          <a:prstGeom prst="rect">
            <a:avLst/>
          </a:prstGeom>
          <a:noFill/>
          <a:ln w="9525">
            <a:noFill/>
            <a:miter lim="800000"/>
            <a:headEnd/>
            <a:tailEnd/>
          </a:ln>
          <a:effectLst/>
        </p:spPr>
      </p:pic>
      <p:sp>
        <p:nvSpPr>
          <p:cNvPr id="6" name="TextBox 5"/>
          <p:cNvSpPr txBox="1"/>
          <p:nvPr/>
        </p:nvSpPr>
        <p:spPr>
          <a:xfrm>
            <a:off x="381000" y="6230779"/>
            <a:ext cx="3733800" cy="246221"/>
          </a:xfrm>
          <a:prstGeom prst="rect">
            <a:avLst/>
          </a:prstGeom>
          <a:noFill/>
        </p:spPr>
        <p:txBody>
          <a:bodyPr wrap="square" rtlCol="0">
            <a:spAutoFit/>
          </a:bodyPr>
          <a:lstStyle/>
          <a:p>
            <a:r>
              <a:rPr lang="en-US" sz="1000" dirty="0" smtClean="0"/>
              <a:t>Image Source: http://haktech.blogspot.com/2009/11/</a:t>
            </a: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The Brain</a:t>
            </a:r>
            <a:endParaRPr lang="en-US" dirty="0"/>
          </a:p>
        </p:txBody>
      </p:sp>
      <p:sp>
        <p:nvSpPr>
          <p:cNvPr id="3" name="TextBox 2"/>
          <p:cNvSpPr txBox="1"/>
          <p:nvPr/>
        </p:nvSpPr>
        <p:spPr>
          <a:xfrm>
            <a:off x="533400" y="1987183"/>
            <a:ext cx="4343400" cy="4108817"/>
          </a:xfrm>
          <a:prstGeom prst="rect">
            <a:avLst/>
          </a:prstGeom>
          <a:noFill/>
        </p:spPr>
        <p:txBody>
          <a:bodyPr wrap="square" rtlCol="0">
            <a:spAutoFit/>
          </a:bodyPr>
          <a:lstStyle/>
          <a:p>
            <a:pPr marL="342900" indent="-342900" algn="just">
              <a:lnSpc>
                <a:spcPct val="150000"/>
              </a:lnSpc>
              <a:buClr>
                <a:schemeClr val="accent1"/>
              </a:buClr>
              <a:buFont typeface="Wingdings" pitchFamily="2" charset="2"/>
              <a:buChar char="ü"/>
            </a:pPr>
            <a:r>
              <a:rPr lang="en-US" dirty="0" smtClean="0">
                <a:solidFill>
                  <a:srgbClr val="3D2E17"/>
                </a:solidFill>
                <a:latin typeface="Verdana" pitchFamily="34" charset="0"/>
              </a:rPr>
              <a:t>It is a product </a:t>
            </a:r>
            <a:r>
              <a:rPr lang="en-US" dirty="0" smtClean="0"/>
              <a:t>of many millions of years of evolution</a:t>
            </a:r>
          </a:p>
          <a:p>
            <a:pPr marL="342900" indent="-342900" algn="just">
              <a:buClr>
                <a:schemeClr val="accent1"/>
              </a:buClr>
              <a:buFont typeface="Wingdings" pitchFamily="2" charset="2"/>
              <a:buChar char="ü"/>
            </a:pPr>
            <a:endParaRPr lang="en-US" dirty="0" smtClean="0">
              <a:solidFill>
                <a:srgbClr val="3D2E17"/>
              </a:solidFill>
              <a:latin typeface="Verdana" pitchFamily="34" charset="0"/>
            </a:endParaRPr>
          </a:p>
          <a:p>
            <a:pPr marL="342900" indent="-342900" algn="just">
              <a:lnSpc>
                <a:spcPct val="150000"/>
              </a:lnSpc>
              <a:buClr>
                <a:schemeClr val="accent1"/>
              </a:buClr>
              <a:buFont typeface="Wingdings" pitchFamily="2" charset="2"/>
              <a:buChar char="ü"/>
            </a:pPr>
            <a:r>
              <a:rPr lang="en-US" dirty="0" smtClean="0"/>
              <a:t>Called a </a:t>
            </a:r>
            <a:r>
              <a:rPr lang="en-US" b="1" dirty="0" smtClean="0"/>
              <a:t>Neural Network</a:t>
            </a:r>
            <a:r>
              <a:rPr lang="en-US" dirty="0" smtClean="0"/>
              <a:t> of neurons whereby individual cells act as processors that share information with other neurons to produce thought.  This idea is the basis of </a:t>
            </a:r>
            <a:r>
              <a:rPr lang="en-US" b="1" dirty="0" smtClean="0"/>
              <a:t>Artificial Neural Networks</a:t>
            </a:r>
            <a:endParaRPr lang="en-US" b="1" dirty="0">
              <a:solidFill>
                <a:srgbClr val="3D2E17"/>
              </a:solidFill>
              <a:latin typeface="Verdana" pitchFamily="34" charset="0"/>
            </a:endParaRPr>
          </a:p>
        </p:txBody>
      </p:sp>
      <p:pic>
        <p:nvPicPr>
          <p:cNvPr id="8" name="Picture 7" descr="Brain.jpg"/>
          <p:cNvPicPr>
            <a:picLocks noChangeAspect="1"/>
          </p:cNvPicPr>
          <p:nvPr/>
        </p:nvPicPr>
        <p:blipFill>
          <a:blip r:embed="rId3"/>
          <a:stretch>
            <a:fillRect/>
          </a:stretch>
        </p:blipFill>
        <p:spPr>
          <a:xfrm>
            <a:off x="5029200" y="2209800"/>
            <a:ext cx="3390900" cy="3390900"/>
          </a:xfrm>
          <a:prstGeom prst="rect">
            <a:avLst/>
          </a:prstGeom>
        </p:spPr>
      </p:pic>
      <p:sp>
        <p:nvSpPr>
          <p:cNvPr id="7" name="TextBox 6"/>
          <p:cNvSpPr txBox="1"/>
          <p:nvPr/>
        </p:nvSpPr>
        <p:spPr>
          <a:xfrm>
            <a:off x="4343400" y="6230779"/>
            <a:ext cx="4495800" cy="246221"/>
          </a:xfrm>
          <a:prstGeom prst="rect">
            <a:avLst/>
          </a:prstGeom>
          <a:noFill/>
        </p:spPr>
        <p:txBody>
          <a:bodyPr wrap="square" rtlCol="0">
            <a:spAutoFit/>
          </a:bodyPr>
          <a:lstStyle/>
          <a:p>
            <a:r>
              <a:rPr lang="en-US" sz="1000" dirty="0" smtClean="0"/>
              <a:t>Image Source: http://neuronarrative.wordpress.com/2009/03/16/</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The Mind-Body Problem</a:t>
            </a:r>
            <a:endParaRPr lang="en-US" dirty="0"/>
          </a:p>
        </p:txBody>
      </p:sp>
      <p:sp>
        <p:nvSpPr>
          <p:cNvPr id="3" name="TextBox 2"/>
          <p:cNvSpPr txBox="1"/>
          <p:nvPr/>
        </p:nvSpPr>
        <p:spPr>
          <a:xfrm>
            <a:off x="685800" y="4888469"/>
            <a:ext cx="7620000" cy="1207531"/>
          </a:xfrm>
          <a:prstGeom prst="rect">
            <a:avLst/>
          </a:prstGeom>
          <a:noFill/>
        </p:spPr>
        <p:txBody>
          <a:bodyPr wrap="square" rtlCol="0">
            <a:spAutoFit/>
          </a:bodyPr>
          <a:lstStyle/>
          <a:p>
            <a:pPr marL="342900" indent="-342900" algn="just">
              <a:buClr>
                <a:schemeClr val="accent1"/>
              </a:buClr>
              <a:buFont typeface="Wingdings" pitchFamily="2" charset="2"/>
              <a:buChar char="ü"/>
            </a:pPr>
            <a:r>
              <a:rPr lang="en-US" dirty="0" smtClean="0"/>
              <a:t>Mind arises from activity in the Brain</a:t>
            </a:r>
          </a:p>
          <a:p>
            <a:pPr marL="342900" indent="-342900" algn="just">
              <a:buClr>
                <a:schemeClr val="accent1"/>
              </a:buClr>
              <a:buFont typeface="Wingdings" pitchFamily="2" charset="2"/>
              <a:buChar char="ü"/>
            </a:pPr>
            <a:r>
              <a:rPr lang="en-US" dirty="0" smtClean="0"/>
              <a:t>The evidence for materialism is overwhelming</a:t>
            </a:r>
          </a:p>
          <a:p>
            <a:pPr marL="342900" indent="-342900" algn="just">
              <a:buClr>
                <a:schemeClr val="accent1"/>
              </a:buClr>
              <a:buFont typeface="Wingdings" pitchFamily="2" charset="2"/>
              <a:buChar char="ü"/>
            </a:pPr>
            <a:r>
              <a:rPr lang="en-US" dirty="0" smtClean="0"/>
              <a:t>Modern brain imaging techniques can detect brain activity correlated with thought</a:t>
            </a:r>
            <a:endParaRPr lang="en-US" b="1" dirty="0">
              <a:solidFill>
                <a:srgbClr val="3D2E17"/>
              </a:solidFill>
              <a:latin typeface="Verdana" pitchFamily="34" charset="0"/>
            </a:endParaRPr>
          </a:p>
        </p:txBody>
      </p:sp>
      <p:sp>
        <p:nvSpPr>
          <p:cNvPr id="6" name="Title 1"/>
          <p:cNvSpPr txBox="1">
            <a:spLocks/>
          </p:cNvSpPr>
          <p:nvPr/>
        </p:nvSpPr>
        <p:spPr>
          <a:xfrm>
            <a:off x="609600" y="3733800"/>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ln w="1905"/>
                <a:solidFill>
                  <a:schemeClr val="accent4">
                    <a:lumMod val="75000"/>
                  </a:schemeClr>
                </a:solidFill>
                <a:effectLst>
                  <a:innerShdw blurRad="69850" dist="43180" dir="5400000">
                    <a:srgbClr val="000000">
                      <a:alpha val="65000"/>
                    </a:srgbClr>
                  </a:innerShdw>
                </a:effectLst>
                <a:latin typeface="+mj-lt"/>
                <a:ea typeface="+mj-ea"/>
                <a:cs typeface="+mj-cs"/>
              </a:rPr>
              <a:t>Materialism</a:t>
            </a:r>
            <a:r>
              <a:rPr kumimoji="0" lang="en-US" sz="3200" b="1" i="0" u="none" strike="noStrike" kern="1200" cap="none" spc="0" normalizeH="0" baseline="0" noProof="0" dirty="0" smtClean="0">
                <a:ln>
                  <a:noFill/>
                </a:ln>
                <a:solidFill>
                  <a:schemeClr val="accent4">
                    <a:lumMod val="75000"/>
                  </a:schemeClr>
                </a:solidFill>
                <a:effectLst>
                  <a:outerShdw blurRad="53975" dist="22860" dir="5400000" algn="tl" rotWithShape="0">
                    <a:srgbClr val="000000">
                      <a:alpha val="55000"/>
                    </a:srgbClr>
                  </a:outerShdw>
                </a:effectLst>
                <a:uLnTx/>
                <a:uFillTx/>
                <a:latin typeface="+mj-lt"/>
                <a:ea typeface="+mj-ea"/>
                <a:cs typeface="+mj-cs"/>
              </a:rPr>
              <a:t>…</a:t>
            </a:r>
            <a:endParaRPr kumimoji="0" lang="en-US" sz="3200" b="1" i="0" u="none" strike="noStrike" kern="1200" cap="none" spc="0" normalizeH="0" baseline="0" noProof="0" dirty="0">
              <a:ln>
                <a:noFill/>
              </a:ln>
              <a:solidFill>
                <a:schemeClr val="accent4">
                  <a:lumMod val="75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7" name="Title 1"/>
          <p:cNvSpPr txBox="1">
            <a:spLocks/>
          </p:cNvSpPr>
          <p:nvPr/>
        </p:nvSpPr>
        <p:spPr>
          <a:xfrm>
            <a:off x="609600" y="1386840"/>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ln w="1905"/>
                <a:solidFill>
                  <a:schemeClr val="accent5"/>
                </a:solidFill>
                <a:effectLst>
                  <a:innerShdw blurRad="69850" dist="43180" dir="5400000">
                    <a:srgbClr val="000000">
                      <a:alpha val="65000"/>
                    </a:srgbClr>
                  </a:innerShdw>
                </a:effectLst>
                <a:uLnTx/>
                <a:uFillTx/>
                <a:latin typeface="+mj-lt"/>
                <a:ea typeface="+mj-ea"/>
                <a:cs typeface="+mj-cs"/>
              </a:rPr>
              <a:t>Dualism…</a:t>
            </a:r>
            <a:endParaRPr kumimoji="0" lang="en-US" sz="3200" b="1" i="0" u="none" strike="noStrike" kern="1200" normalizeH="0" baseline="0" noProof="0" dirty="0">
              <a:ln w="1905"/>
              <a:solidFill>
                <a:schemeClr val="accent5"/>
              </a:solidFill>
              <a:effectLst>
                <a:innerShdw blurRad="69850" dist="43180" dir="5400000">
                  <a:srgbClr val="000000">
                    <a:alpha val="65000"/>
                  </a:srgbClr>
                </a:innerShdw>
              </a:effectLst>
              <a:uLnTx/>
              <a:uFillTx/>
              <a:latin typeface="+mj-lt"/>
              <a:ea typeface="+mj-ea"/>
              <a:cs typeface="+mj-cs"/>
            </a:endParaRPr>
          </a:p>
        </p:txBody>
      </p:sp>
      <p:sp>
        <p:nvSpPr>
          <p:cNvPr id="9" name="TextBox 8"/>
          <p:cNvSpPr txBox="1"/>
          <p:nvPr/>
        </p:nvSpPr>
        <p:spPr>
          <a:xfrm>
            <a:off x="685800" y="2526268"/>
            <a:ext cx="7696200" cy="1512332"/>
          </a:xfrm>
          <a:prstGeom prst="rect">
            <a:avLst/>
          </a:prstGeom>
          <a:noFill/>
        </p:spPr>
        <p:txBody>
          <a:bodyPr wrap="square" rtlCol="0">
            <a:spAutoFit/>
          </a:bodyPr>
          <a:lstStyle/>
          <a:p>
            <a:pPr marL="342900" indent="-342900" algn="just">
              <a:buClr>
                <a:schemeClr val="accent1"/>
              </a:buClr>
              <a:buFont typeface="Wingdings" pitchFamily="2" charset="2"/>
              <a:buChar char="ü"/>
            </a:pPr>
            <a:r>
              <a:rPr lang="en-US" dirty="0" smtClean="0"/>
              <a:t>Mind, or Soul, exists separately from the Brain</a:t>
            </a:r>
          </a:p>
          <a:p>
            <a:pPr marL="342900" indent="-342900" algn="just">
              <a:buClr>
                <a:schemeClr val="accent1"/>
              </a:buClr>
              <a:buFont typeface="Wingdings" pitchFamily="2" charset="2"/>
              <a:buChar char="ü"/>
            </a:pPr>
            <a:r>
              <a:rPr lang="en-US" dirty="0" smtClean="0"/>
              <a:t>If the mind is separable from the brain, then true AI could never be realized, as the something else (namely the mind, spirit etc.) could never be realized in the physical object (the computer)</a:t>
            </a:r>
            <a:endParaRPr lang="en-US" b="1" dirty="0">
              <a:solidFill>
                <a:srgbClr val="3D2E17"/>
              </a:solidFill>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lstStyle/>
          <a:p>
            <a:r>
              <a:rPr lang="en-US" dirty="0" smtClean="0"/>
              <a:t>Strong A.I. </a:t>
            </a:r>
            <a:r>
              <a:rPr lang="en-US" dirty="0" err="1" smtClean="0"/>
              <a:t>vs</a:t>
            </a:r>
            <a:r>
              <a:rPr lang="en-US" dirty="0" smtClean="0"/>
              <a:t> Weak A.I.</a:t>
            </a:r>
            <a:endParaRPr lang="en-US" dirty="0"/>
          </a:p>
        </p:txBody>
      </p:sp>
      <p:sp>
        <p:nvSpPr>
          <p:cNvPr id="7" name="TextBox 6"/>
          <p:cNvSpPr txBox="1"/>
          <p:nvPr/>
        </p:nvSpPr>
        <p:spPr>
          <a:xfrm>
            <a:off x="609600" y="2564369"/>
            <a:ext cx="7848600" cy="1200329"/>
          </a:xfrm>
          <a:prstGeom prst="rect">
            <a:avLst/>
          </a:prstGeom>
          <a:noFill/>
        </p:spPr>
        <p:txBody>
          <a:bodyPr wrap="square" rtlCol="0">
            <a:spAutoFit/>
          </a:bodyPr>
          <a:lstStyle/>
          <a:p>
            <a:pPr marL="342900" indent="-342900" algn="just">
              <a:buClr>
                <a:schemeClr val="accent1"/>
              </a:buClr>
              <a:buFont typeface="Wingdings" pitchFamily="2" charset="2"/>
              <a:buChar char="ü"/>
            </a:pPr>
            <a:r>
              <a:rPr lang="en-US" dirty="0" smtClean="0"/>
              <a:t>Weak AI only claims that machines can act intelligently</a:t>
            </a:r>
          </a:p>
          <a:p>
            <a:pPr marL="342900" indent="-342900" algn="just">
              <a:buClr>
                <a:schemeClr val="accent1"/>
              </a:buClr>
              <a:buFont typeface="Wingdings" pitchFamily="2" charset="2"/>
              <a:buChar char="ü"/>
            </a:pPr>
            <a:r>
              <a:rPr lang="en-US" dirty="0" smtClean="0"/>
              <a:t>Machine intelligence need only mimic the behavior of human intelligence </a:t>
            </a:r>
          </a:p>
          <a:p>
            <a:pPr marL="342900" indent="-342900" algn="just">
              <a:buClr>
                <a:schemeClr val="accent1"/>
              </a:buClr>
              <a:buFont typeface="Wingdings" pitchFamily="2" charset="2"/>
              <a:buChar char="ü"/>
            </a:pPr>
            <a:r>
              <a:rPr lang="en-US" dirty="0" smtClean="0"/>
              <a:t>Not intended to match/exceed the capabilities of human beings</a:t>
            </a:r>
            <a:endParaRPr lang="en-US" b="1" dirty="0">
              <a:solidFill>
                <a:srgbClr val="3D2E17"/>
              </a:solidFill>
              <a:latin typeface="Verdana" pitchFamily="34" charset="0"/>
            </a:endParaRPr>
          </a:p>
        </p:txBody>
      </p:sp>
      <p:sp>
        <p:nvSpPr>
          <p:cNvPr id="8" name="Title 1"/>
          <p:cNvSpPr txBox="1">
            <a:spLocks/>
          </p:cNvSpPr>
          <p:nvPr/>
        </p:nvSpPr>
        <p:spPr>
          <a:xfrm>
            <a:off x="609600" y="1409700"/>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dirty="0" smtClean="0">
                <a:ln w="1905"/>
                <a:solidFill>
                  <a:schemeClr val="accent4">
                    <a:lumMod val="75000"/>
                  </a:schemeClr>
                </a:solidFill>
                <a:effectLst>
                  <a:innerShdw blurRad="69850" dist="43180" dir="5400000">
                    <a:srgbClr val="000000">
                      <a:alpha val="65000"/>
                    </a:srgbClr>
                  </a:innerShdw>
                </a:effectLst>
                <a:latin typeface="+mj-lt"/>
                <a:ea typeface="+mj-ea"/>
                <a:cs typeface="+mj-cs"/>
              </a:rPr>
              <a:t>Weak A.I.</a:t>
            </a:r>
            <a:endParaRPr kumimoji="0" lang="en-US" sz="3200" b="1" i="0" u="none" strike="noStrike" kern="1200" cap="none" spc="0" normalizeH="0" baseline="0" noProof="0" dirty="0">
              <a:ln>
                <a:noFill/>
              </a:ln>
              <a:solidFill>
                <a:schemeClr val="accent4">
                  <a:lumMod val="75000"/>
                </a:schemeClr>
              </a:solidFill>
              <a:effectLst>
                <a:outerShdw blurRad="53975" dist="22860" dir="5400000" algn="tl" rotWithShape="0">
                  <a:srgbClr val="000000">
                    <a:alpha val="55000"/>
                  </a:srgbClr>
                </a:outerShdw>
              </a:effectLst>
              <a:uLnTx/>
              <a:uFillTx/>
              <a:latin typeface="+mj-lt"/>
              <a:ea typeface="+mj-ea"/>
              <a:cs typeface="+mj-cs"/>
            </a:endParaRPr>
          </a:p>
        </p:txBody>
      </p:sp>
      <p:sp>
        <p:nvSpPr>
          <p:cNvPr id="9" name="Title 1"/>
          <p:cNvSpPr txBox="1">
            <a:spLocks/>
          </p:cNvSpPr>
          <p:nvPr/>
        </p:nvSpPr>
        <p:spPr>
          <a:xfrm>
            <a:off x="609600" y="3555444"/>
            <a:ext cx="8183880" cy="105156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normalizeH="0" baseline="0" noProof="0" dirty="0" smtClean="0">
                <a:ln w="1905"/>
                <a:solidFill>
                  <a:schemeClr val="accent5"/>
                </a:solidFill>
                <a:effectLst>
                  <a:innerShdw blurRad="69850" dist="43180" dir="5400000">
                    <a:srgbClr val="000000">
                      <a:alpha val="65000"/>
                    </a:srgbClr>
                  </a:innerShdw>
                </a:effectLst>
                <a:uLnTx/>
                <a:uFillTx/>
                <a:latin typeface="+mj-lt"/>
                <a:ea typeface="+mj-ea"/>
                <a:cs typeface="+mj-cs"/>
              </a:rPr>
              <a:t>Strong A.I.</a:t>
            </a:r>
            <a:endParaRPr kumimoji="0" lang="en-US" sz="3200" b="1" i="0" u="none" strike="noStrike" kern="1200" normalizeH="0" baseline="0" noProof="0" dirty="0">
              <a:ln w="1905"/>
              <a:solidFill>
                <a:schemeClr val="accent5"/>
              </a:solidFill>
              <a:effectLst>
                <a:innerShdw blurRad="69850" dist="43180" dir="5400000">
                  <a:srgbClr val="000000">
                    <a:alpha val="65000"/>
                  </a:srgbClr>
                </a:innerShdw>
              </a:effectLst>
              <a:uLnTx/>
              <a:uFillTx/>
              <a:latin typeface="+mj-lt"/>
              <a:ea typeface="+mj-ea"/>
              <a:cs typeface="+mj-cs"/>
            </a:endParaRPr>
          </a:p>
        </p:txBody>
      </p:sp>
      <p:sp>
        <p:nvSpPr>
          <p:cNvPr id="10" name="TextBox 9"/>
          <p:cNvSpPr txBox="1"/>
          <p:nvPr/>
        </p:nvSpPr>
        <p:spPr>
          <a:xfrm>
            <a:off x="609600" y="4694872"/>
            <a:ext cx="7620000" cy="1477328"/>
          </a:xfrm>
          <a:prstGeom prst="rect">
            <a:avLst/>
          </a:prstGeom>
          <a:noFill/>
        </p:spPr>
        <p:txBody>
          <a:bodyPr wrap="square" rtlCol="0">
            <a:spAutoFit/>
          </a:bodyPr>
          <a:lstStyle/>
          <a:p>
            <a:pPr marL="342900" indent="-342900" algn="just">
              <a:buClr>
                <a:schemeClr val="accent1"/>
              </a:buClr>
              <a:buFont typeface="Wingdings" pitchFamily="2" charset="2"/>
              <a:buChar char="ü"/>
            </a:pPr>
            <a:r>
              <a:rPr lang="en-US" dirty="0" smtClean="0"/>
              <a:t>Strong AI claims that a machine that acts intelligently also has mind and understands in the same sense people do</a:t>
            </a:r>
          </a:p>
          <a:p>
            <a:pPr marL="342900" indent="-342900" algn="just">
              <a:buClr>
                <a:schemeClr val="accent1"/>
              </a:buClr>
              <a:buFont typeface="Wingdings" pitchFamily="2" charset="2"/>
              <a:buChar char="ü"/>
            </a:pPr>
            <a:r>
              <a:rPr lang="en-US" dirty="0" smtClean="0"/>
              <a:t>Given the appropriate programming a computer actually becomes a mind</a:t>
            </a:r>
          </a:p>
          <a:p>
            <a:pPr marL="342900" indent="-342900" algn="just">
              <a:buClr>
                <a:schemeClr val="accent1"/>
              </a:buClr>
              <a:buFont typeface="Wingdings" pitchFamily="2" charset="2"/>
              <a:buChar char="ü"/>
            </a:pPr>
            <a:r>
              <a:rPr lang="en-US" dirty="0" smtClean="0">
                <a:solidFill>
                  <a:srgbClr val="3D2E17"/>
                </a:solidFill>
                <a:latin typeface="Verdana" pitchFamily="34" charset="0"/>
              </a:rPr>
              <a:t>A.I. that matches or exceeds human intelligence</a:t>
            </a:r>
            <a:endParaRPr lang="en-US" dirty="0">
              <a:solidFill>
                <a:srgbClr val="3D2E17"/>
              </a:solidFill>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02920" y="381000"/>
            <a:ext cx="8183880" cy="1051560"/>
          </a:xfrm>
        </p:spPr>
        <p:txBody>
          <a:bodyPr/>
          <a:lstStyle/>
          <a:p>
            <a:r>
              <a:rPr lang="en-US" dirty="0" smtClean="0"/>
              <a:t>Can Machines Really Think?</a:t>
            </a:r>
            <a:endParaRPr lang="en-US" dirty="0"/>
          </a:p>
        </p:txBody>
      </p:sp>
      <p:sp>
        <p:nvSpPr>
          <p:cNvPr id="6" name="TextBox 5"/>
          <p:cNvSpPr txBox="1"/>
          <p:nvPr/>
        </p:nvSpPr>
        <p:spPr>
          <a:xfrm>
            <a:off x="838200" y="2443877"/>
            <a:ext cx="7467600" cy="2739211"/>
          </a:xfrm>
          <a:prstGeom prst="rect">
            <a:avLst/>
          </a:prstGeom>
          <a:noFill/>
        </p:spPr>
        <p:txBody>
          <a:bodyPr wrap="square" rtlCol="0">
            <a:spAutoFit/>
          </a:bodyPr>
          <a:lstStyle/>
          <a:p>
            <a:pPr algn="just"/>
            <a:r>
              <a:rPr lang="en-US" sz="2000" b="1" dirty="0" smtClean="0">
                <a:solidFill>
                  <a:schemeClr val="accent4">
                    <a:lumMod val="75000"/>
                  </a:schemeClr>
                </a:solidFill>
              </a:rPr>
              <a:t>“Not until a machine could write a sonnet or compose a concerto because of thoughts and emotions felt, and not by the chance fall of symbols, could we agree that machine equals brain….”</a:t>
            </a:r>
          </a:p>
          <a:p>
            <a:pPr algn="just"/>
            <a:endParaRPr lang="en-US" dirty="0" smtClean="0">
              <a:latin typeface="Tekton Pro Ext" pitchFamily="34" charset="0"/>
            </a:endParaRPr>
          </a:p>
          <a:p>
            <a:pPr algn="r"/>
            <a:r>
              <a:rPr lang="en-US" dirty="0" smtClean="0"/>
              <a:t>- (Geoffrey Jefferson, 1949, quoted by A. Turing)</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normAutofit/>
          </a:bodyPr>
          <a:lstStyle/>
          <a:p>
            <a:r>
              <a:rPr lang="en-US" altLang="zh-TW" dirty="0" smtClean="0">
                <a:solidFill>
                  <a:srgbClr val="FF9900"/>
                </a:solidFill>
                <a:ea typeface="新細明體" pitchFamily="18" charset="-120"/>
              </a:rPr>
              <a:t>Searle’s Criticism of Strong AI</a:t>
            </a:r>
            <a:endParaRPr lang="en-US" dirty="0"/>
          </a:p>
        </p:txBody>
      </p:sp>
      <p:sp>
        <p:nvSpPr>
          <p:cNvPr id="6" name="TextBox 5"/>
          <p:cNvSpPr txBox="1"/>
          <p:nvPr/>
        </p:nvSpPr>
        <p:spPr>
          <a:xfrm>
            <a:off x="762000" y="1993880"/>
            <a:ext cx="4114800" cy="3416320"/>
          </a:xfrm>
          <a:prstGeom prst="rect">
            <a:avLst/>
          </a:prstGeom>
          <a:noFill/>
        </p:spPr>
        <p:txBody>
          <a:bodyPr wrap="square" rtlCol="0">
            <a:spAutoFit/>
          </a:bodyPr>
          <a:lstStyle/>
          <a:p>
            <a:pPr algn="just"/>
            <a:r>
              <a:rPr lang="en-US" altLang="zh-TW" b="1" dirty="0" smtClean="0">
                <a:ea typeface="新細明體" pitchFamily="18" charset="-120"/>
              </a:rPr>
              <a:t>John Searle</a:t>
            </a:r>
          </a:p>
          <a:p>
            <a:pPr algn="just"/>
            <a:r>
              <a:rPr lang="en-US" dirty="0" smtClean="0"/>
              <a:t>- A famous philosopher </a:t>
            </a:r>
          </a:p>
          <a:p>
            <a:pPr algn="just"/>
            <a:endParaRPr lang="en-US" dirty="0" smtClean="0"/>
          </a:p>
          <a:p>
            <a:pPr algn="just"/>
            <a:r>
              <a:rPr lang="en-US" dirty="0" smtClean="0"/>
              <a:t>Searle’s criticism of strong AI’s analogy “</a:t>
            </a:r>
            <a:r>
              <a:rPr lang="en-US" b="1" dirty="0" smtClean="0"/>
              <a:t>Mind is to brain as program is to computer</a:t>
            </a:r>
            <a:r>
              <a:rPr lang="en-US" dirty="0" smtClean="0"/>
              <a:t>” </a:t>
            </a:r>
            <a:br>
              <a:rPr lang="en-US" dirty="0" smtClean="0"/>
            </a:br>
            <a:r>
              <a:rPr lang="en-US" dirty="0" smtClean="0"/>
              <a:t>seems justified since “mental states and events are literally a product of the operation of the brain, but the program is not in that way a product of the computer”.</a:t>
            </a:r>
          </a:p>
        </p:txBody>
      </p:sp>
      <p:pic>
        <p:nvPicPr>
          <p:cNvPr id="7" name="Picture 7"/>
          <p:cNvPicPr>
            <a:picLocks noChangeAspect="1" noChangeArrowheads="1"/>
          </p:cNvPicPr>
          <p:nvPr/>
        </p:nvPicPr>
        <p:blipFill>
          <a:blip r:embed="rId4" cstate="print"/>
          <a:srcRect/>
          <a:stretch>
            <a:fillRect/>
          </a:stretch>
        </p:blipFill>
        <p:spPr bwMode="auto">
          <a:xfrm>
            <a:off x="5334000" y="1981200"/>
            <a:ext cx="2743200" cy="3429000"/>
          </a:xfrm>
          <a:prstGeom prst="rect">
            <a:avLst/>
          </a:prstGeom>
          <a:noFill/>
          <a:ln w="9525">
            <a:noFill/>
            <a:miter lim="800000"/>
            <a:headEnd/>
            <a:tailEnd/>
          </a:ln>
          <a:effectLst/>
        </p:spPr>
      </p:pic>
      <p:sp>
        <p:nvSpPr>
          <p:cNvPr id="8" name="TextBox 7"/>
          <p:cNvSpPr txBox="1"/>
          <p:nvPr/>
        </p:nvSpPr>
        <p:spPr>
          <a:xfrm>
            <a:off x="4572000" y="6230778"/>
            <a:ext cx="4267200" cy="246221"/>
          </a:xfrm>
          <a:prstGeom prst="rect">
            <a:avLst/>
          </a:prstGeom>
          <a:noFill/>
        </p:spPr>
        <p:txBody>
          <a:bodyPr wrap="square" rtlCol="0">
            <a:spAutoFit/>
          </a:bodyPr>
          <a:lstStyle/>
          <a:p>
            <a:r>
              <a:rPr lang="en-US" sz="1000" dirty="0" smtClean="0"/>
              <a:t>Image Source: http://www.nndb.com/people/457/000070247/</a:t>
            </a:r>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ounded Rectangle 4"/>
          <p:cNvSpPr/>
          <p:nvPr/>
        </p:nvSpPr>
        <p:spPr>
          <a:xfrm>
            <a:off x="457200" y="533400"/>
            <a:ext cx="8229600" cy="1143000"/>
          </a:xfrm>
          <a:prstGeom prst="roundRect">
            <a:avLst/>
          </a:prstGeom>
          <a:gradFill flip="none" rotWithShape="1">
            <a:gsLst>
              <a:gs pos="0">
                <a:srgbClr val="FFEFD1"/>
              </a:gs>
              <a:gs pos="64999">
                <a:srgbClr val="F0EBD5"/>
              </a:gs>
              <a:gs pos="100000">
                <a:srgbClr val="D1C39F"/>
              </a:gs>
            </a:gsLst>
            <a:path path="rect">
              <a:fillToRect t="100000" r="100000"/>
            </a:path>
            <a:tileRect l="-100000" b="-10000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02920" y="381000"/>
            <a:ext cx="8183880" cy="1051560"/>
          </a:xfrm>
        </p:spPr>
        <p:txBody>
          <a:bodyPr/>
          <a:lstStyle/>
          <a:p>
            <a:r>
              <a:rPr lang="en-US" dirty="0" smtClean="0"/>
              <a:t>Artificial Intelligence</a:t>
            </a:r>
            <a:endParaRPr lang="en-US" dirty="0"/>
          </a:p>
        </p:txBody>
      </p:sp>
      <p:sp>
        <p:nvSpPr>
          <p:cNvPr id="6" name="TextBox 5"/>
          <p:cNvSpPr txBox="1"/>
          <p:nvPr/>
        </p:nvSpPr>
        <p:spPr>
          <a:xfrm>
            <a:off x="838200" y="1882676"/>
            <a:ext cx="7467600" cy="2031325"/>
          </a:xfrm>
          <a:prstGeom prst="rect">
            <a:avLst/>
          </a:prstGeom>
          <a:noFill/>
        </p:spPr>
        <p:txBody>
          <a:bodyPr wrap="square" rtlCol="0">
            <a:spAutoFit/>
          </a:bodyPr>
          <a:lstStyle/>
          <a:p>
            <a:pPr algn="just"/>
            <a:r>
              <a:rPr lang="en-US" dirty="0" smtClean="0"/>
              <a:t>With the advent of the field of A.I., Philosophers and Scientists debated about very fundamental and important questions like – “Can machines think?”, “Is AI possible?” etc.</a:t>
            </a:r>
          </a:p>
          <a:p>
            <a:pPr algn="just"/>
            <a:endParaRPr lang="en-US" dirty="0" smtClean="0"/>
          </a:p>
          <a:p>
            <a:pPr algn="just"/>
            <a:r>
              <a:rPr lang="en-US" dirty="0" smtClean="0"/>
              <a:t>Alan Turing then formulated the question </a:t>
            </a:r>
            <a:r>
              <a:rPr lang="en-US" b="1" dirty="0" smtClean="0"/>
              <a:t>“Can machines think?”</a:t>
            </a:r>
            <a:r>
              <a:rPr lang="en-US" dirty="0" smtClean="0"/>
              <a:t> into a test, which became famous as The Turing Test.</a:t>
            </a:r>
          </a:p>
          <a:p>
            <a:pPr algn="just"/>
            <a:endParaRPr lang="en-US" dirty="0" smtClean="0"/>
          </a:p>
        </p:txBody>
      </p:sp>
      <p:pic>
        <p:nvPicPr>
          <p:cNvPr id="7" name="Picture 3" descr="TuringVennDiagram.png"/>
          <p:cNvPicPr>
            <a:picLocks noChangeAspect="1"/>
          </p:cNvPicPr>
          <p:nvPr/>
        </p:nvPicPr>
        <p:blipFill>
          <a:blip r:embed="rId3"/>
          <a:srcRect/>
          <a:stretch>
            <a:fillRect/>
          </a:stretch>
        </p:blipFill>
        <p:spPr bwMode="auto">
          <a:xfrm>
            <a:off x="3048000" y="3962400"/>
            <a:ext cx="3048000" cy="2225128"/>
          </a:xfrm>
          <a:prstGeom prst="rect">
            <a:avLst/>
          </a:prstGeom>
          <a:noFill/>
          <a:ln w="9525">
            <a:noFill/>
            <a:miter lim="800000"/>
            <a:headEnd/>
            <a:tailEnd/>
          </a:ln>
        </p:spPr>
      </p:pic>
      <p:sp>
        <p:nvSpPr>
          <p:cNvPr id="8" name="TextBox 7"/>
          <p:cNvSpPr txBox="1"/>
          <p:nvPr/>
        </p:nvSpPr>
        <p:spPr>
          <a:xfrm>
            <a:off x="5257800" y="6230779"/>
            <a:ext cx="3581400" cy="246221"/>
          </a:xfrm>
          <a:prstGeom prst="rect">
            <a:avLst/>
          </a:prstGeom>
          <a:noFill/>
        </p:spPr>
        <p:txBody>
          <a:bodyPr wrap="square" rtlCol="0">
            <a:spAutoFit/>
          </a:bodyPr>
          <a:lstStyle/>
          <a:p>
            <a:r>
              <a:rPr lang="en-US" sz="1000" dirty="0" smtClean="0"/>
              <a:t>Image Source: http://commons.wikimedia.org/wiki/</a:t>
            </a:r>
            <a:endParaRPr lang="en-US" sz="1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1388</TotalTime>
  <Words>1222</Words>
  <Application>Microsoft Office PowerPoint</Application>
  <PresentationFormat>On-screen Show (4:3)</PresentationFormat>
  <Paragraphs>161</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Aspect</vt:lpstr>
      <vt:lpstr>AI and the Brain</vt:lpstr>
      <vt:lpstr>An Artificial Brain</vt:lpstr>
      <vt:lpstr>The Brain</vt:lpstr>
      <vt:lpstr>The Brain</vt:lpstr>
      <vt:lpstr>The Mind-Body Problem</vt:lpstr>
      <vt:lpstr>Strong A.I. vs Weak A.I.</vt:lpstr>
      <vt:lpstr>Can Machines Really Think?</vt:lpstr>
      <vt:lpstr>Searle’s Criticism of Strong AI</vt:lpstr>
      <vt:lpstr>Artificial Intelligence</vt:lpstr>
      <vt:lpstr>The Turing Test</vt:lpstr>
      <vt:lpstr>Questions</vt:lpstr>
      <vt:lpstr>Searle’s Argument</vt:lpstr>
      <vt:lpstr>The Chinese Room</vt:lpstr>
      <vt:lpstr>The Chinese Room</vt:lpstr>
      <vt:lpstr>Objections</vt:lpstr>
      <vt:lpstr>Counter Objections</vt:lpstr>
      <vt:lpstr>Searle’s Conclusion</vt:lpstr>
      <vt:lpstr>Whole Brain Emulation</vt:lpstr>
      <vt:lpstr>Why all the fuss?</vt:lpstr>
      <vt:lpstr>References</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Shailesh Appukuttan</cp:lastModifiedBy>
  <cp:revision>195</cp:revision>
  <dcterms:created xsi:type="dcterms:W3CDTF">2006-08-16T00:00:00Z</dcterms:created>
  <dcterms:modified xsi:type="dcterms:W3CDTF">2010-04-04T18:17:05Z</dcterms:modified>
</cp:coreProperties>
</file>