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72" r:id="rId3"/>
    <p:sldId id="257" r:id="rId4"/>
    <p:sldId id="258" r:id="rId5"/>
    <p:sldId id="259" r:id="rId6"/>
    <p:sldId id="271" r:id="rId7"/>
    <p:sldId id="268" r:id="rId8"/>
    <p:sldId id="278" r:id="rId9"/>
    <p:sldId id="279" r:id="rId10"/>
    <p:sldId id="280" r:id="rId11"/>
    <p:sldId id="281" r:id="rId12"/>
    <p:sldId id="282" r:id="rId13"/>
    <p:sldId id="283" r:id="rId14"/>
    <p:sldId id="284" r:id="rId15"/>
    <p:sldId id="285" r:id="rId16"/>
    <p:sldId id="286" r:id="rId17"/>
    <p:sldId id="262" r:id="rId18"/>
    <p:sldId id="273" r:id="rId19"/>
    <p:sldId id="274" r:id="rId20"/>
    <p:sldId id="264" r:id="rId21"/>
    <p:sldId id="277" r:id="rId22"/>
    <p:sldId id="287" r:id="rId23"/>
    <p:sldId id="270" r:id="rId24"/>
    <p:sldId id="275" r:id="rId25"/>
    <p:sldId id="265" r:id="rId26"/>
    <p:sldId id="266" r:id="rId27"/>
    <p:sldId id="289" r:id="rId28"/>
  </p:sldIdLst>
  <p:sldSz cx="10160000" cy="7620000"/>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8297" autoAdjust="0"/>
    <p:restoredTop sz="90929"/>
  </p:normalViewPr>
  <p:slideViewPr>
    <p:cSldViewPr>
      <p:cViewPr varScale="1">
        <p:scale>
          <a:sx n="64" d="100"/>
          <a:sy n="64" d="100"/>
        </p:scale>
        <p:origin x="-7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D6D02C-B076-413E-83A8-4D8C72D1C721}" type="datetimeFigureOut">
              <a:rPr lang="en-US" smtClean="0"/>
              <a:pPr/>
              <a:t>3/9/2010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C46AAA-D061-4489-9AEE-3549475F2F17}"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Creativity is part of the very fabric of all human thought, rather than</a:t>
            </a:r>
          </a:p>
          <a:p>
            <a:r>
              <a:rPr lang="en-IN" sz="1200" kern="1200" dirty="0" smtClean="0">
                <a:solidFill>
                  <a:schemeClr val="tx1"/>
                </a:solidFill>
                <a:latin typeface="+mn-lt"/>
                <a:ea typeface="+mn-ea"/>
                <a:cs typeface="+mn-cs"/>
              </a:rPr>
              <a:t>some esoteric, rare, exceptional, and fluky by-product of the ability to think, which</a:t>
            </a:r>
          </a:p>
          <a:p>
            <a:r>
              <a:rPr lang="en-IN" sz="1200" kern="1200" dirty="0" smtClean="0">
                <a:solidFill>
                  <a:schemeClr val="tx1"/>
                </a:solidFill>
                <a:latin typeface="+mn-lt"/>
                <a:ea typeface="+mn-ea"/>
                <a:cs typeface="+mn-cs"/>
              </a:rPr>
              <a:t>every so often surfaces in places spread far and </a:t>
            </a:r>
            <a:r>
              <a:rPr lang="en-IN" sz="1200" kern="1200" dirty="0" err="1" smtClean="0">
                <a:solidFill>
                  <a:schemeClr val="tx1"/>
                </a:solidFill>
                <a:latin typeface="+mn-lt"/>
                <a:ea typeface="+mn-ea"/>
                <a:cs typeface="+mn-cs"/>
              </a:rPr>
              <a:t>wide.It</a:t>
            </a:r>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is an intrinsic ingredient of the everyday mental activity of everyone.</a:t>
            </a:r>
          </a:p>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9</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10</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It's interesting to think that what the mantis' tiny brain is actually doing when it calculates how to lunge at the cursor may not be all that different from what a cat's brain is doing when it calculates how to lunge at a bit of string...but with a mantis there isn't much sense of a personality behind the lunging, whereas with a cat there is, probably because of all the other stuff going on in the cat's brain not directly related to figuring out the best bodily motions to grab its target. For example, a cat will eventually get bored with string games, or take breaks to sort of assess the situation and see what the string is doing, but the mantis would probably mechanically repeat the same grabbing-at-the-cursor forever, with no apparent sense of futility and also no sense of "playfulness".</a:t>
            </a:r>
          </a:p>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11</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kern="1200" dirty="0" smtClean="0">
                <a:solidFill>
                  <a:schemeClr val="tx1"/>
                </a:solidFill>
                <a:latin typeface="+mn-lt"/>
                <a:ea typeface="+mn-ea"/>
                <a:cs typeface="+mn-cs"/>
              </a:rPr>
              <a:t>Breaking out of a loop is not interesting if it</a:t>
            </a:r>
          </a:p>
          <a:p>
            <a:r>
              <a:rPr lang="en-IN" sz="1200" kern="1200" dirty="0" smtClean="0">
                <a:solidFill>
                  <a:schemeClr val="tx1"/>
                </a:solidFill>
                <a:latin typeface="+mn-lt"/>
                <a:ea typeface="+mn-ea"/>
                <a:cs typeface="+mn-cs"/>
              </a:rPr>
              <a:t>happens purely by chance; we want the organism to break out as a result of some</a:t>
            </a:r>
          </a:p>
          <a:p>
            <a:r>
              <a:rPr lang="en-IN" sz="1200" kern="1200" dirty="0" smtClean="0">
                <a:solidFill>
                  <a:schemeClr val="tx1"/>
                </a:solidFill>
                <a:latin typeface="+mn-lt"/>
                <a:ea typeface="+mn-ea"/>
                <a:cs typeface="+mn-cs"/>
              </a:rPr>
              <a:t>[4 [March 22, 2003] Christopher von </a:t>
            </a:r>
            <a:r>
              <a:rPr lang="en-IN" sz="1200" kern="1200" dirty="0" err="1" smtClean="0">
                <a:solidFill>
                  <a:schemeClr val="tx1"/>
                </a:solidFill>
                <a:latin typeface="+mn-lt"/>
                <a:ea typeface="+mn-ea"/>
                <a:cs typeface="+mn-cs"/>
              </a:rPr>
              <a:t>B¨ulow</a:t>
            </a:r>
            <a:r>
              <a:rPr lang="en-IN" sz="1200" kern="1200" dirty="0" smtClean="0">
                <a:solidFill>
                  <a:schemeClr val="tx1"/>
                </a:solidFill>
                <a:latin typeface="+mn-lt"/>
                <a:ea typeface="+mn-ea"/>
                <a:cs typeface="+mn-cs"/>
              </a:rPr>
              <a:t>]</a:t>
            </a:r>
          </a:p>
          <a:p>
            <a:r>
              <a:rPr lang="en-IN" sz="1200" kern="1200" dirty="0" smtClean="0">
                <a:solidFill>
                  <a:schemeClr val="tx1"/>
                </a:solidFill>
                <a:latin typeface="+mn-lt"/>
                <a:ea typeface="+mn-ea"/>
                <a:cs typeface="+mn-cs"/>
              </a:rPr>
              <a:t>kind of adaptation, of “learning”, i.e., of losing the disposition responsible for the</a:t>
            </a:r>
          </a:p>
          <a:p>
            <a:r>
              <a:rPr lang="en-IN" sz="1200" kern="1200" dirty="0" smtClean="0">
                <a:solidFill>
                  <a:schemeClr val="tx1"/>
                </a:solidFill>
                <a:latin typeface="+mn-lt"/>
                <a:ea typeface="+mn-ea"/>
                <a:cs typeface="+mn-cs"/>
              </a:rPr>
              <a:t>loop.</a:t>
            </a:r>
          </a:p>
          <a:p>
            <a:endParaRPr lang="en-US" sz="1200" kern="1200" dirty="0" smtClean="0">
              <a:solidFill>
                <a:schemeClr val="tx1"/>
              </a:solidFill>
              <a:latin typeface="+mn-lt"/>
              <a:ea typeface="+mn-ea"/>
              <a:cs typeface="+mn-cs"/>
            </a:endParaRPr>
          </a:p>
          <a:p>
            <a:r>
              <a:rPr lang="en-IN" sz="1200" kern="1200" baseline="0" dirty="0" smtClean="0">
                <a:solidFill>
                  <a:schemeClr val="tx1"/>
                </a:solidFill>
                <a:latin typeface="+mn-lt"/>
                <a:ea typeface="+mn-ea"/>
                <a:cs typeface="+mn-cs"/>
              </a:rPr>
              <a:t>Why We Make the Same Mistakes Over and Over Again</a:t>
            </a:r>
          </a:p>
          <a:p>
            <a:r>
              <a:rPr lang="en-IN" sz="1200" kern="1200" baseline="0" dirty="0" smtClean="0">
                <a:solidFill>
                  <a:schemeClr val="tx1"/>
                </a:solidFill>
                <a:latin typeface="+mn-lt"/>
                <a:ea typeface="+mn-ea"/>
                <a:cs typeface="+mn-cs"/>
              </a:rPr>
              <a:t>Christopher von </a:t>
            </a:r>
            <a:r>
              <a:rPr lang="en-IN" sz="1200" kern="1200" baseline="0" dirty="0" err="1" smtClean="0">
                <a:solidFill>
                  <a:schemeClr val="tx1"/>
                </a:solidFill>
                <a:latin typeface="+mn-lt"/>
                <a:ea typeface="+mn-ea"/>
                <a:cs typeface="+mn-cs"/>
              </a:rPr>
              <a:t>B¨ulow</a:t>
            </a:r>
            <a:endParaRPr lang="en-IN" sz="1200" kern="1200" baseline="0" dirty="0" smtClean="0">
              <a:solidFill>
                <a:schemeClr val="tx1"/>
              </a:solidFill>
              <a:latin typeface="+mn-lt"/>
              <a:ea typeface="+mn-ea"/>
              <a:cs typeface="+mn-cs"/>
            </a:endParaRPr>
          </a:p>
          <a:p>
            <a:r>
              <a:rPr lang="en-IN" sz="1200" b="1" kern="1200" baseline="0" dirty="0" smtClean="0">
                <a:solidFill>
                  <a:schemeClr val="tx1"/>
                </a:solidFill>
                <a:latin typeface="+mn-lt"/>
                <a:ea typeface="+mn-ea"/>
                <a:cs typeface="+mn-cs"/>
              </a:rPr>
              <a:t>Abstract</a:t>
            </a:r>
          </a:p>
          <a:p>
            <a:r>
              <a:rPr lang="en-IN" sz="1200" kern="1200" baseline="0" dirty="0" smtClean="0">
                <a:solidFill>
                  <a:schemeClr val="tx1"/>
                </a:solidFill>
                <a:latin typeface="+mn-lt"/>
                <a:ea typeface="+mn-ea"/>
                <a:cs typeface="+mn-cs"/>
              </a:rPr>
              <a:t>Why is it that sometimes we do the same inappropriate things over and over</a:t>
            </a:r>
          </a:p>
          <a:p>
            <a:r>
              <a:rPr lang="en-IN" sz="1200" kern="1200" baseline="0" dirty="0" smtClean="0">
                <a:solidFill>
                  <a:schemeClr val="tx1"/>
                </a:solidFill>
                <a:latin typeface="+mn-lt"/>
                <a:ea typeface="+mn-ea"/>
                <a:cs typeface="+mn-cs"/>
              </a:rPr>
              <a:t>again, i.e., why are we </a:t>
            </a:r>
            <a:r>
              <a:rPr lang="en-IN" sz="1200" kern="1200" baseline="0" dirty="0" err="1" smtClean="0">
                <a:solidFill>
                  <a:schemeClr val="tx1"/>
                </a:solidFill>
                <a:latin typeface="+mn-lt"/>
                <a:ea typeface="+mn-ea"/>
                <a:cs typeface="+mn-cs"/>
              </a:rPr>
              <a:t>sphexish</a:t>
            </a:r>
            <a:r>
              <a:rPr lang="en-IN" sz="1200" kern="1200" baseline="0" dirty="0" smtClean="0">
                <a:solidFill>
                  <a:schemeClr val="tx1"/>
                </a:solidFill>
                <a:latin typeface="+mn-lt"/>
                <a:ea typeface="+mn-ea"/>
                <a:cs typeface="+mn-cs"/>
              </a:rPr>
              <a:t>? It’s because we have adopted detrimental, but</a:t>
            </a:r>
          </a:p>
          <a:p>
            <a:r>
              <a:rPr lang="en-IN" sz="1200" kern="1200" baseline="0" dirty="0" smtClean="0">
                <a:solidFill>
                  <a:schemeClr val="tx1"/>
                </a:solidFill>
                <a:latin typeface="+mn-lt"/>
                <a:ea typeface="+mn-ea"/>
                <a:cs typeface="+mn-cs"/>
              </a:rPr>
              <a:t>self-reinforcing, routines and beliefs – memes –</a:t>
            </a:r>
            <a:endParaRPr lang="en-IN" sz="1200" kern="1200" dirty="0" smtClean="0">
              <a:solidFill>
                <a:schemeClr val="tx1"/>
              </a:solidFill>
              <a:latin typeface="+mn-lt"/>
              <a:ea typeface="+mn-ea"/>
              <a:cs typeface="+mn-cs"/>
            </a:endParaRPr>
          </a:p>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12</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13</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kern="1200" dirty="0" smtClean="0">
                <a:solidFill>
                  <a:schemeClr val="tx1"/>
                </a:solidFill>
                <a:latin typeface="+mn-lt"/>
                <a:ea typeface="+mn-ea"/>
                <a:cs typeface="+mn-cs"/>
              </a:rPr>
              <a:t>Thus patterns in the changes taking place in one set of data</a:t>
            </a:r>
          </a:p>
          <a:p>
            <a:r>
              <a:rPr lang="en-IN" sz="1200" kern="1200" dirty="0" smtClean="0">
                <a:solidFill>
                  <a:schemeClr val="tx1"/>
                </a:solidFill>
                <a:latin typeface="+mn-lt"/>
                <a:ea typeface="+mn-ea"/>
                <a:cs typeface="+mn-cs"/>
              </a:rPr>
              <a:t>structures would get recorded in another set of data structures. Should we then not set</a:t>
            </a:r>
          </a:p>
          <a:p>
            <a:r>
              <a:rPr lang="en-IN" sz="1200" kern="1200" dirty="0" smtClean="0">
                <a:solidFill>
                  <a:schemeClr val="tx1"/>
                </a:solidFill>
                <a:latin typeface="+mn-lt"/>
                <a:ea typeface="+mn-ea"/>
                <a:cs typeface="+mn-cs"/>
              </a:rPr>
              <a:t>up a third level of data structures, to watch the second level, should patterns occur in</a:t>
            </a:r>
          </a:p>
          <a:p>
            <a:r>
              <a:rPr lang="en-IN" sz="1200" kern="1200" dirty="0" smtClean="0">
                <a:solidFill>
                  <a:schemeClr val="tx1"/>
                </a:solidFill>
                <a:latin typeface="+mn-lt"/>
                <a:ea typeface="+mn-ea"/>
                <a:cs typeface="+mn-cs"/>
              </a:rPr>
              <a:t>it? And a fourth, to watch the third? This seems prime territory for an infinite regress:</a:t>
            </a:r>
          </a:p>
          <a:p>
            <a:r>
              <a:rPr lang="en-IN" sz="1200" kern="1200" dirty="0" smtClean="0">
                <a:solidFill>
                  <a:schemeClr val="tx1"/>
                </a:solidFill>
                <a:latin typeface="+mn-lt"/>
                <a:ea typeface="+mn-ea"/>
                <a:cs typeface="+mn-cs"/>
              </a:rPr>
              <a:t>an endless hierarchy of structures, each one monitoring changes in the level below it.</a:t>
            </a:r>
          </a:p>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The problem is, there's nothing to prevent the co-level itself from going into</a:t>
            </a:r>
          </a:p>
          <a:p>
            <a:r>
              <a:rPr lang="en-IN" sz="1200" kern="1200" dirty="0" smtClean="0">
                <a:solidFill>
                  <a:schemeClr val="tx1"/>
                </a:solidFill>
                <a:latin typeface="+mn-lt"/>
                <a:ea typeface="+mn-ea"/>
                <a:cs typeface="+mn-cs"/>
              </a:rPr>
              <a:t>loops-so if we're going to obviate that, we have to have a higher </a:t>
            </a:r>
            <a:r>
              <a:rPr lang="en-IN" sz="1200" kern="1200" dirty="0" err="1" smtClean="0">
                <a:solidFill>
                  <a:schemeClr val="tx1"/>
                </a:solidFill>
                <a:latin typeface="+mn-lt"/>
                <a:ea typeface="+mn-ea"/>
                <a:cs typeface="+mn-cs"/>
              </a:rPr>
              <a:t>watcherconventionally</a:t>
            </a:r>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called "w+ I".</a:t>
            </a:r>
          </a:p>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There is a problem once you</a:t>
            </a:r>
          </a:p>
          <a:p>
            <a:r>
              <a:rPr lang="en-IN" sz="1200" kern="1200" dirty="0" smtClean="0">
                <a:solidFill>
                  <a:schemeClr val="tx1"/>
                </a:solidFill>
                <a:latin typeface="+mn-lt"/>
                <a:ea typeface="+mn-ea"/>
                <a:cs typeface="+mn-cs"/>
              </a:rPr>
              <a:t>start getting into infinite regresses composed of other infinite regresses -the whole</a:t>
            </a:r>
          </a:p>
          <a:p>
            <a:r>
              <a:rPr lang="en-IN" sz="1200" kern="1200" dirty="0" smtClean="0">
                <a:solidFill>
                  <a:schemeClr val="tx1"/>
                </a:solidFill>
                <a:latin typeface="+mn-lt"/>
                <a:ea typeface="+mn-ea"/>
                <a:cs typeface="+mn-cs"/>
              </a:rPr>
              <a:t>thing just never stops, and it becomes a bore. Or not exactly a bore, but a very</a:t>
            </a:r>
          </a:p>
          <a:p>
            <a:r>
              <a:rPr lang="en-IN" sz="1200" kern="1200" dirty="0" smtClean="0">
                <a:solidFill>
                  <a:schemeClr val="tx1"/>
                </a:solidFill>
                <a:latin typeface="+mn-lt"/>
                <a:ea typeface="+mn-ea"/>
                <a:cs typeface="+mn-cs"/>
              </a:rPr>
              <a:t>complex and confusing thing, whose reality and relevance become ever more</a:t>
            </a:r>
          </a:p>
          <a:p>
            <a:r>
              <a:rPr lang="en-IN" sz="1200" kern="1200" dirty="0" smtClean="0">
                <a:solidFill>
                  <a:schemeClr val="tx1"/>
                </a:solidFill>
                <a:latin typeface="+mn-lt"/>
                <a:ea typeface="+mn-ea"/>
                <a:cs typeface="+mn-cs"/>
              </a:rPr>
              <a:t>questionable.</a:t>
            </a:r>
          </a:p>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14</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kern="1200" baseline="0" dirty="0" smtClean="0">
                <a:solidFill>
                  <a:schemeClr val="tx1"/>
                </a:solidFill>
                <a:latin typeface="+mn-lt"/>
                <a:ea typeface="+mn-ea"/>
                <a:cs typeface="+mn-cs"/>
              </a:rPr>
              <a:t>Although conscious beings have the power of going on, we do not</a:t>
            </a:r>
          </a:p>
          <a:p>
            <a:r>
              <a:rPr lang="en-IN" sz="1200" kern="1200" baseline="0" dirty="0" smtClean="0">
                <a:solidFill>
                  <a:schemeClr val="tx1"/>
                </a:solidFill>
                <a:latin typeface="+mn-lt"/>
                <a:ea typeface="+mn-ea"/>
                <a:cs typeface="+mn-cs"/>
              </a:rPr>
              <a:t>wish to exhibit this simply as a succession of tasks they are able to perform, nor</a:t>
            </a:r>
          </a:p>
          <a:p>
            <a:r>
              <a:rPr lang="en-IN" sz="1200" kern="1200" baseline="0" dirty="0" smtClean="0">
                <a:solidFill>
                  <a:schemeClr val="tx1"/>
                </a:solidFill>
                <a:latin typeface="+mn-lt"/>
                <a:ea typeface="+mn-ea"/>
                <a:cs typeface="+mn-cs"/>
              </a:rPr>
              <a:t>do we see the mind as an infinite sequence of selves and super-selves and </a:t>
            </a:r>
            <a:r>
              <a:rPr lang="en-IN" sz="1200" kern="1200" baseline="0" dirty="0" err="1" smtClean="0">
                <a:solidFill>
                  <a:schemeClr val="tx1"/>
                </a:solidFill>
                <a:latin typeface="+mn-lt"/>
                <a:ea typeface="+mn-ea"/>
                <a:cs typeface="+mn-cs"/>
              </a:rPr>
              <a:t>supersuper</a:t>
            </a:r>
            <a:r>
              <a:rPr lang="en-IN" sz="1200" kern="1200" baseline="0" dirty="0" smtClean="0">
                <a:solidFill>
                  <a:schemeClr val="tx1"/>
                </a:solidFill>
                <a:latin typeface="+mn-lt"/>
                <a:ea typeface="+mn-ea"/>
                <a:cs typeface="+mn-cs"/>
              </a:rPr>
              <a:t>-</a:t>
            </a:r>
          </a:p>
          <a:p>
            <a:r>
              <a:rPr lang="en-IN" sz="1200" kern="1200" baseline="0" dirty="0" smtClean="0">
                <a:solidFill>
                  <a:schemeClr val="tx1"/>
                </a:solidFill>
                <a:latin typeface="+mn-lt"/>
                <a:ea typeface="+mn-ea"/>
                <a:cs typeface="+mn-cs"/>
              </a:rPr>
              <a:t>selves. Rather, we insist that a conscious being is a unity, and though we</a:t>
            </a:r>
          </a:p>
          <a:p>
            <a:r>
              <a:rPr lang="en-IN" sz="1200" kern="1200" baseline="0" dirty="0" smtClean="0">
                <a:solidFill>
                  <a:schemeClr val="tx1"/>
                </a:solidFill>
                <a:latin typeface="+mn-lt"/>
                <a:ea typeface="+mn-ea"/>
                <a:cs typeface="+mn-cs"/>
              </a:rPr>
              <a:t>talk about parts of the mind, we do so only as a metaphor, and will not allow it</a:t>
            </a:r>
          </a:p>
          <a:p>
            <a:r>
              <a:rPr lang="en-IN" sz="1200" kern="1200" baseline="0" dirty="0" smtClean="0">
                <a:solidFill>
                  <a:schemeClr val="tx1"/>
                </a:solidFill>
                <a:latin typeface="+mn-lt"/>
                <a:ea typeface="+mn-ea"/>
                <a:cs typeface="+mn-cs"/>
              </a:rPr>
              <a:t>to be taken literally.</a:t>
            </a:r>
          </a:p>
          <a:p>
            <a:endParaRPr lang="en-US" sz="1200" kern="1200" baseline="0" dirty="0" smtClean="0">
              <a:solidFill>
                <a:schemeClr val="tx1"/>
              </a:solidFill>
              <a:latin typeface="+mn-lt"/>
              <a:ea typeface="+mn-ea"/>
              <a:cs typeface="+mn-cs"/>
            </a:endParaRPr>
          </a:p>
          <a:p>
            <a:r>
              <a:rPr lang="en-IN" sz="1200" kern="1200" baseline="0" dirty="0" smtClean="0">
                <a:solidFill>
                  <a:schemeClr val="tx1"/>
                </a:solidFill>
                <a:latin typeface="+mn-lt"/>
                <a:ea typeface="+mn-ea"/>
                <a:cs typeface="+mn-cs"/>
              </a:rPr>
              <a:t>Lucas seems to think that to be human is to be endowed with this "BOOLE"</a:t>
            </a:r>
          </a:p>
          <a:p>
            <a:r>
              <a:rPr lang="en-IN" sz="1200" kern="1200" baseline="0" dirty="0" smtClean="0">
                <a:solidFill>
                  <a:schemeClr val="tx1"/>
                </a:solidFill>
                <a:latin typeface="+mn-lt"/>
                <a:ea typeface="+mn-ea"/>
                <a:cs typeface="+mn-cs"/>
              </a:rPr>
              <a:t>ability-this total and perfect </a:t>
            </a:r>
            <a:r>
              <a:rPr lang="en-IN" sz="1200" kern="1200" baseline="0" dirty="0" err="1" smtClean="0">
                <a:solidFill>
                  <a:schemeClr val="tx1"/>
                </a:solidFill>
                <a:latin typeface="+mn-lt"/>
                <a:ea typeface="+mn-ea"/>
                <a:cs typeface="+mn-cs"/>
              </a:rPr>
              <a:t>antisphexishness</a:t>
            </a:r>
            <a:r>
              <a:rPr lang="en-IN" sz="1200" kern="1200" baseline="0" dirty="0" smtClean="0">
                <a:solidFill>
                  <a:schemeClr val="tx1"/>
                </a:solidFill>
                <a:latin typeface="+mn-lt"/>
                <a:ea typeface="+mn-ea"/>
                <a:cs typeface="+mn-cs"/>
              </a:rPr>
              <a:t>-intrinsically. On reflection, however,</a:t>
            </a:r>
          </a:p>
          <a:p>
            <a:r>
              <a:rPr lang="en-IN" sz="1200" kern="1200" baseline="0" dirty="0" smtClean="0">
                <a:solidFill>
                  <a:schemeClr val="tx1"/>
                </a:solidFill>
                <a:latin typeface="+mn-lt"/>
                <a:ea typeface="+mn-ea"/>
                <a:cs typeface="+mn-cs"/>
              </a:rPr>
              <a:t>one realizes this surely is not the case. Despite not being </a:t>
            </a:r>
            <a:r>
              <a:rPr lang="en-IN" sz="1200" kern="1200" baseline="0" dirty="0" err="1" smtClean="0">
                <a:solidFill>
                  <a:schemeClr val="tx1"/>
                </a:solidFill>
                <a:latin typeface="+mn-lt"/>
                <a:ea typeface="+mn-ea"/>
                <a:cs typeface="+mn-cs"/>
              </a:rPr>
              <a:t>Sphex</a:t>
            </a:r>
            <a:r>
              <a:rPr lang="en-IN" sz="1200" kern="1200" baseline="0" dirty="0" smtClean="0">
                <a:solidFill>
                  <a:schemeClr val="tx1"/>
                </a:solidFill>
                <a:latin typeface="+mn-lt"/>
                <a:ea typeface="+mn-ea"/>
                <a:cs typeface="+mn-cs"/>
              </a:rPr>
              <a:t> wasps or Airedales,</a:t>
            </a:r>
          </a:p>
          <a:p>
            <a:r>
              <a:rPr lang="en-IN" sz="1200" kern="1200" baseline="0" dirty="0" smtClean="0">
                <a:solidFill>
                  <a:schemeClr val="tx1"/>
                </a:solidFill>
                <a:latin typeface="+mn-lt"/>
                <a:ea typeface="+mn-ea"/>
                <a:cs typeface="+mn-cs"/>
              </a:rPr>
              <a:t>we humans are all still vulnerable to getting caught in ruts, as I attempted to point out</a:t>
            </a:r>
          </a:p>
          <a:p>
            <a:r>
              <a:rPr lang="en-IN" sz="1200" kern="1200" baseline="0" dirty="0" smtClean="0">
                <a:solidFill>
                  <a:schemeClr val="tx1"/>
                </a:solidFill>
                <a:latin typeface="+mn-lt"/>
                <a:ea typeface="+mn-ea"/>
                <a:cs typeface="+mn-cs"/>
              </a:rPr>
              <a:t>in the dozen-item list above. None of us is immune. Each of us-even the </a:t>
            </a:r>
            <a:r>
              <a:rPr lang="en-IN" sz="1200" kern="1200" baseline="0" dirty="0" err="1" smtClean="0">
                <a:solidFill>
                  <a:schemeClr val="tx1"/>
                </a:solidFill>
                <a:latin typeface="+mn-lt"/>
                <a:ea typeface="+mn-ea"/>
                <a:cs typeface="+mn-cs"/>
              </a:rPr>
              <a:t>Mozarts</a:t>
            </a:r>
            <a:endParaRPr lang="en-IN" sz="1200" kern="1200" baseline="0" dirty="0" smtClean="0">
              <a:solidFill>
                <a:schemeClr val="tx1"/>
              </a:solidFill>
              <a:latin typeface="+mn-lt"/>
              <a:ea typeface="+mn-ea"/>
              <a:cs typeface="+mn-cs"/>
            </a:endParaRPr>
          </a:p>
          <a:p>
            <a:r>
              <a:rPr lang="en-IN" sz="1200" kern="1200" baseline="0" dirty="0" smtClean="0">
                <a:solidFill>
                  <a:schemeClr val="tx1"/>
                </a:solidFill>
                <a:latin typeface="+mn-lt"/>
                <a:ea typeface="+mn-ea"/>
                <a:cs typeface="+mn-cs"/>
              </a:rPr>
              <a:t>among us-exhibits a "cognitive style" that in essence defines the ruts we are</a:t>
            </a:r>
          </a:p>
          <a:p>
            <a:r>
              <a:rPr lang="en-IN" sz="1200" kern="1200" baseline="0" dirty="0" smtClean="0">
                <a:solidFill>
                  <a:schemeClr val="tx1"/>
                </a:solidFill>
                <a:latin typeface="+mn-lt"/>
                <a:ea typeface="+mn-ea"/>
                <a:cs typeface="+mn-cs"/>
              </a:rPr>
              <a:t>permanently caught in.</a:t>
            </a:r>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15</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dirty="0" smtClean="0">
                <a:solidFill>
                  <a:srgbClr val="FFFFFF"/>
                </a:solidFill>
                <a:latin typeface="Comic Sans MS" pitchFamily="66" charset="0"/>
              </a:rPr>
              <a:t>whether there exists any computer program that can inspect other programs before they run, and reliably predict whether or not they will go into infinite loops</a:t>
            </a:r>
          </a:p>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The problem is, there's nothing to prevent the co-level itself from going into</a:t>
            </a:r>
          </a:p>
          <a:p>
            <a:r>
              <a:rPr lang="en-IN" sz="1200" kern="1200" dirty="0" smtClean="0">
                <a:solidFill>
                  <a:schemeClr val="tx1"/>
                </a:solidFill>
                <a:latin typeface="+mn-lt"/>
                <a:ea typeface="+mn-ea"/>
                <a:cs typeface="+mn-cs"/>
              </a:rPr>
              <a:t>loops-so if we're going to obviate that, we have to have a higher </a:t>
            </a:r>
            <a:r>
              <a:rPr lang="en-IN" sz="1200" kern="1200" dirty="0" err="1" smtClean="0">
                <a:solidFill>
                  <a:schemeClr val="tx1"/>
                </a:solidFill>
                <a:latin typeface="+mn-lt"/>
                <a:ea typeface="+mn-ea"/>
                <a:cs typeface="+mn-cs"/>
              </a:rPr>
              <a:t>watcherconventionally</a:t>
            </a:r>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called "w+ I".</a:t>
            </a:r>
          </a:p>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There is a problem once you</a:t>
            </a:r>
          </a:p>
          <a:p>
            <a:r>
              <a:rPr lang="en-IN" sz="1200" kern="1200" dirty="0" smtClean="0">
                <a:solidFill>
                  <a:schemeClr val="tx1"/>
                </a:solidFill>
                <a:latin typeface="+mn-lt"/>
                <a:ea typeface="+mn-ea"/>
                <a:cs typeface="+mn-cs"/>
              </a:rPr>
              <a:t>start getting into infinite regresses composed of other infinite regresses -the whole</a:t>
            </a:r>
          </a:p>
          <a:p>
            <a:r>
              <a:rPr lang="en-IN" sz="1200" kern="1200" dirty="0" smtClean="0">
                <a:solidFill>
                  <a:schemeClr val="tx1"/>
                </a:solidFill>
                <a:latin typeface="+mn-lt"/>
                <a:ea typeface="+mn-ea"/>
                <a:cs typeface="+mn-cs"/>
              </a:rPr>
              <a:t>thing just never stops, and it becomes a bore. Or not exactly a bore, but a very</a:t>
            </a:r>
          </a:p>
          <a:p>
            <a:r>
              <a:rPr lang="en-IN" sz="1200" kern="1200" dirty="0" smtClean="0">
                <a:solidFill>
                  <a:schemeClr val="tx1"/>
                </a:solidFill>
                <a:latin typeface="+mn-lt"/>
                <a:ea typeface="+mn-ea"/>
                <a:cs typeface="+mn-cs"/>
              </a:rPr>
              <a:t>complex and confusing thing, whose reality and relevance become ever more</a:t>
            </a:r>
          </a:p>
          <a:p>
            <a:r>
              <a:rPr lang="en-IN" sz="1200" kern="1200" dirty="0" smtClean="0">
                <a:solidFill>
                  <a:schemeClr val="tx1"/>
                </a:solidFill>
                <a:latin typeface="+mn-lt"/>
                <a:ea typeface="+mn-ea"/>
                <a:cs typeface="+mn-cs"/>
              </a:rPr>
              <a:t>questionable.</a:t>
            </a:r>
          </a:p>
          <a:p>
            <a:endParaRPr lang="en-IN" sz="1200" kern="1200" dirty="0" smtClean="0">
              <a:solidFill>
                <a:schemeClr val="tx1"/>
              </a:solidFill>
              <a:latin typeface="+mn-lt"/>
              <a:ea typeface="+mn-ea"/>
              <a:cs typeface="+mn-cs"/>
            </a:endParaRPr>
          </a:p>
          <a:p>
            <a:r>
              <a:rPr lang="en-IN" sz="1200" kern="1200" dirty="0" smtClean="0">
                <a:solidFill>
                  <a:schemeClr val="tx1"/>
                </a:solidFill>
                <a:latin typeface="+mn-lt"/>
                <a:ea typeface="+mn-ea"/>
                <a:cs typeface="+mn-cs"/>
              </a:rPr>
              <a:t>This is related to a classic problem in the theory of computability, called the</a:t>
            </a:r>
          </a:p>
          <a:p>
            <a:r>
              <a:rPr lang="en-IN" sz="1200" kern="1200" dirty="0" smtClean="0">
                <a:solidFill>
                  <a:schemeClr val="tx1"/>
                </a:solidFill>
                <a:latin typeface="+mn-lt"/>
                <a:ea typeface="+mn-ea"/>
                <a:cs typeface="+mn-cs"/>
              </a:rPr>
              <a:t>halting problem: It is the question of whether there exists any computer program that</a:t>
            </a:r>
          </a:p>
          <a:p>
            <a:r>
              <a:rPr lang="en-IN" sz="1200" kern="1200" dirty="0" smtClean="0">
                <a:solidFill>
                  <a:schemeClr val="tx1"/>
                </a:solidFill>
                <a:latin typeface="+mn-lt"/>
                <a:ea typeface="+mn-ea"/>
                <a:cs typeface="+mn-cs"/>
              </a:rPr>
              <a:t>can inspect other programs before they run, and reliably predict whether or not they will go into infinite loops</a:t>
            </a:r>
          </a:p>
          <a:p>
            <a:r>
              <a:rPr lang="en-IN" sz="1200" kern="1200" dirty="0" smtClean="0">
                <a:solidFill>
                  <a:schemeClr val="tx1"/>
                </a:solidFill>
                <a:latin typeface="+mn-lt"/>
                <a:ea typeface="+mn-ea"/>
                <a:cs typeface="+mn-cs"/>
              </a:rPr>
              <a:t>--similarity</a:t>
            </a:r>
          </a:p>
          <a:p>
            <a:r>
              <a:rPr lang="en-IN" sz="1200" kern="1200" dirty="0" smtClean="0">
                <a:solidFill>
                  <a:schemeClr val="tx1"/>
                </a:solidFill>
                <a:latin typeface="+mn-lt"/>
                <a:ea typeface="+mn-ea"/>
                <a:cs typeface="+mn-cs"/>
              </a:rPr>
              <a:t>Probably the most significant difference between the halting problem and the</a:t>
            </a:r>
          </a:p>
          <a:p>
            <a:r>
              <a:rPr lang="en-IN" sz="1200" kern="1200" dirty="0" smtClean="0">
                <a:solidFill>
                  <a:schemeClr val="tx1"/>
                </a:solidFill>
                <a:latin typeface="+mn-lt"/>
                <a:ea typeface="+mn-ea"/>
                <a:cs typeface="+mn-cs"/>
              </a:rPr>
              <a:t>idea of a self-watching program is that in trying to build an artificial intelligence, we</a:t>
            </a:r>
          </a:p>
          <a:p>
            <a:r>
              <a:rPr lang="en-IN" sz="1200" kern="1200" dirty="0" smtClean="0">
                <a:solidFill>
                  <a:schemeClr val="tx1"/>
                </a:solidFill>
                <a:latin typeface="+mn-lt"/>
                <a:ea typeface="+mn-ea"/>
                <a:cs typeface="+mn-cs"/>
              </a:rPr>
              <a:t>are not really so concerned with the mathematical perfection of our self-watching</a:t>
            </a:r>
          </a:p>
          <a:p>
            <a:r>
              <a:rPr lang="en-IN" sz="1200" kern="1200" dirty="0" smtClean="0">
                <a:solidFill>
                  <a:schemeClr val="tx1"/>
                </a:solidFill>
                <a:latin typeface="+mn-lt"/>
                <a:ea typeface="+mn-ea"/>
                <a:cs typeface="+mn-cs"/>
              </a:rPr>
              <a:t>system as with its likelihood of survival in a complex world;</a:t>
            </a:r>
          </a:p>
          <a:p>
            <a:r>
              <a:rPr lang="en-IN" sz="1200" kern="1200" dirty="0" smtClean="0">
                <a:solidFill>
                  <a:schemeClr val="tx1"/>
                </a:solidFill>
                <a:latin typeface="+mn-lt"/>
                <a:ea typeface="+mn-ea"/>
                <a:cs typeface="+mn-cs"/>
              </a:rPr>
              <a:t>there is no finite mechanism that can possibly</a:t>
            </a:r>
          </a:p>
          <a:p>
            <a:r>
              <a:rPr lang="en-IN" sz="1200" kern="1200" dirty="0" smtClean="0">
                <a:solidFill>
                  <a:schemeClr val="tx1"/>
                </a:solidFill>
                <a:latin typeface="+mn-lt"/>
                <a:ea typeface="+mn-ea"/>
                <a:cs typeface="+mn-cs"/>
              </a:rPr>
              <a:t>detect all patterns, patterns of patterns, patterns of patterns of patterns of patterns</a:t>
            </a:r>
          </a:p>
          <a:p>
            <a:endParaRPr lang="en-US" dirty="0" smtClean="0"/>
          </a:p>
          <a:p>
            <a:endParaRPr lang="en-IN" dirty="0"/>
          </a:p>
        </p:txBody>
      </p:sp>
      <p:sp>
        <p:nvSpPr>
          <p:cNvPr id="4" name="Slide Number Placeholder 3"/>
          <p:cNvSpPr>
            <a:spLocks noGrp="1"/>
          </p:cNvSpPr>
          <p:nvPr>
            <p:ph type="sldNum" sz="quarter" idx="10"/>
          </p:nvPr>
        </p:nvSpPr>
        <p:spPr/>
        <p:txBody>
          <a:bodyPr/>
          <a:lstStyle/>
          <a:p>
            <a:fld id="{4337BECB-A2A9-48AE-8F58-437200618421}" type="slidenum">
              <a:rPr lang="en-IN" smtClean="0"/>
              <a:pPr/>
              <a:t>16</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92667" y="1524000"/>
            <a:ext cx="8724053" cy="2032000"/>
          </a:xfrm>
          <a:ln>
            <a:noFill/>
          </a:ln>
        </p:spPr>
        <p:txBody>
          <a:bodyPr vert="horz" tIns="0" rIns="20320"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6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92667" y="3587262"/>
            <a:ext cx="8727440" cy="1947333"/>
          </a:xfrm>
        </p:spPr>
        <p:txBody>
          <a:bodyPr lIns="0" rIns="20320"/>
          <a:lstStyle>
            <a:lvl1pPr marL="0" marR="50799" indent="0" algn="r">
              <a:buNone/>
              <a:defRPr>
                <a:solidFill>
                  <a:schemeClr val="tx1"/>
                </a:solidFill>
              </a:defRPr>
            </a:lvl1pPr>
            <a:lvl2pPr marL="507995" indent="0" algn="ctr">
              <a:buNone/>
            </a:lvl2pPr>
            <a:lvl3pPr marL="1015990" indent="0" algn="ctr">
              <a:buNone/>
            </a:lvl3pPr>
            <a:lvl4pPr marL="1523985" indent="0" algn="ctr">
              <a:buNone/>
            </a:lvl4pPr>
            <a:lvl5pPr marL="2031980" indent="0" algn="ctr">
              <a:buNone/>
            </a:lvl5pPr>
            <a:lvl6pPr marL="2539975" indent="0" algn="ctr">
              <a:buNone/>
            </a:lvl6pPr>
            <a:lvl7pPr marL="3047970" indent="0" algn="ctr">
              <a:buNone/>
            </a:lvl7pPr>
            <a:lvl8pPr marL="3555964" indent="0" algn="ctr">
              <a:buNone/>
            </a:lvl8pPr>
            <a:lvl9pPr marL="4063959"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84E4009-90BF-498D-BAE3-AA0867382C1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AAC4E-0ED1-46CF-9891-C16A2C5E67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1016002"/>
            <a:ext cx="2286000" cy="579084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8000" y="1016002"/>
            <a:ext cx="6688667" cy="579084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1DFA1-8912-461B-BB54-504E43242C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04B2A0-1F9E-4366-A83D-34914D3C1F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89280" y="1463040"/>
            <a:ext cx="8636000" cy="1513840"/>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6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89280" y="3005182"/>
            <a:ext cx="8636000" cy="1677458"/>
          </a:xfrm>
        </p:spPr>
        <p:txBody>
          <a:bodyPr lIns="50799" rIns="50799" anchor="t"/>
          <a:lstStyle>
            <a:lvl1pPr marL="0" indent="0">
              <a:buNone/>
              <a:defRPr sz="24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472994-89AB-4F04-8F32-8031550E33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782320"/>
            <a:ext cx="9144000" cy="1270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8000" y="2133428"/>
            <a:ext cx="4487333" cy="4927600"/>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64667" y="2133428"/>
            <a:ext cx="4487333" cy="4927600"/>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70B21-BE12-491B-B1EF-AE8C3EFA76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2320"/>
            <a:ext cx="9144000" cy="1270000"/>
          </a:xfrm>
        </p:spPr>
        <p:txBody>
          <a:bodyPr tIns="50799"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061387"/>
            <a:ext cx="4489098" cy="732613"/>
          </a:xfrm>
        </p:spPr>
        <p:txBody>
          <a:bodyPr lIns="50799" tIns="0" rIns="50799" bIns="0" anchor="ctr">
            <a:noAutofit/>
          </a:bodyPr>
          <a:lstStyle>
            <a:lvl1pPr marL="0" indent="0">
              <a:buNone/>
              <a:defRPr sz="2700" b="1" cap="none" baseline="0">
                <a:solidFill>
                  <a:schemeClr val="tx2"/>
                </a:solidFill>
                <a:effectLst/>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61140" y="2066397"/>
            <a:ext cx="4490861" cy="727603"/>
          </a:xfrm>
        </p:spPr>
        <p:txBody>
          <a:bodyPr lIns="50799" tIns="0" rIns="50799" bIns="0" anchor="ctr"/>
          <a:lstStyle>
            <a:lvl1pPr marL="0" indent="0">
              <a:buNone/>
              <a:defRPr sz="2700" b="1" cap="none" baseline="0">
                <a:solidFill>
                  <a:schemeClr val="tx2"/>
                </a:solidFill>
                <a:effectLst/>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94000"/>
            <a:ext cx="4489098" cy="4273022"/>
          </a:xfrm>
        </p:spPr>
        <p:txBody>
          <a:bodyPr tIns="0"/>
          <a:lstStyle>
            <a:lvl1pPr>
              <a:defRPr sz="24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61140" y="2794000"/>
            <a:ext cx="4490861" cy="4273022"/>
          </a:xfrm>
        </p:spPr>
        <p:txBody>
          <a:bodyPr tIns="0"/>
          <a:lstStyle>
            <a:lvl1pPr>
              <a:defRPr sz="24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61CF6-6189-46F8-8D7D-D0557C7225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782320"/>
            <a:ext cx="9228667" cy="1270000"/>
          </a:xfrm>
        </p:spPr>
        <p:txBody>
          <a:bodyPr vert="horz" tIns="50799"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8A6076-C15C-48C5-A3D1-2CF2EC7CBA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CA1EE5-FF9A-42B4-A87A-AE022F638E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71502"/>
            <a:ext cx="3048000" cy="1291167"/>
          </a:xfrm>
        </p:spPr>
        <p:txBody>
          <a:bodyPr lIns="0" anchor="b">
            <a:noAutofit/>
          </a:bodyPr>
          <a:lstStyle>
            <a:lvl1pPr algn="l" rtl="0">
              <a:spcBef>
                <a:spcPct val="0"/>
              </a:spcBef>
              <a:buNone/>
              <a:defRPr sz="29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62000" y="1862667"/>
            <a:ext cx="3048000" cy="5080000"/>
          </a:xfrm>
        </p:spPr>
        <p:txBody>
          <a:bodyPr lIns="20320" rIns="20320"/>
          <a:lstStyle>
            <a:lvl1pPr marL="0" indent="0" algn="l">
              <a:buNone/>
              <a:defRPr sz="1600"/>
            </a:lvl1pPr>
            <a:lvl2pPr indent="0" algn="l">
              <a:buNone/>
              <a:defRPr sz="1300"/>
            </a:lvl2pPr>
            <a:lvl3pPr indent="0" algn="l">
              <a:buNone/>
              <a:defRPr sz="1100"/>
            </a:lvl3pPr>
            <a:lvl4pPr indent="0" algn="l">
              <a:buNone/>
              <a:defRPr sz="1000"/>
            </a:lvl4pPr>
            <a:lvl5pPr indent="0" algn="l">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72278" y="1862667"/>
            <a:ext cx="5679722" cy="5080000"/>
          </a:xfrm>
        </p:spPr>
        <p:txBody>
          <a:bodyPr tIns="0"/>
          <a:lstStyle>
            <a:lvl1pPr>
              <a:defRPr sz="3100"/>
            </a:lvl1pPr>
            <a:lvl2pPr>
              <a:defRPr sz="2900"/>
            </a:lvl2pPr>
            <a:lvl3pPr>
              <a:defRPr sz="27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2B2DD-74AB-4581-A16C-DEFB585EB8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517503" y="1231197"/>
            <a:ext cx="5842000" cy="45720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101599" tIns="50799" rIns="101599" bIns="50799" rtlCol="0" anchor="ctr"/>
          <a:lstStyle/>
          <a:p>
            <a:pPr algn="ctr" eaLnBrk="1" latinLnBrk="0" hangingPunct="1"/>
            <a:endParaRPr kumimoji="0" lang="en-US"/>
          </a:p>
        </p:txBody>
      </p:sp>
      <p:sp>
        <p:nvSpPr>
          <p:cNvPr id="12" name="Right Triangle 11"/>
          <p:cNvSpPr/>
          <p:nvPr/>
        </p:nvSpPr>
        <p:spPr>
          <a:xfrm rot="420000" flipV="1">
            <a:off x="8893482" y="5955299"/>
            <a:ext cx="172720" cy="172720"/>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101599" tIns="50799" rIns="101599" bIns="50799" rtlCol="0" anchor="ctr"/>
          <a:lstStyle/>
          <a:p>
            <a:pPr algn="ctr" eaLnBrk="1" latinLnBrk="0" hangingPunct="1"/>
            <a:endParaRPr kumimoji="0" lang="en-US"/>
          </a:p>
        </p:txBody>
      </p:sp>
      <p:sp>
        <p:nvSpPr>
          <p:cNvPr id="2" name="Title 1"/>
          <p:cNvSpPr>
            <a:spLocks noGrp="1"/>
          </p:cNvSpPr>
          <p:nvPr>
            <p:ph type="title"/>
          </p:nvPr>
        </p:nvSpPr>
        <p:spPr>
          <a:xfrm>
            <a:off x="677333" y="1307774"/>
            <a:ext cx="2458720" cy="1758468"/>
          </a:xfrm>
        </p:spPr>
        <p:txBody>
          <a:bodyPr vert="horz" lIns="50799" tIns="50799" rIns="50799" bIns="50799" anchor="b"/>
          <a:lstStyle>
            <a:lvl1pPr algn="l">
              <a:buNone/>
              <a:defRPr sz="22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77334" y="3143094"/>
            <a:ext cx="2455333" cy="2421467"/>
          </a:xfrm>
        </p:spPr>
        <p:txBody>
          <a:bodyPr lIns="71119" rIns="50799" bIns="50799" anchor="t"/>
          <a:lstStyle>
            <a:lvl1pPr marL="0" indent="0" algn="l">
              <a:spcBef>
                <a:spcPts val="278"/>
              </a:spcBef>
              <a:buFontTx/>
              <a:buNone/>
              <a:defRPr sz="14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974667" y="7062612"/>
            <a:ext cx="677333" cy="405694"/>
          </a:xfrm>
        </p:spPr>
        <p:txBody>
          <a:bodyPr/>
          <a:lstStyle/>
          <a:p>
            <a:fld id="{A423729B-B722-4EC6-ADCB-3A96081119C3}" type="slidenum">
              <a:rPr lang="en-US" smtClean="0"/>
              <a:pPr/>
              <a:t>‹#›</a:t>
            </a:fld>
            <a:endParaRPr lang="en-US"/>
          </a:p>
        </p:txBody>
      </p:sp>
      <p:sp>
        <p:nvSpPr>
          <p:cNvPr id="3" name="Picture Placeholder 2"/>
          <p:cNvSpPr>
            <a:spLocks noGrp="1"/>
          </p:cNvSpPr>
          <p:nvPr>
            <p:ph type="pic" idx="1"/>
          </p:nvPr>
        </p:nvSpPr>
        <p:spPr>
          <a:xfrm rot="420000">
            <a:off x="3873103" y="1332797"/>
            <a:ext cx="5130800" cy="4368800"/>
          </a:xfrm>
          <a:prstGeom prst="rect">
            <a:avLst/>
          </a:prstGeom>
          <a:solidFill>
            <a:schemeClr val="bg2"/>
          </a:solidFill>
          <a:ln w="3000" cap="rnd">
            <a:solidFill>
              <a:srgbClr val="C0C0C0"/>
            </a:solidFill>
            <a:round/>
          </a:ln>
          <a:effectLst/>
        </p:spPr>
        <p:txBody>
          <a:bodyPr/>
          <a:lstStyle>
            <a:lvl1pPr marL="0" indent="0">
              <a:buNone/>
              <a:defRPr sz="3600"/>
            </a:lvl1pPr>
          </a:lstStyle>
          <a:p>
            <a:r>
              <a:rPr kumimoji="0" lang="en-US" smtClean="0"/>
              <a:t>Click icon to add picture</a:t>
            </a:r>
            <a:endParaRPr kumimoji="0" lang="en-US" dirty="0"/>
          </a:p>
        </p:txBody>
      </p:sp>
      <p:sp>
        <p:nvSpPr>
          <p:cNvPr id="10" name="Freeform 9"/>
          <p:cNvSpPr>
            <a:spLocks/>
          </p:cNvSpPr>
          <p:nvPr/>
        </p:nvSpPr>
        <p:spPr bwMode="auto">
          <a:xfrm flipV="1">
            <a:off x="-10584" y="6462889"/>
            <a:ext cx="10181167" cy="115711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101599" tIns="50799" rIns="101599" bIns="50799"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868333" y="6910917"/>
            <a:ext cx="5291667" cy="70908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101599" tIns="50799" rIns="101599" bIns="50799"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0584" y="-7938"/>
            <a:ext cx="10181167" cy="115711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101599" tIns="50799" rIns="101599" bIns="50799"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868333" y="-7937"/>
            <a:ext cx="5291667" cy="70908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101599" tIns="50799" rIns="101599" bIns="50799"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508000" y="782320"/>
            <a:ext cx="9144000" cy="1270000"/>
          </a:xfrm>
          <a:prstGeom prst="rect">
            <a:avLst/>
          </a:prstGeom>
        </p:spPr>
        <p:txBody>
          <a:bodyPr vert="horz" lIns="0" tIns="50799"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508000" y="2150533"/>
            <a:ext cx="9144000" cy="4876800"/>
          </a:xfrm>
          <a:prstGeom prst="rect">
            <a:avLst/>
          </a:prstGeom>
        </p:spPr>
        <p:txBody>
          <a:bodyPr vert="horz" lIns="101599" tIns="50799" rIns="101599" bIns="50799">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508000" y="7062612"/>
            <a:ext cx="2370667" cy="405694"/>
          </a:xfrm>
          <a:prstGeom prst="rect">
            <a:avLst/>
          </a:prstGeom>
        </p:spPr>
        <p:txBody>
          <a:bodyPr vert="horz" lIns="0" tIns="0" rIns="0" bIns="0" anchor="b"/>
          <a:lstStyle>
            <a:lvl1pPr algn="l" eaLnBrk="1" latinLnBrk="0" hangingPunct="1">
              <a:defRPr kumimoji="0" sz="1300">
                <a:solidFill>
                  <a:schemeClr val="tx2">
                    <a:shade val="90000"/>
                  </a:schemeClr>
                </a:solidFill>
              </a:defRPr>
            </a:lvl1pPr>
          </a:lstStyle>
          <a:p>
            <a:endParaRPr lang="en-US"/>
          </a:p>
        </p:txBody>
      </p:sp>
      <p:sp>
        <p:nvSpPr>
          <p:cNvPr id="22" name="Footer Placeholder 21"/>
          <p:cNvSpPr>
            <a:spLocks noGrp="1"/>
          </p:cNvSpPr>
          <p:nvPr>
            <p:ph type="ftr" sz="quarter" idx="3"/>
          </p:nvPr>
        </p:nvSpPr>
        <p:spPr>
          <a:xfrm>
            <a:off x="2963334" y="7062612"/>
            <a:ext cx="3725333" cy="405694"/>
          </a:xfrm>
          <a:prstGeom prst="rect">
            <a:avLst/>
          </a:prstGeom>
        </p:spPr>
        <p:txBody>
          <a:bodyPr vert="horz" lIns="0" tIns="0" rIns="0" bIns="0" anchor="b"/>
          <a:lstStyle>
            <a:lvl1pPr algn="l" eaLnBrk="1" latinLnBrk="0" hangingPunct="1">
              <a:defRPr kumimoji="0" sz="13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8805333" y="7062612"/>
            <a:ext cx="846667" cy="405694"/>
          </a:xfrm>
          <a:prstGeom prst="rect">
            <a:avLst/>
          </a:prstGeom>
        </p:spPr>
        <p:txBody>
          <a:bodyPr vert="horz" lIns="0" tIns="0" rIns="0" bIns="0" anchor="b"/>
          <a:lstStyle>
            <a:lvl1pPr algn="r" eaLnBrk="1" latinLnBrk="0" hangingPunct="1">
              <a:defRPr kumimoji="0" sz="1300">
                <a:solidFill>
                  <a:schemeClr val="tx2">
                    <a:shade val="90000"/>
                  </a:schemeClr>
                </a:solidFill>
              </a:defRPr>
            </a:lvl1pPr>
          </a:lstStyle>
          <a:p>
            <a:fld id="{153C1A75-812B-4B38-8A6F-F584D7C479AB}" type="slidenum">
              <a:rPr lang="en-US" smtClean="0"/>
              <a:pPr/>
              <a:t>‹#›</a:t>
            </a:fld>
            <a:endParaRPr lang="en-US"/>
          </a:p>
        </p:txBody>
      </p:sp>
      <p:grpSp>
        <p:nvGrpSpPr>
          <p:cNvPr id="2" name="Group 1"/>
          <p:cNvGrpSpPr/>
          <p:nvPr/>
        </p:nvGrpSpPr>
        <p:grpSpPr>
          <a:xfrm>
            <a:off x="-21130" y="224898"/>
            <a:ext cx="10200609" cy="72136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600" b="0" kern="1200">
          <a:ln>
            <a:noFill/>
          </a:ln>
          <a:solidFill>
            <a:schemeClr val="tx2"/>
          </a:solidFill>
          <a:effectLst/>
          <a:latin typeface="+mj-lt"/>
          <a:ea typeface="+mj-ea"/>
          <a:cs typeface="+mj-cs"/>
        </a:defRPr>
      </a:lvl1pPr>
    </p:titleStyle>
    <p:bodyStyle>
      <a:lvl1pPr marL="304797" indent="-304797" algn="l" rtl="0" eaLnBrk="1" latinLnBrk="0" hangingPunct="1">
        <a:spcBef>
          <a:spcPct val="20000"/>
        </a:spcBef>
        <a:buClr>
          <a:schemeClr val="accent3"/>
        </a:buClr>
        <a:buSzPct val="95000"/>
        <a:buFont typeface="Wingdings 2"/>
        <a:buChar char=""/>
        <a:defRPr kumimoji="0" sz="2900" kern="1200">
          <a:solidFill>
            <a:schemeClr val="tx1"/>
          </a:solidFill>
          <a:latin typeface="+mn-lt"/>
          <a:ea typeface="+mn-ea"/>
          <a:cs typeface="+mn-cs"/>
        </a:defRPr>
      </a:lvl1pPr>
      <a:lvl2pPr marL="711193" indent="-274317"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2pPr>
      <a:lvl3pPr marL="1015990" indent="-274317" algn="l" rtl="0" eaLnBrk="1" latinLnBrk="0" hangingPunct="1">
        <a:spcBef>
          <a:spcPct val="20000"/>
        </a:spcBef>
        <a:buClr>
          <a:schemeClr val="accent2"/>
        </a:buClr>
        <a:buSzPct val="70000"/>
        <a:buFont typeface="Wingdings 2"/>
        <a:buChar char=""/>
        <a:defRPr kumimoji="0" sz="2300" kern="1200">
          <a:solidFill>
            <a:schemeClr val="tx1"/>
          </a:solidFill>
          <a:latin typeface="+mn-lt"/>
          <a:ea typeface="+mn-ea"/>
          <a:cs typeface="+mn-cs"/>
        </a:defRPr>
      </a:lvl3pPr>
      <a:lvl4pPr marL="1320787" indent="-233678" algn="l" rtl="0" eaLnBrk="1" latinLnBrk="0" hangingPunct="1">
        <a:spcBef>
          <a:spcPct val="20000"/>
        </a:spcBef>
        <a:buClr>
          <a:schemeClr val="accent3"/>
        </a:buClr>
        <a:buSzPct val="65000"/>
        <a:buFont typeface="Wingdings 2"/>
        <a:buChar char=""/>
        <a:defRPr kumimoji="0" sz="2200" kern="1200">
          <a:solidFill>
            <a:schemeClr val="tx1"/>
          </a:solidFill>
          <a:latin typeface="+mn-lt"/>
          <a:ea typeface="+mn-ea"/>
          <a:cs typeface="+mn-cs"/>
        </a:defRPr>
      </a:lvl4pPr>
      <a:lvl5pPr marL="1625584" indent="-233678" algn="l" rtl="0" eaLnBrk="1" latinLnBrk="0" hangingPunct="1">
        <a:spcBef>
          <a:spcPct val="20000"/>
        </a:spcBef>
        <a:buClr>
          <a:schemeClr val="accent4"/>
        </a:buClr>
        <a:buSzPct val="65000"/>
        <a:buFont typeface="Wingdings 2"/>
        <a:buChar char=""/>
        <a:defRPr kumimoji="0" sz="2200" kern="1200">
          <a:solidFill>
            <a:schemeClr val="tx1"/>
          </a:solidFill>
          <a:latin typeface="+mn-lt"/>
          <a:ea typeface="+mn-ea"/>
          <a:cs typeface="+mn-cs"/>
        </a:defRPr>
      </a:lvl5pPr>
      <a:lvl6pPr marL="1930381" indent="-233678" algn="l" rtl="0" eaLnBrk="1" latinLnBrk="0" hangingPunct="1">
        <a:spcBef>
          <a:spcPct val="20000"/>
        </a:spcBef>
        <a:buClr>
          <a:schemeClr val="accent5"/>
        </a:buClr>
        <a:buSzPct val="80000"/>
        <a:buFont typeface="Wingdings 2"/>
        <a:buChar char=""/>
        <a:defRPr kumimoji="0" sz="2000" kern="1200">
          <a:solidFill>
            <a:schemeClr val="tx1"/>
          </a:solidFill>
          <a:latin typeface="+mn-lt"/>
          <a:ea typeface="+mn-ea"/>
          <a:cs typeface="+mn-cs"/>
        </a:defRPr>
      </a:lvl6pPr>
      <a:lvl7pPr marL="2133579" indent="-203198" algn="l" rtl="0" eaLnBrk="1" latinLnBrk="0" hangingPunct="1">
        <a:spcBef>
          <a:spcPct val="20000"/>
        </a:spcBef>
        <a:buClr>
          <a:schemeClr val="accent6"/>
        </a:buClr>
        <a:buSzPct val="80000"/>
        <a:buFont typeface="Wingdings 2"/>
        <a:buChar char=""/>
        <a:defRPr kumimoji="0" sz="1800" kern="1200" baseline="0">
          <a:solidFill>
            <a:schemeClr val="tx1"/>
          </a:solidFill>
          <a:latin typeface="+mn-lt"/>
          <a:ea typeface="+mn-ea"/>
          <a:cs typeface="+mn-cs"/>
        </a:defRPr>
      </a:lvl7pPr>
      <a:lvl8pPr marL="2438376" indent="-203198" algn="l" rtl="0" eaLnBrk="1" latinLnBrk="0" hangingPunct="1">
        <a:spcBef>
          <a:spcPct val="20000"/>
        </a:spcBef>
        <a:buClr>
          <a:schemeClr val="tx2"/>
        </a:buClr>
        <a:buChar char="•"/>
        <a:defRPr kumimoji="0" sz="1800" kern="1200">
          <a:solidFill>
            <a:schemeClr val="tx1"/>
          </a:solidFill>
          <a:latin typeface="+mn-lt"/>
          <a:ea typeface="+mn-ea"/>
          <a:cs typeface="+mn-cs"/>
        </a:defRPr>
      </a:lvl8pPr>
      <a:lvl9pPr marL="2743173" indent="-203198" algn="l" rtl="0" eaLnBrk="1" latinLnBrk="0" hangingPunct="1">
        <a:spcBef>
          <a:spcPct val="20000"/>
        </a:spcBef>
        <a:buClr>
          <a:schemeClr val="tx2"/>
        </a:buClr>
        <a:buFontTx/>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7995" algn="l" rtl="0" eaLnBrk="1" latinLnBrk="0" hangingPunct="1">
        <a:defRPr kumimoji="0" kern="1200">
          <a:solidFill>
            <a:schemeClr val="tx1"/>
          </a:solidFill>
          <a:latin typeface="+mn-lt"/>
          <a:ea typeface="+mn-ea"/>
          <a:cs typeface="+mn-cs"/>
        </a:defRPr>
      </a:lvl2pPr>
      <a:lvl3pPr marL="1015990" algn="l" rtl="0" eaLnBrk="1" latinLnBrk="0" hangingPunct="1">
        <a:defRPr kumimoji="0" kern="1200">
          <a:solidFill>
            <a:schemeClr val="tx1"/>
          </a:solidFill>
          <a:latin typeface="+mn-lt"/>
          <a:ea typeface="+mn-ea"/>
          <a:cs typeface="+mn-cs"/>
        </a:defRPr>
      </a:lvl3pPr>
      <a:lvl4pPr marL="1523985" algn="l" rtl="0" eaLnBrk="1" latinLnBrk="0" hangingPunct="1">
        <a:defRPr kumimoji="0" kern="1200">
          <a:solidFill>
            <a:schemeClr val="tx1"/>
          </a:solidFill>
          <a:latin typeface="+mn-lt"/>
          <a:ea typeface="+mn-ea"/>
          <a:cs typeface="+mn-cs"/>
        </a:defRPr>
      </a:lvl4pPr>
      <a:lvl5pPr marL="2031980" algn="l" rtl="0" eaLnBrk="1" latinLnBrk="0" hangingPunct="1">
        <a:defRPr kumimoji="0" kern="1200">
          <a:solidFill>
            <a:schemeClr val="tx1"/>
          </a:solidFill>
          <a:latin typeface="+mn-lt"/>
          <a:ea typeface="+mn-ea"/>
          <a:cs typeface="+mn-cs"/>
        </a:defRPr>
      </a:lvl5pPr>
      <a:lvl6pPr marL="2539975" algn="l" rtl="0" eaLnBrk="1" latinLnBrk="0" hangingPunct="1">
        <a:defRPr kumimoji="0" kern="1200">
          <a:solidFill>
            <a:schemeClr val="tx1"/>
          </a:solidFill>
          <a:latin typeface="+mn-lt"/>
          <a:ea typeface="+mn-ea"/>
          <a:cs typeface="+mn-cs"/>
        </a:defRPr>
      </a:lvl6pPr>
      <a:lvl7pPr marL="3047970" algn="l" rtl="0" eaLnBrk="1" latinLnBrk="0" hangingPunct="1">
        <a:defRPr kumimoji="0" kern="1200">
          <a:solidFill>
            <a:schemeClr val="tx1"/>
          </a:solidFill>
          <a:latin typeface="+mn-lt"/>
          <a:ea typeface="+mn-ea"/>
          <a:cs typeface="+mn-cs"/>
        </a:defRPr>
      </a:lvl7pPr>
      <a:lvl8pPr marL="3555964" algn="l" rtl="0" eaLnBrk="1" latinLnBrk="0" hangingPunct="1">
        <a:defRPr kumimoji="0" kern="1200">
          <a:solidFill>
            <a:schemeClr val="tx1"/>
          </a:solidFill>
          <a:latin typeface="+mn-lt"/>
          <a:ea typeface="+mn-ea"/>
          <a:cs typeface="+mn-cs"/>
        </a:defRPr>
      </a:lvl8pPr>
      <a:lvl9pPr marL="406395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1.avi"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2.avi"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quote.org/wiki/Erich_Fromm" TargetMode="External"/><Relationship Id="rId2" Type="http://schemas.openxmlformats.org/officeDocument/2006/relationships/hyperlink" Target="http://en.wikiquote.org/wiki/Leo_Tolstoy"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Grp="1" noChangeArrowheads="1"/>
          </p:cNvSpPr>
          <p:nvPr>
            <p:ph type="ctrTitle"/>
          </p:nvPr>
        </p:nvSpPr>
        <p:spPr>
          <a:xfrm>
            <a:off x="654050" y="1930400"/>
            <a:ext cx="8435975" cy="1211263"/>
          </a:xfrm>
        </p:spPr>
        <p:txBody>
          <a:bodyPr lIns="0" tIns="0" rIns="0" bIns="0" anchor="t"/>
          <a:lstStyle/>
          <a:p>
            <a:pPr>
              <a:lnSpc>
                <a:spcPct val="95000"/>
              </a:lnSpc>
            </a:pPr>
            <a:r>
              <a:rPr lang="en-US" sz="4800" dirty="0">
                <a:solidFill>
                  <a:srgbClr val="FFFFFF"/>
                </a:solidFill>
                <a:latin typeface="+mn-lt"/>
              </a:rPr>
              <a:t>Boredom and </a:t>
            </a:r>
            <a:r>
              <a:rPr lang="en-US" sz="4800" dirty="0" smtClean="0">
                <a:solidFill>
                  <a:srgbClr val="FFFFFF"/>
                </a:solidFill>
                <a:latin typeface="+mn-lt"/>
              </a:rPr>
              <a:t>AI</a:t>
            </a:r>
            <a:endParaRPr lang="en-US" sz="4800" dirty="0">
              <a:solidFill>
                <a:srgbClr val="FFFFFF"/>
              </a:solidFill>
              <a:latin typeface="+mn-lt"/>
            </a:endParaRPr>
          </a:p>
        </p:txBody>
      </p:sp>
      <p:sp>
        <p:nvSpPr>
          <p:cNvPr id="2050" name="Rectangle 2"/>
          <p:cNvSpPr>
            <a:spLocks noGrp="1" noChangeArrowheads="1"/>
          </p:cNvSpPr>
          <p:nvPr>
            <p:ph type="subTitle" idx="1"/>
          </p:nvPr>
        </p:nvSpPr>
        <p:spPr>
          <a:xfrm>
            <a:off x="1771650" y="3657600"/>
            <a:ext cx="6611938" cy="3036888"/>
          </a:xfrm>
        </p:spPr>
        <p:txBody>
          <a:bodyPr lIns="0" tIns="0" rIns="0" bIns="0">
            <a:normAutofit/>
          </a:bodyPr>
          <a:lstStyle/>
          <a:p>
            <a:pPr algn="l">
              <a:lnSpc>
                <a:spcPct val="95000"/>
              </a:lnSpc>
              <a:spcBef>
                <a:spcPct val="0"/>
              </a:spcBef>
            </a:pPr>
            <a:endParaRPr lang="en-US" sz="3200" dirty="0"/>
          </a:p>
          <a:p>
            <a:pPr algn="l">
              <a:lnSpc>
                <a:spcPct val="95000"/>
              </a:lnSpc>
              <a:spcBef>
                <a:spcPct val="0"/>
              </a:spcBef>
            </a:pPr>
            <a:r>
              <a:rPr lang="en-US" sz="3200" dirty="0" err="1">
                <a:solidFill>
                  <a:srgbClr val="FFFFFF"/>
                </a:solidFill>
              </a:rPr>
              <a:t>Manas</a:t>
            </a:r>
            <a:r>
              <a:rPr lang="en-US" sz="3200" dirty="0">
                <a:solidFill>
                  <a:srgbClr val="FFFFFF"/>
                </a:solidFill>
              </a:rPr>
              <a:t> </a:t>
            </a:r>
            <a:r>
              <a:rPr lang="en-US" sz="3200" dirty="0" err="1" smtClean="0">
                <a:solidFill>
                  <a:srgbClr val="FFFFFF"/>
                </a:solidFill>
              </a:rPr>
              <a:t>Joglekar</a:t>
            </a:r>
            <a:r>
              <a:rPr lang="en-US" sz="3200" dirty="0" smtClean="0">
                <a:solidFill>
                  <a:srgbClr val="FFFFFF"/>
                </a:solidFill>
              </a:rPr>
              <a:t>    (07005006</a:t>
            </a:r>
            <a:r>
              <a:rPr lang="en-US" sz="3200" dirty="0">
                <a:solidFill>
                  <a:srgbClr val="FFFFFF"/>
                </a:solidFill>
              </a:rPr>
              <a:t>)</a:t>
            </a:r>
            <a:endParaRPr lang="en-US" sz="3200" dirty="0"/>
          </a:p>
          <a:p>
            <a:pPr algn="l">
              <a:lnSpc>
                <a:spcPct val="95000"/>
              </a:lnSpc>
              <a:spcBef>
                <a:spcPct val="0"/>
              </a:spcBef>
            </a:pPr>
            <a:r>
              <a:rPr lang="en-US" sz="3200" dirty="0">
                <a:solidFill>
                  <a:srgbClr val="FFFFFF"/>
                </a:solidFill>
              </a:rPr>
              <a:t>Harsh </a:t>
            </a:r>
            <a:r>
              <a:rPr lang="en-US" sz="3200" dirty="0" err="1">
                <a:solidFill>
                  <a:srgbClr val="FFFFFF"/>
                </a:solidFill>
              </a:rPr>
              <a:t>Pareek</a:t>
            </a:r>
            <a:r>
              <a:rPr lang="en-US" sz="3200" dirty="0">
                <a:solidFill>
                  <a:srgbClr val="FFFFFF"/>
                </a:solidFill>
              </a:rPr>
              <a:t> </a:t>
            </a:r>
            <a:r>
              <a:rPr lang="en-US" sz="3200" dirty="0" smtClean="0">
                <a:solidFill>
                  <a:srgbClr val="FFFFFF"/>
                </a:solidFill>
              </a:rPr>
              <a:t>      (</a:t>
            </a:r>
            <a:r>
              <a:rPr lang="en-US" sz="3200" dirty="0">
                <a:solidFill>
                  <a:srgbClr val="FFFFFF"/>
                </a:solidFill>
              </a:rPr>
              <a:t>07005007)</a:t>
            </a:r>
            <a:endParaRPr lang="en-US" sz="3200" dirty="0"/>
          </a:p>
          <a:p>
            <a:pPr algn="l">
              <a:lnSpc>
                <a:spcPct val="95000"/>
              </a:lnSpc>
              <a:spcBef>
                <a:spcPct val="0"/>
              </a:spcBef>
            </a:pPr>
            <a:r>
              <a:rPr lang="en-US" sz="3200" dirty="0" err="1">
                <a:solidFill>
                  <a:srgbClr val="FFFFFF"/>
                </a:solidFill>
              </a:rPr>
              <a:t>Viraj</a:t>
            </a:r>
            <a:r>
              <a:rPr lang="en-US" sz="3200" dirty="0">
                <a:solidFill>
                  <a:srgbClr val="FFFFFF"/>
                </a:solidFill>
              </a:rPr>
              <a:t> </a:t>
            </a:r>
            <a:r>
              <a:rPr lang="en-US" sz="3200" dirty="0" err="1" smtClean="0">
                <a:solidFill>
                  <a:srgbClr val="FFFFFF"/>
                </a:solidFill>
              </a:rPr>
              <a:t>Deshpande</a:t>
            </a:r>
            <a:r>
              <a:rPr lang="en-US" sz="3200" dirty="0" smtClean="0">
                <a:solidFill>
                  <a:srgbClr val="FFFFFF"/>
                </a:solidFill>
              </a:rPr>
              <a:t> (07005008</a:t>
            </a:r>
            <a:r>
              <a:rPr lang="en-US" sz="3200" dirty="0">
                <a:solidFill>
                  <a:srgbClr val="FFFFFF"/>
                </a:solidFill>
              </a:rPr>
              <a:t>)</a:t>
            </a:r>
            <a:endParaRPr lang="en-US" sz="3200" dirty="0"/>
          </a:p>
          <a:p>
            <a:pPr algn="l">
              <a:lnSpc>
                <a:spcPct val="95000"/>
              </a:lnSpc>
              <a:spcBef>
                <a:spcPct val="0"/>
              </a:spcBef>
            </a:pPr>
            <a:r>
              <a:rPr lang="en-US" sz="3200" dirty="0" err="1">
                <a:solidFill>
                  <a:srgbClr val="FFFFFF"/>
                </a:solidFill>
              </a:rPr>
              <a:t>Mehul</a:t>
            </a:r>
            <a:r>
              <a:rPr lang="en-US" sz="3200" dirty="0">
                <a:solidFill>
                  <a:srgbClr val="FFFFFF"/>
                </a:solidFill>
              </a:rPr>
              <a:t> </a:t>
            </a:r>
            <a:r>
              <a:rPr lang="en-US" sz="3200" dirty="0" smtClean="0">
                <a:solidFill>
                  <a:srgbClr val="FFFFFF"/>
                </a:solidFill>
              </a:rPr>
              <a:t>Jain           (</a:t>
            </a:r>
            <a:r>
              <a:rPr lang="en-US" sz="3200" dirty="0">
                <a:solidFill>
                  <a:srgbClr val="FFFFFF"/>
                </a:solidFill>
              </a:rPr>
              <a:t>07005021)</a:t>
            </a:r>
            <a:endParaRPr lang="en-US" sz="3200" dirty="0"/>
          </a:p>
          <a:p>
            <a:pPr algn="l">
              <a:lnSpc>
                <a:spcPct val="95000"/>
              </a:lnSpc>
              <a:spcBef>
                <a:spcPct val="0"/>
              </a:spcBef>
            </a:pPr>
            <a:r>
              <a:rPr lang="en-US" sz="3200" dirty="0" err="1">
                <a:solidFill>
                  <a:srgbClr val="FFFFFF"/>
                </a:solidFill>
              </a:rPr>
              <a:t>Rohit</a:t>
            </a:r>
            <a:r>
              <a:rPr lang="en-US" sz="3200" dirty="0">
                <a:solidFill>
                  <a:srgbClr val="FFFFFF"/>
                </a:solidFill>
              </a:rPr>
              <a:t> </a:t>
            </a:r>
            <a:r>
              <a:rPr lang="en-US" sz="3200" dirty="0" smtClean="0">
                <a:solidFill>
                  <a:srgbClr val="FFFFFF"/>
                </a:solidFill>
              </a:rPr>
              <a:t>Singh         (</a:t>
            </a:r>
            <a:r>
              <a:rPr lang="en-US" sz="3200" dirty="0">
                <a:solidFill>
                  <a:srgbClr val="FFFFFF"/>
                </a:solidFill>
              </a:rPr>
              <a:t>07005034)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736600" y="457200"/>
            <a:ext cx="9664700" cy="914400"/>
          </a:xfrm>
        </p:spPr>
        <p:txBody>
          <a:bodyPr lIns="0" tIns="0" rIns="0" bIns="0" anchor="t">
            <a:noAutofit/>
          </a:bodyPr>
          <a:lstStyle/>
          <a:p>
            <a:pPr algn="l">
              <a:lnSpc>
                <a:spcPct val="95000"/>
              </a:lnSpc>
            </a:pPr>
            <a:r>
              <a:rPr lang="en-US" sz="4800" dirty="0" smtClean="0"/>
              <a:t>Creativity as a network of concepts</a:t>
            </a:r>
            <a:endParaRPr lang="en-US" sz="4800" dirty="0"/>
          </a:p>
        </p:txBody>
      </p:sp>
      <p:sp>
        <p:nvSpPr>
          <p:cNvPr id="4098" name="Rectangle 2"/>
          <p:cNvSpPr>
            <a:spLocks noGrp="1" noChangeArrowheads="1"/>
          </p:cNvSpPr>
          <p:nvPr>
            <p:ph idx="1"/>
          </p:nvPr>
        </p:nvSpPr>
        <p:spPr>
          <a:xfrm>
            <a:off x="584200" y="1600200"/>
            <a:ext cx="8540716" cy="5486400"/>
          </a:xfrm>
        </p:spPr>
        <p:txBody>
          <a:bodyPr lIns="0" tIns="0" rIns="0" bIns="0">
            <a:normAutofit/>
          </a:bodyPr>
          <a:lstStyle/>
          <a:p>
            <a:pPr marL="0" indent="0">
              <a:lnSpc>
                <a:spcPct val="95000"/>
              </a:lnSpc>
              <a:spcBef>
                <a:spcPct val="0"/>
              </a:spcBef>
              <a:buFontTx/>
              <a:buNone/>
            </a:pPr>
            <a:r>
              <a:rPr lang="en-IN" sz="2700" dirty="0" smtClean="0"/>
              <a:t>having creativity is an automatic consequence of having the proper representation of concepts in the mind.</a:t>
            </a:r>
          </a:p>
          <a:p>
            <a:pPr marL="0" indent="0">
              <a:lnSpc>
                <a:spcPct val="95000"/>
              </a:lnSpc>
              <a:spcBef>
                <a:spcPct val="0"/>
              </a:spcBef>
              <a:buFontTx/>
              <a:buNone/>
            </a:pPr>
            <a:endParaRPr lang="en-IN" sz="2700" dirty="0"/>
          </a:p>
          <a:p>
            <a:pPr marL="0" indent="0">
              <a:lnSpc>
                <a:spcPct val="95000"/>
              </a:lnSpc>
              <a:spcBef>
                <a:spcPct val="0"/>
              </a:spcBef>
              <a:buFontTx/>
              <a:buNone/>
            </a:pPr>
            <a:r>
              <a:rPr lang="en-IN" sz="2700" dirty="0" smtClean="0"/>
              <a:t>concepts derive all their power from their connectivity to one another</a:t>
            </a:r>
          </a:p>
          <a:p>
            <a:pPr marL="0" indent="0">
              <a:lnSpc>
                <a:spcPct val="95000"/>
              </a:lnSpc>
              <a:spcBef>
                <a:spcPct val="0"/>
              </a:spcBef>
              <a:buFontTx/>
              <a:buNone/>
            </a:pPr>
            <a:endParaRPr lang="en-US" sz="2700" dirty="0" smtClean="0"/>
          </a:p>
          <a:p>
            <a:pPr marL="0" indent="0">
              <a:lnSpc>
                <a:spcPct val="95000"/>
              </a:lnSpc>
              <a:spcBef>
                <a:spcPct val="0"/>
              </a:spcBef>
              <a:buFontTx/>
              <a:buNone/>
            </a:pPr>
            <a:r>
              <a:rPr lang="en-US" sz="2700" dirty="0" smtClean="0"/>
              <a:t>Vaguely: concepts are the rules, facts and data available to an intelligent being.</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What kind of objects have such a representation of concepts and what kinds do not?</a:t>
            </a: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9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457200"/>
            <a:ext cx="9144000" cy="1270000"/>
          </a:xfrm>
        </p:spPr>
        <p:txBody>
          <a:bodyPr/>
          <a:lstStyle/>
          <a:p>
            <a:r>
              <a:rPr lang="en-US" dirty="0" smtClean="0"/>
              <a:t>Boring Multimedia </a:t>
            </a:r>
            <a:r>
              <a:rPr lang="en-US" dirty="0" smtClean="0">
                <a:sym typeface="Wingdings" pitchFamily="2" charset="2"/>
              </a:rPr>
              <a:t></a:t>
            </a:r>
            <a:endParaRPr lang="en-IN" dirty="0"/>
          </a:p>
        </p:txBody>
      </p:sp>
      <p:sp>
        <p:nvSpPr>
          <p:cNvPr id="12" name="Content Placeholder 11"/>
          <p:cNvSpPr>
            <a:spLocks noGrp="1"/>
          </p:cNvSpPr>
          <p:nvPr>
            <p:ph idx="1"/>
          </p:nvPr>
        </p:nvSpPr>
        <p:spPr/>
        <p:txBody>
          <a:bodyPr/>
          <a:lstStyle/>
          <a:p>
            <a:pPr>
              <a:buNone/>
            </a:pPr>
            <a:r>
              <a:rPr lang="en-US" dirty="0" smtClean="0">
                <a:hlinkClick r:id="rId3" action="ppaction://hlinkfile"/>
              </a:rPr>
              <a:t>Computer Bug </a:t>
            </a:r>
            <a:endParaRPr lang="en-US" dirty="0" smtClean="0"/>
          </a:p>
          <a:p>
            <a:pPr>
              <a:buNone/>
            </a:pPr>
            <a:r>
              <a:rPr lang="en-US" dirty="0" smtClean="0">
                <a:solidFill>
                  <a:schemeClr val="tx1">
                    <a:alpha val="0"/>
                  </a:schemeClr>
                </a:solidFill>
                <a:hlinkClick r:id="rId4" action="ppaction://hlinkfile"/>
              </a:rPr>
              <a:t>Playing Cat</a:t>
            </a:r>
            <a:r>
              <a:rPr lang="en-US" dirty="0" smtClean="0">
                <a:hlinkClick r:id="rId4" action="ppaction://hlinkfile"/>
              </a:rPr>
              <a:t> </a:t>
            </a:r>
            <a:endParaRPr lang="en-US" dirty="0" smtClean="0"/>
          </a:p>
          <a:p>
            <a:pPr>
              <a:buNone/>
            </a:pPr>
            <a:endParaRPr lang="en-US" dirty="0" smtClean="0"/>
          </a:p>
          <a:p>
            <a:pPr>
              <a:buNone/>
            </a:pPr>
            <a:endParaRPr lang="en-US" dirty="0" smtClean="0"/>
          </a:p>
          <a:p>
            <a:pPr>
              <a:buNone/>
            </a:pPr>
            <a:endParaRPr lang="en-US" dirty="0" smtClean="0"/>
          </a:p>
          <a:p>
            <a:pPr algn="ctr">
              <a:buNone/>
            </a:pPr>
            <a:r>
              <a:rPr lang="en-US" dirty="0" smtClean="0"/>
              <a:t>                    </a:t>
            </a:r>
            <a:r>
              <a:rPr lang="en-US" dirty="0" err="1" smtClean="0"/>
              <a:t>Sphex</a:t>
            </a:r>
            <a:endParaRPr lang="en-US" dirty="0" smtClean="0"/>
          </a:p>
          <a:p>
            <a:pPr>
              <a:buNone/>
            </a:pPr>
            <a:endParaRPr lang="en-IN" dirty="0"/>
          </a:p>
        </p:txBody>
      </p:sp>
      <p:pic>
        <p:nvPicPr>
          <p:cNvPr id="1026" name="Picture 2"/>
          <p:cNvPicPr>
            <a:picLocks noChangeAspect="1" noChangeArrowheads="1"/>
          </p:cNvPicPr>
          <p:nvPr/>
        </p:nvPicPr>
        <p:blipFill>
          <a:blip r:embed="rId5"/>
          <a:srcRect/>
          <a:stretch>
            <a:fillRect/>
          </a:stretch>
        </p:blipFill>
        <p:spPr bwMode="auto">
          <a:xfrm>
            <a:off x="4318000" y="1752600"/>
            <a:ext cx="4038600" cy="3028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smtClean="0"/>
              <a:t>Sphexishness</a:t>
            </a:r>
            <a:endParaRPr lang="en-US" dirty="0"/>
          </a:p>
        </p:txBody>
      </p:sp>
      <p:sp>
        <p:nvSpPr>
          <p:cNvPr id="4098" name="Rectangle 2"/>
          <p:cNvSpPr>
            <a:spLocks noGrp="1" noChangeArrowheads="1"/>
          </p:cNvSpPr>
          <p:nvPr>
            <p:ph idx="1"/>
          </p:nvPr>
        </p:nvSpPr>
        <p:spPr>
          <a:xfrm>
            <a:off x="203200" y="1219200"/>
            <a:ext cx="9664700" cy="5486400"/>
          </a:xfrm>
        </p:spPr>
        <p:txBody>
          <a:bodyPr lIns="0" tIns="0" rIns="0" bIns="0">
            <a:normAutofit/>
          </a:bodyPr>
          <a:lstStyle/>
          <a:p>
            <a:pPr marL="0" indent="0">
              <a:lnSpc>
                <a:spcPct val="95000"/>
              </a:lnSpc>
              <a:spcBef>
                <a:spcPct val="0"/>
              </a:spcBef>
              <a:buNone/>
            </a:pPr>
            <a:r>
              <a:rPr lang="en-US" sz="2700" dirty="0" smtClean="0"/>
              <a:t>Hofstadter{</a:t>
            </a:r>
            <a:r>
              <a:rPr lang="en-IN" sz="2700" dirty="0" err="1" smtClean="0"/>
              <a:t>Metamagical</a:t>
            </a:r>
            <a:r>
              <a:rPr lang="en-IN" sz="2700" dirty="0" smtClean="0"/>
              <a:t> </a:t>
            </a:r>
            <a:r>
              <a:rPr lang="en-IN" sz="2700" dirty="0" err="1" smtClean="0"/>
              <a:t>Themas</a:t>
            </a:r>
            <a:r>
              <a:rPr lang="en-IN" sz="2700" dirty="0" smtClean="0"/>
              <a:t> Questing for the Essence of Mind and Pattern(1982)}; Christopher von </a:t>
            </a:r>
            <a:r>
              <a:rPr lang="en-IN" sz="2700" dirty="0" err="1" smtClean="0"/>
              <a:t>B’ulow</a:t>
            </a:r>
            <a:r>
              <a:rPr lang="en-IN" sz="2700" dirty="0" smtClean="0"/>
              <a:t>(2003)</a:t>
            </a:r>
          </a:p>
          <a:p>
            <a:pPr marL="0" indent="0">
              <a:lnSpc>
                <a:spcPct val="95000"/>
              </a:lnSpc>
              <a:spcBef>
                <a:spcPct val="0"/>
              </a:spcBef>
              <a:buFontTx/>
              <a:buNone/>
            </a:pPr>
            <a:r>
              <a:rPr lang="en-US" sz="2700" dirty="0" smtClean="0"/>
              <a:t>--Can’t analyze its own behavior… Never gets bored!</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What is the mantis lacking?</a:t>
            </a:r>
          </a:p>
          <a:p>
            <a:pPr marL="0" indent="0">
              <a:lnSpc>
                <a:spcPct val="95000"/>
              </a:lnSpc>
              <a:spcBef>
                <a:spcPct val="0"/>
              </a:spcBef>
              <a:buNone/>
            </a:pPr>
            <a:r>
              <a:rPr lang="en-IN" sz="2700" dirty="0" smtClean="0"/>
              <a:t>a general sensitivity to patterns, an ability to spot patterns of unanticipated types in unanticipated places at unanticipated times in unanticipated media. </a:t>
            </a:r>
            <a:endParaRPr lang="en-US" sz="2700" dirty="0" smtClean="0"/>
          </a:p>
          <a:p>
            <a:pPr marL="0" indent="0">
              <a:lnSpc>
                <a:spcPct val="95000"/>
              </a:lnSpc>
              <a:spcBef>
                <a:spcPct val="0"/>
              </a:spcBef>
              <a:buFontTx/>
              <a:buNone/>
            </a:pPr>
            <a:r>
              <a:rPr lang="en-US" sz="2700" dirty="0" smtClean="0"/>
              <a:t>(there’s a pattern up there too… did you recognize it?)</a:t>
            </a:r>
          </a:p>
          <a:p>
            <a:pPr marL="0" indent="0">
              <a:lnSpc>
                <a:spcPct val="95000"/>
              </a:lnSpc>
              <a:spcBef>
                <a:spcPct val="0"/>
              </a:spcBef>
              <a:buFontTx/>
              <a:buNone/>
            </a:pPr>
            <a:endParaRPr lang="en-US" sz="2700" dirty="0" smtClean="0"/>
          </a:p>
          <a:p>
            <a:pPr marL="0" indent="0">
              <a:lnSpc>
                <a:spcPct val="95000"/>
              </a:lnSpc>
              <a:spcBef>
                <a:spcPct val="0"/>
              </a:spcBef>
              <a:buFontTx/>
              <a:buNone/>
            </a:pPr>
            <a:r>
              <a:rPr lang="en-US" sz="2700" dirty="0" smtClean="0"/>
              <a:t>Human Beings: “loop detector”</a:t>
            </a:r>
            <a:br>
              <a:rPr lang="en-US" sz="2700" dirty="0" smtClean="0"/>
            </a:br>
            <a:r>
              <a:rPr lang="en-IN" sz="2700" dirty="0" smtClean="0"/>
              <a:t>losing the disposition responsible for the loop.</a:t>
            </a:r>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IN"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8">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9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95300" y="452414"/>
            <a:ext cx="9664700" cy="914400"/>
          </a:xfrm>
        </p:spPr>
        <p:txBody>
          <a:bodyPr lIns="0" tIns="0" rIns="0" bIns="0" anchor="t">
            <a:noAutofit/>
          </a:bodyPr>
          <a:lstStyle/>
          <a:p>
            <a:pPr algn="l">
              <a:lnSpc>
                <a:spcPct val="95000"/>
              </a:lnSpc>
            </a:pPr>
            <a:r>
              <a:rPr lang="en-US" sz="4500" dirty="0" smtClean="0">
                <a:latin typeface="+mn-lt"/>
              </a:rPr>
              <a:t>Can we create </a:t>
            </a:r>
            <a:r>
              <a:rPr lang="en-US" sz="4500" dirty="0" err="1" smtClean="0">
                <a:latin typeface="+mn-lt"/>
              </a:rPr>
              <a:t>antisphexish</a:t>
            </a:r>
            <a:r>
              <a:rPr lang="en-US" sz="4500" dirty="0" smtClean="0">
                <a:latin typeface="+mn-lt"/>
              </a:rPr>
              <a:t> machines?</a:t>
            </a:r>
            <a:endParaRPr lang="en-US" sz="4500" dirty="0">
              <a:latin typeface="+mn-lt"/>
            </a:endParaRPr>
          </a:p>
        </p:txBody>
      </p:sp>
      <p:sp>
        <p:nvSpPr>
          <p:cNvPr id="4098" name="Rectangle 2"/>
          <p:cNvSpPr>
            <a:spLocks noGrp="1" noChangeArrowheads="1"/>
          </p:cNvSpPr>
          <p:nvPr>
            <p:ph idx="1"/>
          </p:nvPr>
        </p:nvSpPr>
        <p:spPr>
          <a:xfrm>
            <a:off x="222216" y="1452546"/>
            <a:ext cx="9664700" cy="5486400"/>
          </a:xfrm>
        </p:spPr>
        <p:txBody>
          <a:bodyPr lIns="0" tIns="0" rIns="0" bIns="0">
            <a:normAutofit/>
          </a:bodyPr>
          <a:lstStyle/>
          <a:p>
            <a:pPr marL="0" indent="0">
              <a:lnSpc>
                <a:spcPct val="95000"/>
              </a:lnSpc>
              <a:spcBef>
                <a:spcPct val="0"/>
              </a:spcBef>
              <a:buFontTx/>
              <a:buNone/>
            </a:pPr>
            <a:r>
              <a:rPr lang="en-IN" sz="2700" dirty="0" smtClean="0"/>
              <a:t>Does your computer get bored?</a:t>
            </a:r>
          </a:p>
          <a:p>
            <a:pPr marL="0" indent="0">
              <a:lnSpc>
                <a:spcPct val="95000"/>
              </a:lnSpc>
              <a:spcBef>
                <a:spcPct val="0"/>
              </a:spcBef>
              <a:buFontTx/>
              <a:buNone/>
            </a:pPr>
            <a:endParaRPr lang="en-US" sz="2700" dirty="0"/>
          </a:p>
          <a:p>
            <a:pPr marL="0" indent="0">
              <a:lnSpc>
                <a:spcPct val="95000"/>
              </a:lnSpc>
              <a:spcBef>
                <a:spcPct val="0"/>
              </a:spcBef>
              <a:buFontTx/>
              <a:buNone/>
            </a:pPr>
            <a:r>
              <a:rPr lang="en-IN" sz="2700" dirty="0" smtClean="0"/>
              <a:t>Requires “self-watching” at various levels of abstraction.</a:t>
            </a:r>
          </a:p>
          <a:p>
            <a:pPr marL="0" indent="0">
              <a:lnSpc>
                <a:spcPct val="95000"/>
              </a:lnSpc>
              <a:spcBef>
                <a:spcPct val="0"/>
              </a:spcBef>
              <a:buFontTx/>
              <a:buNone/>
            </a:pPr>
            <a:endParaRPr lang="en-IN" sz="2700" dirty="0" smtClean="0"/>
          </a:p>
          <a:p>
            <a:pPr marL="0" indent="0">
              <a:lnSpc>
                <a:spcPct val="95000"/>
              </a:lnSpc>
              <a:spcBef>
                <a:spcPct val="0"/>
              </a:spcBef>
              <a:buFontTx/>
              <a:buNone/>
            </a:pPr>
            <a:r>
              <a:rPr lang="en-US" sz="2700" dirty="0" smtClean="0"/>
              <a:t>Should a computer yawn after every similar set of instructions it executes?</a:t>
            </a:r>
          </a:p>
          <a:p>
            <a:pPr marL="0" indent="0">
              <a:lnSpc>
                <a:spcPct val="95000"/>
              </a:lnSpc>
              <a:spcBef>
                <a:spcPct val="0"/>
              </a:spcBef>
              <a:buFontTx/>
              <a:buNone/>
            </a:pPr>
            <a:endParaRPr lang="en-US" sz="2700" dirty="0"/>
          </a:p>
          <a:p>
            <a:pPr marL="0" indent="0">
              <a:lnSpc>
                <a:spcPct val="95000"/>
              </a:lnSpc>
              <a:spcBef>
                <a:spcPct val="0"/>
              </a:spcBef>
              <a:buNone/>
            </a:pPr>
            <a:r>
              <a:rPr lang="en-IN" sz="2700" dirty="0" smtClean="0"/>
              <a:t>Watching one's own internal microscopic patterns is bound to be boring.</a:t>
            </a:r>
          </a:p>
          <a:p>
            <a:pPr marL="0" indent="0">
              <a:lnSpc>
                <a:spcPct val="95000"/>
              </a:lnSpc>
              <a:spcBef>
                <a:spcPct val="0"/>
              </a:spcBef>
              <a:buNone/>
            </a:pPr>
            <a:endParaRPr lang="en-US" sz="2700" dirty="0" smtClean="0"/>
          </a:p>
          <a:p>
            <a:pPr marL="0" indent="0">
              <a:lnSpc>
                <a:spcPct val="95000"/>
              </a:lnSpc>
              <a:spcBef>
                <a:spcPct val="0"/>
              </a:spcBef>
              <a:buNone/>
            </a:pPr>
            <a:r>
              <a:rPr lang="en-US" sz="2700" dirty="0" smtClean="0"/>
              <a:t>The computer needs to identify regular behavior due to huge patterns of activity at a higher level</a:t>
            </a:r>
          </a:p>
          <a:p>
            <a:pPr marL="0" indent="0">
              <a:lnSpc>
                <a:spcPct val="95000"/>
              </a:lnSpc>
              <a:spcBef>
                <a:spcPct val="0"/>
              </a:spcBef>
              <a:buNone/>
            </a:pPr>
            <a:endParaRPr lang="en-IN"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8">
                                            <p:txEl>
                                              <p:pRg st="4" end="4"/>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4098">
                                            <p:txEl>
                                              <p:pRg st="6" end="6"/>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09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95300" y="452414"/>
            <a:ext cx="9664700" cy="914400"/>
          </a:xfrm>
        </p:spPr>
        <p:txBody>
          <a:bodyPr lIns="0" tIns="0" rIns="0" bIns="0" anchor="t">
            <a:normAutofit/>
          </a:bodyPr>
          <a:lstStyle/>
          <a:p>
            <a:pPr algn="l">
              <a:lnSpc>
                <a:spcPct val="95000"/>
              </a:lnSpc>
            </a:pPr>
            <a:r>
              <a:rPr lang="en-US" sz="4500" dirty="0" err="1" smtClean="0"/>
              <a:t>Contd</a:t>
            </a:r>
            <a:r>
              <a:rPr lang="en-US" sz="4500" dirty="0" smtClean="0"/>
              <a:t>…</a:t>
            </a:r>
            <a:endParaRPr lang="en-US" sz="4500" dirty="0"/>
          </a:p>
        </p:txBody>
      </p:sp>
      <p:sp>
        <p:nvSpPr>
          <p:cNvPr id="4098" name="Rectangle 2"/>
          <p:cNvSpPr>
            <a:spLocks noGrp="1" noChangeArrowheads="1"/>
          </p:cNvSpPr>
          <p:nvPr>
            <p:ph idx="1"/>
          </p:nvPr>
        </p:nvSpPr>
        <p:spPr>
          <a:xfrm>
            <a:off x="222216" y="1452546"/>
            <a:ext cx="9664700" cy="5857916"/>
          </a:xfrm>
        </p:spPr>
        <p:txBody>
          <a:bodyPr lIns="0" tIns="0" rIns="0" bIns="0">
            <a:normAutofit/>
          </a:bodyPr>
          <a:lstStyle/>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Self-watching : monitoring changes in “data structures” ,filtering and recording interesting aspects in </a:t>
            </a:r>
            <a:r>
              <a:rPr lang="en-US" sz="2700" i="1" dirty="0" smtClean="0"/>
              <a:t>other</a:t>
            </a:r>
            <a:r>
              <a:rPr lang="en-US" sz="2700" dirty="0" smtClean="0"/>
              <a:t> data structures(“watchers”).</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Shouldn’t we set up a second level of data structures to monitor these “watchers”?</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-Territory for infinite regress!</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That’s not all! Shouldn’t we have a watcher for this infinite chain?</a:t>
            </a: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95300" y="452414"/>
            <a:ext cx="9664700" cy="914400"/>
          </a:xfrm>
        </p:spPr>
        <p:txBody>
          <a:bodyPr lIns="0" tIns="0" rIns="0" bIns="0" anchor="t">
            <a:noAutofit/>
          </a:bodyPr>
          <a:lstStyle/>
          <a:p>
            <a:pPr algn="l">
              <a:lnSpc>
                <a:spcPct val="95000"/>
              </a:lnSpc>
            </a:pPr>
            <a:r>
              <a:rPr lang="en-IN" sz="4300" dirty="0" smtClean="0"/>
              <a:t>"Minds, Machines, and Gödel“ -J.R. Lucas</a:t>
            </a:r>
            <a:endParaRPr lang="en-US" sz="4300" dirty="0"/>
          </a:p>
        </p:txBody>
      </p:sp>
      <p:sp>
        <p:nvSpPr>
          <p:cNvPr id="4098" name="Rectangle 2"/>
          <p:cNvSpPr>
            <a:spLocks noGrp="1" noChangeArrowheads="1"/>
          </p:cNvSpPr>
          <p:nvPr>
            <p:ph idx="1"/>
          </p:nvPr>
        </p:nvSpPr>
        <p:spPr>
          <a:xfrm>
            <a:off x="222216" y="1452546"/>
            <a:ext cx="9664700" cy="5486400"/>
          </a:xfrm>
        </p:spPr>
        <p:txBody>
          <a:bodyPr lIns="0" tIns="0" rIns="0" bIns="0">
            <a:normAutofit/>
          </a:bodyPr>
          <a:lstStyle/>
          <a:p>
            <a:pPr marL="0" indent="0">
              <a:lnSpc>
                <a:spcPct val="95000"/>
              </a:lnSpc>
              <a:spcBef>
                <a:spcPct val="0"/>
              </a:spcBef>
              <a:buFontTx/>
              <a:buNone/>
            </a:pPr>
            <a:r>
              <a:rPr lang="en-US" sz="2700" dirty="0" smtClean="0"/>
              <a:t>Machines cannot think like humans! </a:t>
            </a:r>
            <a:br>
              <a:rPr lang="en-US" sz="2700" dirty="0" smtClean="0"/>
            </a:br>
            <a:endParaRPr lang="en-US" sz="2700" dirty="0" smtClean="0"/>
          </a:p>
          <a:p>
            <a:pPr marL="0" indent="0">
              <a:lnSpc>
                <a:spcPct val="95000"/>
              </a:lnSpc>
              <a:spcBef>
                <a:spcPct val="0"/>
              </a:spcBef>
              <a:buFontTx/>
              <a:buNone/>
            </a:pPr>
            <a:r>
              <a:rPr lang="en-US" sz="2700" dirty="0" smtClean="0"/>
              <a:t>Humans cannot get into an infinite loop but a machine will!</a:t>
            </a:r>
          </a:p>
          <a:p>
            <a:pPr marL="0" indent="0">
              <a:lnSpc>
                <a:spcPct val="95000"/>
              </a:lnSpc>
              <a:spcBef>
                <a:spcPct val="0"/>
              </a:spcBef>
              <a:buFontTx/>
              <a:buNone/>
            </a:pPr>
            <a:endParaRPr lang="en-US" sz="2700" dirty="0"/>
          </a:p>
          <a:p>
            <a:pPr marL="0" indent="0">
              <a:lnSpc>
                <a:spcPct val="95000"/>
              </a:lnSpc>
              <a:spcBef>
                <a:spcPct val="0"/>
              </a:spcBef>
              <a:buNone/>
            </a:pPr>
            <a:r>
              <a:rPr lang="en-IN" sz="2700" dirty="0" smtClean="0"/>
              <a:t>Knowledge Chain: A conscious being knows something, knows that he knows it, and that he knows that he knows that he knows it, and so on. </a:t>
            </a:r>
          </a:p>
          <a:p>
            <a:pPr marL="0" indent="0">
              <a:lnSpc>
                <a:spcPct val="95000"/>
              </a:lnSpc>
              <a:spcBef>
                <a:spcPct val="0"/>
              </a:spcBef>
              <a:buNone/>
            </a:pPr>
            <a:endParaRPr lang="en-US" sz="2700" dirty="0" smtClean="0"/>
          </a:p>
          <a:p>
            <a:pPr marL="0" indent="0">
              <a:lnSpc>
                <a:spcPct val="95000"/>
              </a:lnSpc>
              <a:spcBef>
                <a:spcPct val="0"/>
              </a:spcBef>
              <a:buNone/>
            </a:pPr>
            <a:r>
              <a:rPr lang="en-IN" sz="2700" dirty="0" smtClean="0"/>
              <a:t>Argument against AI: A machine can be made in a manner of speaking to “consider” its performance, but it cannot take this “into account” without thereby becoming a different machine, namely the “old machine with a new part added”.</a:t>
            </a:r>
            <a:endParaRPr lang="en-US" sz="2700" dirty="0"/>
          </a:p>
          <a:p>
            <a:pPr marL="0" indent="0">
              <a:lnSpc>
                <a:spcPct val="95000"/>
              </a:lnSpc>
              <a:spcBef>
                <a:spcPct val="0"/>
              </a:spcBef>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9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31800" y="152400"/>
            <a:ext cx="9372600" cy="914400"/>
          </a:xfrm>
        </p:spPr>
        <p:txBody>
          <a:bodyPr lIns="0" tIns="0" rIns="0" bIns="0" anchor="t">
            <a:noAutofit/>
          </a:bodyPr>
          <a:lstStyle/>
          <a:p>
            <a:pPr algn="ctr">
              <a:lnSpc>
                <a:spcPct val="95000"/>
              </a:lnSpc>
            </a:pPr>
            <a:r>
              <a:rPr lang="en-US" sz="4500" dirty="0" smtClean="0"/>
              <a:t>Conclusion: perfectly </a:t>
            </a:r>
            <a:r>
              <a:rPr lang="en-US" sz="4500" dirty="0" err="1" smtClean="0"/>
              <a:t>antisphexish</a:t>
            </a:r>
            <a:r>
              <a:rPr lang="en-US" sz="4500" dirty="0" smtClean="0"/>
              <a:t> machines are impossible</a:t>
            </a:r>
            <a:endParaRPr lang="en-US" sz="4500" dirty="0"/>
          </a:p>
        </p:txBody>
      </p:sp>
      <p:sp>
        <p:nvSpPr>
          <p:cNvPr id="4098" name="Rectangle 2"/>
          <p:cNvSpPr>
            <a:spLocks noGrp="1" noChangeArrowheads="1"/>
          </p:cNvSpPr>
          <p:nvPr>
            <p:ph idx="1"/>
          </p:nvPr>
        </p:nvSpPr>
        <p:spPr>
          <a:xfrm>
            <a:off x="279400" y="1447800"/>
            <a:ext cx="9664700" cy="5486400"/>
          </a:xfrm>
        </p:spPr>
        <p:txBody>
          <a:bodyPr lIns="0" tIns="0" rIns="0" bIns="0">
            <a:noAutofit/>
          </a:bodyPr>
          <a:lstStyle/>
          <a:p>
            <a:pPr marL="0" indent="0">
              <a:lnSpc>
                <a:spcPct val="95000"/>
              </a:lnSpc>
              <a:spcBef>
                <a:spcPct val="0"/>
              </a:spcBef>
              <a:buFontTx/>
              <a:buNone/>
            </a:pPr>
            <a:r>
              <a:rPr lang="en-US" sz="2700" dirty="0" smtClean="0"/>
              <a:t>Remember the Halting Problem?</a:t>
            </a:r>
          </a:p>
          <a:p>
            <a:pPr marL="0" indent="0">
              <a:lnSpc>
                <a:spcPct val="95000"/>
              </a:lnSpc>
              <a:spcBef>
                <a:spcPct val="0"/>
              </a:spcBef>
              <a:buFontTx/>
              <a:buNone/>
            </a:pPr>
            <a:r>
              <a:rPr lang="en-US" sz="2700" dirty="0" smtClean="0"/>
              <a:t>Is there any program inspecting other programs before they run predicting termination?</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Closely related (</a:t>
            </a:r>
            <a:r>
              <a:rPr lang="en-US" sz="2700" dirty="0" err="1" smtClean="0"/>
              <a:t>diagonalization</a:t>
            </a:r>
            <a:r>
              <a:rPr lang="en-US" sz="2700" dirty="0" smtClean="0"/>
              <a:t>…)</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Difference between the two problems(AI survives</a:t>
            </a:r>
            <a:r>
              <a:rPr lang="en-US" sz="2700" dirty="0" smtClean="0">
                <a:sym typeface="Wingdings" pitchFamily="2" charset="2"/>
              </a:rPr>
              <a:t>)</a:t>
            </a:r>
            <a:r>
              <a:rPr lang="en-US" sz="2700" dirty="0" smtClean="0"/>
              <a:t>:</a:t>
            </a:r>
            <a:endParaRPr lang="en-US" sz="2700" dirty="0"/>
          </a:p>
          <a:p>
            <a:pPr marL="0" indent="0">
              <a:lnSpc>
                <a:spcPct val="95000"/>
              </a:lnSpc>
              <a:spcBef>
                <a:spcPct val="0"/>
              </a:spcBef>
              <a:buFontTx/>
              <a:buNone/>
            </a:pPr>
            <a:endParaRPr lang="en-IN" sz="2700" dirty="0" smtClean="0"/>
          </a:p>
          <a:p>
            <a:pPr marL="0" indent="0">
              <a:lnSpc>
                <a:spcPct val="95000"/>
              </a:lnSpc>
              <a:spcBef>
                <a:spcPct val="0"/>
              </a:spcBef>
              <a:buFontTx/>
              <a:buNone/>
            </a:pPr>
            <a:r>
              <a:rPr lang="en-IN" sz="2700" dirty="0" smtClean="0"/>
              <a:t>a self-watching program(for AI): not really so concerned with the mathematical perfection but with likelihood of survival in a complex world;</a:t>
            </a:r>
          </a:p>
          <a:p>
            <a:pPr marL="0" indent="0">
              <a:lnSpc>
                <a:spcPct val="95000"/>
              </a:lnSpc>
              <a:spcBef>
                <a:spcPct val="0"/>
              </a:spcBef>
              <a:buFontTx/>
              <a:buNone/>
            </a:pPr>
            <a:endParaRPr lang="en-IN" sz="2700" dirty="0" smtClean="0"/>
          </a:p>
          <a:p>
            <a:pPr marL="0" indent="0">
              <a:lnSpc>
                <a:spcPct val="95000"/>
              </a:lnSpc>
              <a:spcBef>
                <a:spcPct val="0"/>
              </a:spcBef>
              <a:buFontTx/>
              <a:buNone/>
            </a:pPr>
            <a:r>
              <a:rPr lang="en-IN" sz="2700" dirty="0" smtClean="0"/>
              <a:t>It seems that self watching is essential for an AI program (e.g. “learning”) but perfect self watching is something one cannot achieve. We have to settle with some approximation that works.</a:t>
            </a:r>
            <a:endParaRPr lang="en-US" sz="2700" dirty="0" smtClean="0"/>
          </a:p>
          <a:p>
            <a:pPr marL="0" indent="0">
              <a:lnSpc>
                <a:spcPct val="95000"/>
              </a:lnSpc>
              <a:spcBef>
                <a:spcPct val="0"/>
              </a:spcBef>
              <a:buFontTx/>
              <a:buNone/>
            </a:pPr>
            <a:endParaRPr lang="en-IN"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1" end="1"/>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nodeType="afterEffect">
                                  <p:stCondLst>
                                    <p:cond delay="0"/>
                                  </p:stCondLst>
                                  <p:childTnLst>
                                    <p:set>
                                      <p:cBhvr>
                                        <p:cTn id="11" dur="1" fill="hold">
                                          <p:stCondLst>
                                            <p:cond delay="0"/>
                                          </p:stCondLst>
                                        </p:cTn>
                                        <p:tgtEl>
                                          <p:spTgt spid="4098">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098">
                                            <p:txEl>
                                              <p:pRg st="5" end="5"/>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098">
                                            <p:txEl>
                                              <p:pRg st="7" end="7"/>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098">
                                            <p:txEl>
                                              <p:pRg st="9" end="9"/>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a:t>Turing Test</a:t>
            </a:r>
          </a:p>
        </p:txBody>
      </p:sp>
      <p:sp>
        <p:nvSpPr>
          <p:cNvPr id="8194" name="Rectangle 2"/>
          <p:cNvSpPr>
            <a:spLocks noGrp="1" noChangeArrowheads="1"/>
          </p:cNvSpPr>
          <p:nvPr>
            <p:ph idx="1"/>
          </p:nvPr>
        </p:nvSpPr>
        <p:spPr>
          <a:xfrm>
            <a:off x="247650" y="1447800"/>
            <a:ext cx="9664700" cy="5867400"/>
          </a:xfrm>
        </p:spPr>
        <p:txBody>
          <a:bodyPr lIns="0" tIns="0" rIns="0" bIns="0"/>
          <a:lstStyle/>
          <a:p>
            <a:pPr marL="0" indent="0">
              <a:lnSpc>
                <a:spcPct val="95000"/>
              </a:lnSpc>
              <a:spcBef>
                <a:spcPct val="0"/>
              </a:spcBef>
            </a:pPr>
            <a:r>
              <a:rPr lang="en-US" sz="2800" dirty="0" smtClean="0"/>
              <a:t>A human judge engages in a natural language conversation with one human and one machine, each of which tries to appear human. All participants are placed in isolated locations</a:t>
            </a:r>
          </a:p>
          <a:p>
            <a:pPr marL="0" indent="0">
              <a:lnSpc>
                <a:spcPct val="95000"/>
              </a:lnSpc>
              <a:spcBef>
                <a:spcPct val="0"/>
              </a:spcBef>
            </a:pPr>
            <a:r>
              <a:rPr lang="en-US" sz="2800" dirty="0" smtClean="0"/>
              <a:t>If the judge cannot reliably tell the machine from the human, the machine is said to have passed the test. </a:t>
            </a:r>
          </a:p>
        </p:txBody>
      </p:sp>
      <p:pic>
        <p:nvPicPr>
          <p:cNvPr id="8196" name="Picture 4"/>
          <p:cNvPicPr>
            <a:picLocks noChangeAspect="1" noChangeArrowheads="1"/>
          </p:cNvPicPr>
          <p:nvPr/>
        </p:nvPicPr>
        <p:blipFill>
          <a:blip r:embed="rId2"/>
          <a:srcRect/>
          <a:stretch>
            <a:fillRect/>
          </a:stretch>
        </p:blipFill>
        <p:spPr bwMode="auto">
          <a:xfrm>
            <a:off x="2870200" y="3810000"/>
            <a:ext cx="4114800" cy="3086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Boredom</a:t>
            </a:r>
            <a:endParaRPr lang="en-US" dirty="0"/>
          </a:p>
        </p:txBody>
      </p:sp>
      <p:sp>
        <p:nvSpPr>
          <p:cNvPr id="3" name="Content Placeholder 2"/>
          <p:cNvSpPr>
            <a:spLocks noGrp="1"/>
          </p:cNvSpPr>
          <p:nvPr>
            <p:ph idx="1"/>
          </p:nvPr>
        </p:nvSpPr>
        <p:spPr>
          <a:xfrm>
            <a:off x="508000" y="2200275"/>
            <a:ext cx="8915400" cy="4573588"/>
          </a:xfrm>
        </p:spPr>
        <p:txBody>
          <a:bodyPr>
            <a:normAutofit fontScale="92500" lnSpcReduction="10000"/>
          </a:bodyPr>
          <a:lstStyle/>
          <a:p>
            <a:r>
              <a:rPr lang="en-US" dirty="0" smtClean="0"/>
              <a:t>Non-verbal tests: Audio-visual feedback techniques</a:t>
            </a:r>
          </a:p>
          <a:p>
            <a:pPr lvl="1"/>
            <a:r>
              <a:rPr lang="en-US" dirty="0" smtClean="0"/>
              <a:t>Facial expression</a:t>
            </a:r>
          </a:p>
          <a:p>
            <a:pPr lvl="1"/>
            <a:r>
              <a:rPr lang="en-US" dirty="0" smtClean="0"/>
              <a:t>Sitting position </a:t>
            </a:r>
          </a:p>
          <a:p>
            <a:pPr lvl="2"/>
            <a:r>
              <a:rPr lang="en-US" dirty="0" smtClean="0"/>
              <a:t>Pressure map on chair</a:t>
            </a:r>
          </a:p>
          <a:p>
            <a:pPr lvl="2"/>
            <a:r>
              <a:rPr lang="en-US" dirty="0" smtClean="0"/>
              <a:t>Head height</a:t>
            </a:r>
          </a:p>
          <a:p>
            <a:pPr lvl="2"/>
            <a:r>
              <a:rPr lang="en-US" dirty="0" smtClean="0"/>
              <a:t>Leaning / slouching</a:t>
            </a:r>
            <a:endParaRPr lang="en-US" dirty="0"/>
          </a:p>
          <a:p>
            <a:pPr lvl="1"/>
            <a:r>
              <a:rPr lang="en-US" dirty="0" smtClean="0"/>
              <a:t>Resistance across </a:t>
            </a:r>
          </a:p>
          <a:p>
            <a:pPr lvl="1">
              <a:buNone/>
            </a:pPr>
            <a:r>
              <a:rPr lang="en-US" dirty="0" smtClean="0"/>
              <a:t>points on skin</a:t>
            </a:r>
          </a:p>
          <a:p>
            <a:pPr lvl="1"/>
            <a:r>
              <a:rPr lang="en-US" dirty="0" smtClean="0"/>
              <a:t>Heart beat</a:t>
            </a:r>
          </a:p>
          <a:p>
            <a:pPr lvl="1"/>
            <a:r>
              <a:rPr lang="en-US" dirty="0" smtClean="0"/>
              <a:t>Blood pressure</a:t>
            </a:r>
          </a:p>
          <a:p>
            <a:pPr lvl="1"/>
            <a:r>
              <a:rPr lang="en-US" dirty="0" smtClean="0"/>
              <a:t>Audio feedback</a:t>
            </a:r>
          </a:p>
        </p:txBody>
      </p:sp>
      <p:pic>
        <p:nvPicPr>
          <p:cNvPr id="15362" name="Picture 2"/>
          <p:cNvPicPr>
            <a:picLocks noChangeAspect="1" noChangeArrowheads="1"/>
          </p:cNvPicPr>
          <p:nvPr/>
        </p:nvPicPr>
        <p:blipFill>
          <a:blip r:embed="rId2"/>
          <a:srcRect/>
          <a:stretch>
            <a:fillRect/>
          </a:stretch>
        </p:blipFill>
        <p:spPr bwMode="auto">
          <a:xfrm>
            <a:off x="5384800" y="2895600"/>
            <a:ext cx="4429125" cy="42763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Processing audio-visual feedback</a:t>
            </a:r>
            <a:endParaRPr lang="en-US" sz="4000" dirty="0"/>
          </a:p>
        </p:txBody>
      </p:sp>
      <p:sp>
        <p:nvSpPr>
          <p:cNvPr id="3" name="Content Placeholder 2"/>
          <p:cNvSpPr>
            <a:spLocks noGrp="1"/>
          </p:cNvSpPr>
          <p:nvPr>
            <p:ph idx="1"/>
          </p:nvPr>
        </p:nvSpPr>
        <p:spPr>
          <a:xfrm>
            <a:off x="762000" y="2200275"/>
            <a:ext cx="8636000" cy="2219325"/>
          </a:xfrm>
        </p:spPr>
        <p:txBody>
          <a:bodyPr>
            <a:normAutofit fontScale="92500" lnSpcReduction="10000"/>
          </a:bodyPr>
          <a:lstStyle/>
          <a:p>
            <a:r>
              <a:rPr lang="en-US" dirty="0" smtClean="0"/>
              <a:t>Computational techniques used:</a:t>
            </a:r>
          </a:p>
          <a:p>
            <a:pPr lvl="1"/>
            <a:r>
              <a:rPr lang="en-US" dirty="0" smtClean="0"/>
              <a:t>Hidden Markov models</a:t>
            </a:r>
          </a:p>
          <a:p>
            <a:pPr lvl="1"/>
            <a:r>
              <a:rPr lang="en-US" dirty="0" smtClean="0"/>
              <a:t>Feed-forward neural networks</a:t>
            </a:r>
          </a:p>
          <a:p>
            <a:pPr lvl="1"/>
            <a:r>
              <a:rPr lang="en-US" dirty="0" smtClean="0"/>
              <a:t>Support vector machines</a:t>
            </a:r>
          </a:p>
          <a:p>
            <a:pPr lvl="1"/>
            <a:r>
              <a:rPr lang="en-US" dirty="0" smtClean="0"/>
              <a:t>Fuzzy ARTMAP network</a:t>
            </a:r>
          </a:p>
          <a:p>
            <a:pPr lvl="1">
              <a:buNone/>
            </a:pPr>
            <a:endParaRPr lang="en-US" dirty="0"/>
          </a:p>
        </p:txBody>
      </p:sp>
      <p:pic>
        <p:nvPicPr>
          <p:cNvPr id="16386" name="Picture 2"/>
          <p:cNvPicPr>
            <a:picLocks noChangeAspect="1" noChangeArrowheads="1"/>
          </p:cNvPicPr>
          <p:nvPr/>
        </p:nvPicPr>
        <p:blipFill>
          <a:blip r:embed="rId2"/>
          <a:srcRect/>
          <a:stretch>
            <a:fillRect/>
          </a:stretch>
        </p:blipFill>
        <p:spPr bwMode="auto">
          <a:xfrm>
            <a:off x="736600" y="4343400"/>
            <a:ext cx="4057650" cy="2797874"/>
          </a:xfrm>
          <a:prstGeom prst="rect">
            <a:avLst/>
          </a:prstGeom>
          <a:noFill/>
          <a:ln w="9525">
            <a:noFill/>
            <a:miter lim="800000"/>
            <a:headEnd/>
            <a:tailEnd/>
          </a:ln>
          <a:effectLst/>
        </p:spPr>
      </p:pic>
      <p:pic>
        <p:nvPicPr>
          <p:cNvPr id="16387" name="Picture 3"/>
          <p:cNvPicPr>
            <a:picLocks noChangeAspect="1" noChangeArrowheads="1"/>
          </p:cNvPicPr>
          <p:nvPr/>
        </p:nvPicPr>
        <p:blipFill>
          <a:blip r:embed="rId3"/>
          <a:srcRect/>
          <a:stretch>
            <a:fillRect/>
          </a:stretch>
        </p:blipFill>
        <p:spPr bwMode="auto">
          <a:xfrm>
            <a:off x="5537200" y="3429000"/>
            <a:ext cx="4114800" cy="3905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6200" y="152400"/>
            <a:ext cx="4673600" cy="1270000"/>
          </a:xfrm>
        </p:spPr>
        <p:txBody>
          <a:bodyPr/>
          <a:lstStyle/>
          <a:p>
            <a:r>
              <a:rPr lang="en-US" dirty="0" smtClean="0"/>
              <a:t>Outline</a:t>
            </a:r>
            <a:endParaRPr lang="en-US" dirty="0"/>
          </a:p>
        </p:txBody>
      </p:sp>
      <p:sp>
        <p:nvSpPr>
          <p:cNvPr id="3" name="Content Placeholder 2"/>
          <p:cNvSpPr>
            <a:spLocks noGrp="1"/>
          </p:cNvSpPr>
          <p:nvPr>
            <p:ph idx="1"/>
          </p:nvPr>
        </p:nvSpPr>
        <p:spPr/>
        <p:txBody>
          <a:bodyPr>
            <a:normAutofit lnSpcReduction="10000"/>
          </a:bodyPr>
          <a:lstStyle/>
          <a:p>
            <a:r>
              <a:rPr lang="en-US" dirty="0" smtClean="0"/>
              <a:t>Introduction</a:t>
            </a:r>
          </a:p>
          <a:p>
            <a:pPr lvl="1"/>
            <a:r>
              <a:rPr lang="en-US" dirty="0" smtClean="0"/>
              <a:t>Definition</a:t>
            </a:r>
          </a:p>
          <a:p>
            <a:pPr lvl="1"/>
            <a:r>
              <a:rPr lang="en-US" dirty="0" smtClean="0"/>
              <a:t>Psychology, Philosophy and Biological</a:t>
            </a:r>
          </a:p>
          <a:p>
            <a:r>
              <a:rPr lang="en-US" dirty="0" smtClean="0"/>
              <a:t>Does intelligence require boredom?</a:t>
            </a:r>
          </a:p>
          <a:p>
            <a:pPr lvl="1"/>
            <a:r>
              <a:rPr lang="en-US" dirty="0" smtClean="0"/>
              <a:t>Boredom as awareness of self</a:t>
            </a:r>
          </a:p>
          <a:p>
            <a:r>
              <a:rPr lang="en-US" dirty="0" smtClean="0"/>
              <a:t>Modeling Boredom</a:t>
            </a:r>
          </a:p>
          <a:p>
            <a:pPr lvl="1"/>
            <a:r>
              <a:rPr lang="en-US" dirty="0" smtClean="0"/>
              <a:t>Behavioral tests</a:t>
            </a:r>
          </a:p>
          <a:p>
            <a:pPr lvl="1"/>
            <a:r>
              <a:rPr lang="en-US" dirty="0" smtClean="0"/>
              <a:t>Using AI</a:t>
            </a:r>
          </a:p>
          <a:p>
            <a:r>
              <a:rPr lang="en-US" dirty="0" smtClean="0"/>
              <a:t>Applications</a:t>
            </a:r>
          </a:p>
          <a:p>
            <a:r>
              <a:rPr lang="en-US" dirty="0" smtClean="0"/>
              <a:t>Future Directions</a:t>
            </a:r>
          </a:p>
          <a:p>
            <a:pPr lvl="1"/>
            <a:endParaRPr lang="en-US" dirty="0" smtClean="0"/>
          </a:p>
          <a:p>
            <a:pPr lvl="1"/>
            <a:endParaRPr lang="en-US" dirty="0" smtClean="0"/>
          </a:p>
          <a:p>
            <a:pPr lvl="1"/>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smtClean="0"/>
              <a:t>Measuring Boredom in Humans</a:t>
            </a:r>
            <a:endParaRPr lang="en-US" dirty="0"/>
          </a:p>
        </p:txBody>
      </p:sp>
      <p:sp>
        <p:nvSpPr>
          <p:cNvPr id="10242" name="Rectangle 2"/>
          <p:cNvSpPr>
            <a:spLocks noGrp="1" noChangeArrowheads="1"/>
          </p:cNvSpPr>
          <p:nvPr>
            <p:ph idx="1"/>
          </p:nvPr>
        </p:nvSpPr>
        <p:spPr>
          <a:xfrm>
            <a:off x="247650" y="1524000"/>
            <a:ext cx="9912350" cy="5486400"/>
          </a:xfrm>
        </p:spPr>
        <p:txBody>
          <a:bodyPr lIns="0" tIns="0" rIns="0" bIns="0">
            <a:normAutofit lnSpcReduction="10000"/>
          </a:bodyPr>
          <a:lstStyle/>
          <a:p>
            <a:pPr marL="0" indent="0">
              <a:lnSpc>
                <a:spcPct val="95000"/>
              </a:lnSpc>
              <a:spcBef>
                <a:spcPct val="0"/>
              </a:spcBef>
              <a:buFontTx/>
              <a:buNone/>
            </a:pPr>
            <a:r>
              <a:rPr lang="en-US" sz="2700" dirty="0"/>
              <a:t>Boredom Proneness </a:t>
            </a:r>
            <a:r>
              <a:rPr lang="en-US" sz="2700" dirty="0" smtClean="0"/>
              <a:t>Scale</a:t>
            </a:r>
          </a:p>
          <a:p>
            <a:pPr marL="0" indent="0">
              <a:lnSpc>
                <a:spcPct val="95000"/>
              </a:lnSpc>
              <a:spcBef>
                <a:spcPct val="0"/>
              </a:spcBef>
              <a:buFontTx/>
              <a:buNone/>
            </a:pPr>
            <a:r>
              <a:rPr lang="en-US" sz="2700" dirty="0" smtClean="0"/>
              <a:t>Cognitive scale proposed in 1986 by </a:t>
            </a:r>
            <a:r>
              <a:rPr lang="en-US" sz="2400" dirty="0" smtClean="0"/>
              <a:t>Farmer, R. &amp; </a:t>
            </a:r>
            <a:r>
              <a:rPr lang="en-US" sz="2400" dirty="0" err="1" smtClean="0"/>
              <a:t>Sundberg</a:t>
            </a:r>
            <a:r>
              <a:rPr lang="en-US" sz="2400" dirty="0" smtClean="0"/>
              <a:t>, N. D.</a:t>
            </a:r>
          </a:p>
          <a:p>
            <a:pPr marL="0" indent="0">
              <a:lnSpc>
                <a:spcPct val="95000"/>
              </a:lnSpc>
              <a:spcBef>
                <a:spcPct val="0"/>
              </a:spcBef>
              <a:buFontTx/>
              <a:buNone/>
            </a:pPr>
            <a:endParaRPr lang="en-US" sz="2400" dirty="0"/>
          </a:p>
          <a:p>
            <a:pPr marL="0" indent="0">
              <a:lnSpc>
                <a:spcPct val="95000"/>
              </a:lnSpc>
              <a:spcBef>
                <a:spcPct val="0"/>
              </a:spcBef>
              <a:buFontTx/>
              <a:buNone/>
            </a:pPr>
            <a:r>
              <a:rPr lang="en-US" sz="2400" dirty="0" smtClean="0"/>
              <a:t>This has been widely studied to obtain variation of proneness to boredom across gender, age, race, work, personality, etc.</a:t>
            </a:r>
          </a:p>
          <a:p>
            <a:pPr marL="0" indent="0">
              <a:lnSpc>
                <a:spcPct val="95000"/>
              </a:lnSpc>
              <a:spcBef>
                <a:spcPct val="0"/>
              </a:spcBef>
              <a:buFontTx/>
              <a:buNone/>
            </a:pPr>
            <a:endParaRPr lang="en-US" sz="2400" dirty="0"/>
          </a:p>
          <a:p>
            <a:pPr marL="0" indent="0">
              <a:lnSpc>
                <a:spcPct val="95000"/>
              </a:lnSpc>
              <a:spcBef>
                <a:spcPct val="0"/>
              </a:spcBef>
              <a:buFontTx/>
              <a:buNone/>
            </a:pPr>
            <a:r>
              <a:rPr lang="en-US" sz="2400" dirty="0" smtClean="0"/>
              <a:t>Relevance of this scale has been highly studied and various modifications have been suggested.</a:t>
            </a:r>
          </a:p>
          <a:p>
            <a:pPr marL="0" indent="0">
              <a:lnSpc>
                <a:spcPct val="95000"/>
              </a:lnSpc>
              <a:spcBef>
                <a:spcPct val="0"/>
              </a:spcBef>
              <a:buFontTx/>
              <a:buNone/>
            </a:pPr>
            <a:r>
              <a:rPr lang="en-US" sz="2400" dirty="0" smtClean="0"/>
              <a:t>Instead of one-dimensional bipolar scale: 5 dimensions can be extracted from the survey: </a:t>
            </a:r>
          </a:p>
          <a:p>
            <a:r>
              <a:rPr lang="en-US" sz="2400" dirty="0"/>
              <a:t>External Stimulation, Internal Stimulation, Constraints, Affective Response, and Perception </a:t>
            </a:r>
            <a:r>
              <a:rPr lang="en-US" sz="2400" dirty="0" smtClean="0"/>
              <a:t>of Time</a:t>
            </a:r>
          </a:p>
          <a:p>
            <a:pPr marL="0" indent="0">
              <a:lnSpc>
                <a:spcPct val="95000"/>
              </a:lnSpc>
              <a:spcBef>
                <a:spcPct val="0"/>
              </a:spcBef>
              <a:buFontTx/>
              <a:buNone/>
            </a:pPr>
            <a:endParaRPr lang="en-US" sz="2400" dirty="0" smtClean="0"/>
          </a:p>
          <a:p>
            <a:pPr marL="0" indent="0">
              <a:lnSpc>
                <a:spcPct val="95000"/>
              </a:lnSpc>
              <a:spcBef>
                <a:spcPct val="0"/>
              </a:spcBef>
              <a:buFontTx/>
              <a:buNone/>
            </a:pPr>
            <a:r>
              <a:rPr lang="en-US" sz="2400" dirty="0" smtClean="0"/>
              <a:t>Other proposed scales:</a:t>
            </a:r>
          </a:p>
          <a:p>
            <a:pPr marL="0" indent="0">
              <a:lnSpc>
                <a:spcPct val="95000"/>
              </a:lnSpc>
              <a:spcBef>
                <a:spcPct val="0"/>
              </a:spcBef>
            </a:pPr>
            <a:r>
              <a:rPr lang="en-US" sz="2400" dirty="0" smtClean="0"/>
              <a:t>EASI-III </a:t>
            </a:r>
            <a:r>
              <a:rPr lang="en-US" sz="2400" dirty="0"/>
              <a:t>Temperament </a:t>
            </a:r>
            <a:r>
              <a:rPr lang="en-US" sz="2400" dirty="0" smtClean="0"/>
              <a:t>Survey</a:t>
            </a:r>
          </a:p>
          <a:p>
            <a:pPr marL="0" indent="0">
              <a:lnSpc>
                <a:spcPct val="95000"/>
              </a:lnSpc>
              <a:spcBef>
                <a:spcPct val="0"/>
              </a:spcBef>
            </a:pPr>
            <a:r>
              <a:rPr lang="en-US" sz="2400" dirty="0" smtClean="0"/>
              <a:t>36-point </a:t>
            </a:r>
            <a:r>
              <a:rPr lang="en-US" sz="2400" dirty="0"/>
              <a:t>Academic Boredom </a:t>
            </a:r>
            <a:r>
              <a:rPr lang="en-US" sz="2400" dirty="0" smtClean="0"/>
              <a:t>scale</a:t>
            </a:r>
            <a:endParaRPr lang="en-US" sz="2400" dirty="0"/>
          </a:p>
          <a:p>
            <a:pPr marL="0" indent="0">
              <a:lnSpc>
                <a:spcPct val="95000"/>
              </a:lnSpc>
              <a:spcBef>
                <a:spcPct val="0"/>
              </a:spcBef>
              <a:buFontTx/>
              <a:buNone/>
            </a:pPr>
            <a:endParaRPr lang="en-US" sz="2400" dirty="0" smtClean="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000" dirty="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7200"/>
            <a:ext cx="9144000" cy="1270000"/>
          </a:xfrm>
        </p:spPr>
        <p:txBody>
          <a:bodyPr/>
          <a:lstStyle/>
          <a:p>
            <a:r>
              <a:rPr lang="en-US" dirty="0" smtClean="0"/>
              <a:t>Some results</a:t>
            </a:r>
            <a:endParaRPr lang="en-US" dirty="0"/>
          </a:p>
        </p:txBody>
      </p:sp>
      <p:pic>
        <p:nvPicPr>
          <p:cNvPr id="4" name="Picture 4"/>
          <p:cNvPicPr>
            <a:picLocks noChangeAspect="1" noChangeArrowheads="1"/>
          </p:cNvPicPr>
          <p:nvPr/>
        </p:nvPicPr>
        <p:blipFill>
          <a:blip r:embed="rId2"/>
          <a:srcRect/>
          <a:stretch>
            <a:fillRect/>
          </a:stretch>
        </p:blipFill>
        <p:spPr bwMode="auto">
          <a:xfrm>
            <a:off x="736600" y="1981200"/>
            <a:ext cx="8534400" cy="2710722"/>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1498600" y="4724400"/>
            <a:ext cx="6788150" cy="22097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for our class</a:t>
            </a:r>
            <a:endParaRPr lang="en-IN" dirty="0"/>
          </a:p>
        </p:txBody>
      </p:sp>
      <p:sp>
        <p:nvSpPr>
          <p:cNvPr id="3" name="Content Placeholder 2"/>
          <p:cNvSpPr>
            <a:spLocks noGrp="1"/>
          </p:cNvSpPr>
          <p:nvPr>
            <p:ph idx="1"/>
          </p:nvPr>
        </p:nvSpPr>
        <p:spPr/>
        <p:txBody>
          <a:bodyPr/>
          <a:lstStyle/>
          <a:p>
            <a:r>
              <a:rPr lang="en-US" smtClean="0"/>
              <a:t>BP </a:t>
            </a:r>
            <a:r>
              <a:rPr lang="en-US" dirty="0" smtClean="0"/>
              <a:t>Vs CPI</a:t>
            </a:r>
            <a:endParaRPr lang="en-IN" dirty="0"/>
          </a:p>
        </p:txBody>
      </p:sp>
      <p:pic>
        <p:nvPicPr>
          <p:cNvPr id="2050" name="Picture 2"/>
          <p:cNvPicPr>
            <a:picLocks noChangeAspect="1" noChangeArrowheads="1"/>
          </p:cNvPicPr>
          <p:nvPr/>
        </p:nvPicPr>
        <p:blipFill>
          <a:blip r:embed="rId2"/>
          <a:srcRect/>
          <a:stretch>
            <a:fillRect/>
          </a:stretch>
        </p:blipFill>
        <p:spPr bwMode="auto">
          <a:xfrm>
            <a:off x="1270000" y="2743200"/>
            <a:ext cx="7334573" cy="4356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95000"/>
              </a:lnSpc>
            </a:pPr>
            <a:r>
              <a:rPr lang="en-US" dirty="0"/>
              <a:t/>
            </a:r>
            <a:br>
              <a:rPr lang="en-US" dirty="0"/>
            </a:br>
            <a:r>
              <a:rPr lang="en-US" dirty="0"/>
              <a:t>Non-rigid scales</a:t>
            </a:r>
            <a:r>
              <a:rPr lang="en-US" dirty="0" smtClean="0"/>
              <a:t>:</a:t>
            </a:r>
            <a:br>
              <a:rPr lang="en-US" dirty="0" smtClean="0"/>
            </a:br>
            <a:endParaRPr lang="en-US" dirty="0"/>
          </a:p>
        </p:txBody>
      </p:sp>
      <p:sp>
        <p:nvSpPr>
          <p:cNvPr id="3" name="Content Placeholder 2"/>
          <p:cNvSpPr>
            <a:spLocks noGrp="1"/>
          </p:cNvSpPr>
          <p:nvPr>
            <p:ph idx="1"/>
          </p:nvPr>
        </p:nvSpPr>
        <p:spPr>
          <a:xfrm>
            <a:off x="736600" y="1524000"/>
            <a:ext cx="8636000" cy="5029199"/>
          </a:xfrm>
        </p:spPr>
        <p:txBody>
          <a:bodyPr>
            <a:normAutofit/>
          </a:bodyPr>
          <a:lstStyle/>
          <a:p>
            <a:pPr marL="0" indent="0">
              <a:lnSpc>
                <a:spcPct val="95000"/>
              </a:lnSpc>
              <a:spcBef>
                <a:spcPct val="0"/>
              </a:spcBef>
              <a:buFontTx/>
              <a:buNone/>
            </a:pPr>
            <a:r>
              <a:rPr lang="en-US" dirty="0" smtClean="0"/>
              <a:t>Difficult to design and heavy computation.</a:t>
            </a:r>
          </a:p>
          <a:p>
            <a:pPr marL="0" indent="0">
              <a:lnSpc>
                <a:spcPct val="95000"/>
              </a:lnSpc>
              <a:spcBef>
                <a:spcPct val="0"/>
              </a:spcBef>
            </a:pPr>
            <a:r>
              <a:rPr lang="en-US" dirty="0" smtClean="0"/>
              <a:t>Modeling boredom and flow using web activity of users:</a:t>
            </a:r>
          </a:p>
          <a:p>
            <a:pPr marL="400050" lvl="1" indent="0">
              <a:lnSpc>
                <a:spcPct val="95000"/>
              </a:lnSpc>
              <a:spcBef>
                <a:spcPct val="0"/>
              </a:spcBef>
            </a:pPr>
            <a:r>
              <a:rPr lang="en-US" dirty="0" smtClean="0"/>
              <a:t>Type of activity:</a:t>
            </a:r>
          </a:p>
          <a:p>
            <a:pPr marL="800100" lvl="2" indent="0">
              <a:lnSpc>
                <a:spcPct val="95000"/>
              </a:lnSpc>
              <a:spcBef>
                <a:spcPct val="0"/>
              </a:spcBef>
            </a:pPr>
            <a:r>
              <a:rPr lang="en-US" dirty="0" smtClean="0"/>
              <a:t>Information retrieval</a:t>
            </a:r>
          </a:p>
          <a:p>
            <a:pPr marL="800100" lvl="2" indent="0">
              <a:lnSpc>
                <a:spcPct val="95000"/>
              </a:lnSpc>
              <a:spcBef>
                <a:spcPct val="0"/>
              </a:spcBef>
            </a:pPr>
            <a:r>
              <a:rPr lang="en-US" dirty="0" smtClean="0"/>
              <a:t>Creating </a:t>
            </a:r>
            <a:r>
              <a:rPr lang="en-US" dirty="0" err="1" smtClean="0"/>
              <a:t>webpages</a:t>
            </a:r>
            <a:endParaRPr lang="en-US" dirty="0" smtClean="0"/>
          </a:p>
          <a:p>
            <a:pPr marL="800100" lvl="2" indent="0">
              <a:lnSpc>
                <a:spcPct val="95000"/>
              </a:lnSpc>
              <a:spcBef>
                <a:spcPct val="0"/>
              </a:spcBef>
            </a:pPr>
            <a:r>
              <a:rPr lang="en-US" dirty="0" smtClean="0"/>
              <a:t>Communication: Social/personal (email/chatting)</a:t>
            </a:r>
          </a:p>
          <a:p>
            <a:pPr marL="800100" lvl="2" indent="0">
              <a:lnSpc>
                <a:spcPct val="95000"/>
              </a:lnSpc>
              <a:spcBef>
                <a:spcPct val="0"/>
              </a:spcBef>
            </a:pPr>
            <a:r>
              <a:rPr lang="en-US" dirty="0" smtClean="0"/>
              <a:t>Playing games</a:t>
            </a:r>
          </a:p>
          <a:p>
            <a:pPr marL="400050" lvl="1" indent="0">
              <a:lnSpc>
                <a:spcPct val="95000"/>
              </a:lnSpc>
              <a:spcBef>
                <a:spcPct val="0"/>
              </a:spcBef>
            </a:pPr>
            <a:r>
              <a:rPr lang="en-US" dirty="0" smtClean="0"/>
              <a:t>Response time/ immediate feedback</a:t>
            </a:r>
          </a:p>
          <a:p>
            <a:pPr marL="400050" lvl="1" indent="0">
              <a:lnSpc>
                <a:spcPct val="95000"/>
              </a:lnSpc>
              <a:spcBef>
                <a:spcPct val="0"/>
              </a:spcBef>
            </a:pPr>
            <a:r>
              <a:rPr lang="en-US" dirty="0" smtClean="0"/>
              <a:t>Design of websites most visited</a:t>
            </a:r>
          </a:p>
          <a:p>
            <a:pPr marL="400050" lvl="1" indent="0">
              <a:lnSpc>
                <a:spcPct val="95000"/>
              </a:lnSpc>
              <a:spcBef>
                <a:spcPct val="0"/>
              </a:spcBef>
            </a:pPr>
            <a:r>
              <a:rPr lang="en-US" dirty="0" smtClean="0"/>
              <a:t>Clear goals</a:t>
            </a:r>
          </a:p>
          <a:p>
            <a:pPr marL="400050" lvl="1" indent="0">
              <a:lnSpc>
                <a:spcPct val="95000"/>
              </a:lnSpc>
              <a:spcBef>
                <a:spcPct val="0"/>
              </a:spcBef>
            </a:pPr>
            <a:endParaRPr lang="en-US" dirty="0" smtClean="0"/>
          </a:p>
          <a:p>
            <a:pPr marL="0" indent="0">
              <a:lnSpc>
                <a:spcPct val="95000"/>
              </a:lnSpc>
              <a:spcBef>
                <a:spcPct val="0"/>
              </a:spcBef>
              <a:buFontTx/>
              <a:buNone/>
            </a:pPr>
            <a:endParaRPr lang="en-US" dirty="0"/>
          </a:p>
          <a:p>
            <a:pPr marL="0" indent="0">
              <a:lnSpc>
                <a:spcPct val="95000"/>
              </a:lnSpc>
              <a:spcBef>
                <a:spcPct val="0"/>
              </a:spcBef>
              <a:buFontTx/>
              <a:buNone/>
            </a:pPr>
            <a:endParaRPr lang="en-US" dirty="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a:t>
            </a:r>
            <a:endParaRPr lang="en-US" dirty="0"/>
          </a:p>
        </p:txBody>
      </p:sp>
      <p:sp>
        <p:nvSpPr>
          <p:cNvPr id="3" name="Content Placeholder 2"/>
          <p:cNvSpPr>
            <a:spLocks noGrp="1"/>
          </p:cNvSpPr>
          <p:nvPr>
            <p:ph idx="1"/>
          </p:nvPr>
        </p:nvSpPr>
        <p:spPr/>
        <p:txBody>
          <a:bodyPr>
            <a:normAutofit lnSpcReduction="10000"/>
          </a:bodyPr>
          <a:lstStyle/>
          <a:p>
            <a:r>
              <a:rPr lang="en-US" dirty="0" smtClean="0"/>
              <a:t>Academic boredom:</a:t>
            </a:r>
          </a:p>
          <a:p>
            <a:pPr lvl="1"/>
            <a:r>
              <a:rPr lang="en-US" dirty="0" smtClean="0"/>
              <a:t>Intelligent tutoring systems</a:t>
            </a:r>
          </a:p>
          <a:p>
            <a:pPr lvl="2"/>
            <a:r>
              <a:rPr lang="en-US" dirty="0" smtClean="0"/>
              <a:t>Systems with adaptive strategies based on audio-visual feedback  from students</a:t>
            </a:r>
          </a:p>
          <a:p>
            <a:pPr lvl="1"/>
            <a:r>
              <a:rPr lang="en-US" dirty="0" smtClean="0"/>
              <a:t>Predicting dropouts from e-courses</a:t>
            </a:r>
          </a:p>
          <a:p>
            <a:pPr lvl="2"/>
            <a:r>
              <a:rPr lang="en-US" dirty="0" smtClean="0"/>
              <a:t>Time invariant vs. Time variant parameters</a:t>
            </a:r>
          </a:p>
          <a:p>
            <a:r>
              <a:rPr lang="en-US" dirty="0" smtClean="0"/>
              <a:t>Work environment boredom:</a:t>
            </a:r>
          </a:p>
          <a:p>
            <a:pPr lvl="1"/>
            <a:r>
              <a:rPr lang="en-US" dirty="0" smtClean="0"/>
              <a:t>Detecting boredom before significant drop in performance is observed</a:t>
            </a:r>
          </a:p>
          <a:p>
            <a:pPr lvl="1"/>
            <a:r>
              <a:rPr lang="en-US" dirty="0" smtClean="0"/>
              <a:t>Self-organizing task allocation among agents</a:t>
            </a:r>
          </a:p>
          <a:p>
            <a:pPr lvl="2"/>
            <a:r>
              <a:rPr lang="en-US" dirty="0" smtClean="0"/>
              <a:t>2 agent experiment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smtClean="0"/>
              <a:t>Future Directions</a:t>
            </a:r>
            <a:endParaRPr lang="en-US" dirty="0"/>
          </a:p>
        </p:txBody>
      </p:sp>
      <p:sp>
        <p:nvSpPr>
          <p:cNvPr id="11266" name="Rectangle 2"/>
          <p:cNvSpPr>
            <a:spLocks noGrp="1" noChangeArrowheads="1"/>
          </p:cNvSpPr>
          <p:nvPr>
            <p:ph idx="1"/>
          </p:nvPr>
        </p:nvSpPr>
        <p:spPr>
          <a:xfrm>
            <a:off x="247650" y="1828800"/>
            <a:ext cx="9664700" cy="5486400"/>
          </a:xfrm>
        </p:spPr>
        <p:txBody>
          <a:bodyPr lIns="0" tIns="0" rIns="0" bIns="0"/>
          <a:lstStyle/>
          <a:p>
            <a:pPr marL="0" indent="0">
              <a:lnSpc>
                <a:spcPct val="95000"/>
              </a:lnSpc>
              <a:spcBef>
                <a:spcPct val="0"/>
              </a:spcBef>
              <a:buFontTx/>
              <a:buNone/>
            </a:pPr>
            <a:r>
              <a:rPr lang="en-US" sz="2700" dirty="0"/>
              <a:t>Should a system stop a computation if it notices a pattern?</a:t>
            </a:r>
            <a:endParaRPr lang="en-US" dirty="0"/>
          </a:p>
          <a:p>
            <a:pPr marL="0" indent="0">
              <a:lnSpc>
                <a:spcPct val="95000"/>
              </a:lnSpc>
              <a:spcBef>
                <a:spcPct val="0"/>
              </a:spcBef>
              <a:buFontTx/>
              <a:buNone/>
            </a:pPr>
            <a:endParaRPr lang="en-US" sz="2700" dirty="0" smtClean="0"/>
          </a:p>
          <a:p>
            <a:pPr marL="0" indent="0">
              <a:lnSpc>
                <a:spcPct val="95000"/>
              </a:lnSpc>
              <a:spcBef>
                <a:spcPct val="0"/>
              </a:spcBef>
              <a:buFontTx/>
              <a:buNone/>
            </a:pPr>
            <a:r>
              <a:rPr lang="en-US" sz="2700" dirty="0" smtClean="0"/>
              <a:t>Or perhaps use a pattern to speed up computation?</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err="1" smtClean="0"/>
              <a:t>Eg</a:t>
            </a:r>
            <a:r>
              <a:rPr lang="en-US" sz="2700" dirty="0" smtClean="0"/>
              <a:t>. Learning rate in typical AI systems</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Stop when not making progress</a:t>
            </a:r>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a:t>References</a:t>
            </a:r>
          </a:p>
        </p:txBody>
      </p:sp>
      <p:sp>
        <p:nvSpPr>
          <p:cNvPr id="12290" name="Rectangle 2"/>
          <p:cNvSpPr>
            <a:spLocks noGrp="1" noChangeArrowheads="1"/>
          </p:cNvSpPr>
          <p:nvPr>
            <p:ph idx="1"/>
          </p:nvPr>
        </p:nvSpPr>
        <p:spPr>
          <a:xfrm>
            <a:off x="247650" y="1066800"/>
            <a:ext cx="9912350" cy="5486400"/>
          </a:xfrm>
        </p:spPr>
        <p:txBody>
          <a:bodyPr lIns="0" tIns="0" rIns="0" bIns="0">
            <a:noAutofit/>
          </a:bodyPr>
          <a:lstStyle/>
          <a:p>
            <a:pPr marL="457200" lvl="1" indent="-342900">
              <a:lnSpc>
                <a:spcPct val="95000"/>
              </a:lnSpc>
              <a:spcBef>
                <a:spcPct val="0"/>
              </a:spcBef>
              <a:buClr>
                <a:srgbClr val="000000"/>
              </a:buClr>
              <a:buFontTx/>
              <a:buChar char="•"/>
            </a:pPr>
            <a:r>
              <a:rPr lang="en-US" sz="2000" u="sng" dirty="0"/>
              <a:t>http://en.wikipedia.org/wiki/Boredom</a:t>
            </a:r>
          </a:p>
          <a:p>
            <a:pPr marL="457200" lvl="1" indent="-342900">
              <a:lnSpc>
                <a:spcPct val="95000"/>
              </a:lnSpc>
              <a:spcBef>
                <a:spcPct val="0"/>
              </a:spcBef>
              <a:buClr>
                <a:srgbClr val="000000"/>
              </a:buClr>
              <a:buFontTx/>
              <a:buChar char="•"/>
            </a:pPr>
            <a:r>
              <a:rPr lang="en-US" sz="2000" u="sng" dirty="0"/>
              <a:t>http://www.bartneck.de/publications/2008/emotionAndAI/index.html</a:t>
            </a:r>
          </a:p>
          <a:p>
            <a:pPr marL="457200" lvl="1" indent="-342900">
              <a:lnSpc>
                <a:spcPct val="95000"/>
              </a:lnSpc>
              <a:spcBef>
                <a:spcPct val="0"/>
              </a:spcBef>
              <a:buClr>
                <a:srgbClr val="000000"/>
              </a:buClr>
              <a:buFontTx/>
              <a:buChar char="•"/>
            </a:pPr>
            <a:r>
              <a:rPr lang="en-US" sz="2000" u="sng" dirty="0"/>
              <a:t>http://chaos.uncc.edu/~heckel/papers/JacobsEtAlHRI2009.pdf </a:t>
            </a:r>
          </a:p>
          <a:p>
            <a:pPr marL="457200" lvl="1" indent="-342900">
              <a:lnSpc>
                <a:spcPct val="95000"/>
              </a:lnSpc>
              <a:spcBef>
                <a:spcPct val="0"/>
              </a:spcBef>
              <a:buClr>
                <a:srgbClr val="000000"/>
              </a:buClr>
              <a:buFontTx/>
              <a:buChar char="•"/>
            </a:pPr>
            <a:r>
              <a:rPr lang="en-US" sz="2000" dirty="0" err="1"/>
              <a:t>Metamagical</a:t>
            </a:r>
            <a:r>
              <a:rPr lang="en-US" sz="2000" dirty="0"/>
              <a:t> </a:t>
            </a:r>
            <a:r>
              <a:rPr lang="en-US" sz="2000" dirty="0" err="1"/>
              <a:t>Themas</a:t>
            </a:r>
            <a:r>
              <a:rPr lang="en-US" sz="2000" dirty="0"/>
              <a:t>: Questing For The Essence Of Mind And Pattern </a:t>
            </a:r>
            <a:r>
              <a:rPr lang="en-US" sz="2000" b="1" dirty="0"/>
              <a:t>by:</a:t>
            </a:r>
            <a:r>
              <a:rPr lang="en-US" sz="2000" dirty="0"/>
              <a:t> Douglas Hofstadter   </a:t>
            </a:r>
          </a:p>
          <a:p>
            <a:pPr marL="457200" lvl="1" indent="-342900">
              <a:lnSpc>
                <a:spcPct val="95000"/>
              </a:lnSpc>
              <a:spcBef>
                <a:spcPct val="0"/>
              </a:spcBef>
              <a:buClr>
                <a:srgbClr val="000000"/>
              </a:buClr>
              <a:buFontTx/>
              <a:buChar char="•"/>
            </a:pPr>
            <a:r>
              <a:rPr lang="en-US" sz="2000" u="sng" dirty="0"/>
              <a:t> http://uwf.edu/svodanov/boredom/bps.htm</a:t>
            </a:r>
            <a:r>
              <a:rPr lang="en-US" sz="2000" dirty="0"/>
              <a:t> - A Boredom Proneness test on a 7-point </a:t>
            </a:r>
            <a:r>
              <a:rPr lang="en-US" sz="2000" dirty="0" smtClean="0"/>
              <a:t>scale</a:t>
            </a:r>
          </a:p>
          <a:p>
            <a:pPr marL="457200" lvl="1" indent="-342900">
              <a:lnSpc>
                <a:spcPct val="95000"/>
              </a:lnSpc>
              <a:spcBef>
                <a:spcPct val="0"/>
              </a:spcBef>
              <a:buClr>
                <a:srgbClr val="000000"/>
              </a:buClr>
              <a:buFontTx/>
              <a:buChar char="•"/>
            </a:pPr>
            <a:r>
              <a:rPr lang="en-US" sz="2000" dirty="0" smtClean="0"/>
              <a:t>Farmer, R. &amp; </a:t>
            </a:r>
            <a:r>
              <a:rPr lang="en-US" sz="2000" dirty="0" err="1" smtClean="0"/>
              <a:t>Sundberg</a:t>
            </a:r>
            <a:r>
              <a:rPr lang="en-US" sz="2000" dirty="0" smtClean="0"/>
              <a:t>, N. D. (1986). Boredom proneness: The development and correlates of a new scale. </a:t>
            </a:r>
            <a:r>
              <a:rPr lang="en-US" sz="2000" i="1" dirty="0" smtClean="0"/>
              <a:t>Journal of Personality Assessment, 50</a:t>
            </a:r>
            <a:r>
              <a:rPr lang="en-US" sz="2000" dirty="0" smtClean="0"/>
              <a:t>, 4–17</a:t>
            </a:r>
          </a:p>
          <a:p>
            <a:pPr marL="457200" lvl="1" indent="-342900">
              <a:lnSpc>
                <a:spcPct val="95000"/>
              </a:lnSpc>
              <a:spcBef>
                <a:spcPct val="0"/>
              </a:spcBef>
              <a:buClr>
                <a:srgbClr val="000000"/>
              </a:buClr>
              <a:buFontTx/>
              <a:buChar char="•"/>
            </a:pPr>
            <a:r>
              <a:rPr lang="en-US" sz="2000" u="sng" dirty="0"/>
              <a:t>http://</a:t>
            </a:r>
            <a:r>
              <a:rPr lang="en-US" sz="2000" u="sng" dirty="0" smtClean="0"/>
              <a:t>scienceblogs.com/cortex/2009/03/boredom.php</a:t>
            </a:r>
          </a:p>
          <a:p>
            <a:pPr marL="457200" lvl="1" indent="-342900">
              <a:lnSpc>
                <a:spcPct val="95000"/>
              </a:lnSpc>
              <a:spcBef>
                <a:spcPct val="0"/>
              </a:spcBef>
              <a:buClr>
                <a:srgbClr val="000000"/>
              </a:buClr>
              <a:buFontTx/>
              <a:buChar char="•"/>
            </a:pPr>
            <a:r>
              <a:rPr lang="en-US" sz="2000" u="sng" dirty="0"/>
              <a:t>http://mightymouse.brynmawr.edu/~</a:t>
            </a:r>
            <a:r>
              <a:rPr lang="en-US" sz="2000" u="sng" dirty="0" smtClean="0"/>
              <a:t>dblank/papers/epirob-abs.pdf</a:t>
            </a:r>
          </a:p>
          <a:p>
            <a:pPr marL="457200" lvl="1" indent="-342900">
              <a:lnSpc>
                <a:spcPct val="95000"/>
              </a:lnSpc>
              <a:spcBef>
                <a:spcPct val="0"/>
              </a:spcBef>
              <a:buClr>
                <a:srgbClr val="000000"/>
              </a:buClr>
              <a:buFontTx/>
              <a:buChar char="•"/>
            </a:pPr>
            <a:r>
              <a:rPr lang="en-US" sz="2000" dirty="0" smtClean="0"/>
              <a:t>Boredom proneness: temperamental and cognitive </a:t>
            </a:r>
            <a:r>
              <a:rPr lang="en-US" sz="2000" dirty="0" smtClean="0"/>
              <a:t>components .Frederick </a:t>
            </a:r>
            <a:r>
              <a:rPr lang="en-US" sz="2000" dirty="0" smtClean="0"/>
              <a:t>T. L, Leong and Gregory R. </a:t>
            </a:r>
            <a:r>
              <a:rPr lang="en-US" sz="2000" dirty="0" err="1" smtClean="0"/>
              <a:t>Schneller</a:t>
            </a:r>
            <a:endParaRPr lang="en-US" sz="2000" dirty="0" smtClean="0"/>
          </a:p>
          <a:p>
            <a:pPr marL="457200" lvl="1" indent="-342900">
              <a:lnSpc>
                <a:spcPct val="95000"/>
              </a:lnSpc>
              <a:spcBef>
                <a:spcPct val="0"/>
              </a:spcBef>
              <a:buClr>
                <a:srgbClr val="000000"/>
              </a:buClr>
              <a:buFontTx/>
              <a:buChar char="•"/>
            </a:pPr>
            <a:r>
              <a:rPr lang="en-US" sz="2000" dirty="0" smtClean="0"/>
              <a:t>The </a:t>
            </a:r>
            <a:r>
              <a:rPr lang="en-US" sz="2000" dirty="0" smtClean="0"/>
              <a:t>relations of two facets of boredom proneness with the major dimensions of </a:t>
            </a:r>
            <a:r>
              <a:rPr lang="en-US" sz="2000" dirty="0" smtClean="0"/>
              <a:t>personality Neil </a:t>
            </a:r>
            <a:r>
              <a:rPr lang="en-US" sz="2000" dirty="0" smtClean="0"/>
              <a:t>A. </a:t>
            </a:r>
            <a:r>
              <a:rPr lang="en-US" sz="2000" dirty="0" smtClean="0"/>
              <a:t>Culp</a:t>
            </a:r>
          </a:p>
          <a:p>
            <a:pPr marL="457200" lvl="1" indent="-342900">
              <a:lnSpc>
                <a:spcPct val="95000"/>
              </a:lnSpc>
              <a:spcBef>
                <a:spcPct val="0"/>
              </a:spcBef>
              <a:buClr>
                <a:srgbClr val="000000"/>
              </a:buClr>
              <a:buFontTx/>
              <a:buChar char="•"/>
            </a:pPr>
            <a:r>
              <a:rPr lang="en-US" sz="2000" dirty="0" smtClean="0"/>
              <a:t>Personality </a:t>
            </a:r>
            <a:r>
              <a:rPr lang="en-US" sz="2000" dirty="0" smtClean="0"/>
              <a:t>and Individual Differences 41 (2006) </a:t>
            </a:r>
            <a:r>
              <a:rPr lang="en-US" sz="2000" dirty="0" smtClean="0"/>
              <a:t>999–1007</a:t>
            </a:r>
          </a:p>
          <a:p>
            <a:pPr marL="457200" lvl="1" indent="-342900">
              <a:lnSpc>
                <a:spcPct val="95000"/>
              </a:lnSpc>
              <a:spcBef>
                <a:spcPct val="0"/>
              </a:spcBef>
              <a:buClr>
                <a:srgbClr val="000000"/>
              </a:buClr>
              <a:buFontTx/>
              <a:buChar char="•"/>
            </a:pPr>
            <a:r>
              <a:rPr lang="en-US" sz="2000" dirty="0" smtClean="0"/>
              <a:t>Being </a:t>
            </a:r>
            <a:r>
              <a:rPr lang="en-US" sz="2000" dirty="0" smtClean="0"/>
              <a:t>bored? </a:t>
            </a:r>
            <a:r>
              <a:rPr lang="en-US" sz="2000" dirty="0" err="1" smtClean="0"/>
              <a:t>Recognising</a:t>
            </a:r>
            <a:r>
              <a:rPr lang="en-US" sz="2000" dirty="0" smtClean="0"/>
              <a:t> natural interest by extensive audiovisual integration for real-life </a:t>
            </a:r>
            <a:r>
              <a:rPr lang="en-US" sz="2000" dirty="0" smtClean="0"/>
              <a:t>application. </a:t>
            </a:r>
            <a:r>
              <a:rPr lang="en-US" sz="2000" dirty="0" err="1" smtClean="0"/>
              <a:t>Björn</a:t>
            </a:r>
            <a:r>
              <a:rPr lang="en-US" sz="2000" dirty="0" smtClean="0"/>
              <a:t> </a:t>
            </a:r>
            <a:r>
              <a:rPr lang="en-US" sz="2000" dirty="0" err="1" smtClean="0"/>
              <a:t>Schuller</a:t>
            </a:r>
            <a:r>
              <a:rPr lang="en-US" sz="2000" dirty="0" smtClean="0"/>
              <a:t>, Ronald </a:t>
            </a:r>
            <a:r>
              <a:rPr lang="en-US" sz="2000" dirty="0" err="1" smtClean="0"/>
              <a:t>Müller</a:t>
            </a:r>
            <a:r>
              <a:rPr lang="en-US" sz="2000" dirty="0" smtClean="0"/>
              <a:t>, </a:t>
            </a:r>
            <a:r>
              <a:rPr lang="en-US" sz="2000" dirty="0" err="1" smtClean="0"/>
              <a:t>Florian</a:t>
            </a:r>
            <a:r>
              <a:rPr lang="en-US" sz="2000" dirty="0" smtClean="0"/>
              <a:t> </a:t>
            </a:r>
            <a:r>
              <a:rPr lang="en-US" sz="2000" dirty="0" err="1" smtClean="0"/>
              <a:t>Eyben</a:t>
            </a:r>
            <a:r>
              <a:rPr lang="en-US" sz="2000" dirty="0" smtClean="0"/>
              <a:t>, </a:t>
            </a:r>
            <a:r>
              <a:rPr lang="en-US" sz="2000" dirty="0" err="1" smtClean="0"/>
              <a:t>Jürgen</a:t>
            </a:r>
            <a:r>
              <a:rPr lang="en-US" sz="2000" dirty="0" smtClean="0"/>
              <a:t> </a:t>
            </a:r>
            <a:r>
              <a:rPr lang="en-US" sz="2000" dirty="0" err="1" smtClean="0"/>
              <a:t>Gast</a:t>
            </a:r>
            <a:r>
              <a:rPr lang="en-US" sz="2000" dirty="0" smtClean="0"/>
              <a:t>, </a:t>
            </a:r>
            <a:r>
              <a:rPr lang="en-US" sz="2000" dirty="0" err="1" smtClean="0"/>
              <a:t>Benedikt</a:t>
            </a:r>
            <a:r>
              <a:rPr lang="en-US" sz="2000" dirty="0" smtClean="0"/>
              <a:t> </a:t>
            </a:r>
            <a:r>
              <a:rPr lang="en-US" sz="2000" dirty="0" err="1" smtClean="0"/>
              <a:t>Hörnle</a:t>
            </a:r>
            <a:r>
              <a:rPr lang="en-US" sz="2000" dirty="0" smtClean="0"/>
              <a:t>, Martin </a:t>
            </a:r>
            <a:r>
              <a:rPr lang="en-US" sz="2000" dirty="0" err="1" smtClean="0"/>
              <a:t>Wöllmer</a:t>
            </a:r>
            <a:r>
              <a:rPr lang="en-US" sz="2000" dirty="0" smtClean="0"/>
              <a:t>, Gerhard </a:t>
            </a:r>
            <a:r>
              <a:rPr lang="en-US" sz="2000" dirty="0" err="1" smtClean="0"/>
              <a:t>Rigoll</a:t>
            </a:r>
            <a:r>
              <a:rPr lang="en-US" sz="2000" dirty="0" smtClean="0"/>
              <a:t>, </a:t>
            </a:r>
            <a:r>
              <a:rPr lang="en-US" sz="2000" dirty="0" err="1" smtClean="0"/>
              <a:t>Anja</a:t>
            </a:r>
            <a:r>
              <a:rPr lang="en-US" sz="2000" dirty="0" smtClean="0"/>
              <a:t> </a:t>
            </a:r>
            <a:r>
              <a:rPr lang="en-US" sz="2000" dirty="0" err="1" smtClean="0"/>
              <a:t>Höthker</a:t>
            </a:r>
            <a:r>
              <a:rPr lang="en-US" sz="2000" dirty="0" smtClean="0"/>
              <a:t>, Hitoshi </a:t>
            </a:r>
            <a:r>
              <a:rPr lang="en-US" sz="2000" dirty="0" err="1" smtClean="0"/>
              <a:t>Konosu</a:t>
            </a:r>
            <a:r>
              <a:rPr lang="en-US" sz="2000" dirty="0" err="1" smtClean="0"/>
              <a:t>.</a:t>
            </a:r>
            <a:r>
              <a:rPr lang="en-US" sz="2000" dirty="0" err="1" smtClean="0"/>
              <a:t>Image</a:t>
            </a:r>
            <a:r>
              <a:rPr lang="en-US" sz="2000" dirty="0" smtClean="0"/>
              <a:t> </a:t>
            </a:r>
            <a:r>
              <a:rPr lang="en-US" sz="2000" dirty="0" smtClean="0"/>
              <a:t>and Vision Computing 27 (2009) </a:t>
            </a:r>
            <a:r>
              <a:rPr lang="en-US" sz="2000" dirty="0" smtClean="0"/>
              <a:t>1760–1774</a:t>
            </a:r>
          </a:p>
          <a:p>
            <a:pPr marL="457200" lvl="1" indent="-342900">
              <a:lnSpc>
                <a:spcPct val="95000"/>
              </a:lnSpc>
              <a:spcBef>
                <a:spcPct val="0"/>
              </a:spcBef>
              <a:buClr>
                <a:srgbClr val="000000"/>
              </a:buClr>
              <a:buFontTx/>
              <a:buChar char="•"/>
            </a:pPr>
            <a:r>
              <a:rPr lang="en-US" sz="2000" dirty="0" smtClean="0"/>
              <a:t>Optimal </a:t>
            </a:r>
            <a:r>
              <a:rPr lang="en-US" sz="2000" dirty="0" smtClean="0"/>
              <a:t>experience of Web </a:t>
            </a:r>
            <a:r>
              <a:rPr lang="en-US" sz="2000" dirty="0" err="1" smtClean="0"/>
              <a:t>activities,Hsiang</a:t>
            </a:r>
            <a:r>
              <a:rPr lang="en-US" sz="2000" dirty="0" smtClean="0"/>
              <a:t> </a:t>
            </a:r>
            <a:r>
              <a:rPr lang="en-US" sz="2000" dirty="0" smtClean="0"/>
              <a:t>Chen, R.T. Wigand, M.S. </a:t>
            </a:r>
            <a:r>
              <a:rPr lang="en-US" sz="2000" dirty="0" err="1" smtClean="0"/>
              <a:t>Nilan</a:t>
            </a:r>
            <a:r>
              <a:rPr lang="en-US" sz="2000" dirty="0" smtClean="0"/>
              <a:t/>
            </a:r>
            <a:br>
              <a:rPr lang="en-US" sz="2000" dirty="0" smtClean="0"/>
            </a:br>
            <a:r>
              <a:rPr lang="en-US" sz="2000" dirty="0" smtClean="0"/>
              <a:t>Computers in Human Behavior 15 (1999) 585-608</a:t>
            </a:r>
            <a:endParaRPr lang="en-US" sz="2000" u="sng"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247650" y="304800"/>
            <a:ext cx="9664700" cy="914400"/>
          </a:xfrm>
        </p:spPr>
        <p:txBody>
          <a:bodyPr lIns="0" tIns="0" rIns="0" bIns="0" anchor="t">
            <a:normAutofit/>
          </a:bodyPr>
          <a:lstStyle/>
          <a:p>
            <a:pPr algn="l">
              <a:lnSpc>
                <a:spcPct val="95000"/>
              </a:lnSpc>
            </a:pPr>
            <a:r>
              <a:rPr lang="en-US" dirty="0"/>
              <a:t>References</a:t>
            </a:r>
          </a:p>
        </p:txBody>
      </p:sp>
      <p:sp>
        <p:nvSpPr>
          <p:cNvPr id="12290" name="Rectangle 2"/>
          <p:cNvSpPr>
            <a:spLocks noGrp="1" noChangeArrowheads="1"/>
          </p:cNvSpPr>
          <p:nvPr>
            <p:ph idx="1"/>
          </p:nvPr>
        </p:nvSpPr>
        <p:spPr>
          <a:xfrm>
            <a:off x="0" y="838200"/>
            <a:ext cx="9912350" cy="5486400"/>
          </a:xfrm>
        </p:spPr>
        <p:txBody>
          <a:bodyPr lIns="0" tIns="0" rIns="0" bIns="0">
            <a:noAutofit/>
          </a:bodyPr>
          <a:lstStyle/>
          <a:p>
            <a:pPr marL="457200" lvl="1" indent="-342900">
              <a:lnSpc>
                <a:spcPct val="95000"/>
              </a:lnSpc>
              <a:spcBef>
                <a:spcPct val="0"/>
              </a:spcBef>
              <a:buClr>
                <a:srgbClr val="000000"/>
              </a:buClr>
              <a:buFontTx/>
              <a:buChar char="•"/>
            </a:pPr>
            <a:endParaRPr lang="en-US" sz="2000" dirty="0" smtClean="0"/>
          </a:p>
          <a:p>
            <a:pPr marL="457200" lvl="1" indent="-342900">
              <a:lnSpc>
                <a:spcPct val="95000"/>
              </a:lnSpc>
              <a:spcBef>
                <a:spcPct val="0"/>
              </a:spcBef>
              <a:buClr>
                <a:srgbClr val="000000"/>
              </a:buClr>
              <a:buFontTx/>
              <a:buChar char="•"/>
            </a:pPr>
            <a:r>
              <a:rPr lang="en-US" sz="2000" dirty="0" smtClean="0"/>
              <a:t>How </a:t>
            </a:r>
            <a:r>
              <a:rPr lang="en-US" sz="2000" dirty="0" smtClean="0"/>
              <a:t>do you know that I don’t understand? A look at the future of intelligent tutoring </a:t>
            </a:r>
            <a:r>
              <a:rPr lang="en-US" sz="2000" dirty="0" err="1" smtClean="0"/>
              <a:t>systems,Abdolhossein</a:t>
            </a:r>
            <a:r>
              <a:rPr lang="en-US" sz="2000" dirty="0" smtClean="0"/>
              <a:t> </a:t>
            </a:r>
            <a:r>
              <a:rPr lang="en-US" sz="2000" dirty="0" err="1" smtClean="0"/>
              <a:t>Sarrafzadeh</a:t>
            </a:r>
            <a:r>
              <a:rPr lang="en-US" sz="2000" dirty="0" smtClean="0"/>
              <a:t>, Samuel Alexander, </a:t>
            </a:r>
            <a:r>
              <a:rPr lang="en-US" sz="2000" dirty="0" err="1" smtClean="0"/>
              <a:t>Farhad</a:t>
            </a:r>
            <a:r>
              <a:rPr lang="en-US" sz="2000" dirty="0" smtClean="0"/>
              <a:t> </a:t>
            </a:r>
            <a:r>
              <a:rPr lang="en-US" sz="2000" dirty="0" err="1" smtClean="0"/>
              <a:t>Dadgostar</a:t>
            </a:r>
            <a:r>
              <a:rPr lang="en-US" sz="2000" dirty="0" smtClean="0"/>
              <a:t>, Chao Fan, </a:t>
            </a:r>
            <a:r>
              <a:rPr lang="en-US" sz="2000" dirty="0" err="1" smtClean="0"/>
              <a:t>Abbas</a:t>
            </a:r>
            <a:r>
              <a:rPr lang="en-US" sz="2000" dirty="0" smtClean="0"/>
              <a:t> </a:t>
            </a:r>
            <a:r>
              <a:rPr lang="en-US" sz="2000" dirty="0" err="1" smtClean="0"/>
              <a:t>Bigdeli.Computers</a:t>
            </a:r>
            <a:r>
              <a:rPr lang="en-US" sz="2000" dirty="0" smtClean="0"/>
              <a:t> </a:t>
            </a:r>
            <a:r>
              <a:rPr lang="en-US" sz="2000" dirty="0" smtClean="0"/>
              <a:t>in Human Behavior 24 (2008) </a:t>
            </a:r>
            <a:r>
              <a:rPr lang="en-US" sz="2000" dirty="0" smtClean="0"/>
              <a:t>1342–1363</a:t>
            </a:r>
          </a:p>
          <a:p>
            <a:pPr marL="457200" lvl="1" indent="-342900">
              <a:lnSpc>
                <a:spcPct val="95000"/>
              </a:lnSpc>
              <a:spcBef>
                <a:spcPct val="0"/>
              </a:spcBef>
              <a:buClr>
                <a:srgbClr val="000000"/>
              </a:buClr>
              <a:buFontTx/>
              <a:buChar char="•"/>
            </a:pPr>
            <a:endParaRPr lang="en-US" sz="2000" dirty="0" smtClean="0"/>
          </a:p>
          <a:p>
            <a:pPr marL="457200" lvl="1" indent="-342900">
              <a:lnSpc>
                <a:spcPct val="95000"/>
              </a:lnSpc>
              <a:spcBef>
                <a:spcPct val="0"/>
              </a:spcBef>
              <a:buClr>
                <a:srgbClr val="000000"/>
              </a:buClr>
              <a:buFontTx/>
              <a:buChar char="•"/>
            </a:pPr>
            <a:r>
              <a:rPr lang="en-US" sz="2000" dirty="0" smtClean="0"/>
              <a:t>Dropout </a:t>
            </a:r>
            <a:r>
              <a:rPr lang="en-US" sz="2000" dirty="0" smtClean="0"/>
              <a:t>prediction in e-learning courses through the combination of machine learning </a:t>
            </a:r>
            <a:r>
              <a:rPr lang="en-US" sz="2000" dirty="0" err="1" smtClean="0"/>
              <a:t>techniques,Ioanna</a:t>
            </a:r>
            <a:r>
              <a:rPr lang="en-US" sz="2000" dirty="0" smtClean="0"/>
              <a:t> </a:t>
            </a:r>
            <a:r>
              <a:rPr lang="en-US" sz="2000" dirty="0" err="1" smtClean="0"/>
              <a:t>Lykourentzou</a:t>
            </a:r>
            <a:r>
              <a:rPr lang="en-US" sz="2000" dirty="0" smtClean="0"/>
              <a:t>, </a:t>
            </a:r>
            <a:r>
              <a:rPr lang="en-US" sz="2000" dirty="0" err="1" smtClean="0"/>
              <a:t>Ioannis</a:t>
            </a:r>
            <a:r>
              <a:rPr lang="en-US" sz="2000" dirty="0" smtClean="0"/>
              <a:t> </a:t>
            </a:r>
            <a:r>
              <a:rPr lang="en-US" sz="2000" dirty="0" err="1" smtClean="0"/>
              <a:t>Giannoukos</a:t>
            </a:r>
            <a:r>
              <a:rPr lang="en-US" sz="2000" dirty="0" smtClean="0"/>
              <a:t>, </a:t>
            </a:r>
            <a:r>
              <a:rPr lang="en-US" sz="2000" dirty="0" err="1" smtClean="0"/>
              <a:t>Vassilis</a:t>
            </a:r>
            <a:r>
              <a:rPr lang="en-US" sz="2000" dirty="0" smtClean="0"/>
              <a:t> </a:t>
            </a:r>
            <a:r>
              <a:rPr lang="en-US" sz="2000" dirty="0" err="1" smtClean="0"/>
              <a:t>Nikolopoulos</a:t>
            </a:r>
            <a:r>
              <a:rPr lang="en-US" sz="2000" dirty="0" smtClean="0"/>
              <a:t>, </a:t>
            </a:r>
            <a:r>
              <a:rPr lang="en-US" sz="2000" dirty="0" smtClean="0"/>
              <a:t>George </a:t>
            </a:r>
            <a:r>
              <a:rPr lang="en-US" sz="2000" dirty="0" err="1" smtClean="0"/>
              <a:t>Mpardis</a:t>
            </a:r>
            <a:r>
              <a:rPr lang="en-US" sz="2000" dirty="0" smtClean="0"/>
              <a:t>, </a:t>
            </a:r>
            <a:r>
              <a:rPr lang="en-US" sz="2000" dirty="0" err="1" smtClean="0"/>
              <a:t>Vassili</a:t>
            </a:r>
            <a:r>
              <a:rPr lang="en-US" sz="2000" dirty="0" smtClean="0"/>
              <a:t> </a:t>
            </a:r>
            <a:r>
              <a:rPr lang="en-US" sz="2000" dirty="0" err="1" smtClean="0"/>
              <a:t>Loumos.Computers</a:t>
            </a:r>
            <a:r>
              <a:rPr lang="en-US" sz="2000" dirty="0" smtClean="0"/>
              <a:t> </a:t>
            </a:r>
            <a:r>
              <a:rPr lang="en-US" sz="2000" dirty="0" smtClean="0"/>
              <a:t>&amp; Education 53 (2009) </a:t>
            </a:r>
            <a:r>
              <a:rPr lang="en-US" sz="2000" dirty="0" smtClean="0"/>
              <a:t>950–965</a:t>
            </a:r>
          </a:p>
          <a:p>
            <a:pPr marL="457200" lvl="1" indent="-342900">
              <a:lnSpc>
                <a:spcPct val="95000"/>
              </a:lnSpc>
              <a:spcBef>
                <a:spcPct val="0"/>
              </a:spcBef>
              <a:buClr>
                <a:srgbClr val="000000"/>
              </a:buClr>
              <a:buFontTx/>
              <a:buChar char="•"/>
            </a:pPr>
            <a:endParaRPr lang="en-US" sz="2000" dirty="0" smtClean="0"/>
          </a:p>
          <a:p>
            <a:pPr marL="457200" lvl="1" indent="-342900">
              <a:lnSpc>
                <a:spcPct val="95000"/>
              </a:lnSpc>
              <a:spcBef>
                <a:spcPct val="0"/>
              </a:spcBef>
              <a:buClr>
                <a:srgbClr val="000000"/>
              </a:buClr>
              <a:buFontTx/>
              <a:buChar char="•"/>
            </a:pPr>
            <a:r>
              <a:rPr lang="en-US" sz="2000" dirty="0" smtClean="0"/>
              <a:t>Behavioral </a:t>
            </a:r>
            <a:r>
              <a:rPr lang="en-US" sz="2000" dirty="0" smtClean="0"/>
              <a:t>and Physiological Indices of Fatigue in a Visual Tracking Task</a:t>
            </a:r>
            <a:br>
              <a:rPr lang="en-US" sz="2000" dirty="0" smtClean="0"/>
            </a:br>
            <a:r>
              <a:rPr lang="en-US" sz="2000" dirty="0" smtClean="0"/>
              <a:t>D. J. </a:t>
            </a:r>
            <a:r>
              <a:rPr lang="en-US" sz="2000" dirty="0" err="1" smtClean="0"/>
              <a:t>Mascord</a:t>
            </a:r>
            <a:r>
              <a:rPr lang="en-US" sz="2000" dirty="0" smtClean="0"/>
              <a:t> and R. A. </a:t>
            </a:r>
            <a:r>
              <a:rPr lang="en-US" sz="2000" dirty="0" err="1" smtClean="0"/>
              <a:t>Heath.JOWMI</a:t>
            </a:r>
            <a:r>
              <a:rPr lang="en-US" sz="2000" dirty="0" smtClean="0"/>
              <a:t> </a:t>
            </a:r>
            <a:r>
              <a:rPr lang="en-US" sz="2000" dirty="0" smtClean="0"/>
              <a:t>of </a:t>
            </a:r>
            <a:r>
              <a:rPr lang="en-US" sz="2000" dirty="0" err="1" smtClean="0"/>
              <a:t>Safiq</a:t>
            </a:r>
            <a:r>
              <a:rPr lang="en-US" sz="2000" dirty="0" smtClean="0"/>
              <a:t> Research, 1992</a:t>
            </a:r>
            <a:br>
              <a:rPr lang="en-US" sz="2000" dirty="0" smtClean="0"/>
            </a:br>
            <a:endParaRPr lang="en-US" sz="2000" dirty="0" smtClean="0"/>
          </a:p>
          <a:p>
            <a:pPr marL="457200" lvl="1" indent="-342900">
              <a:lnSpc>
                <a:spcPct val="95000"/>
              </a:lnSpc>
              <a:spcBef>
                <a:spcPct val="0"/>
              </a:spcBef>
              <a:buClr>
                <a:srgbClr val="000000"/>
              </a:buClr>
              <a:buFontTx/>
              <a:buChar char="•"/>
            </a:pPr>
            <a:r>
              <a:rPr lang="en-US" sz="2000" dirty="0" smtClean="0"/>
              <a:t>Formalizing </a:t>
            </a:r>
            <a:r>
              <a:rPr lang="en-US" sz="2000" dirty="0" smtClean="0"/>
              <a:t>self-organizing processes of task allocation</a:t>
            </a:r>
            <a:br>
              <a:rPr lang="en-US" sz="2000" dirty="0" smtClean="0"/>
            </a:br>
            <a:r>
              <a:rPr lang="en-US" sz="2000" dirty="0" err="1" smtClean="0"/>
              <a:t>Kees</a:t>
            </a:r>
            <a:r>
              <a:rPr lang="en-US" sz="2000" dirty="0" smtClean="0"/>
              <a:t> </a:t>
            </a:r>
            <a:r>
              <a:rPr lang="en-US" sz="2000" dirty="0" err="1" smtClean="0"/>
              <a:t>Zoethout</a:t>
            </a:r>
            <a:r>
              <a:rPr lang="en-US" sz="2000" dirty="0" smtClean="0"/>
              <a:t> *, Wander </a:t>
            </a:r>
            <a:r>
              <a:rPr lang="en-US" sz="2000" dirty="0" err="1" smtClean="0"/>
              <a:t>Jager</a:t>
            </a:r>
            <a:r>
              <a:rPr lang="en-US" sz="2000" dirty="0" smtClean="0"/>
              <a:t>, Eric </a:t>
            </a:r>
            <a:r>
              <a:rPr lang="en-US" sz="2000" dirty="0" err="1" smtClean="0"/>
              <a:t>Molleman</a:t>
            </a:r>
            <a:r>
              <a:rPr lang="en-US" sz="2000" dirty="0" smtClean="0"/>
              <a:t/>
            </a:r>
            <a:br>
              <a:rPr lang="en-US" sz="2000" dirty="0" smtClean="0"/>
            </a:br>
            <a:r>
              <a:rPr lang="en-US" sz="2000" dirty="0" smtClean="0"/>
              <a:t>Simulation </a:t>
            </a:r>
            <a:r>
              <a:rPr lang="en-US" sz="2000" dirty="0" err="1" smtClean="0"/>
              <a:t>Modelling</a:t>
            </a:r>
            <a:r>
              <a:rPr lang="en-US" sz="2000" dirty="0" smtClean="0"/>
              <a:t> Practice and Theory 14 (2006) 342–359</a:t>
            </a:r>
            <a:br>
              <a:rPr lang="en-US" sz="2000" dirty="0" smtClean="0"/>
            </a:br>
            <a:endParaRPr lang="en-US" sz="2000" dirty="0" smtClean="0"/>
          </a:p>
          <a:p>
            <a:pPr marL="457200" lvl="1" indent="-342900">
              <a:lnSpc>
                <a:spcPct val="95000"/>
              </a:lnSpc>
              <a:spcBef>
                <a:spcPct val="0"/>
              </a:spcBef>
              <a:buClr>
                <a:srgbClr val="000000"/>
              </a:buClr>
              <a:buFontTx/>
              <a:buChar char="•"/>
            </a:pPr>
            <a:r>
              <a:rPr lang="en-IN" sz="2000" dirty="0" smtClean="0"/>
              <a:t>Human </a:t>
            </a:r>
            <a:r>
              <a:rPr lang="en-IN" sz="2000" dirty="0" err="1" smtClean="0"/>
              <a:t>Sphexishness</a:t>
            </a:r>
            <a:r>
              <a:rPr lang="en-IN" sz="2000" dirty="0" smtClean="0"/>
              <a:t/>
            </a:r>
            <a:br>
              <a:rPr lang="en-IN" sz="2000" dirty="0" smtClean="0"/>
            </a:br>
            <a:r>
              <a:rPr lang="en-IN" sz="2000" dirty="0" smtClean="0"/>
              <a:t>Why </a:t>
            </a:r>
            <a:r>
              <a:rPr lang="en-IN" sz="2000" dirty="0" smtClean="0"/>
              <a:t>We Make the Same Mistakes Over and Over </a:t>
            </a:r>
            <a:r>
              <a:rPr lang="en-IN" sz="2000" dirty="0" smtClean="0"/>
              <a:t>Again</a:t>
            </a:r>
            <a:br>
              <a:rPr lang="en-IN" sz="2000" dirty="0" smtClean="0"/>
            </a:br>
            <a:r>
              <a:rPr lang="en-IN" sz="2000" dirty="0" smtClean="0"/>
              <a:t>Christopher </a:t>
            </a:r>
            <a:r>
              <a:rPr lang="en-IN" sz="2000" dirty="0" smtClean="0"/>
              <a:t>von Bulow</a:t>
            </a:r>
            <a:r>
              <a:rPr lang="en-IN" sz="2000" dirty="0" smtClean="0"/>
              <a:t>∗¨</a:t>
            </a:r>
            <a:endParaRPr lang="en-IN" sz="2000" dirty="0" smtClean="0"/>
          </a:p>
          <a:p>
            <a:pPr marL="457200" lvl="1" indent="-342900">
              <a:lnSpc>
                <a:spcPct val="95000"/>
              </a:lnSpc>
              <a:spcBef>
                <a:spcPct val="0"/>
              </a:spcBef>
              <a:buClr>
                <a:srgbClr val="000000"/>
              </a:buClr>
              <a:buFontTx/>
              <a:buChar char="•"/>
            </a:pPr>
            <a:endParaRPr lang="en-US" sz="2000" dirty="0" smtClean="0"/>
          </a:p>
          <a:p>
            <a:pPr marL="457200" lvl="1" indent="-342900">
              <a:lnSpc>
                <a:spcPct val="95000"/>
              </a:lnSpc>
              <a:spcBef>
                <a:spcPct val="0"/>
              </a:spcBef>
              <a:buClr>
                <a:srgbClr val="000000"/>
              </a:buClr>
              <a:buFontTx/>
              <a:buChar char="•"/>
            </a:pPr>
            <a:r>
              <a:rPr lang="en-US" sz="2000" dirty="0" smtClean="0"/>
              <a:t>Robot </a:t>
            </a:r>
            <a:r>
              <a:rPr lang="en-US" sz="2000" dirty="0" smtClean="0"/>
              <a:t>Self-Motivation: Balancing Boredom and Confusion</a:t>
            </a:r>
            <a:br>
              <a:rPr lang="en-US" sz="2000" dirty="0" smtClean="0"/>
            </a:br>
            <a:r>
              <a:rPr lang="en-US" sz="2000" dirty="0" smtClean="0"/>
              <a:t>James B. Marshall Douglas Blank Lisa </a:t>
            </a:r>
            <a:r>
              <a:rPr lang="en-US" sz="2000" dirty="0" err="1" smtClean="0"/>
              <a:t>Meeden</a:t>
            </a:r>
            <a:r>
              <a:rPr lang="en-US" sz="2000" dirty="0" smtClean="0"/>
              <a:t/>
            </a:r>
            <a:br>
              <a:rPr lang="en-US" sz="2000" dirty="0" smtClean="0"/>
            </a:br>
            <a:r>
              <a:rPr lang="en-US" sz="2000" dirty="0" smtClean="0"/>
              <a:t>http://mightymouse.brynmawr.edu/~</a:t>
            </a:r>
            <a:r>
              <a:rPr lang="en-US" sz="2000" dirty="0" smtClean="0"/>
              <a:t>dblank/papers/epirob-abs.pdf</a:t>
            </a:r>
          </a:p>
          <a:p>
            <a:pPr marL="457200" lvl="1" indent="-342900">
              <a:lnSpc>
                <a:spcPct val="95000"/>
              </a:lnSpc>
              <a:spcBef>
                <a:spcPct val="0"/>
              </a:spcBef>
              <a:buClr>
                <a:srgbClr val="000000"/>
              </a:buClr>
              <a:buFontTx/>
              <a:buChar char="•"/>
            </a:pPr>
            <a:endParaRPr lang="en-US" sz="2000" dirty="0" smtClean="0"/>
          </a:p>
          <a:p>
            <a:pPr marL="457200" lvl="1" indent="-342900">
              <a:lnSpc>
                <a:spcPct val="95000"/>
              </a:lnSpc>
              <a:spcBef>
                <a:spcPct val="0"/>
              </a:spcBef>
              <a:buClr>
                <a:srgbClr val="000000"/>
              </a:buClr>
              <a:buFontTx/>
              <a:buChar char="•"/>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1422400" y="609600"/>
            <a:ext cx="9671050" cy="1062037"/>
          </a:xfrm>
        </p:spPr>
        <p:txBody>
          <a:bodyPr lIns="0" tIns="0" rIns="0" bIns="0" anchor="t">
            <a:normAutofit/>
          </a:bodyPr>
          <a:lstStyle/>
          <a:p>
            <a:pPr algn="l">
              <a:lnSpc>
                <a:spcPct val="95000"/>
              </a:lnSpc>
            </a:pPr>
            <a:r>
              <a:rPr lang="en-US" dirty="0"/>
              <a:t>Definition</a:t>
            </a:r>
          </a:p>
        </p:txBody>
      </p:sp>
      <p:sp>
        <p:nvSpPr>
          <p:cNvPr id="3074" name="Rectangle 2"/>
          <p:cNvSpPr>
            <a:spLocks noGrp="1" noChangeArrowheads="1"/>
          </p:cNvSpPr>
          <p:nvPr>
            <p:ph idx="1"/>
          </p:nvPr>
        </p:nvSpPr>
        <p:spPr>
          <a:xfrm>
            <a:off x="279400" y="1905000"/>
            <a:ext cx="9671050" cy="4876800"/>
          </a:xfrm>
        </p:spPr>
        <p:txBody>
          <a:bodyPr lIns="0" tIns="0" rIns="0" bIns="0">
            <a:noAutofit/>
          </a:bodyPr>
          <a:lstStyle/>
          <a:p>
            <a:pPr marL="0" indent="0">
              <a:lnSpc>
                <a:spcPct val="95000"/>
              </a:lnSpc>
              <a:spcBef>
                <a:spcPct val="0"/>
              </a:spcBef>
              <a:spcAft>
                <a:spcPts val="600"/>
              </a:spcAft>
            </a:pPr>
            <a:r>
              <a:rPr lang="en-US" sz="2500" dirty="0" smtClean="0"/>
              <a:t>Boredom </a:t>
            </a:r>
            <a:r>
              <a:rPr lang="en-US" sz="2500" dirty="0"/>
              <a:t>is an emotional state experienced during periods lacking activity or when individuals are uninterested in the opportunities surrounding them. </a:t>
            </a:r>
          </a:p>
          <a:p>
            <a:pPr marL="0" indent="0">
              <a:lnSpc>
                <a:spcPct val="95000"/>
              </a:lnSpc>
              <a:spcBef>
                <a:spcPct val="0"/>
              </a:spcBef>
              <a:spcAft>
                <a:spcPts val="600"/>
              </a:spcAft>
            </a:pPr>
            <a:r>
              <a:rPr lang="en-US" sz="2500" dirty="0" smtClean="0"/>
              <a:t>The </a:t>
            </a:r>
            <a:r>
              <a:rPr lang="en-US" sz="2500" dirty="0"/>
              <a:t>first record of the word boredom is in the novel Bleak House by Charles Dickens, written in </a:t>
            </a:r>
            <a:r>
              <a:rPr lang="en-US" sz="2500" dirty="0" smtClean="0"/>
              <a:t>1852</a:t>
            </a:r>
          </a:p>
          <a:p>
            <a:pPr marL="0" indent="0">
              <a:lnSpc>
                <a:spcPct val="95000"/>
              </a:lnSpc>
              <a:spcBef>
                <a:spcPct val="0"/>
              </a:spcBef>
              <a:spcAft>
                <a:spcPts val="600"/>
              </a:spcAft>
              <a:buFontTx/>
              <a:buNone/>
            </a:pPr>
            <a:r>
              <a:rPr lang="en-US" sz="2500" i="1" dirty="0" smtClean="0"/>
              <a:t>How people have described boredom:</a:t>
            </a:r>
          </a:p>
          <a:p>
            <a:pPr marL="0" indent="0">
              <a:lnSpc>
                <a:spcPct val="95000"/>
              </a:lnSpc>
              <a:spcBef>
                <a:spcPct val="0"/>
              </a:spcBef>
              <a:spcAft>
                <a:spcPts val="600"/>
              </a:spcAft>
            </a:pPr>
            <a:r>
              <a:rPr lang="en-US" sz="2500" dirty="0" smtClean="0"/>
              <a:t> Boredom [is] </a:t>
            </a:r>
            <a:r>
              <a:rPr lang="en-US" sz="2500" dirty="0"/>
              <a:t>the desire for desires </a:t>
            </a:r>
            <a:endParaRPr lang="en-US" sz="2500" u="sng" dirty="0"/>
          </a:p>
          <a:p>
            <a:pPr marL="400050" lvl="1" indent="0">
              <a:lnSpc>
                <a:spcPct val="95000"/>
              </a:lnSpc>
              <a:spcBef>
                <a:spcPct val="0"/>
              </a:spcBef>
              <a:spcAft>
                <a:spcPts val="600"/>
              </a:spcAft>
            </a:pPr>
            <a:r>
              <a:rPr lang="en-US" sz="2500" u="sng" dirty="0" smtClean="0">
                <a:hlinkClick r:id="rId2"/>
              </a:rPr>
              <a:t>Leo </a:t>
            </a:r>
            <a:r>
              <a:rPr lang="en-US" sz="2500" u="sng" dirty="0">
                <a:hlinkClick r:id="rId2"/>
              </a:rPr>
              <a:t>Tolstoy</a:t>
            </a:r>
            <a:r>
              <a:rPr lang="en-US" sz="2500" dirty="0"/>
              <a:t>, </a:t>
            </a:r>
            <a:r>
              <a:rPr lang="en-US" sz="2500" i="1" dirty="0"/>
              <a:t>Anna </a:t>
            </a:r>
            <a:r>
              <a:rPr lang="en-US" sz="2500" i="1" dirty="0" smtClean="0"/>
              <a:t>Karenina</a:t>
            </a:r>
            <a:endParaRPr lang="en-US" sz="2500" dirty="0" smtClean="0"/>
          </a:p>
          <a:p>
            <a:pPr marL="0" indent="0">
              <a:lnSpc>
                <a:spcPct val="95000"/>
              </a:lnSpc>
              <a:spcBef>
                <a:spcPct val="0"/>
              </a:spcBef>
              <a:spcAft>
                <a:spcPts val="600"/>
              </a:spcAft>
            </a:pPr>
            <a:r>
              <a:rPr lang="en-US" sz="2500" dirty="0"/>
              <a:t>A man can stand almost anything except a succession of ordinary days</a:t>
            </a:r>
            <a:r>
              <a:rPr lang="en-US" sz="2500" dirty="0" smtClean="0"/>
              <a:t>.</a:t>
            </a:r>
          </a:p>
          <a:p>
            <a:pPr marL="0" indent="0">
              <a:lnSpc>
                <a:spcPct val="95000"/>
              </a:lnSpc>
              <a:spcBef>
                <a:spcPct val="0"/>
              </a:spcBef>
              <a:spcAft>
                <a:spcPts val="600"/>
              </a:spcAft>
            </a:pPr>
            <a:r>
              <a:rPr lang="en-US" sz="2500" dirty="0" smtClean="0"/>
              <a:t>Goethe</a:t>
            </a:r>
            <a:r>
              <a:rPr lang="en-US" sz="2500" dirty="0"/>
              <a:t>, the great 18th century German poet, dramatist, and scientist, </a:t>
            </a:r>
            <a:r>
              <a:rPr lang="en-US" sz="2500" dirty="0" smtClean="0"/>
              <a:t> described </a:t>
            </a:r>
            <a:r>
              <a:rPr lang="en-US" sz="2500" dirty="0"/>
              <a:t>boredom as “the mother of </a:t>
            </a:r>
            <a:r>
              <a:rPr lang="en-US" sz="2500" dirty="0" smtClean="0"/>
              <a:t>invention”. </a:t>
            </a:r>
            <a:r>
              <a:rPr lang="en-US" sz="2500" dirty="0"/>
              <a:t> </a:t>
            </a:r>
            <a:endParaRPr lang="en-US" sz="2500" dirty="0" smtClean="0"/>
          </a:p>
          <a:p>
            <a:pPr marL="0" indent="0">
              <a:lnSpc>
                <a:spcPct val="95000"/>
              </a:lnSpc>
              <a:spcBef>
                <a:spcPct val="0"/>
              </a:spcBef>
              <a:spcAft>
                <a:spcPts val="600"/>
              </a:spcAft>
            </a:pPr>
            <a:r>
              <a:rPr lang="en-US" sz="2500" dirty="0" smtClean="0"/>
              <a:t>Man is the only animal that can be bored. </a:t>
            </a:r>
          </a:p>
          <a:p>
            <a:pPr marL="400050" lvl="1" indent="0">
              <a:lnSpc>
                <a:spcPct val="95000"/>
              </a:lnSpc>
              <a:spcBef>
                <a:spcPct val="0"/>
              </a:spcBef>
              <a:spcAft>
                <a:spcPts val="600"/>
              </a:spcAft>
            </a:pPr>
            <a:r>
              <a:rPr lang="en-US" sz="2500" u="sng" dirty="0" smtClean="0">
                <a:hlinkClick r:id="rId3"/>
              </a:rPr>
              <a:t>Erich Fromm</a:t>
            </a:r>
            <a:r>
              <a:rPr lang="en-US" sz="2500" dirty="0" smtClean="0"/>
              <a:t>, </a:t>
            </a:r>
            <a:r>
              <a:rPr lang="en-US" sz="2500" i="1" dirty="0" smtClean="0"/>
              <a:t>The Sane Society</a:t>
            </a:r>
            <a:r>
              <a:rPr lang="en-US" sz="2500" dirty="0" smtClean="0"/>
              <a:t> (1955)</a:t>
            </a:r>
          </a:p>
          <a:p>
            <a:pPr marL="0" indent="0">
              <a:lnSpc>
                <a:spcPct val="95000"/>
              </a:lnSpc>
              <a:spcBef>
                <a:spcPct val="0"/>
              </a:spcBef>
              <a:spcAft>
                <a:spcPts val="600"/>
              </a:spcAft>
              <a:buFontTx/>
              <a:buNone/>
            </a:pPr>
            <a:r>
              <a:rPr lang="en-US" sz="2500" dirty="0"/>
              <a:t> </a:t>
            </a:r>
          </a:p>
        </p:txBody>
      </p:sp>
      <p:pic>
        <p:nvPicPr>
          <p:cNvPr id="3076" name="Picture 4"/>
          <p:cNvPicPr>
            <a:picLocks noChangeAspect="1" noChangeArrowheads="1"/>
          </p:cNvPicPr>
          <p:nvPr/>
        </p:nvPicPr>
        <p:blipFill>
          <a:blip r:embed="rId4"/>
          <a:srcRect/>
          <a:stretch>
            <a:fillRect/>
          </a:stretch>
        </p:blipFill>
        <p:spPr bwMode="auto">
          <a:xfrm>
            <a:off x="7874000" y="0"/>
            <a:ext cx="2286000" cy="1828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1346200" y="609600"/>
            <a:ext cx="4572000" cy="914400"/>
          </a:xfrm>
        </p:spPr>
        <p:txBody>
          <a:bodyPr lIns="0" tIns="0" rIns="0" bIns="0" anchor="t">
            <a:normAutofit/>
          </a:bodyPr>
          <a:lstStyle/>
          <a:p>
            <a:pPr algn="l">
              <a:lnSpc>
                <a:spcPct val="95000"/>
              </a:lnSpc>
            </a:pPr>
            <a:r>
              <a:rPr lang="en-US" dirty="0" smtClean="0"/>
              <a:t>Psychology</a:t>
            </a:r>
            <a:endParaRPr lang="en-US" dirty="0"/>
          </a:p>
        </p:txBody>
      </p:sp>
      <p:sp>
        <p:nvSpPr>
          <p:cNvPr id="4098" name="Rectangle 2"/>
          <p:cNvSpPr>
            <a:spLocks noGrp="1" noChangeArrowheads="1"/>
          </p:cNvSpPr>
          <p:nvPr>
            <p:ph idx="1"/>
          </p:nvPr>
        </p:nvSpPr>
        <p:spPr>
          <a:xfrm>
            <a:off x="247650" y="1828800"/>
            <a:ext cx="9664700" cy="5486400"/>
          </a:xfrm>
        </p:spPr>
        <p:txBody>
          <a:bodyPr lIns="0" tIns="0" rIns="0" bIns="0">
            <a:normAutofit/>
          </a:bodyPr>
          <a:lstStyle/>
          <a:p>
            <a:pPr marL="0" indent="0">
              <a:lnSpc>
                <a:spcPct val="95000"/>
              </a:lnSpc>
              <a:spcBef>
                <a:spcPct val="0"/>
              </a:spcBef>
            </a:pPr>
            <a:endParaRPr lang="en-US" sz="2700" dirty="0" smtClean="0"/>
          </a:p>
          <a:p>
            <a:pPr marL="0" indent="0">
              <a:lnSpc>
                <a:spcPct val="95000"/>
              </a:lnSpc>
              <a:spcBef>
                <a:spcPct val="0"/>
              </a:spcBef>
            </a:pPr>
            <a:r>
              <a:rPr lang="en-US" sz="2700" dirty="0" smtClean="0"/>
              <a:t>Boredom is an </a:t>
            </a:r>
            <a:r>
              <a:rPr lang="en-US" sz="2700" dirty="0"/>
              <a:t>unpleasant, transient affective state in which the individual feels a pervasive lack of </a:t>
            </a:r>
            <a:r>
              <a:rPr lang="en-US" sz="2700" dirty="0" smtClean="0"/>
              <a:t>interest </a:t>
            </a:r>
            <a:r>
              <a:rPr lang="en-US" sz="2700" dirty="0"/>
              <a:t>and difficulty concentrating on the current </a:t>
            </a:r>
            <a:r>
              <a:rPr lang="en-US" sz="2700" dirty="0" smtClean="0"/>
              <a:t>activity.</a:t>
            </a:r>
          </a:p>
          <a:p>
            <a:pPr marL="0" indent="0">
              <a:lnSpc>
                <a:spcPct val="95000"/>
              </a:lnSpc>
              <a:spcBef>
                <a:spcPct val="0"/>
              </a:spcBef>
            </a:pPr>
            <a:endParaRPr lang="en-US" sz="2700" dirty="0" smtClean="0"/>
          </a:p>
          <a:p>
            <a:pPr marL="0" indent="0">
              <a:lnSpc>
                <a:spcPct val="95000"/>
              </a:lnSpc>
              <a:spcBef>
                <a:spcPct val="0"/>
              </a:spcBef>
            </a:pPr>
            <a:r>
              <a:rPr lang="en-US" sz="2700" dirty="0" smtClean="0"/>
              <a:t>Positively, a response to a moderate challenge for which the subject has more than enough skill</a:t>
            </a:r>
          </a:p>
          <a:p>
            <a:pPr marL="0" indent="0">
              <a:lnSpc>
                <a:spcPct val="95000"/>
              </a:lnSpc>
              <a:spcBef>
                <a:spcPct val="0"/>
              </a:spcBef>
            </a:pPr>
            <a:endParaRPr lang="en-US" sz="2700" dirty="0" smtClean="0"/>
          </a:p>
          <a:p>
            <a:pPr marL="0" indent="0">
              <a:lnSpc>
                <a:spcPct val="95000"/>
              </a:lnSpc>
              <a:spcBef>
                <a:spcPct val="0"/>
              </a:spcBef>
            </a:pPr>
            <a:r>
              <a:rPr lang="en-US" sz="2700" dirty="0" smtClean="0"/>
              <a:t>Boredom has been traditionally associated with clinical depression and attention disorders.</a:t>
            </a:r>
          </a:p>
          <a:p>
            <a:pPr marL="0" indent="0">
              <a:lnSpc>
                <a:spcPct val="95000"/>
              </a:lnSpc>
              <a:spcBef>
                <a:spcPct val="0"/>
              </a:spcBef>
            </a:pPr>
            <a:endParaRPr lang="en-US" sz="2700" dirty="0" smtClean="0"/>
          </a:p>
          <a:p>
            <a:pPr marL="0" indent="0">
              <a:lnSpc>
                <a:spcPct val="95000"/>
              </a:lnSpc>
              <a:spcBef>
                <a:spcPct val="0"/>
              </a:spcBef>
              <a:buFontTx/>
              <a:buNone/>
            </a:pPr>
            <a:endParaRPr lang="en-US" sz="2700" dirty="0"/>
          </a:p>
          <a:p>
            <a:pPr marL="0" indent="0">
              <a:lnSpc>
                <a:spcPct val="95000"/>
              </a:lnSpc>
              <a:spcBef>
                <a:spcPct val="0"/>
              </a:spcBef>
              <a:buFontTx/>
              <a:buNone/>
            </a:pPr>
            <a:endParaRPr lang="en-US" sz="2700" dirty="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252413" y="309563"/>
            <a:ext cx="9671050" cy="1900237"/>
          </a:xfrm>
        </p:spPr>
        <p:txBody>
          <a:bodyPr lIns="0" tIns="0" rIns="0" bIns="0" anchor="t"/>
          <a:lstStyle/>
          <a:p>
            <a:pPr>
              <a:lnSpc>
                <a:spcPct val="95000"/>
              </a:lnSpc>
            </a:pPr>
            <a:r>
              <a:rPr lang="en-US" sz="4300" dirty="0"/>
              <a:t>Mental State as a Function of Skill and Challenge </a:t>
            </a:r>
            <a:r>
              <a:rPr lang="en-US" sz="4300" dirty="0" smtClean="0"/>
              <a:t>Levels </a:t>
            </a:r>
            <a:br>
              <a:rPr lang="en-US" sz="4300" dirty="0" smtClean="0"/>
            </a:br>
            <a:r>
              <a:rPr lang="en-US" sz="3200" dirty="0" smtClean="0"/>
              <a:t>- </a:t>
            </a:r>
            <a:r>
              <a:rPr lang="en-US" sz="3200" dirty="0" err="1"/>
              <a:t>Mihaly</a:t>
            </a:r>
            <a:r>
              <a:rPr lang="en-US" sz="3200" dirty="0"/>
              <a:t> </a:t>
            </a:r>
            <a:r>
              <a:rPr lang="en-US" sz="3200" dirty="0" err="1" smtClean="0"/>
              <a:t>Csikszentmihalyi</a:t>
            </a:r>
            <a:endParaRPr lang="en-US" sz="4300" dirty="0"/>
          </a:p>
        </p:txBody>
      </p:sp>
      <p:pic>
        <p:nvPicPr>
          <p:cNvPr id="5124" name="Picture 4"/>
          <p:cNvPicPr>
            <a:picLocks noChangeAspect="1" noChangeArrowheads="1"/>
          </p:cNvPicPr>
          <p:nvPr/>
        </p:nvPicPr>
        <p:blipFill>
          <a:blip r:embed="rId2"/>
          <a:srcRect/>
          <a:stretch>
            <a:fillRect/>
          </a:stretch>
        </p:blipFill>
        <p:spPr bwMode="auto">
          <a:xfrm>
            <a:off x="1508125" y="2362200"/>
            <a:ext cx="7000875" cy="49545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247650" y="304800"/>
            <a:ext cx="3917950" cy="914400"/>
          </a:xfrm>
        </p:spPr>
        <p:txBody>
          <a:bodyPr lIns="0" tIns="0" rIns="0" bIns="0" anchor="t"/>
          <a:lstStyle/>
          <a:p>
            <a:pPr algn="l">
              <a:lnSpc>
                <a:spcPct val="95000"/>
              </a:lnSpc>
            </a:pPr>
            <a:r>
              <a:rPr lang="en-US" dirty="0" smtClean="0"/>
              <a:t>Philosophy</a:t>
            </a:r>
            <a:endParaRPr lang="en-US" dirty="0"/>
          </a:p>
        </p:txBody>
      </p:sp>
      <p:sp>
        <p:nvSpPr>
          <p:cNvPr id="4098" name="Rectangle 2"/>
          <p:cNvSpPr>
            <a:spLocks noGrp="1" noChangeArrowheads="1"/>
          </p:cNvSpPr>
          <p:nvPr>
            <p:ph idx="1"/>
          </p:nvPr>
        </p:nvSpPr>
        <p:spPr>
          <a:xfrm>
            <a:off x="279400" y="1295400"/>
            <a:ext cx="9664700" cy="5486400"/>
          </a:xfrm>
        </p:spPr>
        <p:txBody>
          <a:bodyPr lIns="0" tIns="0" rIns="0" bIns="0">
            <a:normAutofit/>
          </a:bodyPr>
          <a:lstStyle/>
          <a:p>
            <a:pPr marL="0" indent="0">
              <a:lnSpc>
                <a:spcPct val="95000"/>
              </a:lnSpc>
              <a:spcBef>
                <a:spcPct val="0"/>
              </a:spcBef>
              <a:buFont typeface="Arial" pitchFamily="34" charset="0"/>
              <a:buChar char="•"/>
            </a:pPr>
            <a:r>
              <a:rPr lang="en-IN" sz="2700" b="1" dirty="0" smtClean="0"/>
              <a:t>situational boredom</a:t>
            </a:r>
          </a:p>
          <a:p>
            <a:pPr marL="0" indent="0">
              <a:lnSpc>
                <a:spcPct val="95000"/>
              </a:lnSpc>
              <a:spcBef>
                <a:spcPct val="0"/>
              </a:spcBef>
              <a:buNone/>
            </a:pPr>
            <a:endParaRPr lang="en-IN" sz="2700" b="1" dirty="0" smtClean="0"/>
          </a:p>
          <a:p>
            <a:pPr marL="0" indent="0">
              <a:lnSpc>
                <a:spcPct val="95000"/>
              </a:lnSpc>
              <a:spcBef>
                <a:spcPct val="0"/>
              </a:spcBef>
              <a:buFont typeface="Arial" pitchFamily="34" charset="0"/>
              <a:buChar char="•"/>
            </a:pPr>
            <a:r>
              <a:rPr lang="en-IN" sz="2700" b="1" dirty="0" smtClean="0"/>
              <a:t>chronic boredom</a:t>
            </a:r>
          </a:p>
          <a:p>
            <a:pPr marL="0" indent="0">
              <a:lnSpc>
                <a:spcPct val="95000"/>
              </a:lnSpc>
              <a:spcBef>
                <a:spcPct val="0"/>
              </a:spcBef>
              <a:buNone/>
            </a:pPr>
            <a:r>
              <a:rPr lang="en-US" sz="2700" b="1" dirty="0" smtClean="0"/>
              <a:t>	- existential boredom</a:t>
            </a:r>
          </a:p>
          <a:p>
            <a:pPr marL="0" indent="0">
              <a:lnSpc>
                <a:spcPct val="95000"/>
              </a:lnSpc>
              <a:spcBef>
                <a:spcPct val="0"/>
              </a:spcBef>
              <a:buNone/>
            </a:pPr>
            <a:endParaRPr lang="en-US" sz="2700" dirty="0" smtClean="0"/>
          </a:p>
          <a:p>
            <a:pPr marL="0" indent="0">
              <a:lnSpc>
                <a:spcPct val="95000"/>
              </a:lnSpc>
              <a:spcBef>
                <a:spcPct val="0"/>
              </a:spcBef>
              <a:buNone/>
            </a:pPr>
            <a:r>
              <a:rPr lang="en-US" sz="2700" dirty="0" smtClean="0"/>
              <a:t>Arthur Schopenhauer used the existence of boredom in an attempt to prove the vanity of human existence, </a:t>
            </a:r>
          </a:p>
          <a:p>
            <a:pPr marL="0" indent="0">
              <a:lnSpc>
                <a:spcPct val="95000"/>
              </a:lnSpc>
              <a:spcBef>
                <a:spcPct val="0"/>
              </a:spcBef>
              <a:buNone/>
            </a:pPr>
            <a:endParaRPr lang="en-US" sz="2700" dirty="0" smtClean="0"/>
          </a:p>
          <a:p>
            <a:pPr marL="0" indent="0" algn="just">
              <a:lnSpc>
                <a:spcPct val="95000"/>
              </a:lnSpc>
              <a:spcBef>
                <a:spcPct val="0"/>
              </a:spcBef>
              <a:buNone/>
            </a:pPr>
            <a:r>
              <a:rPr lang="en-US" sz="2700" i="1" dirty="0" smtClean="0"/>
              <a:t>"...for if life, in the desire for which our essence and existence consists, possessed in itself a positive value and real content, there would be no such thing as boredom: mere existence would fulfill and satisfy us ” .</a:t>
            </a:r>
          </a:p>
          <a:p>
            <a:pPr marL="0" indent="0">
              <a:lnSpc>
                <a:spcPct val="95000"/>
              </a:lnSpc>
              <a:spcBef>
                <a:spcPct val="0"/>
              </a:spcBef>
              <a:buFontTx/>
              <a:buNone/>
            </a:pPr>
            <a:endParaRPr lang="en-US" sz="2700" dirty="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5562600" cy="1270000"/>
          </a:xfrm>
        </p:spPr>
        <p:txBody>
          <a:bodyPr/>
          <a:lstStyle/>
          <a:p>
            <a:r>
              <a:rPr lang="en-US" dirty="0" smtClean="0"/>
              <a:t>Default Network</a:t>
            </a:r>
            <a:endParaRPr lang="en-US" dirty="0"/>
          </a:p>
        </p:txBody>
      </p:sp>
      <p:sp>
        <p:nvSpPr>
          <p:cNvPr id="3" name="Content Placeholder 2"/>
          <p:cNvSpPr>
            <a:spLocks noGrp="1"/>
          </p:cNvSpPr>
          <p:nvPr>
            <p:ph idx="1"/>
          </p:nvPr>
        </p:nvSpPr>
        <p:spPr>
          <a:xfrm>
            <a:off x="508000" y="2057400"/>
            <a:ext cx="8940800" cy="5181600"/>
          </a:xfrm>
        </p:spPr>
        <p:txBody>
          <a:bodyPr>
            <a:normAutofit/>
          </a:bodyPr>
          <a:lstStyle/>
          <a:p>
            <a:r>
              <a:rPr lang="en-US" sz="2700" dirty="0" smtClean="0"/>
              <a:t>The bored brain : incredibly active, generates daydreams and engages in mental time travel. </a:t>
            </a:r>
          </a:p>
          <a:p>
            <a:r>
              <a:rPr lang="en-US" sz="2700" dirty="0" smtClean="0"/>
              <a:t>An elaborate electrical conversation between the front and rear parts of the mind.</a:t>
            </a:r>
          </a:p>
          <a:p>
            <a:r>
              <a:rPr lang="en-IN" sz="2700" dirty="0" smtClean="0"/>
              <a:t>In humans: generates spontaneous thoughts during mind-wandering, believed to be an essential component of </a:t>
            </a:r>
            <a:r>
              <a:rPr lang="en-IN" sz="2700" i="1" dirty="0" smtClean="0"/>
              <a:t>creativity.</a:t>
            </a:r>
            <a:endParaRPr lang="en-US" sz="2700" i="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812800" y="457200"/>
            <a:ext cx="9664700" cy="914400"/>
          </a:xfrm>
        </p:spPr>
        <p:txBody>
          <a:bodyPr lIns="0" tIns="0" rIns="0" bIns="0" anchor="t">
            <a:normAutofit/>
          </a:bodyPr>
          <a:lstStyle/>
          <a:p>
            <a:pPr algn="l">
              <a:lnSpc>
                <a:spcPct val="95000"/>
              </a:lnSpc>
            </a:pPr>
            <a:r>
              <a:rPr lang="en-US" dirty="0"/>
              <a:t>Boredom and </a:t>
            </a:r>
            <a:r>
              <a:rPr lang="en-US" dirty="0" smtClean="0"/>
              <a:t>limits of AI</a:t>
            </a:r>
            <a:endParaRPr lang="en-US" dirty="0"/>
          </a:p>
        </p:txBody>
      </p:sp>
      <p:sp>
        <p:nvSpPr>
          <p:cNvPr id="4098" name="Rectangle 2"/>
          <p:cNvSpPr>
            <a:spLocks noGrp="1" noChangeArrowheads="1"/>
          </p:cNvSpPr>
          <p:nvPr>
            <p:ph idx="1"/>
          </p:nvPr>
        </p:nvSpPr>
        <p:spPr>
          <a:xfrm>
            <a:off x="812800" y="1676400"/>
            <a:ext cx="7696200" cy="5486400"/>
          </a:xfrm>
        </p:spPr>
        <p:txBody>
          <a:bodyPr lIns="0" tIns="0" rIns="0" bIns="0">
            <a:normAutofit/>
          </a:bodyPr>
          <a:lstStyle/>
          <a:p>
            <a:pPr marL="0" indent="0">
              <a:lnSpc>
                <a:spcPct val="95000"/>
              </a:lnSpc>
              <a:spcBef>
                <a:spcPct val="0"/>
              </a:spcBef>
              <a:buFontTx/>
              <a:buNone/>
            </a:pPr>
            <a:r>
              <a:rPr lang="en-US" sz="2700" dirty="0" smtClean="0"/>
              <a:t>Can we build machines which can think?</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Can we build machines which can think like human beings?</a:t>
            </a:r>
          </a:p>
          <a:p>
            <a:pPr marL="0" indent="0">
              <a:lnSpc>
                <a:spcPct val="95000"/>
              </a:lnSpc>
              <a:spcBef>
                <a:spcPct val="0"/>
              </a:spcBef>
              <a:buFontTx/>
              <a:buNone/>
            </a:pPr>
            <a:endParaRPr lang="en-US" sz="2700" dirty="0" smtClean="0"/>
          </a:p>
          <a:p>
            <a:pPr marL="0" indent="0">
              <a:lnSpc>
                <a:spcPct val="95000"/>
              </a:lnSpc>
              <a:spcBef>
                <a:spcPct val="0"/>
              </a:spcBef>
              <a:buFontTx/>
              <a:buNone/>
            </a:pPr>
            <a:r>
              <a:rPr lang="en-US" sz="2700" dirty="0" smtClean="0"/>
              <a:t>Can computers imitate human </a:t>
            </a:r>
            <a:r>
              <a:rPr lang="en-US" sz="2700" dirty="0" err="1" smtClean="0"/>
              <a:t>behaviour</a:t>
            </a:r>
            <a:r>
              <a:rPr lang="en-US" sz="2700" dirty="0" smtClean="0"/>
              <a:t>(intelligence)?</a:t>
            </a:r>
          </a:p>
          <a:p>
            <a:pPr marL="0" indent="0">
              <a:lnSpc>
                <a:spcPct val="95000"/>
              </a:lnSpc>
              <a:spcBef>
                <a:spcPct val="0"/>
              </a:spcBef>
              <a:buFontTx/>
              <a:buNone/>
            </a:pPr>
            <a:endParaRPr lang="en-US" sz="2700" dirty="0"/>
          </a:p>
          <a:p>
            <a:pPr marL="0" indent="0">
              <a:lnSpc>
                <a:spcPct val="95000"/>
              </a:lnSpc>
              <a:spcBef>
                <a:spcPct val="0"/>
              </a:spcBef>
              <a:buFontTx/>
              <a:buNone/>
            </a:pPr>
            <a:r>
              <a:rPr lang="en-US" sz="2700" dirty="0" smtClean="0"/>
              <a:t>Can we identify an aspect of intelligence which seems to be really difficult for computers to achieve?</a:t>
            </a:r>
            <a:endParaRPr lang="en-US" sz="2700" dirty="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736600" y="457200"/>
            <a:ext cx="9664700" cy="914400"/>
          </a:xfrm>
        </p:spPr>
        <p:txBody>
          <a:bodyPr lIns="0" tIns="0" rIns="0" bIns="0" anchor="t">
            <a:normAutofit/>
          </a:bodyPr>
          <a:lstStyle/>
          <a:p>
            <a:pPr algn="l">
              <a:lnSpc>
                <a:spcPct val="95000"/>
              </a:lnSpc>
            </a:pPr>
            <a:r>
              <a:rPr lang="en-US" dirty="0" smtClean="0"/>
              <a:t>Can computers be creative?</a:t>
            </a:r>
            <a:endParaRPr lang="en-US" dirty="0"/>
          </a:p>
        </p:txBody>
      </p:sp>
      <p:sp>
        <p:nvSpPr>
          <p:cNvPr id="4098" name="Rectangle 2"/>
          <p:cNvSpPr>
            <a:spLocks noGrp="1" noChangeArrowheads="1"/>
          </p:cNvSpPr>
          <p:nvPr>
            <p:ph idx="1"/>
          </p:nvPr>
        </p:nvSpPr>
        <p:spPr>
          <a:xfrm>
            <a:off x="812800" y="1600200"/>
            <a:ext cx="7543800" cy="5486400"/>
          </a:xfrm>
        </p:spPr>
        <p:txBody>
          <a:bodyPr lIns="0" tIns="0" rIns="0" bIns="0">
            <a:normAutofit/>
          </a:bodyPr>
          <a:lstStyle/>
          <a:p>
            <a:pPr marL="0" indent="0">
              <a:lnSpc>
                <a:spcPct val="95000"/>
              </a:lnSpc>
              <a:spcBef>
                <a:spcPct val="0"/>
              </a:spcBef>
              <a:buNone/>
            </a:pPr>
            <a:r>
              <a:rPr lang="en-US" sz="2700" dirty="0" smtClean="0"/>
              <a:t>Creativity: ability to produce </a:t>
            </a:r>
            <a:r>
              <a:rPr lang="en-IN" sz="2700" dirty="0" err="1" smtClean="0"/>
              <a:t>unanalyzable</a:t>
            </a:r>
            <a:r>
              <a:rPr lang="en-IN" sz="2700" dirty="0" smtClean="0"/>
              <a:t> leaps of  imagination (“creative sparks”).</a:t>
            </a:r>
          </a:p>
          <a:p>
            <a:pPr marL="0" indent="0">
              <a:lnSpc>
                <a:spcPct val="95000"/>
              </a:lnSpc>
              <a:spcBef>
                <a:spcPct val="0"/>
              </a:spcBef>
              <a:buNone/>
            </a:pPr>
            <a:endParaRPr lang="en-US" sz="2700" dirty="0" smtClean="0"/>
          </a:p>
          <a:p>
            <a:pPr marL="0" indent="0">
              <a:lnSpc>
                <a:spcPct val="95000"/>
              </a:lnSpc>
              <a:spcBef>
                <a:spcPct val="0"/>
              </a:spcBef>
              <a:buNone/>
            </a:pPr>
            <a:r>
              <a:rPr lang="en-US" sz="2700" dirty="0" smtClean="0"/>
              <a:t>Is everyone creative or is it that only a few of us are?</a:t>
            </a:r>
          </a:p>
          <a:p>
            <a:pPr marL="0" indent="0">
              <a:lnSpc>
                <a:spcPct val="95000"/>
              </a:lnSpc>
              <a:spcBef>
                <a:spcPct val="0"/>
              </a:spcBef>
              <a:buNone/>
            </a:pPr>
            <a:endParaRPr lang="en-US" sz="2700" dirty="0"/>
          </a:p>
          <a:p>
            <a:pPr marL="0" indent="0">
              <a:lnSpc>
                <a:spcPct val="95000"/>
              </a:lnSpc>
              <a:spcBef>
                <a:spcPct val="0"/>
              </a:spcBef>
              <a:buNone/>
            </a:pPr>
            <a:r>
              <a:rPr lang="en-IN" sz="2700" dirty="0" smtClean="0"/>
              <a:t>"</a:t>
            </a:r>
            <a:r>
              <a:rPr lang="en-IN" sz="2700" dirty="0" err="1" smtClean="0"/>
              <a:t>noncreative</a:t>
            </a:r>
            <a:r>
              <a:rPr lang="en-IN" sz="2700" dirty="0" smtClean="0"/>
              <a:t> intelligence“- a flat-out contradiction in terms. </a:t>
            </a:r>
          </a:p>
          <a:p>
            <a:pPr marL="0" indent="0">
              <a:lnSpc>
                <a:spcPct val="95000"/>
              </a:lnSpc>
              <a:spcBef>
                <a:spcPct val="0"/>
              </a:spcBef>
              <a:buNone/>
            </a:pPr>
            <a:endParaRPr lang="en-US" sz="2700" dirty="0" smtClean="0"/>
          </a:p>
          <a:p>
            <a:pPr marL="0" indent="0">
              <a:lnSpc>
                <a:spcPct val="95000"/>
              </a:lnSpc>
              <a:spcBef>
                <a:spcPct val="0"/>
              </a:spcBef>
              <a:buNone/>
            </a:pPr>
            <a:r>
              <a:rPr lang="en-US" sz="2700" dirty="0" smtClean="0"/>
              <a:t>Still vague…</a:t>
            </a:r>
            <a:endParaRPr lang="en-US" sz="2700" dirty="0"/>
          </a:p>
          <a:p>
            <a:pPr marL="0" indent="0">
              <a:lnSpc>
                <a:spcPct val="95000"/>
              </a:lnSpc>
              <a:spcBef>
                <a:spcPct val="0"/>
              </a:spcBef>
              <a:buNone/>
            </a:pPr>
            <a:endParaRPr lang="en-US" sz="2700" dirty="0" smtClean="0"/>
          </a:p>
          <a:p>
            <a:pPr marL="0" indent="0">
              <a:lnSpc>
                <a:spcPct val="95000"/>
              </a:lnSpc>
              <a:spcBef>
                <a:spcPct val="0"/>
              </a:spcBef>
              <a:buFontTx/>
              <a:buNone/>
            </a:pPr>
            <a:endParaRPr lang="en-US" sz="2700" dirty="0" smtClean="0"/>
          </a:p>
          <a:p>
            <a:pPr marL="0" indent="0">
              <a:lnSpc>
                <a:spcPct val="95000"/>
              </a:lnSpc>
              <a:spcBef>
                <a:spcPct val="0"/>
              </a:spcBef>
              <a:buFontTx/>
              <a:buNone/>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8">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9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1871</TotalTime>
  <Words>2128</Words>
  <Application>Microsoft PowerPoint</Application>
  <PresentationFormat>Custom</PresentationFormat>
  <Paragraphs>314</Paragraphs>
  <Slides>27</Slides>
  <Notes>8</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Boredom and AI</vt:lpstr>
      <vt:lpstr>Outline</vt:lpstr>
      <vt:lpstr>Definition</vt:lpstr>
      <vt:lpstr>Psychology</vt:lpstr>
      <vt:lpstr>Mental State as a Function of Skill and Challenge Levels  - Mihaly Csikszentmihalyi</vt:lpstr>
      <vt:lpstr>Philosophy</vt:lpstr>
      <vt:lpstr>Default Network</vt:lpstr>
      <vt:lpstr>Boredom and limits of AI</vt:lpstr>
      <vt:lpstr>Can computers be creative?</vt:lpstr>
      <vt:lpstr>Creativity as a network of concepts</vt:lpstr>
      <vt:lpstr>Boring Multimedia </vt:lpstr>
      <vt:lpstr>Sphexishness</vt:lpstr>
      <vt:lpstr>Can we create antisphexish machines?</vt:lpstr>
      <vt:lpstr>Contd…</vt:lpstr>
      <vt:lpstr>"Minds, Machines, and Gödel“ -J.R. Lucas</vt:lpstr>
      <vt:lpstr>Conclusion: perfectly antisphexish machines are impossible</vt:lpstr>
      <vt:lpstr>Turing Test</vt:lpstr>
      <vt:lpstr>Measuring Boredom</vt:lpstr>
      <vt:lpstr>Processing audio-visual feedback</vt:lpstr>
      <vt:lpstr>Measuring Boredom in Humans</vt:lpstr>
      <vt:lpstr>Some results</vt:lpstr>
      <vt:lpstr>Data for our class</vt:lpstr>
      <vt:lpstr> Non-rigid scales: </vt:lpstr>
      <vt:lpstr>Applications</vt:lpstr>
      <vt:lpstr>Future Directions</vt:lpstr>
      <vt:lpstr>References</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dc:creator>
  <cp:lastModifiedBy>rohitsingh</cp:lastModifiedBy>
  <cp:revision>130</cp:revision>
  <dcterms:created xsi:type="dcterms:W3CDTF">2004-05-06T09:28:21Z</dcterms:created>
  <dcterms:modified xsi:type="dcterms:W3CDTF">2010-03-09T13:27:11Z</dcterms:modified>
</cp:coreProperties>
</file>