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sldIdLst>
    <p:sldId id="256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79" r:id="rId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1.wmf"/><Relationship Id="rId7" Type="http://schemas.openxmlformats.org/officeDocument/2006/relationships/image" Target="../media/image26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25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12" Type="http://schemas.openxmlformats.org/officeDocument/2006/relationships/image" Target="../media/image45.wmf"/><Relationship Id="rId2" Type="http://schemas.openxmlformats.org/officeDocument/2006/relationships/image" Target="../media/image26.wmf"/><Relationship Id="rId1" Type="http://schemas.openxmlformats.org/officeDocument/2006/relationships/image" Target="../media/image35.wmf"/><Relationship Id="rId6" Type="http://schemas.openxmlformats.org/officeDocument/2006/relationships/image" Target="../media/image39.wmf"/><Relationship Id="rId11" Type="http://schemas.openxmlformats.org/officeDocument/2006/relationships/image" Target="../media/image44.wmf"/><Relationship Id="rId5" Type="http://schemas.openxmlformats.org/officeDocument/2006/relationships/image" Target="../media/image38.wmf"/><Relationship Id="rId10" Type="http://schemas.openxmlformats.org/officeDocument/2006/relationships/image" Target="../media/image43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E3762CF7-A8C5-4C2E-8312-E6E70CF44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2D4F9-48B1-4C93-A9EA-C24B70F0B76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141BF2-F387-4F71-9934-20245374592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24980F-19A8-4002-9249-7094BEDB7E6B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ADD0E-A981-4269-B11D-EC777252E7F7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7BFB98-AFF7-45F9-9D92-3F8B388DEBE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FB44DF-CA5D-4AC1-8BFF-158F2D1F092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B12041-E1A0-496B-99BA-CDC0CC43C312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B5E278-C553-415B-A183-2E1C00CE769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8F6DF3-3379-4847-84C5-D7EB10C5257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77732-6D20-4430-9156-08842E619D3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629D4-ABE5-4133-8DFA-AB906CDFB31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E34D47-3641-4BAC-96AD-3EC796E3A01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A7E02B-A2BB-4B81-8E5E-D3AD0F043A3C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9A9E01-89F0-4952-B87C-5BC2ECE88366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1F8A52-392A-456E-BFA7-8FFEDA59CE2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8830DAF-C68D-4365-8549-78D233417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10A05-F0FE-4763-87E7-1FBCD4A48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18344-E0B7-445B-8492-C1C482292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6E598-579A-4992-91F9-DE91C2468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451EC-E67B-456B-AD5A-47BE71AD5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413E8-65F3-40DC-A735-47DA68F47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34620-A4B9-4FE9-A674-8EBA882B1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C2DDE-D078-4884-94D9-ECC59E03A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900DB-EFB8-49B1-A075-B1A9399AF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A96EC-8D93-4EFC-9423-14CCAF0A0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12E1B-C357-4687-82DB-A048DC22F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8FF49-EB00-4001-94E7-F6AAA1B3B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178E8-7837-477C-966A-07F135E39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A3D55F8-6396-46D6-ABE2-0E6C179D3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9.bin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oleObject" Target="../embeddings/oleObject48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42.bin"/><Relationship Id="rId12" Type="http://schemas.openxmlformats.org/officeDocument/2006/relationships/oleObject" Target="../embeddings/oleObject47.bin"/><Relationship Id="rId1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1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1.bin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50.bin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39.bin"/><Relationship Id="rId9" Type="http://schemas.openxmlformats.org/officeDocument/2006/relationships/oleObject" Target="../embeddings/oleObject44.bin"/><Relationship Id="rId14" Type="http://schemas.openxmlformats.org/officeDocument/2006/relationships/oleObject" Target="../embeddings/oleObject4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5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60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600200"/>
          </a:xfrm>
        </p:spPr>
        <p:txBody>
          <a:bodyPr/>
          <a:lstStyle/>
          <a:p>
            <a:pPr algn="ctr" eaLnBrk="1" hangingPunct="1"/>
            <a:r>
              <a:rPr lang="en-US" sz="4800" dirty="0" smtClean="0">
                <a:latin typeface="Times New Roman" pitchFamily="18" charset="0"/>
              </a:rPr>
              <a:t>CS344: Introduction to Artificial Intelligence</a:t>
            </a:r>
            <a:endParaRPr lang="en-US" sz="3600" dirty="0" smtClean="0"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9718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  <a:latin typeface="Times New Roman" pitchFamily="18" charset="0"/>
              </a:rPr>
              <a:t>Pushpak Bhattacharyya</a:t>
            </a:r>
            <a:br>
              <a:rPr lang="en-US" sz="3600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CSE Dept., </a:t>
            </a:r>
            <a:b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</a:rPr>
              <a:t>IIT Bombay 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Lecture </a:t>
            </a:r>
            <a:r>
              <a:rPr lang="en-US" dirty="0" smtClean="0">
                <a:latin typeface="Times New Roman" pitchFamily="18" charset="0"/>
              </a:rPr>
              <a:t>10– Club and Circuit Examples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Resolution - Refutation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6894512" cy="4230687"/>
          </a:xfrm>
        </p:spPr>
        <p:txBody>
          <a:bodyPr/>
          <a:lstStyle/>
          <a:p>
            <a:pPr eaLnBrk="1" hangingPunct="1"/>
            <a:r>
              <a:rPr lang="en-US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man(x) → mortal(x)</a:t>
            </a:r>
            <a:endParaRPr lang="en-US" dirty="0" smtClean="0">
              <a:latin typeface="Times New Roman" pitchFamily="16" charset="0"/>
              <a:ea typeface="Arial Unicode MS" pitchFamily="34" charset="-128"/>
              <a:cs typeface="Times New Roman" pitchFamily="16" charset="0"/>
            </a:endParaRPr>
          </a:p>
          <a:p>
            <a:pPr lvl="1" eaLnBrk="1" hangingPunct="1"/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Convert to clausal form</a:t>
            </a:r>
          </a:p>
          <a:p>
            <a:pPr lvl="1" eaLnBrk="1" hangingPunct="1"/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~</a:t>
            </a:r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man(x)      </a:t>
            </a:r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mortal(x) </a:t>
            </a:r>
          </a:p>
          <a:p>
            <a:pPr eaLnBrk="1" hangingPunct="1"/>
            <a:r>
              <a:rPr lang="en-US" sz="2800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Clauses in the knowledge base </a:t>
            </a:r>
          </a:p>
          <a:p>
            <a:pPr lvl="1" eaLnBrk="1" hangingPunct="1"/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~</a:t>
            </a:r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man(x)      </a:t>
            </a:r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mortal(x) </a:t>
            </a:r>
          </a:p>
          <a:p>
            <a:pPr lvl="1" eaLnBrk="1" hangingPunct="1"/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man(</a:t>
            </a:r>
            <a:r>
              <a:rPr lang="en-US" sz="2400" i="1" dirty="0" err="1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shakespeare</a:t>
            </a:r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)</a:t>
            </a:r>
          </a:p>
          <a:p>
            <a:pPr lvl="1" eaLnBrk="1" hangingPunct="1"/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mortal(</a:t>
            </a:r>
            <a:r>
              <a:rPr lang="en-US" sz="2400" i="1" dirty="0" err="1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shakespeare</a:t>
            </a:r>
            <a:r>
              <a:rPr lang="en-US" sz="2400" i="1" dirty="0" smtClean="0">
                <a:latin typeface="Times New Roman" pitchFamily="16" charset="0"/>
                <a:ea typeface="Arial Unicode MS" pitchFamily="34" charset="-128"/>
                <a:cs typeface="Times New Roman" pitchFamily="16" charset="0"/>
              </a:rPr>
              <a:t>)</a:t>
            </a:r>
            <a:endParaRPr lang="en-US" sz="2400" dirty="0" smtClean="0">
              <a:latin typeface="Times New Roman" pitchFamily="16" charset="0"/>
              <a:ea typeface="Arial Unicode MS" pitchFamily="34" charset="-128"/>
              <a:cs typeface="Times New Roman" pitchFamily="16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4419600" y="3124200"/>
          <a:ext cx="303213" cy="276225"/>
        </p:xfrm>
        <a:graphic>
          <a:graphicData uri="http://schemas.openxmlformats.org/presentationml/2006/ole">
            <p:oleObj spid="_x0000_s62466" name="Equation" r:id="rId4" imgW="139680" imgH="126720" progId="Equation.3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3124200" y="4114800"/>
          <a:ext cx="303213" cy="277812"/>
        </p:xfrm>
        <a:graphic>
          <a:graphicData uri="http://schemas.openxmlformats.org/presentationml/2006/ole">
            <p:oleObj spid="_x0000_s62467" name="Equation" r:id="rId5" imgW="139680" imgH="126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Resolution – Refutation contd</a:t>
            </a:r>
          </a:p>
        </p:txBody>
      </p:sp>
      <p:sp>
        <p:nvSpPr>
          <p:cNvPr id="20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6894512" cy="4230687"/>
          </a:xfrm>
        </p:spPr>
        <p:txBody>
          <a:bodyPr/>
          <a:lstStyle/>
          <a:p>
            <a:pPr eaLnBrk="1" hangingPunct="1"/>
            <a:r>
              <a:rPr lang="en-US" sz="2800" i="1" dirty="0" smtClean="0">
                <a:latin typeface="Times New Roman" pitchFamily="16" charset="0"/>
              </a:rPr>
              <a:t>Negate the goal</a:t>
            </a:r>
          </a:p>
          <a:p>
            <a:pPr lvl="1" eaLnBrk="1" hangingPunct="1"/>
            <a:r>
              <a:rPr lang="en-US" sz="2400" i="1" dirty="0" smtClean="0">
                <a:latin typeface="Times New Roman" pitchFamily="16" charset="0"/>
              </a:rPr>
              <a:t>~mortal(</a:t>
            </a:r>
            <a:r>
              <a:rPr lang="en-US" sz="2400" i="1" dirty="0" err="1" smtClean="0">
                <a:latin typeface="Times New Roman" pitchFamily="16" charset="0"/>
              </a:rPr>
              <a:t>shakespeare</a:t>
            </a:r>
            <a:r>
              <a:rPr lang="en-US" sz="2400" i="1" dirty="0" smtClean="0">
                <a:latin typeface="Times New Roman" pitchFamily="16" charset="0"/>
              </a:rPr>
              <a:t>)</a:t>
            </a:r>
          </a:p>
          <a:p>
            <a:pPr eaLnBrk="1" hangingPunct="1"/>
            <a:r>
              <a:rPr lang="en-US" sz="2800" dirty="0" smtClean="0">
                <a:latin typeface="Times New Roman" pitchFamily="16" charset="0"/>
              </a:rPr>
              <a:t>Get a pair of </a:t>
            </a:r>
            <a:r>
              <a:rPr lang="en-US" sz="2800" dirty="0" err="1" smtClean="0">
                <a:latin typeface="Times New Roman" pitchFamily="16" charset="0"/>
              </a:rPr>
              <a:t>resolvents</a:t>
            </a:r>
            <a:r>
              <a:rPr lang="en-US" sz="2800" dirty="0" smtClean="0">
                <a:latin typeface="Times New Roman" pitchFamily="16" charset="0"/>
              </a:rPr>
              <a:t> 	</a:t>
            </a:r>
          </a:p>
          <a:p>
            <a:pPr lvl="1" eaLnBrk="1" hangingPunct="1"/>
            <a:endParaRPr lang="en-US" sz="2400" dirty="0" smtClean="0">
              <a:latin typeface="Times New Roman" pitchFamily="16" charset="0"/>
            </a:endParaRPr>
          </a:p>
          <a:p>
            <a:pPr eaLnBrk="1" hangingPunct="1"/>
            <a:endParaRPr lang="en-US" sz="2800" dirty="0" smtClean="0">
              <a:latin typeface="Times New Roman" pitchFamily="16" charset="0"/>
            </a:endParaRPr>
          </a:p>
          <a:p>
            <a:pPr lvl="1" eaLnBrk="1" hangingPunct="1">
              <a:buFont typeface="Wingdings" charset="2"/>
              <a:buNone/>
            </a:pPr>
            <a:endParaRPr lang="en-US" sz="2400" i="1" dirty="0" smtClean="0">
              <a:latin typeface="Times New Roman" pitchFamily="16" charset="0"/>
            </a:endParaRPr>
          </a:p>
        </p:txBody>
      </p:sp>
      <p:sp>
        <p:nvSpPr>
          <p:cNvPr id="2056" name="Rectangle 4"/>
          <p:cNvSpPr>
            <a:spLocks noChangeArrowheads="1"/>
          </p:cNvSpPr>
          <p:nvPr/>
        </p:nvSpPr>
        <p:spPr bwMode="auto">
          <a:xfrm>
            <a:off x="5029200" y="54864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295400" y="3657600"/>
          <a:ext cx="2422525" cy="339725"/>
        </p:xfrm>
        <a:graphic>
          <a:graphicData uri="http://schemas.openxmlformats.org/presentationml/2006/ole">
            <p:oleObj spid="_x0000_s63490" name="Equation" r:id="rId4" imgW="1447560" imgH="203040" progId="Equation.3">
              <p:embed/>
            </p:oleObj>
          </a:graphicData>
        </a:graphic>
      </p:graphicFrame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5484813" y="3733800"/>
          <a:ext cx="2073275" cy="309563"/>
        </p:xfrm>
        <a:graphic>
          <a:graphicData uri="http://schemas.openxmlformats.org/presentationml/2006/ole">
            <p:oleObj spid="_x0000_s63491" name="Equation" r:id="rId5" imgW="1358640" imgH="203040" progId="Equation.3">
              <p:embed/>
            </p:oleObj>
          </a:graphicData>
        </a:graphic>
      </p:graphicFrame>
      <p:sp>
        <p:nvSpPr>
          <p:cNvPr id="2057" name="Line 7"/>
          <p:cNvSpPr>
            <a:spLocks noChangeShapeType="1"/>
          </p:cNvSpPr>
          <p:nvPr/>
        </p:nvSpPr>
        <p:spPr bwMode="auto">
          <a:xfrm>
            <a:off x="3484563" y="40386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8" name="Line 8"/>
          <p:cNvSpPr>
            <a:spLocks noChangeShapeType="1"/>
          </p:cNvSpPr>
          <p:nvPr/>
        </p:nvSpPr>
        <p:spPr bwMode="auto">
          <a:xfrm flipH="1">
            <a:off x="4246563" y="40386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3370263" y="4648200"/>
          <a:ext cx="2057400" cy="322263"/>
        </p:xfrm>
        <a:graphic>
          <a:graphicData uri="http://schemas.openxmlformats.org/presentationml/2006/ole">
            <p:oleObj spid="_x0000_s63492" name="Equation" r:id="rId6" imgW="1295280" imgH="203040" progId="Equation.3">
              <p:embed/>
            </p:oleObj>
          </a:graphicData>
        </a:graphic>
      </p:graphicFrame>
      <p:graphicFrame>
        <p:nvGraphicFramePr>
          <p:cNvPr id="2053" name="Object 10"/>
          <p:cNvGraphicFramePr>
            <a:graphicFrameLocks noChangeAspect="1"/>
          </p:cNvGraphicFramePr>
          <p:nvPr/>
        </p:nvGraphicFramePr>
        <p:xfrm>
          <a:off x="6048375" y="4648200"/>
          <a:ext cx="1957388" cy="341313"/>
        </p:xfrm>
        <a:graphic>
          <a:graphicData uri="http://schemas.openxmlformats.org/presentationml/2006/ole">
            <p:oleObj spid="_x0000_s63493" name="Equation" r:id="rId7" imgW="1168200" imgH="203040" progId="Equation.3">
              <p:embed/>
            </p:oleObj>
          </a:graphicData>
        </a:graphic>
      </p:graphicFrame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4246563" y="49530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>
            <a:off x="5160963" y="49530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Resolution Tree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z="2800" smtClean="0">
                <a:latin typeface="Times New Roman" pitchFamily="16" charset="0"/>
              </a:rPr>
              <a:t>	</a:t>
            </a:r>
          </a:p>
          <a:p>
            <a:pPr lvl="1" eaLnBrk="1" hangingPunct="1"/>
            <a:endParaRPr lang="en-US" sz="2400" smtClean="0">
              <a:latin typeface="Times New Roman" pitchFamily="16" charset="0"/>
            </a:endParaRPr>
          </a:p>
          <a:p>
            <a:pPr eaLnBrk="1" hangingPunct="1"/>
            <a:endParaRPr lang="en-US" sz="2800" smtClean="0">
              <a:latin typeface="Times New Roman" pitchFamily="16" charset="0"/>
            </a:endParaRPr>
          </a:p>
          <a:p>
            <a:pPr lvl="1" eaLnBrk="1" hangingPunct="1">
              <a:buFont typeface="Wingdings" charset="2"/>
              <a:buNone/>
            </a:pPr>
            <a:endParaRPr lang="en-US" sz="2400" i="1" smtClean="0">
              <a:latin typeface="Times New Roman" pitchFamily="16" charset="0"/>
            </a:endParaRPr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>
            <a:off x="2590800" y="3048000"/>
            <a:ext cx="2057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Line 7"/>
          <p:cNvSpPr>
            <a:spLocks noChangeShapeType="1"/>
          </p:cNvSpPr>
          <p:nvPr/>
        </p:nvSpPr>
        <p:spPr bwMode="auto">
          <a:xfrm flipH="1">
            <a:off x="4648200" y="3124200"/>
            <a:ext cx="2362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33600" y="2667000"/>
            <a:ext cx="1292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Resolvent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6705600" y="2819400"/>
            <a:ext cx="1292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Resolvent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4114800" y="4495800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imes New Roman" pitchFamily="16" charset="0"/>
              </a:rPr>
              <a:t>Search in resolution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imes New Roman" pitchFamily="16" charset="0"/>
              </a:rPr>
              <a:t>Heuristics for Resolution Search</a:t>
            </a:r>
          </a:p>
          <a:p>
            <a:pPr lvl="1" eaLnBrk="1" hangingPunct="1"/>
            <a:r>
              <a:rPr lang="en-US" smtClean="0">
                <a:latin typeface="Times New Roman" pitchFamily="16" charset="0"/>
              </a:rPr>
              <a:t>Goal Supported Strategy</a:t>
            </a:r>
          </a:p>
          <a:p>
            <a:pPr lvl="2" eaLnBrk="1" hangingPunct="1"/>
            <a:r>
              <a:rPr lang="en-US" smtClean="0">
                <a:latin typeface="Times New Roman" pitchFamily="16" charset="0"/>
              </a:rPr>
              <a:t>Always start with the negated goal</a:t>
            </a:r>
          </a:p>
          <a:p>
            <a:pPr lvl="1" eaLnBrk="1" hangingPunct="1"/>
            <a:r>
              <a:rPr lang="en-US" smtClean="0">
                <a:latin typeface="Times New Roman" pitchFamily="16" charset="0"/>
              </a:rPr>
              <a:t>Set of support strategy</a:t>
            </a:r>
          </a:p>
          <a:p>
            <a:pPr lvl="2" eaLnBrk="1" hangingPunct="1"/>
            <a:r>
              <a:rPr lang="en-US" smtClean="0">
                <a:latin typeface="Times New Roman" pitchFamily="16" charset="0"/>
              </a:rPr>
              <a:t>Always one of the resolvents is the most recently produced resolute</a:t>
            </a:r>
          </a:p>
          <a:p>
            <a:pPr eaLnBrk="1" hangingPunct="1"/>
            <a:endParaRPr lang="en-US" smtClean="0">
              <a:latin typeface="Times New Roman" pitchFamily="16" charset="0"/>
            </a:endParaRPr>
          </a:p>
          <a:p>
            <a:pPr lvl="1" eaLnBrk="1" hangingPunct="1"/>
            <a:endParaRPr lang="en-US" smtClean="0">
              <a:latin typeface="Times New Roman" pitchFamily="16" charset="0"/>
            </a:endParaRPr>
          </a:p>
          <a:p>
            <a:pPr eaLnBrk="1" hangingPunct="1"/>
            <a:endParaRPr lang="en-US" u="sng" smtClean="0"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Times New Roman" pitchFamily="16" charset="0"/>
              </a:rPr>
              <a:t>Inferencing in Predicate Calculus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6" charset="0"/>
              </a:rPr>
              <a:t>Forward chaining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Given P,	          , to infer Q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P, match </a:t>
            </a:r>
            <a:r>
              <a:rPr lang="en-US" sz="2000" i="1" smtClean="0">
                <a:latin typeface="Times New Roman" pitchFamily="16" charset="0"/>
              </a:rPr>
              <a:t>L.H.S </a:t>
            </a:r>
            <a:r>
              <a:rPr lang="en-US" sz="2000" smtClean="0">
                <a:latin typeface="Times New Roman" pitchFamily="16" charset="0"/>
              </a:rPr>
              <a:t>of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Assert Q from </a:t>
            </a:r>
            <a:r>
              <a:rPr lang="en-US" sz="2000" i="1" smtClean="0">
                <a:latin typeface="Times New Roman" pitchFamily="16" charset="0"/>
              </a:rPr>
              <a:t>R.H.S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6" charset="0"/>
              </a:rPr>
              <a:t>Backward chaining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Q, Match </a:t>
            </a:r>
            <a:r>
              <a:rPr lang="en-US" sz="2000" i="1" smtClean="0">
                <a:latin typeface="Times New Roman" pitchFamily="16" charset="0"/>
              </a:rPr>
              <a:t>R.H.S </a:t>
            </a:r>
            <a:r>
              <a:rPr lang="en-US" sz="2000" smtClean="0">
                <a:latin typeface="Times New Roman" pitchFamily="16" charset="0"/>
              </a:rPr>
              <a:t>of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assert 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Check if P exists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Times New Roman" pitchFamily="16" charset="0"/>
              </a:rPr>
              <a:t>Resolution – Refutation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Negate goal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Convert all pieces of knowledge into clausal form (disjunction of literals)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Times New Roman" pitchFamily="16" charset="0"/>
              </a:rPr>
              <a:t>See if contradiction indicated by null clause       can be derived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Times New Roman" pitchFamily="16" charset="0"/>
            </a:endParaRPr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6629400" y="62484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2971800" y="2438400"/>
          <a:ext cx="762000" cy="330200"/>
        </p:xfrm>
        <a:graphic>
          <a:graphicData uri="http://schemas.openxmlformats.org/presentationml/2006/ole">
            <p:oleObj spid="_x0000_s65538" name="Equation" r:id="rId4" imgW="469800" imgH="203040" progId="Equation.3">
              <p:embed/>
            </p:oleObj>
          </a:graphicData>
        </a:graphic>
      </p:graphicFrame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4191000" y="3810000"/>
          <a:ext cx="762000" cy="330200"/>
        </p:xfrm>
        <a:graphic>
          <a:graphicData uri="http://schemas.openxmlformats.org/presentationml/2006/ole">
            <p:oleObj spid="_x0000_s65539" name="Equation" r:id="rId5" imgW="4698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4525963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i="1" smtClean="0">
                <a:latin typeface="Times New Roman" pitchFamily="16" charset="0"/>
              </a:rPr>
              <a:t>P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>
                <a:latin typeface="Times New Roman" pitchFamily="16" charset="0"/>
              </a:rPr>
              <a:t>            converted to 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mtClean="0">
                <a:latin typeface="Times New Roman" pitchFamily="16" charset="0"/>
              </a:rPr>
              <a:t> </a:t>
            </a:r>
            <a:endParaRPr lang="en-US" i="1" smtClean="0">
              <a:latin typeface="Times New Roman" pitchFamily="16" charset="0"/>
            </a:endParaRPr>
          </a:p>
          <a:p>
            <a:pPr marL="609600" indent="-609600" eaLnBrk="1" hangingPunct="1">
              <a:buFontTx/>
              <a:buNone/>
            </a:pPr>
            <a:r>
              <a:rPr lang="en-US" smtClean="0">
                <a:latin typeface="Times New Roman" pitchFamily="16" charset="0"/>
              </a:rPr>
              <a:t>	Draw the resolution tree (actually an inverted tree). Every node is a clausal form and branches are intermediate inference steps.</a:t>
            </a:r>
          </a:p>
          <a:p>
            <a:pPr marL="609600" indent="-609600" eaLnBrk="1" hangingPunct="1">
              <a:buFontTx/>
              <a:buAutoNum type="arabicPeriod"/>
            </a:pPr>
            <a:endParaRPr lang="en-US" smtClean="0">
              <a:latin typeface="Times New Roman" pitchFamily="16" charset="0"/>
            </a:endParaRPr>
          </a:p>
        </p:txBody>
      </p:sp>
      <p:sp>
        <p:nvSpPr>
          <p:cNvPr id="5130" name="Line 3"/>
          <p:cNvSpPr>
            <a:spLocks noChangeShapeType="1"/>
          </p:cNvSpPr>
          <p:nvPr/>
        </p:nvSpPr>
        <p:spPr bwMode="auto">
          <a:xfrm>
            <a:off x="1981200" y="3962400"/>
            <a:ext cx="838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1" name="Line 4"/>
          <p:cNvSpPr>
            <a:spLocks noChangeShapeType="1"/>
          </p:cNvSpPr>
          <p:nvPr/>
        </p:nvSpPr>
        <p:spPr bwMode="auto">
          <a:xfrm flipV="1">
            <a:off x="2819400" y="3962400"/>
            <a:ext cx="838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2" name="Line 5"/>
          <p:cNvSpPr>
            <a:spLocks noChangeShapeType="1"/>
          </p:cNvSpPr>
          <p:nvPr/>
        </p:nvSpPr>
        <p:spPr bwMode="auto">
          <a:xfrm>
            <a:off x="2819400" y="5334000"/>
            <a:ext cx="838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3" name="Line 6"/>
          <p:cNvSpPr>
            <a:spLocks noChangeShapeType="1"/>
          </p:cNvSpPr>
          <p:nvPr/>
        </p:nvSpPr>
        <p:spPr bwMode="auto">
          <a:xfrm flipV="1">
            <a:off x="3657600" y="5334000"/>
            <a:ext cx="838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4" name="Rectangle 7"/>
          <p:cNvSpPr>
            <a:spLocks noChangeArrowheads="1"/>
          </p:cNvSpPr>
          <p:nvPr/>
        </p:nvSpPr>
        <p:spPr bwMode="auto">
          <a:xfrm>
            <a:off x="3581400" y="65532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990600" y="990600"/>
          <a:ext cx="1143000" cy="493713"/>
        </p:xfrm>
        <a:graphic>
          <a:graphicData uri="http://schemas.openxmlformats.org/presentationml/2006/ole">
            <p:oleObj spid="_x0000_s66562" name="Equation" r:id="rId4" imgW="469800" imgH="203040" progId="Equation.3">
              <p:embed/>
            </p:oleObj>
          </a:graphicData>
        </a:graphic>
      </p:graphicFrame>
      <p:graphicFrame>
        <p:nvGraphicFramePr>
          <p:cNvPr id="5123" name="Object 9"/>
          <p:cNvGraphicFramePr>
            <a:graphicFrameLocks noChangeAspect="1"/>
          </p:cNvGraphicFramePr>
          <p:nvPr/>
        </p:nvGraphicFramePr>
        <p:xfrm>
          <a:off x="4572000" y="990600"/>
          <a:ext cx="1143000" cy="446088"/>
        </p:xfrm>
        <a:graphic>
          <a:graphicData uri="http://schemas.openxmlformats.org/presentationml/2006/ole">
            <p:oleObj spid="_x0000_s66563" name="Equation" r:id="rId5" imgW="520560" imgH="203040" progId="Equation.3">
              <p:embed/>
            </p:oleObj>
          </a:graphicData>
        </a:graphic>
      </p:graphicFrame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1600200" y="3581400"/>
          <a:ext cx="533400" cy="387350"/>
        </p:xfrm>
        <a:graphic>
          <a:graphicData uri="http://schemas.openxmlformats.org/presentationml/2006/ole">
            <p:oleObj spid="_x0000_s66564" name="Equation" r:id="rId6" imgW="279360" imgH="203040" progId="Equation.3">
              <p:embed/>
            </p:oleObj>
          </a:graphicData>
        </a:graphic>
      </p:graphicFrame>
      <p:graphicFrame>
        <p:nvGraphicFramePr>
          <p:cNvPr id="5125" name="Object 11"/>
          <p:cNvGraphicFramePr>
            <a:graphicFrameLocks noChangeAspect="1"/>
          </p:cNvGraphicFramePr>
          <p:nvPr/>
        </p:nvGraphicFramePr>
        <p:xfrm>
          <a:off x="990600" y="1524000"/>
          <a:ext cx="762000" cy="554038"/>
        </p:xfrm>
        <a:graphic>
          <a:graphicData uri="http://schemas.openxmlformats.org/presentationml/2006/ole">
            <p:oleObj spid="_x0000_s66565" name="Equation" r:id="rId7" imgW="279360" imgH="203040" progId="Equation.3">
              <p:embed/>
            </p:oleObj>
          </a:graphicData>
        </a:graphic>
      </p:graphicFrame>
      <p:graphicFrame>
        <p:nvGraphicFramePr>
          <p:cNvPr id="5126" name="Object 12"/>
          <p:cNvGraphicFramePr>
            <a:graphicFrameLocks noChangeAspect="1"/>
          </p:cNvGraphicFramePr>
          <p:nvPr/>
        </p:nvGraphicFramePr>
        <p:xfrm>
          <a:off x="3276600" y="3581400"/>
          <a:ext cx="1143000" cy="446088"/>
        </p:xfrm>
        <a:graphic>
          <a:graphicData uri="http://schemas.openxmlformats.org/presentationml/2006/ole">
            <p:oleObj spid="_x0000_s66566" name="Equation" r:id="rId8" imgW="520560" imgH="203040" progId="Equation.3">
              <p:embed/>
            </p:oleObj>
          </a:graphicData>
        </a:graphic>
      </p:graphicFrame>
      <p:graphicFrame>
        <p:nvGraphicFramePr>
          <p:cNvPr id="5127" name="Object 13"/>
          <p:cNvGraphicFramePr>
            <a:graphicFrameLocks noChangeAspect="1"/>
          </p:cNvGraphicFramePr>
          <p:nvPr/>
        </p:nvGraphicFramePr>
        <p:xfrm>
          <a:off x="2576513" y="5029200"/>
          <a:ext cx="623887" cy="361950"/>
        </p:xfrm>
        <a:graphic>
          <a:graphicData uri="http://schemas.openxmlformats.org/presentationml/2006/ole">
            <p:oleObj spid="_x0000_s66567" name="Equation" r:id="rId9" imgW="266400" imgH="164880" progId="Equation.3">
              <p:embed/>
            </p:oleObj>
          </a:graphicData>
        </a:graphic>
      </p:graphicFrame>
      <p:graphicFrame>
        <p:nvGraphicFramePr>
          <p:cNvPr id="5128" name="Object 14"/>
          <p:cNvGraphicFramePr>
            <a:graphicFrameLocks noChangeAspect="1"/>
          </p:cNvGraphicFramePr>
          <p:nvPr/>
        </p:nvGraphicFramePr>
        <p:xfrm>
          <a:off x="4324350" y="5029200"/>
          <a:ext cx="355600" cy="361950"/>
        </p:xfrm>
        <a:graphic>
          <a:graphicData uri="http://schemas.openxmlformats.org/presentationml/2006/ole">
            <p:oleObj spid="_x0000_s66568" name="Equation" r:id="rId10" imgW="1522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imes New Roman" pitchFamily="16" charset="0"/>
              </a:rPr>
              <a:t>Terminology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Times New Roman" pitchFamily="16" charset="0"/>
              </a:rPr>
              <a:t>Pair of clauses being </a:t>
            </a:r>
            <a:r>
              <a:rPr lang="en-US" u="sng" smtClean="0">
                <a:latin typeface="Times New Roman" pitchFamily="16" charset="0"/>
              </a:rPr>
              <a:t>resolved</a:t>
            </a:r>
            <a:r>
              <a:rPr lang="en-US" smtClean="0">
                <a:latin typeface="Times New Roman" pitchFamily="16" charset="0"/>
              </a:rPr>
              <a:t> is called the </a:t>
            </a:r>
            <a:r>
              <a:rPr lang="en-US" u="sng" smtClean="0">
                <a:latin typeface="Times New Roman" pitchFamily="16" charset="0"/>
              </a:rPr>
              <a:t>Resolvents</a:t>
            </a:r>
            <a:r>
              <a:rPr lang="en-US" smtClean="0">
                <a:latin typeface="Times New Roman" pitchFamily="16" charset="0"/>
              </a:rPr>
              <a:t>. The resulting clause is called the </a:t>
            </a:r>
            <a:r>
              <a:rPr lang="en-US" u="sng" smtClean="0">
                <a:latin typeface="Times New Roman" pitchFamily="16" charset="0"/>
              </a:rPr>
              <a:t>Resolute</a:t>
            </a:r>
            <a:r>
              <a:rPr lang="en-US" smtClean="0">
                <a:latin typeface="Times New Roman" pitchFamily="16" charset="0"/>
              </a:rPr>
              <a:t>.</a:t>
            </a:r>
          </a:p>
          <a:p>
            <a:pPr eaLnBrk="1" hangingPunct="1"/>
            <a:r>
              <a:rPr lang="en-US" smtClean="0">
                <a:latin typeface="Times New Roman" pitchFamily="16" charset="0"/>
              </a:rPr>
              <a:t>Choosing the correct pair of resolvents is a matter of search.</a:t>
            </a:r>
          </a:p>
          <a:p>
            <a:pPr eaLnBrk="1" hangingPunct="1"/>
            <a:endParaRPr lang="en-US" u="sng" smtClean="0"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Himalayan Club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Introduction through an example </a:t>
            </a:r>
            <a:r>
              <a:rPr lang="en-US" sz="2400" i="1" smtClean="0"/>
              <a:t>(Zohar Manna, 1974):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smtClean="0"/>
              <a:t>Problem: A, B and C belong to the Himalayan club. Every member in the club is either a mountain climber or a skier or both. A likes whatever B dislikes and dislikes whatever B likes. A likes rain and snow. No mountain climber likes rain. Every skier likes snow. </a:t>
            </a:r>
            <a:r>
              <a:rPr lang="en-US" sz="2400" i="1" smtClean="0"/>
              <a:t>Is there a member who is a mountain climber and not a skier?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/>
              <a:t>Given knowledge has: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smtClean="0"/>
              <a:t>Facts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smtClean="0"/>
              <a:t>Rules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3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Example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smtClean="0"/>
              <a:t>Let </a:t>
            </a:r>
            <a:r>
              <a:rPr lang="en-US" sz="2000" i="1" smtClean="0"/>
              <a:t>mc</a:t>
            </a:r>
            <a:r>
              <a:rPr lang="en-US" sz="2000" smtClean="0"/>
              <a:t> denote mountain climber and </a:t>
            </a:r>
            <a:r>
              <a:rPr lang="en-US" sz="2000" i="1" smtClean="0"/>
              <a:t>sk</a:t>
            </a:r>
            <a:r>
              <a:rPr lang="en-US" sz="2000" smtClean="0"/>
              <a:t> denotes skier. Knowledge representation in the given problem is as follows: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/>
              <a:t>member(A)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/>
              <a:t>member(B)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/>
              <a:t>member(C)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∀x[member(x) → (mc(x) ∨ sk(x))]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∀x[mc(x) → ~like(x,rain)]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∀x[sk(x) → like(x, snow)]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∀x[like(B, x) → ~like(A, x)]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∀x[~like(B, x) → like(A, x)]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like(A, rain)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like(A, snow)</a:t>
            </a:r>
          </a:p>
          <a:p>
            <a:pPr marL="971550" lvl="1" indent="-514350" eaLnBrk="1" hangingPunct="1">
              <a:lnSpc>
                <a:spcPct val="80000"/>
              </a:lnSpc>
              <a:buFont typeface="Calibri" pitchFamily="34" charset="0"/>
              <a:buAutoNum type="arabicPeriod"/>
              <a:defRPr/>
            </a:pPr>
            <a:r>
              <a:rPr lang="en-US" sz="1800" i="1" smtClean="0">
                <a:ea typeface="Arial Unicode MS" pitchFamily="34" charset="-128"/>
                <a:cs typeface="Arial Unicode MS" pitchFamily="34" charset="-128"/>
              </a:rPr>
              <a:t>Question: ∃x[member(x) ∧ mc(x) ∧ ~sk(x)]</a:t>
            </a:r>
            <a:endParaRPr lang="en-US" sz="1800" i="1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/>
              <a:t>We have to infer the 11</a:t>
            </a:r>
            <a:r>
              <a:rPr lang="en-US" sz="2000" baseline="30000" smtClean="0"/>
              <a:t>th</a:t>
            </a:r>
            <a:r>
              <a:rPr lang="en-US" sz="2000" smtClean="0"/>
              <a:t> expression from the given 10.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smtClean="0"/>
              <a:t>Done through Resolution Refutation.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Times New Roman" pitchFamily="18" charset="0"/>
              </a:rPr>
              <a:t>Club example: Inferencing</a:t>
            </a:r>
          </a:p>
        </p:txBody>
      </p:sp>
      <p:sp>
        <p:nvSpPr>
          <p:cNvPr id="1036" name="Rectangle 3"/>
          <p:cNvSpPr>
            <a:spLocks noChangeArrowheads="1"/>
          </p:cNvSpPr>
          <p:nvPr/>
        </p:nvSpPr>
        <p:spPr bwMode="auto">
          <a:xfrm>
            <a:off x="457200" y="685800"/>
            <a:ext cx="4038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member(A)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member(B)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member(C)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tx1"/>
              </a:buClr>
              <a:buSzPct val="55000"/>
              <a:buFont typeface="Times New Roman" pitchFamily="18" charset="0"/>
              <a:buChar char="–"/>
            </a:pPr>
            <a:r>
              <a:rPr lang="en-US" sz="2400">
                <a:latin typeface="Times New Roman" pitchFamily="18" charset="0"/>
              </a:rPr>
              <a:t>Can be written as 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tx1"/>
              </a:buClr>
              <a:buSzPct val="55000"/>
              <a:buFont typeface="Times New Roman" pitchFamily="18" charset="0"/>
              <a:buChar char="–"/>
            </a:pPr>
            <a:r>
              <a:rPr lang="en-US" sz="24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tx1"/>
              </a:buClr>
              <a:buSzPct val="55000"/>
              <a:buFont typeface="Times New Roman" pitchFamily="18" charset="0"/>
              <a:buChar char="–"/>
            </a:pPr>
            <a:r>
              <a:rPr lang="en-US" sz="24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tx1"/>
              </a:buClr>
              <a:buSzPct val="55000"/>
              <a:buFont typeface="Times New Roman" pitchFamily="18" charset="0"/>
              <a:buChar char="–"/>
            </a:pPr>
            <a:r>
              <a:rPr lang="en-US" sz="24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tx1"/>
              </a:buClr>
              <a:buSzPct val="55000"/>
              <a:buFont typeface="Times New Roman" pitchFamily="18" charset="0"/>
              <a:buChar char="–"/>
            </a:pPr>
            <a:r>
              <a:rPr lang="en-US" sz="240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143000" y="2286000"/>
          <a:ext cx="4953000" cy="468313"/>
        </p:xfrm>
        <a:graphic>
          <a:graphicData uri="http://schemas.openxmlformats.org/presentationml/2006/ole">
            <p:oleObj spid="_x0000_s115714" name="Equation" r:id="rId4" imgW="2145960" imgH="203040" progId="Equation.3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ph idx="1"/>
          </p:nvPr>
        </p:nvGraphicFramePr>
        <p:xfrm>
          <a:off x="4349750" y="3057525"/>
          <a:ext cx="4029075" cy="400050"/>
        </p:xfrm>
        <a:graphic>
          <a:graphicData uri="http://schemas.openxmlformats.org/presentationml/2006/ole">
            <p:oleObj spid="_x0000_s115715" name="Equation" r:id="rId5" imgW="1968480" imgH="203040" progId="Equation.3">
              <p:embed/>
            </p:oleObj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2667000" y="3200400"/>
          <a:ext cx="3810000" cy="423863"/>
        </p:xfrm>
        <a:graphic>
          <a:graphicData uri="http://schemas.openxmlformats.org/presentationml/2006/ole">
            <p:oleObj spid="_x0000_s115716" name="Equation" r:id="rId6" imgW="1828800" imgH="203040" progId="Equation.3">
              <p:embed/>
            </p:oleObj>
          </a:graphicData>
        </a:graphic>
      </p:graphicFrame>
      <p:graphicFrame>
        <p:nvGraphicFramePr>
          <p:cNvPr id="1029" name="Object 7"/>
          <p:cNvGraphicFramePr>
            <a:graphicFrameLocks noChangeAspect="1"/>
          </p:cNvGraphicFramePr>
          <p:nvPr/>
        </p:nvGraphicFramePr>
        <p:xfrm>
          <a:off x="996950" y="3657600"/>
          <a:ext cx="3492500" cy="466725"/>
        </p:xfrm>
        <a:graphic>
          <a:graphicData uri="http://schemas.openxmlformats.org/presentationml/2006/ole">
            <p:oleObj spid="_x0000_s115717" name="Equation" r:id="rId7" imgW="1523880" imgH="203040" progId="Equation.3">
              <p:embed/>
            </p:oleObj>
          </a:graphicData>
        </a:graphic>
      </p:graphicFrame>
      <p:graphicFrame>
        <p:nvGraphicFramePr>
          <p:cNvPr id="1030" name="Object 8"/>
          <p:cNvGraphicFramePr>
            <a:graphicFrameLocks noChangeAspect="1"/>
          </p:cNvGraphicFramePr>
          <p:nvPr/>
        </p:nvGraphicFramePr>
        <p:xfrm>
          <a:off x="2895600" y="4114800"/>
          <a:ext cx="2997200" cy="466725"/>
        </p:xfrm>
        <a:graphic>
          <a:graphicData uri="http://schemas.openxmlformats.org/presentationml/2006/ole">
            <p:oleObj spid="_x0000_s115718" name="Equation" r:id="rId8" imgW="1307880" imgH="203040" progId="Equation.3">
              <p:embed/>
            </p:oleObj>
          </a:graphicData>
        </a:graphic>
      </p:graphicFrame>
      <p:graphicFrame>
        <p:nvGraphicFramePr>
          <p:cNvPr id="1031" name="Object 9"/>
          <p:cNvGraphicFramePr>
            <a:graphicFrameLocks noChangeAspect="1"/>
          </p:cNvGraphicFramePr>
          <p:nvPr/>
        </p:nvGraphicFramePr>
        <p:xfrm>
          <a:off x="996950" y="4648200"/>
          <a:ext cx="3422650" cy="434975"/>
        </p:xfrm>
        <a:graphic>
          <a:graphicData uri="http://schemas.openxmlformats.org/presentationml/2006/ole">
            <p:oleObj spid="_x0000_s115719" name="Equation" r:id="rId9" imgW="1600200" imgH="203040" progId="Equation.3">
              <p:embed/>
            </p:oleObj>
          </a:graphicData>
        </a:graphic>
      </p:graphicFrame>
      <p:graphicFrame>
        <p:nvGraphicFramePr>
          <p:cNvPr id="1032" name="Object 10"/>
          <p:cNvGraphicFramePr>
            <a:graphicFrameLocks noChangeAspect="1"/>
          </p:cNvGraphicFramePr>
          <p:nvPr/>
        </p:nvGraphicFramePr>
        <p:xfrm>
          <a:off x="2743200" y="5105400"/>
          <a:ext cx="3016250" cy="434975"/>
        </p:xfrm>
        <a:graphic>
          <a:graphicData uri="http://schemas.openxmlformats.org/presentationml/2006/ole">
            <p:oleObj spid="_x0000_s115720" name="Equation" r:id="rId10" imgW="1409400" imgH="203040" progId="Equation.3">
              <p:embed/>
            </p:oleObj>
          </a:graphicData>
        </a:graphic>
      </p:graphicFrame>
      <p:graphicFrame>
        <p:nvGraphicFramePr>
          <p:cNvPr id="1033" name="Object 11"/>
          <p:cNvGraphicFramePr>
            <a:graphicFrameLocks noChangeAspect="1"/>
          </p:cNvGraphicFramePr>
          <p:nvPr/>
        </p:nvGraphicFramePr>
        <p:xfrm>
          <a:off x="1093788" y="5562600"/>
          <a:ext cx="3451225" cy="427038"/>
        </p:xfrm>
        <a:graphic>
          <a:graphicData uri="http://schemas.openxmlformats.org/presentationml/2006/ole">
            <p:oleObj spid="_x0000_s115721" name="Equation" r:id="rId11" imgW="1638000" imgH="203040" progId="Equation.3">
              <p:embed/>
            </p:oleObj>
          </a:graphicData>
        </a:graphic>
      </p:graphicFrame>
      <p:graphicFrame>
        <p:nvGraphicFramePr>
          <p:cNvPr id="1034" name="Object 12"/>
          <p:cNvGraphicFramePr>
            <a:graphicFrameLocks noChangeAspect="1"/>
          </p:cNvGraphicFramePr>
          <p:nvPr/>
        </p:nvGraphicFramePr>
        <p:xfrm>
          <a:off x="2819400" y="6096000"/>
          <a:ext cx="3049588" cy="427038"/>
        </p:xfrm>
        <a:graphic>
          <a:graphicData uri="http://schemas.openxmlformats.org/presentationml/2006/ole">
            <p:oleObj spid="_x0000_s115722" name="Equation" r:id="rId12" imgW="14475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324600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AutoNum type="arabicPeriod" startAt="8"/>
            </a:pPr>
            <a:r>
              <a:rPr lang="en-US" smtClean="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buClr>
                <a:schemeClr val="tx1"/>
              </a:buClr>
              <a:buFont typeface="Times New Roman" pitchFamily="18" charset="0"/>
              <a:buChar char="–"/>
            </a:pPr>
            <a:r>
              <a:rPr lang="en-US" smtClean="0">
                <a:latin typeface="Times New Roman" pitchFamily="18" charset="0"/>
              </a:rPr>
              <a:t>  </a:t>
            </a:r>
          </a:p>
          <a:p>
            <a:pPr marL="609600" indent="-609600" eaLnBrk="1" hangingPunct="1">
              <a:buClr>
                <a:schemeClr val="tx1"/>
              </a:buClr>
              <a:buFont typeface="Times New Roman" pitchFamily="18" charset="0"/>
              <a:buAutoNum type="arabicPeriod" startAt="9"/>
            </a:pPr>
            <a:r>
              <a:rPr lang="en-US" smtClean="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buClr>
                <a:schemeClr val="tx1"/>
              </a:buClr>
              <a:buFont typeface="Times New Roman" pitchFamily="18" charset="0"/>
              <a:buAutoNum type="arabicPeriod" startAt="9"/>
            </a:pPr>
            <a:r>
              <a:rPr lang="en-US" smtClean="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buClr>
                <a:schemeClr val="tx1"/>
              </a:buClr>
              <a:buFont typeface="Times New Roman" pitchFamily="18" charset="0"/>
              <a:buAutoNum type="arabicPeriod" startAt="9"/>
            </a:pPr>
            <a:r>
              <a:rPr lang="en-US" smtClean="0">
                <a:latin typeface="Times New Roman" pitchFamily="18" charset="0"/>
              </a:rPr>
              <a:t> </a:t>
            </a:r>
          </a:p>
          <a:p>
            <a:pPr marL="990600" lvl="1" indent="-533400" eaLnBrk="1" hangingPunct="1">
              <a:buClr>
                <a:schemeClr val="tx1"/>
              </a:buClr>
              <a:buFont typeface="Times New Roman" pitchFamily="18" charset="0"/>
              <a:buChar char="–"/>
            </a:pPr>
            <a:r>
              <a:rPr lang="en-US" smtClean="0">
                <a:latin typeface="Times New Roman" pitchFamily="18" charset="0"/>
              </a:rPr>
              <a:t>Negate–   </a:t>
            </a:r>
          </a:p>
          <a:p>
            <a:pPr marL="990600" lvl="1" indent="-533400" eaLnBrk="1" hangingPunct="1">
              <a:buClr>
                <a:schemeClr val="tx1"/>
              </a:buClr>
              <a:buFont typeface="Times New Roman" pitchFamily="18" charset="0"/>
              <a:buChar char="–"/>
            </a:pPr>
            <a:endParaRPr lang="en-US" smtClean="0">
              <a:latin typeface="Times New Roman" pitchFamily="18" charset="0"/>
            </a:endParaRPr>
          </a:p>
          <a:p>
            <a:pPr marL="990600" lvl="1" indent="-533400" eaLnBrk="1" hangingPunct="1">
              <a:buClr>
                <a:schemeClr val="tx1"/>
              </a:buClr>
              <a:buFont typeface="Times New Roman" pitchFamily="18" charset="0"/>
              <a:buNone/>
            </a:pPr>
            <a:endParaRPr lang="en-US" smtClean="0">
              <a:latin typeface="Times New Roman" pitchFamily="18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241425" y="404813"/>
          <a:ext cx="3330575" cy="433387"/>
        </p:xfrm>
        <a:graphic>
          <a:graphicData uri="http://schemas.openxmlformats.org/presentationml/2006/ole">
            <p:oleObj spid="_x0000_s116738" name="Equation" r:id="rId4" imgW="1562040" imgH="203040" progId="Equation.3">
              <p:embed/>
            </p:oleObj>
          </a:graphicData>
        </a:graphic>
      </p:graphicFrame>
      <p:graphicFrame>
        <p:nvGraphicFramePr>
          <p:cNvPr id="2051" name="Object 4"/>
          <p:cNvGraphicFramePr>
            <a:graphicFrameLocks noChangeAspect="1"/>
          </p:cNvGraphicFramePr>
          <p:nvPr/>
        </p:nvGraphicFramePr>
        <p:xfrm>
          <a:off x="2971800" y="938213"/>
          <a:ext cx="2382838" cy="433387"/>
        </p:xfrm>
        <a:graphic>
          <a:graphicData uri="http://schemas.openxmlformats.org/presentationml/2006/ole">
            <p:oleObj spid="_x0000_s116739" name="Equation" r:id="rId5" imgW="1117440" imgH="203040" progId="Equation.3">
              <p:embed/>
            </p:oleObj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/>
        </p:nvGraphicFramePr>
        <p:xfrm>
          <a:off x="1295400" y="1506538"/>
          <a:ext cx="1600200" cy="474662"/>
        </p:xfrm>
        <a:graphic>
          <a:graphicData uri="http://schemas.openxmlformats.org/presentationml/2006/ole">
            <p:oleObj spid="_x0000_s116740" name="Equation" r:id="rId6" imgW="685800" imgH="203040" progId="Equation.3">
              <p:embed/>
            </p:oleObj>
          </a:graphicData>
        </a:graphic>
      </p:graphicFrame>
      <p:graphicFrame>
        <p:nvGraphicFramePr>
          <p:cNvPr id="2053" name="Object 6"/>
          <p:cNvGraphicFramePr>
            <a:graphicFrameLocks noChangeAspect="1"/>
          </p:cNvGraphicFramePr>
          <p:nvPr/>
        </p:nvGraphicFramePr>
        <p:xfrm>
          <a:off x="1219200" y="2136775"/>
          <a:ext cx="1676400" cy="454025"/>
        </p:xfrm>
        <a:graphic>
          <a:graphicData uri="http://schemas.openxmlformats.org/presentationml/2006/ole">
            <p:oleObj spid="_x0000_s116741" name="Equation" r:id="rId7" imgW="749160" imgH="203040" progId="Equation.3">
              <p:embed/>
            </p:oleObj>
          </a:graphicData>
        </a:graphic>
      </p:graphicFrame>
      <p:graphicFrame>
        <p:nvGraphicFramePr>
          <p:cNvPr id="2054" name="Object 7"/>
          <p:cNvGraphicFramePr>
            <a:graphicFrameLocks noChangeAspect="1"/>
          </p:cNvGraphicFramePr>
          <p:nvPr/>
        </p:nvGraphicFramePr>
        <p:xfrm>
          <a:off x="1247775" y="2667000"/>
          <a:ext cx="4591050" cy="452438"/>
        </p:xfrm>
        <a:graphic>
          <a:graphicData uri="http://schemas.openxmlformats.org/presentationml/2006/ole">
            <p:oleObj spid="_x0000_s116742" name="Equation" r:id="rId8" imgW="2057400" imgH="203040" progId="Equation.3">
              <p:embed/>
            </p:oleObj>
          </a:graphicData>
        </a:graphic>
      </p:graphicFrame>
      <p:graphicFrame>
        <p:nvGraphicFramePr>
          <p:cNvPr id="2055" name="Object 8"/>
          <p:cNvGraphicFramePr>
            <a:graphicFrameLocks noChangeAspect="1"/>
          </p:cNvGraphicFramePr>
          <p:nvPr/>
        </p:nvGraphicFramePr>
        <p:xfrm>
          <a:off x="2868613" y="3200400"/>
          <a:ext cx="4903787" cy="452438"/>
        </p:xfrm>
        <a:graphic>
          <a:graphicData uri="http://schemas.openxmlformats.org/presentationml/2006/ole">
            <p:oleObj spid="_x0000_s116743" name="Equation" r:id="rId9" imgW="21970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46038"/>
            <a:ext cx="8229600" cy="5821362"/>
          </a:xfrm>
        </p:spPr>
        <p:txBody>
          <a:bodyPr/>
          <a:lstStyle/>
          <a:p>
            <a:pPr marL="609600" indent="-609600" eaLnBrk="1" hangingPunct="1"/>
            <a:r>
              <a:rPr lang="en-US" smtClean="0">
                <a:latin typeface="Times New Roman" pitchFamily="18" charset="0"/>
              </a:rPr>
              <a:t>Now standardize the variables apart which results in the following</a:t>
            </a:r>
          </a:p>
          <a:p>
            <a:pPr marL="609600" indent="-609600" eaLnBrk="1" hangingPunct="1">
              <a:buFontTx/>
              <a:buAutoNum type="arabicPeriod"/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3083" name="Rectangle 3"/>
          <p:cNvSpPr>
            <a:spLocks noChangeArrowheads="1"/>
          </p:cNvSpPr>
          <p:nvPr/>
        </p:nvSpPr>
        <p:spPr bwMode="auto">
          <a:xfrm>
            <a:off x="457200" y="990600"/>
            <a:ext cx="4038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member(A)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member(B)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  <a:r>
              <a:rPr lang="en-US" sz="2800" i="1">
                <a:latin typeface="Times New Roman" pitchFamily="18" charset="0"/>
              </a:rPr>
              <a:t>member(C)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tx1"/>
              </a:buClr>
              <a:buSzPct val="60000"/>
              <a:buFontTx/>
              <a:buAutoNum type="arabicPeriod"/>
            </a:pPr>
            <a:r>
              <a:rPr lang="en-US" sz="2800">
                <a:latin typeface="Times New Roman" pitchFamily="18" charset="0"/>
              </a:rPr>
              <a:t>  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050925" y="2620963"/>
          <a:ext cx="3994150" cy="423862"/>
        </p:xfrm>
        <a:graphic>
          <a:graphicData uri="http://schemas.openxmlformats.org/presentationml/2006/ole">
            <p:oleObj spid="_x0000_s117762" name="Equation" r:id="rId4" imgW="1917360" imgH="203040" progId="Equation.3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1016000" y="3114675"/>
          <a:ext cx="3200400" cy="466725"/>
        </p:xfrm>
        <a:graphic>
          <a:graphicData uri="http://schemas.openxmlformats.org/presentationml/2006/ole">
            <p:oleObj spid="_x0000_s117763" name="Equation" r:id="rId5" imgW="1396800" imgH="203040" progId="Equation.3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1031875" y="3603625"/>
          <a:ext cx="3151188" cy="434975"/>
        </p:xfrm>
        <a:graphic>
          <a:graphicData uri="http://schemas.openxmlformats.org/presentationml/2006/ole">
            <p:oleObj spid="_x0000_s117764" name="Equation" r:id="rId6" imgW="1473120" imgH="203040" progId="Equation.3">
              <p:embed/>
            </p:oleObj>
          </a:graphicData>
        </a:graphic>
      </p:graphicFrame>
      <p:graphicFrame>
        <p:nvGraphicFramePr>
          <p:cNvPr id="3077" name="Object 7"/>
          <p:cNvGraphicFramePr>
            <a:graphicFrameLocks noChangeAspect="1"/>
          </p:cNvGraphicFramePr>
          <p:nvPr/>
        </p:nvGraphicFramePr>
        <p:xfrm>
          <a:off x="1060450" y="4144963"/>
          <a:ext cx="3211513" cy="427037"/>
        </p:xfrm>
        <a:graphic>
          <a:graphicData uri="http://schemas.openxmlformats.org/presentationml/2006/ole">
            <p:oleObj spid="_x0000_s117765" name="Equation" r:id="rId7" imgW="1523880" imgH="203040" progId="Equation.3">
              <p:embed/>
            </p:oleObj>
          </a:graphicData>
        </a:graphic>
      </p:graphicFrame>
      <p:graphicFrame>
        <p:nvGraphicFramePr>
          <p:cNvPr id="3078" name="Object 8"/>
          <p:cNvGraphicFramePr>
            <a:graphicFrameLocks noChangeAspect="1"/>
          </p:cNvGraphicFramePr>
          <p:nvPr/>
        </p:nvGraphicFramePr>
        <p:xfrm>
          <a:off x="1020763" y="4648200"/>
          <a:ext cx="2546350" cy="433388"/>
        </p:xfrm>
        <a:graphic>
          <a:graphicData uri="http://schemas.openxmlformats.org/presentationml/2006/ole">
            <p:oleObj spid="_x0000_s117766" name="Equation" r:id="rId8" imgW="1193760" imgH="203040" progId="Equation.3">
              <p:embed/>
            </p:oleObj>
          </a:graphicData>
        </a:graphic>
      </p:graphicFrame>
      <p:graphicFrame>
        <p:nvGraphicFramePr>
          <p:cNvPr id="3079" name="Object 9"/>
          <p:cNvGraphicFramePr>
            <a:graphicFrameLocks noChangeAspect="1"/>
          </p:cNvGraphicFramePr>
          <p:nvPr/>
        </p:nvGraphicFramePr>
        <p:xfrm>
          <a:off x="990600" y="5186363"/>
          <a:ext cx="1524000" cy="452437"/>
        </p:xfrm>
        <a:graphic>
          <a:graphicData uri="http://schemas.openxmlformats.org/presentationml/2006/ole">
            <p:oleObj spid="_x0000_s117767" name="Equation" r:id="rId9" imgW="685800" imgH="203040" progId="Equation.3">
              <p:embed/>
            </p:oleObj>
          </a:graphicData>
        </a:graphic>
      </p:graphicFrame>
      <p:graphicFrame>
        <p:nvGraphicFramePr>
          <p:cNvPr id="3080" name="Object 10"/>
          <p:cNvGraphicFramePr>
            <a:graphicFrameLocks noChangeAspect="1"/>
          </p:cNvGraphicFramePr>
          <p:nvPr/>
        </p:nvGraphicFramePr>
        <p:xfrm>
          <a:off x="990600" y="5718175"/>
          <a:ext cx="1676400" cy="454025"/>
        </p:xfrm>
        <a:graphic>
          <a:graphicData uri="http://schemas.openxmlformats.org/presentationml/2006/ole">
            <p:oleObj spid="_x0000_s117768" name="Equation" r:id="rId10" imgW="749160" imgH="203040" progId="Equation.3">
              <p:embed/>
            </p:oleObj>
          </a:graphicData>
        </a:graphic>
      </p:graphicFrame>
      <p:graphicFrame>
        <p:nvGraphicFramePr>
          <p:cNvPr id="3081" name="Object 11"/>
          <p:cNvGraphicFramePr>
            <a:graphicFrameLocks noChangeAspect="1"/>
          </p:cNvGraphicFramePr>
          <p:nvPr/>
        </p:nvGraphicFramePr>
        <p:xfrm>
          <a:off x="1330325" y="6176963"/>
          <a:ext cx="4591050" cy="452437"/>
        </p:xfrm>
        <a:graphic>
          <a:graphicData uri="http://schemas.openxmlformats.org/presentationml/2006/ole">
            <p:oleObj spid="_x0000_s117769" name="Equation" r:id="rId11" imgW="20574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73038" y="152400"/>
          <a:ext cx="2549525" cy="339725"/>
        </p:xfrm>
        <a:graphic>
          <a:graphicData uri="http://schemas.openxmlformats.org/presentationml/2006/ole">
            <p:oleObj spid="_x0000_s118786" name="Equation" r:id="rId4" imgW="1523880" imgH="20304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733800" y="228600"/>
          <a:ext cx="1143000" cy="309563"/>
        </p:xfrm>
        <a:graphic>
          <a:graphicData uri="http://schemas.openxmlformats.org/presentationml/2006/ole">
            <p:oleObj spid="_x0000_s118787" name="Equation" r:id="rId5" imgW="749160" imgH="203040" progId="Equation.3">
              <p:embed/>
            </p:oleObj>
          </a:graphicData>
        </a:graphic>
      </p:graphicFrame>
      <p:sp>
        <p:nvSpPr>
          <p:cNvPr id="4112" name="Line 4"/>
          <p:cNvSpPr>
            <a:spLocks noChangeShapeType="1"/>
          </p:cNvSpPr>
          <p:nvPr/>
        </p:nvSpPr>
        <p:spPr bwMode="auto">
          <a:xfrm>
            <a:off x="2133600" y="5334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3" name="Line 5"/>
          <p:cNvSpPr>
            <a:spLocks noChangeShapeType="1"/>
          </p:cNvSpPr>
          <p:nvPr/>
        </p:nvSpPr>
        <p:spPr bwMode="auto">
          <a:xfrm flipH="1">
            <a:off x="2895600" y="5334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00" name="Object 6"/>
          <p:cNvGraphicFramePr>
            <a:graphicFrameLocks noChangeAspect="1"/>
          </p:cNvGraphicFramePr>
          <p:nvPr/>
        </p:nvGraphicFramePr>
        <p:xfrm>
          <a:off x="2362200" y="1143000"/>
          <a:ext cx="1371600" cy="322263"/>
        </p:xfrm>
        <a:graphic>
          <a:graphicData uri="http://schemas.openxmlformats.org/presentationml/2006/ole">
            <p:oleObj spid="_x0000_s118788" name="Equation" r:id="rId6" imgW="863280" imgH="203040" progId="Equation.3">
              <p:embed/>
            </p:oleObj>
          </a:graphicData>
        </a:graphic>
      </p:graphicFrame>
      <p:graphicFrame>
        <p:nvGraphicFramePr>
          <p:cNvPr id="4101" name="Object 7"/>
          <p:cNvGraphicFramePr>
            <a:graphicFrameLocks noChangeAspect="1"/>
          </p:cNvGraphicFramePr>
          <p:nvPr/>
        </p:nvGraphicFramePr>
        <p:xfrm>
          <a:off x="4505325" y="1143000"/>
          <a:ext cx="2341563" cy="341313"/>
        </p:xfrm>
        <a:graphic>
          <a:graphicData uri="http://schemas.openxmlformats.org/presentationml/2006/ole">
            <p:oleObj spid="_x0000_s118789" name="Equation" r:id="rId7" imgW="1396800" imgH="203040" progId="Equation.3">
              <p:embed/>
            </p:oleObj>
          </a:graphicData>
        </a:graphic>
      </p:graphicFrame>
      <p:sp>
        <p:nvSpPr>
          <p:cNvPr id="4114" name="Line 8"/>
          <p:cNvSpPr>
            <a:spLocks noChangeShapeType="1"/>
          </p:cNvSpPr>
          <p:nvPr/>
        </p:nvSpPr>
        <p:spPr bwMode="auto">
          <a:xfrm>
            <a:off x="2895600" y="14478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5" name="Line 9"/>
          <p:cNvSpPr>
            <a:spLocks noChangeShapeType="1"/>
          </p:cNvSpPr>
          <p:nvPr/>
        </p:nvSpPr>
        <p:spPr bwMode="auto">
          <a:xfrm flipH="1">
            <a:off x="3810000" y="14478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02" name="Object 10"/>
          <p:cNvGraphicFramePr>
            <a:graphicFrameLocks noChangeAspect="1"/>
          </p:cNvGraphicFramePr>
          <p:nvPr/>
        </p:nvGraphicFramePr>
        <p:xfrm>
          <a:off x="5192713" y="1828800"/>
          <a:ext cx="3178175" cy="338138"/>
        </p:xfrm>
        <a:graphic>
          <a:graphicData uri="http://schemas.openxmlformats.org/presentationml/2006/ole">
            <p:oleObj spid="_x0000_s118790" name="Equation" r:id="rId8" imgW="1917360" imgH="203040" progId="Equation.3">
              <p:embed/>
            </p:oleObj>
          </a:graphicData>
        </a:graphic>
      </p:graphicFrame>
      <p:graphicFrame>
        <p:nvGraphicFramePr>
          <p:cNvPr id="4103" name="Object 11"/>
          <p:cNvGraphicFramePr>
            <a:graphicFrameLocks noChangeAspect="1"/>
          </p:cNvGraphicFramePr>
          <p:nvPr/>
        </p:nvGraphicFramePr>
        <p:xfrm>
          <a:off x="3429000" y="1905000"/>
          <a:ext cx="838200" cy="327025"/>
        </p:xfrm>
        <a:graphic>
          <a:graphicData uri="http://schemas.openxmlformats.org/presentationml/2006/ole">
            <p:oleObj spid="_x0000_s118791" name="Equation" r:id="rId9" imgW="520560" imgH="203040" progId="Equation.3">
              <p:embed/>
            </p:oleObj>
          </a:graphicData>
        </a:graphic>
      </p:graphicFrame>
      <p:sp>
        <p:nvSpPr>
          <p:cNvPr id="4116" name="Line 12"/>
          <p:cNvSpPr>
            <a:spLocks noChangeShapeType="1"/>
          </p:cNvSpPr>
          <p:nvPr/>
        </p:nvSpPr>
        <p:spPr bwMode="auto">
          <a:xfrm>
            <a:off x="3733800" y="2209800"/>
            <a:ext cx="457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13"/>
          <p:cNvSpPr>
            <a:spLocks noChangeShapeType="1"/>
          </p:cNvSpPr>
          <p:nvPr/>
        </p:nvSpPr>
        <p:spPr bwMode="auto">
          <a:xfrm flipH="1">
            <a:off x="4191000" y="2133600"/>
            <a:ext cx="2057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04" name="Object 14"/>
          <p:cNvGraphicFramePr>
            <a:graphicFrameLocks noChangeAspect="1"/>
          </p:cNvGraphicFramePr>
          <p:nvPr/>
        </p:nvGraphicFramePr>
        <p:xfrm>
          <a:off x="3130550" y="2895600"/>
          <a:ext cx="2355850" cy="341313"/>
        </p:xfrm>
        <a:graphic>
          <a:graphicData uri="http://schemas.openxmlformats.org/presentationml/2006/ole">
            <p:oleObj spid="_x0000_s118792" name="Equation" r:id="rId10" imgW="1409400" imgH="203040" progId="Equation.3">
              <p:embed/>
            </p:oleObj>
          </a:graphicData>
        </a:graphic>
      </p:graphicFrame>
      <p:graphicFrame>
        <p:nvGraphicFramePr>
          <p:cNvPr id="4105" name="Object 15"/>
          <p:cNvGraphicFramePr>
            <a:graphicFrameLocks noChangeAspect="1"/>
          </p:cNvGraphicFramePr>
          <p:nvPr/>
        </p:nvGraphicFramePr>
        <p:xfrm>
          <a:off x="6483350" y="2895600"/>
          <a:ext cx="1212850" cy="328613"/>
        </p:xfrm>
        <a:graphic>
          <a:graphicData uri="http://schemas.openxmlformats.org/presentationml/2006/ole">
            <p:oleObj spid="_x0000_s118793" name="Equation" r:id="rId11" imgW="749160" imgH="203040" progId="Equation.3">
              <p:embed/>
            </p:oleObj>
          </a:graphicData>
        </a:graphic>
      </p:graphicFrame>
      <p:sp>
        <p:nvSpPr>
          <p:cNvPr id="4118" name="Line 16"/>
          <p:cNvSpPr>
            <a:spLocks noChangeShapeType="1"/>
          </p:cNvSpPr>
          <p:nvPr/>
        </p:nvSpPr>
        <p:spPr bwMode="auto">
          <a:xfrm>
            <a:off x="4349750" y="3200400"/>
            <a:ext cx="128905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17"/>
          <p:cNvSpPr>
            <a:spLocks noChangeShapeType="1"/>
          </p:cNvSpPr>
          <p:nvPr/>
        </p:nvSpPr>
        <p:spPr bwMode="auto">
          <a:xfrm flipH="1">
            <a:off x="5638800" y="3200400"/>
            <a:ext cx="130175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06" name="Object 18"/>
          <p:cNvGraphicFramePr>
            <a:graphicFrameLocks noChangeAspect="1"/>
          </p:cNvGraphicFramePr>
          <p:nvPr/>
        </p:nvGraphicFramePr>
        <p:xfrm>
          <a:off x="5181600" y="3810000"/>
          <a:ext cx="685800" cy="323850"/>
        </p:xfrm>
        <a:graphic>
          <a:graphicData uri="http://schemas.openxmlformats.org/presentationml/2006/ole">
            <p:oleObj spid="_x0000_s118794" name="Equation" r:id="rId12" imgW="431640" imgH="203040" progId="Equation.3">
              <p:embed/>
            </p:oleObj>
          </a:graphicData>
        </a:graphic>
      </p:graphicFrame>
      <p:graphicFrame>
        <p:nvGraphicFramePr>
          <p:cNvPr id="4107" name="Object 19"/>
          <p:cNvGraphicFramePr>
            <a:graphicFrameLocks noChangeAspect="1"/>
          </p:cNvGraphicFramePr>
          <p:nvPr/>
        </p:nvGraphicFramePr>
        <p:xfrm>
          <a:off x="944563" y="3810000"/>
          <a:ext cx="3670300" cy="361950"/>
        </p:xfrm>
        <a:graphic>
          <a:graphicData uri="http://schemas.openxmlformats.org/presentationml/2006/ole">
            <p:oleObj spid="_x0000_s118795" name="Equation" r:id="rId13" imgW="2057400" imgH="203040" progId="Equation.3">
              <p:embed/>
            </p:oleObj>
          </a:graphicData>
        </a:graphic>
      </p:graphicFrame>
      <p:sp>
        <p:nvSpPr>
          <p:cNvPr id="4120" name="Line 20"/>
          <p:cNvSpPr>
            <a:spLocks noChangeShapeType="1"/>
          </p:cNvSpPr>
          <p:nvPr/>
        </p:nvSpPr>
        <p:spPr bwMode="auto">
          <a:xfrm>
            <a:off x="2971800" y="41910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1" name="Line 21"/>
          <p:cNvSpPr>
            <a:spLocks noChangeShapeType="1"/>
          </p:cNvSpPr>
          <p:nvPr/>
        </p:nvSpPr>
        <p:spPr bwMode="auto">
          <a:xfrm flipH="1">
            <a:off x="3810000" y="4114800"/>
            <a:ext cx="1676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08" name="Object 22"/>
          <p:cNvGraphicFramePr>
            <a:graphicFrameLocks noChangeAspect="1"/>
          </p:cNvGraphicFramePr>
          <p:nvPr/>
        </p:nvGraphicFramePr>
        <p:xfrm>
          <a:off x="2667000" y="4724400"/>
          <a:ext cx="2438400" cy="361950"/>
        </p:xfrm>
        <a:graphic>
          <a:graphicData uri="http://schemas.openxmlformats.org/presentationml/2006/ole">
            <p:oleObj spid="_x0000_s118796" name="Equation" r:id="rId14" imgW="1371600" imgH="203040" progId="Equation.3">
              <p:embed/>
            </p:oleObj>
          </a:graphicData>
        </a:graphic>
      </p:graphicFrame>
      <p:graphicFrame>
        <p:nvGraphicFramePr>
          <p:cNvPr id="4109" name="Object 23"/>
          <p:cNvGraphicFramePr>
            <a:graphicFrameLocks noChangeAspect="1"/>
          </p:cNvGraphicFramePr>
          <p:nvPr/>
        </p:nvGraphicFramePr>
        <p:xfrm>
          <a:off x="5943600" y="4724400"/>
          <a:ext cx="838200" cy="327025"/>
        </p:xfrm>
        <a:graphic>
          <a:graphicData uri="http://schemas.openxmlformats.org/presentationml/2006/ole">
            <p:oleObj spid="_x0000_s118797" name="Equation" r:id="rId15" imgW="520560" imgH="203040" progId="Equation.3">
              <p:embed/>
            </p:oleObj>
          </a:graphicData>
        </a:graphic>
      </p:graphicFrame>
      <p:sp>
        <p:nvSpPr>
          <p:cNvPr id="4122" name="Line 24"/>
          <p:cNvSpPr>
            <a:spLocks noChangeShapeType="1"/>
          </p:cNvSpPr>
          <p:nvPr/>
        </p:nvSpPr>
        <p:spPr bwMode="auto">
          <a:xfrm>
            <a:off x="3733800" y="50292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3" name="Line 25"/>
          <p:cNvSpPr>
            <a:spLocks noChangeShapeType="1"/>
          </p:cNvSpPr>
          <p:nvPr/>
        </p:nvSpPr>
        <p:spPr bwMode="auto">
          <a:xfrm flipH="1">
            <a:off x="4495800" y="4953000"/>
            <a:ext cx="1600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110" name="Object 26"/>
          <p:cNvGraphicFramePr>
            <a:graphicFrameLocks noChangeAspect="1"/>
          </p:cNvGraphicFramePr>
          <p:nvPr/>
        </p:nvGraphicFramePr>
        <p:xfrm>
          <a:off x="3810000" y="5562600"/>
          <a:ext cx="1493838" cy="346075"/>
        </p:xfrm>
        <a:graphic>
          <a:graphicData uri="http://schemas.openxmlformats.org/presentationml/2006/ole">
            <p:oleObj spid="_x0000_s118798" name="Equation" r:id="rId16" imgW="876240" imgH="203040" progId="Equation.3">
              <p:embed/>
            </p:oleObj>
          </a:graphicData>
        </a:graphic>
      </p:graphicFrame>
      <p:graphicFrame>
        <p:nvGraphicFramePr>
          <p:cNvPr id="4111" name="Object 27"/>
          <p:cNvGraphicFramePr>
            <a:graphicFrameLocks noChangeAspect="1"/>
          </p:cNvGraphicFramePr>
          <p:nvPr/>
        </p:nvGraphicFramePr>
        <p:xfrm>
          <a:off x="5791200" y="5486400"/>
          <a:ext cx="1295400" cy="350838"/>
        </p:xfrm>
        <a:graphic>
          <a:graphicData uri="http://schemas.openxmlformats.org/presentationml/2006/ole">
            <p:oleObj spid="_x0000_s118799" name="Equation" r:id="rId17" imgW="749160" imgH="203040" progId="Equation.3">
              <p:embed/>
            </p:oleObj>
          </a:graphicData>
        </a:graphic>
      </p:graphicFrame>
      <p:sp>
        <p:nvSpPr>
          <p:cNvPr id="4124" name="Line 28"/>
          <p:cNvSpPr>
            <a:spLocks noChangeShapeType="1"/>
          </p:cNvSpPr>
          <p:nvPr/>
        </p:nvSpPr>
        <p:spPr bwMode="auto">
          <a:xfrm>
            <a:off x="4495800" y="5943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5" name="Line 29"/>
          <p:cNvSpPr>
            <a:spLocks noChangeShapeType="1"/>
          </p:cNvSpPr>
          <p:nvPr/>
        </p:nvSpPr>
        <p:spPr bwMode="auto">
          <a:xfrm flipH="1">
            <a:off x="5181600" y="57912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5029200" y="6477000"/>
            <a:ext cx="304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7" name="Oval 31"/>
          <p:cNvSpPr>
            <a:spLocks noChangeArrowheads="1"/>
          </p:cNvSpPr>
          <p:nvPr/>
        </p:nvSpPr>
        <p:spPr bwMode="auto">
          <a:xfrm>
            <a:off x="228600" y="533400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7</a:t>
            </a:r>
          </a:p>
        </p:txBody>
      </p:sp>
      <p:sp>
        <p:nvSpPr>
          <p:cNvPr id="4128" name="Oval 32"/>
          <p:cNvSpPr>
            <a:spLocks noChangeArrowheads="1"/>
          </p:cNvSpPr>
          <p:nvPr/>
        </p:nvSpPr>
        <p:spPr bwMode="auto">
          <a:xfrm>
            <a:off x="4953000" y="228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10</a:t>
            </a:r>
          </a:p>
        </p:txBody>
      </p:sp>
      <p:sp>
        <p:nvSpPr>
          <p:cNvPr id="4129" name="Oval 33"/>
          <p:cNvSpPr>
            <a:spLocks noChangeArrowheads="1"/>
          </p:cNvSpPr>
          <p:nvPr/>
        </p:nvSpPr>
        <p:spPr bwMode="auto">
          <a:xfrm>
            <a:off x="1981200" y="1143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12</a:t>
            </a:r>
          </a:p>
        </p:txBody>
      </p:sp>
      <p:sp>
        <p:nvSpPr>
          <p:cNvPr id="4130" name="Oval 34"/>
          <p:cNvSpPr>
            <a:spLocks noChangeArrowheads="1"/>
          </p:cNvSpPr>
          <p:nvPr/>
        </p:nvSpPr>
        <p:spPr bwMode="auto">
          <a:xfrm>
            <a:off x="7010400" y="1143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5</a:t>
            </a:r>
          </a:p>
        </p:txBody>
      </p:sp>
      <p:sp>
        <p:nvSpPr>
          <p:cNvPr id="4131" name="Oval 35"/>
          <p:cNvSpPr>
            <a:spLocks noChangeArrowheads="1"/>
          </p:cNvSpPr>
          <p:nvPr/>
        </p:nvSpPr>
        <p:spPr bwMode="auto">
          <a:xfrm>
            <a:off x="3048000" y="1905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13</a:t>
            </a:r>
          </a:p>
        </p:txBody>
      </p:sp>
      <p:sp>
        <p:nvSpPr>
          <p:cNvPr id="4132" name="Oval 36"/>
          <p:cNvSpPr>
            <a:spLocks noChangeArrowheads="1"/>
          </p:cNvSpPr>
          <p:nvPr/>
        </p:nvSpPr>
        <p:spPr bwMode="auto">
          <a:xfrm>
            <a:off x="8458200" y="1828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4</a:t>
            </a:r>
          </a:p>
        </p:txBody>
      </p:sp>
      <p:sp>
        <p:nvSpPr>
          <p:cNvPr id="4133" name="Oval 37"/>
          <p:cNvSpPr>
            <a:spLocks noChangeArrowheads="1"/>
          </p:cNvSpPr>
          <p:nvPr/>
        </p:nvSpPr>
        <p:spPr bwMode="auto">
          <a:xfrm>
            <a:off x="2819400" y="2895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14</a:t>
            </a:r>
          </a:p>
        </p:txBody>
      </p:sp>
      <p:sp>
        <p:nvSpPr>
          <p:cNvPr id="4134" name="Oval 38"/>
          <p:cNvSpPr>
            <a:spLocks noChangeArrowheads="1"/>
          </p:cNvSpPr>
          <p:nvPr/>
        </p:nvSpPr>
        <p:spPr bwMode="auto">
          <a:xfrm>
            <a:off x="7772400" y="2895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2</a:t>
            </a:r>
          </a:p>
        </p:txBody>
      </p:sp>
      <p:sp>
        <p:nvSpPr>
          <p:cNvPr id="4135" name="Oval 39"/>
          <p:cNvSpPr>
            <a:spLocks noChangeArrowheads="1"/>
          </p:cNvSpPr>
          <p:nvPr/>
        </p:nvSpPr>
        <p:spPr bwMode="auto">
          <a:xfrm>
            <a:off x="2362200" y="35052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11</a:t>
            </a:r>
          </a:p>
        </p:txBody>
      </p:sp>
      <p:sp>
        <p:nvSpPr>
          <p:cNvPr id="4136" name="Oval 40"/>
          <p:cNvSpPr>
            <a:spLocks noChangeArrowheads="1"/>
          </p:cNvSpPr>
          <p:nvPr/>
        </p:nvSpPr>
        <p:spPr bwMode="auto">
          <a:xfrm>
            <a:off x="6096000" y="3810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15</a:t>
            </a:r>
          </a:p>
        </p:txBody>
      </p:sp>
      <p:sp>
        <p:nvSpPr>
          <p:cNvPr id="4137" name="Oval 41"/>
          <p:cNvSpPr>
            <a:spLocks noChangeArrowheads="1"/>
          </p:cNvSpPr>
          <p:nvPr/>
        </p:nvSpPr>
        <p:spPr bwMode="auto">
          <a:xfrm>
            <a:off x="2286000" y="4724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16</a:t>
            </a:r>
          </a:p>
        </p:txBody>
      </p:sp>
      <p:sp>
        <p:nvSpPr>
          <p:cNvPr id="4138" name="Oval 42"/>
          <p:cNvSpPr>
            <a:spLocks noChangeArrowheads="1"/>
          </p:cNvSpPr>
          <p:nvPr/>
        </p:nvSpPr>
        <p:spPr bwMode="auto">
          <a:xfrm>
            <a:off x="6858000" y="4724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13</a:t>
            </a:r>
          </a:p>
        </p:txBody>
      </p:sp>
      <p:sp>
        <p:nvSpPr>
          <p:cNvPr id="4139" name="Oval 43"/>
          <p:cNvSpPr>
            <a:spLocks noChangeArrowheads="1"/>
          </p:cNvSpPr>
          <p:nvPr/>
        </p:nvSpPr>
        <p:spPr bwMode="auto">
          <a:xfrm>
            <a:off x="3505200" y="5562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17</a:t>
            </a:r>
          </a:p>
        </p:txBody>
      </p:sp>
      <p:sp>
        <p:nvSpPr>
          <p:cNvPr id="4140" name="Oval 44"/>
          <p:cNvSpPr>
            <a:spLocks noChangeArrowheads="1"/>
          </p:cNvSpPr>
          <p:nvPr/>
        </p:nvSpPr>
        <p:spPr bwMode="auto">
          <a:xfrm>
            <a:off x="7239000" y="5486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>
                <a:latin typeface="Times New Roman" pitchFamily="18" charset="0"/>
                <a:cs typeface="Arial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57200" eaLnBrk="1" hangingPunct="1"/>
            <a:r>
              <a:rPr lang="en-US" smtClean="0">
                <a:solidFill>
                  <a:schemeClr val="tx1"/>
                </a:solidFill>
                <a:latin typeface="Times New Roman" pitchFamily="18" charset="0"/>
              </a:rPr>
              <a:t>Assignment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Prove the inferencing in the Himalayan club example with different starting points, producing different resolution trees.</a:t>
            </a:r>
          </a:p>
          <a:p>
            <a:pPr eaLnBrk="1" hangingPunct="1"/>
            <a:r>
              <a:rPr lang="en-US" smtClean="0">
                <a:latin typeface="Times New Roman" pitchFamily="18" charset="0"/>
              </a:rPr>
              <a:t>Think of a Prolog implementation of the problem</a:t>
            </a:r>
          </a:p>
          <a:p>
            <a:pPr eaLnBrk="1" hangingPunct="1"/>
            <a:r>
              <a:rPr lang="en-US" smtClean="0">
                <a:latin typeface="Times New Roman" pitchFamily="18" charset="0"/>
              </a:rPr>
              <a:t>Prolog Reference (Prolog by Chockshin &amp; 	Melish)</a:t>
            </a:r>
          </a:p>
          <a:p>
            <a:pPr eaLnBrk="1" hangingPunct="1"/>
            <a:endParaRPr lang="en-US" sz="36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3505200" y="1828800"/>
            <a:ext cx="213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Application of Predicate Calculus</a:t>
            </a:r>
          </a:p>
        </p:txBody>
      </p:sp>
      <p:cxnSp>
        <p:nvCxnSpPr>
          <p:cNvPr id="6" name="Straight Connector 5"/>
          <p:cNvCxnSpPr>
            <a:stCxn id="11266" idx="2"/>
          </p:cNvCxnSpPr>
          <p:nvPr/>
        </p:nvCxnSpPr>
        <p:spPr>
          <a:xfrm rot="5400000">
            <a:off x="2951956" y="1885157"/>
            <a:ext cx="1030287" cy="220980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0" y="2474913"/>
            <a:ext cx="1905000" cy="1030287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TextBox 11"/>
          <p:cNvSpPr txBox="1">
            <a:spLocks noChangeArrowheads="1"/>
          </p:cNvSpPr>
          <p:nvPr/>
        </p:nvSpPr>
        <p:spPr bwMode="auto">
          <a:xfrm>
            <a:off x="1524000" y="3468688"/>
            <a:ext cx="2057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Systematic Inferencing</a:t>
            </a:r>
          </a:p>
        </p:txBody>
      </p:sp>
      <p:sp>
        <p:nvSpPr>
          <p:cNvPr id="11270" name="TextBox 14"/>
          <p:cNvSpPr txBox="1">
            <a:spLocks noChangeArrowheads="1"/>
          </p:cNvSpPr>
          <p:nvPr/>
        </p:nvSpPr>
        <p:spPr bwMode="auto">
          <a:xfrm>
            <a:off x="5562600" y="3505200"/>
            <a:ext cx="1828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Knowledge Representation</a:t>
            </a:r>
          </a:p>
        </p:txBody>
      </p:sp>
      <p:sp>
        <p:nvSpPr>
          <p:cNvPr id="16" name="Left Brace 15"/>
          <p:cNvSpPr/>
          <p:nvPr/>
        </p:nvSpPr>
        <p:spPr>
          <a:xfrm>
            <a:off x="4191000" y="2743200"/>
            <a:ext cx="381000" cy="3200400"/>
          </a:xfrm>
          <a:prstGeom prst="leftBrace">
            <a:avLst>
              <a:gd name="adj1" fmla="val 24552"/>
              <a:gd name="adj2" fmla="val 50000"/>
            </a:avLst>
          </a:prstGeom>
          <a:scene3d>
            <a:camera prst="orthographicFront">
              <a:rot lat="0" lon="21299999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72" name="TextBox 16"/>
          <p:cNvSpPr txBox="1">
            <a:spLocks noChangeArrowheads="1"/>
          </p:cNvSpPr>
          <p:nvPr/>
        </p:nvSpPr>
        <p:spPr bwMode="auto">
          <a:xfrm>
            <a:off x="3581400" y="4495800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Puzzles</a:t>
            </a:r>
          </a:p>
        </p:txBody>
      </p:sp>
      <p:sp>
        <p:nvSpPr>
          <p:cNvPr id="11273" name="TextBox 17"/>
          <p:cNvSpPr txBox="1">
            <a:spLocks noChangeArrowheads="1"/>
          </p:cNvSpPr>
          <p:nvPr/>
        </p:nvSpPr>
        <p:spPr bwMode="auto">
          <a:xfrm>
            <a:off x="5410200" y="4572000"/>
            <a:ext cx="2438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-- Circuit Verification</a:t>
            </a:r>
          </a:p>
          <a:p>
            <a:pPr>
              <a:buFontTx/>
              <a:buChar char="-"/>
            </a:pPr>
            <a:r>
              <a:rPr lang="en-US">
                <a:latin typeface="Constantia" pitchFamily="18" charset="0"/>
              </a:rPr>
              <a:t>- Robotics</a:t>
            </a:r>
          </a:p>
          <a:p>
            <a:pPr>
              <a:buFontTx/>
              <a:buChar char="-"/>
            </a:pPr>
            <a:r>
              <a:rPr lang="en-US">
                <a:latin typeface="Constantia" pitchFamily="18" charset="0"/>
              </a:rPr>
              <a:t>- Intelligent DB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Circuit Verification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Does  the circuit meet the specs?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Are there faults?</a:t>
            </a:r>
          </a:p>
          <a:p>
            <a:pPr eaLnBrk="1" hangingPunct="1"/>
            <a:r>
              <a:rPr lang="en-US" smtClean="0"/>
              <a:t>are they locatable?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Example : 2-bit full adder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05000" y="1981200"/>
          <a:ext cx="5080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          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377" name="Text Box 66"/>
          <p:cNvSpPr txBox="1">
            <a:spLocks noChangeArrowheads="1"/>
          </p:cNvSpPr>
          <p:nvPr/>
        </p:nvSpPr>
        <p:spPr bwMode="auto">
          <a:xfrm>
            <a:off x="1584325" y="5751513"/>
            <a:ext cx="5672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X</a:t>
            </a:r>
            <a:r>
              <a:rPr lang="en-US" baseline="-25000"/>
              <a:t>1</a:t>
            </a:r>
            <a:r>
              <a:rPr lang="en-US"/>
              <a:t>, X</a:t>
            </a:r>
            <a:r>
              <a:rPr lang="en-US" baseline="-25000"/>
              <a:t>2</a:t>
            </a:r>
            <a:r>
              <a:rPr lang="en-US"/>
              <a:t>: inputs; C</a:t>
            </a:r>
            <a:r>
              <a:rPr lang="en-US" baseline="-25000"/>
              <a:t>1</a:t>
            </a:r>
            <a:r>
              <a:rPr lang="en-US"/>
              <a:t>: prev. carry; C</a:t>
            </a:r>
            <a:r>
              <a:rPr lang="en-US" baseline="-25000"/>
              <a:t>2</a:t>
            </a:r>
            <a:r>
              <a:rPr lang="en-US"/>
              <a:t>: next carry; Y: output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mtClean="0"/>
              <a:t>K-Map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62200" y="2540000"/>
          <a:ext cx="4419600" cy="889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04900"/>
                <a:gridCol w="1104900"/>
                <a:gridCol w="1104900"/>
                <a:gridCol w="1104900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6" name="TextBox 6"/>
          <p:cNvSpPr txBox="1">
            <a:spLocks noChangeArrowheads="1"/>
          </p:cNvSpPr>
          <p:nvPr/>
        </p:nvSpPr>
        <p:spPr bwMode="auto">
          <a:xfrm>
            <a:off x="2362200" y="21590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00</a:t>
            </a:r>
          </a:p>
        </p:txBody>
      </p:sp>
      <p:sp>
        <p:nvSpPr>
          <p:cNvPr id="1047" name="TextBox 7"/>
          <p:cNvSpPr txBox="1">
            <a:spLocks noChangeArrowheads="1"/>
          </p:cNvSpPr>
          <p:nvPr/>
        </p:nvSpPr>
        <p:spPr bwMode="auto">
          <a:xfrm>
            <a:off x="3505200" y="21590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01</a:t>
            </a:r>
          </a:p>
        </p:txBody>
      </p:sp>
      <p:sp>
        <p:nvSpPr>
          <p:cNvPr id="1048" name="TextBox 8"/>
          <p:cNvSpPr txBox="1">
            <a:spLocks noChangeArrowheads="1"/>
          </p:cNvSpPr>
          <p:nvPr/>
        </p:nvSpPr>
        <p:spPr bwMode="auto">
          <a:xfrm>
            <a:off x="4572000" y="2170113"/>
            <a:ext cx="1066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11</a:t>
            </a:r>
          </a:p>
        </p:txBody>
      </p:sp>
      <p:sp>
        <p:nvSpPr>
          <p:cNvPr id="1049" name="TextBox 9"/>
          <p:cNvSpPr txBox="1">
            <a:spLocks noChangeArrowheads="1"/>
          </p:cNvSpPr>
          <p:nvPr/>
        </p:nvSpPr>
        <p:spPr bwMode="auto">
          <a:xfrm>
            <a:off x="5715000" y="21590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10</a:t>
            </a:r>
          </a:p>
        </p:txBody>
      </p:sp>
      <p:cxnSp>
        <p:nvCxnSpPr>
          <p:cNvPr id="12" name="Straight Connector 11"/>
          <p:cNvCxnSpPr/>
          <p:nvPr/>
        </p:nvCxnSpPr>
        <p:spPr>
          <a:xfrm rot="10800000">
            <a:off x="1676400" y="2006600"/>
            <a:ext cx="685800" cy="533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" name="TextBox 12"/>
          <p:cNvSpPr txBox="1">
            <a:spLocks noChangeArrowheads="1"/>
          </p:cNvSpPr>
          <p:nvPr/>
        </p:nvSpPr>
        <p:spPr bwMode="auto">
          <a:xfrm>
            <a:off x="1905000" y="20066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x2x1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10800000">
            <a:off x="1600200" y="2540000"/>
            <a:ext cx="76200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" name="TextBox 16"/>
          <p:cNvSpPr txBox="1">
            <a:spLocks noChangeArrowheads="1"/>
          </p:cNvSpPr>
          <p:nvPr/>
        </p:nvSpPr>
        <p:spPr bwMode="auto">
          <a:xfrm>
            <a:off x="1600200" y="22352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c1</a:t>
            </a:r>
          </a:p>
        </p:txBody>
      </p:sp>
      <p:sp>
        <p:nvSpPr>
          <p:cNvPr id="1054" name="TextBox 26"/>
          <p:cNvSpPr txBox="1">
            <a:spLocks noChangeArrowheads="1"/>
          </p:cNvSpPr>
          <p:nvPr/>
        </p:nvSpPr>
        <p:spPr bwMode="auto">
          <a:xfrm>
            <a:off x="3886200" y="1763713"/>
            <a:ext cx="1066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onstantia" pitchFamily="18" charset="0"/>
              </a:rPr>
              <a:t>Y</a:t>
            </a:r>
          </a:p>
        </p:txBody>
      </p:sp>
      <p:sp>
        <p:nvSpPr>
          <p:cNvPr id="1055" name="TextBox 27"/>
          <p:cNvSpPr txBox="1">
            <a:spLocks noChangeArrowheads="1"/>
          </p:cNvSpPr>
          <p:nvPr/>
        </p:nvSpPr>
        <p:spPr bwMode="auto">
          <a:xfrm>
            <a:off x="1981200" y="25908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0</a:t>
            </a:r>
          </a:p>
        </p:txBody>
      </p:sp>
      <p:sp>
        <p:nvSpPr>
          <p:cNvPr id="1056" name="TextBox 28"/>
          <p:cNvSpPr txBox="1">
            <a:spLocks noChangeArrowheads="1"/>
          </p:cNvSpPr>
          <p:nvPr/>
        </p:nvSpPr>
        <p:spPr bwMode="auto">
          <a:xfrm>
            <a:off x="1981200" y="29829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1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667000" y="4114800"/>
          <a:ext cx="3922713" cy="457200"/>
        </p:xfrm>
        <a:graphic>
          <a:graphicData uri="http://schemas.openxmlformats.org/presentationml/2006/ole">
            <p:oleObj spid="_x0000_s130050" name="Equation" r:id="rId4" imgW="2070000" imgH="2412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895600" y="4876800"/>
          <a:ext cx="2667000" cy="381000"/>
        </p:xfrm>
        <a:graphic>
          <a:graphicData uri="http://schemas.openxmlformats.org/presentationml/2006/ole">
            <p:oleObj spid="_x0000_s130051" name="Equation" r:id="rId5" imgW="124452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K-Map (contd..)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3733800"/>
          <a:ext cx="4419600" cy="889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04900"/>
                <a:gridCol w="1104900"/>
                <a:gridCol w="1104900"/>
                <a:gridCol w="1104900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69" name="TextBox 4"/>
          <p:cNvSpPr txBox="1">
            <a:spLocks noChangeArrowheads="1"/>
          </p:cNvSpPr>
          <p:nvPr/>
        </p:nvSpPr>
        <p:spPr bwMode="auto">
          <a:xfrm>
            <a:off x="2438400" y="33528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00</a:t>
            </a:r>
          </a:p>
        </p:txBody>
      </p:sp>
      <p:sp>
        <p:nvSpPr>
          <p:cNvPr id="2070" name="TextBox 5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01</a:t>
            </a:r>
          </a:p>
        </p:txBody>
      </p:sp>
      <p:sp>
        <p:nvSpPr>
          <p:cNvPr id="2071" name="TextBox 6"/>
          <p:cNvSpPr txBox="1">
            <a:spLocks noChangeArrowheads="1"/>
          </p:cNvSpPr>
          <p:nvPr/>
        </p:nvSpPr>
        <p:spPr bwMode="auto">
          <a:xfrm>
            <a:off x="4648200" y="3363913"/>
            <a:ext cx="1066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11</a:t>
            </a:r>
          </a:p>
        </p:txBody>
      </p:sp>
      <p:sp>
        <p:nvSpPr>
          <p:cNvPr id="2072" name="TextBox 7"/>
          <p:cNvSpPr txBox="1">
            <a:spLocks noChangeArrowheads="1"/>
          </p:cNvSpPr>
          <p:nvPr/>
        </p:nvSpPr>
        <p:spPr bwMode="auto">
          <a:xfrm>
            <a:off x="5791200" y="33528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onstantia" pitchFamily="18" charset="0"/>
              </a:rPr>
              <a:t>10</a:t>
            </a: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1752600" y="3200400"/>
            <a:ext cx="685800" cy="5334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TextBox 9"/>
          <p:cNvSpPr txBox="1">
            <a:spLocks noChangeArrowheads="1"/>
          </p:cNvSpPr>
          <p:nvPr/>
        </p:nvSpPr>
        <p:spPr bwMode="auto">
          <a:xfrm>
            <a:off x="1981200" y="32004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x2x1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1676400" y="3733800"/>
            <a:ext cx="76200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6" name="TextBox 11"/>
          <p:cNvSpPr txBox="1">
            <a:spLocks noChangeArrowheads="1"/>
          </p:cNvSpPr>
          <p:nvPr/>
        </p:nvSpPr>
        <p:spPr bwMode="auto">
          <a:xfrm>
            <a:off x="1676400" y="34290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c1</a:t>
            </a:r>
          </a:p>
        </p:txBody>
      </p:sp>
      <p:sp>
        <p:nvSpPr>
          <p:cNvPr id="2077" name="TextBox 12"/>
          <p:cNvSpPr txBox="1">
            <a:spLocks noChangeArrowheads="1"/>
          </p:cNvSpPr>
          <p:nvPr/>
        </p:nvSpPr>
        <p:spPr bwMode="auto">
          <a:xfrm>
            <a:off x="2057400" y="37846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0</a:t>
            </a:r>
          </a:p>
        </p:txBody>
      </p:sp>
      <p:sp>
        <p:nvSpPr>
          <p:cNvPr id="2078" name="TextBox 13"/>
          <p:cNvSpPr txBox="1">
            <a:spLocks noChangeArrowheads="1"/>
          </p:cNvSpPr>
          <p:nvPr/>
        </p:nvSpPr>
        <p:spPr bwMode="auto">
          <a:xfrm>
            <a:off x="2057400" y="41767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1</a:t>
            </a:r>
          </a:p>
        </p:txBody>
      </p:sp>
      <p:sp>
        <p:nvSpPr>
          <p:cNvPr id="2079" name="TextBox 14"/>
          <p:cNvSpPr txBox="1">
            <a:spLocks noChangeArrowheads="1"/>
          </p:cNvSpPr>
          <p:nvPr/>
        </p:nvSpPr>
        <p:spPr bwMode="auto">
          <a:xfrm>
            <a:off x="4267200" y="2830513"/>
            <a:ext cx="53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C2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0" y="3784600"/>
            <a:ext cx="381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029200" y="4165600"/>
            <a:ext cx="1524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810000" y="4165600"/>
            <a:ext cx="16002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048000" y="5181600"/>
          <a:ext cx="3581400" cy="381000"/>
        </p:xfrm>
        <a:graphic>
          <a:graphicData uri="http://schemas.openxmlformats.org/presentationml/2006/ole">
            <p:oleObj spid="_x0000_s131074" name="Equation" r:id="rId4" imgW="170172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Circuit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814513"/>
            <a:ext cx="617220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Verification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First task (most difficult)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mtClean="0"/>
              <a:t>Building blocks : predicates</a:t>
            </a:r>
          </a:p>
          <a:p>
            <a:pPr lvl="1" eaLnBrk="1" hangingPunct="1">
              <a:buFont typeface="Wingdings" pitchFamily="2" charset="2"/>
              <a:buChar char="§"/>
            </a:pPr>
            <a:endParaRPr lang="en-US" smtClean="0"/>
          </a:p>
          <a:p>
            <a:pPr lvl="1" eaLnBrk="1" hangingPunct="1">
              <a:buFont typeface="Wingdings" pitchFamily="2" charset="2"/>
              <a:buChar char="§"/>
            </a:pPr>
            <a:r>
              <a:rPr lang="en-US" smtClean="0"/>
              <a:t>Circuit observation : Assertion on terminals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mtClean="0"/>
          </a:p>
          <a:p>
            <a:pPr eaLnBrk="1" hangingPunct="1">
              <a:buFont typeface="Wingdings 2" pitchFamily="18" charset="2"/>
              <a:buNone/>
            </a:pPr>
            <a:endParaRPr lang="en-US" b="1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Predicates &amp; Functions</a:t>
            </a:r>
          </a:p>
        </p:txBody>
      </p:sp>
      <p:graphicFrame>
        <p:nvGraphicFramePr>
          <p:cNvPr id="14366" name="Group 30"/>
          <p:cNvGraphicFramePr>
            <a:graphicFrameLocks noGrp="1"/>
          </p:cNvGraphicFramePr>
          <p:nvPr>
            <p:ph idx="1"/>
          </p:nvPr>
        </p:nvGraphicFramePr>
        <p:xfrm>
          <a:off x="533400" y="2743200"/>
          <a:ext cx="8229600" cy="321183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Function–1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signal(t)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t is a terminal ; signal takes the value 0 or 1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Function–2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type(x)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x is a circuit element; type(x) takes the value AND, OR, NOT, XOR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Predicate – 3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connected(t1,t2)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t1 is an output terminal and t2 is an input terminal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Function-3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In(n,x)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th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 input of ckt element x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Function-4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Out(x)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</a:rPr>
                        <a:t>Output of ckt element x</a:t>
                      </a:r>
                    </a:p>
                  </a:txBody>
                  <a:tcPr marL="91441" marR="9144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pPr eaLnBrk="1" hangingPunct="1"/>
            <a:r>
              <a:rPr lang="en-US" smtClean="0"/>
              <a:t>Alternate Full Adder Circuit</a:t>
            </a:r>
          </a:p>
        </p:txBody>
      </p:sp>
      <p:pic>
        <p:nvPicPr>
          <p:cNvPr id="17411" name="Picture 3" descr="C:\Documents and Settings\Guest\Desktop\fullAd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676400"/>
            <a:ext cx="217487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pPr eaLnBrk="1" hangingPunct="1"/>
            <a:r>
              <a:rPr lang="en-US" smtClean="0"/>
              <a:t>Functions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935163"/>
            <a:ext cx="8229600" cy="25860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300" smtClean="0"/>
              <a:t>type(X) : takes values AND, OR NOT and XOR, where X is a gate.</a:t>
            </a:r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in(n, X) : the value of signal at the n</a:t>
            </a:r>
            <a:r>
              <a:rPr lang="en-US" sz="2300" baseline="30000" smtClean="0"/>
              <a:t>th</a:t>
            </a:r>
            <a:r>
              <a:rPr lang="en-US" sz="2300" smtClean="0"/>
              <a:t> input of gate X.</a:t>
            </a:r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out(X) : output of gate X.</a:t>
            </a:r>
          </a:p>
          <a:p>
            <a:pPr eaLnBrk="1" hangingPunct="1">
              <a:lnSpc>
                <a:spcPct val="80000"/>
              </a:lnSpc>
            </a:pPr>
            <a:r>
              <a:rPr lang="en-US" sz="2300" smtClean="0"/>
              <a:t>signal(t) : state at terminal t = 1/0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11480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Predicates</a:t>
            </a:r>
          </a:p>
        </p:txBody>
      </p:sp>
      <p:sp>
        <p:nvSpPr>
          <p:cNvPr id="18437" name="Content Placeholder 2"/>
          <p:cNvSpPr txBox="1">
            <a:spLocks/>
          </p:cNvSpPr>
          <p:nvPr/>
        </p:nvSpPr>
        <p:spPr bwMode="auto">
          <a:xfrm>
            <a:off x="381000" y="51816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000">
                <a:latin typeface="Calibri" pitchFamily="34" charset="0"/>
              </a:rPr>
              <a:t>connected(t1,t2): true, if terminal t1 and t2 are connected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pPr eaLnBrk="1" hangingPunct="1"/>
            <a:r>
              <a:rPr lang="en-US" smtClean="0"/>
              <a:t>General Properties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Commutativity: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z="2200" smtClean="0"/>
              <a:t>	</a:t>
            </a:r>
            <a:r>
              <a:rPr lang="en-US" sz="2200" i="1" smtClean="0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∀t</a:t>
            </a:r>
            <a:r>
              <a:rPr lang="en-US" sz="2200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,t</a:t>
            </a:r>
            <a:r>
              <a:rPr lang="en-US" sz="2200" baseline="-25000" smtClean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 [connected(t</a:t>
            </a:r>
            <a:r>
              <a:rPr lang="en-US" sz="2200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,t</a:t>
            </a:r>
            <a:r>
              <a:rPr lang="en-US" sz="2200" baseline="-25000" smtClean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) → connected(t</a:t>
            </a:r>
            <a:r>
              <a:rPr lang="en-US" sz="2200" baseline="-25000" smtClean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,t</a:t>
            </a:r>
            <a:r>
              <a:rPr lang="en-US" sz="2200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2200" smtClean="0">
                <a:ea typeface="Arial Unicode MS" pitchFamily="34" charset="-128"/>
                <a:cs typeface="Arial Unicode MS" pitchFamily="34" charset="-128"/>
              </a:rPr>
              <a:t>)]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smtClean="0">
                <a:ea typeface="Arial Unicode MS" pitchFamily="34" charset="-128"/>
                <a:cs typeface="Arial Unicode MS" pitchFamily="34" charset="-128"/>
              </a:rPr>
              <a:t>By definition of connection: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en-US" smtClean="0">
                <a:ea typeface="Arial Unicode MS" pitchFamily="34" charset="-128"/>
                <a:cs typeface="Arial Unicode MS" pitchFamily="34" charset="-128"/>
              </a:rPr>
              <a:t>∀t</a:t>
            </a:r>
            <a:r>
              <a:rPr lang="en-US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mtClean="0">
                <a:ea typeface="Arial Unicode MS" pitchFamily="34" charset="-128"/>
                <a:cs typeface="Arial Unicode MS" pitchFamily="34" charset="-128"/>
              </a:rPr>
              <a:t>,t</a:t>
            </a:r>
            <a:r>
              <a:rPr lang="en-US" baseline="-25000" smtClean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mtClean="0">
                <a:ea typeface="Arial Unicode MS" pitchFamily="34" charset="-128"/>
                <a:cs typeface="Arial Unicode MS" pitchFamily="34" charset="-128"/>
              </a:rPr>
              <a:t> [connected(t</a:t>
            </a:r>
            <a:r>
              <a:rPr lang="en-US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mtClean="0">
                <a:ea typeface="Arial Unicode MS" pitchFamily="34" charset="-128"/>
                <a:cs typeface="Arial Unicode MS" pitchFamily="34" charset="-128"/>
              </a:rPr>
              <a:t>,t</a:t>
            </a:r>
            <a:r>
              <a:rPr lang="en-US" baseline="-25000" smtClean="0"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mtClean="0">
                <a:ea typeface="Arial Unicode MS" pitchFamily="34" charset="-128"/>
                <a:cs typeface="Arial Unicode MS" pitchFamily="34" charset="-128"/>
              </a:rPr>
              <a:t>) → { signal(t</a:t>
            </a:r>
            <a:r>
              <a:rPr lang="en-US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mtClean="0">
                <a:ea typeface="Arial Unicode MS" pitchFamily="34" charset="-128"/>
                <a:cs typeface="Arial Unicode MS" pitchFamily="34" charset="-128"/>
              </a:rPr>
              <a:t>) = signal(t</a:t>
            </a:r>
            <a:r>
              <a:rPr lang="en-US" baseline="-25000" smtClean="0"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mtClean="0">
                <a:ea typeface="Arial Unicode MS" pitchFamily="34" charset="-128"/>
                <a:cs typeface="Arial Unicode MS" pitchFamily="34" charset="-128"/>
              </a:rPr>
              <a:t>)}]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pPr eaLnBrk="1" hangingPunct="1"/>
            <a:r>
              <a:rPr lang="en-US" smtClean="0"/>
              <a:t>Gate properties</a:t>
            </a:r>
          </a:p>
        </p:txBody>
      </p:sp>
      <p:sp>
        <p:nvSpPr>
          <p:cNvPr id="307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dirty="0" smtClean="0"/>
              <a:t>OR definition:</a:t>
            </a:r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z="24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dirty="0" smtClean="0"/>
              <a:t>AND definition:</a:t>
            </a:r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969963" y="4876800"/>
          <a:ext cx="7575550" cy="890588"/>
        </p:xfrm>
        <a:graphic>
          <a:graphicData uri="http://schemas.openxmlformats.org/presentationml/2006/ole">
            <p:oleObj spid="_x0000_s132098" name="Equation" r:id="rId4" imgW="2920680" imgH="431640" progId="Equation.3">
              <p:embed/>
            </p:oleObj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136650" y="2667000"/>
          <a:ext cx="7543800" cy="814388"/>
        </p:xfrm>
        <a:graphic>
          <a:graphicData uri="http://schemas.openxmlformats.org/presentationml/2006/ole">
            <p:oleObj spid="_x0000_s132099" name="Equation" r:id="rId5" imgW="290808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 idx="4294967295"/>
          </p:nvPr>
        </p:nvSpPr>
        <p:spPr>
          <a:xfrm>
            <a:off x="457200" y="685800"/>
            <a:ext cx="8229600" cy="1143000"/>
          </a:xfrm>
        </p:spPr>
        <p:txBody>
          <a:bodyPr lIns="91440" rIns="91440" bIns="45720" anchor="ctr"/>
          <a:lstStyle/>
          <a:p>
            <a:pPr eaLnBrk="1" hangingPunct="1"/>
            <a:r>
              <a:rPr lang="en-US" smtClean="0"/>
              <a:t>Gate properties contd…</a:t>
            </a:r>
          </a:p>
        </p:txBody>
      </p:sp>
      <p:sp>
        <p:nvSpPr>
          <p:cNvPr id="410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dirty="0" smtClean="0"/>
              <a:t>XOR definition:</a:t>
            </a:r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z="24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dirty="0" smtClean="0"/>
              <a:t>NOT definition:</a:t>
            </a:r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marL="914400" lvl="1" indent="-514350" eaLnBrk="1" hangingPunct="1">
              <a:buFont typeface="Wingdings 2" pitchFamily="18" charset="2"/>
              <a:buNone/>
            </a:pPr>
            <a:endParaRPr lang="en-US" sz="2400" dirty="0" smtClean="0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639763" y="4953000"/>
          <a:ext cx="8235950" cy="814388"/>
        </p:xfrm>
        <a:graphic>
          <a:graphicData uri="http://schemas.openxmlformats.org/presentationml/2006/ole">
            <p:oleObj spid="_x0000_s133122" name="Equation" r:id="rId4" imgW="3174840" imgH="431640" progId="Equation.3">
              <p:embed/>
            </p:oleObj>
          </a:graphicData>
        </a:graphic>
      </p:graphicFrame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857250" y="2667000"/>
          <a:ext cx="8104188" cy="814388"/>
        </p:xfrm>
        <a:graphic>
          <a:graphicData uri="http://schemas.openxmlformats.org/presentationml/2006/ole">
            <p:oleObj spid="_x0000_s133123" name="Equation" r:id="rId5" imgW="312408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pPr eaLnBrk="1" hangingPunct="1"/>
            <a:r>
              <a:rPr lang="en-US" smtClean="0"/>
              <a:t>Some necessary functions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lphaLcPeriod"/>
            </a:pPr>
            <a:r>
              <a:rPr lang="en-US" smtClean="0"/>
              <a:t> no_of_input(x), takes values from N.</a:t>
            </a:r>
          </a:p>
          <a:p>
            <a:pPr marL="514350" indent="-514350" eaLnBrk="1" hangingPunct="1">
              <a:buFont typeface="Calibri" pitchFamily="34" charset="0"/>
              <a:buAutoNum type="alphaLcPeriod"/>
            </a:pPr>
            <a:r>
              <a:rPr lang="en-US" smtClean="0"/>
              <a:t>Count_ls(x), returns </a:t>
            </a:r>
            <a:r>
              <a:rPr lang="en-US" i="1" smtClean="0"/>
              <a:t>#ls</a:t>
            </a:r>
            <a:r>
              <a:rPr lang="en-US" smtClean="0"/>
              <a:t> in the input of X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746250" y="2971800"/>
          <a:ext cx="5699125" cy="1119188"/>
        </p:xfrm>
        <a:graphic>
          <a:graphicData uri="http://schemas.openxmlformats.org/presentationml/2006/ole">
            <p:oleObj spid="_x0000_s134146" name="Equation" r:id="rId4" imgW="219708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pPr eaLnBrk="1" hangingPunct="1"/>
            <a:r>
              <a:rPr lang="en-US" smtClean="0"/>
              <a:t>Circuit specific properties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mtClean="0"/>
              <a:t>Connectivity: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connected(x</a:t>
            </a:r>
            <a:r>
              <a:rPr lang="en-US" baseline="-25000" smtClean="0"/>
              <a:t>1</a:t>
            </a:r>
            <a:r>
              <a:rPr lang="en-US" smtClean="0"/>
              <a:t>, in(1,A</a:t>
            </a:r>
            <a:r>
              <a:rPr lang="en-US" baseline="-25000" smtClean="0"/>
              <a:t>1</a:t>
            </a:r>
            <a:r>
              <a:rPr lang="en-US" smtClean="0"/>
              <a:t>)), 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connected(x</a:t>
            </a:r>
            <a:r>
              <a:rPr lang="en-US" baseline="-25000" smtClean="0"/>
              <a:t>1</a:t>
            </a:r>
            <a:r>
              <a:rPr lang="en-US" smtClean="0"/>
              <a:t>, in(2, A</a:t>
            </a:r>
            <a:r>
              <a:rPr lang="en-US" baseline="-25000" smtClean="0"/>
              <a:t>1</a:t>
            </a:r>
            <a:r>
              <a:rPr lang="en-US" smtClean="0"/>
              <a:t>)),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connected(out(A</a:t>
            </a:r>
            <a:r>
              <a:rPr lang="en-US" baseline="-25000" smtClean="0"/>
              <a:t>1</a:t>
            </a:r>
            <a:r>
              <a:rPr lang="en-US" smtClean="0"/>
              <a:t>), in(1, A</a:t>
            </a:r>
            <a:r>
              <a:rPr lang="en-US" baseline="-25000" smtClean="0"/>
              <a:t>2</a:t>
            </a:r>
            <a:r>
              <a:rPr lang="en-US" smtClean="0"/>
              <a:t>)) ,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connected(c1, in(2, A</a:t>
            </a:r>
            <a:r>
              <a:rPr lang="en-US" baseline="-25000" smtClean="0"/>
              <a:t>2</a:t>
            </a:r>
            <a:r>
              <a:rPr lang="en-US" smtClean="0"/>
              <a:t>)),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connected(y, out(A</a:t>
            </a:r>
            <a:r>
              <a:rPr lang="en-US" baseline="-25000" smtClean="0"/>
              <a:t>2</a:t>
            </a:r>
            <a:r>
              <a:rPr lang="en-US" smtClean="0"/>
              <a:t>)) …</a:t>
            </a:r>
          </a:p>
          <a:p>
            <a:pPr eaLnBrk="1" hangingPunct="1"/>
            <a:r>
              <a:rPr lang="en-US" smtClean="0"/>
              <a:t>Circuit elements: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type(A</a:t>
            </a:r>
            <a:r>
              <a:rPr lang="en-US" baseline="-25000" smtClean="0"/>
              <a:t>1</a:t>
            </a:r>
            <a:r>
              <a:rPr lang="en-US" smtClean="0"/>
              <a:t>) = XOR,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type(A</a:t>
            </a:r>
            <a:r>
              <a:rPr lang="en-US" baseline="-25000" smtClean="0"/>
              <a:t>2</a:t>
            </a:r>
            <a:r>
              <a:rPr lang="en-US" smtClean="0"/>
              <a:t>) = XOR,</a:t>
            </a:r>
          </a:p>
          <a:p>
            <a:pPr lvl="2" eaLnBrk="1" hangingPunct="1">
              <a:buFont typeface="Wingdings 2" pitchFamily="18" charset="2"/>
              <a:buNone/>
            </a:pPr>
            <a:r>
              <a:rPr lang="en-US" smtClean="0"/>
              <a:t>type(A</a:t>
            </a:r>
            <a:r>
              <a:rPr lang="en-US" baseline="-25000" smtClean="0"/>
              <a:t>3</a:t>
            </a:r>
            <a:r>
              <a:rPr lang="en-US" smtClean="0"/>
              <a:t>) = AND 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857</Words>
  <Application>Microsoft PowerPoint</Application>
  <PresentationFormat>On-screen Show (4:3)</PresentationFormat>
  <Paragraphs>293</Paragraphs>
  <Slides>30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Blends</vt:lpstr>
      <vt:lpstr>Equation</vt:lpstr>
      <vt:lpstr>Microsoft Equation 3.0</vt:lpstr>
      <vt:lpstr>CS344: Introduction to Artificial Intelligence</vt:lpstr>
      <vt:lpstr>Resolution - Refutation</vt:lpstr>
      <vt:lpstr>Resolution – Refutation contd</vt:lpstr>
      <vt:lpstr>Resolution Tree</vt:lpstr>
      <vt:lpstr>Search in resolution</vt:lpstr>
      <vt:lpstr>Inferencing in Predicate Calculus</vt:lpstr>
      <vt:lpstr>Slide 7</vt:lpstr>
      <vt:lpstr>Terminology</vt:lpstr>
      <vt:lpstr>Himalayan Club example</vt:lpstr>
      <vt:lpstr>Example contd.</vt:lpstr>
      <vt:lpstr>Club example: Inferencing</vt:lpstr>
      <vt:lpstr>Slide 12</vt:lpstr>
      <vt:lpstr>Slide 13</vt:lpstr>
      <vt:lpstr>Slide 14</vt:lpstr>
      <vt:lpstr>Assignment</vt:lpstr>
      <vt:lpstr>Slide 16</vt:lpstr>
      <vt:lpstr>Circuit Verification</vt:lpstr>
      <vt:lpstr>Example : 2-bit full adder </vt:lpstr>
      <vt:lpstr>K-Map</vt:lpstr>
      <vt:lpstr>K-Map (contd..)</vt:lpstr>
      <vt:lpstr>Circuit</vt:lpstr>
      <vt:lpstr>Verification</vt:lpstr>
      <vt:lpstr>Predicates &amp; Functions</vt:lpstr>
      <vt:lpstr>Alternate Full Adder Circuit</vt:lpstr>
      <vt:lpstr>Functions</vt:lpstr>
      <vt:lpstr>General Properties</vt:lpstr>
      <vt:lpstr>Gate properties</vt:lpstr>
      <vt:lpstr>Gate properties contd…</vt:lpstr>
      <vt:lpstr>Some necessary functions</vt:lpstr>
      <vt:lpstr>Circuit specific properties</vt:lpstr>
    </vt:vector>
  </TitlesOfParts>
  <Company>cfdvs,iit bombay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Resources</dc:title>
  <dc:creator>cfdvs</dc:creator>
  <cp:lastModifiedBy>Pushpak </cp:lastModifiedBy>
  <cp:revision>66</cp:revision>
  <dcterms:created xsi:type="dcterms:W3CDTF">2007-07-27T07:29:18Z</dcterms:created>
  <dcterms:modified xsi:type="dcterms:W3CDTF">2010-01-26T05:33:29Z</dcterms:modified>
</cp:coreProperties>
</file>