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2"/>
  </p:sldMasterIdLst>
  <p:notesMasterIdLst>
    <p:notesMasterId r:id="rId38"/>
  </p:notesMasterIdLst>
  <p:sldIdLst>
    <p:sldId id="256" r:id="rId3"/>
    <p:sldId id="326" r:id="rId4"/>
    <p:sldId id="327" r:id="rId5"/>
    <p:sldId id="334" r:id="rId6"/>
    <p:sldId id="335" r:id="rId7"/>
    <p:sldId id="336" r:id="rId8"/>
    <p:sldId id="337" r:id="rId9"/>
    <p:sldId id="338" r:id="rId10"/>
    <p:sldId id="339" r:id="rId11"/>
    <p:sldId id="340" r:id="rId12"/>
    <p:sldId id="363" r:id="rId13"/>
    <p:sldId id="364" r:id="rId14"/>
    <p:sldId id="341" r:id="rId15"/>
    <p:sldId id="342" r:id="rId16"/>
    <p:sldId id="343" r:id="rId17"/>
    <p:sldId id="344" r:id="rId18"/>
    <p:sldId id="345" r:id="rId19"/>
    <p:sldId id="346" r:id="rId20"/>
    <p:sldId id="365" r:id="rId21"/>
    <p:sldId id="347" r:id="rId22"/>
    <p:sldId id="348" r:id="rId23"/>
    <p:sldId id="349" r:id="rId24"/>
    <p:sldId id="350" r:id="rId25"/>
    <p:sldId id="351" r:id="rId26"/>
    <p:sldId id="352" r:id="rId27"/>
    <p:sldId id="353" r:id="rId28"/>
    <p:sldId id="354" r:id="rId29"/>
    <p:sldId id="355" r:id="rId30"/>
    <p:sldId id="356" r:id="rId31"/>
    <p:sldId id="357" r:id="rId32"/>
    <p:sldId id="358" r:id="rId33"/>
    <p:sldId id="359" r:id="rId34"/>
    <p:sldId id="360" r:id="rId35"/>
    <p:sldId id="361" r:id="rId36"/>
    <p:sldId id="362" r:id="rId37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07/7/12/main">
          <a:srgbClr xmlns:mc="http://schemas.openxmlformats.org/markup-compatibility/2006" xmlns:a14="http://schemas.microsoft.com/office/drawing/2007/7/7/main" val="FF0000" mc:Ignorable=""/>
        </p14:laserClr>
      </p:ext>
      <p:ext uri="{2FDB2607-1784-4EEB-B798-7EB5836EED8A}">
        <p14:showMediaCtrls xmlns:p14="http://schemas.microsoft.com/office/powerpoint/2007/7/12/main" val="1"/>
      </p:ext>
    </p:extLst>
  </p:showPr>
  <p:extLst>
    <p:ext uri="{E76CE94A-603C-4142-B9EB-6D1370010A27}">
      <p14:discardImageEditData xmlns:p14="http://schemas.microsoft.com/office/powerpoint/2007/7/12/main" val="0"/>
    </p:ext>
    <p:ext uri="{D31A062A-798A-4329-ABDD-BBA856620510}">
      <p14:defaultImageDpi xmlns:p14="http://schemas.microsoft.com/office/powerpoint/2007/7/12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596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0000" mc:Ignorable=""/>
            </a:solidFill>
            <a:miter lim="800000"/>
            <a:headEnd/>
            <a:tailEnd/>
          </a:ln>
        </p:spPr>
      </p:sp>
      <p:sp>
        <p:nvSpPr>
          <p:cNvPr id="25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C13B24C0-78BB-4A2C-8624-7372A79275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07/7/12/main" val="15474633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BBCC5C-783B-4F2F-B2B7-A0E5D40E94D3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013750-E86A-4FA7-9432-C03344A84EA2}" type="slidenum">
              <a:rPr lang="en-US"/>
              <a:pPr/>
              <a:t>10</a:t>
            </a:fld>
            <a:endParaRPr lang="en-US"/>
          </a:p>
        </p:txBody>
      </p:sp>
      <p:sp>
        <p:nvSpPr>
          <p:cNvPr id="5990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904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599044" name="Slide Number Placeholder 3"/>
          <p:cNvSpPr txBox="1">
            <a:spLocks noGrp="1"/>
          </p:cNvSpPr>
          <p:nvPr/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eaLnBrk="1" hangingPunct="1"/>
            <a:fld id="{00845D09-1D92-40E1-A4BC-6D921FD4FC6F}" type="slidenum">
              <a:rPr lang="en-US" sz="1300">
                <a:latin typeface="Calibri" pitchFamily="34" charset="0"/>
              </a:rPr>
              <a:pPr algn="r" eaLnBrk="1" hangingPunct="1"/>
              <a:t>10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22D7B3-7228-44DF-8E34-8D2350E62C45}" type="slidenum">
              <a:rPr lang="en-US"/>
              <a:pPr/>
              <a:t>13</a:t>
            </a:fld>
            <a:endParaRPr lang="en-US"/>
          </a:p>
        </p:txBody>
      </p:sp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A3840F-8611-490A-AFC8-C96EECBAA080}" type="slidenum">
              <a:rPr lang="en-US"/>
              <a:pPr/>
              <a:t>14</a:t>
            </a:fld>
            <a:endParaRPr lang="en-US"/>
          </a:p>
        </p:txBody>
      </p:sp>
      <p:sp>
        <p:nvSpPr>
          <p:cNvPr id="603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3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7987ED-70AA-459C-BE3E-96D907969081}" type="slidenum">
              <a:rPr lang="en-US"/>
              <a:pPr/>
              <a:t>15</a:t>
            </a:fld>
            <a:endParaRPr lang="en-US"/>
          </a:p>
        </p:txBody>
      </p:sp>
      <p:sp>
        <p:nvSpPr>
          <p:cNvPr id="605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5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98B19A-4E87-4B90-A467-DFC66C4DAC74}" type="slidenum">
              <a:rPr lang="en-US"/>
              <a:pPr/>
              <a:t>16</a:t>
            </a:fld>
            <a:endParaRPr lang="en-US"/>
          </a:p>
        </p:txBody>
      </p:sp>
      <p:sp>
        <p:nvSpPr>
          <p:cNvPr id="607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7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604607-E790-4118-9966-59F3ABB3C4A7}" type="slidenum">
              <a:rPr lang="en-US"/>
              <a:pPr/>
              <a:t>17</a:t>
            </a:fld>
            <a:endParaRPr lang="en-US"/>
          </a:p>
        </p:txBody>
      </p:sp>
      <p:sp>
        <p:nvSpPr>
          <p:cNvPr id="609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9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2FF1B5-EB13-41FA-A6B3-777D2C53ED01}" type="slidenum">
              <a:rPr lang="en-US"/>
              <a:pPr/>
              <a:t>18</a:t>
            </a:fld>
            <a:endParaRPr lang="en-US"/>
          </a:p>
        </p:txBody>
      </p:sp>
      <p:sp>
        <p:nvSpPr>
          <p:cNvPr id="611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1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079263-1EBA-40E6-9444-7C4E9778BB2A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8FA52F-86AA-4D18-9318-21B791E6564F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221743-7F0E-4EF5-8B16-405E01FCE808}" type="slidenum">
              <a:rPr lang="en-US"/>
              <a:pPr/>
              <a:t>4</a:t>
            </a:fld>
            <a:endParaRPr lang="en-US"/>
          </a:p>
        </p:txBody>
      </p:sp>
      <p:sp>
        <p:nvSpPr>
          <p:cNvPr id="586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6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EE4D38-2DAB-4915-AA05-22F7A0348677}" type="slidenum">
              <a:rPr lang="en-US"/>
              <a:pPr/>
              <a:t>5</a:t>
            </a:fld>
            <a:endParaRPr lang="en-US"/>
          </a:p>
        </p:txBody>
      </p:sp>
      <p:sp>
        <p:nvSpPr>
          <p:cNvPr id="588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8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12932D4-CBD7-462A-BA5C-DE1128DC177A}" type="slidenum">
              <a:rPr lang="en-US"/>
              <a:pPr/>
              <a:t>6</a:t>
            </a:fld>
            <a:endParaRPr lang="en-US"/>
          </a:p>
        </p:txBody>
      </p:sp>
      <p:sp>
        <p:nvSpPr>
          <p:cNvPr id="590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0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28382A-F7AD-4841-A286-DE4572CA09AC}" type="slidenum">
              <a:rPr lang="en-US"/>
              <a:pPr/>
              <a:t>7</a:t>
            </a:fld>
            <a:endParaRPr lang="en-US"/>
          </a:p>
        </p:txBody>
      </p:sp>
      <p:sp>
        <p:nvSpPr>
          <p:cNvPr id="592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2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9F30D6-A782-4066-84B2-4441DCB259ED}" type="slidenum">
              <a:rPr lang="en-US"/>
              <a:pPr/>
              <a:t>8</a:t>
            </a:fld>
            <a:endParaRPr lang="en-US"/>
          </a:p>
        </p:txBody>
      </p:sp>
      <p:sp>
        <p:nvSpPr>
          <p:cNvPr id="594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4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FE4785-17D1-42CA-BB88-351DDE53188E}" type="slidenum">
              <a:rPr lang="en-US"/>
              <a:pPr/>
              <a:t>9</a:t>
            </a:fld>
            <a:endParaRPr lang="en-US"/>
          </a:p>
        </p:txBody>
      </p:sp>
      <p:sp>
        <p:nvSpPr>
          <p:cNvPr id="596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6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51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A2DBFB1B-BC0E-4249-BFA8-93ED7FF441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32C1D-A523-4D33-82D0-B5C41D779F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80826-301C-473B-95D9-BD172841F1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A4D0D-0D3F-478A-98F1-3405F1EBB7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32ECAD-785D-41D1-9A0C-22348DF296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7F37B-ABB6-404D-AC6D-044F1EA042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FE9DE-4933-4A25-96E6-E58E25568B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A9701-BEC9-47B6-87F1-6DB148AA25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A461ED-BD40-4AB0-A2EC-7D586271AE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57B32-9EB4-4A5B-990C-D1E8D48C7B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9E532-A7FF-4206-ACF6-C2B1A4FB62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691951-7F91-4EDB-A88F-6E24C3706A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20002E24-9D71-4902-AEB9-D46CC482A6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7.wmf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4.wmf"/><Relationship Id="rId12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6.wmf"/><Relationship Id="rId5" Type="http://schemas.openxmlformats.org/officeDocument/2006/relationships/image" Target="../media/image3.wmf"/><Relationship Id="rId10" Type="http://schemas.openxmlformats.org/officeDocument/2006/relationships/oleObject" Target="../embeddings/oleObject6.bin"/><Relationship Id="rId4" Type="http://schemas.openxmlformats.org/officeDocument/2006/relationships/oleObject" Target="../embeddings/oleObject3.bin"/><Relationship Id="rId9" Type="http://schemas.openxmlformats.org/officeDocument/2006/relationships/image" Target="../media/image5.w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8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9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8.w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00200"/>
            <a:ext cx="7772400" cy="1600200"/>
          </a:xfrm>
        </p:spPr>
        <p:txBody>
          <a:bodyPr/>
          <a:lstStyle/>
          <a:p>
            <a:pPr algn="ctr" eaLnBrk="1" hangingPunct="1"/>
            <a:r>
              <a:rPr lang="en-US" dirty="0" smtClean="0">
                <a:latin typeface="Times New Roman" pitchFamily="18" charset="0"/>
              </a:rPr>
              <a:t>CS344: Introduction to Artificial Intelligence</a:t>
            </a:r>
            <a:br>
              <a:rPr lang="en-US" dirty="0" smtClean="0">
                <a:latin typeface="Times New Roman" pitchFamily="18" charset="0"/>
              </a:rPr>
            </a:br>
            <a:r>
              <a:rPr lang="en-US" sz="3200" i="1" smtClean="0">
                <a:latin typeface="Times New Roman" pitchFamily="18" charset="0"/>
              </a:rPr>
              <a:t>(associated </a:t>
            </a:r>
            <a:r>
              <a:rPr lang="en-US" sz="3200" i="1" dirty="0" smtClean="0">
                <a:latin typeface="Times New Roman" pitchFamily="18" charset="0"/>
              </a:rPr>
              <a:t>lab: CS386)</a:t>
            </a:r>
            <a:r>
              <a:rPr lang="en-US" sz="4000" dirty="0" smtClean="0">
                <a:latin typeface="Times New Roman" pitchFamily="18" charset="0"/>
              </a:rPr>
              <a:t/>
            </a:r>
            <a:br>
              <a:rPr lang="en-US" sz="4000" dirty="0" smtClean="0">
                <a:latin typeface="Times New Roman" pitchFamily="18" charset="0"/>
              </a:rPr>
            </a:br>
            <a:endParaRPr lang="en-US" sz="3200" dirty="0" smtClean="0">
              <a:latin typeface="Times New Roman" pitchFamily="18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352800"/>
            <a:ext cx="6400800" cy="29718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2"/>
                </a:solidFill>
                <a:latin typeface="Times New Roman" pitchFamily="18" charset="0"/>
              </a:rPr>
              <a:t>Pushpak Bhattacharyya</a:t>
            </a:r>
            <a:br>
              <a:rPr lang="en-US" dirty="0" smtClean="0">
                <a:solidFill>
                  <a:schemeClr val="tx2"/>
                </a:solidFill>
                <a:latin typeface="Times New Roman" pitchFamily="18" charset="0"/>
              </a:rPr>
            </a:b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</a:rPr>
              <a:t>CSE Dept., </a:t>
            </a:r>
            <a:br>
              <a:rPr lang="en-US" sz="2800" dirty="0" smtClean="0">
                <a:solidFill>
                  <a:schemeClr val="tx2"/>
                </a:solidFill>
                <a:latin typeface="Times New Roman" pitchFamily="18" charset="0"/>
              </a:rPr>
            </a:b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</a:rPr>
              <a:t>IIT Bombay </a:t>
            </a:r>
          </a:p>
          <a:p>
            <a:pPr eaLnBrk="1" hangingPunct="1"/>
            <a:endParaRPr lang="en-US" sz="2800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eaLnBrk="1" hangingPunct="1"/>
            <a:r>
              <a:rPr lang="en-US" sz="2800" dirty="0" smtClean="0">
                <a:latin typeface="Times New Roman" pitchFamily="18" charset="0"/>
              </a:rPr>
              <a:t>Lecture–2: Fuzzy Logic and </a:t>
            </a:r>
            <a:r>
              <a:rPr lang="en-US" sz="2800" smtClean="0">
                <a:latin typeface="Times New Roman" pitchFamily="18" charset="0"/>
              </a:rPr>
              <a:t>Inferencing</a:t>
            </a:r>
            <a:endParaRPr lang="en-US" sz="28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018" name="Title 4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r>
              <a:rPr lang="en-US"/>
              <a:t>Concept of Hedge</a:t>
            </a:r>
          </a:p>
        </p:txBody>
      </p:sp>
      <p:sp>
        <p:nvSpPr>
          <p:cNvPr id="598019" name="Content Placeholder 5"/>
          <p:cNvSpPr>
            <a:spLocks noGrp="1"/>
          </p:cNvSpPr>
          <p:nvPr>
            <p:ph sz="half" idx="4294967295"/>
          </p:nvPr>
        </p:nvSpPr>
        <p:spPr>
          <a:xfrm>
            <a:off x="228600" y="1524000"/>
            <a:ext cx="3814763" cy="4114800"/>
          </a:xfrm>
        </p:spPr>
        <p:txBody>
          <a:bodyPr/>
          <a:lstStyle/>
          <a:p>
            <a:r>
              <a:rPr lang="en-US" sz="2400" dirty="0"/>
              <a:t>Hedge is an intensifier</a:t>
            </a:r>
          </a:p>
          <a:p>
            <a:r>
              <a:rPr lang="en-US" sz="2400" dirty="0"/>
              <a:t>Example:</a:t>
            </a:r>
          </a:p>
          <a:p>
            <a:pPr>
              <a:buFont typeface="Wingdings" pitchFamily="2" charset="2"/>
              <a:buNone/>
            </a:pPr>
            <a:r>
              <a:rPr lang="en-US" sz="2400" dirty="0"/>
              <a:t>	LV = tall, LV</a:t>
            </a:r>
            <a:r>
              <a:rPr lang="en-US" sz="2400" baseline="-25000" dirty="0"/>
              <a:t>1</a:t>
            </a:r>
            <a:r>
              <a:rPr lang="en-US" sz="2400" dirty="0"/>
              <a:t> = very tall, LV</a:t>
            </a:r>
            <a:r>
              <a:rPr lang="en-US" sz="2400" baseline="-25000" dirty="0"/>
              <a:t>2</a:t>
            </a:r>
            <a:r>
              <a:rPr lang="en-US" sz="2400" dirty="0"/>
              <a:t> = somewhat tall</a:t>
            </a:r>
          </a:p>
          <a:p>
            <a:r>
              <a:rPr lang="en-US" sz="2400" dirty="0"/>
              <a:t>‘very’ operation: </a:t>
            </a:r>
          </a:p>
          <a:p>
            <a:pPr>
              <a:buFont typeface="Wingdings" pitchFamily="2" charset="2"/>
              <a:buNone/>
            </a:pPr>
            <a:r>
              <a:rPr lang="en-US" sz="2400" i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</a:t>
            </a:r>
            <a:r>
              <a:rPr lang="el-GR" sz="2400" i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sz="2400" i="1" baseline="-25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very tall</a:t>
            </a:r>
            <a:r>
              <a:rPr lang="en-US" sz="2400" dirty="0"/>
              <a:t>(x) = </a:t>
            </a:r>
            <a:r>
              <a:rPr lang="el-GR" sz="2400" i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sz="2400" i="1" baseline="30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</a:t>
            </a:r>
            <a:r>
              <a:rPr lang="en-US" sz="2400" i="1" baseline="-25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tall</a:t>
            </a:r>
            <a:r>
              <a:rPr lang="en-US" sz="2400" dirty="0"/>
              <a:t>(x)</a:t>
            </a:r>
          </a:p>
          <a:p>
            <a:r>
              <a:rPr lang="en-US" sz="2400" dirty="0"/>
              <a:t>‘somewhat’ operation:</a:t>
            </a:r>
          </a:p>
          <a:p>
            <a:pPr>
              <a:buFont typeface="Wingdings" pitchFamily="2" charset="2"/>
              <a:buNone/>
            </a:pPr>
            <a:r>
              <a:rPr lang="en-US" sz="2400" i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i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sz="2400" i="1" baseline="-25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somewhat tall</a:t>
            </a:r>
            <a:r>
              <a:rPr lang="en-US" sz="2400" dirty="0"/>
              <a:t>(x) = </a:t>
            </a:r>
            <a:r>
              <a:rPr lang="en-US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√(</a:t>
            </a:r>
            <a:r>
              <a:rPr lang="el-GR" sz="2400" i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sz="2400" i="1" baseline="-25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tall</a:t>
            </a:r>
            <a:r>
              <a:rPr lang="en-US" sz="2400" dirty="0"/>
              <a:t>(x))</a:t>
            </a:r>
          </a:p>
          <a:p>
            <a:endParaRPr lang="en-US" sz="2400" dirty="0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3200401" y="3886200"/>
            <a:ext cx="3810000" cy="3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724400" y="5181600"/>
            <a:ext cx="36576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eform 14"/>
          <p:cNvSpPr/>
          <p:nvPr/>
        </p:nvSpPr>
        <p:spPr>
          <a:xfrm>
            <a:off x="5100638" y="3314700"/>
            <a:ext cx="3586162" cy="1871663"/>
          </a:xfrm>
          <a:custGeom>
            <a:avLst/>
            <a:gdLst>
              <a:gd name="connsiteX0" fmla="*/ 0 w 3586162"/>
              <a:gd name="connsiteY0" fmla="*/ 1871663 h 1871663"/>
              <a:gd name="connsiteX1" fmla="*/ 814387 w 3586162"/>
              <a:gd name="connsiteY1" fmla="*/ 1843088 h 1871663"/>
              <a:gd name="connsiteX2" fmla="*/ 1114425 w 3586162"/>
              <a:gd name="connsiteY2" fmla="*/ 1714500 h 1871663"/>
              <a:gd name="connsiteX3" fmla="*/ 1514475 w 3586162"/>
              <a:gd name="connsiteY3" fmla="*/ 1285875 h 1871663"/>
              <a:gd name="connsiteX4" fmla="*/ 2043112 w 3586162"/>
              <a:gd name="connsiteY4" fmla="*/ 600075 h 1871663"/>
              <a:gd name="connsiteX5" fmla="*/ 2457450 w 3586162"/>
              <a:gd name="connsiteY5" fmla="*/ 142875 h 1871663"/>
              <a:gd name="connsiteX6" fmla="*/ 3586162 w 3586162"/>
              <a:gd name="connsiteY6" fmla="*/ 0 h 1871663"/>
              <a:gd name="connsiteX0" fmla="*/ 0 w 3586162"/>
              <a:gd name="connsiteY0" fmla="*/ 1871663 h 1871663"/>
              <a:gd name="connsiteX1" fmla="*/ 814387 w 3586162"/>
              <a:gd name="connsiteY1" fmla="*/ 1843088 h 1871663"/>
              <a:gd name="connsiteX2" fmla="*/ 1114425 w 3586162"/>
              <a:gd name="connsiteY2" fmla="*/ 1714500 h 1871663"/>
              <a:gd name="connsiteX3" fmla="*/ 1514475 w 3586162"/>
              <a:gd name="connsiteY3" fmla="*/ 1285875 h 1871663"/>
              <a:gd name="connsiteX4" fmla="*/ 2043112 w 3586162"/>
              <a:gd name="connsiteY4" fmla="*/ 600075 h 1871663"/>
              <a:gd name="connsiteX5" fmla="*/ 2762250 w 3586162"/>
              <a:gd name="connsiteY5" fmla="*/ 142875 h 1871663"/>
              <a:gd name="connsiteX6" fmla="*/ 3586162 w 3586162"/>
              <a:gd name="connsiteY6" fmla="*/ 0 h 1871663"/>
              <a:gd name="connsiteX0" fmla="*/ 0 w 3586162"/>
              <a:gd name="connsiteY0" fmla="*/ 1871663 h 1871663"/>
              <a:gd name="connsiteX1" fmla="*/ 814387 w 3586162"/>
              <a:gd name="connsiteY1" fmla="*/ 1843088 h 1871663"/>
              <a:gd name="connsiteX2" fmla="*/ 1114425 w 3586162"/>
              <a:gd name="connsiteY2" fmla="*/ 1714500 h 1871663"/>
              <a:gd name="connsiteX3" fmla="*/ 1514475 w 3586162"/>
              <a:gd name="connsiteY3" fmla="*/ 1285875 h 1871663"/>
              <a:gd name="connsiteX4" fmla="*/ 2195512 w 3586162"/>
              <a:gd name="connsiteY4" fmla="*/ 600075 h 1871663"/>
              <a:gd name="connsiteX5" fmla="*/ 2762250 w 3586162"/>
              <a:gd name="connsiteY5" fmla="*/ 142875 h 1871663"/>
              <a:gd name="connsiteX6" fmla="*/ 3586162 w 3586162"/>
              <a:gd name="connsiteY6" fmla="*/ 0 h 1871663"/>
              <a:gd name="connsiteX0" fmla="*/ 0 w 3586162"/>
              <a:gd name="connsiteY0" fmla="*/ 1871663 h 1871663"/>
              <a:gd name="connsiteX1" fmla="*/ 814387 w 3586162"/>
              <a:gd name="connsiteY1" fmla="*/ 1843088 h 1871663"/>
              <a:gd name="connsiteX2" fmla="*/ 1114425 w 3586162"/>
              <a:gd name="connsiteY2" fmla="*/ 1714500 h 1871663"/>
              <a:gd name="connsiteX3" fmla="*/ 1514475 w 3586162"/>
              <a:gd name="connsiteY3" fmla="*/ 1285875 h 1871663"/>
              <a:gd name="connsiteX4" fmla="*/ 2195512 w 3586162"/>
              <a:gd name="connsiteY4" fmla="*/ 600075 h 1871663"/>
              <a:gd name="connsiteX5" fmla="*/ 2762250 w 3586162"/>
              <a:gd name="connsiteY5" fmla="*/ 142875 h 1871663"/>
              <a:gd name="connsiteX6" fmla="*/ 3586162 w 3586162"/>
              <a:gd name="connsiteY6" fmla="*/ 0 h 1871663"/>
              <a:gd name="connsiteX0" fmla="*/ 0 w 3586162"/>
              <a:gd name="connsiteY0" fmla="*/ 1871663 h 1871663"/>
              <a:gd name="connsiteX1" fmla="*/ 814387 w 3586162"/>
              <a:gd name="connsiteY1" fmla="*/ 1843088 h 1871663"/>
              <a:gd name="connsiteX2" fmla="*/ 1114425 w 3586162"/>
              <a:gd name="connsiteY2" fmla="*/ 1714500 h 1871663"/>
              <a:gd name="connsiteX3" fmla="*/ 1514475 w 3586162"/>
              <a:gd name="connsiteY3" fmla="*/ 1285875 h 1871663"/>
              <a:gd name="connsiteX4" fmla="*/ 2195512 w 3586162"/>
              <a:gd name="connsiteY4" fmla="*/ 752475 h 1871663"/>
              <a:gd name="connsiteX5" fmla="*/ 2762250 w 3586162"/>
              <a:gd name="connsiteY5" fmla="*/ 142875 h 1871663"/>
              <a:gd name="connsiteX6" fmla="*/ 3586162 w 3586162"/>
              <a:gd name="connsiteY6" fmla="*/ 0 h 1871663"/>
              <a:gd name="connsiteX0" fmla="*/ 0 w 3586162"/>
              <a:gd name="connsiteY0" fmla="*/ 1871663 h 1871663"/>
              <a:gd name="connsiteX1" fmla="*/ 814387 w 3586162"/>
              <a:gd name="connsiteY1" fmla="*/ 1843088 h 1871663"/>
              <a:gd name="connsiteX2" fmla="*/ 1114425 w 3586162"/>
              <a:gd name="connsiteY2" fmla="*/ 1714500 h 1871663"/>
              <a:gd name="connsiteX3" fmla="*/ 1514475 w 3586162"/>
              <a:gd name="connsiteY3" fmla="*/ 1285875 h 1871663"/>
              <a:gd name="connsiteX4" fmla="*/ 2195512 w 3586162"/>
              <a:gd name="connsiteY4" fmla="*/ 752475 h 1871663"/>
              <a:gd name="connsiteX5" fmla="*/ 2762250 w 3586162"/>
              <a:gd name="connsiteY5" fmla="*/ 142875 h 1871663"/>
              <a:gd name="connsiteX6" fmla="*/ 3586162 w 3586162"/>
              <a:gd name="connsiteY6" fmla="*/ 0 h 1871663"/>
              <a:gd name="connsiteX0" fmla="*/ 0 w 3586162"/>
              <a:gd name="connsiteY0" fmla="*/ 1871663 h 1871663"/>
              <a:gd name="connsiteX1" fmla="*/ 814387 w 3586162"/>
              <a:gd name="connsiteY1" fmla="*/ 1843088 h 1871663"/>
              <a:gd name="connsiteX2" fmla="*/ 1114425 w 3586162"/>
              <a:gd name="connsiteY2" fmla="*/ 1714500 h 1871663"/>
              <a:gd name="connsiteX3" fmla="*/ 1514475 w 3586162"/>
              <a:gd name="connsiteY3" fmla="*/ 1285875 h 1871663"/>
              <a:gd name="connsiteX4" fmla="*/ 2043112 w 3586162"/>
              <a:gd name="connsiteY4" fmla="*/ 752475 h 1871663"/>
              <a:gd name="connsiteX5" fmla="*/ 2762250 w 3586162"/>
              <a:gd name="connsiteY5" fmla="*/ 142875 h 1871663"/>
              <a:gd name="connsiteX6" fmla="*/ 3586162 w 3586162"/>
              <a:gd name="connsiteY6" fmla="*/ 0 h 1871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86162" h="1871663">
                <a:moveTo>
                  <a:pt x="0" y="1871663"/>
                </a:moveTo>
                <a:cubicBezTo>
                  <a:pt x="314325" y="1870472"/>
                  <a:pt x="628650" y="1869282"/>
                  <a:pt x="814387" y="1843088"/>
                </a:cubicBezTo>
                <a:cubicBezTo>
                  <a:pt x="1000124" y="1816894"/>
                  <a:pt x="997744" y="1807369"/>
                  <a:pt x="1114425" y="1714500"/>
                </a:cubicBezTo>
                <a:cubicBezTo>
                  <a:pt x="1231106" y="1621631"/>
                  <a:pt x="1359694" y="1446213"/>
                  <a:pt x="1514475" y="1285875"/>
                </a:cubicBezTo>
                <a:cubicBezTo>
                  <a:pt x="1669256" y="1125538"/>
                  <a:pt x="1835150" y="942975"/>
                  <a:pt x="2043112" y="752475"/>
                </a:cubicBezTo>
                <a:cubicBezTo>
                  <a:pt x="2251074" y="561975"/>
                  <a:pt x="2505075" y="268287"/>
                  <a:pt x="2762250" y="142875"/>
                </a:cubicBezTo>
                <a:cubicBezTo>
                  <a:pt x="3019425" y="17463"/>
                  <a:pt x="3150393" y="21431"/>
                  <a:pt x="3586162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5100638" y="3328988"/>
            <a:ext cx="3328987" cy="1898650"/>
          </a:xfrm>
          <a:custGeom>
            <a:avLst/>
            <a:gdLst>
              <a:gd name="connsiteX0" fmla="*/ 0 w 3328987"/>
              <a:gd name="connsiteY0" fmla="*/ 1857375 h 1897856"/>
              <a:gd name="connsiteX1" fmla="*/ 557212 w 3328987"/>
              <a:gd name="connsiteY1" fmla="*/ 1828800 h 1897856"/>
              <a:gd name="connsiteX2" fmla="*/ 957262 w 3328987"/>
              <a:gd name="connsiteY2" fmla="*/ 1443037 h 1897856"/>
              <a:gd name="connsiteX3" fmla="*/ 1228725 w 3328987"/>
              <a:gd name="connsiteY3" fmla="*/ 914400 h 1897856"/>
              <a:gd name="connsiteX4" fmla="*/ 1500187 w 3328987"/>
              <a:gd name="connsiteY4" fmla="*/ 214312 h 1897856"/>
              <a:gd name="connsiteX5" fmla="*/ 3328987 w 3328987"/>
              <a:gd name="connsiteY5" fmla="*/ 0 h 1897856"/>
              <a:gd name="connsiteX0" fmla="*/ 0 w 3328987"/>
              <a:gd name="connsiteY0" fmla="*/ 1857375 h 1897856"/>
              <a:gd name="connsiteX1" fmla="*/ 557212 w 3328987"/>
              <a:gd name="connsiteY1" fmla="*/ 1828800 h 1897856"/>
              <a:gd name="connsiteX2" fmla="*/ 957262 w 3328987"/>
              <a:gd name="connsiteY2" fmla="*/ 1443037 h 1897856"/>
              <a:gd name="connsiteX3" fmla="*/ 1228725 w 3328987"/>
              <a:gd name="connsiteY3" fmla="*/ 914400 h 1897856"/>
              <a:gd name="connsiteX4" fmla="*/ 1728787 w 3328987"/>
              <a:gd name="connsiteY4" fmla="*/ 214312 h 1897856"/>
              <a:gd name="connsiteX5" fmla="*/ 3328987 w 3328987"/>
              <a:gd name="connsiteY5" fmla="*/ 0 h 1897856"/>
              <a:gd name="connsiteX0" fmla="*/ 0 w 3328987"/>
              <a:gd name="connsiteY0" fmla="*/ 1857375 h 1897856"/>
              <a:gd name="connsiteX1" fmla="*/ 557212 w 3328987"/>
              <a:gd name="connsiteY1" fmla="*/ 1828800 h 1897856"/>
              <a:gd name="connsiteX2" fmla="*/ 957262 w 3328987"/>
              <a:gd name="connsiteY2" fmla="*/ 1443037 h 1897856"/>
              <a:gd name="connsiteX3" fmla="*/ 1228725 w 3328987"/>
              <a:gd name="connsiteY3" fmla="*/ 914400 h 1897856"/>
              <a:gd name="connsiteX4" fmla="*/ 1500187 w 3328987"/>
              <a:gd name="connsiteY4" fmla="*/ 214312 h 1897856"/>
              <a:gd name="connsiteX5" fmla="*/ 3328987 w 3328987"/>
              <a:gd name="connsiteY5" fmla="*/ 0 h 1897856"/>
              <a:gd name="connsiteX0" fmla="*/ 0 w 3328987"/>
              <a:gd name="connsiteY0" fmla="*/ 1857375 h 1897856"/>
              <a:gd name="connsiteX1" fmla="*/ 557212 w 3328987"/>
              <a:gd name="connsiteY1" fmla="*/ 1828800 h 1897856"/>
              <a:gd name="connsiteX2" fmla="*/ 957262 w 3328987"/>
              <a:gd name="connsiteY2" fmla="*/ 1443037 h 1897856"/>
              <a:gd name="connsiteX3" fmla="*/ 1076325 w 3328987"/>
              <a:gd name="connsiteY3" fmla="*/ 914400 h 1897856"/>
              <a:gd name="connsiteX4" fmla="*/ 1500187 w 3328987"/>
              <a:gd name="connsiteY4" fmla="*/ 214312 h 1897856"/>
              <a:gd name="connsiteX5" fmla="*/ 3328987 w 3328987"/>
              <a:gd name="connsiteY5" fmla="*/ 0 h 1897856"/>
              <a:gd name="connsiteX0" fmla="*/ 0 w 3328987"/>
              <a:gd name="connsiteY0" fmla="*/ 1857375 h 1897856"/>
              <a:gd name="connsiteX1" fmla="*/ 557212 w 3328987"/>
              <a:gd name="connsiteY1" fmla="*/ 1828800 h 1897856"/>
              <a:gd name="connsiteX2" fmla="*/ 957262 w 3328987"/>
              <a:gd name="connsiteY2" fmla="*/ 1443037 h 1897856"/>
              <a:gd name="connsiteX3" fmla="*/ 1076325 w 3328987"/>
              <a:gd name="connsiteY3" fmla="*/ 914400 h 1897856"/>
              <a:gd name="connsiteX4" fmla="*/ 1804987 w 3328987"/>
              <a:gd name="connsiteY4" fmla="*/ 214312 h 1897856"/>
              <a:gd name="connsiteX5" fmla="*/ 3328987 w 3328987"/>
              <a:gd name="connsiteY5" fmla="*/ 0 h 1897856"/>
              <a:gd name="connsiteX0" fmla="*/ 0 w 3328987"/>
              <a:gd name="connsiteY0" fmla="*/ 1857375 h 1897856"/>
              <a:gd name="connsiteX1" fmla="*/ 557212 w 3328987"/>
              <a:gd name="connsiteY1" fmla="*/ 1828800 h 1897856"/>
              <a:gd name="connsiteX2" fmla="*/ 804862 w 3328987"/>
              <a:gd name="connsiteY2" fmla="*/ 1443037 h 1897856"/>
              <a:gd name="connsiteX3" fmla="*/ 1076325 w 3328987"/>
              <a:gd name="connsiteY3" fmla="*/ 914400 h 1897856"/>
              <a:gd name="connsiteX4" fmla="*/ 1804987 w 3328987"/>
              <a:gd name="connsiteY4" fmla="*/ 214312 h 1897856"/>
              <a:gd name="connsiteX5" fmla="*/ 3328987 w 3328987"/>
              <a:gd name="connsiteY5" fmla="*/ 0 h 1897856"/>
              <a:gd name="connsiteX0" fmla="*/ 0 w 3328987"/>
              <a:gd name="connsiteY0" fmla="*/ 1857375 h 1897856"/>
              <a:gd name="connsiteX1" fmla="*/ 557212 w 3328987"/>
              <a:gd name="connsiteY1" fmla="*/ 1828800 h 1897856"/>
              <a:gd name="connsiteX2" fmla="*/ 804862 w 3328987"/>
              <a:gd name="connsiteY2" fmla="*/ 1443037 h 1897856"/>
              <a:gd name="connsiteX3" fmla="*/ 1076325 w 3328987"/>
              <a:gd name="connsiteY3" fmla="*/ 914400 h 1897856"/>
              <a:gd name="connsiteX4" fmla="*/ 1804987 w 3328987"/>
              <a:gd name="connsiteY4" fmla="*/ 214312 h 1897856"/>
              <a:gd name="connsiteX5" fmla="*/ 2209800 w 3328987"/>
              <a:gd name="connsiteY5" fmla="*/ 61912 h 1897856"/>
              <a:gd name="connsiteX6" fmla="*/ 3328987 w 3328987"/>
              <a:gd name="connsiteY6" fmla="*/ 0 h 1897856"/>
              <a:gd name="connsiteX0" fmla="*/ 0 w 3328987"/>
              <a:gd name="connsiteY0" fmla="*/ 1857375 h 1897856"/>
              <a:gd name="connsiteX1" fmla="*/ 557212 w 3328987"/>
              <a:gd name="connsiteY1" fmla="*/ 1828800 h 1897856"/>
              <a:gd name="connsiteX2" fmla="*/ 804862 w 3328987"/>
              <a:gd name="connsiteY2" fmla="*/ 1443037 h 1897856"/>
              <a:gd name="connsiteX3" fmla="*/ 1076325 w 3328987"/>
              <a:gd name="connsiteY3" fmla="*/ 914400 h 1897856"/>
              <a:gd name="connsiteX4" fmla="*/ 1652587 w 3328987"/>
              <a:gd name="connsiteY4" fmla="*/ 214312 h 1897856"/>
              <a:gd name="connsiteX5" fmla="*/ 2209800 w 3328987"/>
              <a:gd name="connsiteY5" fmla="*/ 61912 h 1897856"/>
              <a:gd name="connsiteX6" fmla="*/ 3328987 w 3328987"/>
              <a:gd name="connsiteY6" fmla="*/ 0 h 1897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28987" h="1897856">
                <a:moveTo>
                  <a:pt x="0" y="1857375"/>
                </a:moveTo>
                <a:cubicBezTo>
                  <a:pt x="198834" y="1877615"/>
                  <a:pt x="423068" y="1897856"/>
                  <a:pt x="557212" y="1828800"/>
                </a:cubicBezTo>
                <a:cubicBezTo>
                  <a:pt x="691356" y="1759744"/>
                  <a:pt x="718343" y="1595437"/>
                  <a:pt x="804862" y="1443037"/>
                </a:cubicBezTo>
                <a:cubicBezTo>
                  <a:pt x="891381" y="1290637"/>
                  <a:pt x="935038" y="1119188"/>
                  <a:pt x="1076325" y="914400"/>
                </a:cubicBezTo>
                <a:cubicBezTo>
                  <a:pt x="1217613" y="709613"/>
                  <a:pt x="1463675" y="356393"/>
                  <a:pt x="1652587" y="214312"/>
                </a:cubicBezTo>
                <a:cubicBezTo>
                  <a:pt x="1841500" y="72231"/>
                  <a:pt x="1955800" y="97631"/>
                  <a:pt x="2209800" y="61912"/>
                </a:cubicBezTo>
                <a:lnTo>
                  <a:pt x="3328987" y="0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5100638" y="3314700"/>
            <a:ext cx="3400425" cy="1876425"/>
          </a:xfrm>
          <a:custGeom>
            <a:avLst/>
            <a:gdLst>
              <a:gd name="connsiteX0" fmla="*/ 0 w 3400425"/>
              <a:gd name="connsiteY0" fmla="*/ 1871663 h 1876425"/>
              <a:gd name="connsiteX1" fmla="*/ 271462 w 3400425"/>
              <a:gd name="connsiteY1" fmla="*/ 1843088 h 1876425"/>
              <a:gd name="connsiteX2" fmla="*/ 371475 w 3400425"/>
              <a:gd name="connsiteY2" fmla="*/ 1671638 h 1876425"/>
              <a:gd name="connsiteX3" fmla="*/ 828675 w 3400425"/>
              <a:gd name="connsiteY3" fmla="*/ 657225 h 1876425"/>
              <a:gd name="connsiteX4" fmla="*/ 1285875 w 3400425"/>
              <a:gd name="connsiteY4" fmla="*/ 142875 h 1876425"/>
              <a:gd name="connsiteX5" fmla="*/ 3400425 w 3400425"/>
              <a:gd name="connsiteY5" fmla="*/ 0 h 1876425"/>
              <a:gd name="connsiteX0" fmla="*/ 0 w 3400425"/>
              <a:gd name="connsiteY0" fmla="*/ 1871663 h 1876425"/>
              <a:gd name="connsiteX1" fmla="*/ 271462 w 3400425"/>
              <a:gd name="connsiteY1" fmla="*/ 1843088 h 1876425"/>
              <a:gd name="connsiteX2" fmla="*/ 371475 w 3400425"/>
              <a:gd name="connsiteY2" fmla="*/ 1671638 h 1876425"/>
              <a:gd name="connsiteX3" fmla="*/ 676275 w 3400425"/>
              <a:gd name="connsiteY3" fmla="*/ 657225 h 1876425"/>
              <a:gd name="connsiteX4" fmla="*/ 1285875 w 3400425"/>
              <a:gd name="connsiteY4" fmla="*/ 142875 h 1876425"/>
              <a:gd name="connsiteX5" fmla="*/ 3400425 w 3400425"/>
              <a:gd name="connsiteY5" fmla="*/ 0 h 1876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00425" h="1876425">
                <a:moveTo>
                  <a:pt x="0" y="1871663"/>
                </a:moveTo>
                <a:cubicBezTo>
                  <a:pt x="104775" y="1874044"/>
                  <a:pt x="209550" y="1876425"/>
                  <a:pt x="271462" y="1843088"/>
                </a:cubicBezTo>
                <a:cubicBezTo>
                  <a:pt x="333374" y="1809751"/>
                  <a:pt x="304006" y="1869282"/>
                  <a:pt x="371475" y="1671638"/>
                </a:cubicBezTo>
                <a:cubicBezTo>
                  <a:pt x="438944" y="1473994"/>
                  <a:pt x="523875" y="912019"/>
                  <a:pt x="676275" y="657225"/>
                </a:cubicBezTo>
                <a:cubicBezTo>
                  <a:pt x="828675" y="402431"/>
                  <a:pt x="831850" y="252413"/>
                  <a:pt x="1285875" y="142875"/>
                </a:cubicBezTo>
                <a:cubicBezTo>
                  <a:pt x="1739900" y="33338"/>
                  <a:pt x="3048000" y="50006"/>
                  <a:pt x="3400425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9" name="Straight Connector 18"/>
          <p:cNvCxnSpPr/>
          <p:nvPr/>
        </p:nvCxnSpPr>
        <p:spPr>
          <a:xfrm rot="5400000">
            <a:off x="6705601" y="4267200"/>
            <a:ext cx="1828800" cy="317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10800000">
            <a:off x="5105400" y="3352800"/>
            <a:ext cx="2514600" cy="158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8027" name="TextBox 25"/>
          <p:cNvSpPr txBox="1">
            <a:spLocks noChangeArrowheads="1"/>
          </p:cNvSpPr>
          <p:nvPr/>
        </p:nvSpPr>
        <p:spPr bwMode="auto">
          <a:xfrm>
            <a:off x="4800600" y="3200400"/>
            <a:ext cx="301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1</a:t>
            </a:r>
          </a:p>
        </p:txBody>
      </p:sp>
      <p:sp>
        <p:nvSpPr>
          <p:cNvPr id="598028" name="TextBox 26"/>
          <p:cNvSpPr txBox="1">
            <a:spLocks noChangeArrowheads="1"/>
          </p:cNvSpPr>
          <p:nvPr/>
        </p:nvSpPr>
        <p:spPr bwMode="auto">
          <a:xfrm>
            <a:off x="4800600" y="5192713"/>
            <a:ext cx="301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0</a:t>
            </a:r>
          </a:p>
        </p:txBody>
      </p:sp>
      <p:sp>
        <p:nvSpPr>
          <p:cNvPr id="598029" name="TextBox 27"/>
          <p:cNvSpPr txBox="1">
            <a:spLocks noChangeArrowheads="1"/>
          </p:cNvSpPr>
          <p:nvPr/>
        </p:nvSpPr>
        <p:spPr bwMode="auto">
          <a:xfrm>
            <a:off x="6327775" y="5345113"/>
            <a:ext cx="3063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h</a:t>
            </a:r>
          </a:p>
        </p:txBody>
      </p:sp>
      <p:sp>
        <p:nvSpPr>
          <p:cNvPr id="598030" name="TextBox 28"/>
          <p:cNvSpPr txBox="1">
            <a:spLocks noChangeArrowheads="1"/>
          </p:cNvSpPr>
          <p:nvPr/>
        </p:nvSpPr>
        <p:spPr bwMode="auto">
          <a:xfrm>
            <a:off x="4343400" y="3973513"/>
            <a:ext cx="7715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tall</a:t>
            </a:r>
            <a:r>
              <a:rPr lang="en-US">
                <a:latin typeface="Calibri" pitchFamily="34" charset="0"/>
              </a:rPr>
              <a:t>(h)</a:t>
            </a:r>
          </a:p>
        </p:txBody>
      </p:sp>
      <p:sp>
        <p:nvSpPr>
          <p:cNvPr id="598031" name="TextBox 29"/>
          <p:cNvSpPr txBox="1">
            <a:spLocks noChangeArrowheads="1"/>
          </p:cNvSpPr>
          <p:nvPr/>
        </p:nvSpPr>
        <p:spPr bwMode="auto">
          <a:xfrm>
            <a:off x="5105400" y="2895600"/>
            <a:ext cx="15113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somewhat tall</a:t>
            </a:r>
          </a:p>
        </p:txBody>
      </p:sp>
      <p:sp>
        <p:nvSpPr>
          <p:cNvPr id="598032" name="TextBox 30"/>
          <p:cNvSpPr txBox="1">
            <a:spLocks noChangeArrowheads="1"/>
          </p:cNvSpPr>
          <p:nvPr/>
        </p:nvSpPr>
        <p:spPr bwMode="auto">
          <a:xfrm>
            <a:off x="6858000" y="2830513"/>
            <a:ext cx="4746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tall</a:t>
            </a:r>
          </a:p>
        </p:txBody>
      </p:sp>
      <p:sp>
        <p:nvSpPr>
          <p:cNvPr id="598033" name="TextBox 31"/>
          <p:cNvSpPr txBox="1">
            <a:spLocks noChangeArrowheads="1"/>
          </p:cNvSpPr>
          <p:nvPr/>
        </p:nvSpPr>
        <p:spPr bwMode="auto">
          <a:xfrm>
            <a:off x="7772400" y="3897313"/>
            <a:ext cx="9302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very tall</a:t>
            </a:r>
          </a:p>
        </p:txBody>
      </p:sp>
      <p:sp>
        <p:nvSpPr>
          <p:cNvPr id="34" name="Freeform 33"/>
          <p:cNvSpPr/>
          <p:nvPr/>
        </p:nvSpPr>
        <p:spPr>
          <a:xfrm>
            <a:off x="5481638" y="3200400"/>
            <a:ext cx="385762" cy="528638"/>
          </a:xfrm>
          <a:custGeom>
            <a:avLst/>
            <a:gdLst>
              <a:gd name="connsiteX0" fmla="*/ 385763 w 385763"/>
              <a:gd name="connsiteY0" fmla="*/ 528638 h 528638"/>
              <a:gd name="connsiteX1" fmla="*/ 71438 w 385763"/>
              <a:gd name="connsiteY1" fmla="*/ 428625 h 528638"/>
              <a:gd name="connsiteX2" fmla="*/ 0 w 385763"/>
              <a:gd name="connsiteY2" fmla="*/ 0 h 528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5763" h="528638">
                <a:moveTo>
                  <a:pt x="385763" y="528638"/>
                </a:moveTo>
                <a:cubicBezTo>
                  <a:pt x="260747" y="522684"/>
                  <a:pt x="135732" y="516731"/>
                  <a:pt x="71438" y="428625"/>
                </a:cubicBezTo>
                <a:cubicBezTo>
                  <a:pt x="7144" y="340519"/>
                  <a:pt x="23812" y="35719"/>
                  <a:pt x="0" y="0"/>
                </a:cubicBezTo>
              </a:path>
            </a:pathLst>
          </a:cu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Freeform 34"/>
          <p:cNvSpPr/>
          <p:nvPr/>
        </p:nvSpPr>
        <p:spPr>
          <a:xfrm flipH="1">
            <a:off x="6700838" y="3124200"/>
            <a:ext cx="385762" cy="528638"/>
          </a:xfrm>
          <a:custGeom>
            <a:avLst/>
            <a:gdLst>
              <a:gd name="connsiteX0" fmla="*/ 385763 w 385763"/>
              <a:gd name="connsiteY0" fmla="*/ 528638 h 528638"/>
              <a:gd name="connsiteX1" fmla="*/ 71438 w 385763"/>
              <a:gd name="connsiteY1" fmla="*/ 428625 h 528638"/>
              <a:gd name="connsiteX2" fmla="*/ 0 w 385763"/>
              <a:gd name="connsiteY2" fmla="*/ 0 h 528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5763" h="528638">
                <a:moveTo>
                  <a:pt x="385763" y="528638"/>
                </a:moveTo>
                <a:cubicBezTo>
                  <a:pt x="260747" y="522684"/>
                  <a:pt x="135732" y="516731"/>
                  <a:pt x="71438" y="428625"/>
                </a:cubicBezTo>
                <a:cubicBezTo>
                  <a:pt x="7144" y="340519"/>
                  <a:pt x="23812" y="35719"/>
                  <a:pt x="0" y="0"/>
                </a:cubicBezTo>
              </a:path>
            </a:pathLst>
          </a:cu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37" name="Straight Arrow Connector 36"/>
          <p:cNvCxnSpPr>
            <a:stCxn id="15" idx="4"/>
            <a:endCxn id="598033" idx="1"/>
          </p:cNvCxnSpPr>
          <p:nvPr/>
        </p:nvCxnSpPr>
        <p:spPr>
          <a:xfrm>
            <a:off x="7143750" y="4067175"/>
            <a:ext cx="628650" cy="158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 Representing sets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 ways of representing sets</a:t>
            </a:r>
          </a:p>
          <a:p>
            <a:r>
              <a:rPr lang="en-US" dirty="0"/>
              <a:t>By extension – actual listing of elements</a:t>
            </a:r>
          </a:p>
          <a:p>
            <a:pPr lvl="1"/>
            <a:r>
              <a:rPr lang="en-US" dirty="0"/>
              <a:t>A = {2, 4, 6, 8,....}</a:t>
            </a:r>
          </a:p>
          <a:p>
            <a:r>
              <a:rPr lang="en-US" dirty="0"/>
              <a:t>By intension – assertion of properties of elements belonging to the set</a:t>
            </a:r>
          </a:p>
          <a:p>
            <a:pPr lvl="1"/>
            <a:r>
              <a:rPr lang="en-US" dirty="0"/>
              <a:t>A = {x|x </a:t>
            </a:r>
            <a:r>
              <a:rPr lang="en-US" i="1" dirty="0"/>
              <a:t>mod </a:t>
            </a:r>
            <a:r>
              <a:rPr lang="en-US" dirty="0"/>
              <a:t>2 = 0 }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07/7/12/main" val="1751539535"/>
      </p:ext>
    </p:extLst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Belongingness Predicate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 U = {1,2,3,4,5,6}</a:t>
            </a:r>
          </a:p>
          <a:p>
            <a:r>
              <a:rPr lang="en-US" dirty="0"/>
              <a:t>Let A = {2,4,6}</a:t>
            </a:r>
          </a:p>
          <a:p>
            <a:r>
              <a:rPr lang="en-US" dirty="0"/>
              <a:t>A = {0.0/1, 1.0/2, 0.0/3, 1.0/4, 0.0/5, 1.0/6}</a:t>
            </a:r>
          </a:p>
          <a:p>
            <a:endParaRPr lang="en-US" dirty="0"/>
          </a:p>
          <a:p>
            <a:r>
              <a:rPr lang="en-US" dirty="0"/>
              <a:t>Every subset of U is a point in a 6 dimensional space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07/7/12/main" val="1807383247"/>
      </p:ext>
    </p:extLst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0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>
                <a:latin typeface="Times New Roman" pitchFamily="18" charset="0"/>
              </a:rPr>
              <a:t>Representation of Fuzzy sets</a:t>
            </a:r>
          </a:p>
        </p:txBody>
      </p:sp>
      <p:sp>
        <p:nvSpPr>
          <p:cNvPr id="600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>
                <a:latin typeface="Times New Roman" pitchFamily="18" charset="0"/>
              </a:rPr>
              <a:t>Let U = {x</a:t>
            </a:r>
            <a:r>
              <a:rPr lang="en-US" sz="2400" baseline="-25000">
                <a:latin typeface="Times New Roman" pitchFamily="18" charset="0"/>
              </a:rPr>
              <a:t>1</a:t>
            </a:r>
            <a:r>
              <a:rPr lang="en-US" sz="2400">
                <a:latin typeface="Times New Roman" pitchFamily="18" charset="0"/>
              </a:rPr>
              <a:t>,x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,…..,x</a:t>
            </a:r>
            <a:r>
              <a:rPr lang="en-US" sz="2400" baseline="-25000">
                <a:latin typeface="Times New Roman" pitchFamily="18" charset="0"/>
              </a:rPr>
              <a:t>n</a:t>
            </a:r>
            <a:r>
              <a:rPr lang="en-US" sz="2400">
                <a:latin typeface="Times New Roman" pitchFamily="18" charset="0"/>
              </a:rPr>
              <a:t>}</a:t>
            </a:r>
          </a:p>
          <a:p>
            <a:pPr>
              <a:buFont typeface="Wingdings" pitchFamily="2" charset="2"/>
              <a:buNone/>
            </a:pPr>
            <a:r>
              <a:rPr lang="en-US" sz="2400">
                <a:latin typeface="Times New Roman" pitchFamily="18" charset="0"/>
              </a:rPr>
              <a:t>|U| = n</a:t>
            </a:r>
          </a:p>
          <a:p>
            <a:pPr>
              <a:buFont typeface="Wingdings" pitchFamily="2" charset="2"/>
              <a:buNone/>
            </a:pPr>
            <a:r>
              <a:rPr lang="en-US" sz="2400">
                <a:latin typeface="Times New Roman" pitchFamily="18" charset="0"/>
              </a:rPr>
              <a:t>	The various sets composed of elements from U are presented as points on and inside the n-dimensional hypercube. The crisp sets are the corners of the hypercube. </a:t>
            </a:r>
          </a:p>
        </p:txBody>
      </p:sp>
      <p:sp>
        <p:nvSpPr>
          <p:cNvPr id="600068" name="Line 4"/>
          <p:cNvSpPr>
            <a:spLocks noChangeShapeType="1"/>
          </p:cNvSpPr>
          <p:nvPr/>
        </p:nvSpPr>
        <p:spPr bwMode="auto">
          <a:xfrm>
            <a:off x="4648200" y="3290888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0069" name="Line 5"/>
          <p:cNvSpPr>
            <a:spLocks noChangeShapeType="1"/>
          </p:cNvSpPr>
          <p:nvPr/>
        </p:nvSpPr>
        <p:spPr bwMode="auto">
          <a:xfrm>
            <a:off x="4419600" y="5195888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0070" name="Line 6"/>
          <p:cNvSpPr>
            <a:spLocks noChangeShapeType="1"/>
          </p:cNvSpPr>
          <p:nvPr/>
        </p:nvSpPr>
        <p:spPr bwMode="auto">
          <a:xfrm>
            <a:off x="4419600" y="3595688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0071" name="Line 7"/>
          <p:cNvSpPr>
            <a:spLocks noChangeShapeType="1"/>
          </p:cNvSpPr>
          <p:nvPr/>
        </p:nvSpPr>
        <p:spPr bwMode="auto">
          <a:xfrm>
            <a:off x="6705600" y="3367088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0072" name="Text Box 8"/>
          <p:cNvSpPr txBox="1">
            <a:spLocks noChangeArrowheads="1"/>
          </p:cNvSpPr>
          <p:nvPr/>
        </p:nvSpPr>
        <p:spPr bwMode="auto">
          <a:xfrm>
            <a:off x="6629400" y="4829175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(1,0)</a:t>
            </a:r>
          </a:p>
        </p:txBody>
      </p:sp>
      <p:sp>
        <p:nvSpPr>
          <p:cNvPr id="600073" name="Text Box 9"/>
          <p:cNvSpPr txBox="1">
            <a:spLocks noChangeArrowheads="1"/>
          </p:cNvSpPr>
          <p:nvPr/>
        </p:nvSpPr>
        <p:spPr bwMode="auto">
          <a:xfrm>
            <a:off x="4572000" y="4905375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(0,0)</a:t>
            </a:r>
          </a:p>
        </p:txBody>
      </p:sp>
      <p:sp>
        <p:nvSpPr>
          <p:cNvPr id="600074" name="Text Box 10"/>
          <p:cNvSpPr txBox="1">
            <a:spLocks noChangeArrowheads="1"/>
          </p:cNvSpPr>
          <p:nvPr/>
        </p:nvSpPr>
        <p:spPr bwMode="auto">
          <a:xfrm>
            <a:off x="4572000" y="32146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(0,1)</a:t>
            </a:r>
          </a:p>
        </p:txBody>
      </p:sp>
      <p:sp>
        <p:nvSpPr>
          <p:cNvPr id="600075" name="Text Box 11"/>
          <p:cNvSpPr txBox="1">
            <a:spLocks noChangeArrowheads="1"/>
          </p:cNvSpPr>
          <p:nvPr/>
        </p:nvSpPr>
        <p:spPr bwMode="auto">
          <a:xfrm>
            <a:off x="6629400" y="32908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(1,1)</a:t>
            </a:r>
          </a:p>
        </p:txBody>
      </p:sp>
      <p:sp>
        <p:nvSpPr>
          <p:cNvPr id="600076" name="Line 12"/>
          <p:cNvSpPr>
            <a:spLocks noChangeShapeType="1"/>
          </p:cNvSpPr>
          <p:nvPr/>
        </p:nvSpPr>
        <p:spPr bwMode="auto">
          <a:xfrm>
            <a:off x="5334000" y="5348288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0077" name="Line 13"/>
          <p:cNvSpPr>
            <a:spLocks noChangeShapeType="1"/>
          </p:cNvSpPr>
          <p:nvPr/>
        </p:nvSpPr>
        <p:spPr bwMode="auto">
          <a:xfrm flipV="1">
            <a:off x="4495800" y="4129088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0078" name="Text Box 14"/>
          <p:cNvSpPr txBox="1">
            <a:spLocks noChangeArrowheads="1"/>
          </p:cNvSpPr>
          <p:nvPr/>
        </p:nvSpPr>
        <p:spPr bwMode="auto">
          <a:xfrm>
            <a:off x="6858000" y="5348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x</a:t>
            </a:r>
            <a:r>
              <a:rPr lang="en-US" baseline="-25000">
                <a:latin typeface="Times New Roman" pitchFamily="18" charset="0"/>
              </a:rPr>
              <a:t>1</a:t>
            </a:r>
          </a:p>
        </p:txBody>
      </p:sp>
      <p:sp>
        <p:nvSpPr>
          <p:cNvPr id="600079" name="Text Box 15"/>
          <p:cNvSpPr txBox="1">
            <a:spLocks noChangeArrowheads="1"/>
          </p:cNvSpPr>
          <p:nvPr/>
        </p:nvSpPr>
        <p:spPr bwMode="auto">
          <a:xfrm>
            <a:off x="4191000" y="3671888"/>
            <a:ext cx="457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x</a:t>
            </a:r>
            <a:r>
              <a:rPr lang="en-US" baseline="-25000">
                <a:latin typeface="Times New Roman" pitchFamily="18" charset="0"/>
              </a:rPr>
              <a:t>2</a:t>
            </a:r>
          </a:p>
        </p:txBody>
      </p:sp>
      <p:sp>
        <p:nvSpPr>
          <p:cNvPr id="600080" name="Text Box 16"/>
          <p:cNvSpPr txBox="1">
            <a:spLocks noChangeArrowheads="1"/>
          </p:cNvSpPr>
          <p:nvPr/>
        </p:nvSpPr>
        <p:spPr bwMode="auto">
          <a:xfrm>
            <a:off x="5486400" y="52720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x</a:t>
            </a:r>
            <a:r>
              <a:rPr lang="en-US" baseline="-25000">
                <a:latin typeface="Times New Roman" pitchFamily="18" charset="0"/>
              </a:rPr>
              <a:t>1</a:t>
            </a:r>
          </a:p>
        </p:txBody>
      </p:sp>
      <p:sp>
        <p:nvSpPr>
          <p:cNvPr id="600081" name="Text Box 17"/>
          <p:cNvSpPr txBox="1">
            <a:spLocks noChangeArrowheads="1"/>
          </p:cNvSpPr>
          <p:nvPr/>
        </p:nvSpPr>
        <p:spPr bwMode="auto">
          <a:xfrm>
            <a:off x="4191000" y="4343400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x</a:t>
            </a:r>
            <a:r>
              <a:rPr lang="en-US" baseline="-25000">
                <a:latin typeface="Times New Roman" pitchFamily="18" charset="0"/>
              </a:rPr>
              <a:t>2</a:t>
            </a:r>
          </a:p>
        </p:txBody>
      </p:sp>
      <p:sp>
        <p:nvSpPr>
          <p:cNvPr id="600082" name="Text Box 18"/>
          <p:cNvSpPr txBox="1">
            <a:spLocks noChangeArrowheads="1"/>
          </p:cNvSpPr>
          <p:nvPr/>
        </p:nvSpPr>
        <p:spPr bwMode="auto">
          <a:xfrm>
            <a:off x="7010400" y="37480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(x</a:t>
            </a:r>
            <a:r>
              <a:rPr lang="en-US" baseline="-25000">
                <a:latin typeface="Times New Roman" pitchFamily="18" charset="0"/>
              </a:rPr>
              <a:t>1</a:t>
            </a:r>
            <a:r>
              <a:rPr lang="en-US">
                <a:latin typeface="Times New Roman" pitchFamily="18" charset="0"/>
              </a:rPr>
              <a:t>,x</a:t>
            </a:r>
            <a:r>
              <a:rPr lang="en-US" baseline="-25000">
                <a:latin typeface="Times New Roman" pitchFamily="18" charset="0"/>
              </a:rPr>
              <a:t>2</a:t>
            </a:r>
            <a:r>
              <a:rPr lang="en-US">
                <a:latin typeface="Times New Roman" pitchFamily="18" charset="0"/>
              </a:rPr>
              <a:t>)</a:t>
            </a:r>
          </a:p>
        </p:txBody>
      </p:sp>
      <p:sp>
        <p:nvSpPr>
          <p:cNvPr id="600083" name="Line 19"/>
          <p:cNvSpPr>
            <a:spLocks noChangeShapeType="1"/>
          </p:cNvSpPr>
          <p:nvPr/>
        </p:nvSpPr>
        <p:spPr bwMode="auto">
          <a:xfrm flipH="1">
            <a:off x="4495800" y="3595688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0084" name="Line 20"/>
          <p:cNvSpPr>
            <a:spLocks noChangeShapeType="1"/>
          </p:cNvSpPr>
          <p:nvPr/>
        </p:nvSpPr>
        <p:spPr bwMode="auto">
          <a:xfrm>
            <a:off x="6705600" y="5195888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0085" name="Line 21"/>
          <p:cNvSpPr>
            <a:spLocks noChangeShapeType="1"/>
          </p:cNvSpPr>
          <p:nvPr/>
        </p:nvSpPr>
        <p:spPr bwMode="auto">
          <a:xfrm>
            <a:off x="6705600" y="3595688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0086" name="Line 22"/>
          <p:cNvSpPr>
            <a:spLocks noChangeShapeType="1"/>
          </p:cNvSpPr>
          <p:nvPr/>
        </p:nvSpPr>
        <p:spPr bwMode="auto">
          <a:xfrm flipV="1">
            <a:off x="5410200" y="44196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 type="oval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0087" name="Text Box 23"/>
          <p:cNvSpPr txBox="1">
            <a:spLocks noChangeArrowheads="1"/>
          </p:cNvSpPr>
          <p:nvPr/>
        </p:nvSpPr>
        <p:spPr bwMode="auto">
          <a:xfrm>
            <a:off x="5334000" y="4343400"/>
            <a:ext cx="1447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A(0.3,0.4)</a:t>
            </a:r>
          </a:p>
        </p:txBody>
      </p:sp>
      <p:sp>
        <p:nvSpPr>
          <p:cNvPr id="600088" name="Freeform 24"/>
          <p:cNvSpPr>
            <a:spLocks/>
          </p:cNvSpPr>
          <p:nvPr/>
        </p:nvSpPr>
        <p:spPr bwMode="auto">
          <a:xfrm>
            <a:off x="5410200" y="2971800"/>
            <a:ext cx="2057400" cy="1295400"/>
          </a:xfrm>
          <a:custGeom>
            <a:avLst/>
            <a:gdLst/>
            <a:ahLst/>
            <a:cxnLst>
              <a:cxn ang="0">
                <a:pos x="0" y="1032"/>
              </a:cxn>
              <a:cxn ang="0">
                <a:pos x="288" y="168"/>
              </a:cxn>
              <a:cxn ang="0">
                <a:pos x="1104" y="24"/>
              </a:cxn>
              <a:cxn ang="0">
                <a:pos x="1200" y="24"/>
              </a:cxn>
            </a:cxnLst>
            <a:rect l="0" t="0" r="r" b="b"/>
            <a:pathLst>
              <a:path w="1256" h="1032">
                <a:moveTo>
                  <a:pt x="0" y="1032"/>
                </a:moveTo>
                <a:cubicBezTo>
                  <a:pt x="52" y="684"/>
                  <a:pt x="104" y="336"/>
                  <a:pt x="288" y="168"/>
                </a:cubicBezTo>
                <a:cubicBezTo>
                  <a:pt x="472" y="0"/>
                  <a:pt x="952" y="48"/>
                  <a:pt x="1104" y="24"/>
                </a:cubicBezTo>
                <a:cubicBezTo>
                  <a:pt x="1256" y="0"/>
                  <a:pt x="1228" y="12"/>
                  <a:pt x="1200" y="2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0089" name="Text Box 25"/>
          <p:cNvSpPr txBox="1">
            <a:spLocks noChangeArrowheads="1"/>
          </p:cNvSpPr>
          <p:nvPr/>
        </p:nvSpPr>
        <p:spPr bwMode="auto">
          <a:xfrm>
            <a:off x="7467600" y="2573338"/>
            <a:ext cx="1447800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l-GR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en-US" baseline="-2500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(x</a:t>
            </a:r>
            <a:r>
              <a:rPr lang="en-US" baseline="-2500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)=0.3</a:t>
            </a:r>
          </a:p>
          <a:p>
            <a:pPr eaLnBrk="1" hangingPunct="1">
              <a:spcBef>
                <a:spcPct val="50000"/>
              </a:spcBef>
            </a:pPr>
            <a:r>
              <a:rPr lang="el-GR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en-US" baseline="-2500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(x</a:t>
            </a:r>
            <a:r>
              <a:rPr lang="en-US" baseline="-2500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)=0.4</a:t>
            </a:r>
            <a:endParaRPr lang="el-G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0090" name="Text Box 26"/>
          <p:cNvSpPr txBox="1">
            <a:spLocks noChangeArrowheads="1"/>
          </p:cNvSpPr>
          <p:nvPr/>
        </p:nvSpPr>
        <p:spPr bwMode="auto">
          <a:xfrm>
            <a:off x="4267200" y="5257800"/>
            <a:ext cx="76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l-GR" sz="2400" baseline="-25000">
                <a:latin typeface="Times New Roman" pitchFamily="18" charset="0"/>
                <a:cs typeface="Times New Roman" pitchFamily="18" charset="0"/>
              </a:rPr>
              <a:t>Φ</a:t>
            </a:r>
          </a:p>
        </p:txBody>
      </p:sp>
      <p:sp>
        <p:nvSpPr>
          <p:cNvPr id="600091" name="Line 27"/>
          <p:cNvSpPr>
            <a:spLocks noChangeShapeType="1"/>
          </p:cNvSpPr>
          <p:nvPr/>
        </p:nvSpPr>
        <p:spPr bwMode="auto">
          <a:xfrm flipH="1">
            <a:off x="4495800" y="51816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0092" name="Text Box 28"/>
          <p:cNvSpPr txBox="1">
            <a:spLocks noChangeArrowheads="1"/>
          </p:cNvSpPr>
          <p:nvPr/>
        </p:nvSpPr>
        <p:spPr bwMode="auto">
          <a:xfrm>
            <a:off x="1219200" y="381000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U={x</a:t>
            </a:r>
            <a:r>
              <a:rPr lang="en-US" sz="2400" baseline="-25000">
                <a:latin typeface="Times New Roman" pitchFamily="18" charset="0"/>
              </a:rPr>
              <a:t>1</a:t>
            </a:r>
            <a:r>
              <a:rPr lang="en-US" sz="2400">
                <a:latin typeface="Times New Roman" pitchFamily="18" charset="0"/>
              </a:rPr>
              <a:t>,x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}</a:t>
            </a:r>
            <a:endParaRPr lang="en-US" sz="2400" baseline="-25000">
              <a:latin typeface="Times New Roman" pitchFamily="18" charset="0"/>
            </a:endParaRPr>
          </a:p>
        </p:txBody>
      </p:sp>
      <p:sp>
        <p:nvSpPr>
          <p:cNvPr id="600093" name="Text Box 29"/>
          <p:cNvSpPr txBox="1">
            <a:spLocks noChangeArrowheads="1"/>
          </p:cNvSpPr>
          <p:nvPr/>
        </p:nvSpPr>
        <p:spPr bwMode="auto">
          <a:xfrm>
            <a:off x="533400" y="5835650"/>
            <a:ext cx="7543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A fuzzy set A is represented by a point in the n-dimensional space as the point {</a:t>
            </a:r>
            <a:r>
              <a:rPr lang="el-GR" sz="2400">
                <a:latin typeface="Times New Roman" pitchFamily="18" charset="0"/>
              </a:rPr>
              <a:t>μ</a:t>
            </a:r>
            <a:r>
              <a:rPr lang="en-US" sz="2400" baseline="-25000">
                <a:latin typeface="Times New Roman" pitchFamily="18" charset="0"/>
              </a:rPr>
              <a:t>A</a:t>
            </a:r>
            <a:r>
              <a:rPr lang="en-US" sz="2400">
                <a:latin typeface="Times New Roman" pitchFamily="18" charset="0"/>
              </a:rPr>
              <a:t>(x</a:t>
            </a:r>
            <a:r>
              <a:rPr lang="en-US" sz="2400" baseline="-25000">
                <a:latin typeface="Times New Roman" pitchFamily="18" charset="0"/>
              </a:rPr>
              <a:t>1</a:t>
            </a:r>
            <a:r>
              <a:rPr lang="en-US" sz="2400">
                <a:latin typeface="Times New Roman" pitchFamily="18" charset="0"/>
              </a:rPr>
              <a:t>), </a:t>
            </a:r>
            <a:r>
              <a:rPr lang="el-GR" sz="2400">
                <a:latin typeface="Times New Roman" pitchFamily="18" charset="0"/>
              </a:rPr>
              <a:t>μ</a:t>
            </a:r>
            <a:r>
              <a:rPr lang="en-US" sz="2400" baseline="-25000">
                <a:latin typeface="Times New Roman" pitchFamily="18" charset="0"/>
              </a:rPr>
              <a:t>A</a:t>
            </a:r>
            <a:r>
              <a:rPr lang="en-US" sz="2400">
                <a:latin typeface="Times New Roman" pitchFamily="18" charset="0"/>
              </a:rPr>
              <a:t>(x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),……</a:t>
            </a:r>
            <a:r>
              <a:rPr lang="el-GR" sz="2400">
                <a:latin typeface="Times New Roman" pitchFamily="18" charset="0"/>
              </a:rPr>
              <a:t>μ</a:t>
            </a:r>
            <a:r>
              <a:rPr lang="en-US" sz="2400" baseline="-25000">
                <a:latin typeface="Times New Roman" pitchFamily="18" charset="0"/>
              </a:rPr>
              <a:t>A</a:t>
            </a:r>
            <a:r>
              <a:rPr lang="en-US" sz="2400">
                <a:latin typeface="Times New Roman" pitchFamily="18" charset="0"/>
              </a:rPr>
              <a:t>(x</a:t>
            </a:r>
            <a:r>
              <a:rPr lang="en-US" sz="2400" baseline="-25000">
                <a:latin typeface="Times New Roman" pitchFamily="18" charset="0"/>
              </a:rPr>
              <a:t>n</a:t>
            </a:r>
            <a:r>
              <a:rPr lang="en-US" sz="2400">
                <a:latin typeface="Times New Roman" pitchFamily="18" charset="0"/>
              </a:rPr>
              <a:t>)}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1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304800"/>
            <a:ext cx="8229600" cy="6172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u="sng">
                <a:latin typeface="Times New Roman" pitchFamily="18" charset="0"/>
              </a:rPr>
              <a:t>Degree of fuzziness</a:t>
            </a:r>
            <a:r>
              <a:rPr lang="en-US">
                <a:latin typeface="Times New Roman" pitchFamily="18" charset="0"/>
              </a:rPr>
              <a:t> </a:t>
            </a:r>
          </a:p>
          <a:p>
            <a:pPr>
              <a:buFont typeface="Wingdings" pitchFamily="2" charset="2"/>
              <a:buNone/>
            </a:pPr>
            <a:r>
              <a:rPr lang="en-US">
                <a:latin typeface="Times New Roman" pitchFamily="18" charset="0"/>
              </a:rPr>
              <a:t>	The centre of the hypercube is the “most fuzzy” set. Fuzziness decreases as one nears the corners</a:t>
            </a:r>
          </a:p>
          <a:p>
            <a:pPr>
              <a:buFont typeface="Wingdings" pitchFamily="2" charset="2"/>
              <a:buNone/>
            </a:pPr>
            <a:r>
              <a:rPr lang="en-US" u="sng">
                <a:latin typeface="Times New Roman" pitchFamily="18" charset="0"/>
              </a:rPr>
              <a:t>Measure of fuzziness</a:t>
            </a:r>
          </a:p>
          <a:p>
            <a:pPr>
              <a:buFont typeface="Wingdings" pitchFamily="2" charset="2"/>
              <a:buNone/>
            </a:pPr>
            <a:r>
              <a:rPr lang="en-US">
                <a:latin typeface="Times New Roman" pitchFamily="18" charset="0"/>
              </a:rPr>
              <a:t>Called the entropy of a fuzzy set</a:t>
            </a:r>
          </a:p>
          <a:p>
            <a:pPr>
              <a:buFont typeface="Wingdings" pitchFamily="2" charset="2"/>
              <a:buNone/>
            </a:pPr>
            <a:endParaRPr lang="en-US">
              <a:latin typeface="Times New Roman" pitchFamily="18" charset="0"/>
            </a:endParaRPr>
          </a:p>
        </p:txBody>
      </p:sp>
      <p:graphicFrame>
        <p:nvGraphicFramePr>
          <p:cNvPr id="602115" name="Object 3"/>
          <p:cNvGraphicFramePr>
            <a:graphicFrameLocks noChangeAspect="1"/>
          </p:cNvGraphicFramePr>
          <p:nvPr/>
        </p:nvGraphicFramePr>
        <p:xfrm>
          <a:off x="609600" y="4495800"/>
          <a:ext cx="6248400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06" name="Equation" r:id="rId4" imgW="2260440" imgH="203040" progId="Equation.3">
                  <p:embed/>
                </p:oleObj>
              </mc:Choice>
              <mc:Fallback>
                <p:oleObj name="Equation" r:id="rId4" imgW="2260440" imgH="203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6248400" cy="560388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solidFill>
                              <a:srgbClr val="FFFFFF" mc:Ignorable="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2116" name="Freeform 4"/>
          <p:cNvSpPr>
            <a:spLocks/>
          </p:cNvSpPr>
          <p:nvPr/>
        </p:nvSpPr>
        <p:spPr bwMode="auto">
          <a:xfrm>
            <a:off x="406400" y="4953000"/>
            <a:ext cx="355600" cy="685800"/>
          </a:xfrm>
          <a:custGeom>
            <a:avLst/>
            <a:gdLst/>
            <a:ahLst/>
            <a:cxnLst>
              <a:cxn ang="0">
                <a:pos x="224" y="0"/>
              </a:cxn>
              <a:cxn ang="0">
                <a:pos x="32" y="240"/>
              </a:cxn>
              <a:cxn ang="0">
                <a:pos x="32" y="432"/>
              </a:cxn>
            </a:cxnLst>
            <a:rect l="0" t="0" r="r" b="b"/>
            <a:pathLst>
              <a:path w="224" h="432">
                <a:moveTo>
                  <a:pt x="224" y="0"/>
                </a:moveTo>
                <a:cubicBezTo>
                  <a:pt x="144" y="84"/>
                  <a:pt x="64" y="168"/>
                  <a:pt x="32" y="240"/>
                </a:cubicBezTo>
                <a:cubicBezTo>
                  <a:pt x="0" y="312"/>
                  <a:pt x="32" y="400"/>
                  <a:pt x="32" y="43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2117" name="Text Box 5"/>
          <p:cNvSpPr txBox="1">
            <a:spLocks noChangeArrowheads="1"/>
          </p:cNvSpPr>
          <p:nvPr/>
        </p:nvSpPr>
        <p:spPr bwMode="auto">
          <a:xfrm>
            <a:off x="304800" y="5576888"/>
            <a:ext cx="1371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Entropy</a:t>
            </a:r>
          </a:p>
        </p:txBody>
      </p:sp>
      <p:sp>
        <p:nvSpPr>
          <p:cNvPr id="602118" name="Text Box 6"/>
          <p:cNvSpPr txBox="1">
            <a:spLocks noChangeArrowheads="1"/>
          </p:cNvSpPr>
          <p:nvPr/>
        </p:nvSpPr>
        <p:spPr bwMode="auto">
          <a:xfrm>
            <a:off x="1219200" y="3657600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Fuzzy set</a:t>
            </a:r>
          </a:p>
        </p:txBody>
      </p:sp>
      <p:sp>
        <p:nvSpPr>
          <p:cNvPr id="602119" name="Freeform 7"/>
          <p:cNvSpPr>
            <a:spLocks/>
          </p:cNvSpPr>
          <p:nvPr/>
        </p:nvSpPr>
        <p:spPr bwMode="auto">
          <a:xfrm>
            <a:off x="1257300" y="3962400"/>
            <a:ext cx="266700" cy="609600"/>
          </a:xfrm>
          <a:custGeom>
            <a:avLst/>
            <a:gdLst/>
            <a:ahLst/>
            <a:cxnLst>
              <a:cxn ang="0">
                <a:pos x="24" y="384"/>
              </a:cxn>
              <a:cxn ang="0">
                <a:pos x="24" y="192"/>
              </a:cxn>
              <a:cxn ang="0">
                <a:pos x="168" y="0"/>
              </a:cxn>
            </a:cxnLst>
            <a:rect l="0" t="0" r="r" b="b"/>
            <a:pathLst>
              <a:path w="168" h="384">
                <a:moveTo>
                  <a:pt x="24" y="384"/>
                </a:moveTo>
                <a:cubicBezTo>
                  <a:pt x="12" y="320"/>
                  <a:pt x="0" y="256"/>
                  <a:pt x="24" y="192"/>
                </a:cubicBezTo>
                <a:cubicBezTo>
                  <a:pt x="48" y="128"/>
                  <a:pt x="108" y="64"/>
                  <a:pt x="168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2120" name="Text Box 8"/>
          <p:cNvSpPr txBox="1">
            <a:spLocks noChangeArrowheads="1"/>
          </p:cNvSpPr>
          <p:nvPr/>
        </p:nvSpPr>
        <p:spPr bwMode="auto">
          <a:xfrm>
            <a:off x="6019800" y="3657600"/>
            <a:ext cx="1600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Farthest corner</a:t>
            </a:r>
          </a:p>
        </p:txBody>
      </p:sp>
      <p:sp>
        <p:nvSpPr>
          <p:cNvPr id="602121" name="Freeform 9"/>
          <p:cNvSpPr>
            <a:spLocks/>
          </p:cNvSpPr>
          <p:nvPr/>
        </p:nvSpPr>
        <p:spPr bwMode="auto">
          <a:xfrm>
            <a:off x="6057900" y="3962400"/>
            <a:ext cx="266700" cy="609600"/>
          </a:xfrm>
          <a:custGeom>
            <a:avLst/>
            <a:gdLst/>
            <a:ahLst/>
            <a:cxnLst>
              <a:cxn ang="0">
                <a:pos x="24" y="384"/>
              </a:cxn>
              <a:cxn ang="0">
                <a:pos x="24" y="192"/>
              </a:cxn>
              <a:cxn ang="0">
                <a:pos x="168" y="0"/>
              </a:cxn>
            </a:cxnLst>
            <a:rect l="0" t="0" r="r" b="b"/>
            <a:pathLst>
              <a:path w="168" h="384">
                <a:moveTo>
                  <a:pt x="24" y="384"/>
                </a:moveTo>
                <a:cubicBezTo>
                  <a:pt x="12" y="320"/>
                  <a:pt x="0" y="256"/>
                  <a:pt x="24" y="192"/>
                </a:cubicBezTo>
                <a:cubicBezTo>
                  <a:pt x="48" y="128"/>
                  <a:pt x="108" y="64"/>
                  <a:pt x="168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2122" name="Freeform 10"/>
          <p:cNvSpPr>
            <a:spLocks/>
          </p:cNvSpPr>
          <p:nvPr/>
        </p:nvSpPr>
        <p:spPr bwMode="auto">
          <a:xfrm>
            <a:off x="2997200" y="4953000"/>
            <a:ext cx="355600" cy="685800"/>
          </a:xfrm>
          <a:custGeom>
            <a:avLst/>
            <a:gdLst/>
            <a:ahLst/>
            <a:cxnLst>
              <a:cxn ang="0">
                <a:pos x="224" y="0"/>
              </a:cxn>
              <a:cxn ang="0">
                <a:pos x="32" y="240"/>
              </a:cxn>
              <a:cxn ang="0">
                <a:pos x="32" y="432"/>
              </a:cxn>
            </a:cxnLst>
            <a:rect l="0" t="0" r="r" b="b"/>
            <a:pathLst>
              <a:path w="224" h="432">
                <a:moveTo>
                  <a:pt x="224" y="0"/>
                </a:moveTo>
                <a:cubicBezTo>
                  <a:pt x="144" y="84"/>
                  <a:pt x="64" y="168"/>
                  <a:pt x="32" y="240"/>
                </a:cubicBezTo>
                <a:cubicBezTo>
                  <a:pt x="0" y="312"/>
                  <a:pt x="32" y="400"/>
                  <a:pt x="32" y="43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2123" name="Text Box 11"/>
          <p:cNvSpPr txBox="1">
            <a:spLocks noChangeArrowheads="1"/>
          </p:cNvSpPr>
          <p:nvPr/>
        </p:nvSpPr>
        <p:spPr bwMode="auto">
          <a:xfrm>
            <a:off x="2895600" y="5576888"/>
            <a:ext cx="1676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Nearest corner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62" name="Line 2"/>
          <p:cNvSpPr>
            <a:spLocks noChangeShapeType="1"/>
          </p:cNvSpPr>
          <p:nvPr/>
        </p:nvSpPr>
        <p:spPr bwMode="auto">
          <a:xfrm>
            <a:off x="2895600" y="1600200"/>
            <a:ext cx="0" cy="3657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163" name="Line 3"/>
          <p:cNvSpPr>
            <a:spLocks noChangeShapeType="1"/>
          </p:cNvSpPr>
          <p:nvPr/>
        </p:nvSpPr>
        <p:spPr bwMode="auto">
          <a:xfrm>
            <a:off x="2590800" y="4876800"/>
            <a:ext cx="388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164" name="Line 4"/>
          <p:cNvSpPr>
            <a:spLocks noChangeShapeType="1"/>
          </p:cNvSpPr>
          <p:nvPr/>
        </p:nvSpPr>
        <p:spPr bwMode="auto">
          <a:xfrm>
            <a:off x="2667000" y="19050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165" name="Line 5"/>
          <p:cNvSpPr>
            <a:spLocks noChangeShapeType="1"/>
          </p:cNvSpPr>
          <p:nvPr/>
        </p:nvSpPr>
        <p:spPr bwMode="auto">
          <a:xfrm>
            <a:off x="6248400" y="1752600"/>
            <a:ext cx="0" cy="3505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166" name="Text Box 6"/>
          <p:cNvSpPr txBox="1">
            <a:spLocks noChangeArrowheads="1"/>
          </p:cNvSpPr>
          <p:nvPr/>
        </p:nvSpPr>
        <p:spPr bwMode="auto">
          <a:xfrm>
            <a:off x="6248400" y="49530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(1,0)</a:t>
            </a:r>
          </a:p>
        </p:txBody>
      </p:sp>
      <p:sp>
        <p:nvSpPr>
          <p:cNvPr id="604167" name="Text Box 7"/>
          <p:cNvSpPr txBox="1">
            <a:spLocks noChangeArrowheads="1"/>
          </p:cNvSpPr>
          <p:nvPr/>
        </p:nvSpPr>
        <p:spPr bwMode="auto">
          <a:xfrm>
            <a:off x="2286000" y="4876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(0,0)</a:t>
            </a:r>
          </a:p>
        </p:txBody>
      </p:sp>
      <p:sp>
        <p:nvSpPr>
          <p:cNvPr id="604168" name="Text Box 8"/>
          <p:cNvSpPr txBox="1">
            <a:spLocks noChangeArrowheads="1"/>
          </p:cNvSpPr>
          <p:nvPr/>
        </p:nvSpPr>
        <p:spPr bwMode="auto">
          <a:xfrm>
            <a:off x="2819400" y="15240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(0,1)</a:t>
            </a:r>
          </a:p>
        </p:txBody>
      </p:sp>
      <p:sp>
        <p:nvSpPr>
          <p:cNvPr id="604169" name="Text Box 9"/>
          <p:cNvSpPr txBox="1">
            <a:spLocks noChangeArrowheads="1"/>
          </p:cNvSpPr>
          <p:nvPr/>
        </p:nvSpPr>
        <p:spPr bwMode="auto">
          <a:xfrm>
            <a:off x="6248400" y="16002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(1,1)</a:t>
            </a:r>
          </a:p>
        </p:txBody>
      </p:sp>
      <p:sp>
        <p:nvSpPr>
          <p:cNvPr id="604170" name="Line 10"/>
          <p:cNvSpPr>
            <a:spLocks noChangeShapeType="1"/>
          </p:cNvSpPr>
          <p:nvPr/>
        </p:nvSpPr>
        <p:spPr bwMode="auto">
          <a:xfrm>
            <a:off x="3810000" y="5091113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171" name="Line 11"/>
          <p:cNvSpPr>
            <a:spLocks noChangeShapeType="1"/>
          </p:cNvSpPr>
          <p:nvPr/>
        </p:nvSpPr>
        <p:spPr bwMode="auto">
          <a:xfrm flipV="1">
            <a:off x="2743200" y="24384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172" name="Text Box 12"/>
          <p:cNvSpPr txBox="1">
            <a:spLocks noChangeArrowheads="1"/>
          </p:cNvSpPr>
          <p:nvPr/>
        </p:nvSpPr>
        <p:spPr bwMode="auto">
          <a:xfrm>
            <a:off x="4191000" y="50292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x</a:t>
            </a:r>
            <a:r>
              <a:rPr lang="en-US" baseline="-25000">
                <a:latin typeface="Times New Roman" pitchFamily="18" charset="0"/>
              </a:rPr>
              <a:t>1</a:t>
            </a:r>
          </a:p>
        </p:txBody>
      </p:sp>
      <p:sp>
        <p:nvSpPr>
          <p:cNvPr id="604173" name="Text Box 13"/>
          <p:cNvSpPr txBox="1">
            <a:spLocks noChangeArrowheads="1"/>
          </p:cNvSpPr>
          <p:nvPr/>
        </p:nvSpPr>
        <p:spPr bwMode="auto">
          <a:xfrm>
            <a:off x="2438400" y="2452688"/>
            <a:ext cx="457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x</a:t>
            </a:r>
            <a:r>
              <a:rPr lang="en-US" baseline="-25000">
                <a:latin typeface="Times New Roman" pitchFamily="18" charset="0"/>
              </a:rPr>
              <a:t>2</a:t>
            </a:r>
          </a:p>
        </p:txBody>
      </p:sp>
      <p:sp>
        <p:nvSpPr>
          <p:cNvPr id="604174" name="Line 14"/>
          <p:cNvSpPr>
            <a:spLocks noChangeShapeType="1"/>
          </p:cNvSpPr>
          <p:nvPr/>
        </p:nvSpPr>
        <p:spPr bwMode="auto">
          <a:xfrm>
            <a:off x="2895600" y="1905000"/>
            <a:ext cx="167640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oval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175" name="Line 15"/>
          <p:cNvSpPr>
            <a:spLocks noChangeShapeType="1"/>
          </p:cNvSpPr>
          <p:nvPr/>
        </p:nvSpPr>
        <p:spPr bwMode="auto">
          <a:xfrm>
            <a:off x="2895600" y="1905000"/>
            <a:ext cx="6858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oval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176" name="Line 16"/>
          <p:cNvSpPr>
            <a:spLocks noChangeShapeType="1"/>
          </p:cNvSpPr>
          <p:nvPr/>
        </p:nvSpPr>
        <p:spPr bwMode="auto">
          <a:xfrm>
            <a:off x="3581400" y="3124200"/>
            <a:ext cx="2667000" cy="175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177" name="Line 17"/>
          <p:cNvSpPr>
            <a:spLocks noChangeShapeType="1"/>
          </p:cNvSpPr>
          <p:nvPr/>
        </p:nvSpPr>
        <p:spPr bwMode="auto">
          <a:xfrm>
            <a:off x="4572000" y="3429000"/>
            <a:ext cx="16764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178" name="Freeform 18"/>
          <p:cNvSpPr>
            <a:spLocks/>
          </p:cNvSpPr>
          <p:nvPr/>
        </p:nvSpPr>
        <p:spPr bwMode="auto">
          <a:xfrm>
            <a:off x="1828800" y="2590800"/>
            <a:ext cx="1447800" cy="1371600"/>
          </a:xfrm>
          <a:custGeom>
            <a:avLst/>
            <a:gdLst/>
            <a:ahLst/>
            <a:cxnLst>
              <a:cxn ang="0">
                <a:pos x="912" y="0"/>
              </a:cxn>
              <a:cxn ang="0">
                <a:pos x="528" y="528"/>
              </a:cxn>
              <a:cxn ang="0">
                <a:pos x="0" y="864"/>
              </a:cxn>
            </a:cxnLst>
            <a:rect l="0" t="0" r="r" b="b"/>
            <a:pathLst>
              <a:path w="912" h="864">
                <a:moveTo>
                  <a:pt x="912" y="0"/>
                </a:moveTo>
                <a:cubicBezTo>
                  <a:pt x="796" y="192"/>
                  <a:pt x="680" y="384"/>
                  <a:pt x="528" y="528"/>
                </a:cubicBezTo>
                <a:cubicBezTo>
                  <a:pt x="376" y="672"/>
                  <a:pt x="88" y="808"/>
                  <a:pt x="0" y="86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179" name="Text Box 19"/>
          <p:cNvSpPr txBox="1">
            <a:spLocks noChangeArrowheads="1"/>
          </p:cNvSpPr>
          <p:nvPr/>
        </p:nvSpPr>
        <p:spPr bwMode="auto">
          <a:xfrm>
            <a:off x="1219200" y="3886200"/>
            <a:ext cx="167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d(A, nearest)</a:t>
            </a:r>
          </a:p>
        </p:txBody>
      </p:sp>
      <p:sp>
        <p:nvSpPr>
          <p:cNvPr id="604180" name="Text Box 20"/>
          <p:cNvSpPr txBox="1">
            <a:spLocks noChangeArrowheads="1"/>
          </p:cNvSpPr>
          <p:nvPr/>
        </p:nvSpPr>
        <p:spPr bwMode="auto">
          <a:xfrm>
            <a:off x="4876800" y="5957888"/>
            <a:ext cx="1676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d(A, farthest)</a:t>
            </a:r>
          </a:p>
        </p:txBody>
      </p:sp>
      <p:sp>
        <p:nvSpPr>
          <p:cNvPr id="604181" name="Freeform 21"/>
          <p:cNvSpPr>
            <a:spLocks/>
          </p:cNvSpPr>
          <p:nvPr/>
        </p:nvSpPr>
        <p:spPr bwMode="auto">
          <a:xfrm>
            <a:off x="4572000" y="3810000"/>
            <a:ext cx="1066800" cy="21336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6" y="384"/>
              </a:cxn>
              <a:cxn ang="0">
                <a:pos x="576" y="1056"/>
              </a:cxn>
              <a:cxn ang="0">
                <a:pos x="672" y="1344"/>
              </a:cxn>
            </a:cxnLst>
            <a:rect l="0" t="0" r="r" b="b"/>
            <a:pathLst>
              <a:path w="672" h="1344">
                <a:moveTo>
                  <a:pt x="0" y="0"/>
                </a:moveTo>
                <a:cubicBezTo>
                  <a:pt x="0" y="104"/>
                  <a:pt x="0" y="208"/>
                  <a:pt x="96" y="384"/>
                </a:cubicBezTo>
                <a:cubicBezTo>
                  <a:pt x="192" y="560"/>
                  <a:pt x="480" y="896"/>
                  <a:pt x="576" y="1056"/>
                </a:cubicBezTo>
                <a:cubicBezTo>
                  <a:pt x="672" y="1216"/>
                  <a:pt x="672" y="1280"/>
                  <a:pt x="672" y="134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182" name="Text Box 22"/>
          <p:cNvSpPr txBox="1">
            <a:spLocks noChangeArrowheads="1"/>
          </p:cNvSpPr>
          <p:nvPr/>
        </p:nvSpPr>
        <p:spPr bwMode="auto">
          <a:xfrm>
            <a:off x="4495800" y="31242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(0.5,0.5)</a:t>
            </a:r>
          </a:p>
        </p:txBody>
      </p:sp>
      <p:sp>
        <p:nvSpPr>
          <p:cNvPr id="604183" name="Text Box 23"/>
          <p:cNvSpPr txBox="1">
            <a:spLocks noChangeArrowheads="1"/>
          </p:cNvSpPr>
          <p:nvPr/>
        </p:nvSpPr>
        <p:spPr bwMode="auto">
          <a:xfrm>
            <a:off x="3352800" y="320040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Arial" charset="0"/>
              </a:rPr>
              <a:t>A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210" name="Text Box 2"/>
          <p:cNvSpPr txBox="1">
            <a:spLocks noChangeArrowheads="1"/>
          </p:cNvSpPr>
          <p:nvPr/>
        </p:nvSpPr>
        <p:spPr bwMode="auto">
          <a:xfrm>
            <a:off x="152400" y="152400"/>
            <a:ext cx="853440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u="sng">
                <a:latin typeface="Times New Roman" pitchFamily="18" charset="0"/>
              </a:rPr>
              <a:t>Definition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Distance between two fuzzy sets</a:t>
            </a:r>
            <a:endParaRPr lang="en-US" sz="2800" baseline="-25000">
              <a:latin typeface="Times New Roman" pitchFamily="18" charset="0"/>
            </a:endParaRPr>
          </a:p>
        </p:txBody>
      </p:sp>
      <p:graphicFrame>
        <p:nvGraphicFramePr>
          <p:cNvPr id="606211" name="Object 3"/>
          <p:cNvGraphicFramePr>
            <a:graphicFrameLocks noChangeAspect="1"/>
          </p:cNvGraphicFramePr>
          <p:nvPr/>
        </p:nvGraphicFramePr>
        <p:xfrm>
          <a:off x="228600" y="1371600"/>
          <a:ext cx="4953000" cy="1100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30" name="Equation" r:id="rId4" imgW="1942920" imgH="431640" progId="Equation.3">
                  <p:embed/>
                </p:oleObj>
              </mc:Choice>
              <mc:Fallback>
                <p:oleObj name="Equation" r:id="rId4" imgW="1942920" imgH="431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4953000" cy="1100138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solidFill>
                              <a:srgbClr val="FFFFFF" mc:Ignorable="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6212" name="AutoShape 4"/>
          <p:cNvSpPr>
            <a:spLocks/>
          </p:cNvSpPr>
          <p:nvPr/>
        </p:nvSpPr>
        <p:spPr bwMode="auto">
          <a:xfrm rot="16073346">
            <a:off x="3505994" y="1359694"/>
            <a:ext cx="609600" cy="2439988"/>
          </a:xfrm>
          <a:prstGeom prst="leftBrace">
            <a:avLst>
              <a:gd name="adj1" fmla="val 33355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06213" name="Text Box 5"/>
          <p:cNvSpPr txBox="1">
            <a:spLocks noChangeArrowheads="1"/>
          </p:cNvSpPr>
          <p:nvPr/>
        </p:nvSpPr>
        <p:spPr bwMode="auto">
          <a:xfrm>
            <a:off x="3352800" y="2819400"/>
            <a:ext cx="1219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L</a:t>
            </a:r>
            <a:r>
              <a:rPr lang="en-US" sz="2000" baseline="-25000">
                <a:latin typeface="Times New Roman" pitchFamily="18" charset="0"/>
              </a:rPr>
              <a:t>1</a:t>
            </a:r>
            <a:r>
              <a:rPr lang="en-US" sz="2000">
                <a:latin typeface="Times New Roman" pitchFamily="18" charset="0"/>
              </a:rPr>
              <a:t> - norm</a:t>
            </a:r>
          </a:p>
        </p:txBody>
      </p:sp>
      <p:sp>
        <p:nvSpPr>
          <p:cNvPr id="606214" name="Text Box 6"/>
          <p:cNvSpPr txBox="1">
            <a:spLocks noChangeArrowheads="1"/>
          </p:cNvSpPr>
          <p:nvPr/>
        </p:nvSpPr>
        <p:spPr bwMode="auto">
          <a:xfrm>
            <a:off x="228600" y="3429000"/>
            <a:ext cx="8534400" cy="308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Let C = fuzzy set represented by the centre point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d(c,nearest) = |0.5-1.0| + |0.5 – 0.0|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		= 1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		= d(C,farthest)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		=&gt; E(C) = 1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258" name="Text Box 2"/>
          <p:cNvSpPr txBox="1">
            <a:spLocks noChangeArrowheads="1"/>
          </p:cNvSpPr>
          <p:nvPr/>
        </p:nvSpPr>
        <p:spPr bwMode="auto">
          <a:xfrm>
            <a:off x="152400" y="228600"/>
            <a:ext cx="883920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u="sng">
                <a:latin typeface="Times New Roman" pitchFamily="18" charset="0"/>
              </a:rPr>
              <a:t>Definition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Cardinality of a fuzzy set </a:t>
            </a:r>
          </a:p>
        </p:txBody>
      </p:sp>
      <p:graphicFrame>
        <p:nvGraphicFramePr>
          <p:cNvPr id="608259" name="Object 3"/>
          <p:cNvGraphicFramePr>
            <a:graphicFrameLocks noChangeAspect="1"/>
          </p:cNvGraphicFramePr>
          <p:nvPr/>
        </p:nvGraphicFramePr>
        <p:xfrm>
          <a:off x="304800" y="1346200"/>
          <a:ext cx="23622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70" name="Equation" r:id="rId4" imgW="1002960" imgH="431640" progId="Equation.3">
                  <p:embed/>
                </p:oleObj>
              </mc:Choice>
              <mc:Fallback>
                <p:oleObj name="Equation" r:id="rId4" imgW="1002960" imgH="431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362200" cy="1016000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solidFill>
                              <a:srgbClr val="FFFFFF" mc:Ignorable="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8260" name="Text Box 4"/>
          <p:cNvSpPr txBox="1">
            <a:spLocks noChangeArrowheads="1"/>
          </p:cNvSpPr>
          <p:nvPr/>
        </p:nvSpPr>
        <p:spPr bwMode="auto">
          <a:xfrm>
            <a:off x="2819400" y="1524000"/>
            <a:ext cx="5334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[generalization of cardinality of classical sets]</a:t>
            </a:r>
          </a:p>
        </p:txBody>
      </p:sp>
      <p:sp>
        <p:nvSpPr>
          <p:cNvPr id="608261" name="Text Box 5"/>
          <p:cNvSpPr txBox="1">
            <a:spLocks noChangeArrowheads="1"/>
          </p:cNvSpPr>
          <p:nvPr/>
        </p:nvSpPr>
        <p:spPr bwMode="auto">
          <a:xfrm>
            <a:off x="304800" y="2743200"/>
            <a:ext cx="8839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u="sng">
                <a:latin typeface="Times New Roman" pitchFamily="18" charset="0"/>
              </a:rPr>
              <a:t>Union, Intersection, complementation, subset hood</a:t>
            </a:r>
            <a:endParaRPr lang="en-US" sz="2800">
              <a:latin typeface="Times New Roman" pitchFamily="18" charset="0"/>
            </a:endParaRPr>
          </a:p>
        </p:txBody>
      </p:sp>
      <p:graphicFrame>
        <p:nvGraphicFramePr>
          <p:cNvPr id="608262" name="Object 6"/>
          <p:cNvGraphicFramePr>
            <a:graphicFrameLocks noChangeAspect="1"/>
          </p:cNvGraphicFramePr>
          <p:nvPr/>
        </p:nvGraphicFramePr>
        <p:xfrm>
          <a:off x="419100" y="5029200"/>
          <a:ext cx="2476500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71" name="Equation" r:id="rId6" imgW="1104840" imgH="241200" progId="Equation.3">
                  <p:embed/>
                </p:oleObj>
              </mc:Choice>
              <mc:Fallback>
                <p:oleObj name="Equation" r:id="rId6" imgW="1104840" imgH="2412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476500" cy="539750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solidFill>
                              <a:srgbClr val="FFFFFF" mc:Ignorable="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8263" name="Object 7"/>
          <p:cNvGraphicFramePr>
            <a:graphicFrameLocks noChangeAspect="1"/>
          </p:cNvGraphicFramePr>
          <p:nvPr/>
        </p:nvGraphicFramePr>
        <p:xfrm>
          <a:off x="414338" y="3505200"/>
          <a:ext cx="5210175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72" name="Equation" r:id="rId8" imgW="2323800" imgH="241200" progId="Equation.3">
                  <p:embed/>
                </p:oleObj>
              </mc:Choice>
              <mc:Fallback>
                <p:oleObj name="Equation" r:id="rId8" imgW="2323800" imgH="2412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5210175" cy="539750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solidFill>
                              <a:srgbClr val="FFFFFF" mc:Ignorable="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8264" name="Object 8"/>
          <p:cNvGraphicFramePr>
            <a:graphicFrameLocks noChangeAspect="1"/>
          </p:cNvGraphicFramePr>
          <p:nvPr/>
        </p:nvGraphicFramePr>
        <p:xfrm>
          <a:off x="366713" y="4267200"/>
          <a:ext cx="5153025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73" name="Equation" r:id="rId10" imgW="2298600" imgH="241200" progId="Equation.3">
                  <p:embed/>
                </p:oleObj>
              </mc:Choice>
              <mc:Fallback>
                <p:oleObj name="Equation" r:id="rId10" imgW="2298600" imgH="2412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5153025" cy="539750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solidFill>
                              <a:srgbClr val="FFFFFF" mc:Ignorable="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8265" name="Object 9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74" name="Equation" r:id="rId12" imgW="114120" imgH="215640" progId="Equation.3">
                  <p:embed/>
                </p:oleObj>
              </mc:Choice>
              <mc:Fallback>
                <p:oleObj name="Equation" r:id="rId12" imgW="114120" imgH="2156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14300" cy="215900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solidFill>
                              <a:srgbClr val="FFFFFF" mc:Ignorable="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306" name="Text Box 2"/>
          <p:cNvSpPr txBox="1">
            <a:spLocks noChangeArrowheads="1"/>
          </p:cNvSpPr>
          <p:nvPr/>
        </p:nvSpPr>
        <p:spPr bwMode="auto">
          <a:xfrm>
            <a:off x="304800" y="457200"/>
            <a:ext cx="853440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u="sng" dirty="0">
                <a:latin typeface="Times New Roman" pitchFamily="18" charset="0"/>
              </a:rPr>
              <a:t>Note on definition by extension and intension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</a:rPr>
              <a:t>S</a:t>
            </a:r>
            <a:r>
              <a:rPr lang="en-US" sz="2800" baseline="-25000" dirty="0">
                <a:latin typeface="Times New Roman" pitchFamily="18" charset="0"/>
              </a:rPr>
              <a:t>1 </a:t>
            </a:r>
            <a:r>
              <a:rPr lang="en-US" sz="2800" dirty="0">
                <a:latin typeface="Times New Roman" pitchFamily="18" charset="0"/>
              </a:rPr>
              <a:t>= {</a:t>
            </a:r>
            <a:r>
              <a:rPr lang="en-US" sz="2800" dirty="0" err="1">
                <a:latin typeface="Times New Roman" pitchFamily="18" charset="0"/>
              </a:rPr>
              <a:t>x</a:t>
            </a:r>
            <a:r>
              <a:rPr lang="en-US" sz="2800" baseline="-25000" dirty="0" err="1">
                <a:latin typeface="Times New Roman" pitchFamily="18" charset="0"/>
              </a:rPr>
              <a:t>i</a:t>
            </a:r>
            <a:r>
              <a:rPr lang="en-US" sz="2800" dirty="0" err="1">
                <a:latin typeface="Times New Roman" pitchFamily="18" charset="0"/>
              </a:rPr>
              <a:t>|x</a:t>
            </a:r>
            <a:r>
              <a:rPr lang="en-US" sz="2800" baseline="-25000" dirty="0" err="1">
                <a:latin typeface="Times New Roman" pitchFamily="18" charset="0"/>
              </a:rPr>
              <a:t>i</a:t>
            </a:r>
            <a:r>
              <a:rPr lang="en-US" sz="2800" baseline="-25000" dirty="0">
                <a:latin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</a:rPr>
              <a:t>mod 2 = 0 } – Intension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</a:rPr>
              <a:t>S</a:t>
            </a:r>
            <a:r>
              <a:rPr lang="en-US" sz="2800" baseline="-25000" dirty="0">
                <a:latin typeface="Times New Roman" pitchFamily="18" charset="0"/>
              </a:rPr>
              <a:t>2</a:t>
            </a:r>
            <a:r>
              <a:rPr lang="en-US" sz="2800" dirty="0">
                <a:latin typeface="Times New Roman" pitchFamily="18" charset="0"/>
              </a:rPr>
              <a:t> = {0,2,4,6,8,10,………..} – extension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latin typeface="Times New Roman" pitchFamily="18" charset="0"/>
              </a:rPr>
              <a:t>How </a:t>
            </a:r>
            <a:r>
              <a:rPr lang="en-US" sz="2800" dirty="0">
                <a:latin typeface="Times New Roman" pitchFamily="18" charset="0"/>
              </a:rPr>
              <a:t>to define subset hood</a:t>
            </a:r>
            <a:r>
              <a:rPr lang="en-US" sz="2800" dirty="0" smtClean="0">
                <a:latin typeface="Times New Roman" pitchFamily="18" charset="0"/>
              </a:rPr>
              <a:t>?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latin typeface="Times New Roman" pitchFamily="18" charset="0"/>
              </a:rPr>
              <a:t>Conceptual problem</a:t>
            </a:r>
          </a:p>
          <a:p>
            <a:pPr eaLnBrk="1" hangingPunct="1">
              <a:spcBef>
                <a:spcPct val="50000"/>
              </a:spcBef>
            </a:pPr>
            <a:r>
              <a:rPr lang="el-GR" sz="2800" i="1" dirty="0" smtClean="0">
                <a:latin typeface="Times New Roman" pitchFamily="18" charset="0"/>
              </a:rPr>
              <a:t>μ</a:t>
            </a:r>
            <a:r>
              <a:rPr lang="en-US" sz="2800" i="1" baseline="-25000" dirty="0" smtClean="0">
                <a:latin typeface="Times New Roman" pitchFamily="18" charset="0"/>
              </a:rPr>
              <a:t>B</a:t>
            </a:r>
            <a:r>
              <a:rPr lang="en-US" sz="2800" i="1" dirty="0" smtClean="0">
                <a:latin typeface="Times New Roman" pitchFamily="18" charset="0"/>
              </a:rPr>
              <a:t>(x) &lt;= </a:t>
            </a:r>
            <a:r>
              <a:rPr lang="el-GR" sz="2800" i="1" dirty="0" smtClean="0">
                <a:latin typeface="Times New Roman" pitchFamily="18" charset="0"/>
              </a:rPr>
              <a:t>μ</a:t>
            </a:r>
            <a:r>
              <a:rPr lang="en-US" sz="2800" i="1" baseline="-25000" dirty="0" smtClean="0">
                <a:latin typeface="Times New Roman" pitchFamily="18" charset="0"/>
              </a:rPr>
              <a:t>A</a:t>
            </a:r>
            <a:r>
              <a:rPr lang="en-US" sz="2800" i="1" dirty="0" smtClean="0">
                <a:latin typeface="Times New Roman" pitchFamily="18" charset="0"/>
              </a:rPr>
              <a:t>(x) </a:t>
            </a:r>
            <a:r>
              <a:rPr lang="en-US" sz="2800" dirty="0" smtClean="0">
                <a:latin typeface="Times New Roman" pitchFamily="18" charset="0"/>
              </a:rPr>
              <a:t>means </a:t>
            </a:r>
          </a:p>
          <a:p>
            <a:pPr eaLnBrk="1" hangingPunct="1">
              <a:spcBef>
                <a:spcPct val="50000"/>
              </a:spcBef>
            </a:pPr>
            <a:r>
              <a:rPr lang="en-US" sz="4000" i="1" dirty="0" smtClean="0">
                <a:latin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</a:rPr>
              <a:t>B </a:t>
            </a:r>
            <a:r>
              <a:rPr lang="el-GR" sz="2800" i="1" dirty="0" smtClean="0">
                <a:latin typeface="Times New Roman" pitchFamily="18" charset="0"/>
              </a:rPr>
              <a:t>ε</a:t>
            </a:r>
            <a:r>
              <a:rPr lang="en-US" sz="2800" i="1" dirty="0" smtClean="0">
                <a:latin typeface="Times New Roman" pitchFamily="18" charset="0"/>
              </a:rPr>
              <a:t> P(A), i.e., </a:t>
            </a:r>
            <a:r>
              <a:rPr lang="el-GR" sz="2800" i="1" dirty="0" smtClean="0">
                <a:latin typeface="Times New Roman" pitchFamily="18" charset="0"/>
              </a:rPr>
              <a:t>μ</a:t>
            </a:r>
            <a:r>
              <a:rPr lang="en-US" sz="2800" i="1" baseline="-25000" dirty="0" smtClean="0">
                <a:latin typeface="Times New Roman" pitchFamily="18" charset="0"/>
              </a:rPr>
              <a:t>P(A)</a:t>
            </a:r>
            <a:r>
              <a:rPr lang="en-US" sz="2800" i="1" dirty="0" smtClean="0">
                <a:latin typeface="Times New Roman" pitchFamily="18" charset="0"/>
              </a:rPr>
              <a:t>(B)=1;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 dirty="0" smtClean="0">
                <a:latin typeface="Times New Roman" pitchFamily="18" charset="0"/>
              </a:rPr>
              <a:t>Goes against the grain of fuzzy logic</a:t>
            </a:r>
            <a:r>
              <a:rPr lang="en-US" sz="2800" b="1" i="1" dirty="0" smtClean="0">
                <a:latin typeface="Times New Roman" pitchFamily="18" charset="0"/>
              </a:rPr>
              <a:t> </a:t>
            </a:r>
            <a:endParaRPr lang="en-US" sz="2800" b="1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 of Fuzzy Logic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Fuzzy logic was first developed by Lofti Zadeh in 1967</a:t>
            </a:r>
          </a:p>
          <a:p>
            <a:r>
              <a:rPr lang="en-US" dirty="0"/>
              <a:t>µ took values in [0,1]</a:t>
            </a:r>
          </a:p>
          <a:p>
            <a:r>
              <a:rPr lang="en-US" dirty="0"/>
              <a:t>Subsethood was given as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 </a:t>
            </a:r>
            <a:r>
              <a:rPr lang="en-US" dirty="0"/>
              <a:t>µB(x) &lt;= µA(x) for all x</a:t>
            </a:r>
          </a:p>
          <a:p>
            <a:r>
              <a:rPr lang="en-US" dirty="0"/>
              <a:t>This was questioned in 1970s leading to Lukasiewitz formula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07/7/12/main" val="4050536452"/>
      </p:ext>
    </p:extLst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Oval 2"/>
          <p:cNvSpPr>
            <a:spLocks noChangeArrowheads="1"/>
          </p:cNvSpPr>
          <p:nvPr/>
        </p:nvSpPr>
        <p:spPr bwMode="auto">
          <a:xfrm>
            <a:off x="1524000" y="1676400"/>
            <a:ext cx="5943600" cy="4953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457200" y="228600"/>
            <a:ext cx="8001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 </a:t>
            </a:r>
          </a:p>
          <a:p>
            <a:r>
              <a:rPr lang="en-US" b="1"/>
              <a:t>Disciplines which form the core of AI- inner circle</a:t>
            </a:r>
          </a:p>
          <a:p>
            <a:r>
              <a:rPr lang="en-US" b="1"/>
              <a:t> Fields which draw from these disciplines- outer circle.</a:t>
            </a:r>
          </a:p>
          <a:p>
            <a:r>
              <a:rPr lang="en-US" b="1"/>
              <a:t> </a:t>
            </a:r>
          </a:p>
        </p:txBody>
      </p:sp>
      <p:sp>
        <p:nvSpPr>
          <p:cNvPr id="17412" name="Oval 4"/>
          <p:cNvSpPr>
            <a:spLocks noChangeArrowheads="1"/>
          </p:cNvSpPr>
          <p:nvPr/>
        </p:nvSpPr>
        <p:spPr bwMode="auto">
          <a:xfrm>
            <a:off x="2819400" y="2406650"/>
            <a:ext cx="3429000" cy="315595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5257800" y="4419600"/>
            <a:ext cx="1468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/>
              <a:t>Planning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3429000" y="5562600"/>
            <a:ext cx="196215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/>
              <a:t>Computer</a:t>
            </a:r>
          </a:p>
          <a:p>
            <a:r>
              <a:rPr lang="en-US" sz="2800" b="1"/>
              <a:t>Vision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6019800" y="2489200"/>
            <a:ext cx="79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/>
              <a:t>NLP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1447800" y="3581400"/>
            <a:ext cx="14398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b="1"/>
              <a:t>Expert</a:t>
            </a:r>
          </a:p>
          <a:p>
            <a:pPr algn="ctr"/>
            <a:r>
              <a:rPr lang="en-US" sz="2400" b="1"/>
              <a:t>Systems</a:t>
            </a: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3717925" y="1752600"/>
            <a:ext cx="1487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/>
              <a:t>Robotics</a:t>
            </a:r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3689350" y="3173413"/>
            <a:ext cx="1841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b="1"/>
              <a:t>Search, </a:t>
            </a:r>
          </a:p>
          <a:p>
            <a:pPr algn="ctr"/>
            <a:r>
              <a:rPr lang="en-US" sz="2400" b="1"/>
              <a:t>Reasoning,</a:t>
            </a:r>
          </a:p>
          <a:p>
            <a:pPr algn="ctr"/>
            <a:r>
              <a:rPr lang="en-US" sz="2400" b="1"/>
              <a:t>Learning</a:t>
            </a:r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 flipH="1">
            <a:off x="5486400" y="1981200"/>
            <a:ext cx="457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>
            <a:off x="6248400" y="4114800"/>
            <a:ext cx="1219200" cy="46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>
            <a:off x="5562600" y="5257800"/>
            <a:ext cx="6858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 flipH="1">
            <a:off x="2286000" y="4876800"/>
            <a:ext cx="8382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>
            <a:off x="2819400" y="205740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>
                <a:latin typeface="Times New Roman" pitchFamily="18" charset="0"/>
              </a:rPr>
              <a:t>Lukasiewitz formula</a:t>
            </a:r>
            <a:br>
              <a:rPr lang="en-US" sz="4000" smtClean="0">
                <a:latin typeface="Times New Roman" pitchFamily="18" charset="0"/>
              </a:rPr>
            </a:br>
            <a:r>
              <a:rPr lang="en-US" sz="4000" smtClean="0">
                <a:latin typeface="Times New Roman" pitchFamily="18" charset="0"/>
              </a:rPr>
              <a:t>for Fuzzy Implication</a:t>
            </a:r>
          </a:p>
        </p:txBody>
      </p:sp>
      <p:sp>
        <p:nvSpPr>
          <p:cNvPr id="55299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r>
              <a:rPr lang="en-US" smtClean="0">
                <a:latin typeface="Times New Roman" pitchFamily="18" charset="0"/>
              </a:rPr>
              <a:t>t(P) = truth value of a proposition/predicate. In fuzzy logic t(P) = [0,1]</a:t>
            </a:r>
          </a:p>
          <a:p>
            <a:r>
              <a:rPr lang="en-US" smtClean="0">
                <a:latin typeface="Times New Roman" pitchFamily="18" charset="0"/>
              </a:rPr>
              <a:t>t(         ) = min[1,1 -t(P)+t(Q)]</a:t>
            </a:r>
          </a:p>
        </p:txBody>
      </p:sp>
      <p:graphicFrame>
        <p:nvGraphicFramePr>
          <p:cNvPr id="55300" name="Object 4"/>
          <p:cNvGraphicFramePr>
            <a:graphicFrameLocks noChangeAspect="1"/>
          </p:cNvGraphicFramePr>
          <p:nvPr/>
        </p:nvGraphicFramePr>
        <p:xfrm>
          <a:off x="1066800" y="2819400"/>
          <a:ext cx="99060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278" name="Equation" r:id="rId3" imgW="469800" imgH="203040" progId="Equation.3">
                  <p:embed/>
                </p:oleObj>
              </mc:Choice>
              <mc:Fallback>
                <p:oleObj name="Equation" r:id="rId3" imgW="469800" imgH="203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90600" cy="428625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solidFill>
                              <a:srgbClr val="FFFFFF" mc:Ignorable="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1" name="AutoShape 5"/>
          <p:cNvSpPr>
            <a:spLocks/>
          </p:cNvSpPr>
          <p:nvPr/>
        </p:nvSpPr>
        <p:spPr bwMode="auto">
          <a:xfrm rot="5400000">
            <a:off x="3314700" y="800100"/>
            <a:ext cx="457200" cy="5257800"/>
          </a:xfrm>
          <a:prstGeom prst="rightBrace">
            <a:avLst>
              <a:gd name="adj1" fmla="val 958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5302" name="Text Box 6"/>
          <p:cNvSpPr txBox="1">
            <a:spLocks noChangeArrowheads="1"/>
          </p:cNvSpPr>
          <p:nvPr/>
        </p:nvSpPr>
        <p:spPr bwMode="auto">
          <a:xfrm>
            <a:off x="1143000" y="3886200"/>
            <a:ext cx="472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Lukasiewitz definition of implication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Fuzzy Inferencing</a:t>
            </a:r>
          </a:p>
        </p:txBody>
      </p:sp>
      <p:sp>
        <p:nvSpPr>
          <p:cNvPr id="6656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Two methods of inferencing in classical logic</a:t>
            </a:r>
          </a:p>
          <a:p>
            <a:pPr lvl="1"/>
            <a:r>
              <a:rPr lang="en-US" smtClean="0"/>
              <a:t>Modus Ponens</a:t>
            </a:r>
          </a:p>
          <a:p>
            <a:pPr lvl="2"/>
            <a:r>
              <a:rPr lang="en-US" smtClean="0"/>
              <a:t>Given </a:t>
            </a:r>
            <a:r>
              <a:rPr lang="en-US" i="1" smtClean="0"/>
              <a:t>p </a:t>
            </a:r>
            <a:r>
              <a:rPr lang="en-US" smtClean="0"/>
              <a:t>and </a:t>
            </a:r>
            <a:r>
              <a:rPr lang="en-US" i="1" smtClean="0"/>
              <a:t>p</a:t>
            </a:r>
            <a:r>
              <a:rPr lang="en-US" i="1" smtClean="0">
                <a:sym typeface="Wingdings" pitchFamily="2" charset="2"/>
              </a:rPr>
              <a:t>q</a:t>
            </a:r>
            <a:r>
              <a:rPr lang="en-US" smtClean="0">
                <a:sym typeface="Wingdings" pitchFamily="2" charset="2"/>
              </a:rPr>
              <a:t>, infer </a:t>
            </a:r>
            <a:r>
              <a:rPr lang="en-US" i="1" smtClean="0">
                <a:sym typeface="Wingdings" pitchFamily="2" charset="2"/>
              </a:rPr>
              <a:t>q</a:t>
            </a:r>
            <a:endParaRPr lang="en-US" smtClean="0"/>
          </a:p>
          <a:p>
            <a:pPr lvl="1"/>
            <a:r>
              <a:rPr lang="en-US" smtClean="0"/>
              <a:t>Modus Tolens</a:t>
            </a:r>
          </a:p>
          <a:p>
            <a:pPr lvl="2"/>
            <a:r>
              <a:rPr lang="en-US" smtClean="0"/>
              <a:t>Given </a:t>
            </a:r>
            <a:r>
              <a:rPr lang="en-US" i="1" smtClean="0"/>
              <a:t>~q </a:t>
            </a:r>
            <a:r>
              <a:rPr lang="en-US" smtClean="0"/>
              <a:t>and </a:t>
            </a:r>
            <a:r>
              <a:rPr lang="en-US" i="1" smtClean="0"/>
              <a:t>p</a:t>
            </a:r>
            <a:r>
              <a:rPr lang="en-US" i="1" smtClean="0">
                <a:sym typeface="Wingdings" pitchFamily="2" charset="2"/>
              </a:rPr>
              <a:t>q</a:t>
            </a:r>
            <a:r>
              <a:rPr lang="en-US" smtClean="0">
                <a:sym typeface="Wingdings" pitchFamily="2" charset="2"/>
              </a:rPr>
              <a:t>, infer </a:t>
            </a:r>
            <a:r>
              <a:rPr lang="en-US" i="1" smtClean="0">
                <a:sym typeface="Wingdings" pitchFamily="2" charset="2"/>
              </a:rPr>
              <a:t>~p</a:t>
            </a:r>
            <a:endParaRPr lang="en-US" i="1" smtClean="0"/>
          </a:p>
          <a:p>
            <a:r>
              <a:rPr lang="en-US" smtClean="0"/>
              <a:t>How is fuzzy inferencing done?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Classical Modus Ponens in tems of truth values</a:t>
            </a:r>
          </a:p>
        </p:txBody>
      </p:sp>
      <p:sp>
        <p:nvSpPr>
          <p:cNvPr id="6861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 smtClean="0"/>
              <a:t>Given </a:t>
            </a:r>
            <a:r>
              <a:rPr lang="en-US" sz="2800" i="1" dirty="0" smtClean="0"/>
              <a:t>t(p)=1 </a:t>
            </a:r>
            <a:r>
              <a:rPr lang="en-US" sz="2800" dirty="0" smtClean="0"/>
              <a:t>and </a:t>
            </a:r>
            <a:r>
              <a:rPr lang="en-US" sz="2800" i="1" dirty="0" smtClean="0"/>
              <a:t>t(</a:t>
            </a:r>
            <a:r>
              <a:rPr lang="en-US" sz="2800" i="1" dirty="0" err="1" smtClean="0"/>
              <a:t>p</a:t>
            </a:r>
            <a:r>
              <a:rPr lang="en-US" sz="2800" i="1" dirty="0" err="1" smtClean="0">
                <a:sym typeface="Wingdings" pitchFamily="2" charset="2"/>
              </a:rPr>
              <a:t>q</a:t>
            </a:r>
            <a:r>
              <a:rPr lang="en-US" sz="2800" i="1" dirty="0" smtClean="0">
                <a:sym typeface="Wingdings" pitchFamily="2" charset="2"/>
              </a:rPr>
              <a:t>)=1, </a:t>
            </a:r>
            <a:r>
              <a:rPr lang="en-US" sz="2800" dirty="0" smtClean="0">
                <a:sym typeface="Wingdings" pitchFamily="2" charset="2"/>
              </a:rPr>
              <a:t>infer </a:t>
            </a:r>
            <a:r>
              <a:rPr lang="en-US" sz="2800" i="1" dirty="0" smtClean="0">
                <a:sym typeface="Wingdings" pitchFamily="2" charset="2"/>
              </a:rPr>
              <a:t>t(q)=1</a:t>
            </a:r>
          </a:p>
          <a:p>
            <a:r>
              <a:rPr lang="en-US" sz="2800" dirty="0" smtClean="0">
                <a:sym typeface="Wingdings" pitchFamily="2" charset="2"/>
              </a:rPr>
              <a:t>In fuzzy logic, 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given </a:t>
            </a:r>
            <a:r>
              <a:rPr lang="en-US" i="1" dirty="0" smtClean="0">
                <a:sym typeface="Wingdings" pitchFamily="2" charset="2"/>
              </a:rPr>
              <a:t>t(p)&gt;=a, 0&lt;=a&lt;=1</a:t>
            </a:r>
          </a:p>
          <a:p>
            <a:pPr lvl="1"/>
            <a:r>
              <a:rPr lang="en-US" i="1" dirty="0" smtClean="0">
                <a:sym typeface="Wingdings" pitchFamily="2" charset="2"/>
              </a:rPr>
              <a:t>and t(p&gt;q)=c, 0&lt;=c&lt;=1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What is</a:t>
            </a:r>
            <a:r>
              <a:rPr lang="en-US" i="1" dirty="0" smtClean="0">
                <a:sym typeface="Wingdings" pitchFamily="2" charset="2"/>
              </a:rPr>
              <a:t> t(q)</a:t>
            </a:r>
          </a:p>
          <a:p>
            <a:r>
              <a:rPr lang="en-US" sz="2800" dirty="0" smtClean="0">
                <a:sym typeface="Wingdings" pitchFamily="2" charset="2"/>
              </a:rPr>
              <a:t>How much of truth is transferred over the channel</a:t>
            </a:r>
          </a:p>
          <a:p>
            <a:endParaRPr lang="en-US" dirty="0" smtClean="0">
              <a:sym typeface="Wingdings" pitchFamily="2" charset="2"/>
            </a:endParaRPr>
          </a:p>
        </p:txBody>
      </p:sp>
      <p:sp>
        <p:nvSpPr>
          <p:cNvPr id="68612" name="AutoShape 4"/>
          <p:cNvSpPr>
            <a:spLocks noChangeArrowheads="1"/>
          </p:cNvSpPr>
          <p:nvPr/>
        </p:nvSpPr>
        <p:spPr bwMode="auto">
          <a:xfrm>
            <a:off x="3505200" y="55626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2819400" y="5486400"/>
            <a:ext cx="488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3600" i="1"/>
              <a:t>p</a:t>
            </a:r>
          </a:p>
        </p:txBody>
      </p:sp>
      <p:sp>
        <p:nvSpPr>
          <p:cNvPr id="68614" name="Text Box 6"/>
          <p:cNvSpPr txBox="1">
            <a:spLocks noChangeArrowheads="1"/>
          </p:cNvSpPr>
          <p:nvPr/>
        </p:nvSpPr>
        <p:spPr bwMode="auto">
          <a:xfrm>
            <a:off x="4724400" y="5486400"/>
            <a:ext cx="43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i="1"/>
              <a:t>q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928687"/>
          </a:xfrm>
        </p:spPr>
        <p:txBody>
          <a:bodyPr/>
          <a:lstStyle/>
          <a:p>
            <a:r>
              <a:rPr lang="en-US" dirty="0" smtClean="0"/>
              <a:t>Use </a:t>
            </a:r>
            <a:r>
              <a:rPr lang="en-US" dirty="0" err="1" smtClean="0"/>
              <a:t>Lukasiewitz</a:t>
            </a:r>
            <a:r>
              <a:rPr lang="en-US" dirty="0" smtClean="0"/>
              <a:t> definition</a:t>
            </a:r>
          </a:p>
        </p:txBody>
      </p:sp>
      <p:sp>
        <p:nvSpPr>
          <p:cNvPr id="67587" name="Rectangle 3"/>
          <p:cNvSpPr>
            <a:spLocks noGrp="1"/>
          </p:cNvSpPr>
          <p:nvPr>
            <p:ph type="body" idx="1"/>
          </p:nvPr>
        </p:nvSpPr>
        <p:spPr>
          <a:xfrm>
            <a:off x="1143000" y="13716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i="1" dirty="0" smtClean="0">
                <a:latin typeface="Times New Roman" pitchFamily="18" charset="0"/>
              </a:rPr>
              <a:t>t(</a:t>
            </a:r>
            <a:r>
              <a:rPr lang="en-US" sz="2800" i="1" dirty="0" err="1" smtClean="0">
                <a:latin typeface="Times New Roman" pitchFamily="18" charset="0"/>
              </a:rPr>
              <a:t>p</a:t>
            </a:r>
            <a:r>
              <a:rPr lang="en-US" sz="2800" i="1" dirty="0" err="1" smtClean="0">
                <a:latin typeface="Times New Roman" pitchFamily="18" charset="0"/>
                <a:sym typeface="Wingdings" pitchFamily="2" charset="2"/>
              </a:rPr>
              <a:t>q</a:t>
            </a:r>
            <a:r>
              <a:rPr lang="en-US" sz="2800" i="1" dirty="0" smtClean="0">
                <a:latin typeface="Times New Roman" pitchFamily="18" charset="0"/>
              </a:rPr>
              <a:t>) = min[1,1 -t(p)+t(q)]</a:t>
            </a: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Times New Roman" pitchFamily="18" charset="0"/>
              </a:rPr>
              <a:t>We have </a:t>
            </a:r>
            <a:r>
              <a:rPr lang="en-US" sz="2800" i="1" dirty="0" smtClean="0">
                <a:latin typeface="Times New Roman" pitchFamily="18" charset="0"/>
              </a:rPr>
              <a:t>t(p-&gt;q)=c, i.e., min[1,1 -t(p)+t(q)]=c</a:t>
            </a: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Times New Roman" pitchFamily="18" charset="0"/>
              </a:rPr>
              <a:t>Case 1:</a:t>
            </a:r>
          </a:p>
          <a:p>
            <a:pPr>
              <a:lnSpc>
                <a:spcPct val="90000"/>
              </a:lnSpc>
            </a:pPr>
            <a:r>
              <a:rPr lang="en-US" sz="2800" i="1" dirty="0" smtClean="0">
                <a:latin typeface="Times New Roman" pitchFamily="18" charset="0"/>
              </a:rPr>
              <a:t>c=1 </a:t>
            </a:r>
            <a:r>
              <a:rPr lang="en-US" sz="2800" dirty="0" smtClean="0">
                <a:latin typeface="Times New Roman" pitchFamily="18" charset="0"/>
              </a:rPr>
              <a:t>gives </a:t>
            </a:r>
            <a:r>
              <a:rPr lang="en-US" sz="2800" i="1" dirty="0" smtClean="0">
                <a:latin typeface="Times New Roman" pitchFamily="18" charset="0"/>
              </a:rPr>
              <a:t>1 -t(p)+t(q)&gt;=1, i.e., t(q)&gt;=a</a:t>
            </a: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Times New Roman" pitchFamily="18" charset="0"/>
              </a:rPr>
              <a:t>Otherwise, </a:t>
            </a:r>
            <a:r>
              <a:rPr lang="en-US" sz="2800" i="1" dirty="0" smtClean="0">
                <a:latin typeface="Times New Roman" pitchFamily="18" charset="0"/>
              </a:rPr>
              <a:t>1 -t(p)+t(q)=c, i.e., t(q)&gt;=c+a-1</a:t>
            </a: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Times New Roman" pitchFamily="18" charset="0"/>
              </a:rPr>
              <a:t>Combining, </a:t>
            </a:r>
            <a:r>
              <a:rPr lang="en-US" sz="2800" i="1" dirty="0" smtClean="0">
                <a:latin typeface="Times New Roman" pitchFamily="18" charset="0"/>
              </a:rPr>
              <a:t>t(q)=max(0,a+c-1)</a:t>
            </a: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Times New Roman" pitchFamily="18" charset="0"/>
              </a:rPr>
              <a:t>This is the amount of truth transferred over the channel </a:t>
            </a:r>
            <a:r>
              <a:rPr lang="en-US" sz="2800" i="1" dirty="0" err="1" smtClean="0">
                <a:latin typeface="Times New Roman" pitchFamily="18" charset="0"/>
              </a:rPr>
              <a:t>p</a:t>
            </a:r>
            <a:r>
              <a:rPr lang="en-US" sz="2800" i="1" dirty="0" err="1" smtClean="0">
                <a:latin typeface="Times New Roman" pitchFamily="18" charset="0"/>
                <a:sym typeface="Wingdings" pitchFamily="2" charset="2"/>
              </a:rPr>
              <a:t>q</a:t>
            </a:r>
            <a:endParaRPr lang="en-US" sz="2800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228600" y="1752600"/>
            <a:ext cx="8686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Eg: If pressure is high then Volume is low</a:t>
            </a:r>
          </a:p>
        </p:txBody>
      </p:sp>
      <p:graphicFrame>
        <p:nvGraphicFramePr>
          <p:cNvPr id="56323" name="Object 3"/>
          <p:cNvGraphicFramePr>
            <a:graphicFrameLocks noChangeAspect="1"/>
          </p:cNvGraphicFramePr>
          <p:nvPr/>
        </p:nvGraphicFramePr>
        <p:xfrm>
          <a:off x="1600200" y="1066800"/>
          <a:ext cx="4127500" cy="51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306" name="Equation" r:id="rId3" imgW="1625400" imgH="203040" progId="Equation.3">
                  <p:embed/>
                </p:oleObj>
              </mc:Choice>
              <mc:Fallback>
                <p:oleObj name="Equation" r:id="rId3" imgW="1625400" imgH="203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4127500" cy="515938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solidFill>
                              <a:srgbClr val="FFFFFF" mc:Ignorable="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4" name="Object 4"/>
          <p:cNvGraphicFramePr>
            <a:graphicFrameLocks noChangeAspect="1"/>
          </p:cNvGraphicFramePr>
          <p:nvPr/>
        </p:nvGraphicFramePr>
        <p:xfrm>
          <a:off x="609600" y="2438400"/>
          <a:ext cx="5410200" cy="525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307" name="Equation" r:id="rId5" imgW="2095200" imgH="203040" progId="Equation.3">
                  <p:embed/>
                </p:oleObj>
              </mc:Choice>
              <mc:Fallback>
                <p:oleObj name="Equation" r:id="rId5" imgW="2095200" imgH="203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5410200" cy="525463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solidFill>
                              <a:srgbClr val="FFFFFF" mc:Ignorable="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5" name="Line 5"/>
          <p:cNvSpPr>
            <a:spLocks noChangeShapeType="1"/>
          </p:cNvSpPr>
          <p:nvPr/>
        </p:nvSpPr>
        <p:spPr bwMode="auto">
          <a:xfrm>
            <a:off x="1828800" y="3200400"/>
            <a:ext cx="0" cy="2362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6326" name="Line 6"/>
          <p:cNvSpPr>
            <a:spLocks noChangeShapeType="1"/>
          </p:cNvSpPr>
          <p:nvPr/>
        </p:nvSpPr>
        <p:spPr bwMode="auto">
          <a:xfrm>
            <a:off x="1600200" y="5257800"/>
            <a:ext cx="5867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6327" name="Freeform 7"/>
          <p:cNvSpPr>
            <a:spLocks/>
          </p:cNvSpPr>
          <p:nvPr/>
        </p:nvSpPr>
        <p:spPr bwMode="auto">
          <a:xfrm>
            <a:off x="1828800" y="3276600"/>
            <a:ext cx="4876800" cy="1981200"/>
          </a:xfrm>
          <a:custGeom>
            <a:avLst/>
            <a:gdLst/>
            <a:ahLst/>
            <a:cxnLst>
              <a:cxn ang="0">
                <a:pos x="0" y="1248"/>
              </a:cxn>
              <a:cxn ang="0">
                <a:pos x="816" y="768"/>
              </a:cxn>
              <a:cxn ang="0">
                <a:pos x="1536" y="144"/>
              </a:cxn>
              <a:cxn ang="0">
                <a:pos x="3072" y="0"/>
              </a:cxn>
            </a:cxnLst>
            <a:rect l="0" t="0" r="r" b="b"/>
            <a:pathLst>
              <a:path w="3072" h="1248">
                <a:moveTo>
                  <a:pt x="0" y="1248"/>
                </a:moveTo>
                <a:cubicBezTo>
                  <a:pt x="280" y="1100"/>
                  <a:pt x="560" y="952"/>
                  <a:pt x="816" y="768"/>
                </a:cubicBezTo>
                <a:cubicBezTo>
                  <a:pt x="1072" y="584"/>
                  <a:pt x="1160" y="272"/>
                  <a:pt x="1536" y="144"/>
                </a:cubicBezTo>
                <a:cubicBezTo>
                  <a:pt x="1912" y="16"/>
                  <a:pt x="2492" y="8"/>
                  <a:pt x="307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6328" name="Text Box 8"/>
          <p:cNvSpPr txBox="1">
            <a:spLocks noChangeArrowheads="1"/>
          </p:cNvSpPr>
          <p:nvPr/>
        </p:nvSpPr>
        <p:spPr bwMode="auto">
          <a:xfrm>
            <a:off x="3505200" y="5562600"/>
            <a:ext cx="1143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Pressure/Volume</a:t>
            </a:r>
          </a:p>
        </p:txBody>
      </p:sp>
      <p:sp>
        <p:nvSpPr>
          <p:cNvPr id="56329" name="Text Box 9"/>
          <p:cNvSpPr txBox="1">
            <a:spLocks noChangeArrowheads="1"/>
          </p:cNvSpPr>
          <p:nvPr/>
        </p:nvSpPr>
        <p:spPr bwMode="auto">
          <a:xfrm>
            <a:off x="6705600" y="2971800"/>
            <a:ext cx="1143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High Pressure</a:t>
            </a:r>
          </a:p>
        </p:txBody>
      </p:sp>
      <p:sp>
        <p:nvSpPr>
          <p:cNvPr id="56330" name="Text Box 10"/>
          <p:cNvSpPr txBox="1">
            <a:spLocks noChangeArrowheads="1"/>
          </p:cNvSpPr>
          <p:nvPr/>
        </p:nvSpPr>
        <p:spPr bwMode="auto">
          <a:xfrm>
            <a:off x="152400" y="201613"/>
            <a:ext cx="828944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 dirty="0"/>
              <a:t>ANDING of Clauses on the LHS of implication</a:t>
            </a:r>
          </a:p>
        </p:txBody>
      </p:sp>
      <p:sp>
        <p:nvSpPr>
          <p:cNvPr id="56334" name="Freeform 14"/>
          <p:cNvSpPr>
            <a:spLocks/>
          </p:cNvSpPr>
          <p:nvPr/>
        </p:nvSpPr>
        <p:spPr bwMode="auto">
          <a:xfrm>
            <a:off x="1828800" y="3149600"/>
            <a:ext cx="6096000" cy="2171700"/>
          </a:xfrm>
          <a:custGeom>
            <a:avLst/>
            <a:gdLst/>
            <a:ahLst/>
            <a:cxnLst>
              <a:cxn ang="0">
                <a:pos x="0" y="128"/>
              </a:cxn>
              <a:cxn ang="0">
                <a:pos x="816" y="176"/>
              </a:cxn>
              <a:cxn ang="0">
                <a:pos x="2592" y="1184"/>
              </a:cxn>
              <a:cxn ang="0">
                <a:pos x="3840" y="1280"/>
              </a:cxn>
            </a:cxnLst>
            <a:rect l="0" t="0" r="r" b="b"/>
            <a:pathLst>
              <a:path w="3840" h="1368">
                <a:moveTo>
                  <a:pt x="0" y="128"/>
                </a:moveTo>
                <a:cubicBezTo>
                  <a:pt x="192" y="64"/>
                  <a:pt x="384" y="0"/>
                  <a:pt x="816" y="176"/>
                </a:cubicBezTo>
                <a:cubicBezTo>
                  <a:pt x="1248" y="352"/>
                  <a:pt x="2088" y="1000"/>
                  <a:pt x="2592" y="1184"/>
                </a:cubicBezTo>
                <a:cubicBezTo>
                  <a:pt x="3096" y="1368"/>
                  <a:pt x="3468" y="1324"/>
                  <a:pt x="3840" y="128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6335" name="Text Box 15"/>
          <p:cNvSpPr txBox="1">
            <a:spLocks noChangeArrowheads="1"/>
          </p:cNvSpPr>
          <p:nvPr/>
        </p:nvSpPr>
        <p:spPr bwMode="auto">
          <a:xfrm>
            <a:off x="2057400" y="3429000"/>
            <a:ext cx="1143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Low Volume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smtClean="0">
                <a:latin typeface="Times New Roman" pitchFamily="18" charset="0"/>
              </a:rPr>
              <a:t>Fuzzy Inferencing</a:t>
            </a:r>
          </a:p>
        </p:txBody>
      </p:sp>
      <p:sp>
        <p:nvSpPr>
          <p:cNvPr id="60419" name="Text Box 3"/>
          <p:cNvSpPr txBox="1">
            <a:spLocks noChangeArrowheads="1"/>
          </p:cNvSpPr>
          <p:nvPr/>
        </p:nvSpPr>
        <p:spPr bwMode="auto">
          <a:xfrm>
            <a:off x="152400" y="838200"/>
            <a:ext cx="8763000" cy="276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u="sng">
                <a:latin typeface="Times New Roman" pitchFamily="18" charset="0"/>
              </a:rPr>
              <a:t>Core</a:t>
            </a:r>
          </a:p>
          <a:p>
            <a:pPr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The Lukasiewitz rule</a:t>
            </a:r>
          </a:p>
          <a:p>
            <a:pPr>
              <a:spcBef>
                <a:spcPct val="20000"/>
              </a:spcBef>
            </a:pPr>
            <a:r>
              <a:rPr lang="en-US" sz="2800">
                <a:latin typeface="Times New Roman" pitchFamily="18" charset="0"/>
              </a:rPr>
              <a:t>t(           ) = min[1,1 + t(P) – t(Q)]</a:t>
            </a:r>
          </a:p>
          <a:p>
            <a:pPr>
              <a:spcBef>
                <a:spcPct val="50000"/>
              </a:spcBef>
            </a:pPr>
            <a:r>
              <a:rPr lang="en-US" sz="2400" u="sng">
                <a:latin typeface="Times New Roman" pitchFamily="18" charset="0"/>
              </a:rPr>
              <a:t>An example</a:t>
            </a:r>
          </a:p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Controlling an inverted pendulum</a:t>
            </a:r>
          </a:p>
        </p:txBody>
      </p:sp>
      <p:graphicFrame>
        <p:nvGraphicFramePr>
          <p:cNvPr id="60420" name="Object 4"/>
          <p:cNvGraphicFramePr>
            <a:graphicFrameLocks noChangeAspect="1"/>
          </p:cNvGraphicFramePr>
          <p:nvPr/>
        </p:nvGraphicFramePr>
        <p:xfrm>
          <a:off x="457200" y="2057400"/>
          <a:ext cx="99060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30" name="Equation" r:id="rId3" imgW="469800" imgH="203040" progId="Equation.3">
                  <p:embed/>
                </p:oleObj>
              </mc:Choice>
              <mc:Fallback>
                <p:oleObj name="Equation" r:id="rId3" imgW="469800" imgH="203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90600" cy="428625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solidFill>
                              <a:srgbClr val="FFFFFF" mc:Ignorable="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1" name="Line 5"/>
          <p:cNvSpPr>
            <a:spLocks noChangeShapeType="1"/>
          </p:cNvSpPr>
          <p:nvPr/>
        </p:nvSpPr>
        <p:spPr bwMode="auto">
          <a:xfrm>
            <a:off x="381000" y="5867400"/>
            <a:ext cx="426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22" name="Line 6"/>
          <p:cNvSpPr>
            <a:spLocks noChangeShapeType="1"/>
          </p:cNvSpPr>
          <p:nvPr/>
        </p:nvSpPr>
        <p:spPr bwMode="auto">
          <a:xfrm flipH="1">
            <a:off x="3810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23" name="Line 7"/>
          <p:cNvSpPr>
            <a:spLocks noChangeShapeType="1"/>
          </p:cNvSpPr>
          <p:nvPr/>
        </p:nvSpPr>
        <p:spPr bwMode="auto">
          <a:xfrm flipH="1">
            <a:off x="5334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24" name="Line 8"/>
          <p:cNvSpPr>
            <a:spLocks noChangeShapeType="1"/>
          </p:cNvSpPr>
          <p:nvPr/>
        </p:nvSpPr>
        <p:spPr bwMode="auto">
          <a:xfrm flipH="1">
            <a:off x="6858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25" name="Line 9"/>
          <p:cNvSpPr>
            <a:spLocks noChangeShapeType="1"/>
          </p:cNvSpPr>
          <p:nvPr/>
        </p:nvSpPr>
        <p:spPr bwMode="auto">
          <a:xfrm flipH="1">
            <a:off x="8382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26" name="Line 10"/>
          <p:cNvSpPr>
            <a:spLocks noChangeShapeType="1"/>
          </p:cNvSpPr>
          <p:nvPr/>
        </p:nvSpPr>
        <p:spPr bwMode="auto">
          <a:xfrm flipH="1">
            <a:off x="9906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27" name="Line 11"/>
          <p:cNvSpPr>
            <a:spLocks noChangeShapeType="1"/>
          </p:cNvSpPr>
          <p:nvPr/>
        </p:nvSpPr>
        <p:spPr bwMode="auto">
          <a:xfrm flipH="1">
            <a:off x="11430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28" name="Line 12"/>
          <p:cNvSpPr>
            <a:spLocks noChangeShapeType="1"/>
          </p:cNvSpPr>
          <p:nvPr/>
        </p:nvSpPr>
        <p:spPr bwMode="auto">
          <a:xfrm flipH="1">
            <a:off x="12954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29" name="Line 13"/>
          <p:cNvSpPr>
            <a:spLocks noChangeShapeType="1"/>
          </p:cNvSpPr>
          <p:nvPr/>
        </p:nvSpPr>
        <p:spPr bwMode="auto">
          <a:xfrm flipH="1">
            <a:off x="14478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30" name="Line 14"/>
          <p:cNvSpPr>
            <a:spLocks noChangeShapeType="1"/>
          </p:cNvSpPr>
          <p:nvPr/>
        </p:nvSpPr>
        <p:spPr bwMode="auto">
          <a:xfrm flipH="1">
            <a:off x="16002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31" name="Line 15"/>
          <p:cNvSpPr>
            <a:spLocks noChangeShapeType="1"/>
          </p:cNvSpPr>
          <p:nvPr/>
        </p:nvSpPr>
        <p:spPr bwMode="auto">
          <a:xfrm flipH="1">
            <a:off x="17526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32" name="Line 16"/>
          <p:cNvSpPr>
            <a:spLocks noChangeShapeType="1"/>
          </p:cNvSpPr>
          <p:nvPr/>
        </p:nvSpPr>
        <p:spPr bwMode="auto">
          <a:xfrm flipH="1">
            <a:off x="19050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33" name="Line 17"/>
          <p:cNvSpPr>
            <a:spLocks noChangeShapeType="1"/>
          </p:cNvSpPr>
          <p:nvPr/>
        </p:nvSpPr>
        <p:spPr bwMode="auto">
          <a:xfrm flipH="1">
            <a:off x="20574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34" name="Line 18"/>
          <p:cNvSpPr>
            <a:spLocks noChangeShapeType="1"/>
          </p:cNvSpPr>
          <p:nvPr/>
        </p:nvSpPr>
        <p:spPr bwMode="auto">
          <a:xfrm flipH="1">
            <a:off x="22098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35" name="Line 19"/>
          <p:cNvSpPr>
            <a:spLocks noChangeShapeType="1"/>
          </p:cNvSpPr>
          <p:nvPr/>
        </p:nvSpPr>
        <p:spPr bwMode="auto">
          <a:xfrm flipH="1">
            <a:off x="23622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36" name="Line 20"/>
          <p:cNvSpPr>
            <a:spLocks noChangeShapeType="1"/>
          </p:cNvSpPr>
          <p:nvPr/>
        </p:nvSpPr>
        <p:spPr bwMode="auto">
          <a:xfrm flipH="1">
            <a:off x="25146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37" name="Line 21"/>
          <p:cNvSpPr>
            <a:spLocks noChangeShapeType="1"/>
          </p:cNvSpPr>
          <p:nvPr/>
        </p:nvSpPr>
        <p:spPr bwMode="auto">
          <a:xfrm flipH="1">
            <a:off x="26670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38" name="Line 22"/>
          <p:cNvSpPr>
            <a:spLocks noChangeShapeType="1"/>
          </p:cNvSpPr>
          <p:nvPr/>
        </p:nvSpPr>
        <p:spPr bwMode="auto">
          <a:xfrm flipH="1">
            <a:off x="28194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39" name="Line 23"/>
          <p:cNvSpPr>
            <a:spLocks noChangeShapeType="1"/>
          </p:cNvSpPr>
          <p:nvPr/>
        </p:nvSpPr>
        <p:spPr bwMode="auto">
          <a:xfrm flipH="1">
            <a:off x="29718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40" name="Line 24"/>
          <p:cNvSpPr>
            <a:spLocks noChangeShapeType="1"/>
          </p:cNvSpPr>
          <p:nvPr/>
        </p:nvSpPr>
        <p:spPr bwMode="auto">
          <a:xfrm flipH="1">
            <a:off x="31242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41" name="Line 25"/>
          <p:cNvSpPr>
            <a:spLocks noChangeShapeType="1"/>
          </p:cNvSpPr>
          <p:nvPr/>
        </p:nvSpPr>
        <p:spPr bwMode="auto">
          <a:xfrm flipH="1">
            <a:off x="32766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42" name="Line 26"/>
          <p:cNvSpPr>
            <a:spLocks noChangeShapeType="1"/>
          </p:cNvSpPr>
          <p:nvPr/>
        </p:nvSpPr>
        <p:spPr bwMode="auto">
          <a:xfrm flipH="1">
            <a:off x="34290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43" name="Line 27"/>
          <p:cNvSpPr>
            <a:spLocks noChangeShapeType="1"/>
          </p:cNvSpPr>
          <p:nvPr/>
        </p:nvSpPr>
        <p:spPr bwMode="auto">
          <a:xfrm flipH="1">
            <a:off x="35814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44" name="Line 28"/>
          <p:cNvSpPr>
            <a:spLocks noChangeShapeType="1"/>
          </p:cNvSpPr>
          <p:nvPr/>
        </p:nvSpPr>
        <p:spPr bwMode="auto">
          <a:xfrm flipH="1">
            <a:off x="37338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45" name="Line 29"/>
          <p:cNvSpPr>
            <a:spLocks noChangeShapeType="1"/>
          </p:cNvSpPr>
          <p:nvPr/>
        </p:nvSpPr>
        <p:spPr bwMode="auto">
          <a:xfrm flipH="1">
            <a:off x="38862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46" name="Line 30"/>
          <p:cNvSpPr>
            <a:spLocks noChangeShapeType="1"/>
          </p:cNvSpPr>
          <p:nvPr/>
        </p:nvSpPr>
        <p:spPr bwMode="auto">
          <a:xfrm flipH="1">
            <a:off x="40386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47" name="Line 31"/>
          <p:cNvSpPr>
            <a:spLocks noChangeShapeType="1"/>
          </p:cNvSpPr>
          <p:nvPr/>
        </p:nvSpPr>
        <p:spPr bwMode="auto">
          <a:xfrm flipH="1">
            <a:off x="41910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48" name="Line 32"/>
          <p:cNvSpPr>
            <a:spLocks noChangeShapeType="1"/>
          </p:cNvSpPr>
          <p:nvPr/>
        </p:nvSpPr>
        <p:spPr bwMode="auto">
          <a:xfrm flipH="1">
            <a:off x="43434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49" name="Line 33"/>
          <p:cNvSpPr>
            <a:spLocks noChangeShapeType="1"/>
          </p:cNvSpPr>
          <p:nvPr/>
        </p:nvSpPr>
        <p:spPr bwMode="auto">
          <a:xfrm flipH="1">
            <a:off x="44958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50" name="Line 34"/>
          <p:cNvSpPr>
            <a:spLocks noChangeShapeType="1"/>
          </p:cNvSpPr>
          <p:nvPr/>
        </p:nvSpPr>
        <p:spPr bwMode="auto">
          <a:xfrm flipV="1">
            <a:off x="2286000" y="3886200"/>
            <a:ext cx="0" cy="1981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51" name="Line 35"/>
          <p:cNvSpPr>
            <a:spLocks noChangeShapeType="1"/>
          </p:cNvSpPr>
          <p:nvPr/>
        </p:nvSpPr>
        <p:spPr bwMode="auto">
          <a:xfrm flipV="1">
            <a:off x="2286000" y="4419600"/>
            <a:ext cx="15240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52" name="Oval 36"/>
          <p:cNvSpPr>
            <a:spLocks noChangeArrowheads="1"/>
          </p:cNvSpPr>
          <p:nvPr/>
        </p:nvSpPr>
        <p:spPr bwMode="auto">
          <a:xfrm>
            <a:off x="2057400" y="3505200"/>
            <a:ext cx="381000" cy="381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0453" name="Oval 37"/>
          <p:cNvSpPr>
            <a:spLocks noChangeArrowheads="1"/>
          </p:cNvSpPr>
          <p:nvPr/>
        </p:nvSpPr>
        <p:spPr bwMode="auto">
          <a:xfrm>
            <a:off x="3733800" y="4114800"/>
            <a:ext cx="381000" cy="381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0454" name="Arc 38"/>
          <p:cNvSpPr>
            <a:spLocks/>
          </p:cNvSpPr>
          <p:nvPr/>
        </p:nvSpPr>
        <p:spPr bwMode="auto">
          <a:xfrm>
            <a:off x="1828800" y="3657600"/>
            <a:ext cx="2530475" cy="2239963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7932"/>
              <a:gd name="T1" fmla="*/ 0 h 21600"/>
              <a:gd name="T2" fmla="*/ 17932 w 17932"/>
              <a:gd name="T3" fmla="*/ 9558 h 21600"/>
              <a:gd name="T4" fmla="*/ 0 w 1793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932" h="21600" fill="none" extrusionOk="0">
                <a:moveTo>
                  <a:pt x="-1" y="0"/>
                </a:moveTo>
                <a:cubicBezTo>
                  <a:pt x="7196" y="0"/>
                  <a:pt x="13919" y="3583"/>
                  <a:pt x="17931" y="9558"/>
                </a:cubicBezTo>
              </a:path>
              <a:path w="17932" h="21600" stroke="0" extrusionOk="0">
                <a:moveTo>
                  <a:pt x="-1" y="0"/>
                </a:moveTo>
                <a:cubicBezTo>
                  <a:pt x="7196" y="0"/>
                  <a:pt x="13919" y="3583"/>
                  <a:pt x="17931" y="9558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0455" name="Arc 39"/>
          <p:cNvSpPr>
            <a:spLocks/>
          </p:cNvSpPr>
          <p:nvPr/>
        </p:nvSpPr>
        <p:spPr bwMode="auto">
          <a:xfrm>
            <a:off x="2286000" y="5410200"/>
            <a:ext cx="347663" cy="9144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8197"/>
              <a:gd name="T1" fmla="*/ 0 h 21600"/>
              <a:gd name="T2" fmla="*/ 8197 w 8197"/>
              <a:gd name="T3" fmla="*/ 1616 h 21600"/>
              <a:gd name="T4" fmla="*/ 0 w 819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197" h="21600" fill="none" extrusionOk="0">
                <a:moveTo>
                  <a:pt x="-1" y="0"/>
                </a:moveTo>
                <a:cubicBezTo>
                  <a:pt x="2811" y="0"/>
                  <a:pt x="5595" y="548"/>
                  <a:pt x="8197" y="1615"/>
                </a:cubicBezTo>
              </a:path>
              <a:path w="8197" h="21600" stroke="0" extrusionOk="0">
                <a:moveTo>
                  <a:pt x="-1" y="0"/>
                </a:moveTo>
                <a:cubicBezTo>
                  <a:pt x="2811" y="0"/>
                  <a:pt x="5595" y="548"/>
                  <a:pt x="8197" y="1615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0456" name="Text Box 40"/>
          <p:cNvSpPr txBox="1">
            <a:spLocks noChangeArrowheads="1"/>
          </p:cNvSpPr>
          <p:nvPr/>
        </p:nvSpPr>
        <p:spPr bwMode="auto">
          <a:xfrm>
            <a:off x="2362200" y="5105400"/>
            <a:ext cx="533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>
                <a:latin typeface="Times New Roman" pitchFamily="18" charset="0"/>
                <a:cs typeface="Times New Roman" pitchFamily="18" charset="0"/>
              </a:rPr>
              <a:t>θ</a:t>
            </a:r>
          </a:p>
        </p:txBody>
      </p:sp>
      <p:graphicFrame>
        <p:nvGraphicFramePr>
          <p:cNvPr id="60457" name="Object 41"/>
          <p:cNvGraphicFramePr>
            <a:graphicFrameLocks noChangeAspect="1"/>
          </p:cNvGraphicFramePr>
          <p:nvPr/>
        </p:nvGraphicFramePr>
        <p:xfrm>
          <a:off x="5105400" y="4800600"/>
          <a:ext cx="1752600" cy="74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31" name="Equation" r:id="rId5" imgW="660240" imgH="279360" progId="Equation.3">
                  <p:embed/>
                </p:oleObj>
              </mc:Choice>
              <mc:Fallback>
                <p:oleObj name="Equation" r:id="rId5" imgW="660240" imgH="27936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28A0092B-C50C-407e-A947-70E740481C1C">
                            <a14:useLocalDpi xmlns:a14="http://schemas.microsoft.com/office/drawing/2007/7/7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752600" cy="741363"/>
                      </a:xfrm>
                      <a:prstGeom prst="rect">
                        <a:avLst/>
                      </a:prstGeom>
                      <a:extLst>
                        <a:ext uri="{909E8E84-426E-40dd-AFC4-6F175D3DCCD1}">
                          <a14:hiddenFill xmlns:a14="http://schemas.microsoft.com/office/drawing/2007/7/7/main">
                            <a:solidFill>
                              <a:srgbClr val="FFFFFF" mc:Ignorable="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58" name="Text Box 42"/>
          <p:cNvSpPr txBox="1">
            <a:spLocks noChangeArrowheads="1"/>
          </p:cNvSpPr>
          <p:nvPr/>
        </p:nvSpPr>
        <p:spPr bwMode="auto">
          <a:xfrm>
            <a:off x="6781800" y="5070475"/>
            <a:ext cx="2400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</a:rPr>
              <a:t>= angular velocity</a:t>
            </a:r>
          </a:p>
        </p:txBody>
      </p:sp>
      <p:sp>
        <p:nvSpPr>
          <p:cNvPr id="60459" name="Freeform 43"/>
          <p:cNvSpPr>
            <a:spLocks/>
          </p:cNvSpPr>
          <p:nvPr/>
        </p:nvSpPr>
        <p:spPr bwMode="auto">
          <a:xfrm>
            <a:off x="2286000" y="5867400"/>
            <a:ext cx="3810000" cy="635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152" y="336"/>
              </a:cxn>
              <a:cxn ang="0">
                <a:pos x="2400" y="384"/>
              </a:cxn>
            </a:cxnLst>
            <a:rect l="0" t="0" r="r" b="b"/>
            <a:pathLst>
              <a:path w="2400" h="400">
                <a:moveTo>
                  <a:pt x="0" y="0"/>
                </a:moveTo>
                <a:cubicBezTo>
                  <a:pt x="376" y="136"/>
                  <a:pt x="752" y="272"/>
                  <a:pt x="1152" y="336"/>
                </a:cubicBezTo>
                <a:cubicBezTo>
                  <a:pt x="1552" y="400"/>
                  <a:pt x="2184" y="376"/>
                  <a:pt x="2400" y="38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60" name="Rectangle 44"/>
          <p:cNvSpPr>
            <a:spLocks noChangeArrowheads="1"/>
          </p:cNvSpPr>
          <p:nvPr/>
        </p:nvSpPr>
        <p:spPr bwMode="auto">
          <a:xfrm>
            <a:off x="6096000" y="6248400"/>
            <a:ext cx="12954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Motor</a:t>
            </a:r>
          </a:p>
        </p:txBody>
      </p:sp>
      <p:sp>
        <p:nvSpPr>
          <p:cNvPr id="60461" name="Line 45"/>
          <p:cNvSpPr>
            <a:spLocks noChangeShapeType="1"/>
          </p:cNvSpPr>
          <p:nvPr/>
        </p:nvSpPr>
        <p:spPr bwMode="auto">
          <a:xfrm flipH="1">
            <a:off x="7391400" y="64008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62" name="Text Box 46"/>
          <p:cNvSpPr txBox="1">
            <a:spLocks noChangeArrowheads="1"/>
          </p:cNvSpPr>
          <p:nvPr/>
        </p:nvSpPr>
        <p:spPr bwMode="auto">
          <a:xfrm>
            <a:off x="7696200" y="6172200"/>
            <a:ext cx="1143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i=current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2"/>
          <p:cNvSpPr txBox="1">
            <a:spLocks noChangeArrowheads="1"/>
          </p:cNvSpPr>
          <p:nvPr/>
        </p:nvSpPr>
        <p:spPr bwMode="auto">
          <a:xfrm>
            <a:off x="365125" y="379413"/>
            <a:ext cx="8550275" cy="607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>
                <a:latin typeface="Times New Roman" pitchFamily="18" charset="0"/>
              </a:rPr>
              <a:t>The goal: To keep the pendulum in vertical position (</a:t>
            </a:r>
            <a:r>
              <a:rPr lang="el-GR" sz="2800">
                <a:latin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</a:rPr>
              <a:t>=0)</a:t>
            </a:r>
          </a:p>
          <a:p>
            <a:r>
              <a:rPr lang="en-US" sz="2800">
                <a:latin typeface="Times New Roman" pitchFamily="18" charset="0"/>
              </a:rPr>
              <a:t>in dynamic equilibrium. Whenever the pendulum departs from vertical, a torque is produced by sending a current ‘i’</a:t>
            </a:r>
          </a:p>
          <a:p>
            <a:endParaRPr lang="en-US" sz="2800">
              <a:latin typeface="Times New Roman" pitchFamily="18" charset="0"/>
            </a:endParaRPr>
          </a:p>
          <a:p>
            <a:r>
              <a:rPr lang="en-US" sz="2800">
                <a:latin typeface="Times New Roman" pitchFamily="18" charset="0"/>
              </a:rPr>
              <a:t>Controlling factors for appropriate current</a:t>
            </a:r>
          </a:p>
          <a:p>
            <a:pPr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Angle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, Angular velocity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2800" u="sng">
                <a:latin typeface="Times New Roman" pitchFamily="18" charset="0"/>
                <a:cs typeface="Times New Roman" pitchFamily="18" charset="0"/>
              </a:rPr>
              <a:t>Some intuitive rules</a:t>
            </a:r>
          </a:p>
          <a:p>
            <a:pPr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is +ve small and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is –ve small</a:t>
            </a:r>
          </a:p>
          <a:p>
            <a:pPr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then current is zero</a:t>
            </a:r>
          </a:p>
          <a:p>
            <a:pPr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is +ve small and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is +ve small</a:t>
            </a:r>
          </a:p>
          <a:p>
            <a:pPr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then current is –ve medium</a:t>
            </a:r>
            <a:endParaRPr lang="en-US" sz="28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Line 2"/>
          <p:cNvSpPr>
            <a:spLocks noChangeShapeType="1"/>
          </p:cNvSpPr>
          <p:nvPr/>
        </p:nvSpPr>
        <p:spPr bwMode="auto">
          <a:xfrm>
            <a:off x="1752600" y="685800"/>
            <a:ext cx="0" cy="594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67" name="Line 3"/>
          <p:cNvSpPr>
            <a:spLocks noChangeShapeType="1"/>
          </p:cNvSpPr>
          <p:nvPr/>
        </p:nvSpPr>
        <p:spPr bwMode="auto">
          <a:xfrm>
            <a:off x="2743200" y="685800"/>
            <a:ext cx="0" cy="594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68" name="Line 4"/>
          <p:cNvSpPr>
            <a:spLocks noChangeShapeType="1"/>
          </p:cNvSpPr>
          <p:nvPr/>
        </p:nvSpPr>
        <p:spPr bwMode="auto">
          <a:xfrm>
            <a:off x="3733800" y="685800"/>
            <a:ext cx="0" cy="594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69" name="Line 5"/>
          <p:cNvSpPr>
            <a:spLocks noChangeShapeType="1"/>
          </p:cNvSpPr>
          <p:nvPr/>
        </p:nvSpPr>
        <p:spPr bwMode="auto">
          <a:xfrm>
            <a:off x="4724400" y="685800"/>
            <a:ext cx="0" cy="594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70" name="Line 6"/>
          <p:cNvSpPr>
            <a:spLocks noChangeShapeType="1"/>
          </p:cNvSpPr>
          <p:nvPr/>
        </p:nvSpPr>
        <p:spPr bwMode="auto">
          <a:xfrm>
            <a:off x="5715000" y="685800"/>
            <a:ext cx="0" cy="594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71" name="Line 7"/>
          <p:cNvSpPr>
            <a:spLocks noChangeShapeType="1"/>
          </p:cNvSpPr>
          <p:nvPr/>
        </p:nvSpPr>
        <p:spPr bwMode="auto">
          <a:xfrm>
            <a:off x="6705600" y="685800"/>
            <a:ext cx="0" cy="594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72" name="Line 8"/>
          <p:cNvSpPr>
            <a:spLocks noChangeShapeType="1"/>
          </p:cNvSpPr>
          <p:nvPr/>
        </p:nvSpPr>
        <p:spPr bwMode="auto">
          <a:xfrm>
            <a:off x="838200" y="1524000"/>
            <a:ext cx="662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73" name="Line 9"/>
          <p:cNvSpPr>
            <a:spLocks noChangeShapeType="1"/>
          </p:cNvSpPr>
          <p:nvPr/>
        </p:nvSpPr>
        <p:spPr bwMode="auto">
          <a:xfrm>
            <a:off x="838200" y="2514600"/>
            <a:ext cx="662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74" name="Line 10"/>
          <p:cNvSpPr>
            <a:spLocks noChangeShapeType="1"/>
          </p:cNvSpPr>
          <p:nvPr/>
        </p:nvSpPr>
        <p:spPr bwMode="auto">
          <a:xfrm>
            <a:off x="838200" y="3505200"/>
            <a:ext cx="662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75" name="Line 11"/>
          <p:cNvSpPr>
            <a:spLocks noChangeShapeType="1"/>
          </p:cNvSpPr>
          <p:nvPr/>
        </p:nvSpPr>
        <p:spPr bwMode="auto">
          <a:xfrm>
            <a:off x="838200" y="4495800"/>
            <a:ext cx="662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76" name="Line 12"/>
          <p:cNvSpPr>
            <a:spLocks noChangeShapeType="1"/>
          </p:cNvSpPr>
          <p:nvPr/>
        </p:nvSpPr>
        <p:spPr bwMode="auto">
          <a:xfrm>
            <a:off x="838200" y="5410200"/>
            <a:ext cx="662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77" name="Line 13"/>
          <p:cNvSpPr>
            <a:spLocks noChangeShapeType="1"/>
          </p:cNvSpPr>
          <p:nvPr/>
        </p:nvSpPr>
        <p:spPr bwMode="auto">
          <a:xfrm>
            <a:off x="838200" y="6248400"/>
            <a:ext cx="662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78" name="Text Box 14"/>
          <p:cNvSpPr txBox="1">
            <a:spLocks noChangeArrowheads="1"/>
          </p:cNvSpPr>
          <p:nvPr/>
        </p:nvSpPr>
        <p:spPr bwMode="auto">
          <a:xfrm>
            <a:off x="762000" y="175260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-ve med</a:t>
            </a:r>
          </a:p>
        </p:txBody>
      </p:sp>
      <p:sp>
        <p:nvSpPr>
          <p:cNvPr id="62479" name="Text Box 15"/>
          <p:cNvSpPr txBox="1">
            <a:spLocks noChangeArrowheads="1"/>
          </p:cNvSpPr>
          <p:nvPr/>
        </p:nvSpPr>
        <p:spPr bwMode="auto">
          <a:xfrm>
            <a:off x="762000" y="263525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-ve small</a:t>
            </a:r>
          </a:p>
        </p:txBody>
      </p:sp>
      <p:sp>
        <p:nvSpPr>
          <p:cNvPr id="62480" name="Text Box 16"/>
          <p:cNvSpPr txBox="1">
            <a:spLocks noChangeArrowheads="1"/>
          </p:cNvSpPr>
          <p:nvPr/>
        </p:nvSpPr>
        <p:spPr bwMode="auto">
          <a:xfrm>
            <a:off x="762000" y="3625850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Zero</a:t>
            </a:r>
          </a:p>
        </p:txBody>
      </p:sp>
      <p:sp>
        <p:nvSpPr>
          <p:cNvPr id="62481" name="Text Box 17"/>
          <p:cNvSpPr txBox="1">
            <a:spLocks noChangeArrowheads="1"/>
          </p:cNvSpPr>
          <p:nvPr/>
        </p:nvSpPr>
        <p:spPr bwMode="auto">
          <a:xfrm>
            <a:off x="762000" y="461645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+ve small</a:t>
            </a:r>
          </a:p>
        </p:txBody>
      </p:sp>
      <p:sp>
        <p:nvSpPr>
          <p:cNvPr id="62482" name="Text Box 18"/>
          <p:cNvSpPr txBox="1">
            <a:spLocks noChangeArrowheads="1"/>
          </p:cNvSpPr>
          <p:nvPr/>
        </p:nvSpPr>
        <p:spPr bwMode="auto">
          <a:xfrm>
            <a:off x="762000" y="548640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+ve med</a:t>
            </a:r>
          </a:p>
        </p:txBody>
      </p:sp>
      <p:sp>
        <p:nvSpPr>
          <p:cNvPr id="62483" name="Text Box 19"/>
          <p:cNvSpPr txBox="1">
            <a:spLocks noChangeArrowheads="1"/>
          </p:cNvSpPr>
          <p:nvPr/>
        </p:nvSpPr>
        <p:spPr bwMode="auto">
          <a:xfrm>
            <a:off x="1905000" y="73025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-ve med</a:t>
            </a:r>
          </a:p>
        </p:txBody>
      </p:sp>
      <p:sp>
        <p:nvSpPr>
          <p:cNvPr id="62484" name="Text Box 20"/>
          <p:cNvSpPr txBox="1">
            <a:spLocks noChangeArrowheads="1"/>
          </p:cNvSpPr>
          <p:nvPr/>
        </p:nvSpPr>
        <p:spPr bwMode="auto">
          <a:xfrm>
            <a:off x="2895600" y="76200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-ve small</a:t>
            </a:r>
          </a:p>
        </p:txBody>
      </p:sp>
      <p:sp>
        <p:nvSpPr>
          <p:cNvPr id="62485" name="Text Box 21"/>
          <p:cNvSpPr txBox="1">
            <a:spLocks noChangeArrowheads="1"/>
          </p:cNvSpPr>
          <p:nvPr/>
        </p:nvSpPr>
        <p:spPr bwMode="auto">
          <a:xfrm>
            <a:off x="3886200" y="914400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Zero</a:t>
            </a:r>
          </a:p>
        </p:txBody>
      </p:sp>
      <p:sp>
        <p:nvSpPr>
          <p:cNvPr id="62486" name="Text Box 22"/>
          <p:cNvSpPr txBox="1">
            <a:spLocks noChangeArrowheads="1"/>
          </p:cNvSpPr>
          <p:nvPr/>
        </p:nvSpPr>
        <p:spPr bwMode="auto">
          <a:xfrm>
            <a:off x="4876800" y="76200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+ve small</a:t>
            </a:r>
          </a:p>
        </p:txBody>
      </p:sp>
      <p:sp>
        <p:nvSpPr>
          <p:cNvPr id="62487" name="Text Box 23"/>
          <p:cNvSpPr txBox="1">
            <a:spLocks noChangeArrowheads="1"/>
          </p:cNvSpPr>
          <p:nvPr/>
        </p:nvSpPr>
        <p:spPr bwMode="auto">
          <a:xfrm>
            <a:off x="5791200" y="76200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+ve med</a:t>
            </a:r>
          </a:p>
        </p:txBody>
      </p:sp>
      <p:sp>
        <p:nvSpPr>
          <p:cNvPr id="62488" name="Text Box 24"/>
          <p:cNvSpPr txBox="1">
            <a:spLocks noChangeArrowheads="1"/>
          </p:cNvSpPr>
          <p:nvPr/>
        </p:nvSpPr>
        <p:spPr bwMode="auto">
          <a:xfrm>
            <a:off x="2895600" y="266700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+ve med</a:t>
            </a:r>
          </a:p>
        </p:txBody>
      </p:sp>
      <p:sp>
        <p:nvSpPr>
          <p:cNvPr id="62489" name="Text Box 25"/>
          <p:cNvSpPr txBox="1">
            <a:spLocks noChangeArrowheads="1"/>
          </p:cNvSpPr>
          <p:nvPr/>
        </p:nvSpPr>
        <p:spPr bwMode="auto">
          <a:xfrm>
            <a:off x="3886200" y="266700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+ve small</a:t>
            </a:r>
          </a:p>
        </p:txBody>
      </p:sp>
      <p:sp>
        <p:nvSpPr>
          <p:cNvPr id="62490" name="Text Box 26"/>
          <p:cNvSpPr txBox="1">
            <a:spLocks noChangeArrowheads="1"/>
          </p:cNvSpPr>
          <p:nvPr/>
        </p:nvSpPr>
        <p:spPr bwMode="auto">
          <a:xfrm>
            <a:off x="4876800" y="362585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-ve small</a:t>
            </a:r>
          </a:p>
        </p:txBody>
      </p:sp>
      <p:sp>
        <p:nvSpPr>
          <p:cNvPr id="62491" name="Text Box 27"/>
          <p:cNvSpPr txBox="1">
            <a:spLocks noChangeArrowheads="1"/>
          </p:cNvSpPr>
          <p:nvPr/>
        </p:nvSpPr>
        <p:spPr bwMode="auto">
          <a:xfrm>
            <a:off x="4953000" y="461645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-ve med</a:t>
            </a:r>
          </a:p>
        </p:txBody>
      </p:sp>
      <p:sp>
        <p:nvSpPr>
          <p:cNvPr id="62492" name="Text Box 28"/>
          <p:cNvSpPr txBox="1">
            <a:spLocks noChangeArrowheads="1"/>
          </p:cNvSpPr>
          <p:nvPr/>
        </p:nvSpPr>
        <p:spPr bwMode="auto">
          <a:xfrm>
            <a:off x="3886200" y="464820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-ve small</a:t>
            </a:r>
          </a:p>
        </p:txBody>
      </p:sp>
      <p:sp>
        <p:nvSpPr>
          <p:cNvPr id="62493" name="Text Box 29"/>
          <p:cNvSpPr txBox="1">
            <a:spLocks noChangeArrowheads="1"/>
          </p:cNvSpPr>
          <p:nvPr/>
        </p:nvSpPr>
        <p:spPr bwMode="auto">
          <a:xfrm>
            <a:off x="2895600" y="365760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+ve small</a:t>
            </a:r>
          </a:p>
        </p:txBody>
      </p:sp>
      <p:sp>
        <p:nvSpPr>
          <p:cNvPr id="62494" name="Text Box 30"/>
          <p:cNvSpPr txBox="1">
            <a:spLocks noChangeArrowheads="1"/>
          </p:cNvSpPr>
          <p:nvPr/>
        </p:nvSpPr>
        <p:spPr bwMode="auto">
          <a:xfrm>
            <a:off x="3962400" y="3778250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Zero</a:t>
            </a:r>
          </a:p>
        </p:txBody>
      </p:sp>
      <p:sp>
        <p:nvSpPr>
          <p:cNvPr id="62495" name="Text Box 31"/>
          <p:cNvSpPr txBox="1">
            <a:spLocks noChangeArrowheads="1"/>
          </p:cNvSpPr>
          <p:nvPr/>
        </p:nvSpPr>
        <p:spPr bwMode="auto">
          <a:xfrm>
            <a:off x="4876800" y="2819400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Zero</a:t>
            </a:r>
          </a:p>
        </p:txBody>
      </p:sp>
      <p:sp>
        <p:nvSpPr>
          <p:cNvPr id="62496" name="Text Box 32"/>
          <p:cNvSpPr txBox="1">
            <a:spLocks noChangeArrowheads="1"/>
          </p:cNvSpPr>
          <p:nvPr/>
        </p:nvSpPr>
        <p:spPr bwMode="auto">
          <a:xfrm>
            <a:off x="2895600" y="4724400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Zero</a:t>
            </a:r>
          </a:p>
        </p:txBody>
      </p:sp>
      <p:sp>
        <p:nvSpPr>
          <p:cNvPr id="62497" name="Rectangle 33"/>
          <p:cNvSpPr>
            <a:spLocks noChangeArrowheads="1"/>
          </p:cNvSpPr>
          <p:nvPr/>
        </p:nvSpPr>
        <p:spPr bwMode="auto">
          <a:xfrm>
            <a:off x="2667000" y="2438400"/>
            <a:ext cx="3124200" cy="304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498" name="Line 34"/>
          <p:cNvSpPr>
            <a:spLocks noChangeShapeType="1"/>
          </p:cNvSpPr>
          <p:nvPr/>
        </p:nvSpPr>
        <p:spPr bwMode="auto">
          <a:xfrm flipV="1">
            <a:off x="5715000" y="2971800"/>
            <a:ext cx="2438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99" name="Text Box 35"/>
          <p:cNvSpPr txBox="1">
            <a:spLocks noChangeArrowheads="1"/>
          </p:cNvSpPr>
          <p:nvPr/>
        </p:nvSpPr>
        <p:spPr bwMode="auto">
          <a:xfrm>
            <a:off x="8001000" y="2651125"/>
            <a:ext cx="152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Region of interest</a:t>
            </a:r>
          </a:p>
        </p:txBody>
      </p:sp>
      <p:sp>
        <p:nvSpPr>
          <p:cNvPr id="62500" name="Text Box 36"/>
          <p:cNvSpPr txBox="1">
            <a:spLocks noChangeArrowheads="1"/>
          </p:cNvSpPr>
          <p:nvPr/>
        </p:nvSpPr>
        <p:spPr bwMode="auto">
          <a:xfrm>
            <a:off x="0" y="0"/>
            <a:ext cx="3581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u="sng">
                <a:latin typeface="Times New Roman" pitchFamily="18" charset="0"/>
              </a:rPr>
              <a:t>Control Matrix</a:t>
            </a:r>
          </a:p>
        </p:txBody>
      </p:sp>
      <p:sp>
        <p:nvSpPr>
          <p:cNvPr id="62501" name="Line 37"/>
          <p:cNvSpPr>
            <a:spLocks noChangeShapeType="1"/>
          </p:cNvSpPr>
          <p:nvPr/>
        </p:nvSpPr>
        <p:spPr bwMode="auto">
          <a:xfrm flipH="1" flipV="1">
            <a:off x="990600" y="914400"/>
            <a:ext cx="762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502" name="Rectangle 38"/>
          <p:cNvSpPr>
            <a:spLocks noChangeArrowheads="1"/>
          </p:cNvSpPr>
          <p:nvPr/>
        </p:nvSpPr>
        <p:spPr bwMode="auto">
          <a:xfrm>
            <a:off x="865188" y="1081088"/>
            <a:ext cx="4302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2503" name="Rectangle 39"/>
          <p:cNvSpPr>
            <a:spLocks noChangeArrowheads="1"/>
          </p:cNvSpPr>
          <p:nvPr/>
        </p:nvSpPr>
        <p:spPr bwMode="auto">
          <a:xfrm>
            <a:off x="1219200" y="700088"/>
            <a:ext cx="3540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endParaRPr lang="en-US" sz="3600" baseline="56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2"/>
          <p:cNvSpPr txBox="1">
            <a:spLocks noChangeArrowheads="1"/>
          </p:cNvSpPr>
          <p:nvPr/>
        </p:nvSpPr>
        <p:spPr bwMode="auto">
          <a:xfrm>
            <a:off x="228600" y="166688"/>
            <a:ext cx="8610600" cy="564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Each cell is a rule of the form</a:t>
            </a:r>
          </a:p>
          <a:p>
            <a:pPr marL="342900" indent="-342900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If </a:t>
            </a:r>
            <a:r>
              <a:rPr lang="el-GR" sz="2800">
                <a:latin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</a:rPr>
              <a:t> is &lt;&gt; and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is &lt;&gt;</a:t>
            </a:r>
          </a:p>
          <a:p>
            <a:pPr marL="342900" indent="-342900"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then  i is &lt;&gt;</a:t>
            </a:r>
          </a:p>
          <a:p>
            <a:pPr marL="342900" indent="-342900">
              <a:spcBef>
                <a:spcPct val="50000"/>
              </a:spcBef>
            </a:pPr>
            <a:r>
              <a:rPr lang="en-US" sz="2800" u="sng">
                <a:latin typeface="Times New Roman" pitchFamily="18" charset="0"/>
                <a:cs typeface="Times New Roman" pitchFamily="18" charset="0"/>
              </a:rPr>
              <a:t>4 “Centre rules”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l-GR" sz="2800">
                <a:latin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</a:rPr>
              <a:t> = = Zero and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>
                <a:latin typeface="Times New Roman" pitchFamily="18" charset="0"/>
              </a:rPr>
              <a:t>= = Zero then i = Zero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l-GR" sz="2800">
                <a:latin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</a:rPr>
              <a:t> is +ve small and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>
                <a:latin typeface="Times New Roman" pitchFamily="18" charset="0"/>
              </a:rPr>
              <a:t>= = Zero then i is –ve small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l-GR" sz="2800">
                <a:latin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</a:rPr>
              <a:t> is –ve small and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>
                <a:latin typeface="Times New Roman" pitchFamily="18" charset="0"/>
              </a:rPr>
              <a:t>= = Zero then i is +ve small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l-GR" sz="2800">
                <a:latin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</a:rPr>
              <a:t> = = Zero and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>
                <a:latin typeface="Times New Roman" pitchFamily="18" charset="0"/>
              </a:rPr>
              <a:t>is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Times New Roman" pitchFamily="18" charset="0"/>
              </a:rPr>
              <a:t>+ve small then i is –ve small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800">
                <a:latin typeface="Times New Roman" pitchFamily="18" charset="0"/>
              </a:rPr>
              <a:t>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l-GR" sz="2800">
                <a:latin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</a:rPr>
              <a:t> = = Zero and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>
                <a:latin typeface="Times New Roman" pitchFamily="18" charset="0"/>
              </a:rPr>
              <a:t>is –ve small then i is +ve small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2"/>
          <p:cNvSpPr txBox="1">
            <a:spLocks noChangeArrowheads="1"/>
          </p:cNvSpPr>
          <p:nvPr/>
        </p:nvSpPr>
        <p:spPr bwMode="auto">
          <a:xfrm>
            <a:off x="152400" y="228600"/>
            <a:ext cx="8915400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Linguistic variables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400">
                <a:latin typeface="Times New Roman" pitchFamily="18" charset="0"/>
              </a:rPr>
              <a:t>Zero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400">
                <a:latin typeface="Times New Roman" pitchFamily="18" charset="0"/>
              </a:rPr>
              <a:t>+ve small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400">
                <a:latin typeface="Times New Roman" pitchFamily="18" charset="0"/>
              </a:rPr>
              <a:t>-ve small</a:t>
            </a:r>
          </a:p>
          <a:p>
            <a:pPr marL="342900" indent="-342900">
              <a:spcBef>
                <a:spcPct val="50000"/>
              </a:spcBef>
            </a:pPr>
            <a:r>
              <a:rPr lang="en-US" sz="2800" u="sng">
                <a:latin typeface="Times New Roman" pitchFamily="18" charset="0"/>
              </a:rPr>
              <a:t>Profiles</a:t>
            </a:r>
          </a:p>
        </p:txBody>
      </p:sp>
      <p:sp>
        <p:nvSpPr>
          <p:cNvPr id="64515" name="Line 3"/>
          <p:cNvSpPr>
            <a:spLocks noChangeShapeType="1"/>
          </p:cNvSpPr>
          <p:nvPr/>
        </p:nvSpPr>
        <p:spPr bwMode="auto">
          <a:xfrm>
            <a:off x="381000" y="6096000"/>
            <a:ext cx="792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16" name="Line 4"/>
          <p:cNvSpPr>
            <a:spLocks noChangeShapeType="1"/>
          </p:cNvSpPr>
          <p:nvPr/>
        </p:nvSpPr>
        <p:spPr bwMode="auto">
          <a:xfrm>
            <a:off x="4038600" y="2819400"/>
            <a:ext cx="0" cy="3657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17" name="Line 5"/>
          <p:cNvSpPr>
            <a:spLocks noChangeShapeType="1"/>
          </p:cNvSpPr>
          <p:nvPr/>
        </p:nvSpPr>
        <p:spPr bwMode="auto">
          <a:xfrm flipV="1">
            <a:off x="1219200" y="4038600"/>
            <a:ext cx="6858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8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18" name="Line 6"/>
          <p:cNvSpPr>
            <a:spLocks noChangeShapeType="1"/>
          </p:cNvSpPr>
          <p:nvPr/>
        </p:nvSpPr>
        <p:spPr bwMode="auto">
          <a:xfrm>
            <a:off x="4648200" y="4038600"/>
            <a:ext cx="15240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33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19" name="Line 7"/>
          <p:cNvSpPr>
            <a:spLocks noChangeShapeType="1"/>
          </p:cNvSpPr>
          <p:nvPr/>
        </p:nvSpPr>
        <p:spPr bwMode="auto">
          <a:xfrm>
            <a:off x="6172200" y="4038600"/>
            <a:ext cx="7620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20" name="Line 8"/>
          <p:cNvSpPr>
            <a:spLocks noChangeShapeType="1"/>
          </p:cNvSpPr>
          <p:nvPr/>
        </p:nvSpPr>
        <p:spPr bwMode="auto">
          <a:xfrm flipH="1">
            <a:off x="3505200" y="4038600"/>
            <a:ext cx="533400" cy="20574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21" name="Line 9"/>
          <p:cNvSpPr>
            <a:spLocks noChangeShapeType="1"/>
          </p:cNvSpPr>
          <p:nvPr/>
        </p:nvSpPr>
        <p:spPr bwMode="auto">
          <a:xfrm>
            <a:off x="4038600" y="4038600"/>
            <a:ext cx="533400" cy="20574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22" name="Line 10"/>
          <p:cNvSpPr>
            <a:spLocks noChangeShapeType="1"/>
          </p:cNvSpPr>
          <p:nvPr/>
        </p:nvSpPr>
        <p:spPr bwMode="auto">
          <a:xfrm>
            <a:off x="1905000" y="4038600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23" name="Line 11"/>
          <p:cNvSpPr>
            <a:spLocks noChangeShapeType="1"/>
          </p:cNvSpPr>
          <p:nvPr/>
        </p:nvSpPr>
        <p:spPr bwMode="auto">
          <a:xfrm>
            <a:off x="6172200" y="4038600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24" name="Text Box 12"/>
          <p:cNvSpPr txBox="1">
            <a:spLocks noChangeArrowheads="1"/>
          </p:cNvSpPr>
          <p:nvPr/>
        </p:nvSpPr>
        <p:spPr bwMode="auto">
          <a:xfrm>
            <a:off x="3276600" y="6019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  <p:sp>
        <p:nvSpPr>
          <p:cNvPr id="64525" name="Text Box 13"/>
          <p:cNvSpPr txBox="1">
            <a:spLocks noChangeArrowheads="1"/>
          </p:cNvSpPr>
          <p:nvPr/>
        </p:nvSpPr>
        <p:spPr bwMode="auto">
          <a:xfrm>
            <a:off x="4343400" y="6019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  <p:sp>
        <p:nvSpPr>
          <p:cNvPr id="64526" name="Text Box 14"/>
          <p:cNvSpPr txBox="1">
            <a:spLocks noChangeArrowheads="1"/>
          </p:cNvSpPr>
          <p:nvPr/>
        </p:nvSpPr>
        <p:spPr bwMode="auto">
          <a:xfrm>
            <a:off x="6096000" y="5715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2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27" name="Text Box 15"/>
          <p:cNvSpPr txBox="1">
            <a:spLocks noChangeArrowheads="1"/>
          </p:cNvSpPr>
          <p:nvPr/>
        </p:nvSpPr>
        <p:spPr bwMode="auto">
          <a:xfrm>
            <a:off x="1828800" y="5715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2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28" name="Text Box 16"/>
          <p:cNvSpPr txBox="1">
            <a:spLocks noChangeArrowheads="1"/>
          </p:cNvSpPr>
          <p:nvPr/>
        </p:nvSpPr>
        <p:spPr bwMode="auto">
          <a:xfrm>
            <a:off x="762000" y="5638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3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29" name="Text Box 17"/>
          <p:cNvSpPr txBox="1">
            <a:spLocks noChangeArrowheads="1"/>
          </p:cNvSpPr>
          <p:nvPr/>
        </p:nvSpPr>
        <p:spPr bwMode="auto">
          <a:xfrm>
            <a:off x="6858000" y="5638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3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30" name="Line 18"/>
          <p:cNvSpPr>
            <a:spLocks noChangeShapeType="1"/>
          </p:cNvSpPr>
          <p:nvPr/>
        </p:nvSpPr>
        <p:spPr bwMode="auto">
          <a:xfrm flipV="1">
            <a:off x="6477000" y="4343400"/>
            <a:ext cx="609600" cy="8382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00" mc:Ignorable="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31" name="Text Box 19"/>
          <p:cNvSpPr txBox="1">
            <a:spLocks noChangeArrowheads="1"/>
          </p:cNvSpPr>
          <p:nvPr/>
        </p:nvSpPr>
        <p:spPr bwMode="auto">
          <a:xfrm>
            <a:off x="7086600" y="40386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xmlns:mc="http://schemas.openxmlformats.org/markup-compatibility/2006" xmlns:a14="http://schemas.microsoft.com/office/drawing/2007/7/7/main" val="FF3300" mc:Ignorable=""/>
                </a:solidFill>
                <a:latin typeface="Times New Roman" pitchFamily="18" charset="0"/>
              </a:rPr>
              <a:t>+ve small</a:t>
            </a:r>
          </a:p>
        </p:txBody>
      </p:sp>
      <p:sp>
        <p:nvSpPr>
          <p:cNvPr id="64532" name="Text Box 20"/>
          <p:cNvSpPr txBox="1">
            <a:spLocks noChangeArrowheads="1"/>
          </p:cNvSpPr>
          <p:nvPr/>
        </p:nvSpPr>
        <p:spPr bwMode="auto">
          <a:xfrm>
            <a:off x="304800" y="411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xmlns:mc="http://schemas.openxmlformats.org/markup-compatibility/2006" xmlns:a14="http://schemas.microsoft.com/office/drawing/2007/7/7/main" val="009900" mc:Ignorable=""/>
                </a:solidFill>
                <a:latin typeface="Times New Roman" pitchFamily="18" charset="0"/>
              </a:rPr>
              <a:t>-ve small</a:t>
            </a:r>
          </a:p>
        </p:txBody>
      </p:sp>
      <p:sp>
        <p:nvSpPr>
          <p:cNvPr id="64533" name="Line 21"/>
          <p:cNvSpPr>
            <a:spLocks noChangeShapeType="1"/>
          </p:cNvSpPr>
          <p:nvPr/>
        </p:nvSpPr>
        <p:spPr bwMode="auto">
          <a:xfrm flipH="1" flipV="1">
            <a:off x="838200" y="4495800"/>
            <a:ext cx="838200" cy="914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34" name="Text Box 22"/>
          <p:cNvSpPr txBox="1">
            <a:spLocks noChangeArrowheads="1"/>
          </p:cNvSpPr>
          <p:nvPr/>
        </p:nvSpPr>
        <p:spPr bwMode="auto">
          <a:xfrm>
            <a:off x="4038600" y="35814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1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36" name="Line 24"/>
          <p:cNvSpPr>
            <a:spLocks noChangeShapeType="1"/>
          </p:cNvSpPr>
          <p:nvPr/>
        </p:nvSpPr>
        <p:spPr bwMode="auto">
          <a:xfrm>
            <a:off x="6172200" y="62484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37" name="Text Box 25"/>
          <p:cNvSpPr txBox="1">
            <a:spLocks noChangeArrowheads="1"/>
          </p:cNvSpPr>
          <p:nvPr/>
        </p:nvSpPr>
        <p:spPr bwMode="auto">
          <a:xfrm>
            <a:off x="6248400" y="6248400"/>
            <a:ext cx="2438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Quantity (</a:t>
            </a:r>
            <a:r>
              <a:rPr lang="el-GR" sz="2000">
                <a:latin typeface="Times New Roman" pitchFamily="18" charset="0"/>
              </a:rPr>
              <a:t>θ</a:t>
            </a:r>
            <a:r>
              <a:rPr lang="en-US" sz="2000">
                <a:latin typeface="Times New Roman" pitchFamily="18" charset="0"/>
              </a:rPr>
              <a:t>, </a:t>
            </a:r>
            <a:r>
              <a:rPr lang="el-GR" sz="2000">
                <a:latin typeface="Times New Roman" pitchFamily="18" charset="0"/>
              </a:rPr>
              <a:t>θ</a:t>
            </a:r>
            <a:r>
              <a:rPr lang="en-US" sz="2000" baseline="60000">
                <a:latin typeface="Times New Roman" pitchFamily="18" charset="0"/>
              </a:rPr>
              <a:t>.</a:t>
            </a:r>
            <a:r>
              <a:rPr lang="en-US" sz="2000">
                <a:latin typeface="Times New Roman" pitchFamily="18" charset="0"/>
              </a:rPr>
              <a:t>, i)</a:t>
            </a:r>
          </a:p>
        </p:txBody>
      </p:sp>
      <p:sp>
        <p:nvSpPr>
          <p:cNvPr id="64538" name="Text Box 26"/>
          <p:cNvSpPr txBox="1">
            <a:spLocks noChangeArrowheads="1"/>
          </p:cNvSpPr>
          <p:nvPr/>
        </p:nvSpPr>
        <p:spPr bwMode="auto">
          <a:xfrm>
            <a:off x="3048000" y="3352800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chemeClr val="hlink"/>
                </a:solidFill>
                <a:latin typeface="Times New Roman" pitchFamily="18" charset="0"/>
              </a:rPr>
              <a:t>zero</a:t>
            </a:r>
          </a:p>
        </p:txBody>
      </p:sp>
      <p:sp>
        <p:nvSpPr>
          <p:cNvPr id="64539" name="Line 27"/>
          <p:cNvSpPr>
            <a:spLocks noChangeShapeType="1"/>
          </p:cNvSpPr>
          <p:nvPr/>
        </p:nvSpPr>
        <p:spPr bwMode="auto">
          <a:xfrm flipV="1">
            <a:off x="4038600" y="4038600"/>
            <a:ext cx="6096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40" name="Line 28"/>
          <p:cNvSpPr>
            <a:spLocks noChangeShapeType="1"/>
          </p:cNvSpPr>
          <p:nvPr/>
        </p:nvSpPr>
        <p:spPr bwMode="auto">
          <a:xfrm flipH="1" flipV="1">
            <a:off x="3581400" y="4038600"/>
            <a:ext cx="4572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8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41" name="Line 29"/>
          <p:cNvSpPr>
            <a:spLocks noChangeShapeType="1"/>
          </p:cNvSpPr>
          <p:nvPr/>
        </p:nvSpPr>
        <p:spPr bwMode="auto">
          <a:xfrm>
            <a:off x="1905000" y="4038600"/>
            <a:ext cx="16764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542" name="Line 30"/>
          <p:cNvSpPr>
            <a:spLocks noChangeShapeType="1"/>
          </p:cNvSpPr>
          <p:nvPr/>
        </p:nvSpPr>
        <p:spPr bwMode="auto">
          <a:xfrm flipH="1" flipV="1">
            <a:off x="3581400" y="3657600"/>
            <a:ext cx="381000" cy="7620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Allied Disciplines</a:t>
            </a:r>
          </a:p>
        </p:txBody>
      </p:sp>
      <p:graphicFrame>
        <p:nvGraphicFramePr>
          <p:cNvPr id="9361" name="Group 145"/>
          <p:cNvGraphicFramePr>
            <a:graphicFrameLocks noGrp="1"/>
          </p:cNvGraphicFramePr>
          <p:nvPr>
            <p:ph sz="half" idx="2"/>
          </p:nvPr>
        </p:nvGraphicFramePr>
        <p:xfrm>
          <a:off x="609600" y="1981200"/>
          <a:ext cx="8305800" cy="4819969"/>
        </p:xfrm>
        <a:graphic>
          <a:graphicData uri="http://schemas.openxmlformats.org/drawingml/2006/table">
            <a:tbl>
              <a:tblPr/>
              <a:tblGrid>
                <a:gridCol w="2971800"/>
                <a:gridCol w="5334000"/>
              </a:tblGrid>
              <a:tr h="549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Philosophy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Knowledge Rep., Logic, Foundation of AI (is AI possible?)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5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Maths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Search, Analysis of search algos, logic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Economics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Expert Systems, Decision Theory, Principles of Rational Behavior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Psychology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Behavioristic insights into AI programs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Brain Science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Learning, Neural Nets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5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Physics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Learning, Information Theory &amp; AI, Entropy, Robotics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Computer Sc. &amp; Engg.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Systems for AI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Times New Roman" pitchFamily="18" charset="0"/>
              </a:rPr>
              <a:t>Inference procedure</a:t>
            </a:r>
          </a:p>
        </p:txBody>
      </p:sp>
      <p:sp>
        <p:nvSpPr>
          <p:cNvPr id="6553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 sz="2800" smtClean="0">
                <a:latin typeface="Times New Roman" pitchFamily="18" charset="0"/>
              </a:rPr>
              <a:t>Read actual numerical values of </a:t>
            </a:r>
            <a:r>
              <a:rPr lang="el-GR" sz="2400" smtClean="0">
                <a:latin typeface="Times New Roman" pitchFamily="18" charset="0"/>
              </a:rPr>
              <a:t>θ</a:t>
            </a:r>
            <a:r>
              <a:rPr lang="en-US" sz="2400" smtClean="0">
                <a:latin typeface="Times New Roman" pitchFamily="18" charset="0"/>
              </a:rPr>
              <a:t> and </a:t>
            </a:r>
            <a:r>
              <a:rPr lang="el-GR" sz="2400" smtClean="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baseline="5600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FontTx/>
              <a:buAutoNum type="arabicPeriod"/>
            </a:pPr>
            <a:r>
              <a:rPr lang="en-US" sz="2800" smtClean="0">
                <a:latin typeface="Times New Roman" pitchFamily="18" charset="0"/>
              </a:rPr>
              <a:t>Get the corresponding </a:t>
            </a:r>
            <a:r>
              <a:rPr lang="el-GR" sz="2800" smtClean="0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values </a:t>
            </a:r>
            <a:r>
              <a:rPr lang="el-GR" sz="2800" smtClean="0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en-US" sz="2800" baseline="-25000" smtClean="0">
                <a:latin typeface="Times New Roman" pitchFamily="18" charset="0"/>
                <a:cs typeface="Times New Roman" pitchFamily="18" charset="0"/>
              </a:rPr>
              <a:t>Zero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800" smtClean="0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en-US" sz="2800" baseline="-25000" smtClean="0">
                <a:latin typeface="Times New Roman" pitchFamily="18" charset="0"/>
                <a:cs typeface="Times New Roman" pitchFamily="18" charset="0"/>
              </a:rPr>
              <a:t>(+ve small)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800" smtClean="0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en-US" sz="2800" baseline="-25000" smtClean="0">
                <a:latin typeface="Times New Roman" pitchFamily="18" charset="0"/>
                <a:cs typeface="Times New Roman" pitchFamily="18" charset="0"/>
              </a:rPr>
              <a:t>(-ve small)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. This is called FUZZIFICATION</a:t>
            </a:r>
          </a:p>
          <a:p>
            <a:pPr marL="609600" indent="-609600">
              <a:buFontTx/>
              <a:buAutoNum type="arabicPeriod"/>
            </a:pP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For different rules, get the fuzzy I-values from the R.H.S of the rules.</a:t>
            </a:r>
          </a:p>
          <a:p>
            <a:pPr marL="609600" indent="-609600">
              <a:buFontTx/>
              <a:buAutoNum type="arabicPeriod"/>
            </a:pPr>
            <a:r>
              <a:rPr lang="en-US" sz="2800" smtClean="0">
                <a:cs typeface="Times New Roman" pitchFamily="18" charset="0"/>
              </a:rPr>
              <a:t>“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Collate</a:t>
            </a:r>
            <a:r>
              <a:rPr lang="en-US" sz="2800" smtClean="0">
                <a:cs typeface="Times New Roman" pitchFamily="18" charset="0"/>
              </a:rPr>
              <a:t>”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by some method and get </a:t>
            </a:r>
            <a:r>
              <a:rPr lang="en-US" sz="2800" u="sng" smtClean="0">
                <a:latin typeface="Times New Roman" pitchFamily="18" charset="0"/>
                <a:cs typeface="Times New Roman" pitchFamily="18" charset="0"/>
              </a:rPr>
              <a:t>ONE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current value. This is called DEFUZZIFICATION</a:t>
            </a:r>
          </a:p>
          <a:p>
            <a:pPr marL="609600" indent="-609600">
              <a:buFontTx/>
              <a:buAutoNum type="arabicPeriod"/>
            </a:pP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Result is one numerical value of </a:t>
            </a:r>
            <a:r>
              <a:rPr lang="en-US" sz="2800" smtClean="0">
                <a:cs typeface="Times New Roman" pitchFamily="18" charset="0"/>
              </a:rPr>
              <a:t>‘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smtClean="0">
                <a:cs typeface="Times New Roman" pitchFamily="18" charset="0"/>
              </a:rPr>
              <a:t>’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09600" indent="-609600">
              <a:buFontTx/>
              <a:buAutoNum type="arabicPeriod"/>
            </a:pPr>
            <a:endParaRPr lang="el-GR" sz="28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2"/>
          <p:cNvSpPr txBox="1">
            <a:spLocks noChangeArrowheads="1"/>
          </p:cNvSpPr>
          <p:nvPr/>
        </p:nvSpPr>
        <p:spPr bwMode="auto">
          <a:xfrm>
            <a:off x="381000" y="1524000"/>
            <a:ext cx="82296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r>
              <a:rPr lang="en-US" b="1"/>
              <a:t>if </a:t>
            </a:r>
            <a:r>
              <a:rPr lang="el-GR" b="1"/>
              <a:t>θ</a:t>
            </a:r>
            <a:r>
              <a:rPr lang="en-US" b="1"/>
              <a:t>  is Zero and d</a:t>
            </a:r>
            <a:r>
              <a:rPr lang="el-GR" b="1"/>
              <a:t>θ</a:t>
            </a:r>
            <a:r>
              <a:rPr lang="en-US" b="1"/>
              <a:t>/dt  is Zero then i is Zero</a:t>
            </a:r>
          </a:p>
          <a:p>
            <a:pPr marL="342900" indent="-342900"/>
            <a:r>
              <a:rPr lang="en-US" b="1"/>
              <a:t>if </a:t>
            </a:r>
            <a:r>
              <a:rPr lang="el-GR" b="1"/>
              <a:t>θ</a:t>
            </a:r>
            <a:r>
              <a:rPr lang="en-US" b="1"/>
              <a:t> is Zero</a:t>
            </a:r>
            <a:r>
              <a:rPr lang="en-US"/>
              <a:t> </a:t>
            </a:r>
            <a:r>
              <a:rPr lang="en-US" b="1"/>
              <a:t>and d</a:t>
            </a:r>
            <a:r>
              <a:rPr lang="el-GR" b="1"/>
              <a:t>θ</a:t>
            </a:r>
            <a:r>
              <a:rPr lang="en-US" b="1"/>
              <a:t>/dt is +ve small then i is –ve small</a:t>
            </a:r>
          </a:p>
          <a:p>
            <a:pPr marL="342900" indent="-342900"/>
            <a:r>
              <a:rPr lang="en-US" b="1"/>
              <a:t>if </a:t>
            </a:r>
            <a:r>
              <a:rPr lang="el-GR" b="1"/>
              <a:t>θ</a:t>
            </a:r>
            <a:r>
              <a:rPr lang="en-US" b="1"/>
              <a:t> is +ve small</a:t>
            </a:r>
            <a:r>
              <a:rPr lang="en-US"/>
              <a:t> </a:t>
            </a:r>
            <a:r>
              <a:rPr lang="en-US" b="1"/>
              <a:t>and d</a:t>
            </a:r>
            <a:r>
              <a:rPr lang="el-GR" b="1"/>
              <a:t>θ</a:t>
            </a:r>
            <a:r>
              <a:rPr lang="en-US" b="1"/>
              <a:t>/dt is Zero then i is –ve small</a:t>
            </a:r>
          </a:p>
          <a:p>
            <a:pPr marL="342900" indent="-342900"/>
            <a:r>
              <a:rPr lang="en-US" b="1"/>
              <a:t>if </a:t>
            </a:r>
            <a:r>
              <a:rPr lang="el-GR" b="1"/>
              <a:t>θ</a:t>
            </a:r>
            <a:r>
              <a:rPr lang="en-US" b="1"/>
              <a:t> +ve small and d</a:t>
            </a:r>
            <a:r>
              <a:rPr lang="el-GR" b="1"/>
              <a:t>θ</a:t>
            </a:r>
            <a:r>
              <a:rPr lang="en-US" b="1"/>
              <a:t>/dt is +ve small then i is -ve medium</a:t>
            </a:r>
          </a:p>
        </p:txBody>
      </p:sp>
      <p:sp>
        <p:nvSpPr>
          <p:cNvPr id="69635" name="Line 3"/>
          <p:cNvSpPr>
            <a:spLocks noChangeShapeType="1"/>
          </p:cNvSpPr>
          <p:nvPr/>
        </p:nvSpPr>
        <p:spPr bwMode="auto">
          <a:xfrm>
            <a:off x="381000" y="6096000"/>
            <a:ext cx="792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36" name="Line 4"/>
          <p:cNvSpPr>
            <a:spLocks noChangeShapeType="1"/>
          </p:cNvSpPr>
          <p:nvPr/>
        </p:nvSpPr>
        <p:spPr bwMode="auto">
          <a:xfrm>
            <a:off x="4038600" y="2819400"/>
            <a:ext cx="0" cy="3657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37" name="Line 5"/>
          <p:cNvSpPr>
            <a:spLocks noChangeShapeType="1"/>
          </p:cNvSpPr>
          <p:nvPr/>
        </p:nvSpPr>
        <p:spPr bwMode="auto">
          <a:xfrm flipV="1">
            <a:off x="1219200" y="4038600"/>
            <a:ext cx="6858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8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38" name="Line 6"/>
          <p:cNvSpPr>
            <a:spLocks noChangeShapeType="1"/>
          </p:cNvSpPr>
          <p:nvPr/>
        </p:nvSpPr>
        <p:spPr bwMode="auto">
          <a:xfrm>
            <a:off x="4648200" y="4038600"/>
            <a:ext cx="15240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33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39" name="Line 7"/>
          <p:cNvSpPr>
            <a:spLocks noChangeShapeType="1"/>
          </p:cNvSpPr>
          <p:nvPr/>
        </p:nvSpPr>
        <p:spPr bwMode="auto">
          <a:xfrm>
            <a:off x="6172200" y="4038600"/>
            <a:ext cx="7620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40" name="Line 8"/>
          <p:cNvSpPr>
            <a:spLocks noChangeShapeType="1"/>
          </p:cNvSpPr>
          <p:nvPr/>
        </p:nvSpPr>
        <p:spPr bwMode="auto">
          <a:xfrm flipH="1">
            <a:off x="3505200" y="4038600"/>
            <a:ext cx="533400" cy="20574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41" name="Line 9"/>
          <p:cNvSpPr>
            <a:spLocks noChangeShapeType="1"/>
          </p:cNvSpPr>
          <p:nvPr/>
        </p:nvSpPr>
        <p:spPr bwMode="auto">
          <a:xfrm>
            <a:off x="4038600" y="4038600"/>
            <a:ext cx="533400" cy="20574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42" name="Line 10"/>
          <p:cNvSpPr>
            <a:spLocks noChangeShapeType="1"/>
          </p:cNvSpPr>
          <p:nvPr/>
        </p:nvSpPr>
        <p:spPr bwMode="auto">
          <a:xfrm>
            <a:off x="1905000" y="4038600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43" name="Line 11"/>
          <p:cNvSpPr>
            <a:spLocks noChangeShapeType="1"/>
          </p:cNvSpPr>
          <p:nvPr/>
        </p:nvSpPr>
        <p:spPr bwMode="auto">
          <a:xfrm>
            <a:off x="6172200" y="4038600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44" name="Text Box 12"/>
          <p:cNvSpPr txBox="1">
            <a:spLocks noChangeArrowheads="1"/>
          </p:cNvSpPr>
          <p:nvPr/>
        </p:nvSpPr>
        <p:spPr bwMode="auto">
          <a:xfrm>
            <a:off x="3276600" y="6019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  <p:sp>
        <p:nvSpPr>
          <p:cNvPr id="69645" name="Text Box 13"/>
          <p:cNvSpPr txBox="1">
            <a:spLocks noChangeArrowheads="1"/>
          </p:cNvSpPr>
          <p:nvPr/>
        </p:nvSpPr>
        <p:spPr bwMode="auto">
          <a:xfrm>
            <a:off x="4343400" y="6019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  <p:sp>
        <p:nvSpPr>
          <p:cNvPr id="69646" name="Text Box 14"/>
          <p:cNvSpPr txBox="1">
            <a:spLocks noChangeArrowheads="1"/>
          </p:cNvSpPr>
          <p:nvPr/>
        </p:nvSpPr>
        <p:spPr bwMode="auto">
          <a:xfrm>
            <a:off x="6096000" y="5715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2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647" name="Text Box 15"/>
          <p:cNvSpPr txBox="1">
            <a:spLocks noChangeArrowheads="1"/>
          </p:cNvSpPr>
          <p:nvPr/>
        </p:nvSpPr>
        <p:spPr bwMode="auto">
          <a:xfrm>
            <a:off x="1828800" y="5715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2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648" name="Text Box 16"/>
          <p:cNvSpPr txBox="1">
            <a:spLocks noChangeArrowheads="1"/>
          </p:cNvSpPr>
          <p:nvPr/>
        </p:nvSpPr>
        <p:spPr bwMode="auto">
          <a:xfrm>
            <a:off x="762000" y="5638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3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649" name="Text Box 17"/>
          <p:cNvSpPr txBox="1">
            <a:spLocks noChangeArrowheads="1"/>
          </p:cNvSpPr>
          <p:nvPr/>
        </p:nvSpPr>
        <p:spPr bwMode="auto">
          <a:xfrm>
            <a:off x="6858000" y="5638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3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650" name="Line 18"/>
          <p:cNvSpPr>
            <a:spLocks noChangeShapeType="1"/>
          </p:cNvSpPr>
          <p:nvPr/>
        </p:nvSpPr>
        <p:spPr bwMode="auto">
          <a:xfrm flipV="1">
            <a:off x="6553200" y="4343400"/>
            <a:ext cx="533400" cy="6858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00" mc:Ignorable="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51" name="Text Box 19"/>
          <p:cNvSpPr txBox="1">
            <a:spLocks noChangeArrowheads="1"/>
          </p:cNvSpPr>
          <p:nvPr/>
        </p:nvSpPr>
        <p:spPr bwMode="auto">
          <a:xfrm>
            <a:off x="7086600" y="40386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xmlns:mc="http://schemas.openxmlformats.org/markup-compatibility/2006" xmlns:a14="http://schemas.microsoft.com/office/drawing/2007/7/7/main" val="FF3300" mc:Ignorable=""/>
                </a:solidFill>
                <a:latin typeface="Times New Roman" pitchFamily="18" charset="0"/>
              </a:rPr>
              <a:t>+ve small</a:t>
            </a:r>
          </a:p>
        </p:txBody>
      </p:sp>
      <p:sp>
        <p:nvSpPr>
          <p:cNvPr id="69652" name="Text Box 20"/>
          <p:cNvSpPr txBox="1">
            <a:spLocks noChangeArrowheads="1"/>
          </p:cNvSpPr>
          <p:nvPr/>
        </p:nvSpPr>
        <p:spPr bwMode="auto">
          <a:xfrm>
            <a:off x="304800" y="411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xmlns:mc="http://schemas.openxmlformats.org/markup-compatibility/2006" xmlns:a14="http://schemas.microsoft.com/office/drawing/2007/7/7/main" val="009900" mc:Ignorable=""/>
                </a:solidFill>
                <a:latin typeface="Times New Roman" pitchFamily="18" charset="0"/>
              </a:rPr>
              <a:t>-ve small</a:t>
            </a:r>
          </a:p>
        </p:txBody>
      </p:sp>
      <p:sp>
        <p:nvSpPr>
          <p:cNvPr id="69653" name="Line 21"/>
          <p:cNvSpPr>
            <a:spLocks noChangeShapeType="1"/>
          </p:cNvSpPr>
          <p:nvPr/>
        </p:nvSpPr>
        <p:spPr bwMode="auto">
          <a:xfrm flipH="1" flipV="1">
            <a:off x="838200" y="4495800"/>
            <a:ext cx="685800" cy="6858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54" name="Text Box 22"/>
          <p:cNvSpPr txBox="1">
            <a:spLocks noChangeArrowheads="1"/>
          </p:cNvSpPr>
          <p:nvPr/>
        </p:nvSpPr>
        <p:spPr bwMode="auto">
          <a:xfrm>
            <a:off x="4038600" y="35814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1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655" name="Line 23"/>
          <p:cNvSpPr>
            <a:spLocks noChangeShapeType="1"/>
          </p:cNvSpPr>
          <p:nvPr/>
        </p:nvSpPr>
        <p:spPr bwMode="auto">
          <a:xfrm>
            <a:off x="6172200" y="62484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56" name="Text Box 24"/>
          <p:cNvSpPr txBox="1">
            <a:spLocks noChangeArrowheads="1"/>
          </p:cNvSpPr>
          <p:nvPr/>
        </p:nvSpPr>
        <p:spPr bwMode="auto">
          <a:xfrm>
            <a:off x="6248400" y="6248400"/>
            <a:ext cx="2438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Quantity (</a:t>
            </a:r>
            <a:r>
              <a:rPr lang="el-GR" sz="2000">
                <a:latin typeface="Times New Roman" pitchFamily="18" charset="0"/>
              </a:rPr>
              <a:t>θ</a:t>
            </a:r>
            <a:r>
              <a:rPr lang="en-US" sz="2000">
                <a:latin typeface="Times New Roman" pitchFamily="18" charset="0"/>
              </a:rPr>
              <a:t>, </a:t>
            </a:r>
            <a:r>
              <a:rPr lang="el-GR" sz="2000">
                <a:latin typeface="Times New Roman" pitchFamily="18" charset="0"/>
              </a:rPr>
              <a:t>θ</a:t>
            </a:r>
            <a:r>
              <a:rPr lang="en-US" sz="2000" baseline="60000">
                <a:latin typeface="Times New Roman" pitchFamily="18" charset="0"/>
              </a:rPr>
              <a:t>.</a:t>
            </a:r>
            <a:r>
              <a:rPr lang="en-US" sz="2000">
                <a:latin typeface="Times New Roman" pitchFamily="18" charset="0"/>
              </a:rPr>
              <a:t>, i)</a:t>
            </a:r>
          </a:p>
        </p:txBody>
      </p:sp>
      <p:sp>
        <p:nvSpPr>
          <p:cNvPr id="69657" name="Text Box 25"/>
          <p:cNvSpPr txBox="1">
            <a:spLocks noChangeArrowheads="1"/>
          </p:cNvSpPr>
          <p:nvPr/>
        </p:nvSpPr>
        <p:spPr bwMode="auto">
          <a:xfrm>
            <a:off x="3048000" y="3352800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chemeClr val="hlink"/>
                </a:solidFill>
                <a:latin typeface="Times New Roman" pitchFamily="18" charset="0"/>
              </a:rPr>
              <a:t>zero</a:t>
            </a:r>
          </a:p>
        </p:txBody>
      </p:sp>
      <p:sp>
        <p:nvSpPr>
          <p:cNvPr id="69658" name="Line 26"/>
          <p:cNvSpPr>
            <a:spLocks noChangeShapeType="1"/>
          </p:cNvSpPr>
          <p:nvPr/>
        </p:nvSpPr>
        <p:spPr bwMode="auto">
          <a:xfrm flipV="1">
            <a:off x="4038600" y="4038600"/>
            <a:ext cx="6096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59" name="Line 27"/>
          <p:cNvSpPr>
            <a:spLocks noChangeShapeType="1"/>
          </p:cNvSpPr>
          <p:nvPr/>
        </p:nvSpPr>
        <p:spPr bwMode="auto">
          <a:xfrm flipH="1" flipV="1">
            <a:off x="3581400" y="4038600"/>
            <a:ext cx="4572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8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60" name="Line 28"/>
          <p:cNvSpPr>
            <a:spLocks noChangeShapeType="1"/>
          </p:cNvSpPr>
          <p:nvPr/>
        </p:nvSpPr>
        <p:spPr bwMode="auto">
          <a:xfrm>
            <a:off x="1905000" y="4038600"/>
            <a:ext cx="16764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61" name="Line 29"/>
          <p:cNvSpPr>
            <a:spLocks noChangeShapeType="1"/>
          </p:cNvSpPr>
          <p:nvPr/>
        </p:nvSpPr>
        <p:spPr bwMode="auto">
          <a:xfrm flipH="1" flipV="1">
            <a:off x="3581400" y="3657600"/>
            <a:ext cx="381000" cy="7620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62" name="Line 30"/>
          <p:cNvSpPr>
            <a:spLocks noChangeShapeType="1"/>
          </p:cNvSpPr>
          <p:nvPr/>
        </p:nvSpPr>
        <p:spPr bwMode="auto">
          <a:xfrm flipV="1">
            <a:off x="4495800" y="4495800"/>
            <a:ext cx="0" cy="16002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FF" mc:Ignorable=""/>
            </a:solidFill>
            <a:prstDash val="dash"/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63" name="Line 31"/>
          <p:cNvSpPr>
            <a:spLocks noChangeShapeType="1"/>
          </p:cNvSpPr>
          <p:nvPr/>
        </p:nvSpPr>
        <p:spPr bwMode="auto">
          <a:xfrm flipV="1">
            <a:off x="4191000" y="4495800"/>
            <a:ext cx="0" cy="1600200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64" name="Text Box 32"/>
          <p:cNvSpPr txBox="1">
            <a:spLocks noChangeArrowheads="1"/>
          </p:cNvSpPr>
          <p:nvPr/>
        </p:nvSpPr>
        <p:spPr bwMode="auto">
          <a:xfrm>
            <a:off x="2743200" y="381000"/>
            <a:ext cx="26971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/>
              <a:t>Rules Involved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2"/>
          <p:cNvSpPr txBox="1">
            <a:spLocks noChangeArrowheads="1"/>
          </p:cNvSpPr>
          <p:nvPr/>
        </p:nvSpPr>
        <p:spPr bwMode="auto">
          <a:xfrm>
            <a:off x="381000" y="1524000"/>
            <a:ext cx="82296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r>
              <a:rPr lang="en-US" b="1"/>
              <a:t>Suppose </a:t>
            </a:r>
            <a:r>
              <a:rPr lang="el-GR" b="1"/>
              <a:t>θ</a:t>
            </a:r>
            <a:r>
              <a:rPr lang="en-US" b="1"/>
              <a:t>  is 1 radian and d</a:t>
            </a:r>
            <a:r>
              <a:rPr lang="el-GR" b="1"/>
              <a:t>θ</a:t>
            </a:r>
            <a:r>
              <a:rPr lang="en-US" b="1"/>
              <a:t>/dt  is 1 rad/sec</a:t>
            </a:r>
          </a:p>
          <a:p>
            <a:pPr marL="342900" indent="-342900"/>
            <a:r>
              <a:rPr lang="el-GR" b="1"/>
              <a:t>μ</a:t>
            </a:r>
            <a:r>
              <a:rPr lang="en-US" b="1" baseline="-25000"/>
              <a:t>zero</a:t>
            </a:r>
            <a:r>
              <a:rPr lang="en-US" b="1"/>
              <a:t>(</a:t>
            </a:r>
            <a:r>
              <a:rPr lang="el-GR" b="1"/>
              <a:t>θ</a:t>
            </a:r>
            <a:r>
              <a:rPr lang="en-US" b="1"/>
              <a:t> =1)=0.8 (say)</a:t>
            </a:r>
            <a:endParaRPr lang="el-GR" b="1"/>
          </a:p>
          <a:p>
            <a:pPr marL="342900" indent="-342900"/>
            <a:r>
              <a:rPr lang="el-GR" b="1"/>
              <a:t>Μ</a:t>
            </a:r>
            <a:r>
              <a:rPr lang="en-US" b="1" baseline="-25000"/>
              <a:t>+ve-small</a:t>
            </a:r>
            <a:r>
              <a:rPr lang="en-US" b="1"/>
              <a:t>(</a:t>
            </a:r>
            <a:r>
              <a:rPr lang="el-GR" b="1"/>
              <a:t>θ</a:t>
            </a:r>
            <a:r>
              <a:rPr lang="en-US" b="1"/>
              <a:t> =1)=0.4 (say)</a:t>
            </a:r>
          </a:p>
          <a:p>
            <a:pPr marL="342900" indent="-342900"/>
            <a:r>
              <a:rPr lang="el-GR" b="1"/>
              <a:t>μ</a:t>
            </a:r>
            <a:r>
              <a:rPr lang="en-US" b="1" baseline="-25000"/>
              <a:t>zero</a:t>
            </a:r>
            <a:r>
              <a:rPr lang="en-US" b="1"/>
              <a:t>(d</a:t>
            </a:r>
            <a:r>
              <a:rPr lang="el-GR" b="1"/>
              <a:t>θ</a:t>
            </a:r>
            <a:r>
              <a:rPr lang="en-US" b="1"/>
              <a:t>/dt =1)=0.3 (say)</a:t>
            </a:r>
            <a:endParaRPr lang="el-GR" b="1"/>
          </a:p>
          <a:p>
            <a:pPr marL="342900" indent="-342900"/>
            <a:r>
              <a:rPr lang="el-GR" b="1"/>
              <a:t>μ</a:t>
            </a:r>
            <a:r>
              <a:rPr lang="en-US" b="1" baseline="-25000"/>
              <a:t>+ve-small</a:t>
            </a:r>
            <a:r>
              <a:rPr lang="en-US" b="1"/>
              <a:t>(d</a:t>
            </a:r>
            <a:r>
              <a:rPr lang="el-GR" b="1"/>
              <a:t>θ</a:t>
            </a:r>
            <a:r>
              <a:rPr lang="en-US" b="1"/>
              <a:t>/dt =1)=0.7 (say)</a:t>
            </a:r>
          </a:p>
          <a:p>
            <a:pPr marL="342900" indent="-342900"/>
            <a:endParaRPr lang="en-US" b="1"/>
          </a:p>
        </p:txBody>
      </p:sp>
      <p:sp>
        <p:nvSpPr>
          <p:cNvPr id="71683" name="Line 3"/>
          <p:cNvSpPr>
            <a:spLocks noChangeShapeType="1"/>
          </p:cNvSpPr>
          <p:nvPr/>
        </p:nvSpPr>
        <p:spPr bwMode="auto">
          <a:xfrm>
            <a:off x="381000" y="6096000"/>
            <a:ext cx="792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84" name="Line 4"/>
          <p:cNvSpPr>
            <a:spLocks noChangeShapeType="1"/>
          </p:cNvSpPr>
          <p:nvPr/>
        </p:nvSpPr>
        <p:spPr bwMode="auto">
          <a:xfrm>
            <a:off x="4038600" y="3505200"/>
            <a:ext cx="0" cy="274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85" name="Line 5"/>
          <p:cNvSpPr>
            <a:spLocks noChangeShapeType="1"/>
          </p:cNvSpPr>
          <p:nvPr/>
        </p:nvSpPr>
        <p:spPr bwMode="auto">
          <a:xfrm flipV="1">
            <a:off x="1219200" y="4038600"/>
            <a:ext cx="6858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8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86" name="Line 6"/>
          <p:cNvSpPr>
            <a:spLocks noChangeShapeType="1"/>
          </p:cNvSpPr>
          <p:nvPr/>
        </p:nvSpPr>
        <p:spPr bwMode="auto">
          <a:xfrm>
            <a:off x="4648200" y="4038600"/>
            <a:ext cx="15240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33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87" name="Line 7"/>
          <p:cNvSpPr>
            <a:spLocks noChangeShapeType="1"/>
          </p:cNvSpPr>
          <p:nvPr/>
        </p:nvSpPr>
        <p:spPr bwMode="auto">
          <a:xfrm>
            <a:off x="6172200" y="4038600"/>
            <a:ext cx="7620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88" name="Line 8"/>
          <p:cNvSpPr>
            <a:spLocks noChangeShapeType="1"/>
          </p:cNvSpPr>
          <p:nvPr/>
        </p:nvSpPr>
        <p:spPr bwMode="auto">
          <a:xfrm flipH="1">
            <a:off x="3505200" y="4038600"/>
            <a:ext cx="533400" cy="20574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89" name="Line 9"/>
          <p:cNvSpPr>
            <a:spLocks noChangeShapeType="1"/>
          </p:cNvSpPr>
          <p:nvPr/>
        </p:nvSpPr>
        <p:spPr bwMode="auto">
          <a:xfrm>
            <a:off x="4038600" y="4038600"/>
            <a:ext cx="533400" cy="20574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90" name="Line 10"/>
          <p:cNvSpPr>
            <a:spLocks noChangeShapeType="1"/>
          </p:cNvSpPr>
          <p:nvPr/>
        </p:nvSpPr>
        <p:spPr bwMode="auto">
          <a:xfrm>
            <a:off x="1905000" y="4038600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91" name="Line 11"/>
          <p:cNvSpPr>
            <a:spLocks noChangeShapeType="1"/>
          </p:cNvSpPr>
          <p:nvPr/>
        </p:nvSpPr>
        <p:spPr bwMode="auto">
          <a:xfrm>
            <a:off x="6172200" y="4038600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92" name="Text Box 12"/>
          <p:cNvSpPr txBox="1">
            <a:spLocks noChangeArrowheads="1"/>
          </p:cNvSpPr>
          <p:nvPr/>
        </p:nvSpPr>
        <p:spPr bwMode="auto">
          <a:xfrm>
            <a:off x="3276600" y="6019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  <p:sp>
        <p:nvSpPr>
          <p:cNvPr id="71693" name="Text Box 13"/>
          <p:cNvSpPr txBox="1">
            <a:spLocks noChangeArrowheads="1"/>
          </p:cNvSpPr>
          <p:nvPr/>
        </p:nvSpPr>
        <p:spPr bwMode="auto">
          <a:xfrm>
            <a:off x="4343400" y="6019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  <p:sp>
        <p:nvSpPr>
          <p:cNvPr id="71694" name="Text Box 14"/>
          <p:cNvSpPr txBox="1">
            <a:spLocks noChangeArrowheads="1"/>
          </p:cNvSpPr>
          <p:nvPr/>
        </p:nvSpPr>
        <p:spPr bwMode="auto">
          <a:xfrm>
            <a:off x="6096000" y="5715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2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5" name="Text Box 15"/>
          <p:cNvSpPr txBox="1">
            <a:spLocks noChangeArrowheads="1"/>
          </p:cNvSpPr>
          <p:nvPr/>
        </p:nvSpPr>
        <p:spPr bwMode="auto">
          <a:xfrm>
            <a:off x="1828800" y="5715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2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6" name="Text Box 16"/>
          <p:cNvSpPr txBox="1">
            <a:spLocks noChangeArrowheads="1"/>
          </p:cNvSpPr>
          <p:nvPr/>
        </p:nvSpPr>
        <p:spPr bwMode="auto">
          <a:xfrm>
            <a:off x="762000" y="5638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3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7" name="Text Box 17"/>
          <p:cNvSpPr txBox="1">
            <a:spLocks noChangeArrowheads="1"/>
          </p:cNvSpPr>
          <p:nvPr/>
        </p:nvSpPr>
        <p:spPr bwMode="auto">
          <a:xfrm>
            <a:off x="6858000" y="5638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3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8" name="Line 18"/>
          <p:cNvSpPr>
            <a:spLocks noChangeShapeType="1"/>
          </p:cNvSpPr>
          <p:nvPr/>
        </p:nvSpPr>
        <p:spPr bwMode="auto">
          <a:xfrm flipV="1">
            <a:off x="6553200" y="4343400"/>
            <a:ext cx="533400" cy="6858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00" mc:Ignorable="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99" name="Text Box 19"/>
          <p:cNvSpPr txBox="1">
            <a:spLocks noChangeArrowheads="1"/>
          </p:cNvSpPr>
          <p:nvPr/>
        </p:nvSpPr>
        <p:spPr bwMode="auto">
          <a:xfrm>
            <a:off x="7086600" y="40386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xmlns:mc="http://schemas.openxmlformats.org/markup-compatibility/2006" xmlns:a14="http://schemas.microsoft.com/office/drawing/2007/7/7/main" val="FF3300" mc:Ignorable=""/>
                </a:solidFill>
                <a:latin typeface="Times New Roman" pitchFamily="18" charset="0"/>
              </a:rPr>
              <a:t>+ve small</a:t>
            </a:r>
          </a:p>
        </p:txBody>
      </p:sp>
      <p:sp>
        <p:nvSpPr>
          <p:cNvPr id="71700" name="Text Box 20"/>
          <p:cNvSpPr txBox="1">
            <a:spLocks noChangeArrowheads="1"/>
          </p:cNvSpPr>
          <p:nvPr/>
        </p:nvSpPr>
        <p:spPr bwMode="auto">
          <a:xfrm>
            <a:off x="304800" y="411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xmlns:mc="http://schemas.openxmlformats.org/markup-compatibility/2006" xmlns:a14="http://schemas.microsoft.com/office/drawing/2007/7/7/main" val="009900" mc:Ignorable=""/>
                </a:solidFill>
                <a:latin typeface="Times New Roman" pitchFamily="18" charset="0"/>
              </a:rPr>
              <a:t>-ve small</a:t>
            </a:r>
          </a:p>
        </p:txBody>
      </p:sp>
      <p:sp>
        <p:nvSpPr>
          <p:cNvPr id="71701" name="Line 21"/>
          <p:cNvSpPr>
            <a:spLocks noChangeShapeType="1"/>
          </p:cNvSpPr>
          <p:nvPr/>
        </p:nvSpPr>
        <p:spPr bwMode="auto">
          <a:xfrm flipH="1" flipV="1">
            <a:off x="838200" y="4495800"/>
            <a:ext cx="685800" cy="6858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02" name="Text Box 22"/>
          <p:cNvSpPr txBox="1">
            <a:spLocks noChangeArrowheads="1"/>
          </p:cNvSpPr>
          <p:nvPr/>
        </p:nvSpPr>
        <p:spPr bwMode="auto">
          <a:xfrm>
            <a:off x="4038600" y="35814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1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03" name="Line 23"/>
          <p:cNvSpPr>
            <a:spLocks noChangeShapeType="1"/>
          </p:cNvSpPr>
          <p:nvPr/>
        </p:nvSpPr>
        <p:spPr bwMode="auto">
          <a:xfrm>
            <a:off x="6172200" y="62484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04" name="Text Box 24"/>
          <p:cNvSpPr txBox="1">
            <a:spLocks noChangeArrowheads="1"/>
          </p:cNvSpPr>
          <p:nvPr/>
        </p:nvSpPr>
        <p:spPr bwMode="auto">
          <a:xfrm>
            <a:off x="6248400" y="6248400"/>
            <a:ext cx="2438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Quantity (</a:t>
            </a:r>
            <a:r>
              <a:rPr lang="el-GR" sz="2000">
                <a:latin typeface="Times New Roman" pitchFamily="18" charset="0"/>
              </a:rPr>
              <a:t>θ</a:t>
            </a:r>
            <a:r>
              <a:rPr lang="en-US" sz="2000">
                <a:latin typeface="Times New Roman" pitchFamily="18" charset="0"/>
              </a:rPr>
              <a:t>, </a:t>
            </a:r>
            <a:r>
              <a:rPr lang="el-GR" sz="2000">
                <a:latin typeface="Times New Roman" pitchFamily="18" charset="0"/>
              </a:rPr>
              <a:t>θ</a:t>
            </a:r>
            <a:r>
              <a:rPr lang="en-US" sz="2000" baseline="60000">
                <a:latin typeface="Times New Roman" pitchFamily="18" charset="0"/>
              </a:rPr>
              <a:t>.</a:t>
            </a:r>
            <a:r>
              <a:rPr lang="en-US" sz="2000">
                <a:latin typeface="Times New Roman" pitchFamily="18" charset="0"/>
              </a:rPr>
              <a:t>, i)</a:t>
            </a:r>
          </a:p>
        </p:txBody>
      </p:sp>
      <p:sp>
        <p:nvSpPr>
          <p:cNvPr id="71705" name="Text Box 25"/>
          <p:cNvSpPr txBox="1">
            <a:spLocks noChangeArrowheads="1"/>
          </p:cNvSpPr>
          <p:nvPr/>
        </p:nvSpPr>
        <p:spPr bwMode="auto">
          <a:xfrm>
            <a:off x="3048000" y="3352800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chemeClr val="hlink"/>
                </a:solidFill>
                <a:latin typeface="Times New Roman" pitchFamily="18" charset="0"/>
              </a:rPr>
              <a:t>zero</a:t>
            </a:r>
          </a:p>
        </p:txBody>
      </p:sp>
      <p:sp>
        <p:nvSpPr>
          <p:cNvPr id="71706" name="Line 26"/>
          <p:cNvSpPr>
            <a:spLocks noChangeShapeType="1"/>
          </p:cNvSpPr>
          <p:nvPr/>
        </p:nvSpPr>
        <p:spPr bwMode="auto">
          <a:xfrm flipV="1">
            <a:off x="4038600" y="4038600"/>
            <a:ext cx="6096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07" name="Line 27"/>
          <p:cNvSpPr>
            <a:spLocks noChangeShapeType="1"/>
          </p:cNvSpPr>
          <p:nvPr/>
        </p:nvSpPr>
        <p:spPr bwMode="auto">
          <a:xfrm flipH="1" flipV="1">
            <a:off x="3581400" y="4038600"/>
            <a:ext cx="4572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8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08" name="Line 28"/>
          <p:cNvSpPr>
            <a:spLocks noChangeShapeType="1"/>
          </p:cNvSpPr>
          <p:nvPr/>
        </p:nvSpPr>
        <p:spPr bwMode="auto">
          <a:xfrm>
            <a:off x="1905000" y="4038600"/>
            <a:ext cx="16764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09" name="Line 29"/>
          <p:cNvSpPr>
            <a:spLocks noChangeShapeType="1"/>
          </p:cNvSpPr>
          <p:nvPr/>
        </p:nvSpPr>
        <p:spPr bwMode="auto">
          <a:xfrm flipH="1" flipV="1">
            <a:off x="3581400" y="3657600"/>
            <a:ext cx="381000" cy="7620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10" name="Line 30"/>
          <p:cNvSpPr>
            <a:spLocks noChangeShapeType="1"/>
          </p:cNvSpPr>
          <p:nvPr/>
        </p:nvSpPr>
        <p:spPr bwMode="auto">
          <a:xfrm flipV="1">
            <a:off x="4495800" y="4495800"/>
            <a:ext cx="0" cy="16002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FF" mc:Ignorable=""/>
            </a:solidFill>
            <a:prstDash val="dash"/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11" name="Line 31"/>
          <p:cNvSpPr>
            <a:spLocks noChangeShapeType="1"/>
          </p:cNvSpPr>
          <p:nvPr/>
        </p:nvSpPr>
        <p:spPr bwMode="auto">
          <a:xfrm flipV="1">
            <a:off x="4191000" y="4495800"/>
            <a:ext cx="0" cy="1600200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12" name="Text Box 32"/>
          <p:cNvSpPr txBox="1">
            <a:spLocks noChangeArrowheads="1"/>
          </p:cNvSpPr>
          <p:nvPr/>
        </p:nvSpPr>
        <p:spPr bwMode="auto">
          <a:xfrm>
            <a:off x="2743200" y="381000"/>
            <a:ext cx="23399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/>
              <a:t>Fuzzification</a:t>
            </a:r>
          </a:p>
        </p:txBody>
      </p:sp>
      <p:sp>
        <p:nvSpPr>
          <p:cNvPr id="71713" name="Text Box 33"/>
          <p:cNvSpPr txBox="1">
            <a:spLocks noChangeArrowheads="1"/>
          </p:cNvSpPr>
          <p:nvPr/>
        </p:nvSpPr>
        <p:spPr bwMode="auto">
          <a:xfrm>
            <a:off x="3733800" y="6248400"/>
            <a:ext cx="666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1rad</a:t>
            </a:r>
          </a:p>
        </p:txBody>
      </p:sp>
      <p:sp>
        <p:nvSpPr>
          <p:cNvPr id="71714" name="Text Box 34"/>
          <p:cNvSpPr txBox="1">
            <a:spLocks noChangeArrowheads="1"/>
          </p:cNvSpPr>
          <p:nvPr/>
        </p:nvSpPr>
        <p:spPr bwMode="auto">
          <a:xfrm>
            <a:off x="4632325" y="5522913"/>
            <a:ext cx="1174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1 rad/sec</a:t>
            </a:r>
          </a:p>
        </p:txBody>
      </p:sp>
      <p:sp>
        <p:nvSpPr>
          <p:cNvPr id="71715" name="Line 35"/>
          <p:cNvSpPr>
            <a:spLocks noChangeShapeType="1"/>
          </p:cNvSpPr>
          <p:nvPr/>
        </p:nvSpPr>
        <p:spPr bwMode="auto">
          <a:xfrm flipH="1">
            <a:off x="4495800" y="5715000"/>
            <a:ext cx="228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16" name="Line 36"/>
          <p:cNvSpPr>
            <a:spLocks noChangeShapeType="1"/>
          </p:cNvSpPr>
          <p:nvPr/>
        </p:nvSpPr>
        <p:spPr bwMode="auto">
          <a:xfrm flipV="1">
            <a:off x="4114800" y="61722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 Box 2"/>
          <p:cNvSpPr txBox="1">
            <a:spLocks noChangeArrowheads="1"/>
          </p:cNvSpPr>
          <p:nvPr/>
        </p:nvSpPr>
        <p:spPr bwMode="auto">
          <a:xfrm>
            <a:off x="381000" y="1143000"/>
            <a:ext cx="82296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r>
              <a:rPr lang="en-US" b="1"/>
              <a:t>Suppose </a:t>
            </a:r>
            <a:r>
              <a:rPr lang="el-GR" b="1"/>
              <a:t>θ</a:t>
            </a:r>
            <a:r>
              <a:rPr lang="en-US" b="1"/>
              <a:t>  is 1 radian and d</a:t>
            </a:r>
            <a:r>
              <a:rPr lang="el-GR" b="1"/>
              <a:t>θ</a:t>
            </a:r>
            <a:r>
              <a:rPr lang="en-US" b="1"/>
              <a:t>/dt  is 1 rad/sec</a:t>
            </a:r>
          </a:p>
          <a:p>
            <a:pPr marL="342900" indent="-342900"/>
            <a:r>
              <a:rPr lang="el-GR" b="1"/>
              <a:t>μ</a:t>
            </a:r>
            <a:r>
              <a:rPr lang="en-US" b="1" baseline="-25000"/>
              <a:t>zero</a:t>
            </a:r>
            <a:r>
              <a:rPr lang="en-US" b="1"/>
              <a:t>(</a:t>
            </a:r>
            <a:r>
              <a:rPr lang="el-GR" b="1"/>
              <a:t>θ</a:t>
            </a:r>
            <a:r>
              <a:rPr lang="en-US" b="1"/>
              <a:t> =1)=0.8 (say)</a:t>
            </a:r>
            <a:endParaRPr lang="el-GR" b="1"/>
          </a:p>
          <a:p>
            <a:pPr marL="342900" indent="-342900"/>
            <a:r>
              <a:rPr lang="el-GR" b="1"/>
              <a:t>μ</a:t>
            </a:r>
            <a:r>
              <a:rPr lang="el-GR"/>
              <a:t> </a:t>
            </a:r>
            <a:r>
              <a:rPr lang="en-US" b="1" baseline="-25000"/>
              <a:t>+ve-small</a:t>
            </a:r>
            <a:r>
              <a:rPr lang="en-US" b="1"/>
              <a:t>(</a:t>
            </a:r>
            <a:r>
              <a:rPr lang="el-GR" b="1"/>
              <a:t>θ</a:t>
            </a:r>
            <a:r>
              <a:rPr lang="en-US" b="1"/>
              <a:t> =1)=0.4 (say)</a:t>
            </a:r>
          </a:p>
          <a:p>
            <a:pPr marL="342900" indent="-342900"/>
            <a:r>
              <a:rPr lang="el-GR" b="1"/>
              <a:t>μ</a:t>
            </a:r>
            <a:r>
              <a:rPr lang="en-US" b="1" baseline="-25000"/>
              <a:t>zero</a:t>
            </a:r>
            <a:r>
              <a:rPr lang="en-US" b="1"/>
              <a:t>(d</a:t>
            </a:r>
            <a:r>
              <a:rPr lang="el-GR" b="1"/>
              <a:t>θ</a:t>
            </a:r>
            <a:r>
              <a:rPr lang="en-US" b="1"/>
              <a:t>/dt =1)=0.3 (say)</a:t>
            </a:r>
            <a:endParaRPr lang="el-GR" b="1"/>
          </a:p>
          <a:p>
            <a:pPr marL="342900" indent="-342900"/>
            <a:r>
              <a:rPr lang="el-GR" b="1"/>
              <a:t>μ</a:t>
            </a:r>
            <a:r>
              <a:rPr lang="en-US" b="1" baseline="-25000"/>
              <a:t>+ve-small</a:t>
            </a:r>
            <a:r>
              <a:rPr lang="en-US" b="1"/>
              <a:t>(d</a:t>
            </a:r>
            <a:r>
              <a:rPr lang="el-GR" b="1"/>
              <a:t>θ</a:t>
            </a:r>
            <a:r>
              <a:rPr lang="en-US" b="1"/>
              <a:t>/dt =1)=0.7 (say)</a:t>
            </a:r>
          </a:p>
          <a:p>
            <a:pPr marL="342900" indent="-342900"/>
            <a:endParaRPr lang="en-US" b="1"/>
          </a:p>
        </p:txBody>
      </p:sp>
      <p:sp>
        <p:nvSpPr>
          <p:cNvPr id="72736" name="Text Box 32"/>
          <p:cNvSpPr txBox="1">
            <a:spLocks noChangeArrowheads="1"/>
          </p:cNvSpPr>
          <p:nvPr/>
        </p:nvSpPr>
        <p:spPr bwMode="auto">
          <a:xfrm>
            <a:off x="2743200" y="381000"/>
            <a:ext cx="23399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/>
              <a:t>Fuzzification</a:t>
            </a:r>
          </a:p>
        </p:txBody>
      </p:sp>
      <p:sp>
        <p:nvSpPr>
          <p:cNvPr id="72741" name="Text Box 37"/>
          <p:cNvSpPr txBox="1">
            <a:spLocks noChangeArrowheads="1"/>
          </p:cNvSpPr>
          <p:nvPr/>
        </p:nvSpPr>
        <p:spPr bwMode="auto">
          <a:xfrm>
            <a:off x="228600" y="3124200"/>
            <a:ext cx="8229600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r>
              <a:rPr lang="en-US" b="1">
                <a:ea typeface="Arial Unicode MS" pitchFamily="34" charset="-128"/>
                <a:cs typeface="Arial Unicode MS" pitchFamily="34" charset="-128"/>
              </a:rPr>
              <a:t>if </a:t>
            </a:r>
            <a:r>
              <a:rPr lang="el-GR" b="1">
                <a:ea typeface="Arial Unicode MS" pitchFamily="34" charset="-128"/>
                <a:cs typeface="Arial Unicode MS" pitchFamily="34" charset="-128"/>
              </a:rPr>
              <a:t>θ</a:t>
            </a:r>
            <a:r>
              <a:rPr lang="en-US" b="1">
                <a:ea typeface="Arial Unicode MS" pitchFamily="34" charset="-128"/>
                <a:cs typeface="Arial Unicode MS" pitchFamily="34" charset="-128"/>
              </a:rPr>
              <a:t>  is Zero and d</a:t>
            </a:r>
            <a:r>
              <a:rPr lang="el-GR" b="1">
                <a:ea typeface="Arial Unicode MS" pitchFamily="34" charset="-128"/>
                <a:cs typeface="Arial Unicode MS" pitchFamily="34" charset="-128"/>
              </a:rPr>
              <a:t>θ</a:t>
            </a:r>
            <a:r>
              <a:rPr lang="en-US" b="1">
                <a:ea typeface="Arial Unicode MS" pitchFamily="34" charset="-128"/>
                <a:cs typeface="Arial Unicode MS" pitchFamily="34" charset="-128"/>
              </a:rPr>
              <a:t>/dt  is Zero then i is Zero</a:t>
            </a:r>
          </a:p>
          <a:p>
            <a:pPr marL="342900" indent="-342900"/>
            <a:r>
              <a:rPr lang="en-US" b="1">
                <a:solidFill>
                  <a:schemeClr val="hlink"/>
                </a:solidFill>
                <a:ea typeface="Arial Unicode MS" pitchFamily="34" charset="-128"/>
                <a:cs typeface="Arial Unicode MS" pitchFamily="34" charset="-128"/>
              </a:rPr>
              <a:t>	min(0.8, 0.3)=0.3</a:t>
            </a:r>
          </a:p>
          <a:p>
            <a:pPr marL="342900" indent="-342900"/>
            <a:r>
              <a:rPr lang="en-US" b="1">
                <a:solidFill>
                  <a:schemeClr val="hlink"/>
                </a:solidFill>
                <a:ea typeface="Arial Unicode MS" pitchFamily="34" charset="-128"/>
                <a:cs typeface="Arial Unicode MS" pitchFamily="34" charset="-128"/>
              </a:rPr>
              <a:t>		hence </a:t>
            </a:r>
            <a:r>
              <a:rPr lang="el-GR" b="1" i="1">
                <a:solidFill>
                  <a:schemeClr val="hlink"/>
                </a:solidFill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b="1" i="1" baseline="-25000">
                <a:solidFill>
                  <a:schemeClr val="hlink"/>
                </a:solidFill>
                <a:ea typeface="Arial Unicode MS" pitchFamily="34" charset="-128"/>
                <a:cs typeface="Arial Unicode MS" pitchFamily="34" charset="-128"/>
              </a:rPr>
              <a:t>zero</a:t>
            </a:r>
            <a:r>
              <a:rPr lang="en-US" b="1" i="1">
                <a:solidFill>
                  <a:schemeClr val="hlink"/>
                </a:solidFill>
                <a:ea typeface="Arial Unicode MS" pitchFamily="34" charset="-128"/>
                <a:cs typeface="Arial Unicode MS" pitchFamily="34" charset="-128"/>
              </a:rPr>
              <a:t>(i)=0.3</a:t>
            </a:r>
          </a:p>
          <a:p>
            <a:pPr marL="342900" indent="-342900"/>
            <a:r>
              <a:rPr lang="en-US" b="1"/>
              <a:t>if </a:t>
            </a:r>
            <a:r>
              <a:rPr lang="el-GR" b="1"/>
              <a:t>θ</a:t>
            </a:r>
            <a:r>
              <a:rPr lang="en-US" b="1"/>
              <a:t> is Zero</a:t>
            </a:r>
            <a:r>
              <a:rPr lang="en-US"/>
              <a:t> </a:t>
            </a:r>
            <a:r>
              <a:rPr lang="en-US" b="1"/>
              <a:t>and d</a:t>
            </a:r>
            <a:r>
              <a:rPr lang="el-GR" b="1"/>
              <a:t>θ</a:t>
            </a:r>
            <a:r>
              <a:rPr lang="en-US" b="1"/>
              <a:t>/dt is +ve small then i is –ve small</a:t>
            </a:r>
          </a:p>
          <a:p>
            <a:pPr marL="342900" indent="-342900"/>
            <a:r>
              <a:rPr lang="en-US" b="1"/>
              <a:t>	</a:t>
            </a:r>
            <a:r>
              <a:rPr lang="en-US" b="1">
                <a:solidFill>
                  <a:srgbClr xmlns:mc="http://schemas.openxmlformats.org/markup-compatibility/2006" xmlns:a14="http://schemas.microsoft.com/office/drawing/2007/7/7/main" val="FF3300" mc:Ignorable=""/>
                </a:solidFill>
                <a:ea typeface="Arial Unicode MS" pitchFamily="34" charset="-128"/>
                <a:cs typeface="Arial Unicode MS" pitchFamily="34" charset="-128"/>
              </a:rPr>
              <a:t>min(0.8, 0.7)=0.7</a:t>
            </a:r>
          </a:p>
          <a:p>
            <a:pPr marL="342900" indent="-342900"/>
            <a:r>
              <a:rPr lang="en-US" b="1">
                <a:solidFill>
                  <a:srgbClr xmlns:mc="http://schemas.openxmlformats.org/markup-compatibility/2006" xmlns:a14="http://schemas.microsoft.com/office/drawing/2007/7/7/main" val="FF3300" mc:Ignorable=""/>
                </a:solidFill>
                <a:ea typeface="Arial Unicode MS" pitchFamily="34" charset="-128"/>
                <a:cs typeface="Arial Unicode MS" pitchFamily="34" charset="-128"/>
              </a:rPr>
              <a:t>		hence </a:t>
            </a:r>
            <a:r>
              <a:rPr lang="el-GR" b="1" i="1">
                <a:solidFill>
                  <a:srgbClr xmlns:mc="http://schemas.openxmlformats.org/markup-compatibility/2006" xmlns:a14="http://schemas.microsoft.com/office/drawing/2007/7/7/main" val="FF3300" mc:Ignorable=""/>
                </a:solidFill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b="1" i="1" baseline="-25000">
                <a:solidFill>
                  <a:srgbClr xmlns:mc="http://schemas.openxmlformats.org/markup-compatibility/2006" xmlns:a14="http://schemas.microsoft.com/office/drawing/2007/7/7/main" val="FF3300" mc:Ignorable=""/>
                </a:solidFill>
                <a:ea typeface="Arial Unicode MS" pitchFamily="34" charset="-128"/>
                <a:cs typeface="Arial Unicode MS" pitchFamily="34" charset="-128"/>
              </a:rPr>
              <a:t>-ve-small</a:t>
            </a:r>
            <a:r>
              <a:rPr lang="en-US" b="1" i="1">
                <a:solidFill>
                  <a:srgbClr xmlns:mc="http://schemas.openxmlformats.org/markup-compatibility/2006" xmlns:a14="http://schemas.microsoft.com/office/drawing/2007/7/7/main" val="FF3300" mc:Ignorable=""/>
                </a:solidFill>
                <a:ea typeface="Arial Unicode MS" pitchFamily="34" charset="-128"/>
                <a:cs typeface="Arial Unicode MS" pitchFamily="34" charset="-128"/>
              </a:rPr>
              <a:t>(i)=0.7</a:t>
            </a:r>
          </a:p>
          <a:p>
            <a:pPr marL="342900" indent="-342900"/>
            <a:r>
              <a:rPr lang="en-US" b="1"/>
              <a:t>if </a:t>
            </a:r>
            <a:r>
              <a:rPr lang="el-GR" b="1"/>
              <a:t>θ</a:t>
            </a:r>
            <a:r>
              <a:rPr lang="en-US" b="1"/>
              <a:t> is +ve small</a:t>
            </a:r>
            <a:r>
              <a:rPr lang="en-US"/>
              <a:t> </a:t>
            </a:r>
            <a:r>
              <a:rPr lang="en-US" b="1"/>
              <a:t>and d</a:t>
            </a:r>
            <a:r>
              <a:rPr lang="el-GR" b="1"/>
              <a:t>θ</a:t>
            </a:r>
            <a:r>
              <a:rPr lang="en-US" b="1"/>
              <a:t>/dt is Zero then i is –ve small</a:t>
            </a:r>
          </a:p>
          <a:p>
            <a:pPr marL="342900" indent="-342900"/>
            <a:r>
              <a:rPr lang="en-US" b="1">
                <a:solidFill>
                  <a:srgbClr xmlns:mc="http://schemas.openxmlformats.org/markup-compatibility/2006" xmlns:a14="http://schemas.microsoft.com/office/drawing/2007/7/7/main" val="FF33CC" mc:Ignorable=""/>
                </a:solidFill>
                <a:ea typeface="Arial Unicode MS" pitchFamily="34" charset="-128"/>
                <a:cs typeface="Arial Unicode MS" pitchFamily="34" charset="-128"/>
              </a:rPr>
              <a:t>	min(0.4, 0.3)=0.3</a:t>
            </a:r>
          </a:p>
          <a:p>
            <a:pPr marL="342900" indent="-342900"/>
            <a:r>
              <a:rPr lang="en-US" b="1">
                <a:solidFill>
                  <a:srgbClr xmlns:mc="http://schemas.openxmlformats.org/markup-compatibility/2006" xmlns:a14="http://schemas.microsoft.com/office/drawing/2007/7/7/main" val="FF33CC" mc:Ignorable=""/>
                </a:solidFill>
                <a:ea typeface="Arial Unicode MS" pitchFamily="34" charset="-128"/>
                <a:cs typeface="Arial Unicode MS" pitchFamily="34" charset="-128"/>
              </a:rPr>
              <a:t>		hence </a:t>
            </a:r>
            <a:r>
              <a:rPr lang="el-GR" b="1" i="1">
                <a:solidFill>
                  <a:srgbClr xmlns:mc="http://schemas.openxmlformats.org/markup-compatibility/2006" xmlns:a14="http://schemas.microsoft.com/office/drawing/2007/7/7/main" val="FF33CC" mc:Ignorable=""/>
                </a:solidFill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b="1" i="1">
                <a:solidFill>
                  <a:srgbClr xmlns:mc="http://schemas.openxmlformats.org/markup-compatibility/2006" xmlns:a14="http://schemas.microsoft.com/office/drawing/2007/7/7/main" val="FF33CC" mc:Ignorable=""/>
                </a:solidFill>
                <a:ea typeface="Arial Unicode MS" pitchFamily="34" charset="-128"/>
                <a:cs typeface="Arial Unicode MS" pitchFamily="34" charset="-128"/>
              </a:rPr>
              <a:t>-ve-small(i)=0.3</a:t>
            </a:r>
          </a:p>
          <a:p>
            <a:pPr marL="342900" indent="-342900"/>
            <a:r>
              <a:rPr lang="en-US" b="1"/>
              <a:t>if </a:t>
            </a:r>
            <a:r>
              <a:rPr lang="el-GR" b="1"/>
              <a:t>θ</a:t>
            </a:r>
            <a:r>
              <a:rPr lang="en-US" b="1"/>
              <a:t> +ve small and d</a:t>
            </a:r>
            <a:r>
              <a:rPr lang="el-GR" b="1"/>
              <a:t>θ</a:t>
            </a:r>
            <a:r>
              <a:rPr lang="en-US" b="1"/>
              <a:t>/dt is +ve small then i is -ve medium</a:t>
            </a:r>
          </a:p>
          <a:p>
            <a:pPr marL="342900" indent="-342900"/>
            <a:r>
              <a:rPr lang="en-US" b="1"/>
              <a:t>	</a:t>
            </a:r>
            <a:r>
              <a:rPr lang="en-US" b="1">
                <a:solidFill>
                  <a:srgbClr xmlns:mc="http://schemas.openxmlformats.org/markup-compatibility/2006" xmlns:a14="http://schemas.microsoft.com/office/drawing/2007/7/7/main" val="660066" mc:Ignorable=""/>
                </a:solidFill>
                <a:ea typeface="Arial Unicode MS" pitchFamily="34" charset="-128"/>
                <a:cs typeface="Arial Unicode MS" pitchFamily="34" charset="-128"/>
              </a:rPr>
              <a:t>min(0.4, 0.7)=0.4</a:t>
            </a:r>
          </a:p>
          <a:p>
            <a:pPr marL="342900" indent="-342900"/>
            <a:r>
              <a:rPr lang="en-US" b="1">
                <a:solidFill>
                  <a:srgbClr xmlns:mc="http://schemas.openxmlformats.org/markup-compatibility/2006" xmlns:a14="http://schemas.microsoft.com/office/drawing/2007/7/7/main" val="660066" mc:Ignorable=""/>
                </a:solidFill>
                <a:ea typeface="Arial Unicode MS" pitchFamily="34" charset="-128"/>
                <a:cs typeface="Arial Unicode MS" pitchFamily="34" charset="-128"/>
              </a:rPr>
              <a:t>		hence </a:t>
            </a:r>
            <a:r>
              <a:rPr lang="el-GR" b="1" i="1">
                <a:solidFill>
                  <a:srgbClr xmlns:mc="http://schemas.openxmlformats.org/markup-compatibility/2006" xmlns:a14="http://schemas.microsoft.com/office/drawing/2007/7/7/main" val="660066" mc:Ignorable=""/>
                </a:solidFill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b="1" i="1" baseline="-25000">
                <a:solidFill>
                  <a:srgbClr xmlns:mc="http://schemas.openxmlformats.org/markup-compatibility/2006" xmlns:a14="http://schemas.microsoft.com/office/drawing/2007/7/7/main" val="660066" mc:Ignorable=""/>
                </a:solidFill>
                <a:ea typeface="Arial Unicode MS" pitchFamily="34" charset="-128"/>
                <a:cs typeface="Arial Unicode MS" pitchFamily="34" charset="-128"/>
              </a:rPr>
              <a:t>-ve-medium</a:t>
            </a:r>
            <a:r>
              <a:rPr lang="en-US" b="1" i="1">
                <a:solidFill>
                  <a:srgbClr xmlns:mc="http://schemas.openxmlformats.org/markup-compatibility/2006" xmlns:a14="http://schemas.microsoft.com/office/drawing/2007/7/7/main" val="660066" mc:Ignorable=""/>
                </a:solidFill>
                <a:ea typeface="Arial Unicode MS" pitchFamily="34" charset="-128"/>
                <a:cs typeface="Arial Unicode MS" pitchFamily="34" charset="-128"/>
              </a:rPr>
              <a:t>(i)=0.4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Line 2"/>
          <p:cNvSpPr>
            <a:spLocks noChangeShapeType="1"/>
          </p:cNvSpPr>
          <p:nvPr/>
        </p:nvSpPr>
        <p:spPr bwMode="auto">
          <a:xfrm flipV="1">
            <a:off x="533400" y="4648200"/>
            <a:ext cx="815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31" name="Line 3"/>
          <p:cNvSpPr>
            <a:spLocks noChangeShapeType="1"/>
          </p:cNvSpPr>
          <p:nvPr/>
        </p:nvSpPr>
        <p:spPr bwMode="auto">
          <a:xfrm>
            <a:off x="6477000" y="1752600"/>
            <a:ext cx="0" cy="3276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32" name="Line 4"/>
          <p:cNvSpPr>
            <a:spLocks noChangeShapeType="1"/>
          </p:cNvSpPr>
          <p:nvPr/>
        </p:nvSpPr>
        <p:spPr bwMode="auto">
          <a:xfrm flipV="1">
            <a:off x="3657600" y="2590800"/>
            <a:ext cx="6858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8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33" name="Line 5"/>
          <p:cNvSpPr>
            <a:spLocks noChangeShapeType="1"/>
          </p:cNvSpPr>
          <p:nvPr/>
        </p:nvSpPr>
        <p:spPr bwMode="auto">
          <a:xfrm flipH="1">
            <a:off x="5943600" y="2590800"/>
            <a:ext cx="533400" cy="20574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34" name="Line 6"/>
          <p:cNvSpPr>
            <a:spLocks noChangeShapeType="1"/>
          </p:cNvSpPr>
          <p:nvPr/>
        </p:nvSpPr>
        <p:spPr bwMode="auto">
          <a:xfrm>
            <a:off x="6477000" y="2590800"/>
            <a:ext cx="533400" cy="20574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35" name="Line 7"/>
          <p:cNvSpPr>
            <a:spLocks noChangeShapeType="1"/>
          </p:cNvSpPr>
          <p:nvPr/>
        </p:nvSpPr>
        <p:spPr bwMode="auto">
          <a:xfrm>
            <a:off x="4343400" y="2590800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36" name="Text Box 8"/>
          <p:cNvSpPr txBox="1">
            <a:spLocks noChangeArrowheads="1"/>
          </p:cNvSpPr>
          <p:nvPr/>
        </p:nvSpPr>
        <p:spPr bwMode="auto">
          <a:xfrm>
            <a:off x="5715000" y="4572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  <p:sp>
        <p:nvSpPr>
          <p:cNvPr id="73737" name="Text Box 9"/>
          <p:cNvSpPr txBox="1">
            <a:spLocks noChangeArrowheads="1"/>
          </p:cNvSpPr>
          <p:nvPr/>
        </p:nvSpPr>
        <p:spPr bwMode="auto">
          <a:xfrm>
            <a:off x="6781800" y="4572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  <p:sp>
        <p:nvSpPr>
          <p:cNvPr id="73738" name="Text Box 10"/>
          <p:cNvSpPr txBox="1">
            <a:spLocks noChangeArrowheads="1"/>
          </p:cNvSpPr>
          <p:nvPr/>
        </p:nvSpPr>
        <p:spPr bwMode="auto">
          <a:xfrm>
            <a:off x="4267200" y="42672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2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39" name="Text Box 11"/>
          <p:cNvSpPr txBox="1">
            <a:spLocks noChangeArrowheads="1"/>
          </p:cNvSpPr>
          <p:nvPr/>
        </p:nvSpPr>
        <p:spPr bwMode="auto">
          <a:xfrm>
            <a:off x="3200400" y="4191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3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40" name="Text Box 12"/>
          <p:cNvSpPr txBox="1">
            <a:spLocks noChangeArrowheads="1"/>
          </p:cNvSpPr>
          <p:nvPr/>
        </p:nvSpPr>
        <p:spPr bwMode="auto">
          <a:xfrm>
            <a:off x="2743200" y="26670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xmlns:mc="http://schemas.openxmlformats.org/markup-compatibility/2006" xmlns:a14="http://schemas.microsoft.com/office/drawing/2007/7/7/main" val="009900" mc:Ignorable=""/>
                </a:solidFill>
                <a:latin typeface="Times New Roman" pitchFamily="18" charset="0"/>
              </a:rPr>
              <a:t>-ve small</a:t>
            </a:r>
          </a:p>
        </p:txBody>
      </p:sp>
      <p:sp>
        <p:nvSpPr>
          <p:cNvPr id="73741" name="Line 13"/>
          <p:cNvSpPr>
            <a:spLocks noChangeShapeType="1"/>
          </p:cNvSpPr>
          <p:nvPr/>
        </p:nvSpPr>
        <p:spPr bwMode="auto">
          <a:xfrm flipH="1" flipV="1">
            <a:off x="3276600" y="3048000"/>
            <a:ext cx="838200" cy="914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42" name="Text Box 14"/>
          <p:cNvSpPr txBox="1">
            <a:spLocks noChangeArrowheads="1"/>
          </p:cNvSpPr>
          <p:nvPr/>
        </p:nvSpPr>
        <p:spPr bwMode="auto">
          <a:xfrm>
            <a:off x="6477000" y="21336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1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43" name="Text Box 15"/>
          <p:cNvSpPr txBox="1">
            <a:spLocks noChangeArrowheads="1"/>
          </p:cNvSpPr>
          <p:nvPr/>
        </p:nvSpPr>
        <p:spPr bwMode="auto">
          <a:xfrm>
            <a:off x="5486400" y="1905000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chemeClr val="hlink"/>
                </a:solidFill>
                <a:latin typeface="Times New Roman" pitchFamily="18" charset="0"/>
              </a:rPr>
              <a:t>zero</a:t>
            </a:r>
          </a:p>
        </p:txBody>
      </p:sp>
      <p:sp>
        <p:nvSpPr>
          <p:cNvPr id="73744" name="Line 16"/>
          <p:cNvSpPr>
            <a:spLocks noChangeShapeType="1"/>
          </p:cNvSpPr>
          <p:nvPr/>
        </p:nvSpPr>
        <p:spPr bwMode="auto">
          <a:xfrm flipH="1" flipV="1">
            <a:off x="6019800" y="2590800"/>
            <a:ext cx="45720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8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45" name="Line 17"/>
          <p:cNvSpPr>
            <a:spLocks noChangeShapeType="1"/>
          </p:cNvSpPr>
          <p:nvPr/>
        </p:nvSpPr>
        <p:spPr bwMode="auto">
          <a:xfrm>
            <a:off x="4343400" y="2590800"/>
            <a:ext cx="16764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46" name="Line 18"/>
          <p:cNvSpPr>
            <a:spLocks noChangeShapeType="1"/>
          </p:cNvSpPr>
          <p:nvPr/>
        </p:nvSpPr>
        <p:spPr bwMode="auto">
          <a:xfrm flipH="1" flipV="1">
            <a:off x="6019800" y="2209800"/>
            <a:ext cx="381000" cy="7620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47" name="Line 19"/>
          <p:cNvSpPr>
            <a:spLocks noChangeShapeType="1"/>
          </p:cNvSpPr>
          <p:nvPr/>
        </p:nvSpPr>
        <p:spPr bwMode="auto">
          <a:xfrm flipV="1">
            <a:off x="6629400" y="3048000"/>
            <a:ext cx="0" cy="1600200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48" name="Text Box 20"/>
          <p:cNvSpPr txBox="1">
            <a:spLocks noChangeArrowheads="1"/>
          </p:cNvSpPr>
          <p:nvPr/>
        </p:nvSpPr>
        <p:spPr bwMode="auto">
          <a:xfrm>
            <a:off x="2057400" y="381000"/>
            <a:ext cx="18732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/>
              <a:t>Finding </a:t>
            </a:r>
            <a:r>
              <a:rPr lang="en-US" sz="3200" b="1" i="1"/>
              <a:t>i</a:t>
            </a:r>
            <a:endParaRPr lang="en-US" sz="3200" b="1"/>
          </a:p>
        </p:txBody>
      </p:sp>
      <p:sp>
        <p:nvSpPr>
          <p:cNvPr id="73749" name="Line 21"/>
          <p:cNvSpPr>
            <a:spLocks noChangeShapeType="1"/>
          </p:cNvSpPr>
          <p:nvPr/>
        </p:nvSpPr>
        <p:spPr bwMode="auto">
          <a:xfrm>
            <a:off x="685800" y="4191000"/>
            <a:ext cx="80010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660066" mc:Ignorable="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50" name="Line 22"/>
          <p:cNvSpPr>
            <a:spLocks noChangeShapeType="1"/>
          </p:cNvSpPr>
          <p:nvPr/>
        </p:nvSpPr>
        <p:spPr bwMode="auto">
          <a:xfrm>
            <a:off x="3048000" y="4343400"/>
            <a:ext cx="60960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00" mc:Ignorable="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51" name="Line 23"/>
          <p:cNvSpPr>
            <a:spLocks noChangeShapeType="1"/>
          </p:cNvSpPr>
          <p:nvPr/>
        </p:nvSpPr>
        <p:spPr bwMode="auto">
          <a:xfrm flipH="1" flipV="1">
            <a:off x="3352800" y="2590800"/>
            <a:ext cx="1524000" cy="2057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52" name="Line 24"/>
          <p:cNvSpPr>
            <a:spLocks noChangeShapeType="1"/>
          </p:cNvSpPr>
          <p:nvPr/>
        </p:nvSpPr>
        <p:spPr bwMode="auto">
          <a:xfrm flipH="1">
            <a:off x="1676400" y="25908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53" name="Line 25"/>
          <p:cNvSpPr>
            <a:spLocks noChangeShapeType="1"/>
          </p:cNvSpPr>
          <p:nvPr/>
        </p:nvSpPr>
        <p:spPr bwMode="auto">
          <a:xfrm flipH="1">
            <a:off x="762000" y="2590800"/>
            <a:ext cx="91440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54" name="Text Box 26"/>
          <p:cNvSpPr txBox="1">
            <a:spLocks noChangeArrowheads="1"/>
          </p:cNvSpPr>
          <p:nvPr/>
        </p:nvSpPr>
        <p:spPr bwMode="auto">
          <a:xfrm>
            <a:off x="7924800" y="3581400"/>
            <a:ext cx="501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0.4</a:t>
            </a:r>
          </a:p>
        </p:txBody>
      </p:sp>
      <p:sp>
        <p:nvSpPr>
          <p:cNvPr id="73755" name="Text Box 27"/>
          <p:cNvSpPr txBox="1">
            <a:spLocks noChangeArrowheads="1"/>
          </p:cNvSpPr>
          <p:nvPr/>
        </p:nvSpPr>
        <p:spPr bwMode="auto">
          <a:xfrm>
            <a:off x="7467600" y="4876800"/>
            <a:ext cx="501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0.3</a:t>
            </a:r>
          </a:p>
        </p:txBody>
      </p:sp>
      <p:sp>
        <p:nvSpPr>
          <p:cNvPr id="73756" name="Line 28"/>
          <p:cNvSpPr>
            <a:spLocks noChangeShapeType="1"/>
          </p:cNvSpPr>
          <p:nvPr/>
        </p:nvSpPr>
        <p:spPr bwMode="auto">
          <a:xfrm flipH="1">
            <a:off x="7543800" y="3886200"/>
            <a:ext cx="381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57" name="Line 29"/>
          <p:cNvSpPr>
            <a:spLocks noChangeShapeType="1"/>
          </p:cNvSpPr>
          <p:nvPr/>
        </p:nvSpPr>
        <p:spPr bwMode="auto">
          <a:xfrm flipV="1">
            <a:off x="7620000" y="4343400"/>
            <a:ext cx="228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58" name="Text Box 30"/>
          <p:cNvSpPr txBox="1">
            <a:spLocks noChangeArrowheads="1"/>
          </p:cNvSpPr>
          <p:nvPr/>
        </p:nvSpPr>
        <p:spPr bwMode="auto">
          <a:xfrm>
            <a:off x="533400" y="5181600"/>
            <a:ext cx="682466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i="1"/>
              <a:t>Possible candidates:</a:t>
            </a:r>
          </a:p>
          <a:p>
            <a:r>
              <a:rPr lang="en-US" b="1" i="1"/>
              <a:t>	i=0.5 and -0.5  from the “zero” profile and </a:t>
            </a:r>
            <a:r>
              <a:rPr lang="el-GR" b="1" i="1"/>
              <a:t>μ</a:t>
            </a:r>
            <a:r>
              <a:rPr lang="en-US" b="1" i="1"/>
              <a:t>=0.3</a:t>
            </a:r>
          </a:p>
          <a:p>
            <a:r>
              <a:rPr lang="en-US" b="1" i="1"/>
              <a:t>	i=-0.1 and -2.5  from the “-ve-small” profile and </a:t>
            </a:r>
            <a:r>
              <a:rPr lang="el-GR" b="1" i="1"/>
              <a:t>μ</a:t>
            </a:r>
            <a:r>
              <a:rPr lang="en-US" b="1" i="1"/>
              <a:t>=0.3</a:t>
            </a:r>
          </a:p>
          <a:p>
            <a:r>
              <a:rPr lang="en-US" b="1" i="1"/>
              <a:t>	i=-1.7 and -4.1  from the “-ve-small” profile and </a:t>
            </a:r>
            <a:r>
              <a:rPr lang="el-GR" b="1" i="1"/>
              <a:t>μ</a:t>
            </a:r>
            <a:r>
              <a:rPr lang="en-US" b="1" i="1"/>
              <a:t>=0.3</a:t>
            </a:r>
            <a:endParaRPr lang="el-GR" b="1" i="1"/>
          </a:p>
        </p:txBody>
      </p:sp>
      <p:sp>
        <p:nvSpPr>
          <p:cNvPr id="73759" name="Line 31"/>
          <p:cNvSpPr>
            <a:spLocks noChangeShapeType="1"/>
          </p:cNvSpPr>
          <p:nvPr/>
        </p:nvSpPr>
        <p:spPr bwMode="auto">
          <a:xfrm>
            <a:off x="990600" y="4191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60" name="Text Box 32"/>
          <p:cNvSpPr txBox="1">
            <a:spLocks noChangeArrowheads="1"/>
          </p:cNvSpPr>
          <p:nvPr/>
        </p:nvSpPr>
        <p:spPr bwMode="auto">
          <a:xfrm>
            <a:off x="1066800" y="4343400"/>
            <a:ext cx="577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-4.1</a:t>
            </a:r>
          </a:p>
        </p:txBody>
      </p:sp>
      <p:sp>
        <p:nvSpPr>
          <p:cNvPr id="73761" name="Line 33"/>
          <p:cNvSpPr>
            <a:spLocks noChangeShapeType="1"/>
          </p:cNvSpPr>
          <p:nvPr/>
        </p:nvSpPr>
        <p:spPr bwMode="auto">
          <a:xfrm>
            <a:off x="3810000" y="4191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62" name="Text Box 34"/>
          <p:cNvSpPr txBox="1">
            <a:spLocks noChangeArrowheads="1"/>
          </p:cNvSpPr>
          <p:nvPr/>
        </p:nvSpPr>
        <p:spPr bwMode="auto">
          <a:xfrm>
            <a:off x="3641725" y="4608513"/>
            <a:ext cx="577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-2.5</a:t>
            </a:r>
          </a:p>
        </p:txBody>
      </p:sp>
      <p:sp>
        <p:nvSpPr>
          <p:cNvPr id="73763" name="Text Box 35"/>
          <p:cNvSpPr txBox="1">
            <a:spLocks noChangeArrowheads="1"/>
          </p:cNvSpPr>
          <p:nvPr/>
        </p:nvSpPr>
        <p:spPr bwMode="auto">
          <a:xfrm>
            <a:off x="3641725" y="1865313"/>
            <a:ext cx="1162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rgbClr xmlns:mc="http://schemas.openxmlformats.org/markup-compatibility/2006" xmlns:a14="http://schemas.microsoft.com/office/drawing/2007/7/7/main" val="009900" mc:Ignorable=""/>
                </a:solidFill>
                <a:ea typeface="Arial Unicode MS" pitchFamily="34" charset="-128"/>
                <a:cs typeface="Arial Unicode MS" pitchFamily="34" charset="-128"/>
              </a:rPr>
              <a:t>-ve small</a:t>
            </a:r>
          </a:p>
        </p:txBody>
      </p:sp>
      <p:sp>
        <p:nvSpPr>
          <p:cNvPr id="73764" name="Text Box 36"/>
          <p:cNvSpPr txBox="1">
            <a:spLocks noChangeArrowheads="1"/>
          </p:cNvSpPr>
          <p:nvPr/>
        </p:nvSpPr>
        <p:spPr bwMode="auto">
          <a:xfrm>
            <a:off x="1752600" y="1828800"/>
            <a:ext cx="145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ea typeface="Arial Unicode MS" pitchFamily="34" charset="-128"/>
                <a:cs typeface="Arial Unicode MS" pitchFamily="34" charset="-128"/>
              </a:rPr>
              <a:t>-ve medium</a:t>
            </a:r>
          </a:p>
        </p:txBody>
      </p:sp>
      <p:sp>
        <p:nvSpPr>
          <p:cNvPr id="73765" name="Line 37"/>
          <p:cNvSpPr>
            <a:spLocks noChangeShapeType="1"/>
          </p:cNvSpPr>
          <p:nvPr/>
        </p:nvSpPr>
        <p:spPr bwMode="auto">
          <a:xfrm>
            <a:off x="2514600" y="21336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66" name="Line 38"/>
          <p:cNvSpPr>
            <a:spLocks noChangeShapeType="1"/>
          </p:cNvSpPr>
          <p:nvPr/>
        </p:nvSpPr>
        <p:spPr bwMode="auto">
          <a:xfrm>
            <a:off x="4343400" y="2133600"/>
            <a:ext cx="381000" cy="4572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67" name="Line 39"/>
          <p:cNvSpPr>
            <a:spLocks noChangeShapeType="1"/>
          </p:cNvSpPr>
          <p:nvPr/>
        </p:nvSpPr>
        <p:spPr bwMode="auto">
          <a:xfrm>
            <a:off x="228600" y="3733800"/>
            <a:ext cx="67818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FF00" mc:Ignorable="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68" name="Line 40"/>
          <p:cNvSpPr>
            <a:spLocks noChangeShapeType="1"/>
          </p:cNvSpPr>
          <p:nvPr/>
        </p:nvSpPr>
        <p:spPr bwMode="auto">
          <a:xfrm flipH="1">
            <a:off x="6858000" y="32766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69" name="Text Box 41"/>
          <p:cNvSpPr txBox="1">
            <a:spLocks noChangeArrowheads="1"/>
          </p:cNvSpPr>
          <p:nvPr/>
        </p:nvSpPr>
        <p:spPr bwMode="auto">
          <a:xfrm>
            <a:off x="7070725" y="2932113"/>
            <a:ext cx="501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0.7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Line 2"/>
          <p:cNvSpPr>
            <a:spLocks noChangeShapeType="1"/>
          </p:cNvSpPr>
          <p:nvPr/>
        </p:nvSpPr>
        <p:spPr bwMode="auto">
          <a:xfrm flipV="1">
            <a:off x="533400" y="4648200"/>
            <a:ext cx="815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55" name="Line 3"/>
          <p:cNvSpPr>
            <a:spLocks noChangeShapeType="1"/>
          </p:cNvSpPr>
          <p:nvPr/>
        </p:nvSpPr>
        <p:spPr bwMode="auto">
          <a:xfrm>
            <a:off x="6477000" y="1752600"/>
            <a:ext cx="0" cy="3276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56" name="Line 4"/>
          <p:cNvSpPr>
            <a:spLocks noChangeShapeType="1"/>
          </p:cNvSpPr>
          <p:nvPr/>
        </p:nvSpPr>
        <p:spPr bwMode="auto">
          <a:xfrm flipV="1">
            <a:off x="3657600" y="3429000"/>
            <a:ext cx="457200" cy="12192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8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57" name="Line 5"/>
          <p:cNvSpPr>
            <a:spLocks noChangeShapeType="1"/>
          </p:cNvSpPr>
          <p:nvPr/>
        </p:nvSpPr>
        <p:spPr bwMode="auto">
          <a:xfrm flipH="1">
            <a:off x="5943600" y="4343400"/>
            <a:ext cx="76200" cy="3048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58" name="Line 6"/>
          <p:cNvSpPr>
            <a:spLocks noChangeShapeType="1"/>
          </p:cNvSpPr>
          <p:nvPr/>
        </p:nvSpPr>
        <p:spPr bwMode="auto">
          <a:xfrm>
            <a:off x="6858000" y="4343400"/>
            <a:ext cx="152400" cy="3048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59" name="Line 7"/>
          <p:cNvSpPr>
            <a:spLocks noChangeShapeType="1"/>
          </p:cNvSpPr>
          <p:nvPr/>
        </p:nvSpPr>
        <p:spPr bwMode="auto">
          <a:xfrm>
            <a:off x="4343400" y="2590800"/>
            <a:ext cx="0" cy="20574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3300" mc:Ignorable="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60" name="Text Box 8"/>
          <p:cNvSpPr txBox="1">
            <a:spLocks noChangeArrowheads="1"/>
          </p:cNvSpPr>
          <p:nvPr/>
        </p:nvSpPr>
        <p:spPr bwMode="auto">
          <a:xfrm>
            <a:off x="5715000" y="4572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  <p:sp>
        <p:nvSpPr>
          <p:cNvPr id="74761" name="Text Box 9"/>
          <p:cNvSpPr txBox="1">
            <a:spLocks noChangeArrowheads="1"/>
          </p:cNvSpPr>
          <p:nvPr/>
        </p:nvSpPr>
        <p:spPr bwMode="auto">
          <a:xfrm>
            <a:off x="6781800" y="4572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  <p:sp>
        <p:nvSpPr>
          <p:cNvPr id="74764" name="Text Box 12"/>
          <p:cNvSpPr txBox="1">
            <a:spLocks noChangeArrowheads="1"/>
          </p:cNvSpPr>
          <p:nvPr/>
        </p:nvSpPr>
        <p:spPr bwMode="auto">
          <a:xfrm>
            <a:off x="2667000" y="35814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xmlns:mc="http://schemas.openxmlformats.org/markup-compatibility/2006" xmlns:a14="http://schemas.microsoft.com/office/drawing/2007/7/7/main" val="009900" mc:Ignorable=""/>
                </a:solidFill>
                <a:latin typeface="Times New Roman" pitchFamily="18" charset="0"/>
              </a:rPr>
              <a:t>-ve small</a:t>
            </a:r>
          </a:p>
        </p:txBody>
      </p:sp>
      <p:sp>
        <p:nvSpPr>
          <p:cNvPr id="74767" name="Text Box 15"/>
          <p:cNvSpPr txBox="1">
            <a:spLocks noChangeArrowheads="1"/>
          </p:cNvSpPr>
          <p:nvPr/>
        </p:nvSpPr>
        <p:spPr bwMode="auto">
          <a:xfrm>
            <a:off x="7543800" y="3962400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chemeClr val="hlink"/>
                </a:solidFill>
                <a:latin typeface="Times New Roman" pitchFamily="18" charset="0"/>
              </a:rPr>
              <a:t>zero</a:t>
            </a:r>
          </a:p>
        </p:txBody>
      </p:sp>
      <p:sp>
        <p:nvSpPr>
          <p:cNvPr id="74768" name="Line 16"/>
          <p:cNvSpPr>
            <a:spLocks noChangeShapeType="1"/>
          </p:cNvSpPr>
          <p:nvPr/>
        </p:nvSpPr>
        <p:spPr bwMode="auto">
          <a:xfrm flipH="1" flipV="1">
            <a:off x="6019800" y="3429000"/>
            <a:ext cx="457200" cy="12192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80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71" name="Line 19"/>
          <p:cNvSpPr>
            <a:spLocks noChangeShapeType="1"/>
          </p:cNvSpPr>
          <p:nvPr/>
        </p:nvSpPr>
        <p:spPr bwMode="auto">
          <a:xfrm flipV="1">
            <a:off x="6629400" y="3048000"/>
            <a:ext cx="0" cy="1600200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72" name="Text Box 20"/>
          <p:cNvSpPr txBox="1">
            <a:spLocks noChangeArrowheads="1"/>
          </p:cNvSpPr>
          <p:nvPr/>
        </p:nvSpPr>
        <p:spPr bwMode="auto">
          <a:xfrm>
            <a:off x="2057400" y="381000"/>
            <a:ext cx="5486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3200" b="1"/>
              <a:t>Defuzzification: Finding </a:t>
            </a:r>
            <a:r>
              <a:rPr lang="en-US" sz="3200" b="1" i="1"/>
              <a:t>i</a:t>
            </a:r>
          </a:p>
          <a:p>
            <a:r>
              <a:rPr lang="en-US" sz="3200" b="1"/>
              <a:t>by the</a:t>
            </a:r>
            <a:r>
              <a:rPr lang="en-US" sz="3200" b="1" i="1"/>
              <a:t> centroid </a:t>
            </a:r>
            <a:r>
              <a:rPr lang="en-US" sz="3200" b="1"/>
              <a:t>method</a:t>
            </a:r>
          </a:p>
        </p:txBody>
      </p:sp>
      <p:sp>
        <p:nvSpPr>
          <p:cNvPr id="74774" name="Line 22"/>
          <p:cNvSpPr>
            <a:spLocks noChangeShapeType="1"/>
          </p:cNvSpPr>
          <p:nvPr/>
        </p:nvSpPr>
        <p:spPr bwMode="auto">
          <a:xfrm>
            <a:off x="3733800" y="4343400"/>
            <a:ext cx="32004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FF0000" mc:Ignorable="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75" name="Line 23"/>
          <p:cNvSpPr>
            <a:spLocks noChangeShapeType="1"/>
          </p:cNvSpPr>
          <p:nvPr/>
        </p:nvSpPr>
        <p:spPr bwMode="auto">
          <a:xfrm flipH="1" flipV="1">
            <a:off x="4495800" y="4114800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77" name="Line 25"/>
          <p:cNvSpPr>
            <a:spLocks noChangeShapeType="1"/>
          </p:cNvSpPr>
          <p:nvPr/>
        </p:nvSpPr>
        <p:spPr bwMode="auto">
          <a:xfrm flipH="1">
            <a:off x="762000" y="4114800"/>
            <a:ext cx="228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82" name="Text Box 30"/>
          <p:cNvSpPr txBox="1">
            <a:spLocks noChangeArrowheads="1"/>
          </p:cNvSpPr>
          <p:nvPr/>
        </p:nvSpPr>
        <p:spPr bwMode="auto">
          <a:xfrm>
            <a:off x="533400" y="5181600"/>
            <a:ext cx="71818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i="1"/>
              <a:t>Possible candidates:</a:t>
            </a:r>
          </a:p>
          <a:p>
            <a:r>
              <a:rPr lang="en-US" b="1" i="1"/>
              <a:t>	i is the x-coord of the centroid of the areas given by the </a:t>
            </a:r>
          </a:p>
          <a:p>
            <a:r>
              <a:rPr lang="en-US" b="1" i="1">
                <a:solidFill>
                  <a:schemeClr val="hlink"/>
                </a:solidFill>
                <a:ea typeface="Arial Unicode MS" pitchFamily="34" charset="-128"/>
                <a:cs typeface="Arial Unicode MS" pitchFamily="34" charset="-128"/>
              </a:rPr>
              <a:t>blue trapezium</a:t>
            </a:r>
            <a:r>
              <a:rPr lang="en-US" b="1" i="1"/>
              <a:t>, the </a:t>
            </a:r>
            <a:r>
              <a:rPr lang="en-US" b="1" i="1">
                <a:solidFill>
                  <a:srgbClr xmlns:mc="http://schemas.openxmlformats.org/markup-compatibility/2006" xmlns:a14="http://schemas.microsoft.com/office/drawing/2007/7/7/main" val="009900" mc:Ignorable=""/>
                </a:solidFill>
                <a:ea typeface="Arial Unicode MS" pitchFamily="34" charset="-128"/>
                <a:cs typeface="Arial Unicode MS" pitchFamily="34" charset="-128"/>
              </a:rPr>
              <a:t>green trapeziums </a:t>
            </a:r>
            <a:r>
              <a:rPr lang="en-US" b="1" i="1"/>
              <a:t>and the black trapezium</a:t>
            </a:r>
          </a:p>
          <a:p>
            <a:r>
              <a:rPr lang="en-US" b="1" i="1"/>
              <a:t>                      </a:t>
            </a:r>
            <a:endParaRPr lang="el-GR" b="1" i="1"/>
          </a:p>
        </p:txBody>
      </p:sp>
      <p:sp>
        <p:nvSpPr>
          <p:cNvPr id="74783" name="Line 31"/>
          <p:cNvSpPr>
            <a:spLocks noChangeShapeType="1"/>
          </p:cNvSpPr>
          <p:nvPr/>
        </p:nvSpPr>
        <p:spPr bwMode="auto">
          <a:xfrm>
            <a:off x="990600" y="4191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84" name="Text Box 32"/>
          <p:cNvSpPr txBox="1">
            <a:spLocks noChangeArrowheads="1"/>
          </p:cNvSpPr>
          <p:nvPr/>
        </p:nvSpPr>
        <p:spPr bwMode="auto">
          <a:xfrm>
            <a:off x="1066800" y="4343400"/>
            <a:ext cx="577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-4.1</a:t>
            </a:r>
          </a:p>
        </p:txBody>
      </p:sp>
      <p:sp>
        <p:nvSpPr>
          <p:cNvPr id="74786" name="Text Box 34"/>
          <p:cNvSpPr txBox="1">
            <a:spLocks noChangeArrowheads="1"/>
          </p:cNvSpPr>
          <p:nvPr/>
        </p:nvSpPr>
        <p:spPr bwMode="auto">
          <a:xfrm>
            <a:off x="3641725" y="4608513"/>
            <a:ext cx="577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-2.5</a:t>
            </a:r>
          </a:p>
        </p:txBody>
      </p:sp>
      <p:sp>
        <p:nvSpPr>
          <p:cNvPr id="74788" name="Text Box 36"/>
          <p:cNvSpPr txBox="1">
            <a:spLocks noChangeArrowheads="1"/>
          </p:cNvSpPr>
          <p:nvPr/>
        </p:nvSpPr>
        <p:spPr bwMode="auto">
          <a:xfrm>
            <a:off x="457200" y="3200400"/>
            <a:ext cx="145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ea typeface="Arial Unicode MS" pitchFamily="34" charset="-128"/>
                <a:cs typeface="Arial Unicode MS" pitchFamily="34" charset="-128"/>
              </a:rPr>
              <a:t>-ve medium</a:t>
            </a:r>
          </a:p>
        </p:txBody>
      </p:sp>
      <p:sp>
        <p:nvSpPr>
          <p:cNvPr id="74789" name="Line 37"/>
          <p:cNvSpPr>
            <a:spLocks noChangeShapeType="1"/>
          </p:cNvSpPr>
          <p:nvPr/>
        </p:nvSpPr>
        <p:spPr bwMode="auto">
          <a:xfrm>
            <a:off x="1447800" y="35814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90" name="Line 38"/>
          <p:cNvSpPr>
            <a:spLocks noChangeShapeType="1"/>
          </p:cNvSpPr>
          <p:nvPr/>
        </p:nvSpPr>
        <p:spPr bwMode="auto">
          <a:xfrm>
            <a:off x="3733800" y="3886200"/>
            <a:ext cx="304800" cy="4572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91" name="Line 39"/>
          <p:cNvSpPr>
            <a:spLocks noChangeShapeType="1"/>
          </p:cNvSpPr>
          <p:nvPr/>
        </p:nvSpPr>
        <p:spPr bwMode="auto">
          <a:xfrm>
            <a:off x="990600" y="41148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92" name="Line 40"/>
          <p:cNvSpPr>
            <a:spLocks noChangeShapeType="1"/>
          </p:cNvSpPr>
          <p:nvPr/>
        </p:nvSpPr>
        <p:spPr bwMode="auto">
          <a:xfrm>
            <a:off x="3733800" y="4343400"/>
            <a:ext cx="26670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93" name="Line 41"/>
          <p:cNvSpPr>
            <a:spLocks noChangeShapeType="1"/>
          </p:cNvSpPr>
          <p:nvPr/>
        </p:nvSpPr>
        <p:spPr bwMode="auto">
          <a:xfrm>
            <a:off x="6019800" y="4343400"/>
            <a:ext cx="7620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00FF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94" name="Line 42"/>
          <p:cNvSpPr>
            <a:spLocks noChangeShapeType="1"/>
          </p:cNvSpPr>
          <p:nvPr/>
        </p:nvSpPr>
        <p:spPr bwMode="auto">
          <a:xfrm flipH="1">
            <a:off x="7010400" y="4343400"/>
            <a:ext cx="685800" cy="1524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95" name="Text Box 43"/>
          <p:cNvSpPr txBox="1">
            <a:spLocks noChangeArrowheads="1"/>
          </p:cNvSpPr>
          <p:nvPr/>
        </p:nvSpPr>
        <p:spPr bwMode="auto">
          <a:xfrm>
            <a:off x="4327525" y="2322513"/>
            <a:ext cx="20891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i="1"/>
              <a:t>Required i value</a:t>
            </a:r>
          </a:p>
          <a:p>
            <a:r>
              <a:rPr lang="en-US" b="1" i="1"/>
              <a:t>Centroid of three </a:t>
            </a:r>
          </a:p>
          <a:p>
            <a:r>
              <a:rPr lang="en-US" b="1" i="1"/>
              <a:t>trapezoids</a:t>
            </a:r>
          </a:p>
        </p:txBody>
      </p:sp>
      <p:sp>
        <p:nvSpPr>
          <p:cNvPr id="74796" name="Line 44"/>
          <p:cNvSpPr>
            <a:spLocks noChangeShapeType="1"/>
          </p:cNvSpPr>
          <p:nvPr/>
        </p:nvSpPr>
        <p:spPr bwMode="auto">
          <a:xfrm>
            <a:off x="4114800" y="3429000"/>
            <a:ext cx="1905000" cy="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98" name="Line 46"/>
          <p:cNvSpPr>
            <a:spLocks noChangeShapeType="1"/>
          </p:cNvSpPr>
          <p:nvPr/>
        </p:nvSpPr>
        <p:spPr bwMode="auto">
          <a:xfrm flipV="1">
            <a:off x="3733800" y="3429000"/>
            <a:ext cx="838200" cy="381000"/>
          </a:xfrm>
          <a:prstGeom prst="line">
            <a:avLst/>
          </a:prstGeom>
          <a:noFill/>
          <a:ln w="9525">
            <a:solidFill>
              <a:srgbClr xmlns:mc="http://schemas.openxmlformats.org/markup-compatibility/2006" xmlns:a14="http://schemas.microsoft.com/office/drawing/2007/7/7/main" val="009900" mc:Ignorable="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730" name="Title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r>
              <a:rPr lang="en-US" sz="4000"/>
              <a:t>Fuzzy Logic tries to capture the human ability of reasoning with imprecise information</a:t>
            </a:r>
          </a:p>
        </p:txBody>
      </p:sp>
      <p:sp>
        <p:nvSpPr>
          <p:cNvPr id="585731" name="Content Placeholder 2"/>
          <p:cNvSpPr>
            <a:spLocks noGrp="1"/>
          </p:cNvSpPr>
          <p:nvPr>
            <p:ph idx="4294967295"/>
          </p:nvPr>
        </p:nvSpPr>
        <p:spPr>
          <a:xfrm>
            <a:off x="838200" y="2438400"/>
            <a:ext cx="7772400" cy="4114800"/>
          </a:xfrm>
        </p:spPr>
        <p:txBody>
          <a:bodyPr/>
          <a:lstStyle/>
          <a:p>
            <a:r>
              <a:rPr lang="en-US" sz="2800"/>
              <a:t>Models Human Reasoning</a:t>
            </a:r>
          </a:p>
          <a:p>
            <a:r>
              <a:rPr lang="en-US" sz="2800"/>
              <a:t>Works with imprecise statements such as:</a:t>
            </a:r>
          </a:p>
          <a:p>
            <a:pPr>
              <a:buFont typeface="Wingdings" pitchFamily="2" charset="2"/>
              <a:buNone/>
            </a:pPr>
            <a:r>
              <a:rPr lang="en-US" sz="2800"/>
              <a:t>		In a process control situation, “</a:t>
            </a:r>
            <a:r>
              <a:rPr lang="en-US" sz="2800" i="1"/>
              <a:t>If</a:t>
            </a:r>
            <a:r>
              <a:rPr lang="en-US" sz="2800"/>
              <a:t> the temperature is </a:t>
            </a:r>
            <a:r>
              <a:rPr lang="en-US" sz="2800" u="sng"/>
              <a:t>moderate</a:t>
            </a:r>
            <a:r>
              <a:rPr lang="en-US" sz="2800"/>
              <a:t> and the pressure is </a:t>
            </a:r>
            <a:r>
              <a:rPr lang="en-US" sz="2800" u="sng"/>
              <a:t>high</a:t>
            </a:r>
            <a:r>
              <a:rPr lang="en-US" sz="2800"/>
              <a:t>, </a:t>
            </a:r>
            <a:r>
              <a:rPr lang="en-US" sz="2800" i="1"/>
              <a:t>then</a:t>
            </a:r>
            <a:r>
              <a:rPr lang="en-US" sz="2800"/>
              <a:t> turn the knob </a:t>
            </a:r>
            <a:r>
              <a:rPr lang="en-US" sz="2800" u="sng"/>
              <a:t>slightly right</a:t>
            </a:r>
            <a:r>
              <a:rPr lang="en-US" sz="2800"/>
              <a:t>”</a:t>
            </a:r>
          </a:p>
          <a:p>
            <a:r>
              <a:rPr lang="en-US" sz="2800"/>
              <a:t>The rules have “Linguistic Variables”, typically adjectives qualified by adverbs (adverbs are </a:t>
            </a:r>
            <a:r>
              <a:rPr lang="en-US" sz="2800" u="sng"/>
              <a:t>hedges</a:t>
            </a:r>
            <a:r>
              <a:rPr lang="en-US" sz="2800"/>
              <a:t>).</a:t>
            </a:r>
          </a:p>
          <a:p>
            <a:endParaRPr lang="en-US" sz="2800"/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 anchor="ctr">
            <a:normAutofit/>
          </a:bodyPr>
          <a:lstStyle/>
          <a:p>
            <a:r>
              <a:rPr lang="en-US" sz="4000"/>
              <a:t>Underlying Theory: Theory of Fuzzy Sets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2400"/>
              <a:t>Intimate connection between logic and set theory.</a:t>
            </a:r>
          </a:p>
          <a:p>
            <a:pPr>
              <a:lnSpc>
                <a:spcPct val="80000"/>
              </a:lnSpc>
            </a:pPr>
            <a:r>
              <a:rPr lang="en-US" sz="2400"/>
              <a:t>Given any set ‘S’ and an element ‘e’, there is a very natural predicate, </a:t>
            </a:r>
            <a:r>
              <a:rPr lang="el-GR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sz="2400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</a:t>
            </a:r>
            <a:r>
              <a:rPr lang="en-US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(e)</a:t>
            </a:r>
            <a:r>
              <a:rPr lang="en-US" sz="2400"/>
              <a:t> called as the </a:t>
            </a:r>
            <a:r>
              <a:rPr lang="en-US" sz="2400" i="1"/>
              <a:t>belongingness predicate</a:t>
            </a:r>
            <a:r>
              <a:rPr lang="en-US" sz="2400"/>
              <a:t>.</a:t>
            </a:r>
          </a:p>
          <a:p>
            <a:pPr>
              <a:lnSpc>
                <a:spcPct val="80000"/>
              </a:lnSpc>
            </a:pPr>
            <a:r>
              <a:rPr lang="en-US" sz="2400"/>
              <a:t>The predicate is such that,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/>
              <a:t>				</a:t>
            </a:r>
            <a:r>
              <a:rPr lang="el-GR" sz="24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sz="2400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</a:t>
            </a:r>
            <a:r>
              <a:rPr lang="en-US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(e)</a:t>
            </a:r>
            <a:r>
              <a:rPr lang="en-US" sz="2400" i="1"/>
              <a:t> = </a:t>
            </a:r>
            <a:r>
              <a:rPr lang="en-US" sz="2400"/>
              <a:t>1,		</a:t>
            </a:r>
            <a:r>
              <a:rPr lang="en-US" sz="2400" i="1"/>
              <a:t>iff</a:t>
            </a:r>
            <a:r>
              <a:rPr lang="en-US" sz="2400"/>
              <a:t> </a:t>
            </a:r>
            <a:r>
              <a:rPr lang="en-US" sz="2400" i="1"/>
              <a:t>e</a:t>
            </a:r>
            <a:r>
              <a:rPr lang="en-US" sz="2400"/>
              <a:t> </a:t>
            </a:r>
            <a:r>
              <a:rPr lang="en-US" sz="24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∈ </a:t>
            </a:r>
            <a:r>
              <a:rPr lang="en-US" sz="2400" i="1"/>
              <a:t>S</a:t>
            </a:r>
            <a:r>
              <a:rPr lang="en-US" sz="2400"/>
              <a:t>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/>
              <a:t>					  = 0,		</a:t>
            </a:r>
            <a:r>
              <a:rPr lang="en-US" sz="2400" i="1"/>
              <a:t>otherwise</a:t>
            </a:r>
          </a:p>
          <a:p>
            <a:pPr>
              <a:lnSpc>
                <a:spcPct val="80000"/>
              </a:lnSpc>
            </a:pPr>
            <a:r>
              <a:rPr lang="en-US" sz="2400"/>
              <a:t>For example</a:t>
            </a:r>
            <a:r>
              <a:rPr lang="en-US" sz="2400" i="1"/>
              <a:t>, S = </a:t>
            </a:r>
            <a:r>
              <a:rPr lang="en-US" sz="2400"/>
              <a:t>{1, 2, 3, 4}, </a:t>
            </a:r>
            <a:r>
              <a:rPr lang="el-GR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sz="2400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</a:t>
            </a:r>
            <a:r>
              <a:rPr lang="en-US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</a:t>
            </a:r>
            <a:r>
              <a:rPr lang="en-US" sz="24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</a:t>
            </a:r>
            <a:r>
              <a:rPr lang="en-US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</a:t>
            </a:r>
            <a:r>
              <a:rPr lang="en-US" sz="2400" i="1"/>
              <a:t> = </a:t>
            </a:r>
            <a:r>
              <a:rPr lang="en-US" sz="2400"/>
              <a:t>1 and </a:t>
            </a:r>
            <a:r>
              <a:rPr lang="el-GR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sz="2400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</a:t>
            </a:r>
            <a:r>
              <a:rPr lang="en-US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</a:t>
            </a:r>
            <a:r>
              <a:rPr lang="en-US" sz="24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5</a:t>
            </a:r>
            <a:r>
              <a:rPr lang="en-US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</a:t>
            </a:r>
            <a:r>
              <a:rPr lang="en-US" sz="2400" i="1"/>
              <a:t> = </a:t>
            </a:r>
            <a:r>
              <a:rPr lang="en-US" sz="2400"/>
              <a:t>0</a:t>
            </a:r>
          </a:p>
          <a:p>
            <a:pPr>
              <a:lnSpc>
                <a:spcPct val="80000"/>
              </a:lnSpc>
            </a:pPr>
            <a:r>
              <a:rPr lang="en-US" sz="2400"/>
              <a:t>A predicate </a:t>
            </a:r>
            <a:r>
              <a:rPr lang="en-US" sz="2400" i="1"/>
              <a:t>P(x)</a:t>
            </a:r>
            <a:r>
              <a:rPr lang="en-US" sz="2400"/>
              <a:t> also defines a set naturally.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/>
              <a:t>		</a:t>
            </a:r>
            <a:r>
              <a:rPr lang="en-US" sz="2400" i="1"/>
              <a:t>S</a:t>
            </a:r>
            <a:r>
              <a:rPr lang="en-US" sz="2400"/>
              <a:t> = {</a:t>
            </a:r>
            <a:r>
              <a:rPr lang="en-US" sz="2400" i="1"/>
              <a:t>x</a:t>
            </a:r>
            <a:r>
              <a:rPr lang="en-US" sz="2400"/>
              <a:t> | </a:t>
            </a:r>
            <a:r>
              <a:rPr lang="en-US" sz="2400" i="1"/>
              <a:t>P(x)</a:t>
            </a:r>
            <a:r>
              <a:rPr lang="en-US" sz="2400"/>
              <a:t> is </a:t>
            </a:r>
            <a:r>
              <a:rPr lang="en-US" sz="2400" i="1"/>
              <a:t>true</a:t>
            </a:r>
            <a:r>
              <a:rPr lang="en-US" sz="2400"/>
              <a:t>}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/>
              <a:t>		For example, </a:t>
            </a:r>
            <a:r>
              <a:rPr lang="en-US" sz="2400" i="1"/>
              <a:t>even(x)</a:t>
            </a:r>
            <a:r>
              <a:rPr lang="en-US" sz="2400"/>
              <a:t> defines </a:t>
            </a:r>
            <a:r>
              <a:rPr lang="en-US" sz="2400" i="1"/>
              <a:t>S</a:t>
            </a:r>
            <a:r>
              <a:rPr lang="en-US" sz="2400"/>
              <a:t> = {</a:t>
            </a:r>
            <a:r>
              <a:rPr lang="en-US" sz="2400" i="1"/>
              <a:t>x</a:t>
            </a:r>
            <a:r>
              <a:rPr lang="en-US" sz="2400"/>
              <a:t> | </a:t>
            </a:r>
            <a:r>
              <a:rPr lang="en-US" sz="2400" i="1"/>
              <a:t>x</a:t>
            </a:r>
            <a:r>
              <a:rPr lang="en-US" sz="2400"/>
              <a:t> is even}</a:t>
            </a:r>
          </a:p>
          <a:p>
            <a:pPr>
              <a:lnSpc>
                <a:spcPct val="80000"/>
              </a:lnSpc>
            </a:pPr>
            <a:endParaRPr lang="en-US" sz="2400"/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826" name="Title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r>
              <a:rPr lang="en-US"/>
              <a:t>Fuzzy Set Theory (contd.)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2500" dirty="0"/>
              <a:t>Fuzzy set theory starts by questioning the fundamental assumptions of set theory </a:t>
            </a:r>
            <a:r>
              <a:rPr lang="en-US" sz="2500" i="1" dirty="0"/>
              <a:t>viz.</a:t>
            </a:r>
            <a:r>
              <a:rPr lang="en-US" sz="2500" dirty="0"/>
              <a:t>, the belongingness predicate, </a:t>
            </a:r>
            <a:r>
              <a:rPr lang="el-GR" sz="2500" i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sz="2500" i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</a:t>
            </a:r>
            <a:r>
              <a:rPr lang="en-US" sz="2500" dirty="0"/>
              <a:t> value is 0 or 1.</a:t>
            </a:r>
          </a:p>
          <a:p>
            <a:pPr>
              <a:lnSpc>
                <a:spcPct val="80000"/>
              </a:lnSpc>
            </a:pPr>
            <a:r>
              <a:rPr lang="en-US" sz="2500" dirty="0"/>
              <a:t>Instead in Fuzzy theory it is assumed that,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500" dirty="0"/>
              <a:t>			</a:t>
            </a:r>
            <a:r>
              <a:rPr lang="el-GR" sz="2500" i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μ</a:t>
            </a:r>
            <a:r>
              <a:rPr lang="en-US" sz="2500" i="1" baseline="-25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</a:t>
            </a:r>
            <a:r>
              <a:rPr lang="en-US" sz="2500" i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(e) = </a:t>
            </a:r>
            <a:r>
              <a:rPr lang="en-US" sz="25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[0, 1]</a:t>
            </a:r>
            <a:endParaRPr lang="en-US" sz="2500" dirty="0"/>
          </a:p>
          <a:p>
            <a:pPr>
              <a:lnSpc>
                <a:spcPct val="80000"/>
              </a:lnSpc>
            </a:pPr>
            <a:r>
              <a:rPr lang="en-US" sz="2500" dirty="0"/>
              <a:t>Fuzzy set theory is a generalization of classical set theory also called Crisp Set Theory.</a:t>
            </a:r>
          </a:p>
          <a:p>
            <a:pPr>
              <a:lnSpc>
                <a:spcPct val="80000"/>
              </a:lnSpc>
            </a:pPr>
            <a:r>
              <a:rPr lang="en-US" sz="2500" dirty="0"/>
              <a:t>In real life </a:t>
            </a:r>
            <a:r>
              <a:rPr lang="en-US" sz="2500" i="1" dirty="0"/>
              <a:t>belongingness </a:t>
            </a:r>
            <a:r>
              <a:rPr lang="en-US" sz="2500" dirty="0"/>
              <a:t>is a fuzzy concept.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500" dirty="0"/>
              <a:t>	Example: Let, </a:t>
            </a:r>
            <a:r>
              <a:rPr lang="en-US" sz="2500" i="1" dirty="0"/>
              <a:t>T</a:t>
            </a:r>
            <a:r>
              <a:rPr lang="en-US" sz="2500" dirty="0"/>
              <a:t> = set of “tall” people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500" dirty="0"/>
              <a:t>			</a:t>
            </a:r>
            <a:r>
              <a:rPr lang="el-GR" sz="2500" i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sz="2500" i="1" baseline="-25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 </a:t>
            </a:r>
            <a:r>
              <a:rPr lang="en-US" sz="2500" dirty="0"/>
              <a:t>(Ram) = </a:t>
            </a:r>
            <a:r>
              <a:rPr lang="en-US" sz="2500" i="1" dirty="0"/>
              <a:t>1.0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500" dirty="0"/>
              <a:t>			</a:t>
            </a:r>
            <a:r>
              <a:rPr lang="el-GR" sz="2500" i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sz="2500" i="1" baseline="-25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 </a:t>
            </a:r>
            <a:r>
              <a:rPr lang="en-US" sz="2500" dirty="0"/>
              <a:t>(</a:t>
            </a:r>
            <a:r>
              <a:rPr lang="en-US" sz="2500" dirty="0" err="1"/>
              <a:t>Shyam</a:t>
            </a:r>
            <a:r>
              <a:rPr lang="en-US" sz="2500" dirty="0"/>
              <a:t>) = </a:t>
            </a:r>
            <a:r>
              <a:rPr lang="en-US" sz="2500" i="1" dirty="0"/>
              <a:t>0.2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500" dirty="0"/>
              <a:t>		         </a:t>
            </a:r>
            <a:r>
              <a:rPr lang="en-US" sz="2500" dirty="0" err="1"/>
              <a:t>Shyam</a:t>
            </a:r>
            <a:r>
              <a:rPr lang="en-US" sz="2500" dirty="0"/>
              <a:t> belongs to </a:t>
            </a:r>
            <a:r>
              <a:rPr lang="en-US" sz="2500" i="1" dirty="0"/>
              <a:t>T</a:t>
            </a:r>
            <a:r>
              <a:rPr lang="en-US" sz="2500" dirty="0"/>
              <a:t> with degree </a:t>
            </a:r>
            <a:r>
              <a:rPr lang="en-US" sz="2500" i="1" dirty="0"/>
              <a:t>0.2</a:t>
            </a:r>
            <a:r>
              <a:rPr lang="en-US" sz="2500" dirty="0"/>
              <a:t>.</a:t>
            </a:r>
          </a:p>
          <a:p>
            <a:pPr>
              <a:lnSpc>
                <a:spcPct val="80000"/>
              </a:lnSpc>
            </a:pPr>
            <a:endParaRPr lang="en-US" sz="2500" dirty="0"/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874" name="Title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r>
              <a:rPr lang="en-US"/>
              <a:t>Linguistic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381000" y="1676400"/>
            <a:ext cx="3814763" cy="4114800"/>
          </a:xfrm>
        </p:spPr>
        <p:txBody>
          <a:bodyPr>
            <a:normAutofit lnSpcReduction="10000"/>
          </a:bodyPr>
          <a:lstStyle/>
          <a:p>
            <a:r>
              <a:rPr lang="en-US" sz="2400"/>
              <a:t>Fuzzy sets are named by Linguistic Variables (typically adjectives).</a:t>
            </a:r>
          </a:p>
          <a:p>
            <a:r>
              <a:rPr lang="en-US" sz="2400"/>
              <a:t>Underlying the LV is a numerical quantity</a:t>
            </a:r>
          </a:p>
          <a:p>
            <a:pPr>
              <a:buFont typeface="Wingdings" pitchFamily="2" charset="2"/>
              <a:buNone/>
            </a:pPr>
            <a:r>
              <a:rPr lang="en-US" sz="2400"/>
              <a:t>	E.g. For ‘tall’ (LV), ‘height’ is numerical quantity.</a:t>
            </a:r>
          </a:p>
          <a:p>
            <a:r>
              <a:rPr lang="en-US" sz="2400"/>
              <a:t>Profile of a LV is the plot shown in the figure shown alongside.</a:t>
            </a:r>
          </a:p>
          <a:p>
            <a:endParaRPr lang="en-US" sz="2400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2828132" y="3733006"/>
            <a:ext cx="36576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276725" y="5103813"/>
            <a:ext cx="3810000" cy="3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1878" name="TextBox 8"/>
          <p:cNvSpPr txBox="1">
            <a:spLocks noChangeArrowheads="1"/>
          </p:cNvSpPr>
          <p:nvPr/>
        </p:nvSpPr>
        <p:spPr bwMode="auto">
          <a:xfrm>
            <a:off x="3952875" y="2438400"/>
            <a:ext cx="771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tall</a:t>
            </a:r>
            <a:r>
              <a:rPr lang="en-US">
                <a:latin typeface="Calibri" pitchFamily="34" charset="0"/>
              </a:rPr>
              <a:t>(h)</a:t>
            </a:r>
          </a:p>
        </p:txBody>
      </p:sp>
      <p:sp>
        <p:nvSpPr>
          <p:cNvPr id="591879" name="TextBox 9"/>
          <p:cNvSpPr txBox="1">
            <a:spLocks noChangeArrowheads="1"/>
          </p:cNvSpPr>
          <p:nvPr/>
        </p:nvSpPr>
        <p:spPr bwMode="auto">
          <a:xfrm>
            <a:off x="4930775" y="5116513"/>
            <a:ext cx="29495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1       2        3        4        5        6</a:t>
            </a:r>
          </a:p>
        </p:txBody>
      </p:sp>
      <p:sp>
        <p:nvSpPr>
          <p:cNvPr id="591880" name="TextBox 10"/>
          <p:cNvSpPr txBox="1">
            <a:spLocks noChangeArrowheads="1"/>
          </p:cNvSpPr>
          <p:nvPr/>
        </p:nvSpPr>
        <p:spPr bwMode="auto">
          <a:xfrm>
            <a:off x="4432300" y="5116513"/>
            <a:ext cx="3016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0</a:t>
            </a:r>
          </a:p>
        </p:txBody>
      </p:sp>
      <p:cxnSp>
        <p:nvCxnSpPr>
          <p:cNvPr id="14" name="Straight Connector 13"/>
          <p:cNvCxnSpPr/>
          <p:nvPr/>
        </p:nvCxnSpPr>
        <p:spPr>
          <a:xfrm rot="5400000" flipH="1" flipV="1">
            <a:off x="6790532" y="4190206"/>
            <a:ext cx="1828800" cy="1587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10800000">
            <a:off x="4657725" y="3276600"/>
            <a:ext cx="3048000" cy="158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696200" y="3276600"/>
            <a:ext cx="1066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 24"/>
          <p:cNvSpPr/>
          <p:nvPr/>
        </p:nvSpPr>
        <p:spPr>
          <a:xfrm>
            <a:off x="4672013" y="3257550"/>
            <a:ext cx="3009900" cy="1882775"/>
          </a:xfrm>
          <a:custGeom>
            <a:avLst/>
            <a:gdLst>
              <a:gd name="connsiteX0" fmla="*/ 0 w 1257300"/>
              <a:gd name="connsiteY0" fmla="*/ 14288 h 14288"/>
              <a:gd name="connsiteX1" fmla="*/ 1257300 w 1257300"/>
              <a:gd name="connsiteY1" fmla="*/ 0 h 14288"/>
              <a:gd name="connsiteX0" fmla="*/ 0 w 1638300"/>
              <a:gd name="connsiteY0" fmla="*/ 242888 h 242888"/>
              <a:gd name="connsiteX1" fmla="*/ 1638300 w 1638300"/>
              <a:gd name="connsiteY1" fmla="*/ 0 h 242888"/>
              <a:gd name="connsiteX0" fmla="*/ 0 w 1638300"/>
              <a:gd name="connsiteY0" fmla="*/ 242888 h 357188"/>
              <a:gd name="connsiteX1" fmla="*/ 1638300 w 1638300"/>
              <a:gd name="connsiteY1" fmla="*/ 0 h 357188"/>
              <a:gd name="connsiteX0" fmla="*/ 0 w 1949450"/>
              <a:gd name="connsiteY0" fmla="*/ 242888 h 371476"/>
              <a:gd name="connsiteX1" fmla="*/ 1638300 w 1949450"/>
              <a:gd name="connsiteY1" fmla="*/ 0 h 371476"/>
              <a:gd name="connsiteX0" fmla="*/ 0 w 3321050"/>
              <a:gd name="connsiteY0" fmla="*/ 1843088 h 1843088"/>
              <a:gd name="connsiteX1" fmla="*/ 3009900 w 3321050"/>
              <a:gd name="connsiteY1" fmla="*/ 0 h 1843088"/>
              <a:gd name="connsiteX0" fmla="*/ 0 w 3009900"/>
              <a:gd name="connsiteY0" fmla="*/ 1843088 h 2314576"/>
              <a:gd name="connsiteX1" fmla="*/ 3009900 w 3009900"/>
              <a:gd name="connsiteY1" fmla="*/ 0 h 2314576"/>
              <a:gd name="connsiteX0" fmla="*/ 0 w 3009900"/>
              <a:gd name="connsiteY0" fmla="*/ 1843088 h 2314576"/>
              <a:gd name="connsiteX1" fmla="*/ 3009900 w 3009900"/>
              <a:gd name="connsiteY1" fmla="*/ 0 h 2314576"/>
              <a:gd name="connsiteX0" fmla="*/ 0 w 3009900"/>
              <a:gd name="connsiteY0" fmla="*/ 1843088 h 2233614"/>
              <a:gd name="connsiteX1" fmla="*/ 3009900 w 3009900"/>
              <a:gd name="connsiteY1" fmla="*/ 0 h 2233614"/>
              <a:gd name="connsiteX0" fmla="*/ 0 w 3009900"/>
              <a:gd name="connsiteY0" fmla="*/ 1843088 h 2376489"/>
              <a:gd name="connsiteX1" fmla="*/ 3009900 w 3009900"/>
              <a:gd name="connsiteY1" fmla="*/ 0 h 2376489"/>
              <a:gd name="connsiteX0" fmla="*/ 0 w 3009900"/>
              <a:gd name="connsiteY0" fmla="*/ 1843088 h 2238377"/>
              <a:gd name="connsiteX1" fmla="*/ 3009900 w 3009900"/>
              <a:gd name="connsiteY1" fmla="*/ 0 h 2238377"/>
              <a:gd name="connsiteX0" fmla="*/ 0 w 3009900"/>
              <a:gd name="connsiteY0" fmla="*/ 1843088 h 2238377"/>
              <a:gd name="connsiteX1" fmla="*/ 1528762 w 3009900"/>
              <a:gd name="connsiteY1" fmla="*/ 1824038 h 2238377"/>
              <a:gd name="connsiteX2" fmla="*/ 3009900 w 3009900"/>
              <a:gd name="connsiteY2" fmla="*/ 0 h 2238377"/>
              <a:gd name="connsiteX0" fmla="*/ 0 w 3009900"/>
              <a:gd name="connsiteY0" fmla="*/ 1843088 h 1843088"/>
              <a:gd name="connsiteX1" fmla="*/ 1528762 w 3009900"/>
              <a:gd name="connsiteY1" fmla="*/ 1824038 h 1843088"/>
              <a:gd name="connsiteX2" fmla="*/ 18049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528762 w 3009900"/>
              <a:gd name="connsiteY1" fmla="*/ 1824038 h 1843088"/>
              <a:gd name="connsiteX2" fmla="*/ 21097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528762 w 3009900"/>
              <a:gd name="connsiteY1" fmla="*/ 1824038 h 1843088"/>
              <a:gd name="connsiteX2" fmla="*/ 21097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543175 w 3009900"/>
              <a:gd name="connsiteY3" fmla="*/ 8143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59757"/>
              <a:gd name="connsiteX1" fmla="*/ 1300162 w 3009900"/>
              <a:gd name="connsiteY1" fmla="*/ 1824038 h 1859757"/>
              <a:gd name="connsiteX2" fmla="*/ 2109787 w 3009900"/>
              <a:gd name="connsiteY2" fmla="*/ 1524000 h 1859757"/>
              <a:gd name="connsiteX3" fmla="*/ 2847975 w 3009900"/>
              <a:gd name="connsiteY3" fmla="*/ 280988 h 1859757"/>
              <a:gd name="connsiteX4" fmla="*/ 3009900 w 3009900"/>
              <a:gd name="connsiteY4" fmla="*/ 0 h 1859757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2954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9900" h="1882776">
                <a:moveTo>
                  <a:pt x="0" y="1843088"/>
                </a:moveTo>
                <a:cubicBezTo>
                  <a:pt x="433387" y="1836738"/>
                  <a:pt x="866775" y="1882776"/>
                  <a:pt x="1300162" y="1824038"/>
                </a:cubicBezTo>
                <a:cubicBezTo>
                  <a:pt x="1593056" y="1764507"/>
                  <a:pt x="1877219" y="1527969"/>
                  <a:pt x="2109787" y="1295400"/>
                </a:cubicBezTo>
                <a:cubicBezTo>
                  <a:pt x="2240756" y="1241425"/>
                  <a:pt x="2721769" y="668338"/>
                  <a:pt x="2847975" y="280988"/>
                </a:cubicBezTo>
                <a:cubicBezTo>
                  <a:pt x="2997994" y="26988"/>
                  <a:pt x="2855913" y="250031"/>
                  <a:pt x="3009900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91885" name="TextBox 25"/>
          <p:cNvSpPr txBox="1">
            <a:spLocks noChangeArrowheads="1"/>
          </p:cNvSpPr>
          <p:nvPr/>
        </p:nvSpPr>
        <p:spPr bwMode="auto">
          <a:xfrm>
            <a:off x="5943600" y="5486400"/>
            <a:ext cx="9556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height </a:t>
            </a:r>
            <a:r>
              <a:rPr lang="en-US" i="1">
                <a:latin typeface="Calibri" pitchFamily="34" charset="0"/>
              </a:rPr>
              <a:t>h</a:t>
            </a:r>
          </a:p>
        </p:txBody>
      </p:sp>
      <p:sp>
        <p:nvSpPr>
          <p:cNvPr id="591886" name="TextBox 26"/>
          <p:cNvSpPr txBox="1">
            <a:spLocks noChangeArrowheads="1"/>
          </p:cNvSpPr>
          <p:nvPr/>
        </p:nvSpPr>
        <p:spPr bwMode="auto">
          <a:xfrm>
            <a:off x="4343400" y="3135313"/>
            <a:ext cx="301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1</a:t>
            </a:r>
            <a:endParaRPr lang="en-US" i="1">
              <a:latin typeface="Calibri" pitchFamily="34" charset="0"/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 rot="5400000" flipH="1" flipV="1">
            <a:off x="6553201" y="4800600"/>
            <a:ext cx="609600" cy="317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6858000" y="4495800"/>
            <a:ext cx="1371600" cy="1588"/>
          </a:xfrm>
          <a:prstGeom prst="line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1889" name="TextBox 39"/>
          <p:cNvSpPr txBox="1">
            <a:spLocks noChangeArrowheads="1"/>
          </p:cNvSpPr>
          <p:nvPr/>
        </p:nvSpPr>
        <p:spPr bwMode="auto">
          <a:xfrm>
            <a:off x="8210550" y="4343400"/>
            <a:ext cx="476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0.4</a:t>
            </a:r>
          </a:p>
        </p:txBody>
      </p:sp>
      <p:sp>
        <p:nvSpPr>
          <p:cNvPr id="591890" name="TextBox 40"/>
          <p:cNvSpPr txBox="1">
            <a:spLocks noChangeArrowheads="1"/>
          </p:cNvSpPr>
          <p:nvPr/>
        </p:nvSpPr>
        <p:spPr bwMode="auto">
          <a:xfrm>
            <a:off x="6781800" y="4724400"/>
            <a:ext cx="476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4.5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22" name="Title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r>
              <a:rPr lang="en-US"/>
              <a:t>Example Profiles</a:t>
            </a:r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-761999" y="3962400"/>
            <a:ext cx="3352800" cy="3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81000" y="5181600"/>
            <a:ext cx="3733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3581401" y="3960812"/>
            <a:ext cx="3352800" cy="3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724400" y="5180013"/>
            <a:ext cx="3733800" cy="3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reeform 11"/>
          <p:cNvSpPr/>
          <p:nvPr/>
        </p:nvSpPr>
        <p:spPr>
          <a:xfrm rot="10800000">
            <a:off x="941388" y="3276600"/>
            <a:ext cx="3325812" cy="1905000"/>
          </a:xfrm>
          <a:custGeom>
            <a:avLst/>
            <a:gdLst>
              <a:gd name="connsiteX0" fmla="*/ 0 w 1257300"/>
              <a:gd name="connsiteY0" fmla="*/ 14288 h 14288"/>
              <a:gd name="connsiteX1" fmla="*/ 1257300 w 1257300"/>
              <a:gd name="connsiteY1" fmla="*/ 0 h 14288"/>
              <a:gd name="connsiteX0" fmla="*/ 0 w 1638300"/>
              <a:gd name="connsiteY0" fmla="*/ 242888 h 242888"/>
              <a:gd name="connsiteX1" fmla="*/ 1638300 w 1638300"/>
              <a:gd name="connsiteY1" fmla="*/ 0 h 242888"/>
              <a:gd name="connsiteX0" fmla="*/ 0 w 1638300"/>
              <a:gd name="connsiteY0" fmla="*/ 242888 h 357188"/>
              <a:gd name="connsiteX1" fmla="*/ 1638300 w 1638300"/>
              <a:gd name="connsiteY1" fmla="*/ 0 h 357188"/>
              <a:gd name="connsiteX0" fmla="*/ 0 w 1949450"/>
              <a:gd name="connsiteY0" fmla="*/ 242888 h 371476"/>
              <a:gd name="connsiteX1" fmla="*/ 1638300 w 1949450"/>
              <a:gd name="connsiteY1" fmla="*/ 0 h 371476"/>
              <a:gd name="connsiteX0" fmla="*/ 0 w 3321050"/>
              <a:gd name="connsiteY0" fmla="*/ 1843088 h 1843088"/>
              <a:gd name="connsiteX1" fmla="*/ 3009900 w 3321050"/>
              <a:gd name="connsiteY1" fmla="*/ 0 h 1843088"/>
              <a:gd name="connsiteX0" fmla="*/ 0 w 3009900"/>
              <a:gd name="connsiteY0" fmla="*/ 1843088 h 2314576"/>
              <a:gd name="connsiteX1" fmla="*/ 3009900 w 3009900"/>
              <a:gd name="connsiteY1" fmla="*/ 0 h 2314576"/>
              <a:gd name="connsiteX0" fmla="*/ 0 w 3009900"/>
              <a:gd name="connsiteY0" fmla="*/ 1843088 h 2314576"/>
              <a:gd name="connsiteX1" fmla="*/ 3009900 w 3009900"/>
              <a:gd name="connsiteY1" fmla="*/ 0 h 2314576"/>
              <a:gd name="connsiteX0" fmla="*/ 0 w 3009900"/>
              <a:gd name="connsiteY0" fmla="*/ 1843088 h 2233614"/>
              <a:gd name="connsiteX1" fmla="*/ 3009900 w 3009900"/>
              <a:gd name="connsiteY1" fmla="*/ 0 h 2233614"/>
              <a:gd name="connsiteX0" fmla="*/ 0 w 3009900"/>
              <a:gd name="connsiteY0" fmla="*/ 1843088 h 2376489"/>
              <a:gd name="connsiteX1" fmla="*/ 3009900 w 3009900"/>
              <a:gd name="connsiteY1" fmla="*/ 0 h 2376489"/>
              <a:gd name="connsiteX0" fmla="*/ 0 w 3009900"/>
              <a:gd name="connsiteY0" fmla="*/ 1843088 h 2238377"/>
              <a:gd name="connsiteX1" fmla="*/ 3009900 w 3009900"/>
              <a:gd name="connsiteY1" fmla="*/ 0 h 2238377"/>
              <a:gd name="connsiteX0" fmla="*/ 0 w 3009900"/>
              <a:gd name="connsiteY0" fmla="*/ 1843088 h 2238377"/>
              <a:gd name="connsiteX1" fmla="*/ 1528762 w 3009900"/>
              <a:gd name="connsiteY1" fmla="*/ 1824038 h 2238377"/>
              <a:gd name="connsiteX2" fmla="*/ 3009900 w 3009900"/>
              <a:gd name="connsiteY2" fmla="*/ 0 h 2238377"/>
              <a:gd name="connsiteX0" fmla="*/ 0 w 3009900"/>
              <a:gd name="connsiteY0" fmla="*/ 1843088 h 1843088"/>
              <a:gd name="connsiteX1" fmla="*/ 1528762 w 3009900"/>
              <a:gd name="connsiteY1" fmla="*/ 1824038 h 1843088"/>
              <a:gd name="connsiteX2" fmla="*/ 18049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528762 w 3009900"/>
              <a:gd name="connsiteY1" fmla="*/ 1824038 h 1843088"/>
              <a:gd name="connsiteX2" fmla="*/ 21097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528762 w 3009900"/>
              <a:gd name="connsiteY1" fmla="*/ 1824038 h 1843088"/>
              <a:gd name="connsiteX2" fmla="*/ 21097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543175 w 3009900"/>
              <a:gd name="connsiteY3" fmla="*/ 8143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59757"/>
              <a:gd name="connsiteX1" fmla="*/ 1300162 w 3009900"/>
              <a:gd name="connsiteY1" fmla="*/ 1824038 h 1859757"/>
              <a:gd name="connsiteX2" fmla="*/ 2109787 w 3009900"/>
              <a:gd name="connsiteY2" fmla="*/ 1524000 h 1859757"/>
              <a:gd name="connsiteX3" fmla="*/ 2847975 w 3009900"/>
              <a:gd name="connsiteY3" fmla="*/ 280988 h 1859757"/>
              <a:gd name="connsiteX4" fmla="*/ 3009900 w 3009900"/>
              <a:gd name="connsiteY4" fmla="*/ 0 h 1859757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2954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36094"/>
              <a:gd name="connsiteY0" fmla="*/ 1843088 h 1882776"/>
              <a:gd name="connsiteX1" fmla="*/ 1300162 w 3036094"/>
              <a:gd name="connsiteY1" fmla="*/ 1824038 h 1882776"/>
              <a:gd name="connsiteX2" fmla="*/ 2109787 w 3036094"/>
              <a:gd name="connsiteY2" fmla="*/ 1295400 h 1882776"/>
              <a:gd name="connsiteX3" fmla="*/ 2886075 w 3036094"/>
              <a:gd name="connsiteY3" fmla="*/ 258764 h 1882776"/>
              <a:gd name="connsiteX4" fmla="*/ 3009900 w 3036094"/>
              <a:gd name="connsiteY4" fmla="*/ 0 h 1882776"/>
              <a:gd name="connsiteX0" fmla="*/ 0 w 3326606"/>
              <a:gd name="connsiteY0" fmla="*/ 1865312 h 1905000"/>
              <a:gd name="connsiteX1" fmla="*/ 1300162 w 3326606"/>
              <a:gd name="connsiteY1" fmla="*/ 1846262 h 1905000"/>
              <a:gd name="connsiteX2" fmla="*/ 2109787 w 3326606"/>
              <a:gd name="connsiteY2" fmla="*/ 1317624 h 1905000"/>
              <a:gd name="connsiteX3" fmla="*/ 2886075 w 3326606"/>
              <a:gd name="connsiteY3" fmla="*/ 280988 h 1905000"/>
              <a:gd name="connsiteX4" fmla="*/ 3326606 w 3326606"/>
              <a:gd name="connsiteY4" fmla="*/ 0 h 1905000"/>
              <a:gd name="connsiteX0" fmla="*/ 0 w 3326606"/>
              <a:gd name="connsiteY0" fmla="*/ 1865312 h 1905000"/>
              <a:gd name="connsiteX1" fmla="*/ 1300162 w 3326606"/>
              <a:gd name="connsiteY1" fmla="*/ 1846262 h 1905000"/>
              <a:gd name="connsiteX2" fmla="*/ 2109787 w 3326606"/>
              <a:gd name="connsiteY2" fmla="*/ 1317624 h 1905000"/>
              <a:gd name="connsiteX3" fmla="*/ 2886075 w 3326606"/>
              <a:gd name="connsiteY3" fmla="*/ 280988 h 1905000"/>
              <a:gd name="connsiteX4" fmla="*/ 3326606 w 3326606"/>
              <a:gd name="connsiteY4" fmla="*/ 0 h 1905000"/>
              <a:gd name="connsiteX0" fmla="*/ 0 w 3326606"/>
              <a:gd name="connsiteY0" fmla="*/ 1865312 h 1905000"/>
              <a:gd name="connsiteX1" fmla="*/ 1300162 w 3326606"/>
              <a:gd name="connsiteY1" fmla="*/ 1846262 h 1905000"/>
              <a:gd name="connsiteX2" fmla="*/ 2109787 w 3326606"/>
              <a:gd name="connsiteY2" fmla="*/ 1317624 h 1905000"/>
              <a:gd name="connsiteX3" fmla="*/ 2836069 w 3326606"/>
              <a:gd name="connsiteY3" fmla="*/ 433388 h 1905000"/>
              <a:gd name="connsiteX4" fmla="*/ 3326606 w 3326606"/>
              <a:gd name="connsiteY4" fmla="*/ 0 h 1905000"/>
              <a:gd name="connsiteX0" fmla="*/ 0 w 3326606"/>
              <a:gd name="connsiteY0" fmla="*/ 1865312 h 1905000"/>
              <a:gd name="connsiteX1" fmla="*/ 1300162 w 3326606"/>
              <a:gd name="connsiteY1" fmla="*/ 1846262 h 1905000"/>
              <a:gd name="connsiteX2" fmla="*/ 2109787 w 3326606"/>
              <a:gd name="connsiteY2" fmla="*/ 1317624 h 1905000"/>
              <a:gd name="connsiteX3" fmla="*/ 2709863 w 3326606"/>
              <a:gd name="connsiteY3" fmla="*/ 585788 h 1905000"/>
              <a:gd name="connsiteX4" fmla="*/ 3326606 w 3326606"/>
              <a:gd name="connsiteY4" fmla="*/ 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26606" h="1905000">
                <a:moveTo>
                  <a:pt x="0" y="1865312"/>
                </a:moveTo>
                <a:cubicBezTo>
                  <a:pt x="433387" y="1858962"/>
                  <a:pt x="866775" y="1905000"/>
                  <a:pt x="1300162" y="1846262"/>
                </a:cubicBezTo>
                <a:cubicBezTo>
                  <a:pt x="1593056" y="1786731"/>
                  <a:pt x="1877219" y="1550193"/>
                  <a:pt x="2109787" y="1317624"/>
                </a:cubicBezTo>
                <a:cubicBezTo>
                  <a:pt x="2240756" y="1263649"/>
                  <a:pt x="2583657" y="973138"/>
                  <a:pt x="2709863" y="585788"/>
                </a:cubicBezTo>
                <a:cubicBezTo>
                  <a:pt x="2859882" y="331788"/>
                  <a:pt x="2915444" y="130968"/>
                  <a:pt x="3326606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93928" name="TextBox 12"/>
          <p:cNvSpPr txBox="1">
            <a:spLocks noChangeArrowheads="1"/>
          </p:cNvSpPr>
          <p:nvPr/>
        </p:nvSpPr>
        <p:spPr bwMode="auto">
          <a:xfrm>
            <a:off x="152400" y="3287713"/>
            <a:ext cx="8651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rich</a:t>
            </a:r>
            <a:r>
              <a:rPr lang="en-US">
                <a:latin typeface="Calibri" pitchFamily="34" charset="0"/>
              </a:rPr>
              <a:t>(w)</a:t>
            </a:r>
          </a:p>
        </p:txBody>
      </p:sp>
      <p:sp>
        <p:nvSpPr>
          <p:cNvPr id="593929" name="TextBox 13"/>
          <p:cNvSpPr txBox="1">
            <a:spLocks noChangeArrowheads="1"/>
          </p:cNvSpPr>
          <p:nvPr/>
        </p:nvSpPr>
        <p:spPr bwMode="auto">
          <a:xfrm>
            <a:off x="2066925" y="5257800"/>
            <a:ext cx="10429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wealth w</a:t>
            </a:r>
            <a:endParaRPr lang="en-US" i="1">
              <a:latin typeface="Calibri" pitchFamily="34" charset="0"/>
            </a:endParaRPr>
          </a:p>
        </p:txBody>
      </p:sp>
      <p:sp>
        <p:nvSpPr>
          <p:cNvPr id="15" name="Freeform 14"/>
          <p:cNvSpPr/>
          <p:nvPr/>
        </p:nvSpPr>
        <p:spPr>
          <a:xfrm rot="10800000" flipH="1">
            <a:off x="5284788" y="3276600"/>
            <a:ext cx="3554412" cy="1855788"/>
          </a:xfrm>
          <a:custGeom>
            <a:avLst/>
            <a:gdLst>
              <a:gd name="connsiteX0" fmla="*/ 0 w 1257300"/>
              <a:gd name="connsiteY0" fmla="*/ 14288 h 14288"/>
              <a:gd name="connsiteX1" fmla="*/ 1257300 w 1257300"/>
              <a:gd name="connsiteY1" fmla="*/ 0 h 14288"/>
              <a:gd name="connsiteX0" fmla="*/ 0 w 1638300"/>
              <a:gd name="connsiteY0" fmla="*/ 242888 h 242888"/>
              <a:gd name="connsiteX1" fmla="*/ 1638300 w 1638300"/>
              <a:gd name="connsiteY1" fmla="*/ 0 h 242888"/>
              <a:gd name="connsiteX0" fmla="*/ 0 w 1638300"/>
              <a:gd name="connsiteY0" fmla="*/ 242888 h 357188"/>
              <a:gd name="connsiteX1" fmla="*/ 1638300 w 1638300"/>
              <a:gd name="connsiteY1" fmla="*/ 0 h 357188"/>
              <a:gd name="connsiteX0" fmla="*/ 0 w 1949450"/>
              <a:gd name="connsiteY0" fmla="*/ 242888 h 371476"/>
              <a:gd name="connsiteX1" fmla="*/ 1638300 w 1949450"/>
              <a:gd name="connsiteY1" fmla="*/ 0 h 371476"/>
              <a:gd name="connsiteX0" fmla="*/ 0 w 3321050"/>
              <a:gd name="connsiteY0" fmla="*/ 1843088 h 1843088"/>
              <a:gd name="connsiteX1" fmla="*/ 3009900 w 3321050"/>
              <a:gd name="connsiteY1" fmla="*/ 0 h 1843088"/>
              <a:gd name="connsiteX0" fmla="*/ 0 w 3009900"/>
              <a:gd name="connsiteY0" fmla="*/ 1843088 h 2314576"/>
              <a:gd name="connsiteX1" fmla="*/ 3009900 w 3009900"/>
              <a:gd name="connsiteY1" fmla="*/ 0 h 2314576"/>
              <a:gd name="connsiteX0" fmla="*/ 0 w 3009900"/>
              <a:gd name="connsiteY0" fmla="*/ 1843088 h 2314576"/>
              <a:gd name="connsiteX1" fmla="*/ 3009900 w 3009900"/>
              <a:gd name="connsiteY1" fmla="*/ 0 h 2314576"/>
              <a:gd name="connsiteX0" fmla="*/ 0 w 3009900"/>
              <a:gd name="connsiteY0" fmla="*/ 1843088 h 2233614"/>
              <a:gd name="connsiteX1" fmla="*/ 3009900 w 3009900"/>
              <a:gd name="connsiteY1" fmla="*/ 0 h 2233614"/>
              <a:gd name="connsiteX0" fmla="*/ 0 w 3009900"/>
              <a:gd name="connsiteY0" fmla="*/ 1843088 h 2376489"/>
              <a:gd name="connsiteX1" fmla="*/ 3009900 w 3009900"/>
              <a:gd name="connsiteY1" fmla="*/ 0 h 2376489"/>
              <a:gd name="connsiteX0" fmla="*/ 0 w 3009900"/>
              <a:gd name="connsiteY0" fmla="*/ 1843088 h 2238377"/>
              <a:gd name="connsiteX1" fmla="*/ 3009900 w 3009900"/>
              <a:gd name="connsiteY1" fmla="*/ 0 h 2238377"/>
              <a:gd name="connsiteX0" fmla="*/ 0 w 3009900"/>
              <a:gd name="connsiteY0" fmla="*/ 1843088 h 2238377"/>
              <a:gd name="connsiteX1" fmla="*/ 1528762 w 3009900"/>
              <a:gd name="connsiteY1" fmla="*/ 1824038 h 2238377"/>
              <a:gd name="connsiteX2" fmla="*/ 3009900 w 3009900"/>
              <a:gd name="connsiteY2" fmla="*/ 0 h 2238377"/>
              <a:gd name="connsiteX0" fmla="*/ 0 w 3009900"/>
              <a:gd name="connsiteY0" fmla="*/ 1843088 h 1843088"/>
              <a:gd name="connsiteX1" fmla="*/ 1528762 w 3009900"/>
              <a:gd name="connsiteY1" fmla="*/ 1824038 h 1843088"/>
              <a:gd name="connsiteX2" fmla="*/ 18049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528762 w 3009900"/>
              <a:gd name="connsiteY1" fmla="*/ 1824038 h 1843088"/>
              <a:gd name="connsiteX2" fmla="*/ 21097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528762 w 3009900"/>
              <a:gd name="connsiteY1" fmla="*/ 1824038 h 1843088"/>
              <a:gd name="connsiteX2" fmla="*/ 21097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543175 w 3009900"/>
              <a:gd name="connsiteY3" fmla="*/ 8143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59757"/>
              <a:gd name="connsiteX1" fmla="*/ 1300162 w 3009900"/>
              <a:gd name="connsiteY1" fmla="*/ 1824038 h 1859757"/>
              <a:gd name="connsiteX2" fmla="*/ 2109787 w 3009900"/>
              <a:gd name="connsiteY2" fmla="*/ 1524000 h 1859757"/>
              <a:gd name="connsiteX3" fmla="*/ 2847975 w 3009900"/>
              <a:gd name="connsiteY3" fmla="*/ 280988 h 1859757"/>
              <a:gd name="connsiteX4" fmla="*/ 3009900 w 3009900"/>
              <a:gd name="connsiteY4" fmla="*/ 0 h 1859757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2954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36094"/>
              <a:gd name="connsiteY0" fmla="*/ 1843088 h 1882776"/>
              <a:gd name="connsiteX1" fmla="*/ 1300162 w 3036094"/>
              <a:gd name="connsiteY1" fmla="*/ 1824038 h 1882776"/>
              <a:gd name="connsiteX2" fmla="*/ 2109787 w 3036094"/>
              <a:gd name="connsiteY2" fmla="*/ 1295400 h 1882776"/>
              <a:gd name="connsiteX3" fmla="*/ 2886075 w 3036094"/>
              <a:gd name="connsiteY3" fmla="*/ 258764 h 1882776"/>
              <a:gd name="connsiteX4" fmla="*/ 3009900 w 3036094"/>
              <a:gd name="connsiteY4" fmla="*/ 0 h 1882776"/>
              <a:gd name="connsiteX0" fmla="*/ 0 w 3326606"/>
              <a:gd name="connsiteY0" fmla="*/ 1865312 h 1905000"/>
              <a:gd name="connsiteX1" fmla="*/ 1300162 w 3326606"/>
              <a:gd name="connsiteY1" fmla="*/ 1846262 h 1905000"/>
              <a:gd name="connsiteX2" fmla="*/ 2109787 w 3326606"/>
              <a:gd name="connsiteY2" fmla="*/ 1317624 h 1905000"/>
              <a:gd name="connsiteX3" fmla="*/ 2886075 w 3326606"/>
              <a:gd name="connsiteY3" fmla="*/ 280988 h 1905000"/>
              <a:gd name="connsiteX4" fmla="*/ 3326606 w 3326606"/>
              <a:gd name="connsiteY4" fmla="*/ 0 h 1905000"/>
              <a:gd name="connsiteX0" fmla="*/ 0 w 3326606"/>
              <a:gd name="connsiteY0" fmla="*/ 1865312 h 1905000"/>
              <a:gd name="connsiteX1" fmla="*/ 1300162 w 3326606"/>
              <a:gd name="connsiteY1" fmla="*/ 1846262 h 1905000"/>
              <a:gd name="connsiteX2" fmla="*/ 2109787 w 3326606"/>
              <a:gd name="connsiteY2" fmla="*/ 1317624 h 1905000"/>
              <a:gd name="connsiteX3" fmla="*/ 2886075 w 3326606"/>
              <a:gd name="connsiteY3" fmla="*/ 280988 h 1905000"/>
              <a:gd name="connsiteX4" fmla="*/ 3326606 w 3326606"/>
              <a:gd name="connsiteY4" fmla="*/ 0 h 1905000"/>
              <a:gd name="connsiteX0" fmla="*/ 0 w 3326606"/>
              <a:gd name="connsiteY0" fmla="*/ 1865312 h 1905000"/>
              <a:gd name="connsiteX1" fmla="*/ 1300162 w 3326606"/>
              <a:gd name="connsiteY1" fmla="*/ 1846262 h 1905000"/>
              <a:gd name="connsiteX2" fmla="*/ 2109787 w 3326606"/>
              <a:gd name="connsiteY2" fmla="*/ 1317624 h 1905000"/>
              <a:gd name="connsiteX3" fmla="*/ 2836069 w 3326606"/>
              <a:gd name="connsiteY3" fmla="*/ 433388 h 1905000"/>
              <a:gd name="connsiteX4" fmla="*/ 3326606 w 3326606"/>
              <a:gd name="connsiteY4" fmla="*/ 0 h 1905000"/>
              <a:gd name="connsiteX0" fmla="*/ 0 w 3326606"/>
              <a:gd name="connsiteY0" fmla="*/ 1865312 h 1905000"/>
              <a:gd name="connsiteX1" fmla="*/ 1300162 w 3326606"/>
              <a:gd name="connsiteY1" fmla="*/ 1846262 h 1905000"/>
              <a:gd name="connsiteX2" fmla="*/ 2109787 w 3326606"/>
              <a:gd name="connsiteY2" fmla="*/ 1317624 h 1905000"/>
              <a:gd name="connsiteX3" fmla="*/ 2709863 w 3326606"/>
              <a:gd name="connsiteY3" fmla="*/ 585788 h 1905000"/>
              <a:gd name="connsiteX4" fmla="*/ 3326606 w 3326606"/>
              <a:gd name="connsiteY4" fmla="*/ 0 h 1905000"/>
              <a:gd name="connsiteX0" fmla="*/ 0 w 3555206"/>
              <a:gd name="connsiteY0" fmla="*/ 1865312 h 1905000"/>
              <a:gd name="connsiteX1" fmla="*/ 1300162 w 3555206"/>
              <a:gd name="connsiteY1" fmla="*/ 1846262 h 1905000"/>
              <a:gd name="connsiteX2" fmla="*/ 2109787 w 3555206"/>
              <a:gd name="connsiteY2" fmla="*/ 1317624 h 1905000"/>
              <a:gd name="connsiteX3" fmla="*/ 2709863 w 3555206"/>
              <a:gd name="connsiteY3" fmla="*/ 585788 h 1905000"/>
              <a:gd name="connsiteX4" fmla="*/ 3555206 w 3555206"/>
              <a:gd name="connsiteY4" fmla="*/ 0 h 1905000"/>
              <a:gd name="connsiteX0" fmla="*/ 0 w 3555206"/>
              <a:gd name="connsiteY0" fmla="*/ 1865312 h 1905000"/>
              <a:gd name="connsiteX1" fmla="*/ 1300162 w 3555206"/>
              <a:gd name="connsiteY1" fmla="*/ 1846262 h 1905000"/>
              <a:gd name="connsiteX2" fmla="*/ 2109787 w 3555206"/>
              <a:gd name="connsiteY2" fmla="*/ 1317624 h 1905000"/>
              <a:gd name="connsiteX3" fmla="*/ 2709863 w 3555206"/>
              <a:gd name="connsiteY3" fmla="*/ 585788 h 1905000"/>
              <a:gd name="connsiteX4" fmla="*/ 3555206 w 3555206"/>
              <a:gd name="connsiteY4" fmla="*/ 0 h 1905000"/>
              <a:gd name="connsiteX0" fmla="*/ 0 w 3555206"/>
              <a:gd name="connsiteY0" fmla="*/ 1789112 h 1828800"/>
              <a:gd name="connsiteX1" fmla="*/ 1300162 w 3555206"/>
              <a:gd name="connsiteY1" fmla="*/ 1770062 h 1828800"/>
              <a:gd name="connsiteX2" fmla="*/ 2109787 w 3555206"/>
              <a:gd name="connsiteY2" fmla="*/ 1241424 h 1828800"/>
              <a:gd name="connsiteX3" fmla="*/ 2709863 w 3555206"/>
              <a:gd name="connsiteY3" fmla="*/ 509588 h 1828800"/>
              <a:gd name="connsiteX4" fmla="*/ 3555206 w 3555206"/>
              <a:gd name="connsiteY4" fmla="*/ 0 h 1828800"/>
              <a:gd name="connsiteX0" fmla="*/ 0 w 3555206"/>
              <a:gd name="connsiteY0" fmla="*/ 1815307 h 1854995"/>
              <a:gd name="connsiteX1" fmla="*/ 1300162 w 3555206"/>
              <a:gd name="connsiteY1" fmla="*/ 1796257 h 1854995"/>
              <a:gd name="connsiteX2" fmla="*/ 2109787 w 3555206"/>
              <a:gd name="connsiteY2" fmla="*/ 1267619 h 1854995"/>
              <a:gd name="connsiteX3" fmla="*/ 2709863 w 3555206"/>
              <a:gd name="connsiteY3" fmla="*/ 535783 h 1854995"/>
              <a:gd name="connsiteX4" fmla="*/ 3555206 w 3555206"/>
              <a:gd name="connsiteY4" fmla="*/ 26195 h 1854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55206" h="1854995">
                <a:moveTo>
                  <a:pt x="0" y="1815307"/>
                </a:moveTo>
                <a:cubicBezTo>
                  <a:pt x="433387" y="1808957"/>
                  <a:pt x="866775" y="1854995"/>
                  <a:pt x="1300162" y="1796257"/>
                </a:cubicBezTo>
                <a:cubicBezTo>
                  <a:pt x="1593056" y="1736726"/>
                  <a:pt x="1877219" y="1500188"/>
                  <a:pt x="2109787" y="1267619"/>
                </a:cubicBezTo>
                <a:cubicBezTo>
                  <a:pt x="2240756" y="1213644"/>
                  <a:pt x="2583657" y="923133"/>
                  <a:pt x="2709863" y="535783"/>
                </a:cubicBezTo>
                <a:cubicBezTo>
                  <a:pt x="2859882" y="281783"/>
                  <a:pt x="3096420" y="0"/>
                  <a:pt x="3555206" y="26195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93931" name="TextBox 15"/>
          <p:cNvSpPr txBox="1">
            <a:spLocks noChangeArrowheads="1"/>
          </p:cNvSpPr>
          <p:nvPr/>
        </p:nvSpPr>
        <p:spPr bwMode="auto">
          <a:xfrm>
            <a:off x="4357688" y="3224213"/>
            <a:ext cx="9255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poor</a:t>
            </a:r>
            <a:r>
              <a:rPr lang="en-US">
                <a:latin typeface="Calibri" pitchFamily="34" charset="0"/>
              </a:rPr>
              <a:t>(w)</a:t>
            </a:r>
          </a:p>
        </p:txBody>
      </p:sp>
      <p:sp>
        <p:nvSpPr>
          <p:cNvPr id="593932" name="TextBox 16"/>
          <p:cNvSpPr txBox="1">
            <a:spLocks noChangeArrowheads="1"/>
          </p:cNvSpPr>
          <p:nvPr/>
        </p:nvSpPr>
        <p:spPr bwMode="auto">
          <a:xfrm>
            <a:off x="6272213" y="5192713"/>
            <a:ext cx="10429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wealth w</a:t>
            </a:r>
            <a:endParaRPr lang="en-US" i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970" name="Title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r>
              <a:rPr lang="en-US"/>
              <a:t>Example Profiles</a:t>
            </a:r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-761999" y="3962400"/>
            <a:ext cx="3352800" cy="3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81000" y="5181600"/>
            <a:ext cx="3733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5973" name="TextBox 7"/>
          <p:cNvSpPr txBox="1">
            <a:spLocks noChangeArrowheads="1"/>
          </p:cNvSpPr>
          <p:nvPr/>
        </p:nvSpPr>
        <p:spPr bwMode="auto">
          <a:xfrm>
            <a:off x="152400" y="3287713"/>
            <a:ext cx="698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 </a:t>
            </a:r>
            <a:r>
              <a:rPr lang="en-US">
                <a:latin typeface="Calibri" pitchFamily="34" charset="0"/>
              </a:rPr>
              <a:t>(x)</a:t>
            </a:r>
          </a:p>
        </p:txBody>
      </p:sp>
      <p:sp>
        <p:nvSpPr>
          <p:cNvPr id="595974" name="TextBox 8"/>
          <p:cNvSpPr txBox="1">
            <a:spLocks noChangeArrowheads="1"/>
          </p:cNvSpPr>
          <p:nvPr/>
        </p:nvSpPr>
        <p:spPr bwMode="auto">
          <a:xfrm>
            <a:off x="2066925" y="5257800"/>
            <a:ext cx="2841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x</a:t>
            </a:r>
            <a:endParaRPr lang="en-US" i="1">
              <a:latin typeface="Calibri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3657601" y="3960812"/>
            <a:ext cx="3352800" cy="3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800600" y="5180013"/>
            <a:ext cx="3733800" cy="3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3"/>
          <p:cNvSpPr/>
          <p:nvPr/>
        </p:nvSpPr>
        <p:spPr>
          <a:xfrm>
            <a:off x="900113" y="2925763"/>
            <a:ext cx="3300412" cy="2303462"/>
          </a:xfrm>
          <a:custGeom>
            <a:avLst/>
            <a:gdLst>
              <a:gd name="connsiteX0" fmla="*/ 0 w 3300412"/>
              <a:gd name="connsiteY0" fmla="*/ 2259807 h 2302669"/>
              <a:gd name="connsiteX1" fmla="*/ 528637 w 3300412"/>
              <a:gd name="connsiteY1" fmla="*/ 1988344 h 2302669"/>
              <a:gd name="connsiteX2" fmla="*/ 957262 w 3300412"/>
              <a:gd name="connsiteY2" fmla="*/ 1188244 h 2302669"/>
              <a:gd name="connsiteX3" fmla="*/ 1443037 w 3300412"/>
              <a:gd name="connsiteY3" fmla="*/ 45244 h 2302669"/>
              <a:gd name="connsiteX4" fmla="*/ 2143125 w 3300412"/>
              <a:gd name="connsiteY4" fmla="*/ 1459707 h 2302669"/>
              <a:gd name="connsiteX5" fmla="*/ 2757487 w 3300412"/>
              <a:gd name="connsiteY5" fmla="*/ 2174082 h 2302669"/>
              <a:gd name="connsiteX6" fmla="*/ 3300412 w 3300412"/>
              <a:gd name="connsiteY6" fmla="*/ 2231232 h 230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0412" h="2302669">
                <a:moveTo>
                  <a:pt x="0" y="2259807"/>
                </a:moveTo>
                <a:cubicBezTo>
                  <a:pt x="184546" y="2213372"/>
                  <a:pt x="369093" y="2166938"/>
                  <a:pt x="528637" y="1988344"/>
                </a:cubicBezTo>
                <a:cubicBezTo>
                  <a:pt x="688181" y="1809750"/>
                  <a:pt x="804862" y="1512094"/>
                  <a:pt x="957262" y="1188244"/>
                </a:cubicBezTo>
                <a:cubicBezTo>
                  <a:pt x="1109662" y="864394"/>
                  <a:pt x="1245393" y="0"/>
                  <a:pt x="1443037" y="45244"/>
                </a:cubicBezTo>
                <a:cubicBezTo>
                  <a:pt x="1640681" y="90488"/>
                  <a:pt x="1924050" y="1104901"/>
                  <a:pt x="2143125" y="1459707"/>
                </a:cubicBezTo>
                <a:cubicBezTo>
                  <a:pt x="2362200" y="1814513"/>
                  <a:pt x="2564606" y="2045495"/>
                  <a:pt x="2757487" y="2174082"/>
                </a:cubicBezTo>
                <a:cubicBezTo>
                  <a:pt x="2950368" y="2302669"/>
                  <a:pt x="3207543" y="2224088"/>
                  <a:pt x="3300412" y="2231232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Freeform 14"/>
          <p:cNvSpPr/>
          <p:nvPr/>
        </p:nvSpPr>
        <p:spPr>
          <a:xfrm flipV="1">
            <a:off x="5334000" y="2819400"/>
            <a:ext cx="3300413" cy="2303463"/>
          </a:xfrm>
          <a:custGeom>
            <a:avLst/>
            <a:gdLst>
              <a:gd name="connsiteX0" fmla="*/ 0 w 3300412"/>
              <a:gd name="connsiteY0" fmla="*/ 2259807 h 2302669"/>
              <a:gd name="connsiteX1" fmla="*/ 528637 w 3300412"/>
              <a:gd name="connsiteY1" fmla="*/ 1988344 h 2302669"/>
              <a:gd name="connsiteX2" fmla="*/ 957262 w 3300412"/>
              <a:gd name="connsiteY2" fmla="*/ 1188244 h 2302669"/>
              <a:gd name="connsiteX3" fmla="*/ 1443037 w 3300412"/>
              <a:gd name="connsiteY3" fmla="*/ 45244 h 2302669"/>
              <a:gd name="connsiteX4" fmla="*/ 2143125 w 3300412"/>
              <a:gd name="connsiteY4" fmla="*/ 1459707 h 2302669"/>
              <a:gd name="connsiteX5" fmla="*/ 2757487 w 3300412"/>
              <a:gd name="connsiteY5" fmla="*/ 2174082 h 2302669"/>
              <a:gd name="connsiteX6" fmla="*/ 3300412 w 3300412"/>
              <a:gd name="connsiteY6" fmla="*/ 2231232 h 230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0412" h="2302669">
                <a:moveTo>
                  <a:pt x="0" y="2259807"/>
                </a:moveTo>
                <a:cubicBezTo>
                  <a:pt x="184546" y="2213372"/>
                  <a:pt x="369093" y="2166938"/>
                  <a:pt x="528637" y="1988344"/>
                </a:cubicBezTo>
                <a:cubicBezTo>
                  <a:pt x="688181" y="1809750"/>
                  <a:pt x="804862" y="1512094"/>
                  <a:pt x="957262" y="1188244"/>
                </a:cubicBezTo>
                <a:cubicBezTo>
                  <a:pt x="1109662" y="864394"/>
                  <a:pt x="1245393" y="0"/>
                  <a:pt x="1443037" y="45244"/>
                </a:cubicBezTo>
                <a:cubicBezTo>
                  <a:pt x="1640681" y="90488"/>
                  <a:pt x="1924050" y="1104901"/>
                  <a:pt x="2143125" y="1459707"/>
                </a:cubicBezTo>
                <a:cubicBezTo>
                  <a:pt x="2362200" y="1814513"/>
                  <a:pt x="2564606" y="2045495"/>
                  <a:pt x="2757487" y="2174082"/>
                </a:cubicBezTo>
                <a:cubicBezTo>
                  <a:pt x="2950368" y="2302669"/>
                  <a:pt x="3207543" y="2224088"/>
                  <a:pt x="3300412" y="2231232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95979" name="TextBox 15"/>
          <p:cNvSpPr txBox="1">
            <a:spLocks noChangeArrowheads="1"/>
          </p:cNvSpPr>
          <p:nvPr/>
        </p:nvSpPr>
        <p:spPr bwMode="auto">
          <a:xfrm>
            <a:off x="4559300" y="3287713"/>
            <a:ext cx="698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 </a:t>
            </a:r>
            <a:r>
              <a:rPr lang="en-US">
                <a:latin typeface="Calibri" pitchFamily="34" charset="0"/>
              </a:rPr>
              <a:t>(x)</a:t>
            </a:r>
          </a:p>
        </p:txBody>
      </p:sp>
      <p:sp>
        <p:nvSpPr>
          <p:cNvPr id="595980" name="TextBox 16"/>
          <p:cNvSpPr txBox="1">
            <a:spLocks noChangeArrowheads="1"/>
          </p:cNvSpPr>
          <p:nvPr/>
        </p:nvSpPr>
        <p:spPr bwMode="auto">
          <a:xfrm>
            <a:off x="6726238" y="5246688"/>
            <a:ext cx="2841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x</a:t>
            </a:r>
            <a:endParaRPr lang="en-US" i="1">
              <a:latin typeface="Calibri" pitchFamily="34" charset="0"/>
            </a:endParaRPr>
          </a:p>
        </p:txBody>
      </p:sp>
      <p:sp>
        <p:nvSpPr>
          <p:cNvPr id="595981" name="TextBox 17"/>
          <p:cNvSpPr txBox="1">
            <a:spLocks noChangeArrowheads="1"/>
          </p:cNvSpPr>
          <p:nvPr/>
        </p:nvSpPr>
        <p:spPr bwMode="auto">
          <a:xfrm>
            <a:off x="1017588" y="5715000"/>
            <a:ext cx="31734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Profile representing</a:t>
            </a:r>
          </a:p>
          <a:p>
            <a:pPr eaLnBrk="1" hangingPunct="1"/>
            <a:r>
              <a:rPr lang="en-US">
                <a:latin typeface="Calibri" pitchFamily="34" charset="0"/>
              </a:rPr>
              <a:t>moderate (</a:t>
            </a:r>
            <a:r>
              <a:rPr lang="en-US" i="1">
                <a:latin typeface="Calibri" pitchFamily="34" charset="0"/>
              </a:rPr>
              <a:t>e.g.</a:t>
            </a:r>
            <a:r>
              <a:rPr lang="en-US">
                <a:latin typeface="Calibri" pitchFamily="34" charset="0"/>
              </a:rPr>
              <a:t> moderately rich)</a:t>
            </a:r>
          </a:p>
        </p:txBody>
      </p:sp>
      <p:sp>
        <p:nvSpPr>
          <p:cNvPr id="595982" name="TextBox 18"/>
          <p:cNvSpPr txBox="1">
            <a:spLocks noChangeArrowheads="1"/>
          </p:cNvSpPr>
          <p:nvPr/>
        </p:nvSpPr>
        <p:spPr bwMode="auto">
          <a:xfrm>
            <a:off x="5437188" y="5715000"/>
            <a:ext cx="2165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Profile representing</a:t>
            </a:r>
          </a:p>
          <a:p>
            <a:pPr eaLnBrk="1" hangingPunct="1"/>
            <a:r>
              <a:rPr lang="en-US">
                <a:latin typeface="Calibri" pitchFamily="34" charset="0"/>
              </a:rPr>
              <a:t>extreme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07/7/12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xmlns:mc="http://schemas.openxmlformats.org/markup-compatibility/2006" xmlns:a14="http://schemas.microsoft.com/office/drawing/2007/7/7/main" val="000000" mc:Ignorable=""/>
      </a:dk1>
      <a:lt1>
        <a:srgbClr xmlns:mc="http://schemas.openxmlformats.org/markup-compatibility/2006" xmlns:a14="http://schemas.microsoft.com/office/drawing/2007/7/7/main" val="FFFFFF" mc:Ignorable=""/>
      </a:lt1>
      <a:dk2>
        <a:srgbClr xmlns:mc="http://schemas.openxmlformats.org/markup-compatibility/2006" xmlns:a14="http://schemas.microsoft.com/office/drawing/2007/7/7/main" val="333399" mc:Ignorable=""/>
      </a:dk2>
      <a:lt2>
        <a:srgbClr xmlns:mc="http://schemas.openxmlformats.org/markup-compatibility/2006" xmlns:a14="http://schemas.microsoft.com/office/drawing/2007/7/7/main" val="1C1C1C" mc:Ignorable=""/>
      </a:lt2>
      <a:accent1>
        <a:srgbClr xmlns:mc="http://schemas.openxmlformats.org/markup-compatibility/2006" xmlns:a14="http://schemas.microsoft.com/office/drawing/2007/7/7/main" val="00E4A8" mc:Ignorable=""/>
      </a:accent1>
      <a:accent2>
        <a:srgbClr xmlns:mc="http://schemas.openxmlformats.org/markup-compatibility/2006" xmlns:a14="http://schemas.microsoft.com/office/drawing/2007/7/7/main" val="FFCF01" mc:Ignorable=""/>
      </a:accent2>
      <a:accent3>
        <a:srgbClr xmlns:mc="http://schemas.openxmlformats.org/markup-compatibility/2006" xmlns:a14="http://schemas.microsoft.com/office/drawing/2007/7/7/main" val="FFFFFF" mc:Ignorable=""/>
      </a:accent3>
      <a:accent4>
        <a:srgbClr xmlns:mc="http://schemas.openxmlformats.org/markup-compatibility/2006" xmlns:a14="http://schemas.microsoft.com/office/drawing/2007/7/7/main" val="000000" mc:Ignorable=""/>
      </a:accent4>
      <a:accent5>
        <a:srgbClr xmlns:mc="http://schemas.openxmlformats.org/markup-compatibility/2006" xmlns:a14="http://schemas.microsoft.com/office/drawing/2007/7/7/main" val="AAEFD1" mc:Ignorable=""/>
      </a:accent5>
      <a:accent6>
        <a:srgbClr xmlns:mc="http://schemas.openxmlformats.org/markup-compatibility/2006" xmlns:a14="http://schemas.microsoft.com/office/drawing/2007/7/7/main" val="E7BB01" mc:Ignorable=""/>
      </a:accent6>
      <a:hlink>
        <a:srgbClr xmlns:mc="http://schemas.openxmlformats.org/markup-compatibility/2006" xmlns:a14="http://schemas.microsoft.com/office/drawing/2007/7/7/main" val="FF0000" mc:Ignorable=""/>
      </a:hlink>
      <a:folHlink>
        <a:srgbClr xmlns:mc="http://schemas.openxmlformats.org/markup-compatibility/2006" xmlns:a14="http://schemas.microsoft.com/office/drawing/2007/7/7/main" val="3333CC" mc:Ignorable="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xmlns:mc="http://schemas.openxmlformats.org/markup-compatibility/2006" xmlns:a14="http://schemas.microsoft.com/office/drawing/2007/7/7/main" val="000000" mc:Ignorable="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xmlns:mc="http://schemas.openxmlformats.org/markup-compatibility/2006" xmlns:a14="http://schemas.microsoft.com/office/drawing/2007/7/7/main" val="000000" mc:Ignorable="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xmlns:mc="http://schemas.openxmlformats.org/markup-compatibility/2006" xmlns:a14="http://schemas.microsoft.com/office/drawing/2007/7/7/main" val="000000" mc:Ignorable="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xmlns:mc="http://schemas.openxmlformats.org/markup-compatibility/2006" xmlns:a14="http://schemas.microsoft.com/office/drawing/2007/7/7/main" val="969696" mc:Ignorable=""/>
        </a:dk1>
        <a:lt1>
          <a:srgbClr xmlns:mc="http://schemas.openxmlformats.org/markup-compatibility/2006" xmlns:a14="http://schemas.microsoft.com/office/drawing/2007/7/7/main" val="FFFFFF" mc:Ignorable=""/>
        </a:lt1>
        <a:dk2>
          <a:srgbClr xmlns:mc="http://schemas.openxmlformats.org/markup-compatibility/2006" xmlns:a14="http://schemas.microsoft.com/office/drawing/2007/7/7/main" val="000000" mc:Ignorable=""/>
        </a:dk2>
        <a:lt2>
          <a:srgbClr xmlns:mc="http://schemas.openxmlformats.org/markup-compatibility/2006" xmlns:a14="http://schemas.microsoft.com/office/drawing/2007/7/7/main" val="DDDDDD" mc:Ignorable=""/>
        </a:lt2>
        <a:accent1>
          <a:srgbClr xmlns:mc="http://schemas.openxmlformats.org/markup-compatibility/2006" xmlns:a14="http://schemas.microsoft.com/office/drawing/2007/7/7/main" val="00E4A8" mc:Ignorable=""/>
        </a:accent1>
        <a:accent2>
          <a:srgbClr xmlns:mc="http://schemas.openxmlformats.org/markup-compatibility/2006" xmlns:a14="http://schemas.microsoft.com/office/drawing/2007/7/7/main" val="3333CC" mc:Ignorable=""/>
        </a:accent2>
        <a:accent3>
          <a:srgbClr xmlns:mc="http://schemas.openxmlformats.org/markup-compatibility/2006" xmlns:a14="http://schemas.microsoft.com/office/drawing/2007/7/7/main" val="AAAAAA" mc:Ignorable=""/>
        </a:accent3>
        <a:accent4>
          <a:srgbClr xmlns:mc="http://schemas.openxmlformats.org/markup-compatibility/2006" xmlns:a14="http://schemas.microsoft.com/office/drawing/2007/7/7/main" val="DADADA" mc:Ignorable=""/>
        </a:accent4>
        <a:accent5>
          <a:srgbClr xmlns:mc="http://schemas.openxmlformats.org/markup-compatibility/2006" xmlns:a14="http://schemas.microsoft.com/office/drawing/2007/7/7/main" val="AAEFD1" mc:Ignorable=""/>
        </a:accent5>
        <a:accent6>
          <a:srgbClr xmlns:mc="http://schemas.openxmlformats.org/markup-compatibility/2006" xmlns:a14="http://schemas.microsoft.com/office/drawing/2007/7/7/main" val="2D2DB9" mc:Ignorable=""/>
        </a:accent6>
        <a:hlink>
          <a:srgbClr xmlns:mc="http://schemas.openxmlformats.org/markup-compatibility/2006" xmlns:a14="http://schemas.microsoft.com/office/drawing/2007/7/7/main" val="FF5050" mc:Ignorable=""/>
        </a:hlink>
        <a:folHlink>
          <a:srgbClr xmlns:mc="http://schemas.openxmlformats.org/markup-compatibility/2006" xmlns:a14="http://schemas.microsoft.com/office/drawing/2007/7/7/main" val="FFCF01" mc:Ignorable="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xmlns:mc="http://schemas.openxmlformats.org/markup-compatibility/2006" xmlns:a14="http://schemas.microsoft.com/office/drawing/2007/7/7/main" val="000094" mc:Ignorable=""/>
        </a:dk1>
        <a:lt1>
          <a:srgbClr xmlns:mc="http://schemas.openxmlformats.org/markup-compatibility/2006" xmlns:a14="http://schemas.microsoft.com/office/drawing/2007/7/7/main" val="FFFFFF" mc:Ignorable=""/>
        </a:lt1>
        <a:dk2>
          <a:srgbClr xmlns:mc="http://schemas.openxmlformats.org/markup-compatibility/2006" xmlns:a14="http://schemas.microsoft.com/office/drawing/2007/7/7/main" val="0000CC" mc:Ignorable=""/>
        </a:dk2>
        <a:lt2>
          <a:srgbClr xmlns:mc="http://schemas.openxmlformats.org/markup-compatibility/2006" xmlns:a14="http://schemas.microsoft.com/office/drawing/2007/7/7/main" val="FFFFCC" mc:Ignorable=""/>
        </a:lt2>
        <a:accent1>
          <a:srgbClr xmlns:mc="http://schemas.openxmlformats.org/markup-compatibility/2006" xmlns:a14="http://schemas.microsoft.com/office/drawing/2007/7/7/main" val="3193FF" mc:Ignorable=""/>
        </a:accent1>
        <a:accent2>
          <a:srgbClr xmlns:mc="http://schemas.openxmlformats.org/markup-compatibility/2006" xmlns:a14="http://schemas.microsoft.com/office/drawing/2007/7/7/main" val="9900FF" mc:Ignorable=""/>
        </a:accent2>
        <a:accent3>
          <a:srgbClr xmlns:mc="http://schemas.openxmlformats.org/markup-compatibility/2006" xmlns:a14="http://schemas.microsoft.com/office/drawing/2007/7/7/main" val="AAAAE2" mc:Ignorable=""/>
        </a:accent3>
        <a:accent4>
          <a:srgbClr xmlns:mc="http://schemas.openxmlformats.org/markup-compatibility/2006" xmlns:a14="http://schemas.microsoft.com/office/drawing/2007/7/7/main" val="DADADA" mc:Ignorable=""/>
        </a:accent4>
        <a:accent5>
          <a:srgbClr xmlns:mc="http://schemas.openxmlformats.org/markup-compatibility/2006" xmlns:a14="http://schemas.microsoft.com/office/drawing/2007/7/7/main" val="ADC8FF" mc:Ignorable=""/>
        </a:accent5>
        <a:accent6>
          <a:srgbClr xmlns:mc="http://schemas.openxmlformats.org/markup-compatibility/2006" xmlns:a14="http://schemas.microsoft.com/office/drawing/2007/7/7/main" val="8A00E7" mc:Ignorable=""/>
        </a:accent6>
        <a:hlink>
          <a:srgbClr xmlns:mc="http://schemas.openxmlformats.org/markup-compatibility/2006" xmlns:a14="http://schemas.microsoft.com/office/drawing/2007/7/7/main" val="FF3399" mc:Ignorable=""/>
        </a:hlink>
        <a:folHlink>
          <a:srgbClr xmlns:mc="http://schemas.openxmlformats.org/markup-compatibility/2006" xmlns:a14="http://schemas.microsoft.com/office/drawing/2007/7/7/main" val="FFCC00" mc:Ignorable="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xmlns:mc="http://schemas.openxmlformats.org/markup-compatibility/2006" xmlns:a14="http://schemas.microsoft.com/office/drawing/2007/7/7/main" val="000000" mc:Ignorable=""/>
        </a:dk1>
        <a:lt1>
          <a:srgbClr xmlns:mc="http://schemas.openxmlformats.org/markup-compatibility/2006" xmlns:a14="http://schemas.microsoft.com/office/drawing/2007/7/7/main" val="FFFFFF" mc:Ignorable=""/>
        </a:lt1>
        <a:dk2>
          <a:srgbClr xmlns:mc="http://schemas.openxmlformats.org/markup-compatibility/2006" xmlns:a14="http://schemas.microsoft.com/office/drawing/2007/7/7/main" val="333399" mc:Ignorable=""/>
        </a:dk2>
        <a:lt2>
          <a:srgbClr xmlns:mc="http://schemas.openxmlformats.org/markup-compatibility/2006" xmlns:a14="http://schemas.microsoft.com/office/drawing/2007/7/7/main" val="1C1C1C" mc:Ignorable=""/>
        </a:lt2>
        <a:accent1>
          <a:srgbClr xmlns:mc="http://schemas.openxmlformats.org/markup-compatibility/2006" xmlns:a14="http://schemas.microsoft.com/office/drawing/2007/7/7/main" val="00E4A8" mc:Ignorable=""/>
        </a:accent1>
        <a:accent2>
          <a:srgbClr xmlns:mc="http://schemas.openxmlformats.org/markup-compatibility/2006" xmlns:a14="http://schemas.microsoft.com/office/drawing/2007/7/7/main" val="FFCF01" mc:Ignorable=""/>
        </a:accent2>
        <a:accent3>
          <a:srgbClr xmlns:mc="http://schemas.openxmlformats.org/markup-compatibility/2006" xmlns:a14="http://schemas.microsoft.com/office/drawing/2007/7/7/main" val="FFFFFF" mc:Ignorable=""/>
        </a:accent3>
        <a:accent4>
          <a:srgbClr xmlns:mc="http://schemas.openxmlformats.org/markup-compatibility/2006" xmlns:a14="http://schemas.microsoft.com/office/drawing/2007/7/7/main" val="000000" mc:Ignorable=""/>
        </a:accent4>
        <a:accent5>
          <a:srgbClr xmlns:mc="http://schemas.openxmlformats.org/markup-compatibility/2006" xmlns:a14="http://schemas.microsoft.com/office/drawing/2007/7/7/main" val="AAEFD1" mc:Ignorable=""/>
        </a:accent5>
        <a:accent6>
          <a:srgbClr xmlns:mc="http://schemas.openxmlformats.org/markup-compatibility/2006" xmlns:a14="http://schemas.microsoft.com/office/drawing/2007/7/7/main" val="E7BB01" mc:Ignorable=""/>
        </a:accent6>
        <a:hlink>
          <a:srgbClr xmlns:mc="http://schemas.openxmlformats.org/markup-compatibility/2006" xmlns:a14="http://schemas.microsoft.com/office/drawing/2007/7/7/main" val="FF0000" mc:Ignorable=""/>
        </a:hlink>
        <a:folHlink>
          <a:srgbClr xmlns:mc="http://schemas.openxmlformats.org/markup-compatibility/2006" xmlns:a14="http://schemas.microsoft.com/office/drawing/2007/7/7/main" val="3333CC" mc:Ignorable="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xmlns:mc="http://schemas.openxmlformats.org/markup-compatibility/2006" xmlns:a14="http://schemas.microsoft.com/office/drawing/2007/7/7/main" val="000000" mc:Ignorable=""/>
        </a:dk1>
        <a:lt1>
          <a:srgbClr xmlns:mc="http://schemas.openxmlformats.org/markup-compatibility/2006" xmlns:a14="http://schemas.microsoft.com/office/drawing/2007/7/7/main" val="FFFFFF" mc:Ignorable=""/>
        </a:lt1>
        <a:dk2>
          <a:srgbClr xmlns:mc="http://schemas.openxmlformats.org/markup-compatibility/2006" xmlns:a14="http://schemas.microsoft.com/office/drawing/2007/7/7/main" val="515F7B" mc:Ignorable=""/>
        </a:dk2>
        <a:lt2>
          <a:srgbClr xmlns:mc="http://schemas.openxmlformats.org/markup-compatibility/2006" xmlns:a14="http://schemas.microsoft.com/office/drawing/2007/7/7/main" val="808080" mc:Ignorable=""/>
        </a:lt2>
        <a:accent1>
          <a:srgbClr xmlns:mc="http://schemas.openxmlformats.org/markup-compatibility/2006" xmlns:a14="http://schemas.microsoft.com/office/drawing/2007/7/7/main" val="9FCAD3" mc:Ignorable=""/>
        </a:accent1>
        <a:accent2>
          <a:srgbClr xmlns:mc="http://schemas.openxmlformats.org/markup-compatibility/2006" xmlns:a14="http://schemas.microsoft.com/office/drawing/2007/7/7/main" val="C0C0C0" mc:Ignorable=""/>
        </a:accent2>
        <a:accent3>
          <a:srgbClr xmlns:mc="http://schemas.openxmlformats.org/markup-compatibility/2006" xmlns:a14="http://schemas.microsoft.com/office/drawing/2007/7/7/main" val="FFFFFF" mc:Ignorable=""/>
        </a:accent3>
        <a:accent4>
          <a:srgbClr xmlns:mc="http://schemas.openxmlformats.org/markup-compatibility/2006" xmlns:a14="http://schemas.microsoft.com/office/drawing/2007/7/7/main" val="000000" mc:Ignorable=""/>
        </a:accent4>
        <a:accent5>
          <a:srgbClr xmlns:mc="http://schemas.openxmlformats.org/markup-compatibility/2006" xmlns:a14="http://schemas.microsoft.com/office/drawing/2007/7/7/main" val="CDE1E6" mc:Ignorable=""/>
        </a:accent5>
        <a:accent6>
          <a:srgbClr xmlns:mc="http://schemas.openxmlformats.org/markup-compatibility/2006" xmlns:a14="http://schemas.microsoft.com/office/drawing/2007/7/7/main" val="AEAEAE" mc:Ignorable=""/>
        </a:accent6>
        <a:hlink>
          <a:srgbClr xmlns:mc="http://schemas.openxmlformats.org/markup-compatibility/2006" xmlns:a14="http://schemas.microsoft.com/office/drawing/2007/7/7/main" val="91AFBF" mc:Ignorable=""/>
        </a:hlink>
        <a:folHlink>
          <a:srgbClr xmlns:mc="http://schemas.openxmlformats.org/markup-compatibility/2006" xmlns:a14="http://schemas.microsoft.com/office/drawing/2007/7/7/main" val="ECEAAC" mc:Ignorable="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xmlns:mc="http://schemas.openxmlformats.org/markup-compatibility/2006" xmlns:a14="http://schemas.microsoft.com/office/drawing/2007/7/7/main" val="000000" mc:Ignorable=""/>
        </a:dk1>
        <a:lt1>
          <a:srgbClr xmlns:mc="http://schemas.openxmlformats.org/markup-compatibility/2006" xmlns:a14="http://schemas.microsoft.com/office/drawing/2007/7/7/main" val="FFFFFF" mc:Ignorable=""/>
        </a:lt1>
        <a:dk2>
          <a:srgbClr xmlns:mc="http://schemas.openxmlformats.org/markup-compatibility/2006" xmlns:a14="http://schemas.microsoft.com/office/drawing/2007/7/7/main" val="000066" mc:Ignorable=""/>
        </a:dk2>
        <a:lt2>
          <a:srgbClr xmlns:mc="http://schemas.openxmlformats.org/markup-compatibility/2006" xmlns:a14="http://schemas.microsoft.com/office/drawing/2007/7/7/main" val="333333" mc:Ignorable=""/>
        </a:lt2>
        <a:accent1>
          <a:srgbClr xmlns:mc="http://schemas.openxmlformats.org/markup-compatibility/2006" xmlns:a14="http://schemas.microsoft.com/office/drawing/2007/7/7/main" val="C4709A" mc:Ignorable=""/>
        </a:accent1>
        <a:accent2>
          <a:srgbClr xmlns:mc="http://schemas.openxmlformats.org/markup-compatibility/2006" xmlns:a14="http://schemas.microsoft.com/office/drawing/2007/7/7/main" val="4B4EB5" mc:Ignorable=""/>
        </a:accent2>
        <a:accent3>
          <a:srgbClr xmlns:mc="http://schemas.openxmlformats.org/markup-compatibility/2006" xmlns:a14="http://schemas.microsoft.com/office/drawing/2007/7/7/main" val="FFFFFF" mc:Ignorable=""/>
        </a:accent3>
        <a:accent4>
          <a:srgbClr xmlns:mc="http://schemas.openxmlformats.org/markup-compatibility/2006" xmlns:a14="http://schemas.microsoft.com/office/drawing/2007/7/7/main" val="000000" mc:Ignorable=""/>
        </a:accent4>
        <a:accent5>
          <a:srgbClr xmlns:mc="http://schemas.openxmlformats.org/markup-compatibility/2006" xmlns:a14="http://schemas.microsoft.com/office/drawing/2007/7/7/main" val="DEBBCA" mc:Ignorable=""/>
        </a:accent5>
        <a:accent6>
          <a:srgbClr xmlns:mc="http://schemas.openxmlformats.org/markup-compatibility/2006" xmlns:a14="http://schemas.microsoft.com/office/drawing/2007/7/7/main" val="4346A4" mc:Ignorable=""/>
        </a:accent6>
        <a:hlink>
          <a:srgbClr xmlns:mc="http://schemas.openxmlformats.org/markup-compatibility/2006" xmlns:a14="http://schemas.microsoft.com/office/drawing/2007/7/7/main" val="C481CF" mc:Ignorable=""/>
        </a:hlink>
        <a:folHlink>
          <a:srgbClr xmlns:mc="http://schemas.openxmlformats.org/markup-compatibility/2006" xmlns:a14="http://schemas.microsoft.com/office/drawing/2007/7/7/main" val="76B749" mc:Ignorable="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xmlns:mc="http://schemas.openxmlformats.org/markup-compatibility/2006" xmlns:a14="http://schemas.microsoft.com/office/drawing/2007/7/7/main" val="000000" mc:Ignorable=""/>
        </a:dk1>
        <a:lt1>
          <a:srgbClr xmlns:mc="http://schemas.openxmlformats.org/markup-compatibility/2006" xmlns:a14="http://schemas.microsoft.com/office/drawing/2007/7/7/main" val="FFFFFF" mc:Ignorable=""/>
        </a:lt1>
        <a:dk2>
          <a:srgbClr xmlns:mc="http://schemas.openxmlformats.org/markup-compatibility/2006" xmlns:a14="http://schemas.microsoft.com/office/drawing/2007/7/7/main" val="6A4076" mc:Ignorable=""/>
        </a:dk2>
        <a:lt2>
          <a:srgbClr xmlns:mc="http://schemas.openxmlformats.org/markup-compatibility/2006" xmlns:a14="http://schemas.microsoft.com/office/drawing/2007/7/7/main" val="969696" mc:Ignorable=""/>
        </a:lt2>
        <a:accent1>
          <a:srgbClr xmlns:mc="http://schemas.openxmlformats.org/markup-compatibility/2006" xmlns:a14="http://schemas.microsoft.com/office/drawing/2007/7/7/main" val="DBA9C2" mc:Ignorable=""/>
        </a:accent1>
        <a:accent2>
          <a:srgbClr xmlns:mc="http://schemas.openxmlformats.org/markup-compatibility/2006" xmlns:a14="http://schemas.microsoft.com/office/drawing/2007/7/7/main" val="E1BF91" mc:Ignorable=""/>
        </a:accent2>
        <a:accent3>
          <a:srgbClr xmlns:mc="http://schemas.openxmlformats.org/markup-compatibility/2006" xmlns:a14="http://schemas.microsoft.com/office/drawing/2007/7/7/main" val="FFFFFF" mc:Ignorable=""/>
        </a:accent3>
        <a:accent4>
          <a:srgbClr xmlns:mc="http://schemas.openxmlformats.org/markup-compatibility/2006" xmlns:a14="http://schemas.microsoft.com/office/drawing/2007/7/7/main" val="000000" mc:Ignorable=""/>
        </a:accent4>
        <a:accent5>
          <a:srgbClr xmlns:mc="http://schemas.openxmlformats.org/markup-compatibility/2006" xmlns:a14="http://schemas.microsoft.com/office/drawing/2007/7/7/main" val="EAD1DD" mc:Ignorable=""/>
        </a:accent5>
        <a:accent6>
          <a:srgbClr xmlns:mc="http://schemas.openxmlformats.org/markup-compatibility/2006" xmlns:a14="http://schemas.microsoft.com/office/drawing/2007/7/7/main" val="CCAD83" mc:Ignorable=""/>
        </a:accent6>
        <a:hlink>
          <a:srgbClr xmlns:mc="http://schemas.openxmlformats.org/markup-compatibility/2006" xmlns:a14="http://schemas.microsoft.com/office/drawing/2007/7/7/main" val="B3CE82" mc:Ignorable=""/>
        </a:hlink>
        <a:folHlink>
          <a:srgbClr xmlns:mc="http://schemas.openxmlformats.org/markup-compatibility/2006" xmlns:a14="http://schemas.microsoft.com/office/drawing/2007/7/7/main" val="B8AD48" mc:Ignorable="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xmlns:mc="http://schemas.openxmlformats.org/markup-compatibility/2006" xmlns:a14="http://schemas.microsoft.com/office/drawing/2007/7/7/main" val="000000" mc:Ignorable=""/>
      </a:dk1>
      <a:lt1>
        <a:srgbClr xmlns:mc="http://schemas.openxmlformats.org/markup-compatibility/2006" xmlns:a14="http://schemas.microsoft.com/office/drawing/2007/7/7/main" val="FFFFFF" mc:Ignorable=""/>
      </a:lt1>
      <a:dk2>
        <a:srgbClr xmlns:mc="http://schemas.openxmlformats.org/markup-compatibility/2006" xmlns:a14="http://schemas.microsoft.com/office/drawing/2007/7/7/main" val="000000" mc:Ignorable=""/>
      </a:dk2>
      <a:lt2>
        <a:srgbClr xmlns:mc="http://schemas.openxmlformats.org/markup-compatibility/2006" xmlns:a14="http://schemas.microsoft.com/office/drawing/2007/7/7/main" val="808080" mc:Ignorable=""/>
      </a:lt2>
      <a:accent1>
        <a:srgbClr xmlns:mc="http://schemas.openxmlformats.org/markup-compatibility/2006" xmlns:a14="http://schemas.microsoft.com/office/drawing/2007/7/7/main" val="BBE0E3" mc:Ignorable=""/>
      </a:accent1>
      <a:accent2>
        <a:srgbClr xmlns:mc="http://schemas.openxmlformats.org/markup-compatibility/2006" xmlns:a14="http://schemas.microsoft.com/office/drawing/2007/7/7/main" val="333399" mc:Ignorable=""/>
      </a:accent2>
      <a:accent3>
        <a:srgbClr xmlns:mc="http://schemas.openxmlformats.org/markup-compatibility/2006" xmlns:a14="http://schemas.microsoft.com/office/drawing/2007/7/7/main" val="FFFFFF" mc:Ignorable=""/>
      </a:accent3>
      <a:accent4>
        <a:srgbClr xmlns:mc="http://schemas.openxmlformats.org/markup-compatibility/2006" xmlns:a14="http://schemas.microsoft.com/office/drawing/2007/7/7/main" val="000000" mc:Ignorable=""/>
      </a:accent4>
      <a:accent5>
        <a:srgbClr xmlns:mc="http://schemas.openxmlformats.org/markup-compatibility/2006" xmlns:a14="http://schemas.microsoft.com/office/drawing/2007/7/7/main" val="DAEDEF" mc:Ignorable=""/>
      </a:accent5>
      <a:accent6>
        <a:srgbClr xmlns:mc="http://schemas.openxmlformats.org/markup-compatibility/2006" xmlns:a14="http://schemas.microsoft.com/office/drawing/2007/7/7/main" val="2D2D8A" mc:Ignorable=""/>
      </a:accent6>
      <a:hlink>
        <a:srgbClr xmlns:mc="http://schemas.openxmlformats.org/markup-compatibility/2006" xmlns:a14="http://schemas.microsoft.com/office/drawing/2007/7/7/main" val="009999" mc:Ignorable=""/>
      </a:hlink>
      <a:folHlink>
        <a:srgbClr xmlns:mc="http://schemas.openxmlformats.org/markup-compatibility/2006" xmlns:a14="http://schemas.microsoft.com/office/drawing/2007/7/7/main" val="99CC00" mc:Ignorable="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xmlns:mc="http://schemas.openxmlformats.org/markup-compatibility/2006" xmlns:a14="http://schemas.microsoft.com/office/drawing/2007/7/7/main" val="000000" mc:Ignorable="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xmlns:mc="http://schemas.openxmlformats.org/markup-compatibility/2006" xmlns:a14="http://schemas.microsoft.com/office/drawing/2007/7/7/main" val="000000" mc:Ignorable="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xmlns:mc="http://schemas.openxmlformats.org/markup-compatibility/2006" xmlns:a14="http://schemas.microsoft.com/office/drawing/2007/7/7/main" val="000000" mc:Ignorable="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outs:outSpaceData xmlns:outs="http://schemas.microsoft.com/office/2009/outspace/metadata">
  <outs:relatedDates>
    <outs:relatedDate>
      <outs:type>3</outs:type>
      <outs:displayName>Last Modified</outs:displayName>
      <outs:dateTime>2010-01-05T05:13:26Z</outs:dateTime>
      <outs:isPinned>true</outs:isPinned>
    </outs:relatedDate>
    <outs:relatedDate>
      <outs:type>2</outs:type>
      <outs:displayName>Created</outs:displayName>
      <outs:dateTime>2007-07-27T07:29:18Z</outs:dateTime>
      <outs:isPinned>true</outs:isPinned>
    </outs:relatedDate>
    <outs:relatedDate>
      <outs:type>4</outs:type>
      <outs:displayName>Last Printed</outs:displayName>
      <outs:dateTime/>
      <outs:isPinned>true</outs:isPinned>
    </outs:relatedDate>
  </outs:relatedDates>
  <outs:relatedDocuments>
    <outs:relatedDocument>
      <outs:type>2</outs:type>
      <outs:displayName>Other documents in current folder</outs:displayName>
      <outs:uri/>
      <outs:isPinned>true</outs:isPinned>
    </outs:relatedDocument>
  </outs:relatedDocuments>
  <outs:relatedPeople>
    <outs:relatedPeopleItem>
      <outs:category>Author</outs:category>
      <outs:people>
        <outs:relatedPerson>
          <outs:displayName>cfdvs</outs:displayName>
          <outs:accountName/>
        </outs:relatedPerson>
      </outs:people>
      <outs:source>0</outs:source>
      <outs:isPinned>true</outs:isPinned>
    </outs:relatedPeopleItem>
    <outs:relatedPeopleItem>
      <outs:category>Last modified by</outs:category>
      <outs:people>
        <outs:relatedPerson>
          <outs:displayName>Pushpak</outs:displayName>
          <outs:accountName/>
        </outs:relatedPerson>
      </outs:people>
      <outs:source>0</outs:source>
      <outs:isPinned>true</outs:isPinned>
    </outs:relatedPeopleItem>
    <outs:relatedPeopleItem>
      <outs:category>Manager</outs:category>
      <outs:people/>
      <outs:source>0</outs:source>
      <outs:isPinned>false</outs:isPinned>
    </outs:relatedPeopleItem>
  </outs:relatedPeople>
  <propertyMetadataList xmlns="http://schemas.microsoft.com/office/2009/outspace/metadata">
    <propertyMetadata>
      <type>0</type>
      <propertyId>2228224</propertyId>
      <propertyName/>
      <isPinned>true</isPinned>
    </propertyMetadata>
    <propertyMetadata>
      <type>0</type>
      <propertyId>1114115</propertyId>
      <propertyName/>
      <isPinned>true</isPinned>
    </propertyMetadata>
    <propertyMetadata>
      <type>0</type>
      <propertyId>1114117</propertyId>
      <propertyName/>
      <isPinned>true</isPinned>
    </propertyMetadata>
    <propertyMetadata>
      <type>0</type>
      <propertyId>589825</propertyId>
      <propertyName/>
      <isPinned>false</isPinned>
    </propertyMetadata>
    <propertyMetadata>
      <type>0</type>
      <propertyId>1114116</propertyId>
      <propertyName/>
      <isPinned>false</isPinned>
    </propertyMetadata>
    <propertyMetadata>
      <type>0</type>
      <propertyId>14</propertyId>
      <propertyName/>
      <isPinned>true</isPinned>
    </propertyMetadata>
    <propertyMetadata>
      <type>0</type>
      <propertyId>8</propertyId>
      <propertyName/>
      <isPinned>true</isPinned>
    </propertyMetadata>
    <propertyMetadata>
      <type>0</type>
      <propertyId>6</propertyId>
      <propertyName/>
      <isPinned>false</isPinned>
    </propertyMetadata>
    <propertyMetadata>
      <type>0</type>
      <propertyId>1114118</propertyId>
      <propertyName/>
      <isPinned>false</isPinned>
    </propertyMetadata>
    <propertyMetadata>
      <type>0</type>
      <propertyId>1179649</propertyId>
      <propertyName/>
      <isPinned>false</isPinned>
    </propertyMetadata>
    <propertyMetadata>
      <type>0</type>
      <propertyId>655365</propertyId>
      <propertyName/>
      <isPinned>false</isPinned>
    </propertyMetadata>
    <propertyMetadata>
      <type>0</type>
      <propertyId>1</propertyId>
      <propertyName/>
      <isPinned>false</isPinned>
    </propertyMetadata>
    <propertyMetadata>
      <type>0</type>
      <propertyId>0</propertyId>
      <propertyName/>
      <isPinned>true</isPinned>
    </propertyMetadata>
    <propertyMetadata>
      <type>0</type>
      <propertyId>13</propertyId>
      <propertyName/>
      <isPinned>false</isPinned>
    </propertyMetadata>
    <propertyMetadata>
      <type>0</type>
      <propertyId>1179653</propertyId>
      <propertyName/>
      <isPinned>false</isPinned>
    </propertyMetadata>
    <propertyMetadata>
      <type>0</type>
      <propertyId>22</propertyId>
      <propertyName/>
      <isPinned>false</isPinned>
    </propertyMetadata>
  </propertyMetadataList>
  <outs:corruptMetadataWasLost/>
</outs:outSpaceData>
</file>

<file path=customXml/itemProps1.xml><?xml version="1.0" encoding="utf-8"?>
<ds:datastoreItem xmlns:ds="http://schemas.openxmlformats.org/officeDocument/2006/customXml" ds:itemID="{4CAE2008-63DA-4BB7-A1BE-07EC9B24C875}">
  <ds:schemaRefs>
    <ds:schemaRef ds:uri="http://schemas.microsoft.com/office/2009/outspace/metadat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</TotalTime>
  <Words>1639</Words>
  <Application>Microsoft Office PowerPoint</Application>
  <PresentationFormat>On-screen Show (4:3)</PresentationFormat>
  <Paragraphs>386</Paragraphs>
  <Slides>35</Slides>
  <Notes>16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7" baseType="lpstr">
      <vt:lpstr>Blends</vt:lpstr>
      <vt:lpstr>Equation</vt:lpstr>
      <vt:lpstr>CS344: Introduction to Artificial Intelligence (associated lab: CS386) </vt:lpstr>
      <vt:lpstr>PowerPoint Presentation</vt:lpstr>
      <vt:lpstr>Allied Disciplines</vt:lpstr>
      <vt:lpstr>Fuzzy Logic tries to capture the human ability of reasoning with imprecise information</vt:lpstr>
      <vt:lpstr>Underlying Theory: Theory of Fuzzy Sets</vt:lpstr>
      <vt:lpstr>Fuzzy Set Theory (contd.)</vt:lpstr>
      <vt:lpstr>Linguistic Variables</vt:lpstr>
      <vt:lpstr>Example Profiles</vt:lpstr>
      <vt:lpstr>Example Profiles</vt:lpstr>
      <vt:lpstr>Concept of Hedge</vt:lpstr>
      <vt:lpstr>    Representing sets</vt:lpstr>
      <vt:lpstr>Belongingness Predicate</vt:lpstr>
      <vt:lpstr>Representation of Fuzzy sets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History of Fuzzy Logic</vt:lpstr>
      <vt:lpstr>Lukasiewitz formula for Fuzzy Implication</vt:lpstr>
      <vt:lpstr>Fuzzy Inferencing</vt:lpstr>
      <vt:lpstr>Classical Modus Ponens in tems of truth values</vt:lpstr>
      <vt:lpstr>Use Lukasiewitz definition</vt:lpstr>
      <vt:lpstr>PowerPoint Presentation</vt:lpstr>
      <vt:lpstr>Fuzzy Inferencing</vt:lpstr>
      <vt:lpstr>PowerPoint Presentation</vt:lpstr>
      <vt:lpstr>PowerPoint Presentation</vt:lpstr>
      <vt:lpstr>PowerPoint Presentation</vt:lpstr>
      <vt:lpstr>PowerPoint Presentation</vt:lpstr>
      <vt:lpstr>Inference procedure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cfdvs,iit bombay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Resources</dc:title>
  <dc:creator>cfdvs</dc:creator>
  <cp:lastModifiedBy>Prashanth Kamle</cp:lastModifiedBy>
  <cp:revision>87</cp:revision>
  <dcterms:created xsi:type="dcterms:W3CDTF">2007-07-27T07:29:18Z</dcterms:created>
  <dcterms:modified xsi:type="dcterms:W3CDTF">2010-01-06T17:05:19Z</dcterms:modified>
</cp:coreProperties>
</file>