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sldIdLst>
    <p:sldId id="256" r:id="rId2"/>
    <p:sldId id="415" r:id="rId3"/>
    <p:sldId id="416" r:id="rId4"/>
    <p:sldId id="408" r:id="rId5"/>
    <p:sldId id="409" r:id="rId6"/>
    <p:sldId id="417" r:id="rId7"/>
    <p:sldId id="418" r:id="rId8"/>
    <p:sldId id="419" r:id="rId9"/>
    <p:sldId id="420" r:id="rId10"/>
    <p:sldId id="421" r:id="rId11"/>
    <p:sldId id="422" r:id="rId12"/>
    <p:sldId id="423" r:id="rId13"/>
    <p:sldId id="424" r:id="rId14"/>
    <p:sldId id="425" r:id="rId15"/>
    <p:sldId id="426" r:id="rId16"/>
    <p:sldId id="427" r:id="rId17"/>
    <p:sldId id="428" r:id="rId18"/>
    <p:sldId id="429" r:id="rId19"/>
    <p:sldId id="430" r:id="rId20"/>
    <p:sldId id="431" r:id="rId21"/>
    <p:sldId id="432" r:id="rId22"/>
    <p:sldId id="433" r:id="rId23"/>
    <p:sldId id="434" r:id="rId24"/>
    <p:sldId id="435" r:id="rId25"/>
    <p:sldId id="436" r:id="rId26"/>
    <p:sldId id="437" r:id="rId27"/>
    <p:sldId id="438" r:id="rId28"/>
    <p:sldId id="439" r:id="rId29"/>
    <p:sldId id="440" r:id="rId30"/>
    <p:sldId id="441" r:id="rId31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6.wmf"/><Relationship Id="rId3" Type="http://schemas.openxmlformats.org/officeDocument/2006/relationships/image" Target="../media/image24.wmf"/><Relationship Id="rId7" Type="http://schemas.openxmlformats.org/officeDocument/2006/relationships/image" Target="../media/image31.wmf"/><Relationship Id="rId12" Type="http://schemas.openxmlformats.org/officeDocument/2006/relationships/image" Target="../media/image35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4.wmf"/><Relationship Id="rId5" Type="http://schemas.openxmlformats.org/officeDocument/2006/relationships/image" Target="../media/image26.wmf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fld id="{55AA77F3-B50B-480E-83B8-2D663152BBC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93416-AE84-4B91-9FA7-E4AFA8F797DD}" type="slidenum">
              <a:rPr lang="en-US"/>
              <a:pPr/>
              <a:t>1</a:t>
            </a:fld>
            <a:endParaRPr lang="en-US"/>
          </a:p>
        </p:txBody>
      </p:sp>
      <p:sp>
        <p:nvSpPr>
          <p:cNvPr id="22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2AA674-8F99-4396-8CF9-67E1CDBB4A0B}" type="slidenum">
              <a:rPr lang="en-US"/>
              <a:pPr/>
              <a:t>10</a:t>
            </a:fld>
            <a:endParaRPr lang="en-US"/>
          </a:p>
        </p:txBody>
      </p:sp>
      <p:sp>
        <p:nvSpPr>
          <p:cNvPr id="89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121740-89AF-40C7-8A86-A1E324F6A6B0}" type="slidenum">
              <a:rPr lang="en-US"/>
              <a:pPr/>
              <a:t>11</a:t>
            </a:fld>
            <a:endParaRPr lang="en-US"/>
          </a:p>
        </p:txBody>
      </p:sp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CDBC47-957E-4115-BA82-668E502419B7}" type="slidenum">
              <a:rPr lang="en-US"/>
              <a:pPr/>
              <a:t>12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32DEC7-038C-40EB-9FAE-7C38F4694828}" type="slidenum">
              <a:rPr lang="en-US"/>
              <a:pPr/>
              <a:t>13</a:t>
            </a:fld>
            <a:endParaRPr lang="en-US"/>
          </a:p>
        </p:txBody>
      </p:sp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D2B902-DA61-421C-BD3C-2C7F059FBAB2}" type="slidenum">
              <a:rPr lang="en-US"/>
              <a:pPr/>
              <a:t>14</a:t>
            </a:fld>
            <a:endParaRPr lang="en-US"/>
          </a:p>
        </p:txBody>
      </p:sp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B7A8BB-4E12-417D-BD0B-940C2C26ABD7}" type="slidenum">
              <a:rPr lang="en-US"/>
              <a:pPr/>
              <a:t>15</a:t>
            </a:fld>
            <a:endParaRPr lang="en-US"/>
          </a:p>
        </p:txBody>
      </p:sp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0F470F-0231-4B9F-832F-FB1687E814C8}" type="slidenum">
              <a:rPr lang="en-US"/>
              <a:pPr/>
              <a:t>16</a:t>
            </a:fld>
            <a:endParaRPr lang="en-US"/>
          </a:p>
        </p:txBody>
      </p:sp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F7CA9A-7D89-4C15-AE26-65462779CC3A}" type="slidenum">
              <a:rPr lang="en-US"/>
              <a:pPr/>
              <a:t>17</a:t>
            </a:fld>
            <a:endParaRPr lang="en-US"/>
          </a:p>
        </p:txBody>
      </p:sp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719A37-347C-4041-8EA9-3C19EF7A633C}" type="slidenum">
              <a:rPr lang="en-US"/>
              <a:pPr/>
              <a:t>18</a:t>
            </a:fld>
            <a:endParaRPr lang="en-US"/>
          </a:p>
        </p:txBody>
      </p:sp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20A700-0A91-4CD9-8EE1-DA38E163BB3F}" type="slidenum">
              <a:rPr lang="en-US"/>
              <a:pPr/>
              <a:t>19</a:t>
            </a:fld>
            <a:endParaRPr lang="en-US"/>
          </a:p>
        </p:txBody>
      </p:sp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45727F-DC55-40AB-A95B-135444E016B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CD65D1-068C-4126-948E-B70B1DF42518}" type="slidenum">
              <a:rPr lang="en-US"/>
              <a:pPr/>
              <a:t>20</a:t>
            </a:fld>
            <a:endParaRPr lang="en-US"/>
          </a:p>
        </p:txBody>
      </p:sp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8A0632-CFD6-42E4-BE67-DAC93A843418}" type="slidenum">
              <a:rPr lang="en-US"/>
              <a:pPr/>
              <a:t>21</a:t>
            </a:fld>
            <a:endParaRPr lang="en-US"/>
          </a:p>
        </p:txBody>
      </p:sp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0A6984-4BA7-4381-A18D-D41A518ED497}" type="slidenum">
              <a:rPr lang="en-US"/>
              <a:pPr/>
              <a:t>22</a:t>
            </a:fld>
            <a:endParaRPr lang="en-US"/>
          </a:p>
        </p:txBody>
      </p:sp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993A09-E270-4F4C-9356-7AF742036B5D}" type="slidenum">
              <a:rPr lang="en-US"/>
              <a:pPr/>
              <a:t>23</a:t>
            </a:fld>
            <a:endParaRPr lang="en-US"/>
          </a:p>
        </p:txBody>
      </p:sp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B1882C-0A45-48B9-98F0-F169622A5A42}" type="slidenum">
              <a:rPr lang="en-US"/>
              <a:pPr/>
              <a:t>24</a:t>
            </a:fld>
            <a:endParaRPr lang="en-US"/>
          </a:p>
        </p:txBody>
      </p:sp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534BF6-EE9E-4DE6-9578-2FCF7051954A}" type="slidenum">
              <a:rPr lang="en-US"/>
              <a:pPr/>
              <a:t>25</a:t>
            </a:fld>
            <a:endParaRPr lang="en-US"/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C37F8A-4107-4969-BBBD-7B6A40B7B163}" type="slidenum">
              <a:rPr lang="en-US"/>
              <a:pPr/>
              <a:t>26</a:t>
            </a:fld>
            <a:endParaRPr lang="en-US"/>
          </a:p>
        </p:txBody>
      </p:sp>
      <p:sp>
        <p:nvSpPr>
          <p:cNvPr id="73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53AD1D-9284-4AEA-8E87-52EFC7D9CB4B}" type="slidenum">
              <a:rPr lang="en-US"/>
              <a:pPr/>
              <a:t>27</a:t>
            </a:fld>
            <a:endParaRPr lang="en-US"/>
          </a:p>
        </p:txBody>
      </p:sp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5BD459-04B4-49EC-BC15-B0607DE599C8}" type="slidenum">
              <a:rPr lang="en-US"/>
              <a:pPr/>
              <a:t>28</a:t>
            </a:fld>
            <a:endParaRPr lang="en-US"/>
          </a:p>
        </p:txBody>
      </p:sp>
      <p:sp>
        <p:nvSpPr>
          <p:cNvPr id="74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F5BCBA-B404-44B3-A5F4-2BC2A653692E}" type="slidenum">
              <a:rPr lang="en-US"/>
              <a:pPr/>
              <a:t>29</a:t>
            </a:fld>
            <a:endParaRPr lang="en-US"/>
          </a:p>
        </p:txBody>
      </p:sp>
      <p:sp>
        <p:nvSpPr>
          <p:cNvPr id="74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B99687-8915-4282-9F5F-469CC04F343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B28120-2D77-4AB4-8F30-66D07A6EE3AE}" type="slidenum">
              <a:rPr lang="en-US"/>
              <a:pPr/>
              <a:t>30</a:t>
            </a:fld>
            <a:endParaRPr lang="en-US"/>
          </a:p>
        </p:txBody>
      </p:sp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74908F-EA86-4DAA-8F02-E9084447D15C}" type="slidenum">
              <a:rPr lang="en-US"/>
              <a:pPr/>
              <a:t>4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7425" cy="3597275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520" y="4558904"/>
            <a:ext cx="5845387" cy="432054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4D5A3F-B072-43F3-B218-7500CEC79AAE}" type="slidenum">
              <a:rPr lang="en-US"/>
              <a:pPr/>
              <a:t>5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7425" cy="3597275"/>
          </a:xfrm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1520" y="4558904"/>
            <a:ext cx="5845387" cy="432054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CCF11E-90FA-4973-888D-CFAD9DB62885}" type="slidenum">
              <a:rPr lang="en-US"/>
              <a:pPr/>
              <a:t>6</a:t>
            </a:fld>
            <a:endParaRPr lang="en-US"/>
          </a:p>
        </p:txBody>
      </p:sp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0385A8-1EF5-4F64-90F9-C3D7418E7589}" type="slidenum">
              <a:rPr lang="en-US"/>
              <a:pPr/>
              <a:t>7</a:t>
            </a:fld>
            <a:endParaRPr lang="en-US"/>
          </a:p>
        </p:txBody>
      </p:sp>
      <p:sp>
        <p:nvSpPr>
          <p:cNvPr id="71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405B79-630D-4624-A399-384FD431E19D}" type="slidenum">
              <a:rPr lang="en-US"/>
              <a:pPr/>
              <a:t>8</a:t>
            </a:fld>
            <a:endParaRPr lang="en-US"/>
          </a:p>
        </p:txBody>
      </p:sp>
      <p:sp>
        <p:nvSpPr>
          <p:cNvPr id="71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ECD1E-FFCD-4DFB-87E7-D73171FAA887}" type="slidenum">
              <a:rPr lang="en-US"/>
              <a:pPr/>
              <a:t>9</a:t>
            </a:fld>
            <a:endParaRPr lang="en-US"/>
          </a:p>
        </p:txBody>
      </p:sp>
      <p:sp>
        <p:nvSpPr>
          <p:cNvPr id="89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D7B4BF6-2314-4E6B-91E7-A4265DB096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EFAD7-1158-4266-AD85-A98013F572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4411C-FCF6-4394-BB63-E53DDFC784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5EA67BE-5830-42C9-B277-1D075E5144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4DFC853-2BA4-4B64-AE43-905884D0FF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6BF2E08-5BDA-4A41-A024-73F5AE3854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" y="1371600"/>
            <a:ext cx="8839200" cy="4724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D0176-6FCD-49B2-B0A5-03AED754B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9577F-2B04-4B10-8E5C-6D52CE360A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A3278-9F8C-4C35-85EF-63862CD50A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95747-FF68-458F-A2C2-16FEF68512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08EC4-2AFC-4618-9CE4-7D735334D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D4B96-361F-4FE5-83EE-3226E3A0C7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A1E9A-C96C-4A84-8544-79DC84FE1B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8C67A-9E6C-4251-859D-652ACD9135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0C2F78A-10DF-4E14-9927-04762B34FE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8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oleObject" Target="../embeddings/oleObject46.bin"/><Relationship Id="rId18" Type="http://schemas.openxmlformats.org/officeDocument/2006/relationships/oleObject" Target="../embeddings/oleObject51.bin"/><Relationship Id="rId3" Type="http://schemas.openxmlformats.org/officeDocument/2006/relationships/notesSlide" Target="../notesSlides/notesSlide27.xml"/><Relationship Id="rId7" Type="http://schemas.openxmlformats.org/officeDocument/2006/relationships/oleObject" Target="../embeddings/oleObject40.bin"/><Relationship Id="rId12" Type="http://schemas.openxmlformats.org/officeDocument/2006/relationships/oleObject" Target="../embeddings/oleObject45.bin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15.xml"/><Relationship Id="rId16" Type="http://schemas.openxmlformats.org/officeDocument/2006/relationships/oleObject" Target="../embeddings/oleObject49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8.bin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Relationship Id="rId14" Type="http://schemas.openxmlformats.org/officeDocument/2006/relationships/oleObject" Target="../embeddings/oleObject47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600200"/>
          </a:xfrm>
        </p:spPr>
        <p:txBody>
          <a:bodyPr/>
          <a:lstStyle/>
          <a:p>
            <a:pPr algn="ctr"/>
            <a:r>
              <a:rPr lang="en-US" sz="3600" dirty="0" smtClean="0">
                <a:latin typeface="Times New Roman" pitchFamily="18" charset="0"/>
              </a:rPr>
              <a:t>CS344: Introduction to Artificial Intelligence</a:t>
            </a:r>
            <a:r>
              <a:rPr lang="en-US" sz="3600" dirty="0">
                <a:latin typeface="Times New Roman" pitchFamily="18" charset="0"/>
              </a:rPr>
              <a:t/>
            </a:r>
            <a:br>
              <a:rPr lang="en-US" sz="3600" dirty="0">
                <a:latin typeface="Times New Roman" pitchFamily="18" charset="0"/>
              </a:rPr>
            </a:br>
            <a:endParaRPr lang="en-US" dirty="0"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95600"/>
            <a:ext cx="6400800" cy="2743200"/>
          </a:xfrm>
        </p:spPr>
        <p:txBody>
          <a:bodyPr/>
          <a:lstStyle/>
          <a:p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Pushpak Bhattacharyya</a:t>
            </a:r>
            <a:b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CSE Dept., </a:t>
            </a:r>
            <a:b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</a:br>
            <a:r>
              <a:rPr lang="en-US" sz="2800" dirty="0">
                <a:solidFill>
                  <a:schemeClr val="tx2"/>
                </a:solidFill>
                <a:latin typeface="Times New Roman" pitchFamily="18" charset="0"/>
              </a:rPr>
              <a:t>IIT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</a:rPr>
              <a:t>Bombay</a:t>
            </a:r>
          </a:p>
          <a:p>
            <a:r>
              <a:rPr lang="en-US" sz="2800" dirty="0" smtClean="0">
                <a:latin typeface="Times New Roman" pitchFamily="18" charset="0"/>
              </a:rPr>
              <a:t>Lecture 30: Probabilistic Parsing: </a:t>
            </a:r>
            <a:r>
              <a:rPr lang="en-US" sz="2800" dirty="0" err="1" smtClean="0">
                <a:latin typeface="Times New Roman" pitchFamily="18" charset="0"/>
              </a:rPr>
              <a:t>Algorithmics</a:t>
            </a:r>
            <a:endParaRPr lang="en-US" sz="2800" dirty="0" smtClean="0">
              <a:latin typeface="Times New Roman" pitchFamily="18" charset="0"/>
            </a:endParaRPr>
          </a:p>
          <a:p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</a:rPr>
              <a:t>(Lecture 28-29: two hours on student seminars on Default Reasoning, Child Language Acquisition and Short Term and Long Term Memory)</a:t>
            </a:r>
            <a:endParaRPr lang="en-US" sz="2000" dirty="0">
              <a:solidFill>
                <a:schemeClr val="tx2"/>
              </a:solidFill>
              <a:latin typeface="Times New Roman" pitchFamily="18" charset="0"/>
            </a:endParaRPr>
          </a:p>
          <a:p>
            <a:endParaRPr lang="en-US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9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r>
              <a:rPr lang="en-US" sz="3600" dirty="0"/>
              <a:t>Probability of a parse tree (cont.)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4803775" y="914400"/>
            <a:ext cx="4340225" cy="2971800"/>
            <a:chOff x="2362200" y="1295400"/>
            <a:chExt cx="4950930" cy="3965837"/>
          </a:xfrm>
        </p:grpSpPr>
        <p:sp>
          <p:nvSpPr>
            <p:cNvPr id="892932" name="Text Box 3"/>
            <p:cNvSpPr txBox="1">
              <a:spLocks noChangeArrowheads="1"/>
            </p:cNvSpPr>
            <p:nvPr/>
          </p:nvSpPr>
          <p:spPr bwMode="auto">
            <a:xfrm>
              <a:off x="4038599" y="1295400"/>
              <a:ext cx="635136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S</a:t>
              </a:r>
              <a:r>
                <a:rPr lang="en-US" sz="2000" baseline="-25000">
                  <a:latin typeface="Calibri" pitchFamily="34" charset="0"/>
                </a:rPr>
                <a:t>1,l</a:t>
              </a:r>
            </a:p>
          </p:txBody>
        </p:sp>
        <p:sp>
          <p:nvSpPr>
            <p:cNvPr id="892933" name="Line 4"/>
            <p:cNvSpPr>
              <a:spLocks noChangeShapeType="1"/>
            </p:cNvSpPr>
            <p:nvPr/>
          </p:nvSpPr>
          <p:spPr bwMode="auto">
            <a:xfrm flipH="1">
              <a:off x="3505200" y="1828800"/>
              <a:ext cx="533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34" name="Line 5"/>
            <p:cNvSpPr>
              <a:spLocks noChangeShapeType="1"/>
            </p:cNvSpPr>
            <p:nvPr/>
          </p:nvSpPr>
          <p:spPr bwMode="auto">
            <a:xfrm>
              <a:off x="4419600" y="1828800"/>
              <a:ext cx="5334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35" name="Text Box 6"/>
            <p:cNvSpPr txBox="1">
              <a:spLocks noChangeArrowheads="1"/>
            </p:cNvSpPr>
            <p:nvPr/>
          </p:nvSpPr>
          <p:spPr bwMode="auto">
            <a:xfrm>
              <a:off x="3124200" y="1981200"/>
              <a:ext cx="921250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NP</a:t>
              </a:r>
              <a:r>
                <a:rPr lang="en-US" sz="2000" baseline="-25000">
                  <a:latin typeface="Calibri" pitchFamily="34" charset="0"/>
                </a:rPr>
                <a:t>1,2</a:t>
              </a:r>
            </a:p>
          </p:txBody>
        </p:sp>
        <p:sp>
          <p:nvSpPr>
            <p:cNvPr id="892936" name="Text Box 7"/>
            <p:cNvSpPr txBox="1">
              <a:spLocks noChangeArrowheads="1"/>
            </p:cNvSpPr>
            <p:nvPr/>
          </p:nvSpPr>
          <p:spPr bwMode="auto">
            <a:xfrm>
              <a:off x="4800600" y="1981200"/>
              <a:ext cx="837878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VP</a:t>
              </a:r>
              <a:r>
                <a:rPr lang="en-US" sz="2000" baseline="-25000">
                  <a:latin typeface="Calibri" pitchFamily="34" charset="0"/>
                </a:rPr>
                <a:t>3,l</a:t>
              </a:r>
            </a:p>
          </p:txBody>
        </p:sp>
        <p:sp>
          <p:nvSpPr>
            <p:cNvPr id="892937" name="Text Box 8"/>
            <p:cNvSpPr txBox="1">
              <a:spLocks noChangeArrowheads="1"/>
            </p:cNvSpPr>
            <p:nvPr/>
          </p:nvSpPr>
          <p:spPr bwMode="auto">
            <a:xfrm>
              <a:off x="3581400" y="2895600"/>
              <a:ext cx="549870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N</a:t>
              </a:r>
              <a:r>
                <a:rPr lang="en-US" sz="2000" baseline="-25000">
                  <a:latin typeface="Calibri" pitchFamily="34" charset="0"/>
                </a:rPr>
                <a:t>2</a:t>
              </a:r>
            </a:p>
          </p:txBody>
        </p:sp>
        <p:sp>
          <p:nvSpPr>
            <p:cNvPr id="892938" name="Text Box 9"/>
            <p:cNvSpPr txBox="1">
              <a:spLocks noChangeArrowheads="1"/>
            </p:cNvSpPr>
            <p:nvPr/>
          </p:nvSpPr>
          <p:spPr bwMode="auto">
            <a:xfrm>
              <a:off x="4267200" y="2819400"/>
              <a:ext cx="701453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V</a:t>
              </a:r>
              <a:r>
                <a:rPr lang="en-US" sz="2000" baseline="-25000">
                  <a:latin typeface="Calibri" pitchFamily="34" charset="0"/>
                </a:rPr>
                <a:t>3,3</a:t>
              </a:r>
            </a:p>
          </p:txBody>
        </p:sp>
        <p:sp>
          <p:nvSpPr>
            <p:cNvPr id="892939" name="Text Box 13"/>
            <p:cNvSpPr txBox="1">
              <a:spLocks noChangeArrowheads="1"/>
            </p:cNvSpPr>
            <p:nvPr/>
          </p:nvSpPr>
          <p:spPr bwMode="auto">
            <a:xfrm>
              <a:off x="5562600" y="2819400"/>
              <a:ext cx="837878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PP</a:t>
              </a:r>
              <a:r>
                <a:rPr lang="en-US" sz="2000" baseline="-25000">
                  <a:latin typeface="Calibri" pitchFamily="34" charset="0"/>
                </a:rPr>
                <a:t>4,l</a:t>
              </a:r>
            </a:p>
          </p:txBody>
        </p:sp>
        <p:sp>
          <p:nvSpPr>
            <p:cNvPr id="892940" name="Text Box 14"/>
            <p:cNvSpPr txBox="1">
              <a:spLocks noChangeArrowheads="1"/>
            </p:cNvSpPr>
            <p:nvPr/>
          </p:nvSpPr>
          <p:spPr bwMode="auto">
            <a:xfrm>
              <a:off x="5257800" y="3733800"/>
              <a:ext cx="701453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P</a:t>
              </a:r>
              <a:r>
                <a:rPr lang="en-US" sz="2000" baseline="-25000">
                  <a:latin typeface="Calibri" pitchFamily="34" charset="0"/>
                </a:rPr>
                <a:t>4,4</a:t>
              </a:r>
            </a:p>
          </p:txBody>
        </p:sp>
        <p:sp>
          <p:nvSpPr>
            <p:cNvPr id="892941" name="Text Box 15"/>
            <p:cNvSpPr txBox="1">
              <a:spLocks noChangeArrowheads="1"/>
            </p:cNvSpPr>
            <p:nvPr/>
          </p:nvSpPr>
          <p:spPr bwMode="auto">
            <a:xfrm>
              <a:off x="6172200" y="3733800"/>
              <a:ext cx="854931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NP</a:t>
              </a:r>
              <a:r>
                <a:rPr lang="en-US" sz="2000" baseline="-25000">
                  <a:latin typeface="Calibri" pitchFamily="34" charset="0"/>
                </a:rPr>
                <a:t>5,l</a:t>
              </a:r>
            </a:p>
          </p:txBody>
        </p:sp>
        <p:sp>
          <p:nvSpPr>
            <p:cNvPr id="892942" name="Line 18"/>
            <p:cNvSpPr>
              <a:spLocks noChangeShapeType="1"/>
            </p:cNvSpPr>
            <p:nvPr/>
          </p:nvSpPr>
          <p:spPr bwMode="auto">
            <a:xfrm flipH="1">
              <a:off x="2819400" y="2514600"/>
              <a:ext cx="4572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3" name="Line 19"/>
            <p:cNvSpPr>
              <a:spLocks noChangeShapeType="1"/>
            </p:cNvSpPr>
            <p:nvPr/>
          </p:nvSpPr>
          <p:spPr bwMode="auto">
            <a:xfrm flipH="1">
              <a:off x="4495800" y="2514600"/>
              <a:ext cx="4572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4" name="Line 20"/>
            <p:cNvSpPr>
              <a:spLocks noChangeShapeType="1"/>
            </p:cNvSpPr>
            <p:nvPr/>
          </p:nvSpPr>
          <p:spPr bwMode="auto">
            <a:xfrm>
              <a:off x="5257800" y="2514600"/>
              <a:ext cx="3810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5" name="Line 22"/>
            <p:cNvSpPr>
              <a:spLocks noChangeShapeType="1"/>
            </p:cNvSpPr>
            <p:nvPr/>
          </p:nvSpPr>
          <p:spPr bwMode="auto">
            <a:xfrm>
              <a:off x="4419600" y="33528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6" name="Line 28"/>
            <p:cNvSpPr>
              <a:spLocks noChangeShapeType="1"/>
            </p:cNvSpPr>
            <p:nvPr/>
          </p:nvSpPr>
          <p:spPr bwMode="auto">
            <a:xfrm>
              <a:off x="6096000" y="3352800"/>
              <a:ext cx="381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7" name="Line 29"/>
            <p:cNvSpPr>
              <a:spLocks noChangeShapeType="1"/>
            </p:cNvSpPr>
            <p:nvPr/>
          </p:nvSpPr>
          <p:spPr bwMode="auto">
            <a:xfrm flipH="1">
              <a:off x="5486400" y="3352800"/>
              <a:ext cx="381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8" name="Line 30"/>
            <p:cNvSpPr>
              <a:spLocks noChangeShapeType="1"/>
            </p:cNvSpPr>
            <p:nvPr/>
          </p:nvSpPr>
          <p:spPr bwMode="auto">
            <a:xfrm>
              <a:off x="5410200" y="43434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49" name="Text Box 36"/>
            <p:cNvSpPr txBox="1">
              <a:spLocks noChangeArrowheads="1"/>
            </p:cNvSpPr>
            <p:nvPr/>
          </p:nvSpPr>
          <p:spPr bwMode="auto">
            <a:xfrm>
              <a:off x="3581400" y="3733800"/>
              <a:ext cx="515764" cy="46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1800">
                  <a:latin typeface="Calibri" pitchFamily="34" charset="0"/>
                </a:rPr>
                <a:t>w</a:t>
              </a:r>
              <a:r>
                <a:rPr lang="en-US" sz="1800" baseline="-25000">
                  <a:latin typeface="Calibri" pitchFamily="34" charset="0"/>
                </a:rPr>
                <a:t>2</a:t>
              </a:r>
            </a:p>
          </p:txBody>
        </p:sp>
        <p:sp>
          <p:nvSpPr>
            <p:cNvPr id="892950" name="Text Box 39"/>
            <p:cNvSpPr txBox="1">
              <a:spLocks noChangeArrowheads="1"/>
            </p:cNvSpPr>
            <p:nvPr/>
          </p:nvSpPr>
          <p:spPr bwMode="auto">
            <a:xfrm>
              <a:off x="5105400" y="4724400"/>
              <a:ext cx="515764" cy="46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1800">
                  <a:latin typeface="Calibri" pitchFamily="34" charset="0"/>
                </a:rPr>
                <a:t>w</a:t>
              </a:r>
              <a:r>
                <a:rPr lang="en-US" sz="1800" baseline="-25000">
                  <a:latin typeface="Calibri" pitchFamily="34" charset="0"/>
                </a:rPr>
                <a:t>4</a:t>
              </a:r>
            </a:p>
          </p:txBody>
        </p:sp>
        <p:sp>
          <p:nvSpPr>
            <p:cNvPr id="892951" name="Text Box 11"/>
            <p:cNvSpPr txBox="1">
              <a:spLocks noChangeArrowheads="1"/>
            </p:cNvSpPr>
            <p:nvPr/>
          </p:nvSpPr>
          <p:spPr bwMode="auto">
            <a:xfrm>
              <a:off x="2362200" y="2895600"/>
              <a:ext cx="735559" cy="500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2000">
                  <a:latin typeface="Calibri" pitchFamily="34" charset="0"/>
                </a:rPr>
                <a:t>DT</a:t>
              </a:r>
              <a:r>
                <a:rPr lang="en-US" sz="2000" baseline="-25000">
                  <a:latin typeface="Calibri" pitchFamily="34" charset="0"/>
                </a:rPr>
                <a:t>1</a:t>
              </a:r>
            </a:p>
          </p:txBody>
        </p:sp>
        <p:sp>
          <p:nvSpPr>
            <p:cNvPr id="892952" name="Line 18"/>
            <p:cNvSpPr>
              <a:spLocks noChangeShapeType="1"/>
            </p:cNvSpPr>
            <p:nvPr/>
          </p:nvSpPr>
          <p:spPr bwMode="auto">
            <a:xfrm flipH="1" flipV="1">
              <a:off x="3429000" y="2514600"/>
              <a:ext cx="3810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53" name="Text Box 36"/>
            <p:cNvSpPr txBox="1">
              <a:spLocks noChangeArrowheads="1"/>
            </p:cNvSpPr>
            <p:nvPr/>
          </p:nvSpPr>
          <p:spPr bwMode="auto">
            <a:xfrm>
              <a:off x="2362200" y="3733800"/>
              <a:ext cx="515764" cy="46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1800">
                  <a:latin typeface="Calibri" pitchFamily="34" charset="0"/>
                </a:rPr>
                <a:t>w</a:t>
              </a:r>
              <a:r>
                <a:rPr lang="en-US" sz="1800" baseline="-25000">
                  <a:latin typeface="Calibri" pitchFamily="34" charset="0"/>
                </a:rPr>
                <a:t>1</a:t>
              </a:r>
            </a:p>
          </p:txBody>
        </p:sp>
        <p:sp>
          <p:nvSpPr>
            <p:cNvPr id="892954" name="Line 22"/>
            <p:cNvSpPr>
              <a:spLocks noChangeShapeType="1"/>
            </p:cNvSpPr>
            <p:nvPr/>
          </p:nvSpPr>
          <p:spPr bwMode="auto">
            <a:xfrm>
              <a:off x="2590800" y="3429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55" name="Line 22"/>
            <p:cNvSpPr>
              <a:spLocks noChangeShapeType="1"/>
            </p:cNvSpPr>
            <p:nvPr/>
          </p:nvSpPr>
          <p:spPr bwMode="auto">
            <a:xfrm>
              <a:off x="3810000" y="3429000"/>
              <a:ext cx="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2956" name="Text Box 36"/>
            <p:cNvSpPr txBox="1">
              <a:spLocks noChangeArrowheads="1"/>
            </p:cNvSpPr>
            <p:nvPr/>
          </p:nvSpPr>
          <p:spPr bwMode="auto">
            <a:xfrm>
              <a:off x="4267200" y="3810000"/>
              <a:ext cx="515764" cy="46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1800">
                  <a:latin typeface="Calibri" pitchFamily="34" charset="0"/>
                </a:rPr>
                <a:t>w</a:t>
              </a:r>
              <a:r>
                <a:rPr lang="en-US" sz="1800" baseline="-25000">
                  <a:latin typeface="Calibri" pitchFamily="34" charset="0"/>
                </a:rPr>
                <a:t>3</a:t>
              </a:r>
            </a:p>
          </p:txBody>
        </p:sp>
        <p:sp>
          <p:nvSpPr>
            <p:cNvPr id="49" name="Isosceles Triangle 48"/>
            <p:cNvSpPr/>
            <p:nvPr/>
          </p:nvSpPr>
          <p:spPr>
            <a:xfrm>
              <a:off x="6172279" y="4267660"/>
              <a:ext cx="914492" cy="610129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/>
            </a:p>
          </p:txBody>
        </p:sp>
        <p:sp>
          <p:nvSpPr>
            <p:cNvPr id="892958" name="Text Box 39"/>
            <p:cNvSpPr txBox="1">
              <a:spLocks noChangeArrowheads="1"/>
            </p:cNvSpPr>
            <p:nvPr/>
          </p:nvSpPr>
          <p:spPr bwMode="auto">
            <a:xfrm>
              <a:off x="5791199" y="4800599"/>
              <a:ext cx="515764" cy="46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1800">
                  <a:latin typeface="Calibri" pitchFamily="34" charset="0"/>
                </a:rPr>
                <a:t>w</a:t>
              </a:r>
              <a:r>
                <a:rPr lang="en-US" sz="1800" baseline="-25000">
                  <a:latin typeface="Calibri" pitchFamily="34" charset="0"/>
                </a:rPr>
                <a:t>5</a:t>
              </a:r>
            </a:p>
          </p:txBody>
        </p:sp>
        <p:sp>
          <p:nvSpPr>
            <p:cNvPr id="892959" name="Text Box 39"/>
            <p:cNvSpPr txBox="1">
              <a:spLocks noChangeArrowheads="1"/>
            </p:cNvSpPr>
            <p:nvPr/>
          </p:nvSpPr>
          <p:spPr bwMode="auto">
            <a:xfrm>
              <a:off x="6858000" y="4800599"/>
              <a:ext cx="455130" cy="460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24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en-US" sz="1800">
                  <a:latin typeface="Calibri" pitchFamily="34" charset="0"/>
                </a:rPr>
                <a:t>w</a:t>
              </a:r>
              <a:r>
                <a:rPr lang="en-US" sz="1800" baseline="-25000">
                  <a:latin typeface="Calibri" pitchFamily="34" charset="0"/>
                </a:rPr>
                <a:t>l</a:t>
              </a:r>
            </a:p>
          </p:txBody>
        </p:sp>
      </p:grpSp>
      <p:sp>
        <p:nvSpPr>
          <p:cNvPr id="54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sz="1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P ( </a:t>
            </a:r>
            <a:r>
              <a:rPr lang="en-US" sz="2000" dirty="0" err="1"/>
              <a:t>t|s</a:t>
            </a:r>
            <a:r>
              <a:rPr lang="en-US" sz="2000" dirty="0"/>
              <a:t> ) = P (t | S</a:t>
            </a:r>
            <a:r>
              <a:rPr lang="en-US" sz="2000" baseline="-25000" dirty="0"/>
              <a:t>1,l </a:t>
            </a:r>
            <a:r>
              <a:rPr lang="en-US" sz="2000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= </a:t>
            </a:r>
            <a:r>
              <a:rPr lang="en-US" sz="2400" dirty="0"/>
              <a:t>P ( NP</a:t>
            </a:r>
            <a:r>
              <a:rPr lang="en-US" sz="2400" baseline="-25000" dirty="0"/>
              <a:t>1,2</a:t>
            </a:r>
            <a:r>
              <a:rPr lang="en-US" sz="2400" dirty="0"/>
              <a:t>, DT</a:t>
            </a:r>
            <a:r>
              <a:rPr lang="en-US" sz="2400" baseline="-25000" dirty="0"/>
              <a:t>1,1 </a:t>
            </a:r>
            <a:r>
              <a:rPr lang="en-US" sz="2400" dirty="0"/>
              <a:t>, w</a:t>
            </a:r>
            <a:r>
              <a:rPr lang="en-US" sz="2400" baseline="-25000" dirty="0"/>
              <a:t>1,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	</a:t>
            </a:r>
            <a:r>
              <a:rPr lang="en-US" sz="2400" dirty="0" smtClean="0"/>
              <a:t>N</a:t>
            </a:r>
            <a:r>
              <a:rPr lang="en-US" sz="2400" baseline="-25000" dirty="0" smtClean="0"/>
              <a:t>2,2</a:t>
            </a:r>
            <a:r>
              <a:rPr lang="en-US" sz="2400" dirty="0"/>
              <a:t>, </a:t>
            </a:r>
            <a:r>
              <a:rPr lang="en-US" sz="2400" dirty="0" smtClean="0"/>
              <a:t>w</a:t>
            </a:r>
            <a:r>
              <a:rPr lang="en-US" sz="2400" baseline="-25000" dirty="0" smtClean="0"/>
              <a:t>2,</a:t>
            </a:r>
            <a:endParaRPr lang="en-US" sz="2400" baseline="-25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aseline="-25000" dirty="0"/>
              <a:t>		</a:t>
            </a:r>
            <a:r>
              <a:rPr lang="en-US" sz="2400" dirty="0"/>
              <a:t>VP</a:t>
            </a:r>
            <a:r>
              <a:rPr lang="en-US" sz="2400" baseline="-25000" dirty="0"/>
              <a:t>3,l</a:t>
            </a:r>
            <a:r>
              <a:rPr lang="en-US" sz="2400" dirty="0"/>
              <a:t>, V</a:t>
            </a:r>
            <a:r>
              <a:rPr lang="en-US" sz="2400" baseline="-25000" dirty="0"/>
              <a:t>3,3 </a:t>
            </a:r>
            <a:r>
              <a:rPr lang="en-US" sz="2400" dirty="0"/>
              <a:t>, w</a:t>
            </a:r>
            <a:r>
              <a:rPr lang="en-US" sz="2400" baseline="-25000" dirty="0"/>
              <a:t>3,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aseline="-25000" dirty="0"/>
              <a:t>		</a:t>
            </a:r>
            <a:r>
              <a:rPr lang="en-US" sz="2400" dirty="0"/>
              <a:t>PP</a:t>
            </a:r>
            <a:r>
              <a:rPr lang="en-US" sz="2400" baseline="-25000" dirty="0"/>
              <a:t>4,l</a:t>
            </a:r>
            <a:r>
              <a:rPr lang="en-US" sz="2400" dirty="0"/>
              <a:t>, P</a:t>
            </a:r>
            <a:r>
              <a:rPr lang="en-US" sz="2400" baseline="-25000" dirty="0"/>
              <a:t>4,4 </a:t>
            </a:r>
            <a:r>
              <a:rPr lang="en-US" sz="2400" dirty="0"/>
              <a:t>, w</a:t>
            </a:r>
            <a:r>
              <a:rPr lang="en-US" sz="2400" baseline="-25000" dirty="0"/>
              <a:t>4, </a:t>
            </a:r>
            <a:r>
              <a:rPr lang="en-US" sz="2400" dirty="0"/>
              <a:t> NP</a:t>
            </a:r>
            <a:r>
              <a:rPr lang="en-US" sz="2400" baseline="-25000" dirty="0"/>
              <a:t>5,l</a:t>
            </a:r>
            <a:r>
              <a:rPr lang="en-US" sz="2400" dirty="0"/>
              <a:t>, w</a:t>
            </a:r>
            <a:r>
              <a:rPr lang="en-US" sz="2400" baseline="-25000" dirty="0"/>
              <a:t>5…l  </a:t>
            </a:r>
            <a:r>
              <a:rPr lang="en-US" sz="3200" dirty="0"/>
              <a:t>|</a:t>
            </a:r>
            <a:r>
              <a:rPr lang="en-US" sz="2400" dirty="0"/>
              <a:t> </a:t>
            </a:r>
            <a:r>
              <a:rPr lang="en-US" sz="2000" dirty="0"/>
              <a:t>S</a:t>
            </a:r>
            <a:r>
              <a:rPr lang="en-US" sz="2000" baseline="-25000" dirty="0"/>
              <a:t>1,l</a:t>
            </a:r>
            <a:r>
              <a:rPr lang="en-US" sz="2400" baseline="-25000" dirty="0"/>
              <a:t> </a:t>
            </a:r>
            <a:r>
              <a:rPr lang="en-US" sz="2400" dirty="0"/>
              <a:t>)</a:t>
            </a:r>
            <a:endParaRPr lang="en-US" sz="2400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buFontTx/>
              <a:buNone/>
            </a:pPr>
            <a:r>
              <a:rPr lang="en-US" sz="2000" dirty="0"/>
              <a:t>= P ( NP</a:t>
            </a:r>
            <a:r>
              <a:rPr lang="en-US" sz="2000" baseline="-25000" dirty="0"/>
              <a:t>1,2</a:t>
            </a:r>
            <a:r>
              <a:rPr lang="en-US" sz="2000" dirty="0"/>
              <a:t> , VP</a:t>
            </a:r>
            <a:r>
              <a:rPr lang="en-US" sz="2000" baseline="-25000" dirty="0"/>
              <a:t>3,l</a:t>
            </a:r>
            <a:r>
              <a:rPr lang="en-US" sz="2000" dirty="0"/>
              <a:t> | S</a:t>
            </a:r>
            <a:r>
              <a:rPr lang="en-US" sz="2000" baseline="-25000" dirty="0"/>
              <a:t>1,l</a:t>
            </a:r>
            <a:r>
              <a:rPr lang="en-US" sz="2000" dirty="0"/>
              <a:t>) * P ( DT</a:t>
            </a:r>
            <a:r>
              <a:rPr lang="en-US" sz="2000" baseline="-25000" dirty="0"/>
              <a:t>1,1</a:t>
            </a:r>
            <a:r>
              <a:rPr lang="en-US" sz="2000" dirty="0"/>
              <a:t> , N</a:t>
            </a:r>
            <a:r>
              <a:rPr lang="en-US" sz="2000" baseline="-25000" dirty="0"/>
              <a:t>2,2</a:t>
            </a:r>
            <a:r>
              <a:rPr lang="en-US" sz="2000" dirty="0"/>
              <a:t>  | NP</a:t>
            </a:r>
            <a:r>
              <a:rPr lang="en-US" sz="2000" baseline="-25000" dirty="0"/>
              <a:t>1,2</a:t>
            </a:r>
            <a:r>
              <a:rPr lang="en-US" sz="2000" dirty="0"/>
              <a:t>) * D(w</a:t>
            </a:r>
            <a:r>
              <a:rPr lang="en-US" sz="2000" baseline="-25000" dirty="0"/>
              <a:t>1</a:t>
            </a:r>
            <a:r>
              <a:rPr lang="en-US" sz="2000" dirty="0"/>
              <a:t> | DT</a:t>
            </a:r>
            <a:r>
              <a:rPr lang="en-US" sz="2000" baseline="-25000" dirty="0"/>
              <a:t>1,1</a:t>
            </a:r>
            <a:r>
              <a:rPr lang="en-US" sz="2000" dirty="0"/>
              <a:t>) * P (w</a:t>
            </a:r>
            <a:r>
              <a:rPr lang="en-US" sz="2000" baseline="-25000" dirty="0"/>
              <a:t>2</a:t>
            </a:r>
            <a:r>
              <a:rPr lang="en-US" sz="2000" dirty="0"/>
              <a:t> | N</a:t>
            </a:r>
            <a:r>
              <a:rPr lang="en-US" sz="2000" baseline="-25000" dirty="0"/>
              <a:t>2,2</a:t>
            </a:r>
            <a:r>
              <a:rPr lang="en-US" sz="2000" dirty="0"/>
              <a:t>) * P (V</a:t>
            </a:r>
            <a:r>
              <a:rPr lang="en-US" sz="2000" baseline="-25000" dirty="0"/>
              <a:t>3,3</a:t>
            </a:r>
            <a:r>
              <a:rPr lang="en-US" sz="2000" dirty="0"/>
              <a:t>, PP</a:t>
            </a:r>
            <a:r>
              <a:rPr lang="en-US" sz="2000" baseline="-25000" dirty="0"/>
              <a:t>4,l</a:t>
            </a:r>
            <a:r>
              <a:rPr lang="en-US" sz="2000" dirty="0"/>
              <a:t> | VP</a:t>
            </a:r>
            <a:r>
              <a:rPr lang="en-US" sz="2000" baseline="-25000" dirty="0"/>
              <a:t>3,l</a:t>
            </a:r>
            <a:r>
              <a:rPr lang="en-US" sz="2000" dirty="0"/>
              <a:t>) * P(w</a:t>
            </a:r>
            <a:r>
              <a:rPr lang="en-US" sz="2000" baseline="-25000" dirty="0"/>
              <a:t>3</a:t>
            </a:r>
            <a:r>
              <a:rPr lang="en-US" sz="2000" dirty="0"/>
              <a:t> | V</a:t>
            </a:r>
            <a:r>
              <a:rPr lang="en-US" sz="2000" baseline="-25000" dirty="0"/>
              <a:t>3,3</a:t>
            </a:r>
            <a:r>
              <a:rPr lang="en-US" sz="2000" dirty="0"/>
              <a:t>) * P( P</a:t>
            </a:r>
            <a:r>
              <a:rPr lang="en-US" sz="2000" baseline="-25000" dirty="0"/>
              <a:t>4,4,</a:t>
            </a:r>
            <a:r>
              <a:rPr lang="en-US" sz="2000" dirty="0"/>
              <a:t> NP</a:t>
            </a:r>
            <a:r>
              <a:rPr lang="en-US" sz="2000" baseline="-25000" dirty="0"/>
              <a:t>5,l</a:t>
            </a:r>
            <a:r>
              <a:rPr lang="en-US" sz="2000" dirty="0"/>
              <a:t> | PP</a:t>
            </a:r>
            <a:r>
              <a:rPr lang="en-US" sz="2000" baseline="-25000" dirty="0"/>
              <a:t>4,l</a:t>
            </a:r>
            <a:r>
              <a:rPr lang="en-US" sz="2000" dirty="0"/>
              <a:t> ) * P(w</a:t>
            </a:r>
            <a:r>
              <a:rPr lang="en-US" sz="2000" baseline="-25000" dirty="0"/>
              <a:t>4</a:t>
            </a:r>
            <a:r>
              <a:rPr lang="en-US" sz="2000" dirty="0"/>
              <a:t>|P</a:t>
            </a:r>
            <a:r>
              <a:rPr lang="en-US" sz="2000" baseline="-25000" dirty="0"/>
              <a:t>4,4</a:t>
            </a:r>
            <a:r>
              <a:rPr lang="en-US" sz="2000" dirty="0"/>
              <a:t>) *  P (w</a:t>
            </a:r>
            <a:r>
              <a:rPr lang="en-US" sz="2000" baseline="-25000" dirty="0"/>
              <a:t>5…l</a:t>
            </a:r>
            <a:r>
              <a:rPr lang="en-US" sz="2000" dirty="0"/>
              <a:t> | NP</a:t>
            </a:r>
            <a:r>
              <a:rPr lang="en-US" sz="2000" baseline="-25000" dirty="0"/>
              <a:t>5,l</a:t>
            </a:r>
            <a:r>
              <a:rPr lang="en-US" sz="2000" dirty="0"/>
              <a:t>)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i="1" dirty="0"/>
              <a:t>(Using Chain Rule, Context Freeness and Ancestor Freeness )</a:t>
            </a:r>
            <a:endParaRPr lang="en-US" sz="2000" i="1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1600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1600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1600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1600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1600" baseline="-25000" dirty="0"/>
          </a:p>
          <a:p>
            <a:pPr>
              <a:lnSpc>
                <a:spcPct val="80000"/>
              </a:lnSpc>
              <a:buFontTx/>
              <a:buNone/>
            </a:pPr>
            <a:endParaRPr lang="en-US" sz="1600" baseline="-25000" dirty="0"/>
          </a:p>
          <a:p>
            <a:pPr>
              <a:lnSpc>
                <a:spcPct val="80000"/>
              </a:lnSpc>
            </a:pPr>
            <a:endParaRPr lang="en-US" sz="1600" i="1" dirty="0"/>
          </a:p>
          <a:p>
            <a:pPr>
              <a:lnSpc>
                <a:spcPct val="80000"/>
              </a:lnSpc>
            </a:pPr>
            <a:endParaRPr lang="en-US" sz="1600" i="1" dirty="0"/>
          </a:p>
          <a:p>
            <a:pPr>
              <a:lnSpc>
                <a:spcPct val="80000"/>
              </a:lnSpc>
            </a:pPr>
            <a:endParaRPr lang="en-US" sz="1600" i="1" dirty="0"/>
          </a:p>
          <a:p>
            <a:pPr>
              <a:lnSpc>
                <a:spcPct val="80000"/>
              </a:lnSpc>
            </a:pPr>
            <a:endParaRPr lang="en-US" sz="1600" i="1" dirty="0"/>
          </a:p>
          <a:p>
            <a:pPr>
              <a:lnSpc>
                <a:spcPct val="80000"/>
              </a:lnSpc>
            </a:pPr>
            <a:endParaRPr lang="en-US" sz="1600" i="1" dirty="0"/>
          </a:p>
          <a:p>
            <a:pPr>
              <a:lnSpc>
                <a:spcPct val="80000"/>
              </a:lnSpc>
            </a:pPr>
            <a:endParaRPr lang="en-US" sz="1600" i="1" dirty="0"/>
          </a:p>
          <a:p>
            <a:pPr>
              <a:lnSpc>
                <a:spcPct val="80000"/>
              </a:lnSpc>
            </a:pPr>
            <a:endParaRPr lang="en-US" sz="16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HMM ↔ PCFG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086600" cy="3962400"/>
          </a:xfrm>
          <a:ln/>
        </p:spPr>
        <p:txBody>
          <a:bodyPr/>
          <a:lstStyle/>
          <a:p>
            <a:r>
              <a:rPr lang="en-US"/>
              <a:t>O </a:t>
            </a:r>
            <a:r>
              <a:rPr lang="en-US">
                <a:solidFill>
                  <a:srgbClr val="CC0099"/>
                </a:solidFill>
              </a:rPr>
              <a:t>observed sequence</a:t>
            </a:r>
            <a:r>
              <a:rPr lang="en-US"/>
              <a:t> ↔ w</a:t>
            </a:r>
            <a:r>
              <a:rPr lang="en-US" baseline="-25000"/>
              <a:t>1m</a:t>
            </a:r>
            <a:r>
              <a:rPr lang="en-US"/>
              <a:t> </a:t>
            </a:r>
            <a:r>
              <a:rPr lang="en-US">
                <a:solidFill>
                  <a:srgbClr val="CC0099"/>
                </a:solidFill>
              </a:rPr>
              <a:t>sentence</a:t>
            </a:r>
          </a:p>
          <a:p>
            <a:r>
              <a:rPr lang="en-US">
                <a:sym typeface="Symbol" pitchFamily="18" charset="2"/>
              </a:rPr>
              <a:t>X </a:t>
            </a:r>
            <a:r>
              <a:rPr lang="en-US">
                <a:solidFill>
                  <a:srgbClr val="CC0099"/>
                </a:solidFill>
                <a:sym typeface="Symbol" pitchFamily="18" charset="2"/>
              </a:rPr>
              <a:t>state sequence </a:t>
            </a:r>
            <a:r>
              <a:rPr lang="en-US"/>
              <a:t>↔  t </a:t>
            </a:r>
            <a:r>
              <a:rPr lang="en-US">
                <a:solidFill>
                  <a:srgbClr val="CC0099"/>
                </a:solidFill>
              </a:rPr>
              <a:t>parse tree</a:t>
            </a:r>
            <a:endParaRPr lang="en-US">
              <a:sym typeface="Symbol" pitchFamily="18" charset="2"/>
            </a:endParaRPr>
          </a:p>
          <a:p>
            <a:r>
              <a:rPr lang="en-US">
                <a:sym typeface="Symbol" pitchFamily="18" charset="2"/>
              </a:rPr>
              <a:t> </a:t>
            </a:r>
            <a:r>
              <a:rPr lang="en-US">
                <a:solidFill>
                  <a:srgbClr val="CC0099"/>
                </a:solidFill>
                <a:sym typeface="Symbol" pitchFamily="18" charset="2"/>
              </a:rPr>
              <a:t>model </a:t>
            </a:r>
            <a:r>
              <a:rPr lang="en-US"/>
              <a:t>↔ G </a:t>
            </a:r>
            <a:r>
              <a:rPr lang="en-US">
                <a:solidFill>
                  <a:srgbClr val="CC0099"/>
                </a:solidFill>
              </a:rPr>
              <a:t>grammar</a:t>
            </a:r>
          </a:p>
          <a:p>
            <a:endParaRPr lang="en-US"/>
          </a:p>
          <a:p>
            <a:r>
              <a:rPr lang="en-US"/>
              <a:t>Three fundamental questions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HMM ↔ PCFG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458200" cy="4724400"/>
          </a:xfrm>
        </p:spPr>
        <p:txBody>
          <a:bodyPr/>
          <a:lstStyle/>
          <a:p>
            <a:r>
              <a:rPr lang="en-US"/>
              <a:t>How likely is a certain observation given the model?</a:t>
            </a:r>
            <a:r>
              <a:rPr lang="en-US">
                <a:sym typeface="Symbol" pitchFamily="18" charset="2"/>
              </a:rPr>
              <a:t> </a:t>
            </a:r>
            <a:r>
              <a:rPr lang="en-US"/>
              <a:t>↔ How likely is a sentence given the grammar? 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How to choose a state sequence which best explains the observations?</a:t>
            </a:r>
            <a:r>
              <a:rPr lang="en-US">
                <a:sym typeface="Symbol" pitchFamily="18" charset="2"/>
              </a:rPr>
              <a:t> </a:t>
            </a:r>
            <a:r>
              <a:rPr lang="en-US"/>
              <a:t>↔ How to choose a parse which best supports the sentence? </a:t>
            </a:r>
          </a:p>
          <a:p>
            <a:endParaRPr lang="en-US"/>
          </a:p>
          <a:p>
            <a:endParaRPr lang="en-US"/>
          </a:p>
          <a:p>
            <a:pPr lvl="1">
              <a:buFontTx/>
              <a:buNone/>
            </a:pPr>
            <a:endParaRPr lang="en-US"/>
          </a:p>
        </p:txBody>
      </p:sp>
      <p:graphicFrame>
        <p:nvGraphicFramePr>
          <p:cNvPr id="89094" name="Object 6"/>
          <p:cNvGraphicFramePr>
            <a:graphicFrameLocks noChangeAspect="1"/>
          </p:cNvGraphicFramePr>
          <p:nvPr/>
        </p:nvGraphicFramePr>
        <p:xfrm>
          <a:off x="1066800" y="5262563"/>
          <a:ext cx="2895600" cy="709612"/>
        </p:xfrm>
        <a:graphic>
          <a:graphicData uri="http://schemas.openxmlformats.org/presentationml/2006/ole">
            <p:oleObj spid="_x0000_s406530" name="Equation" r:id="rId4" imgW="1231560" imgH="304560" progId="">
              <p:embed/>
            </p:oleObj>
          </a:graphicData>
        </a:graphic>
      </p:graphicFrame>
      <p:graphicFrame>
        <p:nvGraphicFramePr>
          <p:cNvPr id="89097" name="Object 9"/>
          <p:cNvGraphicFramePr>
            <a:graphicFrameLocks noChangeAspect="1"/>
          </p:cNvGraphicFramePr>
          <p:nvPr/>
        </p:nvGraphicFramePr>
        <p:xfrm>
          <a:off x="4495800" y="5257800"/>
          <a:ext cx="3048000" cy="725488"/>
        </p:xfrm>
        <a:graphic>
          <a:graphicData uri="http://schemas.openxmlformats.org/presentationml/2006/ole">
            <p:oleObj spid="_x0000_s406531" name="Equation" r:id="rId5" imgW="1269720" imgH="304560" progId="">
              <p:embed/>
            </p:oleObj>
          </a:graphicData>
        </a:graphic>
      </p:graphicFrame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4038600" y="5257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↔</a:t>
            </a:r>
          </a:p>
        </p:txBody>
      </p:sp>
      <p:graphicFrame>
        <p:nvGraphicFramePr>
          <p:cNvPr id="89102" name="Object 14"/>
          <p:cNvGraphicFramePr>
            <a:graphicFrameLocks noChangeAspect="1"/>
          </p:cNvGraphicFramePr>
          <p:nvPr/>
        </p:nvGraphicFramePr>
        <p:xfrm>
          <a:off x="4419600" y="2732088"/>
          <a:ext cx="1584325" cy="544512"/>
        </p:xfrm>
        <a:graphic>
          <a:graphicData uri="http://schemas.openxmlformats.org/presentationml/2006/ole">
            <p:oleObj spid="_x0000_s406532" name="Equation" r:id="rId6" imgW="660240" imgH="228600" progId="">
              <p:embed/>
            </p:oleObj>
          </a:graphicData>
        </a:graphic>
      </p:graphicFrame>
      <p:graphicFrame>
        <p:nvGraphicFramePr>
          <p:cNvPr id="89105" name="Object 17"/>
          <p:cNvGraphicFramePr>
            <a:graphicFrameLocks noChangeAspect="1"/>
          </p:cNvGraphicFramePr>
          <p:nvPr/>
        </p:nvGraphicFramePr>
        <p:xfrm>
          <a:off x="2373313" y="2803525"/>
          <a:ext cx="1284287" cy="473075"/>
        </p:xfrm>
        <a:graphic>
          <a:graphicData uri="http://schemas.openxmlformats.org/presentationml/2006/ole">
            <p:oleObj spid="_x0000_s406533" name="Equation" r:id="rId7" imgW="545760" imgH="203040" progId="">
              <p:embed/>
            </p:oleObj>
          </a:graphicData>
        </a:graphic>
      </p:graphicFrame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3810000" y="2743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↔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HMM ↔ PCFG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828800"/>
            <a:ext cx="8839200" cy="4724400"/>
          </a:xfrm>
        </p:spPr>
        <p:txBody>
          <a:bodyPr/>
          <a:lstStyle/>
          <a:p>
            <a:r>
              <a:rPr lang="en-US"/>
              <a:t>How to choose the model parameters that best explain the observed data? ↔ How to choose rule probabilities which maximize the probabilities of the observed sentences?</a:t>
            </a:r>
          </a:p>
        </p:txBody>
      </p:sp>
      <p:graphicFrame>
        <p:nvGraphicFramePr>
          <p:cNvPr id="701444" name="Object 4"/>
          <p:cNvGraphicFramePr>
            <a:graphicFrameLocks noChangeAspect="1"/>
          </p:cNvGraphicFramePr>
          <p:nvPr/>
        </p:nvGraphicFramePr>
        <p:xfrm>
          <a:off x="1560513" y="3886200"/>
          <a:ext cx="2478087" cy="739775"/>
        </p:xfrm>
        <a:graphic>
          <a:graphicData uri="http://schemas.openxmlformats.org/presentationml/2006/ole">
            <p:oleObj spid="_x0000_s407554" name="Equation" r:id="rId4" imgW="1054080" imgH="317160" progId="">
              <p:embed/>
            </p:oleObj>
          </a:graphicData>
        </a:graphic>
      </p:graphicFrame>
      <p:graphicFrame>
        <p:nvGraphicFramePr>
          <p:cNvPr id="701445" name="Object 5"/>
          <p:cNvGraphicFramePr>
            <a:graphicFrameLocks noChangeAspect="1"/>
          </p:cNvGraphicFramePr>
          <p:nvPr/>
        </p:nvGraphicFramePr>
        <p:xfrm>
          <a:off x="4616450" y="3900488"/>
          <a:ext cx="2805113" cy="725487"/>
        </p:xfrm>
        <a:graphic>
          <a:graphicData uri="http://schemas.openxmlformats.org/presentationml/2006/ole">
            <p:oleObj spid="_x0000_s407555" name="Equation" r:id="rId5" imgW="1168200" imgH="304560" progId="">
              <p:embed/>
            </p:oleObj>
          </a:graphicData>
        </a:graphic>
      </p:graphicFrame>
      <p:sp>
        <p:nvSpPr>
          <p:cNvPr id="701446" name="Text Box 6"/>
          <p:cNvSpPr txBox="1">
            <a:spLocks noChangeArrowheads="1"/>
          </p:cNvSpPr>
          <p:nvPr/>
        </p:nvSpPr>
        <p:spPr bwMode="auto">
          <a:xfrm flipV="1">
            <a:off x="3657600" y="394017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CC0099"/>
                </a:solidFill>
              </a:rPr>
              <a:t>↔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93037" cy="990600"/>
          </a:xfrm>
        </p:spPr>
        <p:txBody>
          <a:bodyPr/>
          <a:lstStyle/>
          <a:p>
            <a:r>
              <a:rPr lang="en-US" dirty="0"/>
              <a:t>Interesting Probabilities</a:t>
            </a:r>
          </a:p>
        </p:txBody>
      </p:sp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76200" y="38862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333399"/>
                </a:solidFill>
              </a:rPr>
              <a:t>The gunman sprayed   the building   with bullets</a:t>
            </a:r>
            <a:endParaRPr lang="en-US" sz="2400" baseline="-25000">
              <a:solidFill>
                <a:srgbClr val="333399"/>
              </a:solidFill>
            </a:endParaRPr>
          </a:p>
        </p:txBody>
      </p:sp>
      <p:sp>
        <p:nvSpPr>
          <p:cNvPr id="257028" name="Text Box 4"/>
          <p:cNvSpPr txBox="1">
            <a:spLocks noChangeArrowheads="1"/>
          </p:cNvSpPr>
          <p:nvPr/>
        </p:nvSpPr>
        <p:spPr bwMode="auto">
          <a:xfrm>
            <a:off x="152400" y="42672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333399"/>
                </a:solidFill>
              </a:rPr>
              <a:t> 1 	2      	 3  	 4	5 	6       7</a:t>
            </a:r>
            <a:endParaRPr lang="en-US" sz="2400" baseline="-25000">
              <a:solidFill>
                <a:srgbClr val="333399"/>
              </a:solidFill>
            </a:endParaRPr>
          </a:p>
        </p:txBody>
      </p:sp>
      <p:graphicFrame>
        <p:nvGraphicFramePr>
          <p:cNvPr id="257029" name="Object 5"/>
          <p:cNvGraphicFramePr>
            <a:graphicFrameLocks noChangeAspect="1"/>
          </p:cNvGraphicFramePr>
          <p:nvPr/>
        </p:nvGraphicFramePr>
        <p:xfrm>
          <a:off x="6400800" y="5715000"/>
          <a:ext cx="1497013" cy="531813"/>
        </p:xfrm>
        <a:graphic>
          <a:graphicData uri="http://schemas.openxmlformats.org/presentationml/2006/ole">
            <p:oleObj spid="_x0000_s408578" name="Equation" r:id="rId4" imgW="634680" imgH="228600" progId="">
              <p:embed/>
            </p:oleObj>
          </a:graphicData>
        </a:graphic>
      </p:graphicFrame>
      <p:sp>
        <p:nvSpPr>
          <p:cNvPr id="257030" name="Line 6"/>
          <p:cNvSpPr>
            <a:spLocks noChangeShapeType="1"/>
          </p:cNvSpPr>
          <p:nvPr/>
        </p:nvSpPr>
        <p:spPr bwMode="auto">
          <a:xfrm flipH="1">
            <a:off x="3124200" y="3048000"/>
            <a:ext cx="5334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1" name="Line 7"/>
          <p:cNvSpPr>
            <a:spLocks noChangeShapeType="1"/>
          </p:cNvSpPr>
          <p:nvPr/>
        </p:nvSpPr>
        <p:spPr bwMode="auto">
          <a:xfrm>
            <a:off x="3657600" y="3048000"/>
            <a:ext cx="4572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2" name="Line 8"/>
          <p:cNvSpPr>
            <a:spLocks noChangeShapeType="1"/>
          </p:cNvSpPr>
          <p:nvPr/>
        </p:nvSpPr>
        <p:spPr bwMode="auto">
          <a:xfrm flipH="1">
            <a:off x="457200" y="1752600"/>
            <a:ext cx="2667000" cy="2057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3" name="Line 9"/>
          <p:cNvSpPr>
            <a:spLocks noChangeShapeType="1"/>
          </p:cNvSpPr>
          <p:nvPr/>
        </p:nvSpPr>
        <p:spPr bwMode="auto">
          <a:xfrm>
            <a:off x="3124200" y="1752600"/>
            <a:ext cx="2667000" cy="2133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4" name="Line 10"/>
          <p:cNvSpPr>
            <a:spLocks noChangeShapeType="1"/>
          </p:cNvSpPr>
          <p:nvPr/>
        </p:nvSpPr>
        <p:spPr bwMode="auto">
          <a:xfrm>
            <a:off x="2667000" y="3352800"/>
            <a:ext cx="19050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5" name="Line 11"/>
          <p:cNvSpPr>
            <a:spLocks noChangeShapeType="1"/>
          </p:cNvSpPr>
          <p:nvPr/>
        </p:nvSpPr>
        <p:spPr bwMode="auto">
          <a:xfrm flipH="1">
            <a:off x="2286000" y="3352800"/>
            <a:ext cx="38100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6" name="Line 12"/>
          <p:cNvSpPr>
            <a:spLocks noChangeShapeType="1"/>
          </p:cNvSpPr>
          <p:nvPr/>
        </p:nvSpPr>
        <p:spPr bwMode="auto">
          <a:xfrm>
            <a:off x="4572000" y="3352800"/>
            <a:ext cx="30480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37" name="Text Box 13"/>
          <p:cNvSpPr txBox="1">
            <a:spLocks noChangeArrowheads="1"/>
          </p:cNvSpPr>
          <p:nvPr/>
        </p:nvSpPr>
        <p:spPr bwMode="auto">
          <a:xfrm>
            <a:off x="2895600" y="13716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257038" name="Text Box 14"/>
          <p:cNvSpPr txBox="1">
            <a:spLocks noChangeArrowheads="1"/>
          </p:cNvSpPr>
          <p:nvPr/>
        </p:nvSpPr>
        <p:spPr bwMode="auto">
          <a:xfrm>
            <a:off x="3429000" y="27273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NP</a:t>
            </a:r>
          </a:p>
        </p:txBody>
      </p:sp>
      <p:graphicFrame>
        <p:nvGraphicFramePr>
          <p:cNvPr id="257039" name="Object 15"/>
          <p:cNvGraphicFramePr>
            <a:graphicFrameLocks noChangeAspect="1"/>
          </p:cNvGraphicFramePr>
          <p:nvPr/>
        </p:nvGraphicFramePr>
        <p:xfrm>
          <a:off x="6629400" y="1981200"/>
          <a:ext cx="1277937" cy="490538"/>
        </p:xfrm>
        <a:graphic>
          <a:graphicData uri="http://schemas.openxmlformats.org/presentationml/2006/ole">
            <p:oleObj spid="_x0000_s408579" name="Equation" r:id="rId5" imgW="583920" imgH="228600" progId="">
              <p:embed/>
            </p:oleObj>
          </a:graphicData>
        </a:graphic>
      </p:graphicFrame>
      <p:sp>
        <p:nvSpPr>
          <p:cNvPr id="257040" name="Oval 16"/>
          <p:cNvSpPr>
            <a:spLocks noChangeArrowheads="1"/>
          </p:cNvSpPr>
          <p:nvPr/>
        </p:nvSpPr>
        <p:spPr bwMode="auto">
          <a:xfrm>
            <a:off x="2743200" y="2743200"/>
            <a:ext cx="1828800" cy="22098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041" name="Text Box 17"/>
          <p:cNvSpPr txBox="1">
            <a:spLocks noChangeArrowheads="1"/>
          </p:cNvSpPr>
          <p:nvPr/>
        </p:nvSpPr>
        <p:spPr bwMode="auto">
          <a:xfrm>
            <a:off x="4495800" y="1371600"/>
            <a:ext cx="4495800" cy="10156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rgbClr val="333399"/>
                </a:solidFill>
              </a:rPr>
              <a:t>What is the probability of having a NP at this position such that it will derive “the building” ? - </a:t>
            </a:r>
            <a:endParaRPr lang="en-US" sz="2000" baseline="-25000" dirty="0">
              <a:solidFill>
                <a:srgbClr val="333399"/>
              </a:solidFill>
            </a:endParaRPr>
          </a:p>
        </p:txBody>
      </p:sp>
      <p:sp>
        <p:nvSpPr>
          <p:cNvPr id="257042" name="Line 18"/>
          <p:cNvSpPr>
            <a:spLocks noChangeShapeType="1"/>
          </p:cNvSpPr>
          <p:nvPr/>
        </p:nvSpPr>
        <p:spPr bwMode="auto">
          <a:xfrm flipV="1">
            <a:off x="3886200" y="1981200"/>
            <a:ext cx="609600" cy="83820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7046" name="Text Box 22"/>
          <p:cNvSpPr txBox="1">
            <a:spLocks noChangeArrowheads="1"/>
          </p:cNvSpPr>
          <p:nvPr/>
        </p:nvSpPr>
        <p:spPr bwMode="auto">
          <a:xfrm>
            <a:off x="3733800" y="5203825"/>
            <a:ext cx="5257800" cy="10156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rgbClr val="333399"/>
                </a:solidFill>
              </a:rPr>
              <a:t>What is the probability of starting from N</a:t>
            </a:r>
            <a:r>
              <a:rPr lang="en-US" sz="2000" baseline="30000" dirty="0">
                <a:solidFill>
                  <a:srgbClr val="333399"/>
                </a:solidFill>
              </a:rPr>
              <a:t>1</a:t>
            </a:r>
            <a:r>
              <a:rPr lang="en-US" sz="2000" dirty="0">
                <a:solidFill>
                  <a:srgbClr val="333399"/>
                </a:solidFill>
              </a:rPr>
              <a:t> and deriving “The gunman sprayed”, a NP and “with bullets” ? - </a:t>
            </a:r>
            <a:endParaRPr lang="en-US" sz="2000" baseline="-25000" dirty="0">
              <a:solidFill>
                <a:srgbClr val="333399"/>
              </a:solidFill>
            </a:endParaRPr>
          </a:p>
        </p:txBody>
      </p:sp>
      <p:sp>
        <p:nvSpPr>
          <p:cNvPr id="257047" name="Text Box 23"/>
          <p:cNvSpPr txBox="1">
            <a:spLocks noChangeArrowheads="1"/>
          </p:cNvSpPr>
          <p:nvPr/>
        </p:nvSpPr>
        <p:spPr bwMode="auto">
          <a:xfrm>
            <a:off x="5791200" y="2667000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660033"/>
                </a:solidFill>
              </a:rPr>
              <a:t>Inside Probabilities</a:t>
            </a:r>
            <a:endParaRPr lang="en-US" sz="2400" baseline="-25000">
              <a:solidFill>
                <a:srgbClr val="660033"/>
              </a:solidFill>
            </a:endParaRPr>
          </a:p>
        </p:txBody>
      </p:sp>
      <p:sp>
        <p:nvSpPr>
          <p:cNvPr id="257048" name="Text Box 24"/>
          <p:cNvSpPr txBox="1">
            <a:spLocks noChangeArrowheads="1"/>
          </p:cNvSpPr>
          <p:nvPr/>
        </p:nvSpPr>
        <p:spPr bwMode="auto">
          <a:xfrm>
            <a:off x="5638800" y="4724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660033"/>
                </a:solidFill>
              </a:rPr>
              <a:t>Outside Probabilities</a:t>
            </a:r>
            <a:endParaRPr lang="en-US" sz="2400" baseline="-25000">
              <a:solidFill>
                <a:srgbClr val="660033"/>
              </a:solidFill>
            </a:endParaRPr>
          </a:p>
        </p:txBody>
      </p:sp>
      <p:cxnSp>
        <p:nvCxnSpPr>
          <p:cNvPr id="23" name="Straight Arrow Connector 22"/>
          <p:cNvCxnSpPr>
            <a:stCxn id="257048" idx="0"/>
          </p:cNvCxnSpPr>
          <p:nvPr/>
        </p:nvCxnSpPr>
        <p:spPr bwMode="auto">
          <a:xfrm rot="16200000" flipV="1">
            <a:off x="3733800" y="1295400"/>
            <a:ext cx="2971800" cy="3886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40" grpId="0" animBg="1"/>
      <p:bldP spid="257041" grpId="0" animBg="1"/>
      <p:bldP spid="257042" grpId="0" animBg="1"/>
      <p:bldP spid="257046" grpId="0" animBg="1"/>
      <p:bldP spid="257047" grpId="0"/>
      <p:bldP spid="2570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76287"/>
          </a:xfrm>
        </p:spPr>
        <p:txBody>
          <a:bodyPr/>
          <a:lstStyle/>
          <a:p>
            <a:r>
              <a:rPr lang="en-US" dirty="0"/>
              <a:t>Interesting Probabilities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2192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Random variables to be considered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non-terminal being expanded. 			           </a:t>
            </a:r>
            <a:r>
              <a:rPr lang="en-US" sz="2400" i="1" dirty="0">
                <a:solidFill>
                  <a:srgbClr val="000066"/>
                </a:solidFill>
              </a:rPr>
              <a:t>E.g., </a:t>
            </a:r>
            <a:r>
              <a:rPr lang="en-US" sz="2400" dirty="0">
                <a:solidFill>
                  <a:srgbClr val="000066"/>
                </a:solidFill>
              </a:rPr>
              <a:t>NP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word-span covered by the non-terminal.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i="1" dirty="0">
                <a:solidFill>
                  <a:srgbClr val="000066"/>
                </a:solidFill>
              </a:rPr>
              <a:t>E.g., (</a:t>
            </a:r>
            <a:r>
              <a:rPr lang="en-US" sz="2400" dirty="0">
                <a:solidFill>
                  <a:srgbClr val="000066"/>
                </a:solidFill>
              </a:rPr>
              <a:t>4,5)  refers to words “the building” 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dirty="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While calculating probabilities, consider: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rule to be used for expansion : 			  </a:t>
            </a:r>
            <a:r>
              <a:rPr lang="en-US" sz="2400" i="1" dirty="0">
                <a:solidFill>
                  <a:srgbClr val="000066"/>
                </a:solidFill>
              </a:rPr>
              <a:t>E.g., </a:t>
            </a:r>
            <a:r>
              <a:rPr lang="en-US" sz="2400" dirty="0">
                <a:solidFill>
                  <a:srgbClr val="000066"/>
                </a:solidFill>
              </a:rPr>
              <a:t>NP </a:t>
            </a:r>
            <a:r>
              <a:rPr lang="en-US" sz="2400" dirty="0">
                <a:solidFill>
                  <a:srgbClr val="000066"/>
                </a:solidFill>
                <a:sym typeface="Symbol" pitchFamily="18" charset="2"/>
              </a:rPr>
              <a:t></a:t>
            </a:r>
            <a:r>
              <a:rPr lang="en-US" sz="2400" dirty="0">
                <a:solidFill>
                  <a:srgbClr val="000066"/>
                </a:solidFill>
              </a:rPr>
              <a:t> DT NN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probabilities associated with the RHS non-terminals : </a:t>
            </a:r>
            <a:r>
              <a:rPr lang="en-US" sz="2400" i="1" dirty="0">
                <a:solidFill>
                  <a:srgbClr val="000066"/>
                </a:solidFill>
              </a:rPr>
              <a:t>E.g., </a:t>
            </a:r>
            <a:r>
              <a:rPr lang="en-US" sz="2400" dirty="0">
                <a:solidFill>
                  <a:srgbClr val="000066"/>
                </a:solidFill>
              </a:rPr>
              <a:t>DT </a:t>
            </a:r>
            <a:r>
              <a:rPr lang="en-US" sz="2400" dirty="0" err="1">
                <a:solidFill>
                  <a:srgbClr val="000066"/>
                </a:solidFill>
              </a:rPr>
              <a:t>subtree’s</a:t>
            </a:r>
            <a:r>
              <a:rPr lang="en-US" sz="2400" dirty="0">
                <a:solidFill>
                  <a:srgbClr val="000066"/>
                </a:solidFill>
              </a:rPr>
              <a:t> inside/outside probabilities &amp; NN </a:t>
            </a:r>
            <a:r>
              <a:rPr lang="en-US" sz="2400" dirty="0" err="1">
                <a:solidFill>
                  <a:srgbClr val="000066"/>
                </a:solidFill>
              </a:rPr>
              <a:t>subtree’s</a:t>
            </a:r>
            <a:r>
              <a:rPr lang="en-US" sz="2400" dirty="0">
                <a:solidFill>
                  <a:srgbClr val="000066"/>
                </a:solidFill>
              </a:rPr>
              <a:t> inside/outside probabilities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066800"/>
          </a:xfrm>
        </p:spPr>
        <p:txBody>
          <a:bodyPr/>
          <a:lstStyle/>
          <a:p>
            <a:r>
              <a:rPr lang="en-US" dirty="0"/>
              <a:t>Outside </a:t>
            </a:r>
            <a:r>
              <a:rPr lang="en-US" dirty="0" smtClean="0"/>
              <a:t>Probability 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371600"/>
            <a:ext cx="8839200" cy="2514600"/>
          </a:xfrm>
        </p:spPr>
        <p:txBody>
          <a:bodyPr/>
          <a:lstStyle/>
          <a:p>
            <a:r>
              <a:rPr lang="el-GR" dirty="0" smtClean="0">
                <a:solidFill>
                  <a:srgbClr val="333399"/>
                </a:solidFill>
                <a:sym typeface="Symbol" pitchFamily="18" charset="2"/>
              </a:rPr>
              <a:t></a:t>
            </a:r>
            <a:r>
              <a:rPr lang="en-US" baseline="-25000" dirty="0">
                <a:solidFill>
                  <a:srgbClr val="333399"/>
                </a:solidFill>
                <a:sym typeface="Symbol" pitchFamily="18" charset="2"/>
              </a:rPr>
              <a:t>j</a:t>
            </a:r>
            <a:r>
              <a:rPr lang="en-US" dirty="0">
                <a:solidFill>
                  <a:srgbClr val="333399"/>
                </a:solidFill>
              </a:rPr>
              <a:t>(</a:t>
            </a:r>
            <a:r>
              <a:rPr lang="en-US" dirty="0" err="1">
                <a:solidFill>
                  <a:srgbClr val="333399"/>
                </a:solidFill>
              </a:rPr>
              <a:t>p,q</a:t>
            </a:r>
            <a:r>
              <a:rPr lang="en-US" dirty="0">
                <a:solidFill>
                  <a:srgbClr val="333399"/>
                </a:solidFill>
              </a:rPr>
              <a:t>) :</a:t>
            </a:r>
            <a:r>
              <a:rPr lang="en-US" dirty="0"/>
              <a:t> </a:t>
            </a:r>
            <a:r>
              <a:rPr lang="en-US" dirty="0">
                <a:solidFill>
                  <a:srgbClr val="333399"/>
                </a:solidFill>
              </a:rPr>
              <a:t>The probability of beginning with </a:t>
            </a:r>
            <a:r>
              <a:rPr lang="en-US" dirty="0" smtClean="0">
                <a:solidFill>
                  <a:srgbClr val="333399"/>
                </a:solidFill>
              </a:rPr>
              <a:t>N</a:t>
            </a:r>
            <a:r>
              <a:rPr lang="en-US" baseline="30000" dirty="0" smtClean="0">
                <a:solidFill>
                  <a:srgbClr val="333399"/>
                </a:solidFill>
              </a:rPr>
              <a:t>1</a:t>
            </a:r>
            <a:r>
              <a:rPr lang="en-US" dirty="0" smtClean="0">
                <a:solidFill>
                  <a:srgbClr val="333399"/>
                </a:solidFill>
              </a:rPr>
              <a:t> </a:t>
            </a:r>
            <a:r>
              <a:rPr lang="en-US" dirty="0">
                <a:solidFill>
                  <a:srgbClr val="333399"/>
                </a:solidFill>
              </a:rPr>
              <a:t>&amp; generating the non-terminal </a:t>
            </a:r>
            <a:r>
              <a:rPr lang="en-US" dirty="0" err="1">
                <a:solidFill>
                  <a:srgbClr val="333399"/>
                </a:solidFill>
              </a:rPr>
              <a:t>N</a:t>
            </a:r>
            <a:r>
              <a:rPr lang="en-US" baseline="30000" dirty="0" err="1">
                <a:solidFill>
                  <a:srgbClr val="333399"/>
                </a:solidFill>
              </a:rPr>
              <a:t>j</a:t>
            </a:r>
            <a:r>
              <a:rPr lang="en-US" baseline="-25000" dirty="0" err="1">
                <a:solidFill>
                  <a:srgbClr val="333399"/>
                </a:solidFill>
              </a:rPr>
              <a:t>pq</a:t>
            </a:r>
            <a:r>
              <a:rPr lang="en-US" dirty="0">
                <a:solidFill>
                  <a:srgbClr val="333399"/>
                </a:solidFill>
              </a:rPr>
              <a:t> and all words outside </a:t>
            </a:r>
            <a:r>
              <a:rPr lang="en-US" dirty="0" err="1">
                <a:solidFill>
                  <a:srgbClr val="333399"/>
                </a:solidFill>
              </a:rPr>
              <a:t>w</a:t>
            </a:r>
            <a:r>
              <a:rPr lang="en-US" baseline="-25000" dirty="0" err="1">
                <a:solidFill>
                  <a:srgbClr val="333399"/>
                </a:solidFill>
              </a:rPr>
              <a:t>p</a:t>
            </a:r>
            <a:r>
              <a:rPr lang="en-US" dirty="0">
                <a:solidFill>
                  <a:srgbClr val="333399"/>
                </a:solidFill>
              </a:rPr>
              <a:t>..</a:t>
            </a:r>
            <a:r>
              <a:rPr lang="en-US" dirty="0" err="1">
                <a:solidFill>
                  <a:srgbClr val="333399"/>
                </a:solidFill>
              </a:rPr>
              <a:t>w</a:t>
            </a:r>
            <a:r>
              <a:rPr lang="en-US" baseline="-25000" dirty="0" err="1">
                <a:solidFill>
                  <a:srgbClr val="333399"/>
                </a:solidFill>
              </a:rPr>
              <a:t>q</a:t>
            </a:r>
            <a:endParaRPr lang="en-US" baseline="-25000" dirty="0"/>
          </a:p>
          <a:p>
            <a:endParaRPr lang="en-US" dirty="0"/>
          </a:p>
        </p:txBody>
      </p:sp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1524000" y="2895600"/>
          <a:ext cx="5181600" cy="590550"/>
        </p:xfrm>
        <a:graphic>
          <a:graphicData uri="http://schemas.openxmlformats.org/presentationml/2006/ole">
            <p:oleObj spid="_x0000_s409602" name="Equation" r:id="rId4" imgW="2197080" imgH="253800" progId="">
              <p:embed/>
            </p:oleObj>
          </a:graphicData>
        </a:graphic>
      </p:graphicFrame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2133600" y="5699125"/>
            <a:ext cx="449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rgbClr val="333399"/>
                </a:solidFill>
              </a:rPr>
              <a:t>w</a:t>
            </a:r>
            <a:r>
              <a:rPr lang="en-US" sz="2000" baseline="-25000" dirty="0">
                <a:solidFill>
                  <a:srgbClr val="333399"/>
                </a:solidFill>
              </a:rPr>
              <a:t>1 </a:t>
            </a:r>
            <a:r>
              <a:rPr lang="en-US" sz="2000" dirty="0">
                <a:solidFill>
                  <a:srgbClr val="333399"/>
                </a:solidFill>
              </a:rPr>
              <a:t>………</a:t>
            </a:r>
            <a:r>
              <a:rPr lang="en-US" sz="2000" dirty="0" smtClean="0">
                <a:solidFill>
                  <a:srgbClr val="333399"/>
                </a:solidFill>
              </a:rPr>
              <a:t>w</a:t>
            </a:r>
            <a:r>
              <a:rPr lang="en-US" sz="2000" baseline="-25000" dirty="0" smtClean="0">
                <a:solidFill>
                  <a:srgbClr val="333399"/>
                </a:solidFill>
              </a:rPr>
              <a:t>p-1    </a:t>
            </a:r>
            <a:r>
              <a:rPr lang="en-US" sz="2000" dirty="0" err="1" smtClean="0">
                <a:solidFill>
                  <a:srgbClr val="333399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333399"/>
                </a:solidFill>
              </a:rPr>
              <a:t>p</a:t>
            </a:r>
            <a:r>
              <a:rPr lang="en-US" sz="2000" dirty="0" smtClean="0">
                <a:solidFill>
                  <a:srgbClr val="333399"/>
                </a:solidFill>
              </a:rPr>
              <a:t>…w</a:t>
            </a:r>
            <a:r>
              <a:rPr lang="en-US" sz="2000" baseline="-25000" dirty="0" smtClean="0">
                <a:solidFill>
                  <a:srgbClr val="333399"/>
                </a:solidFill>
              </a:rPr>
              <a:t>q</a:t>
            </a:r>
            <a:r>
              <a:rPr lang="en-US" sz="2000" dirty="0" smtClean="0">
                <a:solidFill>
                  <a:srgbClr val="333399"/>
                </a:solidFill>
              </a:rPr>
              <a:t>w</a:t>
            </a:r>
            <a:r>
              <a:rPr lang="en-US" sz="2000" baseline="-25000" dirty="0" smtClean="0">
                <a:solidFill>
                  <a:srgbClr val="333399"/>
                </a:solidFill>
              </a:rPr>
              <a:t>q+1 </a:t>
            </a:r>
            <a:r>
              <a:rPr lang="en-US" sz="2000" dirty="0">
                <a:solidFill>
                  <a:srgbClr val="333399"/>
                </a:solidFill>
              </a:rPr>
              <a:t>………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333399"/>
                </a:solidFill>
              </a:rPr>
              <a:t>w</a:t>
            </a:r>
            <a:r>
              <a:rPr lang="en-US" sz="2000" baseline="-25000" dirty="0">
                <a:solidFill>
                  <a:srgbClr val="333399"/>
                </a:solidFill>
              </a:rPr>
              <a:t>m</a:t>
            </a: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3886200" y="4876800"/>
            <a:ext cx="2286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4114800" y="4876800"/>
            <a:ext cx="3048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 flipH="1">
            <a:off x="2438400" y="4114800"/>
            <a:ext cx="1676400" cy="1676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4114800" y="4114800"/>
            <a:ext cx="1752600" cy="1676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Line 23"/>
          <p:cNvSpPr>
            <a:spLocks noChangeShapeType="1"/>
          </p:cNvSpPr>
          <p:nvPr/>
        </p:nvSpPr>
        <p:spPr bwMode="auto">
          <a:xfrm>
            <a:off x="3657600" y="5334000"/>
            <a:ext cx="9144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 flipH="1">
            <a:off x="3505200" y="5334000"/>
            <a:ext cx="152400" cy="457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1" name="Line 25"/>
          <p:cNvSpPr>
            <a:spLocks noChangeShapeType="1"/>
          </p:cNvSpPr>
          <p:nvPr/>
        </p:nvSpPr>
        <p:spPr bwMode="auto">
          <a:xfrm>
            <a:off x="4572000" y="5334000"/>
            <a:ext cx="152400" cy="457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3962400" y="38100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 smtClean="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 dirty="0" smtClean="0">
                <a:solidFill>
                  <a:srgbClr val="333399"/>
                </a:solidFill>
                <a:sym typeface="Symbol" pitchFamily="18" charset="2"/>
              </a:rPr>
              <a:t>1</a:t>
            </a:r>
            <a:endParaRPr lang="en-US" sz="2000" baseline="30000" dirty="0">
              <a:solidFill>
                <a:srgbClr val="333399"/>
              </a:solidFill>
              <a:sym typeface="Symbol" pitchFamily="18" charset="2"/>
            </a:endParaRP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3886200" y="45720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j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547687"/>
          </a:xfrm>
        </p:spPr>
        <p:txBody>
          <a:bodyPr/>
          <a:lstStyle/>
          <a:p>
            <a:r>
              <a:rPr lang="en-US" dirty="0"/>
              <a:t>Inside Probabilities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839200" cy="2057400"/>
          </a:xfrm>
        </p:spPr>
        <p:txBody>
          <a:bodyPr/>
          <a:lstStyle/>
          <a:p>
            <a:r>
              <a:rPr lang="el-GR" dirty="0" smtClean="0">
                <a:solidFill>
                  <a:srgbClr val="333399"/>
                </a:solidFill>
                <a:sym typeface="Symbol" pitchFamily="18" charset="2"/>
              </a:rPr>
              <a:t></a:t>
            </a:r>
            <a:r>
              <a:rPr lang="en-US" baseline="-25000" dirty="0">
                <a:solidFill>
                  <a:srgbClr val="333399"/>
                </a:solidFill>
                <a:sym typeface="Symbol" pitchFamily="18" charset="2"/>
              </a:rPr>
              <a:t>j</a:t>
            </a:r>
            <a:r>
              <a:rPr lang="en-US" dirty="0">
                <a:solidFill>
                  <a:srgbClr val="333399"/>
                </a:solidFill>
              </a:rPr>
              <a:t>(</a:t>
            </a:r>
            <a:r>
              <a:rPr lang="en-US" dirty="0" err="1">
                <a:solidFill>
                  <a:srgbClr val="333399"/>
                </a:solidFill>
              </a:rPr>
              <a:t>p,q</a:t>
            </a:r>
            <a:r>
              <a:rPr lang="en-US" dirty="0">
                <a:solidFill>
                  <a:srgbClr val="333399"/>
                </a:solidFill>
              </a:rPr>
              <a:t>) :</a:t>
            </a:r>
            <a:r>
              <a:rPr lang="en-US" dirty="0"/>
              <a:t> </a:t>
            </a:r>
            <a:r>
              <a:rPr lang="en-US" dirty="0">
                <a:solidFill>
                  <a:srgbClr val="333399"/>
                </a:solidFill>
              </a:rPr>
              <a:t>The probability of generating the words </a:t>
            </a:r>
            <a:r>
              <a:rPr lang="en-US" dirty="0" err="1">
                <a:solidFill>
                  <a:srgbClr val="333399"/>
                </a:solidFill>
              </a:rPr>
              <a:t>w</a:t>
            </a:r>
            <a:r>
              <a:rPr lang="en-US" baseline="-25000" dirty="0" err="1">
                <a:solidFill>
                  <a:srgbClr val="333399"/>
                </a:solidFill>
              </a:rPr>
              <a:t>p</a:t>
            </a:r>
            <a:r>
              <a:rPr lang="en-US" dirty="0">
                <a:solidFill>
                  <a:srgbClr val="333399"/>
                </a:solidFill>
              </a:rPr>
              <a:t>..</a:t>
            </a:r>
            <a:r>
              <a:rPr lang="en-US" dirty="0" err="1">
                <a:solidFill>
                  <a:srgbClr val="333399"/>
                </a:solidFill>
              </a:rPr>
              <a:t>w</a:t>
            </a:r>
            <a:r>
              <a:rPr lang="en-US" baseline="-25000" dirty="0" err="1">
                <a:solidFill>
                  <a:srgbClr val="333399"/>
                </a:solidFill>
              </a:rPr>
              <a:t>q</a:t>
            </a:r>
            <a:r>
              <a:rPr lang="en-US" dirty="0">
                <a:solidFill>
                  <a:srgbClr val="333399"/>
                </a:solidFill>
              </a:rPr>
              <a:t> starting with the non-terminal </a:t>
            </a:r>
            <a:r>
              <a:rPr lang="en-US" dirty="0" err="1">
                <a:solidFill>
                  <a:srgbClr val="333399"/>
                </a:solidFill>
              </a:rPr>
              <a:t>N</a:t>
            </a:r>
            <a:r>
              <a:rPr lang="en-US" baseline="30000" dirty="0" err="1">
                <a:solidFill>
                  <a:srgbClr val="333399"/>
                </a:solidFill>
              </a:rPr>
              <a:t>j</a:t>
            </a:r>
            <a:r>
              <a:rPr lang="en-US" baseline="-25000" dirty="0" err="1">
                <a:solidFill>
                  <a:srgbClr val="333399"/>
                </a:solidFill>
              </a:rPr>
              <a:t>pq</a:t>
            </a:r>
            <a:r>
              <a:rPr lang="en-US" dirty="0"/>
              <a:t>.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1625" name="Object 9"/>
          <p:cNvGraphicFramePr>
            <a:graphicFrameLocks noChangeAspect="1"/>
          </p:cNvGraphicFramePr>
          <p:nvPr/>
        </p:nvGraphicFramePr>
        <p:xfrm>
          <a:off x="1981200" y="2438400"/>
          <a:ext cx="3530600" cy="546100"/>
        </p:xfrm>
        <a:graphic>
          <a:graphicData uri="http://schemas.openxmlformats.org/presentationml/2006/ole">
            <p:oleObj spid="_x0000_s410626" name="Equation" r:id="rId4" imgW="1612800" imgH="253800" progId="">
              <p:embed/>
            </p:oleObj>
          </a:graphicData>
        </a:graphic>
      </p:graphicFrame>
      <p:sp>
        <p:nvSpPr>
          <p:cNvPr id="111626" name="Text Box 10"/>
          <p:cNvSpPr txBox="1">
            <a:spLocks noChangeArrowheads="1"/>
          </p:cNvSpPr>
          <p:nvPr/>
        </p:nvSpPr>
        <p:spPr bwMode="auto">
          <a:xfrm>
            <a:off x="1371600" y="5089524"/>
            <a:ext cx="4495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rgbClr val="333399"/>
                </a:solidFill>
              </a:rPr>
              <a:t>w</a:t>
            </a:r>
            <a:r>
              <a:rPr lang="en-US" sz="2000" baseline="-25000" dirty="0">
                <a:solidFill>
                  <a:srgbClr val="333399"/>
                </a:solidFill>
              </a:rPr>
              <a:t>1 </a:t>
            </a:r>
            <a:r>
              <a:rPr lang="en-US" sz="2000" dirty="0">
                <a:solidFill>
                  <a:srgbClr val="333399"/>
                </a:solidFill>
              </a:rPr>
              <a:t>………</a:t>
            </a:r>
            <a:r>
              <a:rPr lang="en-US" sz="2000" dirty="0" smtClean="0">
                <a:solidFill>
                  <a:srgbClr val="333399"/>
                </a:solidFill>
              </a:rPr>
              <a:t>w</a:t>
            </a:r>
            <a:r>
              <a:rPr lang="en-US" sz="2000" baseline="-25000" dirty="0" smtClean="0">
                <a:solidFill>
                  <a:srgbClr val="333399"/>
                </a:solidFill>
              </a:rPr>
              <a:t>p-1   </a:t>
            </a:r>
            <a:r>
              <a:rPr lang="en-US" sz="2000" dirty="0" err="1" smtClean="0">
                <a:solidFill>
                  <a:srgbClr val="333399"/>
                </a:solidFill>
              </a:rPr>
              <a:t>w</a:t>
            </a:r>
            <a:r>
              <a:rPr lang="en-US" sz="2000" baseline="-25000" dirty="0" err="1" smtClean="0">
                <a:solidFill>
                  <a:srgbClr val="333399"/>
                </a:solidFill>
              </a:rPr>
              <a:t>p</a:t>
            </a:r>
            <a:r>
              <a:rPr lang="en-US" sz="2000" dirty="0" smtClean="0">
                <a:solidFill>
                  <a:srgbClr val="333399"/>
                </a:solidFill>
              </a:rPr>
              <a:t>…w</a:t>
            </a:r>
            <a:r>
              <a:rPr lang="en-US" sz="2000" baseline="-25000" dirty="0" smtClean="0">
                <a:solidFill>
                  <a:srgbClr val="333399"/>
                </a:solidFill>
              </a:rPr>
              <a:t>q</a:t>
            </a:r>
            <a:r>
              <a:rPr lang="en-US" sz="2000" dirty="0" smtClean="0">
                <a:solidFill>
                  <a:srgbClr val="333399"/>
                </a:solidFill>
              </a:rPr>
              <a:t>w</a:t>
            </a:r>
            <a:r>
              <a:rPr lang="en-US" sz="2000" baseline="-25000" dirty="0" smtClean="0">
                <a:solidFill>
                  <a:srgbClr val="333399"/>
                </a:solidFill>
              </a:rPr>
              <a:t>q+1 </a:t>
            </a:r>
            <a:r>
              <a:rPr lang="en-US" sz="2000" dirty="0">
                <a:solidFill>
                  <a:srgbClr val="333399"/>
                </a:solidFill>
              </a:rPr>
              <a:t>………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333399"/>
                </a:solidFill>
              </a:rPr>
              <a:t>w</a:t>
            </a:r>
            <a:r>
              <a:rPr lang="en-US" sz="2000" baseline="-25000" dirty="0">
                <a:solidFill>
                  <a:srgbClr val="333399"/>
                </a:solidFill>
              </a:rPr>
              <a:t>m</a:t>
            </a:r>
          </a:p>
        </p:txBody>
      </p:sp>
      <p:sp>
        <p:nvSpPr>
          <p:cNvPr id="111627" name="Line 11"/>
          <p:cNvSpPr>
            <a:spLocks noChangeShapeType="1"/>
          </p:cNvSpPr>
          <p:nvPr/>
        </p:nvSpPr>
        <p:spPr bwMode="auto">
          <a:xfrm flipH="1">
            <a:off x="3124200" y="4267200"/>
            <a:ext cx="2286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8" name="Line 12"/>
          <p:cNvSpPr>
            <a:spLocks noChangeShapeType="1"/>
          </p:cNvSpPr>
          <p:nvPr/>
        </p:nvSpPr>
        <p:spPr bwMode="auto">
          <a:xfrm>
            <a:off x="3352800" y="4267200"/>
            <a:ext cx="3048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9" name="Line 13"/>
          <p:cNvSpPr>
            <a:spLocks noChangeShapeType="1"/>
          </p:cNvSpPr>
          <p:nvPr/>
        </p:nvSpPr>
        <p:spPr bwMode="auto">
          <a:xfrm flipH="1">
            <a:off x="1676400" y="3505200"/>
            <a:ext cx="1676400" cy="1676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0" name="Line 14"/>
          <p:cNvSpPr>
            <a:spLocks noChangeShapeType="1"/>
          </p:cNvSpPr>
          <p:nvPr/>
        </p:nvSpPr>
        <p:spPr bwMode="auto">
          <a:xfrm>
            <a:off x="3352800" y="3505200"/>
            <a:ext cx="1752600" cy="1676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1" name="Line 15"/>
          <p:cNvSpPr>
            <a:spLocks noChangeShapeType="1"/>
          </p:cNvSpPr>
          <p:nvPr/>
        </p:nvSpPr>
        <p:spPr bwMode="auto">
          <a:xfrm>
            <a:off x="2895600" y="4724400"/>
            <a:ext cx="9144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2" name="Line 16"/>
          <p:cNvSpPr>
            <a:spLocks noChangeShapeType="1"/>
          </p:cNvSpPr>
          <p:nvPr/>
        </p:nvSpPr>
        <p:spPr bwMode="auto">
          <a:xfrm flipH="1">
            <a:off x="2743200" y="4724400"/>
            <a:ext cx="152400" cy="457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3" name="Line 17"/>
          <p:cNvSpPr>
            <a:spLocks noChangeShapeType="1"/>
          </p:cNvSpPr>
          <p:nvPr/>
        </p:nvSpPr>
        <p:spPr bwMode="auto">
          <a:xfrm>
            <a:off x="3810000" y="4724400"/>
            <a:ext cx="152400" cy="457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34" name="Text Box 18"/>
          <p:cNvSpPr txBox="1">
            <a:spLocks noChangeArrowheads="1"/>
          </p:cNvSpPr>
          <p:nvPr/>
        </p:nvSpPr>
        <p:spPr bwMode="auto">
          <a:xfrm>
            <a:off x="3200400" y="48006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</a:t>
            </a:r>
            <a:endParaRPr lang="en-US" sz="2000" baseline="-25000">
              <a:solidFill>
                <a:srgbClr val="333399"/>
              </a:solidFill>
              <a:sym typeface="Symbol" pitchFamily="18" charset="2"/>
            </a:endParaRPr>
          </a:p>
        </p:txBody>
      </p:sp>
      <p:sp>
        <p:nvSpPr>
          <p:cNvPr id="111635" name="Text Box 19"/>
          <p:cNvSpPr txBox="1">
            <a:spLocks noChangeArrowheads="1"/>
          </p:cNvSpPr>
          <p:nvPr/>
        </p:nvSpPr>
        <p:spPr bwMode="auto">
          <a:xfrm>
            <a:off x="3200400" y="3429000"/>
            <a:ext cx="30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</a:t>
            </a:r>
            <a:endParaRPr lang="en-US" sz="2000" baseline="-25000">
              <a:solidFill>
                <a:srgbClr val="333399"/>
              </a:solidFill>
              <a:sym typeface="Symbol" pitchFamily="18" charset="2"/>
            </a:endParaRPr>
          </a:p>
        </p:txBody>
      </p:sp>
      <p:sp>
        <p:nvSpPr>
          <p:cNvPr id="111636" name="Text Box 20"/>
          <p:cNvSpPr txBox="1">
            <a:spLocks noChangeArrowheads="1"/>
          </p:cNvSpPr>
          <p:nvPr/>
        </p:nvSpPr>
        <p:spPr bwMode="auto">
          <a:xfrm>
            <a:off x="3200400" y="3200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3124200" y="3962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j</a:t>
            </a:r>
          </a:p>
        </p:txBody>
      </p:sp>
      <p:sp>
        <p:nvSpPr>
          <p:cNvPr id="111638" name="Oval 22"/>
          <p:cNvSpPr>
            <a:spLocks noChangeArrowheads="1"/>
          </p:cNvSpPr>
          <p:nvPr/>
        </p:nvSpPr>
        <p:spPr bwMode="auto">
          <a:xfrm>
            <a:off x="2819400" y="3962400"/>
            <a:ext cx="990600" cy="18288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9" name="Line 23"/>
          <p:cNvSpPr>
            <a:spLocks noChangeShapeType="1"/>
          </p:cNvSpPr>
          <p:nvPr/>
        </p:nvSpPr>
        <p:spPr bwMode="auto">
          <a:xfrm flipV="1">
            <a:off x="3657600" y="3200400"/>
            <a:ext cx="685800" cy="1066800"/>
          </a:xfrm>
          <a:prstGeom prst="line">
            <a:avLst/>
          </a:prstGeom>
          <a:noFill/>
          <a:ln w="9525">
            <a:solidFill>
              <a:srgbClr val="9933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004887"/>
          </a:xfrm>
        </p:spPr>
        <p:txBody>
          <a:bodyPr/>
          <a:lstStyle/>
          <a:p>
            <a:r>
              <a:rPr lang="en-US" sz="3600" dirty="0"/>
              <a:t>Outside &amp; Inside </a:t>
            </a:r>
            <a:r>
              <a:rPr lang="en-US" sz="3600" dirty="0" err="1" smtClean="0"/>
              <a:t>Probabilities:example</a:t>
            </a:r>
            <a:endParaRPr lang="en-US" sz="3600" dirty="0"/>
          </a:p>
        </p:txBody>
      </p:sp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1295400" y="5486400"/>
            <a:ext cx="6172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dirty="0">
                <a:solidFill>
                  <a:srgbClr val="333399"/>
                </a:solidFill>
              </a:rPr>
              <a:t>The gunman sprayed   </a:t>
            </a:r>
            <a:r>
              <a:rPr lang="en-US" sz="2000" dirty="0" smtClean="0">
                <a:solidFill>
                  <a:srgbClr val="333399"/>
                </a:solidFill>
              </a:rPr>
              <a:t>   the </a:t>
            </a:r>
            <a:r>
              <a:rPr lang="en-US" sz="2000" dirty="0">
                <a:solidFill>
                  <a:srgbClr val="333399"/>
                </a:solidFill>
              </a:rPr>
              <a:t>building   with </a:t>
            </a:r>
            <a:r>
              <a:rPr lang="en-US" sz="2000" dirty="0" smtClean="0">
                <a:solidFill>
                  <a:srgbClr val="333399"/>
                </a:solidFill>
              </a:rPr>
              <a:t>  bullets</a:t>
            </a:r>
            <a:endParaRPr lang="en-US" sz="2000" baseline="-25000" dirty="0">
              <a:solidFill>
                <a:srgbClr val="333399"/>
              </a:solidFill>
            </a:endParaRPr>
          </a:p>
        </p:txBody>
      </p:sp>
      <p:sp>
        <p:nvSpPr>
          <p:cNvPr id="155653" name="Text Box 5"/>
          <p:cNvSpPr txBox="1">
            <a:spLocks noChangeArrowheads="1"/>
          </p:cNvSpPr>
          <p:nvPr/>
        </p:nvSpPr>
        <p:spPr bwMode="auto">
          <a:xfrm>
            <a:off x="1371600" y="58674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333399"/>
                </a:solidFill>
              </a:rPr>
              <a:t> 1 	2      	 3  	 4	5 	6       7</a:t>
            </a:r>
            <a:endParaRPr lang="en-US" sz="2400" baseline="-25000">
              <a:solidFill>
                <a:srgbClr val="333399"/>
              </a:solidFill>
            </a:endParaRPr>
          </a:p>
        </p:txBody>
      </p:sp>
      <p:graphicFrame>
        <p:nvGraphicFramePr>
          <p:cNvPr id="155656" name="Object 8"/>
          <p:cNvGraphicFramePr>
            <a:graphicFrameLocks noChangeAspect="1"/>
          </p:cNvGraphicFramePr>
          <p:nvPr/>
        </p:nvGraphicFramePr>
        <p:xfrm>
          <a:off x="763588" y="1227138"/>
          <a:ext cx="7038975" cy="1122362"/>
        </p:xfrm>
        <a:graphic>
          <a:graphicData uri="http://schemas.openxmlformats.org/presentationml/2006/ole">
            <p:oleObj spid="_x0000_s411650" name="Equation" r:id="rId4" imgW="2984400" imgH="482400" progId="">
              <p:embed/>
            </p:oleObj>
          </a:graphicData>
        </a:graphic>
      </p:graphicFrame>
      <p:sp>
        <p:nvSpPr>
          <p:cNvPr id="155659" name="Line 11"/>
          <p:cNvSpPr>
            <a:spLocks noChangeShapeType="1"/>
          </p:cNvSpPr>
          <p:nvPr/>
        </p:nvSpPr>
        <p:spPr bwMode="auto">
          <a:xfrm flipH="1">
            <a:off x="4343400" y="4648200"/>
            <a:ext cx="5334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0" name="Line 12"/>
          <p:cNvSpPr>
            <a:spLocks noChangeShapeType="1"/>
          </p:cNvSpPr>
          <p:nvPr/>
        </p:nvSpPr>
        <p:spPr bwMode="auto">
          <a:xfrm>
            <a:off x="4876800" y="4648200"/>
            <a:ext cx="4572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1" name="Line 13"/>
          <p:cNvSpPr>
            <a:spLocks noChangeShapeType="1"/>
          </p:cNvSpPr>
          <p:nvPr/>
        </p:nvSpPr>
        <p:spPr bwMode="auto">
          <a:xfrm flipH="1">
            <a:off x="1676400" y="3352800"/>
            <a:ext cx="2667000" cy="2057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2" name="Line 14"/>
          <p:cNvSpPr>
            <a:spLocks noChangeShapeType="1"/>
          </p:cNvSpPr>
          <p:nvPr/>
        </p:nvSpPr>
        <p:spPr bwMode="auto">
          <a:xfrm>
            <a:off x="4343400" y="3352800"/>
            <a:ext cx="2667000" cy="2133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3" name="Line 15"/>
          <p:cNvSpPr>
            <a:spLocks noChangeShapeType="1"/>
          </p:cNvSpPr>
          <p:nvPr/>
        </p:nvSpPr>
        <p:spPr bwMode="auto">
          <a:xfrm>
            <a:off x="3886200" y="4953000"/>
            <a:ext cx="1905000" cy="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4" name="Line 16"/>
          <p:cNvSpPr>
            <a:spLocks noChangeShapeType="1"/>
          </p:cNvSpPr>
          <p:nvPr/>
        </p:nvSpPr>
        <p:spPr bwMode="auto">
          <a:xfrm flipH="1">
            <a:off x="3505200" y="4953000"/>
            <a:ext cx="38100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5" name="Line 17"/>
          <p:cNvSpPr>
            <a:spLocks noChangeShapeType="1"/>
          </p:cNvSpPr>
          <p:nvPr/>
        </p:nvSpPr>
        <p:spPr bwMode="auto">
          <a:xfrm>
            <a:off x="5791200" y="4953000"/>
            <a:ext cx="30480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5668" name="Text Box 20"/>
          <p:cNvSpPr txBox="1">
            <a:spLocks noChangeArrowheads="1"/>
          </p:cNvSpPr>
          <p:nvPr/>
        </p:nvSpPr>
        <p:spPr bwMode="auto">
          <a:xfrm>
            <a:off x="4114800" y="29718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155669" name="Text Box 21"/>
          <p:cNvSpPr txBox="1">
            <a:spLocks noChangeArrowheads="1"/>
          </p:cNvSpPr>
          <p:nvPr/>
        </p:nvSpPr>
        <p:spPr bwMode="auto">
          <a:xfrm>
            <a:off x="4648200" y="43275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NP</a:t>
            </a:r>
          </a:p>
        </p:txBody>
      </p:sp>
      <p:graphicFrame>
        <p:nvGraphicFramePr>
          <p:cNvPr id="155674" name="Object 26"/>
          <p:cNvGraphicFramePr>
            <a:graphicFrameLocks noChangeAspect="1"/>
          </p:cNvGraphicFramePr>
          <p:nvPr/>
        </p:nvGraphicFramePr>
        <p:xfrm>
          <a:off x="768350" y="2349500"/>
          <a:ext cx="7312025" cy="546100"/>
        </p:xfrm>
        <a:graphic>
          <a:graphicData uri="http://schemas.openxmlformats.org/presentationml/2006/ole">
            <p:oleObj spid="_x0000_s411651" name="Equation" r:id="rId5" imgW="3340080" imgH="2538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76287"/>
          </a:xfrm>
        </p:spPr>
        <p:txBody>
          <a:bodyPr/>
          <a:lstStyle/>
          <a:p>
            <a:r>
              <a:rPr lang="en-US" dirty="0"/>
              <a:t>Inside probabilities </a:t>
            </a:r>
            <a:r>
              <a:rPr lang="en-US" dirty="0">
                <a:sym typeface="Symbol" pitchFamily="18" charset="2"/>
              </a:rPr>
              <a:t></a:t>
            </a:r>
            <a:r>
              <a:rPr lang="en-US" baseline="-25000" dirty="0">
                <a:sym typeface="Symbol" pitchFamily="18" charset="2"/>
              </a:rPr>
              <a:t>j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 err="1">
                <a:sym typeface="Symbol" pitchFamily="18" charset="2"/>
              </a:rPr>
              <a:t>p,q</a:t>
            </a:r>
            <a:r>
              <a:rPr lang="en-US" dirty="0">
                <a:sym typeface="Symbol" pitchFamily="18" charset="2"/>
              </a:rPr>
              <a:t>)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7162800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Base case: 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</a:endParaRPr>
          </a:p>
        </p:txBody>
      </p:sp>
      <p:graphicFrame>
        <p:nvGraphicFramePr>
          <p:cNvPr id="114697" name="Object 9"/>
          <p:cNvGraphicFramePr>
            <a:graphicFrameLocks noChangeAspect="1"/>
          </p:cNvGraphicFramePr>
          <p:nvPr/>
        </p:nvGraphicFramePr>
        <p:xfrm>
          <a:off x="1905000" y="1739900"/>
          <a:ext cx="5837238" cy="546100"/>
        </p:xfrm>
        <a:graphic>
          <a:graphicData uri="http://schemas.openxmlformats.org/presentationml/2006/ole">
            <p:oleObj spid="_x0000_s412674" name="Equation" r:id="rId4" imgW="2666880" imgH="253800" progId="">
              <p:embed/>
            </p:oleObj>
          </a:graphicData>
        </a:graphic>
      </p:graphicFrame>
      <p:sp>
        <p:nvSpPr>
          <p:cNvPr id="114741" name="Rectangle 53"/>
          <p:cNvSpPr>
            <a:spLocks noGrp="1" noChangeArrowheads="1"/>
          </p:cNvSpPr>
          <p:nvPr>
            <p:ph type="body" idx="1"/>
          </p:nvPr>
        </p:nvSpPr>
        <p:spPr>
          <a:xfrm>
            <a:off x="76200" y="2590800"/>
            <a:ext cx="9067800" cy="2743200"/>
          </a:xfrm>
          <a:noFill/>
          <a:ln/>
        </p:spPr>
        <p:txBody>
          <a:bodyPr/>
          <a:lstStyle/>
          <a:p>
            <a:r>
              <a:rPr lang="en-US" dirty="0"/>
              <a:t>Base case is used for rules which derive the words or terminals directly 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i="1" dirty="0"/>
              <a:t>E.g.,</a:t>
            </a:r>
            <a:r>
              <a:rPr lang="en-US" dirty="0"/>
              <a:t> Suppose </a:t>
            </a:r>
            <a:r>
              <a:rPr lang="en-US" dirty="0" err="1"/>
              <a:t>N</a:t>
            </a:r>
            <a:r>
              <a:rPr lang="en-US" baseline="30000" dirty="0" err="1"/>
              <a:t>j</a:t>
            </a:r>
            <a:r>
              <a:rPr lang="en-US" dirty="0"/>
              <a:t> = NN </a:t>
            </a:r>
            <a:r>
              <a:rPr lang="en-US" dirty="0">
                <a:sym typeface="Symbol" pitchFamily="18" charset="2"/>
              </a:rPr>
              <a:t>is being considered &amp; 	  </a:t>
            </a:r>
            <a:r>
              <a:rPr lang="en-US" dirty="0"/>
              <a:t>NN </a:t>
            </a:r>
            <a:r>
              <a:rPr lang="en-US" dirty="0">
                <a:sym typeface="Symbol" pitchFamily="18" charset="2"/>
              </a:rPr>
              <a:t></a:t>
            </a:r>
            <a:r>
              <a:rPr lang="en-US" dirty="0"/>
              <a:t> building is one of the rules with probability 0.5</a:t>
            </a:r>
            <a:endParaRPr lang="en-US" dirty="0">
              <a:sym typeface="Symbol" pitchFamily="18" charset="2"/>
            </a:endParaRPr>
          </a:p>
          <a:p>
            <a:pPr>
              <a:buFontTx/>
              <a:buNone/>
            </a:pPr>
            <a:endParaRPr lang="en-US" dirty="0">
              <a:sym typeface="Symbol" pitchFamily="18" charset="2"/>
            </a:endParaRPr>
          </a:p>
        </p:txBody>
      </p:sp>
      <p:graphicFrame>
        <p:nvGraphicFramePr>
          <p:cNvPr id="114744" name="Object 56"/>
          <p:cNvGraphicFramePr>
            <a:graphicFrameLocks noChangeAspect="1"/>
          </p:cNvGraphicFramePr>
          <p:nvPr/>
        </p:nvGraphicFramePr>
        <p:xfrm>
          <a:off x="1524000" y="5029200"/>
          <a:ext cx="6175375" cy="1200150"/>
        </p:xfrm>
        <a:graphic>
          <a:graphicData uri="http://schemas.openxmlformats.org/presentationml/2006/ole">
            <p:oleObj spid="_x0000_s412675" name="Equation" r:id="rId5" imgW="2565360" imgH="50796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00087"/>
          </a:xfrm>
        </p:spPr>
        <p:txBody>
          <a:bodyPr/>
          <a:lstStyle/>
          <a:p>
            <a:pPr eaLnBrk="1" hangingPunct="1"/>
            <a:r>
              <a:rPr lang="en-US" dirty="0" smtClean="0"/>
              <a:t>Formal Definition of PCFG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6106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A PCFG consists of 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A set of terminals {w</a:t>
            </a:r>
            <a:r>
              <a:rPr lang="en-US" baseline="-25000" dirty="0" smtClean="0"/>
              <a:t>k</a:t>
            </a:r>
            <a:r>
              <a:rPr lang="en-US" dirty="0" smtClean="0"/>
              <a:t>}, k = 1,….,V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dirty="0" smtClean="0"/>
              <a:t>	 </a:t>
            </a:r>
            <a:r>
              <a:rPr lang="en-US" sz="2000" dirty="0" smtClean="0">
                <a:solidFill>
                  <a:srgbClr val="333399"/>
                </a:solidFill>
              </a:rPr>
              <a:t>{w</a:t>
            </a:r>
            <a:r>
              <a:rPr lang="en-US" sz="2000" baseline="-25000" dirty="0" smtClean="0">
                <a:solidFill>
                  <a:srgbClr val="333399"/>
                </a:solidFill>
              </a:rPr>
              <a:t>k</a:t>
            </a:r>
            <a:r>
              <a:rPr lang="en-US" sz="2000" dirty="0" smtClean="0">
                <a:solidFill>
                  <a:srgbClr val="333399"/>
                </a:solidFill>
              </a:rPr>
              <a:t>} = { child, teddy, bear, played…}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A set of non-terminals {N</a:t>
            </a:r>
            <a:r>
              <a:rPr lang="en-US" baseline="30000" dirty="0" smtClean="0"/>
              <a:t>i</a:t>
            </a:r>
            <a:r>
              <a:rPr lang="en-US" dirty="0" smtClean="0"/>
              <a:t>}, </a:t>
            </a:r>
            <a:r>
              <a:rPr lang="en-US" dirty="0" err="1" smtClean="0"/>
              <a:t>i</a:t>
            </a:r>
            <a:r>
              <a:rPr lang="en-US" dirty="0" smtClean="0"/>
              <a:t> = 1,…,n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dirty="0" smtClean="0"/>
              <a:t>    </a:t>
            </a:r>
            <a:r>
              <a:rPr lang="en-US" sz="2000" dirty="0" smtClean="0">
                <a:solidFill>
                  <a:srgbClr val="333399"/>
                </a:solidFill>
              </a:rPr>
              <a:t>{N</a:t>
            </a:r>
            <a:r>
              <a:rPr lang="en-US" sz="2000" baseline="-25000" dirty="0" smtClean="0">
                <a:solidFill>
                  <a:srgbClr val="333399"/>
                </a:solidFill>
              </a:rPr>
              <a:t>i</a:t>
            </a:r>
            <a:r>
              <a:rPr lang="en-US" sz="2000" dirty="0" smtClean="0">
                <a:solidFill>
                  <a:srgbClr val="333399"/>
                </a:solidFill>
              </a:rPr>
              <a:t>} = { NP, VP, DT…}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A designated start symbol N</a:t>
            </a:r>
            <a:r>
              <a:rPr lang="en-US" baseline="30000" dirty="0" smtClean="0"/>
              <a:t>1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A set of rules {N</a:t>
            </a:r>
            <a:r>
              <a:rPr lang="en-US" baseline="30000" dirty="0" smtClean="0"/>
              <a:t>i </a:t>
            </a:r>
            <a:r>
              <a:rPr lang="en-US" dirty="0" smtClean="0">
                <a:sym typeface="Symbol" pitchFamily="18" charset="2"/>
              </a:rPr>
              <a:t>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sym typeface="Symbol" pitchFamily="18" charset="2"/>
              </a:rPr>
              <a:t></a:t>
            </a:r>
            <a:r>
              <a:rPr lang="en-US" baseline="30000" dirty="0" smtClean="0"/>
              <a:t>j</a:t>
            </a:r>
            <a:r>
              <a:rPr lang="en-US" dirty="0" smtClean="0"/>
              <a:t>}, where </a:t>
            </a:r>
            <a:r>
              <a:rPr lang="en-US" dirty="0" smtClean="0">
                <a:sym typeface="Symbol" pitchFamily="18" charset="2"/>
              </a:rPr>
              <a:t></a:t>
            </a:r>
            <a:r>
              <a:rPr lang="en-US" baseline="30000" dirty="0" smtClean="0"/>
              <a:t>j </a:t>
            </a:r>
            <a:r>
              <a:rPr lang="en-US" baseline="-25000" dirty="0" smtClean="0"/>
              <a:t> </a:t>
            </a:r>
            <a:r>
              <a:rPr lang="en-US" dirty="0" smtClean="0"/>
              <a:t>is a sequence of terminals &amp; non-terminals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000" dirty="0" smtClean="0">
                <a:solidFill>
                  <a:srgbClr val="333399"/>
                </a:solidFill>
              </a:rPr>
              <a:t> 	  </a:t>
            </a:r>
            <a:r>
              <a:rPr lang="en-US" sz="2000" dirty="0" smtClean="0">
                <a:solidFill>
                  <a:srgbClr val="000099"/>
                </a:solidFill>
              </a:rPr>
              <a:t>NP </a:t>
            </a:r>
            <a:r>
              <a:rPr lang="en-US" sz="2000" dirty="0" smtClean="0">
                <a:solidFill>
                  <a:srgbClr val="000099"/>
                </a:solidFill>
                <a:sym typeface="Symbol" pitchFamily="18" charset="2"/>
              </a:rPr>
              <a:t></a:t>
            </a:r>
            <a:r>
              <a:rPr lang="en-US" sz="2000" dirty="0" smtClean="0">
                <a:solidFill>
                  <a:srgbClr val="000099"/>
                </a:solidFill>
              </a:rPr>
              <a:t> DT NN</a:t>
            </a:r>
            <a:endParaRPr lang="en-US" dirty="0" smtClean="0"/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A corresponding set of rule probabilities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852487"/>
          </a:xfrm>
        </p:spPr>
        <p:txBody>
          <a:bodyPr/>
          <a:lstStyle/>
          <a:p>
            <a:r>
              <a:rPr lang="en-US" dirty="0"/>
              <a:t>Induction Step</a:t>
            </a:r>
          </a:p>
        </p:txBody>
      </p:sp>
      <p:sp>
        <p:nvSpPr>
          <p:cNvPr id="161797" name="Text Box 5"/>
          <p:cNvSpPr txBox="1">
            <a:spLocks noChangeArrowheads="1"/>
          </p:cNvSpPr>
          <p:nvPr/>
        </p:nvSpPr>
        <p:spPr bwMode="auto">
          <a:xfrm>
            <a:off x="1066800" y="1195388"/>
            <a:ext cx="7162800" cy="269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Induction step : 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</a:endParaRPr>
          </a:p>
        </p:txBody>
      </p:sp>
      <p:sp>
        <p:nvSpPr>
          <p:cNvPr id="161798" name="Text Box 6"/>
          <p:cNvSpPr txBox="1">
            <a:spLocks noChangeArrowheads="1"/>
          </p:cNvSpPr>
          <p:nvPr/>
        </p:nvSpPr>
        <p:spPr bwMode="auto">
          <a:xfrm>
            <a:off x="2209800" y="332898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p</a:t>
            </a:r>
          </a:p>
        </p:txBody>
      </p:sp>
      <p:sp>
        <p:nvSpPr>
          <p:cNvPr id="161799" name="Text Box 7"/>
          <p:cNvSpPr txBox="1">
            <a:spLocks noChangeArrowheads="1"/>
          </p:cNvSpPr>
          <p:nvPr/>
        </p:nvSpPr>
        <p:spPr bwMode="auto">
          <a:xfrm>
            <a:off x="3124200" y="1423988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j</a:t>
            </a:r>
          </a:p>
        </p:txBody>
      </p:sp>
      <p:sp>
        <p:nvSpPr>
          <p:cNvPr id="161800" name="Text Box 8"/>
          <p:cNvSpPr txBox="1">
            <a:spLocks noChangeArrowheads="1"/>
          </p:cNvSpPr>
          <p:nvPr/>
        </p:nvSpPr>
        <p:spPr bwMode="auto">
          <a:xfrm>
            <a:off x="2667000" y="2398713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r</a:t>
            </a:r>
          </a:p>
        </p:txBody>
      </p:sp>
      <p:sp>
        <p:nvSpPr>
          <p:cNvPr id="161801" name="Text Box 9"/>
          <p:cNvSpPr txBox="1">
            <a:spLocks noChangeArrowheads="1"/>
          </p:cNvSpPr>
          <p:nvPr/>
        </p:nvSpPr>
        <p:spPr bwMode="auto">
          <a:xfrm>
            <a:off x="3581400" y="2398713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s</a:t>
            </a:r>
          </a:p>
        </p:txBody>
      </p:sp>
      <p:sp>
        <p:nvSpPr>
          <p:cNvPr id="161802" name="Text Box 10"/>
          <p:cNvSpPr txBox="1">
            <a:spLocks noChangeArrowheads="1"/>
          </p:cNvSpPr>
          <p:nvPr/>
        </p:nvSpPr>
        <p:spPr bwMode="auto">
          <a:xfrm>
            <a:off x="3048000" y="332898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d</a:t>
            </a:r>
          </a:p>
        </p:txBody>
      </p:sp>
      <p:sp>
        <p:nvSpPr>
          <p:cNvPr id="161803" name="Text Box 11"/>
          <p:cNvSpPr txBox="1">
            <a:spLocks noChangeArrowheads="1"/>
          </p:cNvSpPr>
          <p:nvPr/>
        </p:nvSpPr>
        <p:spPr bwMode="auto">
          <a:xfrm>
            <a:off x="3276600" y="3328988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d+1</a:t>
            </a:r>
          </a:p>
        </p:txBody>
      </p:sp>
      <p:sp>
        <p:nvSpPr>
          <p:cNvPr id="161804" name="Text Box 12"/>
          <p:cNvSpPr txBox="1">
            <a:spLocks noChangeArrowheads="1"/>
          </p:cNvSpPr>
          <p:nvPr/>
        </p:nvSpPr>
        <p:spPr bwMode="auto">
          <a:xfrm>
            <a:off x="4038600" y="3328988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q</a:t>
            </a:r>
          </a:p>
        </p:txBody>
      </p:sp>
      <p:sp>
        <p:nvSpPr>
          <p:cNvPr id="161805" name="AutoShape 13"/>
          <p:cNvSpPr>
            <a:spLocks noChangeArrowheads="1"/>
          </p:cNvSpPr>
          <p:nvPr/>
        </p:nvSpPr>
        <p:spPr bwMode="auto">
          <a:xfrm>
            <a:off x="2895600" y="1728788"/>
            <a:ext cx="838200" cy="7620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06" name="AutoShape 14"/>
          <p:cNvSpPr>
            <a:spLocks noChangeArrowheads="1"/>
          </p:cNvSpPr>
          <p:nvPr/>
        </p:nvSpPr>
        <p:spPr bwMode="auto">
          <a:xfrm>
            <a:off x="2438400" y="2719388"/>
            <a:ext cx="838200" cy="7620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07" name="AutoShape 15"/>
          <p:cNvSpPr>
            <a:spLocks noChangeArrowheads="1"/>
          </p:cNvSpPr>
          <p:nvPr/>
        </p:nvSpPr>
        <p:spPr bwMode="auto">
          <a:xfrm>
            <a:off x="3352800" y="2719388"/>
            <a:ext cx="838200" cy="7620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1808" name="Object 16"/>
          <p:cNvGraphicFramePr>
            <a:graphicFrameLocks noChangeAspect="1"/>
          </p:cNvGraphicFramePr>
          <p:nvPr/>
        </p:nvGraphicFramePr>
        <p:xfrm>
          <a:off x="4419600" y="1143000"/>
          <a:ext cx="3862388" cy="2566988"/>
        </p:xfrm>
        <a:graphic>
          <a:graphicData uri="http://schemas.openxmlformats.org/presentationml/2006/ole">
            <p:oleObj spid="_x0000_s413698" name="Equation" r:id="rId4" imgW="1765080" imgH="1193760" progId="">
              <p:embed/>
            </p:oleObj>
          </a:graphicData>
        </a:graphic>
      </p:graphicFrame>
      <p:sp>
        <p:nvSpPr>
          <p:cNvPr id="161809" name="Oval 17"/>
          <p:cNvSpPr>
            <a:spLocks noChangeArrowheads="1"/>
          </p:cNvSpPr>
          <p:nvPr/>
        </p:nvSpPr>
        <p:spPr bwMode="auto">
          <a:xfrm>
            <a:off x="2590800" y="1423988"/>
            <a:ext cx="1600200" cy="15240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0" name="Oval 18"/>
          <p:cNvSpPr>
            <a:spLocks noChangeArrowheads="1"/>
          </p:cNvSpPr>
          <p:nvPr/>
        </p:nvSpPr>
        <p:spPr bwMode="auto">
          <a:xfrm>
            <a:off x="5791200" y="1804988"/>
            <a:ext cx="2209800" cy="6858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1" name="Arc 19"/>
          <p:cNvSpPr>
            <a:spLocks/>
          </p:cNvSpPr>
          <p:nvPr/>
        </p:nvSpPr>
        <p:spPr bwMode="auto">
          <a:xfrm flipV="1">
            <a:off x="4114800" y="1881188"/>
            <a:ext cx="1828800" cy="495300"/>
          </a:xfrm>
          <a:custGeom>
            <a:avLst/>
            <a:gdLst>
              <a:gd name="G0" fmla="+- 1741 0 0"/>
              <a:gd name="G1" fmla="+- 0 0 0"/>
              <a:gd name="G2" fmla="+- 21600 0 0"/>
              <a:gd name="T0" fmla="*/ 14995 w 14995"/>
              <a:gd name="T1" fmla="*/ 17056 h 21600"/>
              <a:gd name="T2" fmla="*/ 0 w 14995"/>
              <a:gd name="T3" fmla="*/ 21530 h 21600"/>
              <a:gd name="T4" fmla="*/ 1741 w 1499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995" h="21600" fill="none" extrusionOk="0">
                <a:moveTo>
                  <a:pt x="14994" y="17055"/>
                </a:moveTo>
                <a:cubicBezTo>
                  <a:pt x="11204" y="20001"/>
                  <a:pt x="6541" y="21599"/>
                  <a:pt x="1741" y="21600"/>
                </a:cubicBezTo>
                <a:cubicBezTo>
                  <a:pt x="1159" y="21600"/>
                  <a:pt x="579" y="21576"/>
                  <a:pt x="0" y="21529"/>
                </a:cubicBezTo>
              </a:path>
              <a:path w="14995" h="21600" stroke="0" extrusionOk="0">
                <a:moveTo>
                  <a:pt x="14994" y="17055"/>
                </a:moveTo>
                <a:cubicBezTo>
                  <a:pt x="11204" y="20001"/>
                  <a:pt x="6541" y="21599"/>
                  <a:pt x="1741" y="21600"/>
                </a:cubicBezTo>
                <a:cubicBezTo>
                  <a:pt x="1159" y="21600"/>
                  <a:pt x="579" y="21576"/>
                  <a:pt x="0" y="21529"/>
                </a:cubicBezTo>
                <a:lnTo>
                  <a:pt x="1741" y="0"/>
                </a:lnTo>
                <a:close/>
              </a:path>
            </a:pathLst>
          </a:custGeom>
          <a:noFill/>
          <a:ln w="9525">
            <a:solidFill>
              <a:srgbClr val="80008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2" name="Oval 20"/>
          <p:cNvSpPr>
            <a:spLocks noChangeArrowheads="1"/>
          </p:cNvSpPr>
          <p:nvPr/>
        </p:nvSpPr>
        <p:spPr bwMode="auto">
          <a:xfrm>
            <a:off x="2133600" y="2490788"/>
            <a:ext cx="1447800" cy="13716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3" name="Arc 21"/>
          <p:cNvSpPr>
            <a:spLocks/>
          </p:cNvSpPr>
          <p:nvPr/>
        </p:nvSpPr>
        <p:spPr bwMode="auto">
          <a:xfrm flipV="1">
            <a:off x="3086100" y="2490788"/>
            <a:ext cx="2693988" cy="1143000"/>
          </a:xfrm>
          <a:custGeom>
            <a:avLst/>
            <a:gdLst>
              <a:gd name="G0" fmla="+- 6911 0 0"/>
              <a:gd name="G1" fmla="+- 0 0 0"/>
              <a:gd name="G2" fmla="+- 21600 0 0"/>
              <a:gd name="T0" fmla="*/ 20663 w 20663"/>
              <a:gd name="T1" fmla="*/ 16657 h 21600"/>
              <a:gd name="T2" fmla="*/ 0 w 20663"/>
              <a:gd name="T3" fmla="*/ 20464 h 21600"/>
              <a:gd name="T4" fmla="*/ 6911 w 2066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63" h="21600" fill="none" extrusionOk="0">
                <a:moveTo>
                  <a:pt x="20662" y="16656"/>
                </a:moveTo>
                <a:cubicBezTo>
                  <a:pt x="16792" y="19852"/>
                  <a:pt x="11930" y="21599"/>
                  <a:pt x="6911" y="21600"/>
                </a:cubicBezTo>
                <a:cubicBezTo>
                  <a:pt x="4560" y="21600"/>
                  <a:pt x="2226" y="21216"/>
                  <a:pt x="-1" y="20464"/>
                </a:cubicBezTo>
              </a:path>
              <a:path w="20663" h="21600" stroke="0" extrusionOk="0">
                <a:moveTo>
                  <a:pt x="20662" y="16656"/>
                </a:moveTo>
                <a:cubicBezTo>
                  <a:pt x="16792" y="19852"/>
                  <a:pt x="11930" y="21599"/>
                  <a:pt x="6911" y="21600"/>
                </a:cubicBezTo>
                <a:cubicBezTo>
                  <a:pt x="4560" y="21600"/>
                  <a:pt x="2226" y="21216"/>
                  <a:pt x="-1" y="20464"/>
                </a:cubicBezTo>
                <a:lnTo>
                  <a:pt x="6911" y="0"/>
                </a:lnTo>
                <a:close/>
              </a:path>
            </a:pathLst>
          </a:custGeom>
          <a:noFill/>
          <a:ln w="9525">
            <a:solidFill>
              <a:srgbClr val="80008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4" name="Oval 22"/>
          <p:cNvSpPr>
            <a:spLocks noChangeArrowheads="1"/>
          </p:cNvSpPr>
          <p:nvPr/>
        </p:nvSpPr>
        <p:spPr bwMode="auto">
          <a:xfrm>
            <a:off x="5715000" y="2566988"/>
            <a:ext cx="1371600" cy="6858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5" name="Oval 23"/>
          <p:cNvSpPr>
            <a:spLocks noChangeArrowheads="1"/>
          </p:cNvSpPr>
          <p:nvPr/>
        </p:nvSpPr>
        <p:spPr bwMode="auto">
          <a:xfrm>
            <a:off x="3200400" y="2490788"/>
            <a:ext cx="1447800" cy="13716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6" name="Oval 24"/>
          <p:cNvSpPr>
            <a:spLocks noChangeArrowheads="1"/>
          </p:cNvSpPr>
          <p:nvPr/>
        </p:nvSpPr>
        <p:spPr bwMode="auto">
          <a:xfrm>
            <a:off x="5791200" y="3024188"/>
            <a:ext cx="1600200" cy="6858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17" name="Arc 25"/>
          <p:cNvSpPr>
            <a:spLocks/>
          </p:cNvSpPr>
          <p:nvPr/>
        </p:nvSpPr>
        <p:spPr bwMode="auto">
          <a:xfrm flipV="1">
            <a:off x="4138613" y="2646363"/>
            <a:ext cx="2081212" cy="1138237"/>
          </a:xfrm>
          <a:custGeom>
            <a:avLst/>
            <a:gdLst>
              <a:gd name="G0" fmla="+- 0 0 0"/>
              <a:gd name="G1" fmla="+- 0 0 0"/>
              <a:gd name="G2" fmla="+- 21600 0 0"/>
              <a:gd name="T0" fmla="*/ 15958 w 15958"/>
              <a:gd name="T1" fmla="*/ 14556 h 21524"/>
              <a:gd name="T2" fmla="*/ 1811 w 15958"/>
              <a:gd name="T3" fmla="*/ 21524 h 21524"/>
              <a:gd name="T4" fmla="*/ 0 w 15958"/>
              <a:gd name="T5" fmla="*/ 0 h 21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958" h="21524" fill="none" extrusionOk="0">
                <a:moveTo>
                  <a:pt x="15958" y="14556"/>
                </a:moveTo>
                <a:cubicBezTo>
                  <a:pt x="12289" y="18578"/>
                  <a:pt x="7236" y="21067"/>
                  <a:pt x="1810" y="21523"/>
                </a:cubicBezTo>
              </a:path>
              <a:path w="15958" h="21524" stroke="0" extrusionOk="0">
                <a:moveTo>
                  <a:pt x="15958" y="14556"/>
                </a:moveTo>
                <a:cubicBezTo>
                  <a:pt x="12289" y="18578"/>
                  <a:pt x="7236" y="21067"/>
                  <a:pt x="1810" y="21523"/>
                </a:cubicBez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rgbClr val="80008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1823" name="Rectangle 31"/>
          <p:cNvSpPr>
            <a:spLocks noGrp="1" noChangeArrowheads="1"/>
          </p:cNvSpPr>
          <p:nvPr>
            <p:ph type="body" idx="1"/>
          </p:nvPr>
        </p:nvSpPr>
        <p:spPr>
          <a:xfrm>
            <a:off x="76200" y="4038600"/>
            <a:ext cx="8839200" cy="2438400"/>
          </a:xfrm>
        </p:spPr>
        <p:txBody>
          <a:bodyPr/>
          <a:lstStyle/>
          <a:p>
            <a:r>
              <a:rPr lang="en-US" sz="2400" dirty="0"/>
              <a:t>Consider different splits of the words  - indicated by </a:t>
            </a:r>
            <a:r>
              <a:rPr lang="en-US" sz="2400" i="1" dirty="0"/>
              <a:t>d</a:t>
            </a:r>
            <a:r>
              <a:rPr lang="en-US" sz="2400" dirty="0"/>
              <a:t> 	</a:t>
            </a:r>
            <a:r>
              <a:rPr lang="en-US" sz="2400" i="1" dirty="0"/>
              <a:t>E.g., </a:t>
            </a:r>
            <a:r>
              <a:rPr lang="en-US" sz="2400" dirty="0">
                <a:solidFill>
                  <a:srgbClr val="000066"/>
                </a:solidFill>
              </a:rPr>
              <a:t>the  huge  building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Consider different non-terminals to be used in the rule: 		NP </a:t>
            </a:r>
            <a:r>
              <a:rPr lang="en-US" sz="2400" dirty="0">
                <a:sym typeface="Symbol" pitchFamily="18" charset="2"/>
              </a:rPr>
              <a:t></a:t>
            </a:r>
            <a:r>
              <a:rPr lang="en-US" sz="2400" dirty="0"/>
              <a:t> DT NN, NP </a:t>
            </a:r>
            <a:r>
              <a:rPr lang="en-US" sz="2400" dirty="0">
                <a:sym typeface="Symbol" pitchFamily="18" charset="2"/>
              </a:rPr>
              <a:t></a:t>
            </a:r>
            <a:r>
              <a:rPr lang="en-US" sz="2400" dirty="0"/>
              <a:t> DT NNS are available options 	Consider summation over all these.</a:t>
            </a:r>
          </a:p>
        </p:txBody>
      </p:sp>
      <p:sp>
        <p:nvSpPr>
          <p:cNvPr id="161824" name="Text Box 32"/>
          <p:cNvSpPr txBox="1">
            <a:spLocks noChangeArrowheads="1"/>
          </p:cNvSpPr>
          <p:nvPr/>
        </p:nvSpPr>
        <p:spPr bwMode="auto">
          <a:xfrm>
            <a:off x="914400" y="4967288"/>
            <a:ext cx="5486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333399"/>
                </a:solidFill>
              </a:rPr>
              <a:t>Split here for d=2       d=3</a:t>
            </a:r>
            <a:endParaRPr lang="en-US" sz="1800" baseline="-25000">
              <a:solidFill>
                <a:srgbClr val="333399"/>
              </a:solidFill>
            </a:endParaRPr>
          </a:p>
        </p:txBody>
      </p:sp>
      <p:sp>
        <p:nvSpPr>
          <p:cNvPr id="161825" name="Line 33"/>
          <p:cNvSpPr>
            <a:spLocks noChangeShapeType="1"/>
          </p:cNvSpPr>
          <p:nvPr/>
        </p:nvSpPr>
        <p:spPr bwMode="auto">
          <a:xfrm flipV="1">
            <a:off x="2362200" y="4724400"/>
            <a:ext cx="0" cy="30480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1828" name="Line 36"/>
          <p:cNvSpPr>
            <a:spLocks noChangeShapeType="1"/>
          </p:cNvSpPr>
          <p:nvPr/>
        </p:nvSpPr>
        <p:spPr bwMode="auto">
          <a:xfrm flipV="1">
            <a:off x="3200400" y="4724400"/>
            <a:ext cx="0" cy="30480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809" grpId="0" animBg="1"/>
      <p:bldP spid="161810" grpId="0" animBg="1"/>
      <p:bldP spid="161811" grpId="0" animBg="1"/>
      <p:bldP spid="161812" grpId="0" animBg="1"/>
      <p:bldP spid="161813" grpId="0" animBg="1"/>
      <p:bldP spid="161814" grpId="0" animBg="1"/>
      <p:bldP spid="161815" grpId="0" animBg="1"/>
      <p:bldP spid="161816" grpId="0" animBg="1"/>
      <p:bldP spid="161817" grpId="0" animBg="1"/>
      <p:bldP spid="161823" grpId="0" build="p"/>
      <p:bldP spid="161824" grpId="0"/>
      <p:bldP spid="161825" grpId="0" animBg="1"/>
      <p:bldP spid="1618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23887"/>
          </a:xfrm>
        </p:spPr>
        <p:txBody>
          <a:bodyPr/>
          <a:lstStyle/>
          <a:p>
            <a:r>
              <a:rPr lang="en-US" dirty="0"/>
              <a:t>The Bottom-Up Approach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8392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idea of induction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Consider “the gunman”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Base cases : Apply unary rules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DT </a:t>
            </a:r>
            <a:r>
              <a:rPr lang="en-US" dirty="0">
                <a:sym typeface="Symbol" pitchFamily="18" charset="2"/>
              </a:rPr>
              <a:t></a:t>
            </a:r>
            <a:r>
              <a:rPr lang="en-US" dirty="0"/>
              <a:t> the  		</a:t>
            </a:r>
            <a:r>
              <a:rPr lang="en-US" dirty="0" err="1"/>
              <a:t>Prob</a:t>
            </a:r>
            <a:r>
              <a:rPr lang="en-US" dirty="0"/>
              <a:t> = 1.0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NN </a:t>
            </a:r>
            <a:r>
              <a:rPr lang="en-US" dirty="0">
                <a:sym typeface="Symbol" pitchFamily="18" charset="2"/>
              </a:rPr>
              <a:t> gunman	</a:t>
            </a:r>
            <a:r>
              <a:rPr lang="en-US" dirty="0" err="1">
                <a:sym typeface="Symbol" pitchFamily="18" charset="2"/>
              </a:rPr>
              <a:t>Prob</a:t>
            </a:r>
            <a:r>
              <a:rPr lang="en-US" dirty="0">
                <a:sym typeface="Symbol" pitchFamily="18" charset="2"/>
              </a:rPr>
              <a:t> = 0.5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dirty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sym typeface="Symbol" pitchFamily="18" charset="2"/>
              </a:rPr>
              <a:t>Induction : </a:t>
            </a:r>
            <a:r>
              <a:rPr lang="en-US" sz="2800" dirty="0" err="1">
                <a:sym typeface="Symbol" pitchFamily="18" charset="2"/>
              </a:rPr>
              <a:t>Prob</a:t>
            </a:r>
            <a:r>
              <a:rPr lang="en-US" sz="2800" dirty="0">
                <a:sym typeface="Symbol" pitchFamily="18" charset="2"/>
              </a:rPr>
              <a:t> that a NP covers these 2 words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= P (NP </a:t>
            </a:r>
            <a:r>
              <a:rPr lang="en-US" dirty="0">
                <a:sym typeface="Symbol" pitchFamily="18" charset="2"/>
              </a:rPr>
              <a:t> DT NN) * P (DT deriving the  word “the”) * P (NN deriving the word “gunman”)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>
                <a:sym typeface="Symbol" pitchFamily="18" charset="2"/>
              </a:rPr>
              <a:t>= 0.5 * 1.0 * 0.5 = 0.25</a:t>
            </a:r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6400800" y="32766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333399"/>
                </a:solidFill>
              </a:rPr>
              <a:t>The gunman</a:t>
            </a:r>
            <a:endParaRPr lang="en-US" sz="2400" baseline="-25000">
              <a:solidFill>
                <a:srgbClr val="333399"/>
              </a:solidFill>
            </a:endParaRPr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7010400" y="16764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260102" name="Line 6"/>
          <p:cNvSpPr>
            <a:spLocks noChangeShapeType="1"/>
          </p:cNvSpPr>
          <p:nvPr/>
        </p:nvSpPr>
        <p:spPr bwMode="auto">
          <a:xfrm flipH="1">
            <a:off x="6858000" y="2057400"/>
            <a:ext cx="381000" cy="381000"/>
          </a:xfrm>
          <a:prstGeom prst="line">
            <a:avLst/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0103" name="Line 7"/>
          <p:cNvSpPr>
            <a:spLocks noChangeShapeType="1"/>
          </p:cNvSpPr>
          <p:nvPr/>
        </p:nvSpPr>
        <p:spPr bwMode="auto">
          <a:xfrm>
            <a:off x="7239000" y="2057400"/>
            <a:ext cx="381000" cy="3810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0104" name="Text Box 8"/>
          <p:cNvSpPr txBox="1">
            <a:spLocks noChangeArrowheads="1"/>
          </p:cNvSpPr>
          <p:nvPr/>
        </p:nvSpPr>
        <p:spPr bwMode="auto">
          <a:xfrm>
            <a:off x="6477000" y="24225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260105" name="Text Box 9"/>
          <p:cNvSpPr txBox="1">
            <a:spLocks noChangeArrowheads="1"/>
          </p:cNvSpPr>
          <p:nvPr/>
        </p:nvSpPr>
        <p:spPr bwMode="auto">
          <a:xfrm>
            <a:off x="7315200" y="24225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260106" name="Line 10"/>
          <p:cNvSpPr>
            <a:spLocks noChangeShapeType="1"/>
          </p:cNvSpPr>
          <p:nvPr/>
        </p:nvSpPr>
        <p:spPr bwMode="auto">
          <a:xfrm>
            <a:off x="6781800" y="2743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0107" name="Line 11"/>
          <p:cNvSpPr>
            <a:spLocks noChangeShapeType="1"/>
          </p:cNvSpPr>
          <p:nvPr/>
        </p:nvSpPr>
        <p:spPr bwMode="auto">
          <a:xfrm>
            <a:off x="7620000" y="2743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Triangle</a:t>
            </a:r>
          </a:p>
        </p:txBody>
      </p:sp>
      <p:graphicFrame>
        <p:nvGraphicFramePr>
          <p:cNvPr id="258052" name="Object 4"/>
          <p:cNvGraphicFramePr>
            <a:graphicFrameLocks noChangeAspect="1"/>
          </p:cNvGraphicFramePr>
          <p:nvPr/>
        </p:nvGraphicFramePr>
        <p:xfrm>
          <a:off x="889000" y="3276600"/>
          <a:ext cx="7645400" cy="519113"/>
        </p:xfrm>
        <a:graphic>
          <a:graphicData uri="http://schemas.openxmlformats.org/presentationml/2006/ole">
            <p:oleObj spid="_x0000_s414722" name="Equation" r:id="rId4" imgW="3492360" imgH="241200" progId="">
              <p:embed/>
            </p:oleObj>
          </a:graphicData>
        </a:graphic>
      </p:graphicFrame>
      <p:sp>
        <p:nvSpPr>
          <p:cNvPr id="258053" name="Rectangle 5"/>
          <p:cNvSpPr>
            <a:spLocks noChangeArrowheads="1"/>
          </p:cNvSpPr>
          <p:nvPr/>
        </p:nvSpPr>
        <p:spPr bwMode="auto">
          <a:xfrm>
            <a:off x="762000" y="1752600"/>
            <a:ext cx="7772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A parse triangle is constructed for calculating </a:t>
            </a:r>
            <a:r>
              <a:rPr lang="en-US" sz="2800">
                <a:latin typeface="Arial" charset="0"/>
                <a:sym typeface="Symbol" pitchFamily="18" charset="2"/>
              </a:rPr>
              <a:t></a:t>
            </a:r>
            <a:r>
              <a:rPr lang="en-US" sz="2800" baseline="-25000">
                <a:latin typeface="Arial" charset="0"/>
                <a:sym typeface="Symbol" pitchFamily="18" charset="2"/>
              </a:rPr>
              <a:t>j</a:t>
            </a:r>
            <a:r>
              <a:rPr lang="en-US" sz="2800">
                <a:latin typeface="Arial" charset="0"/>
                <a:sym typeface="Symbol" pitchFamily="18" charset="2"/>
              </a:rPr>
              <a:t>(p,q)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  <a:sym typeface="Symbol" pitchFamily="18" charset="2"/>
              </a:rPr>
              <a:t>Probability of a sentence using </a:t>
            </a:r>
            <a:r>
              <a:rPr lang="en-US" sz="2800" baseline="-25000">
                <a:latin typeface="Arial" charset="0"/>
                <a:sym typeface="Symbol" pitchFamily="18" charset="2"/>
              </a:rPr>
              <a:t>j</a:t>
            </a:r>
            <a:r>
              <a:rPr lang="en-US" sz="2800">
                <a:latin typeface="Arial" charset="0"/>
                <a:sym typeface="Symbol" pitchFamily="18" charset="2"/>
              </a:rPr>
              <a:t>(p,q):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Triangle</a:t>
            </a:r>
          </a:p>
        </p:txBody>
      </p:sp>
      <p:graphicFrame>
        <p:nvGraphicFramePr>
          <p:cNvPr id="164048" name="Group 208"/>
          <p:cNvGraphicFramePr>
            <a:graphicFrameLocks noGrp="1"/>
          </p:cNvGraphicFramePr>
          <p:nvPr>
            <p:ph type="tbl" idx="1"/>
          </p:nvPr>
        </p:nvGraphicFramePr>
        <p:xfrm>
          <a:off x="0" y="1371600"/>
          <a:ext cx="8839200" cy="3810002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  <a:gridCol w="1104900"/>
                <a:gridCol w="1333500"/>
                <a:gridCol w="1066800"/>
                <a:gridCol w="1066800"/>
                <a:gridCol w="952500"/>
                <a:gridCol w="1104900"/>
              </a:tblGrid>
              <a:tr h="776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  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gunman 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sprayed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     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building (5)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with    (6)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 (7)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016" name="Rectangle 176"/>
          <p:cNvSpPr>
            <a:spLocks noChangeArrowheads="1"/>
          </p:cNvSpPr>
          <p:nvPr/>
        </p:nvSpPr>
        <p:spPr bwMode="auto">
          <a:xfrm>
            <a:off x="76200" y="5334000"/>
            <a:ext cx="883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Fill diagonals with             </a:t>
            </a:r>
          </a:p>
        </p:txBody>
      </p:sp>
      <p:graphicFrame>
        <p:nvGraphicFramePr>
          <p:cNvPr id="164020" name="Object 180"/>
          <p:cNvGraphicFramePr>
            <a:graphicFrameLocks noChangeAspect="1"/>
          </p:cNvGraphicFramePr>
          <p:nvPr/>
        </p:nvGraphicFramePr>
        <p:xfrm>
          <a:off x="3505200" y="5410200"/>
          <a:ext cx="1143000" cy="520700"/>
        </p:xfrm>
        <a:graphic>
          <a:graphicData uri="http://schemas.openxmlformats.org/presentationml/2006/ole">
            <p:oleObj spid="_x0000_s415746" name="Equation" r:id="rId4" imgW="520560" imgH="241200" progId="">
              <p:embed/>
            </p:oleObj>
          </a:graphicData>
        </a:graphic>
      </p:graphicFrame>
      <p:graphicFrame>
        <p:nvGraphicFramePr>
          <p:cNvPr id="164024" name="Object 184"/>
          <p:cNvGraphicFramePr>
            <a:graphicFrameLocks noChangeAspect="1"/>
          </p:cNvGraphicFramePr>
          <p:nvPr/>
        </p:nvGraphicFramePr>
        <p:xfrm>
          <a:off x="1066800" y="2133600"/>
          <a:ext cx="1087438" cy="401638"/>
        </p:xfrm>
        <a:graphic>
          <a:graphicData uri="http://schemas.openxmlformats.org/presentationml/2006/ole">
            <p:oleObj spid="_x0000_s415747" name="Equation" r:id="rId5" imgW="609480" imgH="228600" progId="">
              <p:embed/>
            </p:oleObj>
          </a:graphicData>
        </a:graphic>
      </p:graphicFrame>
      <p:graphicFrame>
        <p:nvGraphicFramePr>
          <p:cNvPr id="164028" name="Object 188"/>
          <p:cNvGraphicFramePr>
            <a:graphicFrameLocks noChangeAspect="1"/>
          </p:cNvGraphicFramePr>
          <p:nvPr/>
        </p:nvGraphicFramePr>
        <p:xfrm>
          <a:off x="2209800" y="2743200"/>
          <a:ext cx="1109663" cy="401638"/>
        </p:xfrm>
        <a:graphic>
          <a:graphicData uri="http://schemas.openxmlformats.org/presentationml/2006/ole">
            <p:oleObj spid="_x0000_s415748" name="Equation" r:id="rId6" imgW="622080" imgH="228600" progId="">
              <p:embed/>
            </p:oleObj>
          </a:graphicData>
        </a:graphic>
      </p:graphicFrame>
      <p:graphicFrame>
        <p:nvGraphicFramePr>
          <p:cNvPr id="164032" name="Object 192"/>
          <p:cNvGraphicFramePr>
            <a:graphicFrameLocks noChangeAspect="1"/>
          </p:cNvGraphicFramePr>
          <p:nvPr/>
        </p:nvGraphicFramePr>
        <p:xfrm>
          <a:off x="5715000" y="3962400"/>
          <a:ext cx="1109663" cy="401638"/>
        </p:xfrm>
        <a:graphic>
          <a:graphicData uri="http://schemas.openxmlformats.org/presentationml/2006/ole">
            <p:oleObj spid="_x0000_s415749" name="Equation" r:id="rId7" imgW="622080" imgH="228600" progId="">
              <p:embed/>
            </p:oleObj>
          </a:graphicData>
        </a:graphic>
      </p:graphicFrame>
      <p:graphicFrame>
        <p:nvGraphicFramePr>
          <p:cNvPr id="164038" name="Object 198"/>
          <p:cNvGraphicFramePr>
            <a:graphicFrameLocks noChangeAspect="1"/>
          </p:cNvGraphicFramePr>
          <p:nvPr/>
        </p:nvGraphicFramePr>
        <p:xfrm>
          <a:off x="7696200" y="4800600"/>
          <a:ext cx="1177925" cy="401638"/>
        </p:xfrm>
        <a:graphic>
          <a:graphicData uri="http://schemas.openxmlformats.org/presentationml/2006/ole">
            <p:oleObj spid="_x0000_s415750" name="Equation" r:id="rId8" imgW="660240" imgH="228600" progId="">
              <p:embed/>
            </p:oleObj>
          </a:graphicData>
        </a:graphic>
      </p:graphicFrame>
      <p:graphicFrame>
        <p:nvGraphicFramePr>
          <p:cNvPr id="164042" name="Object 202"/>
          <p:cNvGraphicFramePr>
            <a:graphicFrameLocks noChangeAspect="1"/>
          </p:cNvGraphicFramePr>
          <p:nvPr/>
        </p:nvGraphicFramePr>
        <p:xfrm>
          <a:off x="3406775" y="3124200"/>
          <a:ext cx="1155700" cy="401638"/>
        </p:xfrm>
        <a:graphic>
          <a:graphicData uri="http://schemas.openxmlformats.org/presentationml/2006/ole">
            <p:oleObj spid="_x0000_s415751" name="Equation" r:id="rId9" imgW="647640" imgH="228600" progId="">
              <p:embed/>
            </p:oleObj>
          </a:graphicData>
        </a:graphic>
      </p:graphicFrame>
      <p:graphicFrame>
        <p:nvGraphicFramePr>
          <p:cNvPr id="164046" name="Object 206"/>
          <p:cNvGraphicFramePr>
            <a:graphicFrameLocks noChangeAspect="1"/>
          </p:cNvGraphicFramePr>
          <p:nvPr/>
        </p:nvGraphicFramePr>
        <p:xfrm>
          <a:off x="4659313" y="3581400"/>
          <a:ext cx="1087437" cy="401638"/>
        </p:xfrm>
        <a:graphic>
          <a:graphicData uri="http://schemas.openxmlformats.org/presentationml/2006/ole">
            <p:oleObj spid="_x0000_s415752" name="Equation" r:id="rId10" imgW="609480" imgH="228600" progId="">
              <p:embed/>
            </p:oleObj>
          </a:graphicData>
        </a:graphic>
      </p:graphicFrame>
      <p:graphicFrame>
        <p:nvGraphicFramePr>
          <p:cNvPr id="164052" name="Object 212"/>
          <p:cNvGraphicFramePr>
            <a:graphicFrameLocks noChangeAspect="1"/>
          </p:cNvGraphicFramePr>
          <p:nvPr/>
        </p:nvGraphicFramePr>
        <p:xfrm>
          <a:off x="6781800" y="4343400"/>
          <a:ext cx="973138" cy="401638"/>
        </p:xfrm>
        <a:graphic>
          <a:graphicData uri="http://schemas.openxmlformats.org/presentationml/2006/ole">
            <p:oleObj spid="_x0000_s415753" name="Equation" r:id="rId11" imgW="545760" imgH="228600" progId="">
              <p:embed/>
            </p:oleObj>
          </a:graphicData>
        </a:graphic>
      </p:graphicFrame>
      <p:sp>
        <p:nvSpPr>
          <p:cNvPr id="164053" name="Line 213"/>
          <p:cNvSpPr>
            <a:spLocks noChangeShapeType="1"/>
          </p:cNvSpPr>
          <p:nvPr/>
        </p:nvSpPr>
        <p:spPr bwMode="auto">
          <a:xfrm>
            <a:off x="1143000" y="2133600"/>
            <a:ext cx="7696200" cy="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54" name="Line 214"/>
          <p:cNvSpPr>
            <a:spLocks noChangeShapeType="1"/>
          </p:cNvSpPr>
          <p:nvPr/>
        </p:nvSpPr>
        <p:spPr bwMode="auto">
          <a:xfrm flipH="1" flipV="1">
            <a:off x="8839200" y="2133600"/>
            <a:ext cx="0" cy="3048000"/>
          </a:xfrm>
          <a:prstGeom prst="line">
            <a:avLst/>
          </a:prstGeom>
          <a:noFill/>
          <a:ln w="3810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55" name="Line 215"/>
          <p:cNvSpPr>
            <a:spLocks noChangeShapeType="1"/>
          </p:cNvSpPr>
          <p:nvPr/>
        </p:nvSpPr>
        <p:spPr bwMode="auto">
          <a:xfrm>
            <a:off x="1066800" y="2133600"/>
            <a:ext cx="7772400" cy="3048000"/>
          </a:xfrm>
          <a:prstGeom prst="line">
            <a:avLst/>
          </a:prstGeom>
          <a:noFill/>
          <a:ln w="6350">
            <a:solidFill>
              <a:srgbClr val="8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53" grpId="0" animBg="1"/>
      <p:bldP spid="164054" grpId="0" animBg="1"/>
      <p:bldP spid="16405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Triangle</a:t>
            </a:r>
          </a:p>
        </p:txBody>
      </p:sp>
      <p:graphicFrame>
        <p:nvGraphicFramePr>
          <p:cNvPr id="178272" name="Group 96"/>
          <p:cNvGraphicFramePr>
            <a:graphicFrameLocks noGrp="1"/>
          </p:cNvGraphicFramePr>
          <p:nvPr>
            <p:ph type="tbl" idx="1"/>
          </p:nvPr>
        </p:nvGraphicFramePr>
        <p:xfrm>
          <a:off x="0" y="1371600"/>
          <a:ext cx="8839200" cy="3389948"/>
        </p:xfrm>
        <a:graphic>
          <a:graphicData uri="http://schemas.openxmlformats.org/drawingml/2006/table">
            <a:tbl>
              <a:tblPr/>
              <a:tblGrid>
                <a:gridCol w="1104900"/>
                <a:gridCol w="1104900"/>
                <a:gridCol w="1219200"/>
                <a:gridCol w="1219200"/>
                <a:gridCol w="1066800"/>
                <a:gridCol w="1066800"/>
                <a:gridCol w="952500"/>
                <a:gridCol w="11049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  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gunman 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sprayed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    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building (5)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with    (6)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 (7)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8262" name="Rectangle 86"/>
          <p:cNvSpPr>
            <a:spLocks noChangeArrowheads="1"/>
          </p:cNvSpPr>
          <p:nvPr/>
        </p:nvSpPr>
        <p:spPr bwMode="auto">
          <a:xfrm>
            <a:off x="76200" y="4724400"/>
            <a:ext cx="883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Calculate using induction formula</a:t>
            </a:r>
          </a:p>
        </p:txBody>
      </p:sp>
      <p:graphicFrame>
        <p:nvGraphicFramePr>
          <p:cNvPr id="178263" name="Object 87"/>
          <p:cNvGraphicFramePr>
            <a:graphicFrameLocks noChangeAspect="1"/>
          </p:cNvGraphicFramePr>
          <p:nvPr/>
        </p:nvGraphicFramePr>
        <p:xfrm>
          <a:off x="1066800" y="1981200"/>
          <a:ext cx="1087438" cy="401638"/>
        </p:xfrm>
        <a:graphic>
          <a:graphicData uri="http://schemas.openxmlformats.org/presentationml/2006/ole">
            <p:oleObj spid="_x0000_s416770" name="Equation" r:id="rId4" imgW="609480" imgH="228600" progId="">
              <p:embed/>
            </p:oleObj>
          </a:graphicData>
        </a:graphic>
      </p:graphicFrame>
      <p:graphicFrame>
        <p:nvGraphicFramePr>
          <p:cNvPr id="178264" name="Object 88"/>
          <p:cNvGraphicFramePr>
            <a:graphicFrameLocks noChangeAspect="1"/>
          </p:cNvGraphicFramePr>
          <p:nvPr/>
        </p:nvGraphicFramePr>
        <p:xfrm>
          <a:off x="2166938" y="2362200"/>
          <a:ext cx="1109662" cy="401638"/>
        </p:xfrm>
        <a:graphic>
          <a:graphicData uri="http://schemas.openxmlformats.org/presentationml/2006/ole">
            <p:oleObj spid="_x0000_s416771" name="Equation" r:id="rId5" imgW="622080" imgH="228600" progId="">
              <p:embed/>
            </p:oleObj>
          </a:graphicData>
        </a:graphic>
      </p:graphicFrame>
      <p:graphicFrame>
        <p:nvGraphicFramePr>
          <p:cNvPr id="178265" name="Object 89"/>
          <p:cNvGraphicFramePr>
            <a:graphicFrameLocks noChangeAspect="1"/>
          </p:cNvGraphicFramePr>
          <p:nvPr/>
        </p:nvGraphicFramePr>
        <p:xfrm>
          <a:off x="5715000" y="3581400"/>
          <a:ext cx="1109663" cy="401638"/>
        </p:xfrm>
        <a:graphic>
          <a:graphicData uri="http://schemas.openxmlformats.org/presentationml/2006/ole">
            <p:oleObj spid="_x0000_s416772" name="Equation" r:id="rId6" imgW="622080" imgH="228600" progId="">
              <p:embed/>
            </p:oleObj>
          </a:graphicData>
        </a:graphic>
      </p:graphicFrame>
      <p:graphicFrame>
        <p:nvGraphicFramePr>
          <p:cNvPr id="178266" name="Object 90"/>
          <p:cNvGraphicFramePr>
            <a:graphicFrameLocks noChangeAspect="1"/>
          </p:cNvGraphicFramePr>
          <p:nvPr/>
        </p:nvGraphicFramePr>
        <p:xfrm>
          <a:off x="7696200" y="4343400"/>
          <a:ext cx="1177925" cy="401638"/>
        </p:xfrm>
        <a:graphic>
          <a:graphicData uri="http://schemas.openxmlformats.org/presentationml/2006/ole">
            <p:oleObj spid="_x0000_s416773" name="Equation" r:id="rId7" imgW="660240" imgH="228600" progId="">
              <p:embed/>
            </p:oleObj>
          </a:graphicData>
        </a:graphic>
      </p:graphicFrame>
      <p:graphicFrame>
        <p:nvGraphicFramePr>
          <p:cNvPr id="178267" name="Object 91"/>
          <p:cNvGraphicFramePr>
            <a:graphicFrameLocks noChangeAspect="1"/>
          </p:cNvGraphicFramePr>
          <p:nvPr/>
        </p:nvGraphicFramePr>
        <p:xfrm>
          <a:off x="3352800" y="2743200"/>
          <a:ext cx="1155700" cy="401638"/>
        </p:xfrm>
        <a:graphic>
          <a:graphicData uri="http://schemas.openxmlformats.org/presentationml/2006/ole">
            <p:oleObj spid="_x0000_s416774" name="Equation" r:id="rId8" imgW="647640" imgH="228600" progId="">
              <p:embed/>
            </p:oleObj>
          </a:graphicData>
        </a:graphic>
      </p:graphicFrame>
      <p:graphicFrame>
        <p:nvGraphicFramePr>
          <p:cNvPr id="178268" name="Object 92"/>
          <p:cNvGraphicFramePr>
            <a:graphicFrameLocks noChangeAspect="1"/>
          </p:cNvGraphicFramePr>
          <p:nvPr/>
        </p:nvGraphicFramePr>
        <p:xfrm>
          <a:off x="4648200" y="3179763"/>
          <a:ext cx="1087438" cy="401637"/>
        </p:xfrm>
        <a:graphic>
          <a:graphicData uri="http://schemas.openxmlformats.org/presentationml/2006/ole">
            <p:oleObj spid="_x0000_s416775" name="Equation" r:id="rId9" imgW="609480" imgH="228600" progId="">
              <p:embed/>
            </p:oleObj>
          </a:graphicData>
        </a:graphic>
      </p:graphicFrame>
      <p:graphicFrame>
        <p:nvGraphicFramePr>
          <p:cNvPr id="178269" name="Object 93"/>
          <p:cNvGraphicFramePr>
            <a:graphicFrameLocks noChangeAspect="1"/>
          </p:cNvGraphicFramePr>
          <p:nvPr/>
        </p:nvGraphicFramePr>
        <p:xfrm>
          <a:off x="6781800" y="3962400"/>
          <a:ext cx="973138" cy="401638"/>
        </p:xfrm>
        <a:graphic>
          <a:graphicData uri="http://schemas.openxmlformats.org/presentationml/2006/ole">
            <p:oleObj spid="_x0000_s416776" name="Equation" r:id="rId10" imgW="545760" imgH="228600" progId="">
              <p:embed/>
            </p:oleObj>
          </a:graphicData>
        </a:graphic>
      </p:graphicFrame>
      <p:graphicFrame>
        <p:nvGraphicFramePr>
          <p:cNvPr id="178270" name="Object 94"/>
          <p:cNvGraphicFramePr>
            <a:graphicFrameLocks noChangeAspect="1"/>
          </p:cNvGraphicFramePr>
          <p:nvPr/>
        </p:nvGraphicFramePr>
        <p:xfrm>
          <a:off x="1066800" y="5105400"/>
          <a:ext cx="5562600" cy="1384300"/>
        </p:xfrm>
        <a:graphic>
          <a:graphicData uri="http://schemas.openxmlformats.org/presentationml/2006/ole">
            <p:oleObj spid="_x0000_s416777" name="Equation" r:id="rId11" imgW="2705040" imgH="685800" progId="">
              <p:embed/>
            </p:oleObj>
          </a:graphicData>
        </a:graphic>
      </p:graphicFrame>
      <p:graphicFrame>
        <p:nvGraphicFramePr>
          <p:cNvPr id="178271" name="Object 95"/>
          <p:cNvGraphicFramePr>
            <a:graphicFrameLocks noChangeAspect="1"/>
          </p:cNvGraphicFramePr>
          <p:nvPr/>
        </p:nvGraphicFramePr>
        <p:xfrm>
          <a:off x="2205038" y="1981200"/>
          <a:ext cx="1223962" cy="401638"/>
        </p:xfrm>
        <a:graphic>
          <a:graphicData uri="http://schemas.openxmlformats.org/presentationml/2006/ole">
            <p:oleObj spid="_x0000_s416778" name="Equation" r:id="rId12" imgW="685800" imgH="2286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23887"/>
          </a:xfrm>
        </p:spPr>
        <p:txBody>
          <a:bodyPr/>
          <a:lstStyle/>
          <a:p>
            <a:r>
              <a:rPr lang="en-US" dirty="0"/>
              <a:t>Example Parse </a:t>
            </a: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85348" name="Text Box 4"/>
          <p:cNvSpPr txBox="1">
            <a:spLocks noChangeArrowheads="1"/>
          </p:cNvSpPr>
          <p:nvPr/>
        </p:nvSpPr>
        <p:spPr bwMode="auto">
          <a:xfrm>
            <a:off x="2286000" y="18288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S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50" name="Text Box 6"/>
          <p:cNvSpPr txBox="1">
            <a:spLocks noChangeArrowheads="1"/>
          </p:cNvSpPr>
          <p:nvPr/>
        </p:nvSpPr>
        <p:spPr bwMode="auto">
          <a:xfrm>
            <a:off x="1066800" y="2514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3352800" y="2514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VP</a:t>
            </a:r>
            <a:r>
              <a:rPr lang="en-US" sz="2000" baseline="-25000">
                <a:solidFill>
                  <a:srgbClr val="0000CC"/>
                </a:solidFill>
              </a:rPr>
              <a:t>0.6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53" name="Line 9"/>
          <p:cNvSpPr>
            <a:spLocks noChangeShapeType="1"/>
          </p:cNvSpPr>
          <p:nvPr/>
        </p:nvSpPr>
        <p:spPr bwMode="auto">
          <a:xfrm flipH="1">
            <a:off x="914400" y="2895600"/>
            <a:ext cx="381000" cy="3810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4" name="Line 10"/>
          <p:cNvSpPr>
            <a:spLocks noChangeShapeType="1"/>
          </p:cNvSpPr>
          <p:nvPr/>
        </p:nvSpPr>
        <p:spPr bwMode="auto">
          <a:xfrm>
            <a:off x="1295400" y="2895600"/>
            <a:ext cx="381000" cy="3810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5" name="Text Box 11"/>
          <p:cNvSpPr txBox="1">
            <a:spLocks noChangeArrowheads="1"/>
          </p:cNvSpPr>
          <p:nvPr/>
        </p:nvSpPr>
        <p:spPr bwMode="auto">
          <a:xfrm>
            <a:off x="533400" y="32607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56" name="Text Box 12"/>
          <p:cNvSpPr txBox="1">
            <a:spLocks noChangeArrowheads="1"/>
          </p:cNvSpPr>
          <p:nvPr/>
        </p:nvSpPr>
        <p:spPr bwMode="auto">
          <a:xfrm>
            <a:off x="1371600" y="32004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57" name="Line 13"/>
          <p:cNvSpPr>
            <a:spLocks noChangeShapeType="1"/>
          </p:cNvSpPr>
          <p:nvPr/>
        </p:nvSpPr>
        <p:spPr bwMode="auto">
          <a:xfrm flipH="1">
            <a:off x="2895600" y="2895600"/>
            <a:ext cx="838200" cy="457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58" name="Text Box 14"/>
          <p:cNvSpPr txBox="1">
            <a:spLocks noChangeArrowheads="1"/>
          </p:cNvSpPr>
          <p:nvPr/>
        </p:nvSpPr>
        <p:spPr bwMode="auto">
          <a:xfrm>
            <a:off x="1981200" y="4098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VBD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59" name="Text Box 15"/>
          <p:cNvSpPr txBox="1">
            <a:spLocks noChangeArrowheads="1"/>
          </p:cNvSpPr>
          <p:nvPr/>
        </p:nvSpPr>
        <p:spPr bwMode="auto">
          <a:xfrm>
            <a:off x="3124200" y="4038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60" name="Text Box 16"/>
          <p:cNvSpPr txBox="1">
            <a:spLocks noChangeArrowheads="1"/>
          </p:cNvSpPr>
          <p:nvPr/>
        </p:nvSpPr>
        <p:spPr bwMode="auto">
          <a:xfrm>
            <a:off x="4495800" y="32607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PP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61" name="Line 17"/>
          <p:cNvSpPr>
            <a:spLocks noChangeShapeType="1"/>
          </p:cNvSpPr>
          <p:nvPr/>
        </p:nvSpPr>
        <p:spPr bwMode="auto">
          <a:xfrm>
            <a:off x="838200" y="3581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64" name="Text Box 20"/>
          <p:cNvSpPr txBox="1">
            <a:spLocks noChangeArrowheads="1"/>
          </p:cNvSpPr>
          <p:nvPr/>
        </p:nvSpPr>
        <p:spPr bwMode="auto">
          <a:xfrm>
            <a:off x="2667000" y="47244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65" name="Text Box 21"/>
          <p:cNvSpPr txBox="1">
            <a:spLocks noChangeArrowheads="1"/>
          </p:cNvSpPr>
          <p:nvPr/>
        </p:nvSpPr>
        <p:spPr bwMode="auto">
          <a:xfrm>
            <a:off x="3505200" y="4724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71" name="Text Box 27"/>
          <p:cNvSpPr txBox="1">
            <a:spLocks noChangeArrowheads="1"/>
          </p:cNvSpPr>
          <p:nvPr/>
        </p:nvSpPr>
        <p:spPr bwMode="auto">
          <a:xfrm>
            <a:off x="4191000" y="3962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P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72" name="Text Box 28"/>
          <p:cNvSpPr txBox="1">
            <a:spLocks noChangeArrowheads="1"/>
          </p:cNvSpPr>
          <p:nvPr/>
        </p:nvSpPr>
        <p:spPr bwMode="auto">
          <a:xfrm>
            <a:off x="4800600" y="39624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0.3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73" name="Line 29"/>
          <p:cNvSpPr>
            <a:spLocks noChangeShapeType="1"/>
          </p:cNvSpPr>
          <p:nvPr/>
        </p:nvSpPr>
        <p:spPr bwMode="auto">
          <a:xfrm>
            <a:off x="3733800" y="2895600"/>
            <a:ext cx="914400" cy="4572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375" name="Text Box 31"/>
          <p:cNvSpPr txBox="1">
            <a:spLocks noChangeArrowheads="1"/>
          </p:cNvSpPr>
          <p:nvPr/>
        </p:nvSpPr>
        <p:spPr bwMode="auto">
          <a:xfrm>
            <a:off x="4724400" y="4800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NNS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78" name="Text Box 34"/>
          <p:cNvSpPr txBox="1">
            <a:spLocks noChangeArrowheads="1"/>
          </p:cNvSpPr>
          <p:nvPr/>
        </p:nvSpPr>
        <p:spPr bwMode="auto">
          <a:xfrm>
            <a:off x="4724400" y="56991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bullets</a:t>
            </a:r>
          </a:p>
        </p:txBody>
      </p:sp>
      <p:sp>
        <p:nvSpPr>
          <p:cNvPr id="185379" name="Text Box 35"/>
          <p:cNvSpPr txBox="1">
            <a:spLocks noChangeArrowheads="1"/>
          </p:cNvSpPr>
          <p:nvPr/>
        </p:nvSpPr>
        <p:spPr bwMode="auto">
          <a:xfrm>
            <a:off x="4114800" y="47847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with</a:t>
            </a:r>
          </a:p>
        </p:txBody>
      </p:sp>
      <p:sp>
        <p:nvSpPr>
          <p:cNvPr id="185381" name="Text Box 37"/>
          <p:cNvSpPr txBox="1">
            <a:spLocks noChangeArrowheads="1"/>
          </p:cNvSpPr>
          <p:nvPr/>
        </p:nvSpPr>
        <p:spPr bwMode="auto">
          <a:xfrm>
            <a:off x="3276600" y="55467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building</a:t>
            </a:r>
          </a:p>
        </p:txBody>
      </p:sp>
      <p:sp>
        <p:nvSpPr>
          <p:cNvPr id="185382" name="Text Box 38"/>
          <p:cNvSpPr txBox="1">
            <a:spLocks noChangeArrowheads="1"/>
          </p:cNvSpPr>
          <p:nvPr/>
        </p:nvSpPr>
        <p:spPr bwMode="auto">
          <a:xfrm>
            <a:off x="2667000" y="55467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the</a:t>
            </a:r>
          </a:p>
        </p:txBody>
      </p:sp>
      <p:sp>
        <p:nvSpPr>
          <p:cNvPr id="185383" name="Text Box 39"/>
          <p:cNvSpPr txBox="1">
            <a:spLocks noChangeArrowheads="1"/>
          </p:cNvSpPr>
          <p:nvPr/>
        </p:nvSpPr>
        <p:spPr bwMode="auto">
          <a:xfrm>
            <a:off x="533400" y="41148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The</a:t>
            </a:r>
          </a:p>
        </p:txBody>
      </p:sp>
      <p:sp>
        <p:nvSpPr>
          <p:cNvPr id="185384" name="Text Box 40"/>
          <p:cNvSpPr txBox="1">
            <a:spLocks noChangeArrowheads="1"/>
          </p:cNvSpPr>
          <p:nvPr/>
        </p:nvSpPr>
        <p:spPr bwMode="auto">
          <a:xfrm>
            <a:off x="990600" y="4114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gunman</a:t>
            </a:r>
          </a:p>
        </p:txBody>
      </p:sp>
      <p:sp>
        <p:nvSpPr>
          <p:cNvPr id="185385" name="Text Box 41"/>
          <p:cNvSpPr txBox="1">
            <a:spLocks noChangeArrowheads="1"/>
          </p:cNvSpPr>
          <p:nvPr/>
        </p:nvSpPr>
        <p:spPr bwMode="auto">
          <a:xfrm>
            <a:off x="1828800" y="4937125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sprayed</a:t>
            </a:r>
          </a:p>
        </p:txBody>
      </p:sp>
      <p:sp>
        <p:nvSpPr>
          <p:cNvPr id="185387" name="Text Box 43"/>
          <p:cNvSpPr txBox="1">
            <a:spLocks noChangeArrowheads="1"/>
          </p:cNvSpPr>
          <p:nvPr/>
        </p:nvSpPr>
        <p:spPr bwMode="auto">
          <a:xfrm>
            <a:off x="2514600" y="3276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VP</a:t>
            </a:r>
            <a:r>
              <a:rPr lang="en-US" sz="2000" baseline="-25000">
                <a:solidFill>
                  <a:srgbClr val="0000CC"/>
                </a:solidFill>
              </a:rPr>
              <a:t>0.4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5390" name="Oval 46"/>
          <p:cNvSpPr>
            <a:spLocks noChangeArrowheads="1"/>
          </p:cNvSpPr>
          <p:nvPr/>
        </p:nvSpPr>
        <p:spPr bwMode="auto">
          <a:xfrm>
            <a:off x="3581400" y="3352800"/>
            <a:ext cx="2438400" cy="32004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91" name="Oval 47"/>
          <p:cNvSpPr>
            <a:spLocks noChangeArrowheads="1"/>
          </p:cNvSpPr>
          <p:nvPr/>
        </p:nvSpPr>
        <p:spPr bwMode="auto">
          <a:xfrm>
            <a:off x="1828800" y="3276600"/>
            <a:ext cx="2438400" cy="32004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392" name="Text Box 48"/>
          <p:cNvSpPr txBox="1">
            <a:spLocks noChangeArrowheads="1"/>
          </p:cNvSpPr>
          <p:nvPr/>
        </p:nvSpPr>
        <p:spPr bwMode="auto">
          <a:xfrm>
            <a:off x="5791200" y="1981200"/>
            <a:ext cx="1981200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sym typeface="Symbol" pitchFamily="18" charset="2"/>
              </a:rPr>
              <a:t>Rule used here is 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sym typeface="Symbol" pitchFamily="18" charset="2"/>
              </a:rPr>
              <a:t>VP  VP PP</a:t>
            </a:r>
          </a:p>
        </p:txBody>
      </p:sp>
      <p:sp>
        <p:nvSpPr>
          <p:cNvPr id="185394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76200" y="1295400"/>
            <a:ext cx="8991600" cy="533400"/>
          </a:xfrm>
          <a:solidFill>
            <a:srgbClr val="E2DDFD"/>
          </a:solidFill>
          <a:ln/>
        </p:spPr>
        <p:txBody>
          <a:bodyPr/>
          <a:lstStyle/>
          <a:p>
            <a:r>
              <a:rPr lang="en-US"/>
              <a:t>The gunman sprayed the building with bullets.</a:t>
            </a:r>
          </a:p>
        </p:txBody>
      </p:sp>
      <p:sp>
        <p:nvSpPr>
          <p:cNvPr id="185395" name="Line 51"/>
          <p:cNvSpPr>
            <a:spLocks noChangeShapeType="1"/>
          </p:cNvSpPr>
          <p:nvPr/>
        </p:nvSpPr>
        <p:spPr bwMode="auto">
          <a:xfrm flipH="1">
            <a:off x="1371600" y="22098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396" name="Line 52"/>
          <p:cNvSpPr>
            <a:spLocks noChangeShapeType="1"/>
          </p:cNvSpPr>
          <p:nvPr/>
        </p:nvSpPr>
        <p:spPr bwMode="auto">
          <a:xfrm>
            <a:off x="2438400" y="22098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397" name="Line 53"/>
          <p:cNvSpPr>
            <a:spLocks noChangeShapeType="1"/>
          </p:cNvSpPr>
          <p:nvPr/>
        </p:nvSpPr>
        <p:spPr bwMode="auto">
          <a:xfrm flipH="1">
            <a:off x="2209800" y="36576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398" name="Line 54"/>
          <p:cNvSpPr>
            <a:spLocks noChangeShapeType="1"/>
          </p:cNvSpPr>
          <p:nvPr/>
        </p:nvSpPr>
        <p:spPr bwMode="auto">
          <a:xfrm>
            <a:off x="2743200" y="36576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399" name="Line 55"/>
          <p:cNvSpPr>
            <a:spLocks noChangeShapeType="1"/>
          </p:cNvSpPr>
          <p:nvPr/>
        </p:nvSpPr>
        <p:spPr bwMode="auto">
          <a:xfrm flipH="1">
            <a:off x="4419600" y="3657600"/>
            <a:ext cx="3810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400" name="Line 56"/>
          <p:cNvSpPr>
            <a:spLocks noChangeShapeType="1"/>
          </p:cNvSpPr>
          <p:nvPr/>
        </p:nvSpPr>
        <p:spPr bwMode="auto">
          <a:xfrm>
            <a:off x="4800600" y="3657600"/>
            <a:ext cx="304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401" name="Line 57"/>
          <p:cNvSpPr>
            <a:spLocks noChangeShapeType="1"/>
          </p:cNvSpPr>
          <p:nvPr/>
        </p:nvSpPr>
        <p:spPr bwMode="auto">
          <a:xfrm flipH="1">
            <a:off x="2819400" y="43434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402" name="Line 58"/>
          <p:cNvSpPr>
            <a:spLocks noChangeShapeType="1"/>
          </p:cNvSpPr>
          <p:nvPr/>
        </p:nvSpPr>
        <p:spPr bwMode="auto">
          <a:xfrm>
            <a:off x="3352800" y="43434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5403" name="Line 59"/>
          <p:cNvSpPr>
            <a:spLocks noChangeShapeType="1"/>
          </p:cNvSpPr>
          <p:nvPr/>
        </p:nvSpPr>
        <p:spPr bwMode="auto">
          <a:xfrm>
            <a:off x="1600200" y="3581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404" name="Line 60"/>
          <p:cNvSpPr>
            <a:spLocks noChangeShapeType="1"/>
          </p:cNvSpPr>
          <p:nvPr/>
        </p:nvSpPr>
        <p:spPr bwMode="auto">
          <a:xfrm>
            <a:off x="2209800" y="4419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405" name="Line 61"/>
          <p:cNvSpPr>
            <a:spLocks noChangeShapeType="1"/>
          </p:cNvSpPr>
          <p:nvPr/>
        </p:nvSpPr>
        <p:spPr bwMode="auto">
          <a:xfrm>
            <a:off x="2895600" y="5029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406" name="Line 62"/>
          <p:cNvSpPr>
            <a:spLocks noChangeShapeType="1"/>
          </p:cNvSpPr>
          <p:nvPr/>
        </p:nvSpPr>
        <p:spPr bwMode="auto">
          <a:xfrm>
            <a:off x="3886200" y="5029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407" name="Line 63"/>
          <p:cNvSpPr>
            <a:spLocks noChangeShapeType="1"/>
          </p:cNvSpPr>
          <p:nvPr/>
        </p:nvSpPr>
        <p:spPr bwMode="auto">
          <a:xfrm>
            <a:off x="4419600" y="4343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408" name="Line 64"/>
          <p:cNvSpPr>
            <a:spLocks noChangeShapeType="1"/>
          </p:cNvSpPr>
          <p:nvPr/>
        </p:nvSpPr>
        <p:spPr bwMode="auto">
          <a:xfrm>
            <a:off x="51054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00087"/>
          </a:xfrm>
        </p:spPr>
        <p:txBody>
          <a:bodyPr/>
          <a:lstStyle/>
          <a:p>
            <a:r>
              <a:rPr lang="en-US" dirty="0"/>
              <a:t>Another Parse t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86372" name="Text Box 4"/>
          <p:cNvSpPr txBox="1">
            <a:spLocks noChangeArrowheads="1"/>
          </p:cNvSpPr>
          <p:nvPr/>
        </p:nvSpPr>
        <p:spPr bwMode="auto">
          <a:xfrm>
            <a:off x="2590800" y="1752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S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74" name="Text Box 6"/>
          <p:cNvSpPr txBox="1">
            <a:spLocks noChangeArrowheads="1"/>
          </p:cNvSpPr>
          <p:nvPr/>
        </p:nvSpPr>
        <p:spPr bwMode="auto">
          <a:xfrm>
            <a:off x="1524000" y="24384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75" name="Text Box 7"/>
          <p:cNvSpPr txBox="1">
            <a:spLocks noChangeArrowheads="1"/>
          </p:cNvSpPr>
          <p:nvPr/>
        </p:nvSpPr>
        <p:spPr bwMode="auto">
          <a:xfrm>
            <a:off x="3429000" y="2438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VP</a:t>
            </a:r>
            <a:r>
              <a:rPr lang="en-US" sz="2000" baseline="-25000">
                <a:solidFill>
                  <a:srgbClr val="0000CC"/>
                </a:solidFill>
              </a:rPr>
              <a:t>0.4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79" name="Text Box 11"/>
          <p:cNvSpPr txBox="1">
            <a:spLocks noChangeArrowheads="1"/>
          </p:cNvSpPr>
          <p:nvPr/>
        </p:nvSpPr>
        <p:spPr bwMode="auto">
          <a:xfrm>
            <a:off x="990600" y="31845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80" name="Text Box 12"/>
          <p:cNvSpPr txBox="1">
            <a:spLocks noChangeArrowheads="1"/>
          </p:cNvSpPr>
          <p:nvPr/>
        </p:nvSpPr>
        <p:spPr bwMode="auto">
          <a:xfrm>
            <a:off x="1828800" y="31242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82" name="Text Box 14"/>
          <p:cNvSpPr txBox="1">
            <a:spLocks noChangeArrowheads="1"/>
          </p:cNvSpPr>
          <p:nvPr/>
        </p:nvSpPr>
        <p:spPr bwMode="auto">
          <a:xfrm>
            <a:off x="2438400" y="32004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VBD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84" name="Text Box 16"/>
          <p:cNvSpPr txBox="1">
            <a:spLocks noChangeArrowheads="1"/>
          </p:cNvSpPr>
          <p:nvPr/>
        </p:nvSpPr>
        <p:spPr bwMode="auto">
          <a:xfrm>
            <a:off x="3581400" y="4038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85" name="Text Box 17"/>
          <p:cNvSpPr txBox="1">
            <a:spLocks noChangeArrowheads="1"/>
          </p:cNvSpPr>
          <p:nvPr/>
        </p:nvSpPr>
        <p:spPr bwMode="auto">
          <a:xfrm>
            <a:off x="4876800" y="4038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PP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86" name="Line 18"/>
          <p:cNvSpPr>
            <a:spLocks noChangeShapeType="1"/>
          </p:cNvSpPr>
          <p:nvPr/>
        </p:nvSpPr>
        <p:spPr bwMode="auto">
          <a:xfrm>
            <a:off x="1295400" y="3505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389" name="Text Box 21"/>
          <p:cNvSpPr txBox="1">
            <a:spLocks noChangeArrowheads="1"/>
          </p:cNvSpPr>
          <p:nvPr/>
        </p:nvSpPr>
        <p:spPr bwMode="auto">
          <a:xfrm>
            <a:off x="3048000" y="47244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90" name="Text Box 22"/>
          <p:cNvSpPr txBox="1">
            <a:spLocks noChangeArrowheads="1"/>
          </p:cNvSpPr>
          <p:nvPr/>
        </p:nvSpPr>
        <p:spPr bwMode="auto">
          <a:xfrm>
            <a:off x="3886200" y="4724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96" name="Text Box 28"/>
          <p:cNvSpPr txBox="1">
            <a:spLocks noChangeArrowheads="1"/>
          </p:cNvSpPr>
          <p:nvPr/>
        </p:nvSpPr>
        <p:spPr bwMode="auto">
          <a:xfrm>
            <a:off x="4572000" y="474027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P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397" name="Text Box 29"/>
          <p:cNvSpPr txBox="1">
            <a:spLocks noChangeArrowheads="1"/>
          </p:cNvSpPr>
          <p:nvPr/>
        </p:nvSpPr>
        <p:spPr bwMode="auto">
          <a:xfrm>
            <a:off x="5181600" y="474027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0.3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400" name="Text Box 32"/>
          <p:cNvSpPr txBox="1">
            <a:spLocks noChangeArrowheads="1"/>
          </p:cNvSpPr>
          <p:nvPr/>
        </p:nvSpPr>
        <p:spPr bwMode="auto">
          <a:xfrm>
            <a:off x="5105400" y="557847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NNS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403" name="Text Box 35"/>
          <p:cNvSpPr txBox="1">
            <a:spLocks noChangeArrowheads="1"/>
          </p:cNvSpPr>
          <p:nvPr/>
        </p:nvSpPr>
        <p:spPr bwMode="auto">
          <a:xfrm>
            <a:off x="5105400" y="62484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bullets</a:t>
            </a:r>
          </a:p>
        </p:txBody>
      </p:sp>
      <p:sp>
        <p:nvSpPr>
          <p:cNvPr id="186404" name="Text Box 36"/>
          <p:cNvSpPr txBox="1">
            <a:spLocks noChangeArrowheads="1"/>
          </p:cNvSpPr>
          <p:nvPr/>
        </p:nvSpPr>
        <p:spPr bwMode="auto">
          <a:xfrm>
            <a:off x="4495800" y="5562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with</a:t>
            </a:r>
          </a:p>
        </p:txBody>
      </p:sp>
      <p:sp>
        <p:nvSpPr>
          <p:cNvPr id="186406" name="Text Box 38"/>
          <p:cNvSpPr txBox="1">
            <a:spLocks noChangeArrowheads="1"/>
          </p:cNvSpPr>
          <p:nvPr/>
        </p:nvSpPr>
        <p:spPr bwMode="auto">
          <a:xfrm>
            <a:off x="3581400" y="55467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building</a:t>
            </a:r>
          </a:p>
        </p:txBody>
      </p:sp>
      <p:sp>
        <p:nvSpPr>
          <p:cNvPr id="186407" name="Text Box 39"/>
          <p:cNvSpPr txBox="1">
            <a:spLocks noChangeArrowheads="1"/>
          </p:cNvSpPr>
          <p:nvPr/>
        </p:nvSpPr>
        <p:spPr bwMode="auto">
          <a:xfrm>
            <a:off x="3200400" y="55467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the</a:t>
            </a:r>
          </a:p>
        </p:txBody>
      </p:sp>
      <p:sp>
        <p:nvSpPr>
          <p:cNvPr id="186408" name="Text Box 40"/>
          <p:cNvSpPr txBox="1">
            <a:spLocks noChangeArrowheads="1"/>
          </p:cNvSpPr>
          <p:nvPr/>
        </p:nvSpPr>
        <p:spPr bwMode="auto">
          <a:xfrm>
            <a:off x="990600" y="4038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The</a:t>
            </a:r>
          </a:p>
        </p:txBody>
      </p:sp>
      <p:sp>
        <p:nvSpPr>
          <p:cNvPr id="186409" name="Text Box 41"/>
          <p:cNvSpPr txBox="1">
            <a:spLocks noChangeArrowheads="1"/>
          </p:cNvSpPr>
          <p:nvPr/>
        </p:nvSpPr>
        <p:spPr bwMode="auto">
          <a:xfrm>
            <a:off x="1447800" y="4038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gunman</a:t>
            </a:r>
          </a:p>
        </p:txBody>
      </p:sp>
      <p:sp>
        <p:nvSpPr>
          <p:cNvPr id="186410" name="Text Box 42"/>
          <p:cNvSpPr txBox="1">
            <a:spLocks noChangeArrowheads="1"/>
          </p:cNvSpPr>
          <p:nvPr/>
        </p:nvSpPr>
        <p:spPr bwMode="auto">
          <a:xfrm>
            <a:off x="2286000" y="40386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sprayed</a:t>
            </a:r>
          </a:p>
        </p:txBody>
      </p:sp>
      <p:sp>
        <p:nvSpPr>
          <p:cNvPr id="186411" name="Text Box 43"/>
          <p:cNvSpPr txBox="1">
            <a:spLocks noChangeArrowheads="1"/>
          </p:cNvSpPr>
          <p:nvPr/>
        </p:nvSpPr>
        <p:spPr bwMode="auto">
          <a:xfrm>
            <a:off x="4191000" y="32004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0.2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86414" name="Oval 46"/>
          <p:cNvSpPr>
            <a:spLocks noChangeArrowheads="1"/>
          </p:cNvSpPr>
          <p:nvPr/>
        </p:nvSpPr>
        <p:spPr bwMode="auto">
          <a:xfrm>
            <a:off x="3048000" y="3200400"/>
            <a:ext cx="3200400" cy="35052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15" name="Oval 47"/>
          <p:cNvSpPr>
            <a:spLocks noChangeArrowheads="1"/>
          </p:cNvSpPr>
          <p:nvPr/>
        </p:nvSpPr>
        <p:spPr bwMode="auto">
          <a:xfrm>
            <a:off x="2209800" y="3124200"/>
            <a:ext cx="1295400" cy="16002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16" name="Text Box 48"/>
          <p:cNvSpPr txBox="1">
            <a:spLocks noChangeArrowheads="1"/>
          </p:cNvSpPr>
          <p:nvPr/>
        </p:nvSpPr>
        <p:spPr bwMode="auto">
          <a:xfrm>
            <a:off x="5791200" y="1981200"/>
            <a:ext cx="1981200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sym typeface="Symbol" pitchFamily="18" charset="2"/>
              </a:rPr>
              <a:t>Rule used here is </a:t>
            </a:r>
          </a:p>
          <a:p>
            <a:pPr algn="just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  <a:sym typeface="Symbol" pitchFamily="18" charset="2"/>
              </a:rPr>
              <a:t>VP  VBD NP</a:t>
            </a:r>
          </a:p>
        </p:txBody>
      </p:sp>
      <p:sp>
        <p:nvSpPr>
          <p:cNvPr id="186418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76200" y="1295400"/>
            <a:ext cx="8991600" cy="533400"/>
          </a:xfrm>
          <a:solidFill>
            <a:srgbClr val="E2DDFD"/>
          </a:solidFill>
          <a:ln/>
        </p:spPr>
        <p:txBody>
          <a:bodyPr/>
          <a:lstStyle/>
          <a:p>
            <a:r>
              <a:rPr lang="en-US"/>
              <a:t>The gunman sprayed the building with bullets.</a:t>
            </a:r>
          </a:p>
        </p:txBody>
      </p:sp>
      <p:sp>
        <p:nvSpPr>
          <p:cNvPr id="186419" name="Line 51"/>
          <p:cNvSpPr>
            <a:spLocks noChangeShapeType="1"/>
          </p:cNvSpPr>
          <p:nvPr/>
        </p:nvSpPr>
        <p:spPr bwMode="auto">
          <a:xfrm flipH="1">
            <a:off x="1676400" y="21336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0" name="Line 52"/>
          <p:cNvSpPr>
            <a:spLocks noChangeShapeType="1"/>
          </p:cNvSpPr>
          <p:nvPr/>
        </p:nvSpPr>
        <p:spPr bwMode="auto">
          <a:xfrm>
            <a:off x="2743200" y="21336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1" name="Line 53"/>
          <p:cNvSpPr>
            <a:spLocks noChangeShapeType="1"/>
          </p:cNvSpPr>
          <p:nvPr/>
        </p:nvSpPr>
        <p:spPr bwMode="auto">
          <a:xfrm flipH="1">
            <a:off x="1295400" y="2819400"/>
            <a:ext cx="3810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2" name="Line 54"/>
          <p:cNvSpPr>
            <a:spLocks noChangeShapeType="1"/>
          </p:cNvSpPr>
          <p:nvPr/>
        </p:nvSpPr>
        <p:spPr bwMode="auto">
          <a:xfrm>
            <a:off x="1676400" y="2819400"/>
            <a:ext cx="4572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3" name="Line 55"/>
          <p:cNvSpPr>
            <a:spLocks noChangeShapeType="1"/>
          </p:cNvSpPr>
          <p:nvPr/>
        </p:nvSpPr>
        <p:spPr bwMode="auto">
          <a:xfrm flipH="1">
            <a:off x="3429000" y="4343400"/>
            <a:ext cx="3810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4" name="Line 56"/>
          <p:cNvSpPr>
            <a:spLocks noChangeShapeType="1"/>
          </p:cNvSpPr>
          <p:nvPr/>
        </p:nvSpPr>
        <p:spPr bwMode="auto">
          <a:xfrm>
            <a:off x="3810000" y="4343400"/>
            <a:ext cx="4572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5" name="Line 57"/>
          <p:cNvSpPr>
            <a:spLocks noChangeShapeType="1"/>
          </p:cNvSpPr>
          <p:nvPr/>
        </p:nvSpPr>
        <p:spPr bwMode="auto">
          <a:xfrm flipH="1">
            <a:off x="4724400" y="4343400"/>
            <a:ext cx="3810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6" name="Line 58"/>
          <p:cNvSpPr>
            <a:spLocks noChangeShapeType="1"/>
          </p:cNvSpPr>
          <p:nvPr/>
        </p:nvSpPr>
        <p:spPr bwMode="auto">
          <a:xfrm>
            <a:off x="5105400" y="4343400"/>
            <a:ext cx="4572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7" name="Line 59"/>
          <p:cNvSpPr>
            <a:spLocks noChangeShapeType="1"/>
          </p:cNvSpPr>
          <p:nvPr/>
        </p:nvSpPr>
        <p:spPr bwMode="auto">
          <a:xfrm flipH="1">
            <a:off x="3962400" y="35814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8" name="Line 60"/>
          <p:cNvSpPr>
            <a:spLocks noChangeShapeType="1"/>
          </p:cNvSpPr>
          <p:nvPr/>
        </p:nvSpPr>
        <p:spPr bwMode="auto">
          <a:xfrm>
            <a:off x="4495800" y="35814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29" name="Line 61"/>
          <p:cNvSpPr>
            <a:spLocks noChangeShapeType="1"/>
          </p:cNvSpPr>
          <p:nvPr/>
        </p:nvSpPr>
        <p:spPr bwMode="auto">
          <a:xfrm flipH="1">
            <a:off x="2971800" y="2819400"/>
            <a:ext cx="7620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30" name="Line 62"/>
          <p:cNvSpPr>
            <a:spLocks noChangeShapeType="1"/>
          </p:cNvSpPr>
          <p:nvPr/>
        </p:nvSpPr>
        <p:spPr bwMode="auto">
          <a:xfrm>
            <a:off x="3733800" y="2819400"/>
            <a:ext cx="6858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431" name="Line 63"/>
          <p:cNvSpPr>
            <a:spLocks noChangeShapeType="1"/>
          </p:cNvSpPr>
          <p:nvPr/>
        </p:nvSpPr>
        <p:spPr bwMode="auto">
          <a:xfrm>
            <a:off x="2133600" y="3505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32" name="Line 64"/>
          <p:cNvSpPr>
            <a:spLocks noChangeShapeType="1"/>
          </p:cNvSpPr>
          <p:nvPr/>
        </p:nvSpPr>
        <p:spPr bwMode="auto">
          <a:xfrm>
            <a:off x="2895600" y="3505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33" name="Line 65"/>
          <p:cNvSpPr>
            <a:spLocks noChangeShapeType="1"/>
          </p:cNvSpPr>
          <p:nvPr/>
        </p:nvSpPr>
        <p:spPr bwMode="auto">
          <a:xfrm>
            <a:off x="3429000" y="5029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34" name="Line 66"/>
          <p:cNvSpPr>
            <a:spLocks noChangeShapeType="1"/>
          </p:cNvSpPr>
          <p:nvPr/>
        </p:nvSpPr>
        <p:spPr bwMode="auto">
          <a:xfrm>
            <a:off x="4267200" y="50292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35" name="Line 67"/>
          <p:cNvSpPr>
            <a:spLocks noChangeShapeType="1"/>
          </p:cNvSpPr>
          <p:nvPr/>
        </p:nvSpPr>
        <p:spPr bwMode="auto">
          <a:xfrm>
            <a:off x="4724400" y="5105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36" name="Line 68"/>
          <p:cNvSpPr>
            <a:spLocks noChangeShapeType="1"/>
          </p:cNvSpPr>
          <p:nvPr/>
        </p:nvSpPr>
        <p:spPr bwMode="auto">
          <a:xfrm>
            <a:off x="5486400" y="5105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437" name="Line 69"/>
          <p:cNvSpPr>
            <a:spLocks noChangeShapeType="1"/>
          </p:cNvSpPr>
          <p:nvPr/>
        </p:nvSpPr>
        <p:spPr bwMode="auto">
          <a:xfrm>
            <a:off x="5486400" y="5943600"/>
            <a:ext cx="0" cy="3810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Parse Triangle</a:t>
            </a:r>
          </a:p>
        </p:txBody>
      </p:sp>
      <p:graphicFrame>
        <p:nvGraphicFramePr>
          <p:cNvPr id="174232" name="Group 152"/>
          <p:cNvGraphicFramePr>
            <a:graphicFrameLocks noGrp="1"/>
          </p:cNvGraphicFramePr>
          <p:nvPr>
            <p:ph type="tbl" idx="1"/>
          </p:nvPr>
        </p:nvGraphicFramePr>
        <p:xfrm>
          <a:off x="0" y="1219200"/>
          <a:ext cx="9086850" cy="3359786"/>
        </p:xfrm>
        <a:graphic>
          <a:graphicData uri="http://schemas.openxmlformats.org/drawingml/2006/table">
            <a:tbl>
              <a:tblPr/>
              <a:tblGrid>
                <a:gridCol w="747713"/>
                <a:gridCol w="1271587"/>
                <a:gridCol w="1257300"/>
                <a:gridCol w="1154113"/>
                <a:gridCol w="1227137"/>
                <a:gridCol w="1143000"/>
                <a:gridCol w="895350"/>
                <a:gridCol w="139065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   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gunman 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sprayed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the         (4)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building (5)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with    (6)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bullets (7)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168" name="Object 88"/>
          <p:cNvGraphicFramePr>
            <a:graphicFrameLocks noChangeAspect="1"/>
          </p:cNvGraphicFramePr>
          <p:nvPr/>
        </p:nvGraphicFramePr>
        <p:xfrm>
          <a:off x="838200" y="1828800"/>
          <a:ext cx="1087438" cy="401638"/>
        </p:xfrm>
        <a:graphic>
          <a:graphicData uri="http://schemas.openxmlformats.org/presentationml/2006/ole">
            <p:oleObj spid="_x0000_s417794" name="Equation" r:id="rId4" imgW="609480" imgH="228600" progId="">
              <p:embed/>
            </p:oleObj>
          </a:graphicData>
        </a:graphic>
      </p:graphicFrame>
      <p:graphicFrame>
        <p:nvGraphicFramePr>
          <p:cNvPr id="174169" name="Object 89"/>
          <p:cNvGraphicFramePr>
            <a:graphicFrameLocks noChangeAspect="1"/>
          </p:cNvGraphicFramePr>
          <p:nvPr/>
        </p:nvGraphicFramePr>
        <p:xfrm>
          <a:off x="2057400" y="2209800"/>
          <a:ext cx="1109663" cy="401638"/>
        </p:xfrm>
        <a:graphic>
          <a:graphicData uri="http://schemas.openxmlformats.org/presentationml/2006/ole">
            <p:oleObj spid="_x0000_s417795" name="Equation" r:id="rId5" imgW="622080" imgH="228600" progId="">
              <p:embed/>
            </p:oleObj>
          </a:graphicData>
        </a:graphic>
      </p:graphicFrame>
      <p:graphicFrame>
        <p:nvGraphicFramePr>
          <p:cNvPr id="174170" name="Object 90"/>
          <p:cNvGraphicFramePr>
            <a:graphicFrameLocks noChangeAspect="1"/>
          </p:cNvGraphicFramePr>
          <p:nvPr/>
        </p:nvGraphicFramePr>
        <p:xfrm>
          <a:off x="5638800" y="3429000"/>
          <a:ext cx="1109663" cy="401638"/>
        </p:xfrm>
        <a:graphic>
          <a:graphicData uri="http://schemas.openxmlformats.org/presentationml/2006/ole">
            <p:oleObj spid="_x0000_s417796" name="Equation" r:id="rId6" imgW="622080" imgH="228600" progId="">
              <p:embed/>
            </p:oleObj>
          </a:graphicData>
        </a:graphic>
      </p:graphicFrame>
      <p:graphicFrame>
        <p:nvGraphicFramePr>
          <p:cNvPr id="174171" name="Object 91"/>
          <p:cNvGraphicFramePr>
            <a:graphicFrameLocks noChangeAspect="1"/>
          </p:cNvGraphicFramePr>
          <p:nvPr/>
        </p:nvGraphicFramePr>
        <p:xfrm>
          <a:off x="7620000" y="4191000"/>
          <a:ext cx="1177925" cy="401638"/>
        </p:xfrm>
        <a:graphic>
          <a:graphicData uri="http://schemas.openxmlformats.org/presentationml/2006/ole">
            <p:oleObj spid="_x0000_s417797" name="Equation" r:id="rId7" imgW="660240" imgH="228600" progId="">
              <p:embed/>
            </p:oleObj>
          </a:graphicData>
        </a:graphic>
      </p:graphicFrame>
      <p:graphicFrame>
        <p:nvGraphicFramePr>
          <p:cNvPr id="174172" name="Object 92"/>
          <p:cNvGraphicFramePr>
            <a:graphicFrameLocks noChangeAspect="1"/>
          </p:cNvGraphicFramePr>
          <p:nvPr/>
        </p:nvGraphicFramePr>
        <p:xfrm>
          <a:off x="3200400" y="2590800"/>
          <a:ext cx="1155700" cy="401638"/>
        </p:xfrm>
        <a:graphic>
          <a:graphicData uri="http://schemas.openxmlformats.org/presentationml/2006/ole">
            <p:oleObj spid="_x0000_s417798" name="Equation" r:id="rId8" imgW="647640" imgH="228600" progId="">
              <p:embed/>
            </p:oleObj>
          </a:graphicData>
        </a:graphic>
      </p:graphicFrame>
      <p:graphicFrame>
        <p:nvGraphicFramePr>
          <p:cNvPr id="174173" name="Object 93"/>
          <p:cNvGraphicFramePr>
            <a:graphicFrameLocks noChangeAspect="1"/>
          </p:cNvGraphicFramePr>
          <p:nvPr/>
        </p:nvGraphicFramePr>
        <p:xfrm>
          <a:off x="4419600" y="3027363"/>
          <a:ext cx="1087438" cy="401637"/>
        </p:xfrm>
        <a:graphic>
          <a:graphicData uri="http://schemas.openxmlformats.org/presentationml/2006/ole">
            <p:oleObj spid="_x0000_s417799" name="Equation" r:id="rId9" imgW="609480" imgH="228600" progId="">
              <p:embed/>
            </p:oleObj>
          </a:graphicData>
        </a:graphic>
      </p:graphicFrame>
      <p:graphicFrame>
        <p:nvGraphicFramePr>
          <p:cNvPr id="174174" name="Object 94"/>
          <p:cNvGraphicFramePr>
            <a:graphicFrameLocks noChangeAspect="1"/>
          </p:cNvGraphicFramePr>
          <p:nvPr/>
        </p:nvGraphicFramePr>
        <p:xfrm>
          <a:off x="6723063" y="3810000"/>
          <a:ext cx="973137" cy="401638"/>
        </p:xfrm>
        <a:graphic>
          <a:graphicData uri="http://schemas.openxmlformats.org/presentationml/2006/ole">
            <p:oleObj spid="_x0000_s417800" name="Equation" r:id="rId10" imgW="545760" imgH="228600" progId="">
              <p:embed/>
            </p:oleObj>
          </a:graphicData>
        </a:graphic>
      </p:graphicFrame>
      <p:graphicFrame>
        <p:nvGraphicFramePr>
          <p:cNvPr id="174178" name="Object 98"/>
          <p:cNvGraphicFramePr>
            <a:graphicFrameLocks noChangeAspect="1"/>
          </p:cNvGraphicFramePr>
          <p:nvPr/>
        </p:nvGraphicFramePr>
        <p:xfrm>
          <a:off x="381000" y="4572000"/>
          <a:ext cx="7010400" cy="1828800"/>
        </p:xfrm>
        <a:graphic>
          <a:graphicData uri="http://schemas.openxmlformats.org/presentationml/2006/ole">
            <p:oleObj spid="_x0000_s417801" name="Equation" r:id="rId11" imgW="3441600" imgH="914400" progId="">
              <p:embed/>
            </p:oleObj>
          </a:graphicData>
        </a:graphic>
      </p:graphicFrame>
      <p:graphicFrame>
        <p:nvGraphicFramePr>
          <p:cNvPr id="174186" name="Object 106"/>
          <p:cNvGraphicFramePr>
            <a:graphicFrameLocks noChangeAspect="1"/>
          </p:cNvGraphicFramePr>
          <p:nvPr/>
        </p:nvGraphicFramePr>
        <p:xfrm>
          <a:off x="1981200" y="1828800"/>
          <a:ext cx="1223963" cy="401638"/>
        </p:xfrm>
        <a:graphic>
          <a:graphicData uri="http://schemas.openxmlformats.org/presentationml/2006/ole">
            <p:oleObj spid="_x0000_s417802" name="Equation" r:id="rId12" imgW="685800" imgH="228600" progId="">
              <p:embed/>
            </p:oleObj>
          </a:graphicData>
        </a:graphic>
      </p:graphicFrame>
      <p:graphicFrame>
        <p:nvGraphicFramePr>
          <p:cNvPr id="174190" name="Object 110"/>
          <p:cNvGraphicFramePr>
            <a:graphicFrameLocks noChangeAspect="1"/>
          </p:cNvGraphicFramePr>
          <p:nvPr/>
        </p:nvGraphicFramePr>
        <p:xfrm>
          <a:off x="5562600" y="3027363"/>
          <a:ext cx="1223963" cy="401637"/>
        </p:xfrm>
        <a:graphic>
          <a:graphicData uri="http://schemas.openxmlformats.org/presentationml/2006/ole">
            <p:oleObj spid="_x0000_s417803" name="Equation" r:id="rId13" imgW="685800" imgH="228600" progId="">
              <p:embed/>
            </p:oleObj>
          </a:graphicData>
        </a:graphic>
      </p:graphicFrame>
      <p:graphicFrame>
        <p:nvGraphicFramePr>
          <p:cNvPr id="174194" name="Object 114"/>
          <p:cNvGraphicFramePr>
            <a:graphicFrameLocks noChangeAspect="1"/>
          </p:cNvGraphicFramePr>
          <p:nvPr/>
        </p:nvGraphicFramePr>
        <p:xfrm>
          <a:off x="7675563" y="3865563"/>
          <a:ext cx="1087437" cy="401637"/>
        </p:xfrm>
        <a:graphic>
          <a:graphicData uri="http://schemas.openxmlformats.org/presentationml/2006/ole">
            <p:oleObj spid="_x0000_s417804" name="Equation" r:id="rId14" imgW="609480" imgH="228600" progId="">
              <p:embed/>
            </p:oleObj>
          </a:graphicData>
        </a:graphic>
      </p:graphicFrame>
      <p:graphicFrame>
        <p:nvGraphicFramePr>
          <p:cNvPr id="174203" name="Object 123"/>
          <p:cNvGraphicFramePr>
            <a:graphicFrameLocks noChangeAspect="1"/>
          </p:cNvGraphicFramePr>
          <p:nvPr/>
        </p:nvGraphicFramePr>
        <p:xfrm>
          <a:off x="5638800" y="2570163"/>
          <a:ext cx="1041400" cy="401637"/>
        </p:xfrm>
        <a:graphic>
          <a:graphicData uri="http://schemas.openxmlformats.org/presentationml/2006/ole">
            <p:oleObj spid="_x0000_s417805" name="Equation" r:id="rId15" imgW="583920" imgH="228600" progId="">
              <p:embed/>
            </p:oleObj>
          </a:graphicData>
        </a:graphic>
      </p:graphicFrame>
      <p:graphicFrame>
        <p:nvGraphicFramePr>
          <p:cNvPr id="174207" name="Object 127"/>
          <p:cNvGraphicFramePr>
            <a:graphicFrameLocks noChangeAspect="1"/>
          </p:cNvGraphicFramePr>
          <p:nvPr/>
        </p:nvGraphicFramePr>
        <p:xfrm>
          <a:off x="7620000" y="3048000"/>
          <a:ext cx="1358900" cy="401638"/>
        </p:xfrm>
        <a:graphic>
          <a:graphicData uri="http://schemas.openxmlformats.org/presentationml/2006/ole">
            <p:oleObj spid="_x0000_s417806" name="Equation" r:id="rId16" imgW="761760" imgH="228600" progId="">
              <p:embed/>
            </p:oleObj>
          </a:graphicData>
        </a:graphic>
      </p:graphicFrame>
      <p:graphicFrame>
        <p:nvGraphicFramePr>
          <p:cNvPr id="174212" name="Object 132"/>
          <p:cNvGraphicFramePr>
            <a:graphicFrameLocks noChangeAspect="1"/>
          </p:cNvGraphicFramePr>
          <p:nvPr/>
        </p:nvGraphicFramePr>
        <p:xfrm>
          <a:off x="7620000" y="2590800"/>
          <a:ext cx="1335088" cy="401638"/>
        </p:xfrm>
        <a:graphic>
          <a:graphicData uri="http://schemas.openxmlformats.org/presentationml/2006/ole">
            <p:oleObj spid="_x0000_s417807" name="Equation" r:id="rId17" imgW="749160" imgH="228600" progId="">
              <p:embed/>
            </p:oleObj>
          </a:graphicData>
        </a:graphic>
      </p:graphicFrame>
      <p:graphicFrame>
        <p:nvGraphicFramePr>
          <p:cNvPr id="174216" name="Object 136"/>
          <p:cNvGraphicFramePr>
            <a:graphicFrameLocks noChangeAspect="1"/>
          </p:cNvGraphicFramePr>
          <p:nvPr/>
        </p:nvGraphicFramePr>
        <p:xfrm>
          <a:off x="7620000" y="1828800"/>
          <a:ext cx="1379538" cy="401638"/>
        </p:xfrm>
        <a:graphic>
          <a:graphicData uri="http://schemas.openxmlformats.org/presentationml/2006/ole">
            <p:oleObj spid="_x0000_s417808" name="Equation" r:id="rId18" imgW="774360" imgH="22860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Parses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Consider</a:t>
            </a:r>
          </a:p>
          <a:p>
            <a:pPr lvl="1"/>
            <a:r>
              <a:rPr lang="en-US"/>
              <a:t>Different splitting points : </a:t>
            </a:r>
          </a:p>
          <a:p>
            <a:pPr lvl="1">
              <a:buFontTx/>
              <a:buNone/>
            </a:pPr>
            <a:r>
              <a:rPr lang="en-US"/>
              <a:t>	</a:t>
            </a:r>
            <a:r>
              <a:rPr lang="en-US" i="1"/>
              <a:t>E.g.,</a:t>
            </a:r>
            <a:r>
              <a:rPr lang="en-US"/>
              <a:t> 5th and 3</a:t>
            </a:r>
            <a:r>
              <a:rPr lang="en-US" baseline="30000"/>
              <a:t>rd</a:t>
            </a:r>
            <a:r>
              <a:rPr lang="en-US"/>
              <a:t> position </a:t>
            </a:r>
          </a:p>
          <a:p>
            <a:pPr lvl="1"/>
            <a:r>
              <a:rPr lang="en-US"/>
              <a:t>Using different rules for VP expansion : </a:t>
            </a:r>
          </a:p>
          <a:p>
            <a:pPr lvl="1">
              <a:buFontTx/>
              <a:buNone/>
            </a:pPr>
            <a:r>
              <a:rPr lang="en-US"/>
              <a:t>	</a:t>
            </a:r>
            <a:r>
              <a:rPr lang="en-US" i="1"/>
              <a:t>E.g.,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VP  VP PP, VP  VBD NP</a:t>
            </a:r>
          </a:p>
          <a:p>
            <a:r>
              <a:rPr lang="en-US"/>
              <a:t>Different parses for the VP “sprayed the building with  bullets” can be constructed this way.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00087"/>
          </a:xfrm>
        </p:spPr>
        <p:txBody>
          <a:bodyPr/>
          <a:lstStyle/>
          <a:p>
            <a:r>
              <a:rPr lang="en-US" dirty="0"/>
              <a:t>Outside Probabilities </a:t>
            </a:r>
            <a:r>
              <a:rPr lang="el-GR" dirty="0">
                <a:sym typeface="Symbol" pitchFamily="18" charset="2"/>
              </a:rPr>
              <a:t></a:t>
            </a:r>
            <a:r>
              <a:rPr lang="en-US" baseline="-25000" dirty="0">
                <a:sym typeface="Symbol" pitchFamily="18" charset="2"/>
              </a:rPr>
              <a:t>j</a:t>
            </a:r>
            <a:r>
              <a:rPr lang="en-US" dirty="0"/>
              <a:t>(</a:t>
            </a:r>
            <a:r>
              <a:rPr lang="en-US" dirty="0" err="1"/>
              <a:t>p,q</a:t>
            </a:r>
            <a:r>
              <a:rPr lang="en-US" dirty="0"/>
              <a:t>)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914400" y="1143000"/>
            <a:ext cx="7162800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Base case: 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</a:endParaRP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914400" y="2743200"/>
            <a:ext cx="7162800" cy="360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Inductive step for calculating   	    :</a:t>
            </a: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</a:endParaRPr>
          </a:p>
          <a:p>
            <a:pPr algn="l">
              <a:spcBef>
                <a:spcPct val="50000"/>
              </a:spcBef>
            </a:pPr>
            <a:endParaRPr lang="en-US" sz="2000">
              <a:solidFill>
                <a:srgbClr val="333399"/>
              </a:solidFill>
            </a:endParaRPr>
          </a:p>
        </p:txBody>
      </p:sp>
      <p:sp>
        <p:nvSpPr>
          <p:cNvPr id="102409" name="Line 9"/>
          <p:cNvSpPr>
            <a:spLocks noChangeShapeType="1"/>
          </p:cNvSpPr>
          <p:nvPr/>
        </p:nvSpPr>
        <p:spPr bwMode="auto">
          <a:xfrm>
            <a:off x="42672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02410" name="Object 10"/>
          <p:cNvGraphicFramePr>
            <a:graphicFrameLocks noChangeAspect="1"/>
          </p:cNvGraphicFramePr>
          <p:nvPr/>
        </p:nvGraphicFramePr>
        <p:xfrm>
          <a:off x="2960688" y="1219200"/>
          <a:ext cx="3724275" cy="1038225"/>
        </p:xfrm>
        <a:graphic>
          <a:graphicData uri="http://schemas.openxmlformats.org/presentationml/2006/ole">
            <p:oleObj spid="_x0000_s418818" name="Equation" r:id="rId4" imgW="1701720" imgH="482400" progId="">
              <p:embed/>
            </p:oleObj>
          </a:graphicData>
        </a:graphic>
      </p:graphicFrame>
      <p:sp>
        <p:nvSpPr>
          <p:cNvPr id="102411" name="Text Box 11"/>
          <p:cNvSpPr txBox="1">
            <a:spLocks noChangeArrowheads="1"/>
          </p:cNvSpPr>
          <p:nvPr/>
        </p:nvSpPr>
        <p:spPr bwMode="auto">
          <a:xfrm>
            <a:off x="2057400" y="58261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p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/>
        </p:nvSpPr>
        <p:spPr bwMode="auto">
          <a:xfrm>
            <a:off x="2971800" y="39211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f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pe</a:t>
            </a:r>
          </a:p>
        </p:txBody>
      </p:sp>
      <p:sp>
        <p:nvSpPr>
          <p:cNvPr id="102413" name="Text Box 13"/>
          <p:cNvSpPr txBox="1">
            <a:spLocks noChangeArrowheads="1"/>
          </p:cNvSpPr>
          <p:nvPr/>
        </p:nvSpPr>
        <p:spPr bwMode="auto">
          <a:xfrm>
            <a:off x="2438400" y="4860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j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pq</a:t>
            </a:r>
          </a:p>
        </p:txBody>
      </p:sp>
      <p:sp>
        <p:nvSpPr>
          <p:cNvPr id="102414" name="Text Box 14"/>
          <p:cNvSpPr txBox="1">
            <a:spLocks noChangeArrowheads="1"/>
          </p:cNvSpPr>
          <p:nvPr/>
        </p:nvSpPr>
        <p:spPr bwMode="auto">
          <a:xfrm>
            <a:off x="3429000" y="489585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g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(q+1)e</a:t>
            </a:r>
          </a:p>
        </p:txBody>
      </p:sp>
      <p:sp>
        <p:nvSpPr>
          <p:cNvPr id="102415" name="Text Box 15"/>
          <p:cNvSpPr txBox="1">
            <a:spLocks noChangeArrowheads="1"/>
          </p:cNvSpPr>
          <p:nvPr/>
        </p:nvSpPr>
        <p:spPr bwMode="auto">
          <a:xfrm>
            <a:off x="2895600" y="58261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q</a:t>
            </a:r>
          </a:p>
        </p:txBody>
      </p:sp>
      <p:sp>
        <p:nvSpPr>
          <p:cNvPr id="102416" name="Text Box 16"/>
          <p:cNvSpPr txBox="1">
            <a:spLocks noChangeArrowheads="1"/>
          </p:cNvSpPr>
          <p:nvPr/>
        </p:nvSpPr>
        <p:spPr bwMode="auto">
          <a:xfrm>
            <a:off x="3124200" y="58261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q+1</a:t>
            </a:r>
          </a:p>
        </p:txBody>
      </p: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3886200" y="58261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e</a:t>
            </a: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743200" y="4225925"/>
            <a:ext cx="838200" cy="762000"/>
          </a:xfrm>
          <a:prstGeom prst="triangle">
            <a:avLst>
              <a:gd name="adj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2286000" y="5216525"/>
            <a:ext cx="838200" cy="762000"/>
          </a:xfrm>
          <a:prstGeom prst="triangle">
            <a:avLst>
              <a:gd name="adj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200400" y="5216525"/>
            <a:ext cx="838200" cy="762000"/>
          </a:xfrm>
          <a:prstGeom prst="triangle">
            <a:avLst>
              <a:gd name="adj" fmla="val 50000"/>
            </a:avLst>
          </a:prstGeom>
          <a:noFill/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21" name="Object 21"/>
          <p:cNvGraphicFramePr>
            <a:graphicFrameLocks noChangeAspect="1"/>
          </p:cNvGraphicFramePr>
          <p:nvPr/>
        </p:nvGraphicFramePr>
        <p:xfrm>
          <a:off x="5830888" y="3124200"/>
          <a:ext cx="1193800" cy="519113"/>
        </p:xfrm>
        <a:graphic>
          <a:graphicData uri="http://schemas.openxmlformats.org/presentationml/2006/ole">
            <p:oleObj spid="_x0000_s418819" name="Equation" r:id="rId5" imgW="545760" imgH="241200" progId="">
              <p:embed/>
            </p:oleObj>
          </a:graphicData>
        </a:graphic>
      </p:graphicFrame>
      <p:sp>
        <p:nvSpPr>
          <p:cNvPr id="102425" name="Oval 25"/>
          <p:cNvSpPr>
            <a:spLocks noChangeArrowheads="1"/>
          </p:cNvSpPr>
          <p:nvPr/>
        </p:nvSpPr>
        <p:spPr bwMode="auto">
          <a:xfrm>
            <a:off x="2209800" y="3962400"/>
            <a:ext cx="2133600" cy="14478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6" name="Arc 26"/>
          <p:cNvSpPr>
            <a:spLocks/>
          </p:cNvSpPr>
          <p:nvPr/>
        </p:nvSpPr>
        <p:spPr bwMode="auto">
          <a:xfrm flipV="1">
            <a:off x="3833813" y="3124200"/>
            <a:ext cx="2414587" cy="1524000"/>
          </a:xfrm>
          <a:custGeom>
            <a:avLst/>
            <a:gdLst>
              <a:gd name="G0" fmla="+- 11115 0 0"/>
              <a:gd name="G1" fmla="+- 0 0 0"/>
              <a:gd name="G2" fmla="+- 21600 0 0"/>
              <a:gd name="T0" fmla="*/ 18523 w 18523"/>
              <a:gd name="T1" fmla="*/ 20290 h 21600"/>
              <a:gd name="T2" fmla="*/ 0 w 18523"/>
              <a:gd name="T3" fmla="*/ 18521 h 21600"/>
              <a:gd name="T4" fmla="*/ 11115 w 185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23" h="21600" fill="none" extrusionOk="0">
                <a:moveTo>
                  <a:pt x="18522" y="20289"/>
                </a:moveTo>
                <a:cubicBezTo>
                  <a:pt x="16149" y="21156"/>
                  <a:pt x="13641" y="21599"/>
                  <a:pt x="11115" y="21600"/>
                </a:cubicBezTo>
                <a:cubicBezTo>
                  <a:pt x="7199" y="21600"/>
                  <a:pt x="3357" y="20535"/>
                  <a:pt x="0" y="18520"/>
                </a:cubicBezTo>
              </a:path>
              <a:path w="18523" h="21600" stroke="0" extrusionOk="0">
                <a:moveTo>
                  <a:pt x="18522" y="20289"/>
                </a:moveTo>
                <a:cubicBezTo>
                  <a:pt x="16149" y="21156"/>
                  <a:pt x="13641" y="21599"/>
                  <a:pt x="11115" y="21600"/>
                </a:cubicBezTo>
                <a:cubicBezTo>
                  <a:pt x="7199" y="21600"/>
                  <a:pt x="3357" y="20535"/>
                  <a:pt x="0" y="18520"/>
                </a:cubicBezTo>
                <a:lnTo>
                  <a:pt x="11115" y="0"/>
                </a:lnTo>
                <a:close/>
              </a:path>
            </a:pathLst>
          </a:custGeom>
          <a:noFill/>
          <a:ln w="9525">
            <a:solidFill>
              <a:srgbClr val="80008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8" name="Oval 28"/>
          <p:cNvSpPr>
            <a:spLocks noChangeArrowheads="1"/>
          </p:cNvSpPr>
          <p:nvPr/>
        </p:nvSpPr>
        <p:spPr bwMode="auto">
          <a:xfrm>
            <a:off x="2971800" y="4876800"/>
            <a:ext cx="1524000" cy="15240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1" name="Text Box 31"/>
          <p:cNvSpPr txBox="1">
            <a:spLocks noChangeArrowheads="1"/>
          </p:cNvSpPr>
          <p:nvPr/>
        </p:nvSpPr>
        <p:spPr bwMode="auto">
          <a:xfrm>
            <a:off x="1676400" y="583565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p-1</a:t>
            </a:r>
          </a:p>
        </p:txBody>
      </p:sp>
      <p:sp>
        <p:nvSpPr>
          <p:cNvPr id="102432" name="Text Box 32"/>
          <p:cNvSpPr txBox="1">
            <a:spLocks noChangeArrowheads="1"/>
          </p:cNvSpPr>
          <p:nvPr/>
        </p:nvSpPr>
        <p:spPr bwMode="auto">
          <a:xfrm>
            <a:off x="1066800" y="583565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102433" name="Text Box 33"/>
          <p:cNvSpPr txBox="1">
            <a:spLocks noChangeArrowheads="1"/>
          </p:cNvSpPr>
          <p:nvPr/>
        </p:nvSpPr>
        <p:spPr bwMode="auto">
          <a:xfrm>
            <a:off x="4800600" y="58515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m</a:t>
            </a:r>
          </a:p>
        </p:txBody>
      </p:sp>
      <p:sp>
        <p:nvSpPr>
          <p:cNvPr id="102434" name="Text Box 34"/>
          <p:cNvSpPr txBox="1">
            <a:spLocks noChangeArrowheads="1"/>
          </p:cNvSpPr>
          <p:nvPr/>
        </p:nvSpPr>
        <p:spPr bwMode="auto">
          <a:xfrm>
            <a:off x="4114800" y="583565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w</a:t>
            </a:r>
            <a:r>
              <a:rPr lang="en-US" sz="2000" baseline="-25000">
                <a:solidFill>
                  <a:srgbClr val="333399"/>
                </a:solidFill>
                <a:sym typeface="Symbol" pitchFamily="18" charset="2"/>
              </a:rPr>
              <a:t>e+1</a:t>
            </a:r>
          </a:p>
        </p:txBody>
      </p:sp>
      <p:sp>
        <p:nvSpPr>
          <p:cNvPr id="102435" name="Line 35"/>
          <p:cNvSpPr>
            <a:spLocks noChangeShapeType="1"/>
          </p:cNvSpPr>
          <p:nvPr/>
        </p:nvSpPr>
        <p:spPr bwMode="auto">
          <a:xfrm flipH="1">
            <a:off x="1295400" y="3352800"/>
            <a:ext cx="1828800" cy="2574925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6" name="Text Box 36"/>
          <p:cNvSpPr txBox="1">
            <a:spLocks noChangeArrowheads="1"/>
          </p:cNvSpPr>
          <p:nvPr/>
        </p:nvSpPr>
        <p:spPr bwMode="auto">
          <a:xfrm>
            <a:off x="2971800" y="30321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1</a:t>
            </a:r>
            <a:endParaRPr lang="en-US" sz="2000" baseline="-25000">
              <a:solidFill>
                <a:srgbClr val="333399"/>
              </a:solidFill>
              <a:sym typeface="Symbol" pitchFamily="18" charset="2"/>
            </a:endParaRPr>
          </a:p>
        </p:txBody>
      </p:sp>
      <p:sp>
        <p:nvSpPr>
          <p:cNvPr id="102437" name="Line 37"/>
          <p:cNvSpPr>
            <a:spLocks noChangeShapeType="1"/>
          </p:cNvSpPr>
          <p:nvPr/>
        </p:nvSpPr>
        <p:spPr bwMode="auto">
          <a:xfrm>
            <a:off x="3124200" y="3352800"/>
            <a:ext cx="1905000" cy="2574925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219200" y="3200400"/>
            <a:ext cx="3962400" cy="5486400"/>
          </a:xfrm>
          <a:custGeom>
            <a:avLst/>
            <a:gdLst>
              <a:gd name="G0" fmla="+- 5418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18"/>
              <a:gd name="G18" fmla="*/ 5418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18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18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691 w 21600"/>
              <a:gd name="T15" fmla="*/ 10800 h 21600"/>
              <a:gd name="T16" fmla="*/ 10800 w 21600"/>
              <a:gd name="T17" fmla="*/ 5382 h 21600"/>
              <a:gd name="T18" fmla="*/ 18909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382" y="10800"/>
                </a:moveTo>
                <a:cubicBezTo>
                  <a:pt x="5382" y="7807"/>
                  <a:pt x="7807" y="5382"/>
                  <a:pt x="10800" y="5382"/>
                </a:cubicBezTo>
                <a:cubicBezTo>
                  <a:pt x="13792" y="5381"/>
                  <a:pt x="16217" y="7807"/>
                  <a:pt x="16218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noFill/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41" name="Object 41"/>
          <p:cNvGraphicFramePr>
            <a:graphicFrameLocks noChangeAspect="1"/>
          </p:cNvGraphicFramePr>
          <p:nvPr/>
        </p:nvGraphicFramePr>
        <p:xfrm>
          <a:off x="5791200" y="4572000"/>
          <a:ext cx="1554163" cy="519113"/>
        </p:xfrm>
        <a:graphic>
          <a:graphicData uri="http://schemas.openxmlformats.org/presentationml/2006/ole">
            <p:oleObj spid="_x0000_s418820" name="Equation" r:id="rId6" imgW="711000" imgH="241200" progId="">
              <p:embed/>
            </p:oleObj>
          </a:graphicData>
        </a:graphic>
      </p:graphicFrame>
      <p:graphicFrame>
        <p:nvGraphicFramePr>
          <p:cNvPr id="102444" name="Object 44"/>
          <p:cNvGraphicFramePr>
            <a:graphicFrameLocks noChangeAspect="1"/>
          </p:cNvGraphicFramePr>
          <p:nvPr/>
        </p:nvGraphicFramePr>
        <p:xfrm>
          <a:off x="5821363" y="3810000"/>
          <a:ext cx="2332037" cy="492125"/>
        </p:xfrm>
        <a:graphic>
          <a:graphicData uri="http://schemas.openxmlformats.org/presentationml/2006/ole">
            <p:oleObj spid="_x0000_s418821" name="Equation" r:id="rId7" imgW="1066680" imgH="228600" progId="">
              <p:embed/>
            </p:oleObj>
          </a:graphicData>
        </a:graphic>
      </p:graphicFrame>
      <p:sp>
        <p:nvSpPr>
          <p:cNvPr id="102445" name="Arc 45"/>
          <p:cNvSpPr>
            <a:spLocks/>
          </p:cNvSpPr>
          <p:nvPr/>
        </p:nvSpPr>
        <p:spPr bwMode="auto">
          <a:xfrm flipV="1">
            <a:off x="3733800" y="3810000"/>
            <a:ext cx="2414588" cy="1524000"/>
          </a:xfrm>
          <a:custGeom>
            <a:avLst/>
            <a:gdLst>
              <a:gd name="G0" fmla="+- 11115 0 0"/>
              <a:gd name="G1" fmla="+- 0 0 0"/>
              <a:gd name="G2" fmla="+- 21600 0 0"/>
              <a:gd name="T0" fmla="*/ 18523 w 18523"/>
              <a:gd name="T1" fmla="*/ 20290 h 21600"/>
              <a:gd name="T2" fmla="*/ 0 w 18523"/>
              <a:gd name="T3" fmla="*/ 18521 h 21600"/>
              <a:gd name="T4" fmla="*/ 11115 w 185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23" h="21600" fill="none" extrusionOk="0">
                <a:moveTo>
                  <a:pt x="18522" y="20289"/>
                </a:moveTo>
                <a:cubicBezTo>
                  <a:pt x="16149" y="21156"/>
                  <a:pt x="13641" y="21599"/>
                  <a:pt x="11115" y="21600"/>
                </a:cubicBezTo>
                <a:cubicBezTo>
                  <a:pt x="7199" y="21600"/>
                  <a:pt x="3357" y="20535"/>
                  <a:pt x="0" y="18520"/>
                </a:cubicBezTo>
              </a:path>
              <a:path w="18523" h="21600" stroke="0" extrusionOk="0">
                <a:moveTo>
                  <a:pt x="18522" y="20289"/>
                </a:moveTo>
                <a:cubicBezTo>
                  <a:pt x="16149" y="21156"/>
                  <a:pt x="13641" y="21599"/>
                  <a:pt x="11115" y="21600"/>
                </a:cubicBezTo>
                <a:cubicBezTo>
                  <a:pt x="7199" y="21600"/>
                  <a:pt x="3357" y="20535"/>
                  <a:pt x="0" y="18520"/>
                </a:cubicBezTo>
                <a:lnTo>
                  <a:pt x="11115" y="0"/>
                </a:lnTo>
                <a:close/>
              </a:path>
            </a:pathLst>
          </a:custGeom>
          <a:noFill/>
          <a:ln w="9525">
            <a:solidFill>
              <a:srgbClr val="80008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6" name="Arc 46"/>
          <p:cNvSpPr>
            <a:spLocks/>
          </p:cNvSpPr>
          <p:nvPr/>
        </p:nvSpPr>
        <p:spPr bwMode="auto">
          <a:xfrm flipV="1">
            <a:off x="4113213" y="4800600"/>
            <a:ext cx="1654175" cy="1524000"/>
          </a:xfrm>
          <a:custGeom>
            <a:avLst/>
            <a:gdLst>
              <a:gd name="G0" fmla="+- 11115 0 0"/>
              <a:gd name="G1" fmla="+- 0 0 0"/>
              <a:gd name="G2" fmla="+- 21600 0 0"/>
              <a:gd name="T0" fmla="*/ 12685 w 12685"/>
              <a:gd name="T1" fmla="*/ 21543 h 21600"/>
              <a:gd name="T2" fmla="*/ 0 w 12685"/>
              <a:gd name="T3" fmla="*/ 18521 h 21600"/>
              <a:gd name="T4" fmla="*/ 11115 w 1268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685" h="21600" fill="none" extrusionOk="0">
                <a:moveTo>
                  <a:pt x="12684" y="21542"/>
                </a:moveTo>
                <a:cubicBezTo>
                  <a:pt x="12162" y="21580"/>
                  <a:pt x="11638" y="21599"/>
                  <a:pt x="11115" y="21600"/>
                </a:cubicBezTo>
                <a:cubicBezTo>
                  <a:pt x="7199" y="21600"/>
                  <a:pt x="3357" y="20535"/>
                  <a:pt x="0" y="18520"/>
                </a:cubicBezTo>
              </a:path>
              <a:path w="12685" h="21600" stroke="0" extrusionOk="0">
                <a:moveTo>
                  <a:pt x="12684" y="21542"/>
                </a:moveTo>
                <a:cubicBezTo>
                  <a:pt x="12162" y="21580"/>
                  <a:pt x="11638" y="21599"/>
                  <a:pt x="11115" y="21600"/>
                </a:cubicBezTo>
                <a:cubicBezTo>
                  <a:pt x="7199" y="21600"/>
                  <a:pt x="3357" y="20535"/>
                  <a:pt x="0" y="18520"/>
                </a:cubicBezTo>
                <a:lnTo>
                  <a:pt x="11115" y="0"/>
                </a:lnTo>
                <a:close/>
              </a:path>
            </a:pathLst>
          </a:custGeom>
          <a:noFill/>
          <a:ln w="9525">
            <a:solidFill>
              <a:srgbClr val="80008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2449" name="Object 49"/>
          <p:cNvGraphicFramePr>
            <a:graphicFrameLocks noChangeAspect="1"/>
          </p:cNvGraphicFramePr>
          <p:nvPr/>
        </p:nvGraphicFramePr>
        <p:xfrm>
          <a:off x="4419600" y="2743200"/>
          <a:ext cx="857250" cy="371475"/>
        </p:xfrm>
        <a:graphic>
          <a:graphicData uri="http://schemas.openxmlformats.org/presentationml/2006/ole">
            <p:oleObj spid="_x0000_s418822" name="Equation" r:id="rId8" imgW="545760" imgH="241200" progId="">
              <p:embed/>
            </p:oleObj>
          </a:graphicData>
        </a:graphic>
      </p:graphicFrame>
      <p:sp>
        <p:nvSpPr>
          <p:cNvPr id="102450" name="Oval 50"/>
          <p:cNvSpPr>
            <a:spLocks noChangeArrowheads="1"/>
          </p:cNvSpPr>
          <p:nvPr/>
        </p:nvSpPr>
        <p:spPr bwMode="auto">
          <a:xfrm>
            <a:off x="5486400" y="2895600"/>
            <a:ext cx="2590800" cy="2438400"/>
          </a:xfrm>
          <a:prstGeom prst="ellips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1" name="Line 51"/>
          <p:cNvSpPr>
            <a:spLocks noChangeShapeType="1"/>
          </p:cNvSpPr>
          <p:nvPr/>
        </p:nvSpPr>
        <p:spPr bwMode="auto">
          <a:xfrm>
            <a:off x="7162800" y="5257800"/>
            <a:ext cx="304800" cy="533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2" name="Text Box 52"/>
          <p:cNvSpPr txBox="1">
            <a:spLocks noChangeArrowheads="1"/>
          </p:cNvSpPr>
          <p:nvPr/>
        </p:nvSpPr>
        <p:spPr bwMode="auto">
          <a:xfrm>
            <a:off x="6781800" y="568325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1800">
                <a:solidFill>
                  <a:srgbClr val="000099"/>
                </a:solidFill>
                <a:sym typeface="Symbol" pitchFamily="18" charset="2"/>
              </a:rPr>
              <a:t>Summation over f, g &amp; 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Rule Probabilities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Rule probabilities are such that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ym typeface="Symbol" pitchFamily="18" charset="2"/>
              </a:rPr>
              <a:t>		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/>
              <a:t>   	</a:t>
            </a:r>
            <a:r>
              <a:rPr lang="en-US" sz="2800" dirty="0" smtClean="0">
                <a:solidFill>
                  <a:srgbClr val="333399"/>
                </a:solidFill>
              </a:rPr>
              <a:t>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333399"/>
                </a:solidFill>
              </a:rPr>
              <a:t>		</a:t>
            </a:r>
            <a:r>
              <a:rPr lang="en-US" sz="2800" i="1" dirty="0" smtClean="0">
                <a:solidFill>
                  <a:srgbClr val="333399"/>
                </a:solidFill>
              </a:rPr>
              <a:t>E.g.,</a:t>
            </a:r>
            <a:r>
              <a:rPr lang="en-US" sz="2800" dirty="0" smtClean="0">
                <a:solidFill>
                  <a:srgbClr val="333399"/>
                </a:solidFill>
              </a:rPr>
              <a:t> P( NP </a:t>
            </a:r>
            <a:r>
              <a:rPr lang="en-US" sz="2800" dirty="0" smtClean="0">
                <a:solidFill>
                  <a:srgbClr val="333399"/>
                </a:solidFill>
                <a:sym typeface="Symbol" pitchFamily="18" charset="2"/>
              </a:rPr>
              <a:t> DT NN)  = 0.2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333399"/>
                </a:solidFill>
              </a:rPr>
              <a:t>		         P( NP </a:t>
            </a:r>
            <a:r>
              <a:rPr lang="en-US" sz="2800" dirty="0" smtClean="0">
                <a:solidFill>
                  <a:srgbClr val="333399"/>
                </a:solidFill>
                <a:sym typeface="Symbol" pitchFamily="18" charset="2"/>
              </a:rPr>
              <a:t> NN)  = 0.5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rgbClr val="333399"/>
                </a:solidFill>
              </a:rPr>
              <a:t>		         P( NP </a:t>
            </a:r>
            <a:r>
              <a:rPr lang="en-US" sz="2800" dirty="0" smtClean="0">
                <a:solidFill>
                  <a:srgbClr val="333399"/>
                </a:solidFill>
                <a:sym typeface="Symbol" pitchFamily="18" charset="2"/>
              </a:rPr>
              <a:t> NP PP)  = 0.3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endParaRPr lang="en-US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P( NP </a:t>
            </a:r>
            <a:r>
              <a:rPr lang="en-US" dirty="0" smtClean="0">
                <a:solidFill>
                  <a:schemeClr val="tx2"/>
                </a:solidFill>
                <a:sym typeface="Symbol" pitchFamily="18" charset="2"/>
              </a:rPr>
              <a:t> DT NN)  = 0.2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  <a:sym typeface="Symbol" pitchFamily="18" charset="2"/>
              </a:rPr>
              <a:t>Means 20 % of the training data parses use the 	          rule </a:t>
            </a:r>
            <a:r>
              <a:rPr lang="en-US" dirty="0" smtClean="0">
                <a:solidFill>
                  <a:schemeClr val="tx2"/>
                </a:solidFill>
              </a:rPr>
              <a:t>NP </a:t>
            </a:r>
            <a:r>
              <a:rPr lang="en-US" dirty="0" smtClean="0">
                <a:solidFill>
                  <a:schemeClr val="tx2"/>
                </a:solidFill>
                <a:sym typeface="Symbol" pitchFamily="18" charset="2"/>
              </a:rPr>
              <a:t> DT NN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2590800" y="2590800"/>
          <a:ext cx="3048000" cy="804863"/>
        </p:xfrm>
        <a:graphic>
          <a:graphicData uri="http://schemas.openxmlformats.org/presentationml/2006/ole">
            <p:oleObj spid="_x0000_s364546" name="Equation" r:id="rId4" imgW="1396800" imgH="3682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23887"/>
          </a:xfrm>
        </p:spPr>
        <p:txBody>
          <a:bodyPr/>
          <a:lstStyle/>
          <a:p>
            <a:r>
              <a:rPr lang="en-US" dirty="0"/>
              <a:t>Probability of a Sentence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Arial" charset="0"/>
              </a:rPr>
              <a:t>Joint probability of a sentence w</a:t>
            </a:r>
            <a:r>
              <a:rPr lang="en-US" sz="2400" baseline="-25000" dirty="0">
                <a:latin typeface="Arial" charset="0"/>
              </a:rPr>
              <a:t>1m</a:t>
            </a:r>
            <a:r>
              <a:rPr lang="en-US" sz="2400" dirty="0">
                <a:latin typeface="Arial" charset="0"/>
              </a:rPr>
              <a:t> and that there is a constituent spanning words </a:t>
            </a:r>
            <a:r>
              <a:rPr lang="en-US" sz="2400" dirty="0" err="1">
                <a:latin typeface="Arial" charset="0"/>
              </a:rPr>
              <a:t>w</a:t>
            </a:r>
            <a:r>
              <a:rPr lang="en-US" sz="2400" baseline="-25000" dirty="0" err="1">
                <a:latin typeface="Arial" charset="0"/>
              </a:rPr>
              <a:t>p</a:t>
            </a:r>
            <a:r>
              <a:rPr lang="en-US" sz="2400" dirty="0">
                <a:latin typeface="Arial" charset="0"/>
              </a:rPr>
              <a:t> to </a:t>
            </a:r>
            <a:r>
              <a:rPr lang="en-US" sz="2400" dirty="0" err="1">
                <a:latin typeface="Arial" charset="0"/>
              </a:rPr>
              <a:t>w</a:t>
            </a:r>
            <a:r>
              <a:rPr lang="en-US" sz="2400" baseline="-25000" dirty="0" err="1">
                <a:latin typeface="Arial" charset="0"/>
              </a:rPr>
              <a:t>q</a:t>
            </a:r>
            <a:r>
              <a:rPr lang="en-US" sz="2400" baseline="-25000" dirty="0">
                <a:latin typeface="Arial" charset="0"/>
              </a:rPr>
              <a:t> </a:t>
            </a:r>
            <a:r>
              <a:rPr lang="en-US" sz="2400" dirty="0">
                <a:latin typeface="Arial" charset="0"/>
              </a:rPr>
              <a:t>is given as:</a:t>
            </a:r>
          </a:p>
        </p:txBody>
      </p:sp>
      <p:graphicFrame>
        <p:nvGraphicFramePr>
          <p:cNvPr id="122887" name="Object 7"/>
          <p:cNvGraphicFramePr>
            <a:graphicFrameLocks noChangeAspect="1"/>
          </p:cNvGraphicFramePr>
          <p:nvPr/>
        </p:nvGraphicFramePr>
        <p:xfrm>
          <a:off x="914400" y="990600"/>
          <a:ext cx="7729538" cy="765175"/>
        </p:xfrm>
        <a:graphic>
          <a:graphicData uri="http://schemas.openxmlformats.org/presentationml/2006/ole">
            <p:oleObj spid="_x0000_s419842" name="Equation" r:id="rId4" imgW="3530520" imgH="355320" progId="">
              <p:embed/>
            </p:oleObj>
          </a:graphicData>
        </a:graphic>
      </p:graphicFrame>
      <p:sp>
        <p:nvSpPr>
          <p:cNvPr id="122888" name="Text Box 8"/>
          <p:cNvSpPr txBox="1">
            <a:spLocks noChangeArrowheads="1"/>
          </p:cNvSpPr>
          <p:nvPr/>
        </p:nvSpPr>
        <p:spPr bwMode="auto">
          <a:xfrm>
            <a:off x="152400" y="57150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333399"/>
                </a:solidFill>
              </a:rPr>
              <a:t>The gunman sprayed   the building   with bullets</a:t>
            </a:r>
            <a:endParaRPr lang="en-US" sz="2400" baseline="-25000">
              <a:solidFill>
                <a:srgbClr val="333399"/>
              </a:solidFill>
            </a:endParaRPr>
          </a:p>
        </p:txBody>
      </p:sp>
      <p:sp>
        <p:nvSpPr>
          <p:cNvPr id="122889" name="Text Box 9"/>
          <p:cNvSpPr txBox="1">
            <a:spLocks noChangeArrowheads="1"/>
          </p:cNvSpPr>
          <p:nvPr/>
        </p:nvSpPr>
        <p:spPr bwMode="auto">
          <a:xfrm>
            <a:off x="228600" y="6096000"/>
            <a:ext cx="617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333399"/>
                </a:solidFill>
              </a:rPr>
              <a:t> 1 	2      	 3  	 4	5 	6       7</a:t>
            </a:r>
            <a:endParaRPr lang="en-US" sz="2400" baseline="-25000">
              <a:solidFill>
                <a:srgbClr val="333399"/>
              </a:solidFill>
            </a:endParaRPr>
          </a:p>
        </p:txBody>
      </p:sp>
      <p:sp>
        <p:nvSpPr>
          <p:cNvPr id="122890" name="Line 10"/>
          <p:cNvSpPr>
            <a:spLocks noChangeShapeType="1"/>
          </p:cNvSpPr>
          <p:nvPr/>
        </p:nvSpPr>
        <p:spPr bwMode="auto">
          <a:xfrm flipH="1">
            <a:off x="3200400" y="4876800"/>
            <a:ext cx="5334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1" name="Line 11"/>
          <p:cNvSpPr>
            <a:spLocks noChangeShapeType="1"/>
          </p:cNvSpPr>
          <p:nvPr/>
        </p:nvSpPr>
        <p:spPr bwMode="auto">
          <a:xfrm>
            <a:off x="3733800" y="4876800"/>
            <a:ext cx="457200" cy="914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2" name="Line 12"/>
          <p:cNvSpPr>
            <a:spLocks noChangeShapeType="1"/>
          </p:cNvSpPr>
          <p:nvPr/>
        </p:nvSpPr>
        <p:spPr bwMode="auto">
          <a:xfrm flipH="1">
            <a:off x="533400" y="3581400"/>
            <a:ext cx="2667000" cy="20574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3" name="Line 13"/>
          <p:cNvSpPr>
            <a:spLocks noChangeShapeType="1"/>
          </p:cNvSpPr>
          <p:nvPr/>
        </p:nvSpPr>
        <p:spPr bwMode="auto">
          <a:xfrm>
            <a:off x="3200400" y="3581400"/>
            <a:ext cx="2667000" cy="2133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4" name="Line 14"/>
          <p:cNvSpPr>
            <a:spLocks noChangeShapeType="1"/>
          </p:cNvSpPr>
          <p:nvPr/>
        </p:nvSpPr>
        <p:spPr bwMode="auto">
          <a:xfrm>
            <a:off x="2743200" y="5181600"/>
            <a:ext cx="1905000" cy="1588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5" name="Line 15"/>
          <p:cNvSpPr>
            <a:spLocks noChangeShapeType="1"/>
          </p:cNvSpPr>
          <p:nvPr/>
        </p:nvSpPr>
        <p:spPr bwMode="auto">
          <a:xfrm flipH="1">
            <a:off x="2362200" y="5181600"/>
            <a:ext cx="38100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6" name="Line 16"/>
          <p:cNvSpPr>
            <a:spLocks noChangeShapeType="1"/>
          </p:cNvSpPr>
          <p:nvPr/>
        </p:nvSpPr>
        <p:spPr bwMode="auto">
          <a:xfrm>
            <a:off x="4648200" y="5181600"/>
            <a:ext cx="30480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97" name="Text Box 17"/>
          <p:cNvSpPr txBox="1">
            <a:spLocks noChangeArrowheads="1"/>
          </p:cNvSpPr>
          <p:nvPr/>
        </p:nvSpPr>
        <p:spPr bwMode="auto">
          <a:xfrm>
            <a:off x="2971800" y="3200400"/>
            <a:ext cx="45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</a:t>
            </a:r>
            <a:r>
              <a:rPr lang="en-US" sz="2000" baseline="30000">
                <a:solidFill>
                  <a:srgbClr val="333399"/>
                </a:solidFill>
                <a:sym typeface="Symbol" pitchFamily="18" charset="2"/>
              </a:rPr>
              <a:t>1</a:t>
            </a:r>
          </a:p>
        </p:txBody>
      </p:sp>
      <p:sp>
        <p:nvSpPr>
          <p:cNvPr id="122898" name="Text Box 18"/>
          <p:cNvSpPr txBox="1">
            <a:spLocks noChangeArrowheads="1"/>
          </p:cNvSpPr>
          <p:nvPr/>
        </p:nvSpPr>
        <p:spPr bwMode="auto">
          <a:xfrm>
            <a:off x="3505200" y="4556125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  <a:sym typeface="Symbol" pitchFamily="18" charset="2"/>
              </a:rPr>
              <a:t>NP</a:t>
            </a:r>
          </a:p>
        </p:txBody>
      </p:sp>
      <p:graphicFrame>
        <p:nvGraphicFramePr>
          <p:cNvPr id="122901" name="Object 21"/>
          <p:cNvGraphicFramePr>
            <a:graphicFrameLocks noChangeAspect="1"/>
          </p:cNvGraphicFramePr>
          <p:nvPr/>
        </p:nvGraphicFramePr>
        <p:xfrm>
          <a:off x="4002088" y="2657475"/>
          <a:ext cx="5141912" cy="2295525"/>
        </p:xfrm>
        <a:graphic>
          <a:graphicData uri="http://schemas.openxmlformats.org/presentationml/2006/ole">
            <p:oleObj spid="_x0000_s419843" name="Equation" r:id="rId5" imgW="2349360" imgH="10666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924800" cy="1143000"/>
          </a:xfrm>
        </p:spPr>
        <p:txBody>
          <a:bodyPr/>
          <a:lstStyle/>
          <a:p>
            <a:r>
              <a:rPr lang="en-US"/>
              <a:t>Probabilistic Context Free Grammars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828800"/>
            <a:ext cx="4724400" cy="4724400"/>
          </a:xfrm>
        </p:spPr>
        <p:txBody>
          <a:bodyPr/>
          <a:lstStyle/>
          <a:p>
            <a:r>
              <a:rPr lang="en-US" sz="2400"/>
              <a:t>S </a:t>
            </a:r>
            <a:r>
              <a:rPr lang="en-US" sz="2400">
                <a:sym typeface="Symbol" pitchFamily="18" charset="2"/>
              </a:rPr>
              <a:t> NP VP		1.0</a:t>
            </a:r>
          </a:p>
          <a:p>
            <a:r>
              <a:rPr lang="en-US" sz="2400">
                <a:sym typeface="Symbol" pitchFamily="18" charset="2"/>
              </a:rPr>
              <a:t>NP  DT NN	0.5</a:t>
            </a:r>
          </a:p>
          <a:p>
            <a:r>
              <a:rPr lang="en-US" sz="2400">
                <a:sym typeface="Symbol" pitchFamily="18" charset="2"/>
              </a:rPr>
              <a:t>NP  NNS		0.3</a:t>
            </a:r>
          </a:p>
          <a:p>
            <a:r>
              <a:rPr lang="en-US" sz="2400">
                <a:sym typeface="Symbol" pitchFamily="18" charset="2"/>
              </a:rPr>
              <a:t>NP  NP PP 	0.2</a:t>
            </a:r>
          </a:p>
          <a:p>
            <a:r>
              <a:rPr lang="en-US" sz="2400">
                <a:sym typeface="Symbol" pitchFamily="18" charset="2"/>
              </a:rPr>
              <a:t>PP  P NP		1.0</a:t>
            </a:r>
          </a:p>
          <a:p>
            <a:r>
              <a:rPr lang="en-US" sz="2400">
                <a:sym typeface="Symbol" pitchFamily="18" charset="2"/>
              </a:rPr>
              <a:t>VP  VP PP	  0.6</a:t>
            </a:r>
          </a:p>
          <a:p>
            <a:r>
              <a:rPr lang="en-US" sz="2400">
                <a:sym typeface="Symbol" pitchFamily="18" charset="2"/>
              </a:rPr>
              <a:t>VP  VBD NP	0.4</a:t>
            </a:r>
          </a:p>
        </p:txBody>
      </p:sp>
      <p:sp>
        <p:nvSpPr>
          <p:cNvPr id="320516" name="Rectangle 4"/>
          <p:cNvSpPr>
            <a:spLocks noChangeArrowheads="1"/>
          </p:cNvSpPr>
          <p:nvPr/>
        </p:nvSpPr>
        <p:spPr bwMode="auto">
          <a:xfrm>
            <a:off x="4724400" y="1828800"/>
            <a:ext cx="441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DT </a:t>
            </a:r>
            <a:r>
              <a:rPr lang="en-US" sz="2400">
                <a:sym typeface="Symbol" pitchFamily="18" charset="2"/>
              </a:rPr>
              <a:t> the		1.0</a:t>
            </a:r>
            <a:endParaRPr lang="en-US" sz="240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NN </a:t>
            </a:r>
            <a:r>
              <a:rPr lang="en-US" sz="2400">
                <a:sym typeface="Symbol" pitchFamily="18" charset="2"/>
              </a:rPr>
              <a:t></a:t>
            </a:r>
            <a:r>
              <a:rPr lang="en-US" sz="2400"/>
              <a:t> gunman</a:t>
            </a:r>
            <a:r>
              <a:rPr lang="en-US" sz="2400">
                <a:sym typeface="Symbol" pitchFamily="18" charset="2"/>
              </a:rPr>
              <a:t>	0.5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ym typeface="Symbol" pitchFamily="18" charset="2"/>
              </a:rPr>
              <a:t>NN  building	0.5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ym typeface="Symbol" pitchFamily="18" charset="2"/>
              </a:rPr>
              <a:t>VBD  sprayed 	1.0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ym typeface="Symbol" pitchFamily="18" charset="2"/>
              </a:rPr>
              <a:t>NNS  bullets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2525" y="214313"/>
            <a:ext cx="7791450" cy="776287"/>
          </a:xfrm>
        </p:spPr>
        <p:txBody>
          <a:bodyPr/>
          <a:lstStyle/>
          <a:p>
            <a:r>
              <a:rPr lang="en-US"/>
              <a:t>Example Parse t</a:t>
            </a:r>
            <a:r>
              <a:rPr lang="en-US" baseline="-25000"/>
              <a:t>1`</a:t>
            </a:r>
            <a:endParaRPr lang="en-US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295400"/>
            <a:ext cx="8991600" cy="533400"/>
          </a:xfrm>
          <a:solidFill>
            <a:srgbClr val="E2DDFD"/>
          </a:solidFill>
          <a:ln/>
        </p:spPr>
        <p:txBody>
          <a:bodyPr/>
          <a:lstStyle/>
          <a:p>
            <a:r>
              <a:rPr lang="en-US"/>
              <a:t>The gunman sprayed the building with bullets.</a:t>
            </a:r>
          </a:p>
        </p:txBody>
      </p:sp>
      <p:sp>
        <p:nvSpPr>
          <p:cNvPr id="322564" name="Text Box 4"/>
          <p:cNvSpPr txBox="1">
            <a:spLocks noChangeArrowheads="1"/>
          </p:cNvSpPr>
          <p:nvPr/>
        </p:nvSpPr>
        <p:spPr bwMode="auto">
          <a:xfrm>
            <a:off x="2286000" y="19050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S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65" name="Text Box 5"/>
          <p:cNvSpPr txBox="1">
            <a:spLocks noChangeArrowheads="1"/>
          </p:cNvSpPr>
          <p:nvPr/>
        </p:nvSpPr>
        <p:spPr bwMode="auto">
          <a:xfrm>
            <a:off x="1066800" y="25908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NP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0.5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66" name="Text Box 6"/>
          <p:cNvSpPr txBox="1">
            <a:spLocks noChangeArrowheads="1"/>
          </p:cNvSpPr>
          <p:nvPr/>
        </p:nvSpPr>
        <p:spPr bwMode="auto">
          <a:xfrm>
            <a:off x="3352800" y="2590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VP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0.6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67" name="Text Box 7"/>
          <p:cNvSpPr txBox="1">
            <a:spLocks noChangeArrowheads="1"/>
          </p:cNvSpPr>
          <p:nvPr/>
        </p:nvSpPr>
        <p:spPr bwMode="auto">
          <a:xfrm>
            <a:off x="533400" y="33369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DT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68" name="Text Box 8"/>
          <p:cNvSpPr txBox="1">
            <a:spLocks noChangeArrowheads="1"/>
          </p:cNvSpPr>
          <p:nvPr/>
        </p:nvSpPr>
        <p:spPr bwMode="auto">
          <a:xfrm>
            <a:off x="1371600" y="3276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NN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0.5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69" name="Text Box 9"/>
          <p:cNvSpPr txBox="1">
            <a:spLocks noChangeArrowheads="1"/>
          </p:cNvSpPr>
          <p:nvPr/>
        </p:nvSpPr>
        <p:spPr bwMode="auto">
          <a:xfrm>
            <a:off x="1981200" y="41751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VBD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0" name="Text Box 10"/>
          <p:cNvSpPr txBox="1">
            <a:spLocks noChangeArrowheads="1"/>
          </p:cNvSpPr>
          <p:nvPr/>
        </p:nvSpPr>
        <p:spPr bwMode="auto">
          <a:xfrm>
            <a:off x="3124200" y="4114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NP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0.5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1" name="Text Box 11"/>
          <p:cNvSpPr txBox="1">
            <a:spLocks noChangeArrowheads="1"/>
          </p:cNvSpPr>
          <p:nvPr/>
        </p:nvSpPr>
        <p:spPr bwMode="auto">
          <a:xfrm>
            <a:off x="4495800" y="33369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PP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2" name="Line 12"/>
          <p:cNvSpPr>
            <a:spLocks noChangeShapeType="1"/>
          </p:cNvSpPr>
          <p:nvPr/>
        </p:nvSpPr>
        <p:spPr bwMode="auto">
          <a:xfrm>
            <a:off x="838200" y="3657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573" name="Text Box 13"/>
          <p:cNvSpPr txBox="1">
            <a:spLocks noChangeArrowheads="1"/>
          </p:cNvSpPr>
          <p:nvPr/>
        </p:nvSpPr>
        <p:spPr bwMode="auto">
          <a:xfrm>
            <a:off x="2667000" y="4800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DT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4" name="Text Box 14"/>
          <p:cNvSpPr txBox="1">
            <a:spLocks noChangeArrowheads="1"/>
          </p:cNvSpPr>
          <p:nvPr/>
        </p:nvSpPr>
        <p:spPr bwMode="auto">
          <a:xfrm>
            <a:off x="3505200" y="4800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NN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0.5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5" name="Text Box 15"/>
          <p:cNvSpPr txBox="1">
            <a:spLocks noChangeArrowheads="1"/>
          </p:cNvSpPr>
          <p:nvPr/>
        </p:nvSpPr>
        <p:spPr bwMode="auto">
          <a:xfrm>
            <a:off x="4191000" y="4038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6" name="Text Box 16"/>
          <p:cNvSpPr txBox="1">
            <a:spLocks noChangeArrowheads="1"/>
          </p:cNvSpPr>
          <p:nvPr/>
        </p:nvSpPr>
        <p:spPr bwMode="auto">
          <a:xfrm>
            <a:off x="4800600" y="4038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NP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0.3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7" name="Text Box 17"/>
          <p:cNvSpPr txBox="1">
            <a:spLocks noChangeArrowheads="1"/>
          </p:cNvSpPr>
          <p:nvPr/>
        </p:nvSpPr>
        <p:spPr bwMode="auto">
          <a:xfrm>
            <a:off x="4724400" y="4876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NNS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1.0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78" name="Text Box 18"/>
          <p:cNvSpPr txBox="1">
            <a:spLocks noChangeArrowheads="1"/>
          </p:cNvSpPr>
          <p:nvPr/>
        </p:nvSpPr>
        <p:spPr bwMode="auto">
          <a:xfrm>
            <a:off x="4724400" y="57753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bullets</a:t>
            </a:r>
          </a:p>
        </p:txBody>
      </p:sp>
      <p:sp>
        <p:nvSpPr>
          <p:cNvPr id="322579" name="Text Box 19"/>
          <p:cNvSpPr txBox="1">
            <a:spLocks noChangeArrowheads="1"/>
          </p:cNvSpPr>
          <p:nvPr/>
        </p:nvSpPr>
        <p:spPr bwMode="auto">
          <a:xfrm>
            <a:off x="4114800" y="48609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with</a:t>
            </a:r>
          </a:p>
        </p:txBody>
      </p:sp>
      <p:sp>
        <p:nvSpPr>
          <p:cNvPr id="322580" name="Text Box 20"/>
          <p:cNvSpPr txBox="1">
            <a:spLocks noChangeArrowheads="1"/>
          </p:cNvSpPr>
          <p:nvPr/>
        </p:nvSpPr>
        <p:spPr bwMode="auto">
          <a:xfrm>
            <a:off x="3200400" y="56229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building</a:t>
            </a:r>
          </a:p>
        </p:txBody>
      </p:sp>
      <p:sp>
        <p:nvSpPr>
          <p:cNvPr id="322581" name="Text Box 21"/>
          <p:cNvSpPr txBox="1">
            <a:spLocks noChangeArrowheads="1"/>
          </p:cNvSpPr>
          <p:nvPr/>
        </p:nvSpPr>
        <p:spPr bwMode="auto">
          <a:xfrm>
            <a:off x="2743200" y="56229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the</a:t>
            </a:r>
          </a:p>
        </p:txBody>
      </p:sp>
      <p:sp>
        <p:nvSpPr>
          <p:cNvPr id="322582" name="Text Box 22"/>
          <p:cNvSpPr txBox="1">
            <a:spLocks noChangeArrowheads="1"/>
          </p:cNvSpPr>
          <p:nvPr/>
        </p:nvSpPr>
        <p:spPr bwMode="auto">
          <a:xfrm>
            <a:off x="533400" y="41910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The</a:t>
            </a:r>
          </a:p>
        </p:txBody>
      </p:sp>
      <p:sp>
        <p:nvSpPr>
          <p:cNvPr id="322583" name="Text Box 23"/>
          <p:cNvSpPr txBox="1">
            <a:spLocks noChangeArrowheads="1"/>
          </p:cNvSpPr>
          <p:nvPr/>
        </p:nvSpPr>
        <p:spPr bwMode="auto">
          <a:xfrm>
            <a:off x="990600" y="41910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gunman</a:t>
            </a:r>
          </a:p>
        </p:txBody>
      </p:sp>
      <p:sp>
        <p:nvSpPr>
          <p:cNvPr id="322584" name="Text Box 24"/>
          <p:cNvSpPr txBox="1">
            <a:spLocks noChangeArrowheads="1"/>
          </p:cNvSpPr>
          <p:nvPr/>
        </p:nvSpPr>
        <p:spPr bwMode="auto">
          <a:xfrm>
            <a:off x="1828800" y="5013325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sprayed</a:t>
            </a:r>
          </a:p>
        </p:txBody>
      </p:sp>
      <p:sp>
        <p:nvSpPr>
          <p:cNvPr id="322585" name="Text Box 25"/>
          <p:cNvSpPr txBox="1">
            <a:spLocks noChangeArrowheads="1"/>
          </p:cNvSpPr>
          <p:nvPr/>
        </p:nvSpPr>
        <p:spPr bwMode="auto">
          <a:xfrm>
            <a:off x="5562600" y="1955800"/>
            <a:ext cx="3429000" cy="1625600"/>
          </a:xfrm>
          <a:prstGeom prst="rect">
            <a:avLst/>
          </a:prstGeom>
          <a:noFill/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660066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P (t</a:t>
            </a:r>
            <a:r>
              <a:rPr lang="en-US" sz="2000" baseline="-25000">
                <a:solidFill>
                  <a:srgbClr val="660066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1</a:t>
            </a:r>
            <a:r>
              <a:rPr lang="en-US" sz="2000">
                <a:solidFill>
                  <a:srgbClr val="660066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) 			      =  1.0 * 0.5 * 1.0 * 0.5 * 0.6 * 0.4 * 1.0 * 0.5 * 1.0 * 0.5 * 1.0 * 1.0 * 0.3 * 1.0	           	      =   0.00225</a:t>
            </a:r>
          </a:p>
        </p:txBody>
      </p:sp>
      <p:sp>
        <p:nvSpPr>
          <p:cNvPr id="322586" name="Text Box 26"/>
          <p:cNvSpPr txBox="1">
            <a:spLocks noChangeArrowheads="1"/>
          </p:cNvSpPr>
          <p:nvPr/>
        </p:nvSpPr>
        <p:spPr bwMode="auto">
          <a:xfrm>
            <a:off x="2514600" y="3352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5" rIns="91430" bIns="45715">
            <a:spAutoFit/>
          </a:bodyPr>
          <a:lstStyle/>
          <a:p>
            <a:pPr defTabSz="457200" eaLnBrk="1" hangingPunct="1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VP</a:t>
            </a:r>
            <a:r>
              <a:rPr lang="en-US" sz="2000" baseline="-2500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  <a:cs typeface="Arial" charset="0"/>
              </a:rPr>
              <a:t>0.4</a:t>
            </a:r>
            <a:endParaRPr lang="en-US" sz="2000">
              <a:solidFill>
                <a:srgbClr val="0000CC"/>
              </a:solidFill>
              <a:latin typeface="Times New Roman" pitchFamily="18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22587" name="Line 27"/>
          <p:cNvSpPr>
            <a:spLocks noChangeShapeType="1"/>
          </p:cNvSpPr>
          <p:nvPr/>
        </p:nvSpPr>
        <p:spPr bwMode="auto">
          <a:xfrm flipH="1">
            <a:off x="1447800" y="22860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88" name="Line 28"/>
          <p:cNvSpPr>
            <a:spLocks noChangeShapeType="1"/>
          </p:cNvSpPr>
          <p:nvPr/>
        </p:nvSpPr>
        <p:spPr bwMode="auto">
          <a:xfrm>
            <a:off x="2514600" y="22860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89" name="Line 29"/>
          <p:cNvSpPr>
            <a:spLocks noChangeShapeType="1"/>
          </p:cNvSpPr>
          <p:nvPr/>
        </p:nvSpPr>
        <p:spPr bwMode="auto">
          <a:xfrm flipH="1">
            <a:off x="3048000" y="3048000"/>
            <a:ext cx="8382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0" name="Line 30"/>
          <p:cNvSpPr>
            <a:spLocks noChangeShapeType="1"/>
          </p:cNvSpPr>
          <p:nvPr/>
        </p:nvSpPr>
        <p:spPr bwMode="auto">
          <a:xfrm>
            <a:off x="3886200" y="3048000"/>
            <a:ext cx="685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1" name="Line 31"/>
          <p:cNvSpPr>
            <a:spLocks noChangeShapeType="1"/>
          </p:cNvSpPr>
          <p:nvPr/>
        </p:nvSpPr>
        <p:spPr bwMode="auto">
          <a:xfrm flipH="1">
            <a:off x="762000" y="28956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2" name="Line 32"/>
          <p:cNvSpPr>
            <a:spLocks noChangeShapeType="1"/>
          </p:cNvSpPr>
          <p:nvPr/>
        </p:nvSpPr>
        <p:spPr bwMode="auto">
          <a:xfrm>
            <a:off x="1295400" y="2895600"/>
            <a:ext cx="4572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3" name="Line 33"/>
          <p:cNvSpPr>
            <a:spLocks noChangeShapeType="1"/>
          </p:cNvSpPr>
          <p:nvPr/>
        </p:nvSpPr>
        <p:spPr bwMode="auto">
          <a:xfrm flipH="1">
            <a:off x="2286000" y="37338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4" name="Line 34"/>
          <p:cNvSpPr>
            <a:spLocks noChangeShapeType="1"/>
          </p:cNvSpPr>
          <p:nvPr/>
        </p:nvSpPr>
        <p:spPr bwMode="auto">
          <a:xfrm>
            <a:off x="2819400" y="3733800"/>
            <a:ext cx="4572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5" name="Line 35"/>
          <p:cNvSpPr>
            <a:spLocks noChangeShapeType="1"/>
          </p:cNvSpPr>
          <p:nvPr/>
        </p:nvSpPr>
        <p:spPr bwMode="auto">
          <a:xfrm flipH="1">
            <a:off x="4419600" y="3657600"/>
            <a:ext cx="3810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6" name="Line 36"/>
          <p:cNvSpPr>
            <a:spLocks noChangeShapeType="1"/>
          </p:cNvSpPr>
          <p:nvPr/>
        </p:nvSpPr>
        <p:spPr bwMode="auto">
          <a:xfrm>
            <a:off x="4800600" y="3657600"/>
            <a:ext cx="3048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7" name="Line 37"/>
          <p:cNvSpPr>
            <a:spLocks noChangeShapeType="1"/>
          </p:cNvSpPr>
          <p:nvPr/>
        </p:nvSpPr>
        <p:spPr bwMode="auto">
          <a:xfrm flipH="1">
            <a:off x="2895600" y="44196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8" name="Line 38"/>
          <p:cNvSpPr>
            <a:spLocks noChangeShapeType="1"/>
          </p:cNvSpPr>
          <p:nvPr/>
        </p:nvSpPr>
        <p:spPr bwMode="auto">
          <a:xfrm>
            <a:off x="3429000" y="4419600"/>
            <a:ext cx="4572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2599" name="Line 39"/>
          <p:cNvSpPr>
            <a:spLocks noChangeShapeType="1"/>
          </p:cNvSpPr>
          <p:nvPr/>
        </p:nvSpPr>
        <p:spPr bwMode="auto">
          <a:xfrm>
            <a:off x="1676400" y="3657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0" name="Line 40"/>
          <p:cNvSpPr>
            <a:spLocks noChangeShapeType="1"/>
          </p:cNvSpPr>
          <p:nvPr/>
        </p:nvSpPr>
        <p:spPr bwMode="auto">
          <a:xfrm>
            <a:off x="2286000" y="44958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1" name="Line 41"/>
          <p:cNvSpPr>
            <a:spLocks noChangeShapeType="1"/>
          </p:cNvSpPr>
          <p:nvPr/>
        </p:nvSpPr>
        <p:spPr bwMode="auto">
          <a:xfrm>
            <a:off x="29718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2" name="Line 42"/>
          <p:cNvSpPr>
            <a:spLocks noChangeShapeType="1"/>
          </p:cNvSpPr>
          <p:nvPr/>
        </p:nvSpPr>
        <p:spPr bwMode="auto">
          <a:xfrm>
            <a:off x="38100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3" name="Line 43"/>
          <p:cNvSpPr>
            <a:spLocks noChangeShapeType="1"/>
          </p:cNvSpPr>
          <p:nvPr/>
        </p:nvSpPr>
        <p:spPr bwMode="auto">
          <a:xfrm>
            <a:off x="4419600" y="4343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4" name="Line 44"/>
          <p:cNvSpPr>
            <a:spLocks noChangeShapeType="1"/>
          </p:cNvSpPr>
          <p:nvPr/>
        </p:nvSpPr>
        <p:spPr bwMode="auto">
          <a:xfrm>
            <a:off x="5105400" y="4343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2605" name="Line 45"/>
          <p:cNvSpPr>
            <a:spLocks noChangeShapeType="1"/>
          </p:cNvSpPr>
          <p:nvPr/>
        </p:nvSpPr>
        <p:spPr bwMode="auto">
          <a:xfrm>
            <a:off x="5105400" y="52578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76287"/>
          </a:xfrm>
        </p:spPr>
        <p:txBody>
          <a:bodyPr/>
          <a:lstStyle/>
          <a:p>
            <a:r>
              <a:rPr lang="en-US" dirty="0"/>
              <a:t>Another Parse t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58724" name="Text Box 4"/>
          <p:cNvSpPr txBox="1">
            <a:spLocks noChangeArrowheads="1"/>
          </p:cNvSpPr>
          <p:nvPr/>
        </p:nvSpPr>
        <p:spPr bwMode="auto">
          <a:xfrm>
            <a:off x="2590800" y="1812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S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1524000" y="24987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3429000" y="24987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VP</a:t>
            </a:r>
            <a:r>
              <a:rPr lang="en-US" sz="2000" baseline="-25000">
                <a:solidFill>
                  <a:srgbClr val="0000CC"/>
                </a:solidFill>
              </a:rPr>
              <a:t>0.4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990600" y="324485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32" name="Text Box 12"/>
          <p:cNvSpPr txBox="1">
            <a:spLocks noChangeArrowheads="1"/>
          </p:cNvSpPr>
          <p:nvPr/>
        </p:nvSpPr>
        <p:spPr bwMode="auto">
          <a:xfrm>
            <a:off x="1828800" y="31845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34" name="Text Box 14"/>
          <p:cNvSpPr txBox="1">
            <a:spLocks noChangeArrowheads="1"/>
          </p:cNvSpPr>
          <p:nvPr/>
        </p:nvSpPr>
        <p:spPr bwMode="auto">
          <a:xfrm>
            <a:off x="2438400" y="32607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VBD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36" name="Text Box 16"/>
          <p:cNvSpPr txBox="1">
            <a:spLocks noChangeArrowheads="1"/>
          </p:cNvSpPr>
          <p:nvPr/>
        </p:nvSpPr>
        <p:spPr bwMode="auto">
          <a:xfrm>
            <a:off x="3581400" y="40989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37" name="Text Box 17"/>
          <p:cNvSpPr txBox="1">
            <a:spLocks noChangeArrowheads="1"/>
          </p:cNvSpPr>
          <p:nvPr/>
        </p:nvSpPr>
        <p:spPr bwMode="auto">
          <a:xfrm>
            <a:off x="4876800" y="40989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PP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38" name="Line 18"/>
          <p:cNvSpPr>
            <a:spLocks noChangeShapeType="1"/>
          </p:cNvSpPr>
          <p:nvPr/>
        </p:nvSpPr>
        <p:spPr bwMode="auto">
          <a:xfrm>
            <a:off x="1219200" y="3565525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41" name="Text Box 21"/>
          <p:cNvSpPr txBox="1">
            <a:spLocks noChangeArrowheads="1"/>
          </p:cNvSpPr>
          <p:nvPr/>
        </p:nvSpPr>
        <p:spPr bwMode="auto">
          <a:xfrm>
            <a:off x="3048000" y="47847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DT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42" name="Text Box 22"/>
          <p:cNvSpPr txBox="1">
            <a:spLocks noChangeArrowheads="1"/>
          </p:cNvSpPr>
          <p:nvPr/>
        </p:nvSpPr>
        <p:spPr bwMode="auto">
          <a:xfrm>
            <a:off x="3886200" y="47847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</a:t>
            </a:r>
            <a:r>
              <a:rPr lang="en-US" sz="2000" baseline="-25000">
                <a:solidFill>
                  <a:srgbClr val="0000CC"/>
                </a:solidFill>
              </a:rPr>
              <a:t>0.5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48" name="Text Box 28"/>
          <p:cNvSpPr txBox="1">
            <a:spLocks noChangeArrowheads="1"/>
          </p:cNvSpPr>
          <p:nvPr/>
        </p:nvSpPr>
        <p:spPr bwMode="auto">
          <a:xfrm>
            <a:off x="4572000" y="4800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P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49" name="Text Box 29"/>
          <p:cNvSpPr txBox="1">
            <a:spLocks noChangeArrowheads="1"/>
          </p:cNvSpPr>
          <p:nvPr/>
        </p:nvSpPr>
        <p:spPr bwMode="auto">
          <a:xfrm>
            <a:off x="5181600" y="48006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0.3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52" name="Text Box 32"/>
          <p:cNvSpPr txBox="1">
            <a:spLocks noChangeArrowheads="1"/>
          </p:cNvSpPr>
          <p:nvPr/>
        </p:nvSpPr>
        <p:spPr bwMode="auto">
          <a:xfrm>
            <a:off x="5105400" y="56388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NNS</a:t>
            </a:r>
            <a:r>
              <a:rPr lang="en-US" sz="2000" baseline="-25000">
                <a:solidFill>
                  <a:srgbClr val="0000CC"/>
                </a:solidFill>
              </a:rPr>
              <a:t>1.0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53" name="Line 33"/>
          <p:cNvSpPr>
            <a:spLocks noChangeShapeType="1"/>
          </p:cNvSpPr>
          <p:nvPr/>
        </p:nvSpPr>
        <p:spPr bwMode="auto">
          <a:xfrm>
            <a:off x="5486400" y="5943600"/>
            <a:ext cx="0" cy="3048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55" name="Text Box 35"/>
          <p:cNvSpPr txBox="1">
            <a:spLocks noChangeArrowheads="1"/>
          </p:cNvSpPr>
          <p:nvPr/>
        </p:nvSpPr>
        <p:spPr bwMode="auto">
          <a:xfrm>
            <a:off x="5105400" y="61722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bullets</a:t>
            </a:r>
          </a:p>
        </p:txBody>
      </p:sp>
      <p:sp>
        <p:nvSpPr>
          <p:cNvPr id="158756" name="Text Box 36"/>
          <p:cNvSpPr txBox="1">
            <a:spLocks noChangeArrowheads="1"/>
          </p:cNvSpPr>
          <p:nvPr/>
        </p:nvSpPr>
        <p:spPr bwMode="auto">
          <a:xfrm>
            <a:off x="4495800" y="5722938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with</a:t>
            </a:r>
          </a:p>
        </p:txBody>
      </p:sp>
      <p:sp>
        <p:nvSpPr>
          <p:cNvPr id="158758" name="Text Box 38"/>
          <p:cNvSpPr txBox="1">
            <a:spLocks noChangeArrowheads="1"/>
          </p:cNvSpPr>
          <p:nvPr/>
        </p:nvSpPr>
        <p:spPr bwMode="auto">
          <a:xfrm>
            <a:off x="3581400" y="56991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building</a:t>
            </a:r>
          </a:p>
        </p:txBody>
      </p:sp>
      <p:sp>
        <p:nvSpPr>
          <p:cNvPr id="158759" name="Text Box 39"/>
          <p:cNvSpPr txBox="1">
            <a:spLocks noChangeArrowheads="1"/>
          </p:cNvSpPr>
          <p:nvPr/>
        </p:nvSpPr>
        <p:spPr bwMode="auto">
          <a:xfrm>
            <a:off x="3048000" y="5699125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the</a:t>
            </a:r>
          </a:p>
        </p:txBody>
      </p:sp>
      <p:sp>
        <p:nvSpPr>
          <p:cNvPr id="158760" name="Text Box 40"/>
          <p:cNvSpPr txBox="1">
            <a:spLocks noChangeArrowheads="1"/>
          </p:cNvSpPr>
          <p:nvPr/>
        </p:nvSpPr>
        <p:spPr bwMode="auto">
          <a:xfrm>
            <a:off x="990600" y="4098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The</a:t>
            </a:r>
          </a:p>
        </p:txBody>
      </p:sp>
      <p:sp>
        <p:nvSpPr>
          <p:cNvPr id="158761" name="Text Box 41"/>
          <p:cNvSpPr txBox="1">
            <a:spLocks noChangeArrowheads="1"/>
          </p:cNvSpPr>
          <p:nvPr/>
        </p:nvSpPr>
        <p:spPr bwMode="auto">
          <a:xfrm>
            <a:off x="1447800" y="4098925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gunman</a:t>
            </a:r>
          </a:p>
        </p:txBody>
      </p:sp>
      <p:sp>
        <p:nvSpPr>
          <p:cNvPr id="158762" name="Text Box 42"/>
          <p:cNvSpPr txBox="1">
            <a:spLocks noChangeArrowheads="1"/>
          </p:cNvSpPr>
          <p:nvPr/>
        </p:nvSpPr>
        <p:spPr bwMode="auto">
          <a:xfrm>
            <a:off x="2438400" y="4098925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sprayed</a:t>
            </a:r>
          </a:p>
        </p:txBody>
      </p:sp>
      <p:sp>
        <p:nvSpPr>
          <p:cNvPr id="158763" name="Text Box 43"/>
          <p:cNvSpPr txBox="1">
            <a:spLocks noChangeArrowheads="1"/>
          </p:cNvSpPr>
          <p:nvPr/>
        </p:nvSpPr>
        <p:spPr bwMode="auto">
          <a:xfrm>
            <a:off x="4191000" y="32607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CC"/>
                </a:solidFill>
              </a:rPr>
              <a:t>NP</a:t>
            </a:r>
            <a:r>
              <a:rPr lang="en-US" sz="2000" baseline="-25000">
                <a:solidFill>
                  <a:srgbClr val="0000CC"/>
                </a:solidFill>
              </a:rPr>
              <a:t>0.2</a:t>
            </a:r>
            <a:endParaRPr lang="en-US" sz="2000">
              <a:solidFill>
                <a:srgbClr val="0000CC"/>
              </a:solidFill>
            </a:endParaRPr>
          </a:p>
        </p:txBody>
      </p:sp>
      <p:sp>
        <p:nvSpPr>
          <p:cNvPr id="158765" name="Text Box 45"/>
          <p:cNvSpPr txBox="1">
            <a:spLocks noChangeArrowheads="1"/>
          </p:cNvSpPr>
          <p:nvPr/>
        </p:nvSpPr>
        <p:spPr bwMode="auto">
          <a:xfrm>
            <a:off x="5562600" y="2032000"/>
            <a:ext cx="3429000" cy="1625600"/>
          </a:xfrm>
          <a:prstGeom prst="rect">
            <a:avLst/>
          </a:prstGeom>
          <a:noFill/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660066"/>
                </a:solidFill>
              </a:rPr>
              <a:t>P (t</a:t>
            </a:r>
            <a:r>
              <a:rPr lang="en-US" sz="2000" baseline="-25000">
                <a:solidFill>
                  <a:srgbClr val="660066"/>
                </a:solidFill>
              </a:rPr>
              <a:t>2</a:t>
            </a:r>
            <a:r>
              <a:rPr lang="en-US" sz="2000">
                <a:solidFill>
                  <a:srgbClr val="660066"/>
                </a:solidFill>
              </a:rPr>
              <a:t>) 			      =  1.0 * 0.5 * 1.0 * 0.5 * 0.4 * 1.0 * 0.2 * 0.5 * 1.0 * 0.5 * 1.0 * 1.0 * 0.3 * 1.0		       =  0.0015</a:t>
            </a:r>
          </a:p>
        </p:txBody>
      </p:sp>
      <p:sp>
        <p:nvSpPr>
          <p:cNvPr id="158767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76200" y="1295400"/>
            <a:ext cx="8991600" cy="533400"/>
          </a:xfrm>
          <a:solidFill>
            <a:srgbClr val="E2DDFD"/>
          </a:solidFill>
          <a:ln/>
        </p:spPr>
        <p:txBody>
          <a:bodyPr/>
          <a:lstStyle/>
          <a:p>
            <a:r>
              <a:rPr lang="en-US"/>
              <a:t>The gunman sprayed the building with bullets.</a:t>
            </a:r>
          </a:p>
        </p:txBody>
      </p:sp>
      <p:sp>
        <p:nvSpPr>
          <p:cNvPr id="158768" name="Line 48"/>
          <p:cNvSpPr>
            <a:spLocks noChangeShapeType="1"/>
          </p:cNvSpPr>
          <p:nvPr/>
        </p:nvSpPr>
        <p:spPr bwMode="auto">
          <a:xfrm flipH="1">
            <a:off x="1676400" y="21336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69" name="Line 49"/>
          <p:cNvSpPr>
            <a:spLocks noChangeShapeType="1"/>
          </p:cNvSpPr>
          <p:nvPr/>
        </p:nvSpPr>
        <p:spPr bwMode="auto">
          <a:xfrm>
            <a:off x="2743200" y="2133600"/>
            <a:ext cx="1066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0" name="Line 50"/>
          <p:cNvSpPr>
            <a:spLocks noChangeShapeType="1"/>
          </p:cNvSpPr>
          <p:nvPr/>
        </p:nvSpPr>
        <p:spPr bwMode="auto">
          <a:xfrm flipH="1">
            <a:off x="1219200" y="28194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1" name="Line 51"/>
          <p:cNvSpPr>
            <a:spLocks noChangeShapeType="1"/>
          </p:cNvSpPr>
          <p:nvPr/>
        </p:nvSpPr>
        <p:spPr bwMode="auto">
          <a:xfrm>
            <a:off x="1752600" y="2819400"/>
            <a:ext cx="4572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2" name="Line 52"/>
          <p:cNvSpPr>
            <a:spLocks noChangeShapeType="1"/>
          </p:cNvSpPr>
          <p:nvPr/>
        </p:nvSpPr>
        <p:spPr bwMode="auto">
          <a:xfrm flipH="1">
            <a:off x="2971800" y="2895600"/>
            <a:ext cx="7620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3" name="Line 53"/>
          <p:cNvSpPr>
            <a:spLocks noChangeShapeType="1"/>
          </p:cNvSpPr>
          <p:nvPr/>
        </p:nvSpPr>
        <p:spPr bwMode="auto">
          <a:xfrm>
            <a:off x="3733800" y="2895600"/>
            <a:ext cx="6858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4" name="Line 54"/>
          <p:cNvSpPr>
            <a:spLocks noChangeShapeType="1"/>
          </p:cNvSpPr>
          <p:nvPr/>
        </p:nvSpPr>
        <p:spPr bwMode="auto">
          <a:xfrm flipH="1">
            <a:off x="3733800" y="3657600"/>
            <a:ext cx="7620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5" name="Line 55"/>
          <p:cNvSpPr>
            <a:spLocks noChangeShapeType="1"/>
          </p:cNvSpPr>
          <p:nvPr/>
        </p:nvSpPr>
        <p:spPr bwMode="auto">
          <a:xfrm>
            <a:off x="4495800" y="3657600"/>
            <a:ext cx="6858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6" name="Line 56"/>
          <p:cNvSpPr>
            <a:spLocks noChangeShapeType="1"/>
          </p:cNvSpPr>
          <p:nvPr/>
        </p:nvSpPr>
        <p:spPr bwMode="auto">
          <a:xfrm flipH="1">
            <a:off x="3352800" y="4419600"/>
            <a:ext cx="5334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7" name="Line 57"/>
          <p:cNvSpPr>
            <a:spLocks noChangeShapeType="1"/>
          </p:cNvSpPr>
          <p:nvPr/>
        </p:nvSpPr>
        <p:spPr bwMode="auto">
          <a:xfrm>
            <a:off x="3886200" y="4419600"/>
            <a:ext cx="4572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8" name="Line 58"/>
          <p:cNvSpPr>
            <a:spLocks noChangeShapeType="1"/>
          </p:cNvSpPr>
          <p:nvPr/>
        </p:nvSpPr>
        <p:spPr bwMode="auto">
          <a:xfrm flipH="1">
            <a:off x="4724400" y="4419600"/>
            <a:ext cx="4572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79" name="Line 59"/>
          <p:cNvSpPr>
            <a:spLocks noChangeShapeType="1"/>
          </p:cNvSpPr>
          <p:nvPr/>
        </p:nvSpPr>
        <p:spPr bwMode="auto">
          <a:xfrm>
            <a:off x="5181600" y="4419600"/>
            <a:ext cx="381000" cy="4572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8780" name="Line 60"/>
          <p:cNvSpPr>
            <a:spLocks noChangeShapeType="1"/>
          </p:cNvSpPr>
          <p:nvPr/>
        </p:nvSpPr>
        <p:spPr bwMode="auto">
          <a:xfrm>
            <a:off x="2209800" y="3581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81" name="Line 61"/>
          <p:cNvSpPr>
            <a:spLocks noChangeShapeType="1"/>
          </p:cNvSpPr>
          <p:nvPr/>
        </p:nvSpPr>
        <p:spPr bwMode="auto">
          <a:xfrm>
            <a:off x="2971800" y="35814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82" name="Line 62"/>
          <p:cNvSpPr>
            <a:spLocks noChangeShapeType="1"/>
          </p:cNvSpPr>
          <p:nvPr/>
        </p:nvSpPr>
        <p:spPr bwMode="auto">
          <a:xfrm>
            <a:off x="32766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83" name="Line 63"/>
          <p:cNvSpPr>
            <a:spLocks noChangeShapeType="1"/>
          </p:cNvSpPr>
          <p:nvPr/>
        </p:nvSpPr>
        <p:spPr bwMode="auto">
          <a:xfrm>
            <a:off x="42672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84" name="Line 64"/>
          <p:cNvSpPr>
            <a:spLocks noChangeShapeType="1"/>
          </p:cNvSpPr>
          <p:nvPr/>
        </p:nvSpPr>
        <p:spPr bwMode="auto">
          <a:xfrm>
            <a:off x="47244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85" name="Line 65"/>
          <p:cNvSpPr>
            <a:spLocks noChangeShapeType="1"/>
          </p:cNvSpPr>
          <p:nvPr/>
        </p:nvSpPr>
        <p:spPr bwMode="auto">
          <a:xfrm>
            <a:off x="5486400" y="5181600"/>
            <a:ext cx="0" cy="609600"/>
          </a:xfrm>
          <a:prstGeom prst="line">
            <a:avLst/>
          </a:prstGeom>
          <a:noFill/>
          <a:ln w="9525">
            <a:solidFill>
              <a:srgbClr val="00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00087"/>
          </a:xfrm>
        </p:spPr>
        <p:txBody>
          <a:bodyPr/>
          <a:lstStyle/>
          <a:p>
            <a:r>
              <a:rPr lang="en-US" dirty="0"/>
              <a:t>Probability of a sentence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2133600"/>
          </a:xfrm>
        </p:spPr>
        <p:txBody>
          <a:bodyPr/>
          <a:lstStyle/>
          <a:p>
            <a:r>
              <a:rPr lang="en-US" dirty="0"/>
              <a:t>Notation : </a:t>
            </a:r>
          </a:p>
          <a:p>
            <a:pPr lvl="1"/>
            <a:r>
              <a:rPr lang="en-US" dirty="0" err="1"/>
              <a:t>w</a:t>
            </a:r>
            <a:r>
              <a:rPr lang="en-US" baseline="-25000" dirty="0" err="1"/>
              <a:t>ab</a:t>
            </a:r>
            <a:r>
              <a:rPr lang="en-US" dirty="0"/>
              <a:t> – subsequence </a:t>
            </a:r>
            <a:r>
              <a:rPr lang="en-US" dirty="0" err="1"/>
              <a:t>w</a:t>
            </a:r>
            <a:r>
              <a:rPr lang="en-US" baseline="-25000" dirty="0" err="1"/>
              <a:t>a</a:t>
            </a:r>
            <a:r>
              <a:rPr lang="en-US" dirty="0"/>
              <a:t>….</a:t>
            </a:r>
            <a:r>
              <a:rPr lang="en-US" dirty="0" err="1"/>
              <a:t>w</a:t>
            </a:r>
            <a:r>
              <a:rPr lang="en-US" baseline="-25000" dirty="0" err="1"/>
              <a:t>b</a:t>
            </a:r>
            <a:endParaRPr lang="en-US" dirty="0"/>
          </a:p>
          <a:p>
            <a:pPr lvl="1"/>
            <a:r>
              <a:rPr lang="en-US" dirty="0" err="1"/>
              <a:t>N</a:t>
            </a:r>
            <a:r>
              <a:rPr lang="en-US" baseline="-25000" dirty="0" err="1"/>
              <a:t>j</a:t>
            </a:r>
            <a:r>
              <a:rPr lang="en-US" dirty="0"/>
              <a:t> dominates </a:t>
            </a:r>
            <a:r>
              <a:rPr lang="en-US" dirty="0" err="1"/>
              <a:t>w</a:t>
            </a:r>
            <a:r>
              <a:rPr lang="en-US" baseline="-25000" dirty="0" err="1"/>
              <a:t>a</a:t>
            </a:r>
            <a:r>
              <a:rPr lang="en-US" dirty="0"/>
              <a:t>….</a:t>
            </a:r>
            <a:r>
              <a:rPr lang="en-US" dirty="0" err="1"/>
              <a:t>w</a:t>
            </a:r>
            <a:r>
              <a:rPr lang="en-US" baseline="-25000" dirty="0" err="1"/>
              <a:t>b</a:t>
            </a:r>
            <a:r>
              <a:rPr lang="en-US" dirty="0"/>
              <a:t> </a:t>
            </a:r>
          </a:p>
          <a:p>
            <a:pPr lvl="1">
              <a:buFontTx/>
              <a:buNone/>
            </a:pPr>
            <a:r>
              <a:rPr lang="en-US" dirty="0"/>
              <a:t>	or yield(</a:t>
            </a:r>
            <a:r>
              <a:rPr lang="en-US" dirty="0" err="1"/>
              <a:t>N</a:t>
            </a:r>
            <a:r>
              <a:rPr lang="en-US" baseline="-25000" dirty="0" err="1"/>
              <a:t>j</a:t>
            </a:r>
            <a:r>
              <a:rPr lang="en-US" dirty="0"/>
              <a:t>) = </a:t>
            </a:r>
            <a:r>
              <a:rPr lang="en-US" dirty="0" err="1"/>
              <a:t>w</a:t>
            </a:r>
            <a:r>
              <a:rPr lang="en-US" baseline="-25000" dirty="0" err="1"/>
              <a:t>a</a:t>
            </a:r>
            <a:r>
              <a:rPr lang="en-US" dirty="0"/>
              <a:t>….</a:t>
            </a:r>
            <a:r>
              <a:rPr lang="en-US" dirty="0" err="1"/>
              <a:t>w</a:t>
            </a:r>
            <a:r>
              <a:rPr lang="en-US" baseline="-25000" dirty="0" err="1"/>
              <a:t>b</a:t>
            </a:r>
            <a:endParaRPr lang="en-US" baseline="-25000" dirty="0"/>
          </a:p>
          <a:p>
            <a:pPr lvl="1">
              <a:buFontTx/>
              <a:buNone/>
            </a:pPr>
            <a:endParaRPr lang="en-US" baseline="-25000" dirty="0"/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4724400" y="28797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w</a:t>
            </a:r>
            <a:r>
              <a:rPr lang="en-US" sz="2000" baseline="-25000">
                <a:solidFill>
                  <a:srgbClr val="008000"/>
                </a:solidFill>
              </a:rPr>
              <a:t>a</a:t>
            </a:r>
            <a:r>
              <a:rPr lang="en-US" sz="2000">
                <a:solidFill>
                  <a:srgbClr val="008000"/>
                </a:solidFill>
              </a:rPr>
              <a:t>……………..w</a:t>
            </a:r>
            <a:r>
              <a:rPr lang="en-US" sz="2000" baseline="-25000">
                <a:solidFill>
                  <a:srgbClr val="008000"/>
                </a:solidFill>
              </a:rPr>
              <a:t>b</a:t>
            </a:r>
            <a:endParaRPr lang="en-US" sz="2000">
              <a:solidFill>
                <a:srgbClr val="008000"/>
              </a:solidFill>
            </a:endParaRP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5562600" y="1431925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N</a:t>
            </a:r>
            <a:r>
              <a:rPr lang="en-US" sz="2000" baseline="-25000">
                <a:solidFill>
                  <a:srgbClr val="008000"/>
                </a:solidFill>
              </a:rPr>
              <a:t>j</a:t>
            </a:r>
            <a:endParaRPr lang="en-US" sz="2000">
              <a:solidFill>
                <a:srgbClr val="008000"/>
              </a:solidFill>
            </a:endParaRPr>
          </a:p>
        </p:txBody>
      </p:sp>
      <p:sp>
        <p:nvSpPr>
          <p:cNvPr id="83975" name="Line 7"/>
          <p:cNvSpPr>
            <a:spLocks noChangeShapeType="1"/>
          </p:cNvSpPr>
          <p:nvPr/>
        </p:nvSpPr>
        <p:spPr bwMode="auto">
          <a:xfrm flipV="1">
            <a:off x="4343400" y="2590800"/>
            <a:ext cx="762000" cy="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3978" name="Object 10"/>
          <p:cNvGraphicFramePr>
            <a:graphicFrameLocks noChangeAspect="1"/>
          </p:cNvGraphicFramePr>
          <p:nvPr/>
        </p:nvGraphicFramePr>
        <p:xfrm>
          <a:off x="1208088" y="4148138"/>
          <a:ext cx="3525837" cy="2252662"/>
        </p:xfrm>
        <a:graphic>
          <a:graphicData uri="http://schemas.openxmlformats.org/presentationml/2006/ole">
            <p:oleObj spid="_x0000_s398338" name="Equation" r:id="rId4" imgW="1676160" imgH="1079280" progId="">
              <p:embed/>
            </p:oleObj>
          </a:graphicData>
        </a:graphic>
      </p:graphicFrame>
      <p:sp>
        <p:nvSpPr>
          <p:cNvPr id="83979" name="Line 11"/>
          <p:cNvSpPr>
            <a:spLocks noChangeShapeType="1"/>
          </p:cNvSpPr>
          <p:nvPr/>
        </p:nvSpPr>
        <p:spPr bwMode="auto">
          <a:xfrm flipV="1">
            <a:off x="4267200" y="4376738"/>
            <a:ext cx="304800" cy="0"/>
          </a:xfrm>
          <a:prstGeom prst="line">
            <a:avLst/>
          </a:prstGeom>
          <a:noFill/>
          <a:ln w="9525">
            <a:solidFill>
              <a:srgbClr val="800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4572000" y="4056063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</a:rPr>
              <a:t>Where t is a parse tree of the sentence</a:t>
            </a:r>
          </a:p>
        </p:txBody>
      </p:sp>
      <p:sp>
        <p:nvSpPr>
          <p:cNvPr id="83981" name="AutoShape 13"/>
          <p:cNvSpPr>
            <a:spLocks noChangeArrowheads="1"/>
          </p:cNvSpPr>
          <p:nvPr/>
        </p:nvSpPr>
        <p:spPr bwMode="auto">
          <a:xfrm>
            <a:off x="7086600" y="1889125"/>
            <a:ext cx="1676400" cy="1082675"/>
          </a:xfrm>
          <a:prstGeom prst="triangle">
            <a:avLst>
              <a:gd name="adj" fmla="val 50000"/>
            </a:avLst>
          </a:prstGeom>
          <a:solidFill>
            <a:srgbClr val="FDE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6858000" y="2909888"/>
            <a:ext cx="2895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008000"/>
                </a:solidFill>
              </a:rPr>
              <a:t>the..sweet..teddy ..bear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7696200" y="14478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NP</a:t>
            </a:r>
          </a:p>
        </p:txBody>
      </p:sp>
      <p:sp>
        <p:nvSpPr>
          <p:cNvPr id="83984" name="AutoShape 16"/>
          <p:cNvSpPr>
            <a:spLocks noChangeArrowheads="1"/>
          </p:cNvSpPr>
          <p:nvPr/>
        </p:nvSpPr>
        <p:spPr bwMode="auto">
          <a:xfrm>
            <a:off x="4953000" y="1889125"/>
            <a:ext cx="1676400" cy="1082675"/>
          </a:xfrm>
          <a:prstGeom prst="triangle">
            <a:avLst>
              <a:gd name="adj" fmla="val 50000"/>
            </a:avLst>
          </a:prstGeom>
          <a:solidFill>
            <a:srgbClr val="FDE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01" name="Line 33"/>
          <p:cNvSpPr>
            <a:spLocks noChangeShapeType="1"/>
          </p:cNvSpPr>
          <p:nvPr/>
        </p:nvSpPr>
        <p:spPr bwMode="auto">
          <a:xfrm flipV="1">
            <a:off x="0" y="3352800"/>
            <a:ext cx="9144000" cy="0"/>
          </a:xfrm>
          <a:prstGeom prst="line">
            <a:avLst/>
          </a:prstGeom>
          <a:noFill/>
          <a:ln w="9525">
            <a:solidFill>
              <a:srgbClr val="F9D2B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2" name="Rectangle 34"/>
          <p:cNvSpPr>
            <a:spLocks noChangeArrowheads="1"/>
          </p:cNvSpPr>
          <p:nvPr/>
        </p:nvSpPr>
        <p:spPr bwMode="auto">
          <a:xfrm>
            <a:off x="76200" y="35052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Probability of a sentence = P(w</a:t>
            </a:r>
            <a:r>
              <a:rPr lang="en-US" sz="2800" baseline="-25000">
                <a:latin typeface="Arial" charset="0"/>
              </a:rPr>
              <a:t>1m</a:t>
            </a:r>
            <a:r>
              <a:rPr lang="en-US" sz="2800">
                <a:latin typeface="Arial" charset="0"/>
              </a:rPr>
              <a:t>)</a:t>
            </a:r>
          </a:p>
          <a:p>
            <a:pPr marL="742950" lvl="1" indent="-285750" algn="l">
              <a:spcBef>
                <a:spcPct val="20000"/>
              </a:spcBef>
            </a:pPr>
            <a:endParaRPr lang="en-US" sz="2400" baseline="-25000">
              <a:latin typeface="Arial" charset="0"/>
            </a:endParaRPr>
          </a:p>
        </p:txBody>
      </p:sp>
      <p:graphicFrame>
        <p:nvGraphicFramePr>
          <p:cNvPr id="84005" name="Object 37"/>
          <p:cNvGraphicFramePr>
            <a:graphicFrameLocks noChangeAspect="1"/>
          </p:cNvGraphicFramePr>
          <p:nvPr/>
        </p:nvGraphicFramePr>
        <p:xfrm>
          <a:off x="4876800" y="5651500"/>
          <a:ext cx="2003425" cy="477838"/>
        </p:xfrm>
        <a:graphic>
          <a:graphicData uri="http://schemas.openxmlformats.org/presentationml/2006/ole">
            <p:oleObj spid="_x0000_s398339" name="Equation" r:id="rId5" imgW="952200" imgH="228600" progId="">
              <p:embed/>
            </p:oleObj>
          </a:graphicData>
        </a:graphic>
      </p:graphicFrame>
      <p:sp>
        <p:nvSpPr>
          <p:cNvPr id="84006" name="Text Box 38"/>
          <p:cNvSpPr txBox="1">
            <a:spLocks noChangeArrowheads="1"/>
          </p:cNvSpPr>
          <p:nvPr/>
        </p:nvSpPr>
        <p:spPr bwMode="auto">
          <a:xfrm>
            <a:off x="6934200" y="5410200"/>
            <a:ext cx="2362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333399"/>
                </a:solidFill>
              </a:rPr>
              <a:t>If t is a parse tree for the sentence w</a:t>
            </a:r>
            <a:r>
              <a:rPr lang="en-US" sz="2000" baseline="-25000">
                <a:solidFill>
                  <a:srgbClr val="333399"/>
                </a:solidFill>
              </a:rPr>
              <a:t>1m</a:t>
            </a:r>
            <a:r>
              <a:rPr lang="en-US" sz="2000">
                <a:solidFill>
                  <a:srgbClr val="333399"/>
                </a:solidFill>
              </a:rPr>
              <a:t>, this will be 1 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8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  <p:bldP spid="83973" grpId="0"/>
      <p:bldP spid="83974" grpId="0"/>
      <p:bldP spid="83975" grpId="0" animBg="1"/>
      <p:bldP spid="83979" grpId="0" animBg="1"/>
      <p:bldP spid="83980" grpId="0"/>
      <p:bldP spid="83981" grpId="0" animBg="1"/>
      <p:bldP spid="83982" grpId="0"/>
      <p:bldP spid="83983" grpId="0"/>
      <p:bldP spid="83984" grpId="0" animBg="1"/>
      <p:bldP spid="84001" grpId="0" animBg="1"/>
      <p:bldP spid="84001" grpId="1" animBg="1"/>
      <p:bldP spid="84002" grpId="0"/>
      <p:bldP spid="8400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28687"/>
          </a:xfrm>
        </p:spPr>
        <p:txBody>
          <a:bodyPr/>
          <a:lstStyle/>
          <a:p>
            <a:r>
              <a:rPr lang="en-US" sz="3600" dirty="0"/>
              <a:t>Assumptions of the PCFG model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4724400"/>
          </a:xfrm>
        </p:spPr>
        <p:txBody>
          <a:bodyPr/>
          <a:lstStyle/>
          <a:p>
            <a:r>
              <a:rPr lang="en-US" sz="2800" dirty="0">
                <a:solidFill>
                  <a:srgbClr val="000099"/>
                </a:solidFill>
              </a:rPr>
              <a:t>Place invariance : 	</a:t>
            </a:r>
            <a:r>
              <a:rPr lang="en-US" sz="2800" dirty="0"/>
              <a:t>			</a:t>
            </a:r>
          </a:p>
          <a:p>
            <a:pPr>
              <a:buFontTx/>
              <a:buNone/>
            </a:pPr>
            <a:r>
              <a:rPr lang="en-US" sz="2800" dirty="0"/>
              <a:t>	P(NP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DT NN) is same in locations 1 and 2</a:t>
            </a:r>
          </a:p>
          <a:p>
            <a:r>
              <a:rPr lang="en-US" sz="2800" dirty="0">
                <a:solidFill>
                  <a:srgbClr val="000099"/>
                </a:solidFill>
              </a:rPr>
              <a:t>Context-free :</a:t>
            </a:r>
            <a:r>
              <a:rPr lang="en-US" sz="2800" dirty="0"/>
              <a:t> 						    </a:t>
            </a:r>
          </a:p>
          <a:p>
            <a:pPr>
              <a:buFontTx/>
              <a:buNone/>
            </a:pPr>
            <a:r>
              <a:rPr lang="en-US" sz="2800" dirty="0"/>
              <a:t>	P(NP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DT NN | anything outside “The child”) 			= P(NP </a:t>
            </a:r>
            <a:r>
              <a:rPr lang="en-US" sz="2800" dirty="0">
                <a:sym typeface="Symbol" pitchFamily="18" charset="2"/>
              </a:rPr>
              <a:t> DT NN)</a:t>
            </a:r>
            <a:endParaRPr lang="en-US" sz="2800" dirty="0"/>
          </a:p>
          <a:p>
            <a:r>
              <a:rPr lang="en-US" sz="2800" dirty="0">
                <a:solidFill>
                  <a:srgbClr val="000099"/>
                </a:solidFill>
              </a:rPr>
              <a:t>Ancestor free :</a:t>
            </a:r>
            <a:r>
              <a:rPr lang="en-US" sz="2800" dirty="0"/>
              <a:t> At 2,					</a:t>
            </a:r>
          </a:p>
          <a:p>
            <a:pPr>
              <a:buFontTx/>
              <a:buNone/>
            </a:pPr>
            <a:r>
              <a:rPr lang="en-US" sz="2800" dirty="0"/>
              <a:t>	P(NP </a:t>
            </a:r>
            <a:r>
              <a:rPr lang="en-US" sz="2800" dirty="0">
                <a:sym typeface="Symbol" pitchFamily="18" charset="2"/>
              </a:rPr>
              <a:t> DT </a:t>
            </a:r>
            <a:r>
              <a:rPr lang="en-US" sz="2800" dirty="0" err="1">
                <a:sym typeface="Symbol" pitchFamily="18" charset="2"/>
              </a:rPr>
              <a:t>NN|its</a:t>
            </a:r>
            <a:r>
              <a:rPr lang="en-US" sz="2800" dirty="0">
                <a:sym typeface="Symbol" pitchFamily="18" charset="2"/>
              </a:rPr>
              <a:t> ancestor is VP) 				= P(NP DT NN)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6934200" y="36576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86037" name="Text Box 21"/>
          <p:cNvSpPr txBox="1">
            <a:spLocks noChangeArrowheads="1"/>
          </p:cNvSpPr>
          <p:nvPr/>
        </p:nvSpPr>
        <p:spPr bwMode="auto">
          <a:xfrm>
            <a:off x="5943600" y="4343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NP</a:t>
            </a:r>
          </a:p>
        </p:txBody>
      </p:sp>
      <p:sp>
        <p:nvSpPr>
          <p:cNvPr id="86038" name="AutoShape 22"/>
          <p:cNvSpPr>
            <a:spLocks noChangeArrowheads="1"/>
          </p:cNvSpPr>
          <p:nvPr/>
        </p:nvSpPr>
        <p:spPr bwMode="auto">
          <a:xfrm>
            <a:off x="5867400" y="4662488"/>
            <a:ext cx="609600" cy="533400"/>
          </a:xfrm>
          <a:prstGeom prst="triangle">
            <a:avLst>
              <a:gd name="adj" fmla="val 50000"/>
            </a:avLst>
          </a:prstGeom>
          <a:solidFill>
            <a:srgbClr val="FDE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39" name="Text Box 23"/>
          <p:cNvSpPr txBox="1">
            <a:spLocks noChangeArrowheads="1"/>
          </p:cNvSpPr>
          <p:nvPr/>
        </p:nvSpPr>
        <p:spPr bwMode="auto">
          <a:xfrm>
            <a:off x="5638800" y="51196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008000"/>
                </a:solidFill>
              </a:rPr>
              <a:t>The child</a:t>
            </a:r>
          </a:p>
        </p:txBody>
      </p:sp>
      <p:sp>
        <p:nvSpPr>
          <p:cNvPr id="86040" name="AutoShape 24"/>
          <p:cNvSpPr>
            <a:spLocks noChangeArrowheads="1"/>
          </p:cNvSpPr>
          <p:nvPr/>
        </p:nvSpPr>
        <p:spPr bwMode="auto">
          <a:xfrm>
            <a:off x="7239000" y="4724400"/>
            <a:ext cx="1219200" cy="609600"/>
          </a:xfrm>
          <a:prstGeom prst="triangle">
            <a:avLst>
              <a:gd name="adj" fmla="val 50000"/>
            </a:avLst>
          </a:prstGeom>
          <a:solidFill>
            <a:srgbClr val="FDE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1" name="Text Box 25"/>
          <p:cNvSpPr txBox="1">
            <a:spLocks noChangeArrowheads="1"/>
          </p:cNvSpPr>
          <p:nvPr/>
        </p:nvSpPr>
        <p:spPr bwMode="auto">
          <a:xfrm>
            <a:off x="7543800" y="4343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8000"/>
                </a:solidFill>
              </a:rPr>
              <a:t>VP</a:t>
            </a:r>
          </a:p>
        </p:txBody>
      </p:sp>
      <p:sp>
        <p:nvSpPr>
          <p:cNvPr id="86042" name="Text Box 26"/>
          <p:cNvSpPr txBox="1">
            <a:spLocks noChangeArrowheads="1"/>
          </p:cNvSpPr>
          <p:nvPr/>
        </p:nvSpPr>
        <p:spPr bwMode="auto">
          <a:xfrm>
            <a:off x="8229600" y="5272088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008000"/>
                </a:solidFill>
              </a:rPr>
              <a:t>NP</a:t>
            </a:r>
          </a:p>
        </p:txBody>
      </p:sp>
      <p:sp>
        <p:nvSpPr>
          <p:cNvPr id="86044" name="AutoShape 28"/>
          <p:cNvSpPr>
            <a:spLocks noChangeArrowheads="1"/>
          </p:cNvSpPr>
          <p:nvPr/>
        </p:nvSpPr>
        <p:spPr bwMode="auto">
          <a:xfrm>
            <a:off x="8153400" y="5638800"/>
            <a:ext cx="609600" cy="533400"/>
          </a:xfrm>
          <a:prstGeom prst="triangle">
            <a:avLst>
              <a:gd name="adj" fmla="val 50000"/>
            </a:avLst>
          </a:prstGeom>
          <a:solidFill>
            <a:srgbClr val="FDEBF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5" name="Text Box 29"/>
          <p:cNvSpPr txBox="1">
            <a:spLocks noChangeArrowheads="1"/>
          </p:cNvSpPr>
          <p:nvPr/>
        </p:nvSpPr>
        <p:spPr bwMode="auto">
          <a:xfrm>
            <a:off x="7924800" y="6034088"/>
            <a:ext cx="106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dirty="0" smtClean="0">
                <a:solidFill>
                  <a:srgbClr val="008000"/>
                </a:solidFill>
              </a:rPr>
              <a:t>The toy</a:t>
            </a:r>
            <a:endParaRPr lang="en-US" sz="1800" dirty="0">
              <a:solidFill>
                <a:srgbClr val="008000"/>
              </a:solidFill>
            </a:endParaRPr>
          </a:p>
        </p:txBody>
      </p:sp>
      <p:sp>
        <p:nvSpPr>
          <p:cNvPr id="86046" name="Oval 30"/>
          <p:cNvSpPr>
            <a:spLocks noChangeArrowheads="1"/>
          </p:cNvSpPr>
          <p:nvPr/>
        </p:nvSpPr>
        <p:spPr bwMode="auto">
          <a:xfrm>
            <a:off x="5638800" y="4419600"/>
            <a:ext cx="1143000" cy="12192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7" name="Oval 31"/>
          <p:cNvSpPr>
            <a:spLocks noChangeArrowheads="1"/>
          </p:cNvSpPr>
          <p:nvPr/>
        </p:nvSpPr>
        <p:spPr bwMode="auto">
          <a:xfrm>
            <a:off x="7924800" y="5257800"/>
            <a:ext cx="1143000" cy="1219200"/>
          </a:xfrm>
          <a:prstGeom prst="ellipse">
            <a:avLst/>
          </a:prstGeom>
          <a:noFill/>
          <a:ln w="9525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48" name="Text Box 32"/>
          <p:cNvSpPr txBox="1">
            <a:spLocks noChangeArrowheads="1"/>
          </p:cNvSpPr>
          <p:nvPr/>
        </p:nvSpPr>
        <p:spPr bwMode="auto">
          <a:xfrm>
            <a:off x="5334000" y="4557713"/>
            <a:ext cx="304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800080"/>
                </a:solidFill>
              </a:rPr>
              <a:t>1</a:t>
            </a:r>
          </a:p>
        </p:txBody>
      </p:sp>
      <p:sp>
        <p:nvSpPr>
          <p:cNvPr id="86049" name="Text Box 33"/>
          <p:cNvSpPr txBox="1">
            <a:spLocks noChangeArrowheads="1"/>
          </p:cNvSpPr>
          <p:nvPr/>
        </p:nvSpPr>
        <p:spPr bwMode="auto">
          <a:xfrm>
            <a:off x="7620000" y="5486400"/>
            <a:ext cx="30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800080"/>
                </a:solidFill>
              </a:rPr>
              <a:t>2</a:t>
            </a:r>
          </a:p>
        </p:txBody>
      </p:sp>
      <p:sp>
        <p:nvSpPr>
          <p:cNvPr id="86050" name="Line 34"/>
          <p:cNvSpPr>
            <a:spLocks noChangeShapeType="1"/>
          </p:cNvSpPr>
          <p:nvPr/>
        </p:nvSpPr>
        <p:spPr bwMode="auto">
          <a:xfrm flipH="1">
            <a:off x="6248400" y="4038600"/>
            <a:ext cx="8382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6051" name="Line 35"/>
          <p:cNvSpPr>
            <a:spLocks noChangeShapeType="1"/>
          </p:cNvSpPr>
          <p:nvPr/>
        </p:nvSpPr>
        <p:spPr bwMode="auto">
          <a:xfrm>
            <a:off x="7086600" y="4038600"/>
            <a:ext cx="685800" cy="381000"/>
          </a:xfrm>
          <a:prstGeom prst="line">
            <a:avLst/>
          </a:prstGeom>
          <a:noFill/>
          <a:ln w="12700">
            <a:solidFill>
              <a:srgbClr val="0066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2" name="Title 1"/>
          <p:cNvSpPr>
            <a:spLocks noGrp="1"/>
          </p:cNvSpPr>
          <p:nvPr>
            <p:ph type="title" idx="4294967295"/>
          </p:nvPr>
        </p:nvSpPr>
        <p:spPr>
          <a:xfrm>
            <a:off x="1150938" y="214313"/>
            <a:ext cx="7793037" cy="776287"/>
          </a:xfrm>
        </p:spPr>
        <p:txBody>
          <a:bodyPr/>
          <a:lstStyle/>
          <a:p>
            <a:r>
              <a:rPr lang="en-US" dirty="0"/>
              <a:t>Probability of a parse tree</a:t>
            </a:r>
          </a:p>
        </p:txBody>
      </p:sp>
      <p:sp>
        <p:nvSpPr>
          <p:cNvPr id="890883" name="Content Placeholder 2"/>
          <p:cNvSpPr>
            <a:spLocks noGrp="1"/>
          </p:cNvSpPr>
          <p:nvPr>
            <p:ph idx="4294967295"/>
          </p:nvPr>
        </p:nvSpPr>
        <p:spPr>
          <a:xfrm>
            <a:off x="0" y="1371600"/>
            <a:ext cx="8839200" cy="4724400"/>
          </a:xfrm>
        </p:spPr>
        <p:txBody>
          <a:bodyPr/>
          <a:lstStyle/>
          <a:p>
            <a:r>
              <a:rPr lang="en-US" i="1" dirty="0"/>
              <a:t>Domination</a:t>
            </a:r>
            <a:r>
              <a:rPr lang="en-US" dirty="0"/>
              <a:t> :We say </a:t>
            </a:r>
            <a:r>
              <a:rPr lang="en-US" dirty="0" err="1"/>
              <a:t>N</a:t>
            </a:r>
            <a:r>
              <a:rPr lang="en-US" baseline="-25000" dirty="0" err="1"/>
              <a:t>j</a:t>
            </a:r>
            <a:r>
              <a:rPr lang="en-US" dirty="0"/>
              <a:t> dominates from k to l, symbolized as      </a:t>
            </a:r>
            <a:r>
              <a:rPr lang="en-US" dirty="0" smtClean="0"/>
              <a:t>, </a:t>
            </a:r>
            <a:r>
              <a:rPr lang="en-US" dirty="0"/>
              <a:t>if </a:t>
            </a:r>
            <a:r>
              <a:rPr lang="en-US" dirty="0" err="1"/>
              <a:t>W</a:t>
            </a:r>
            <a:r>
              <a:rPr lang="en-US" baseline="-25000" dirty="0" err="1"/>
              <a:t>k,l</a:t>
            </a:r>
            <a:r>
              <a:rPr lang="en-US" baseline="-25000" dirty="0"/>
              <a:t> </a:t>
            </a:r>
            <a:r>
              <a:rPr lang="en-US" dirty="0"/>
              <a:t>is derived from </a:t>
            </a:r>
            <a:r>
              <a:rPr lang="en-US" dirty="0" err="1"/>
              <a:t>N</a:t>
            </a:r>
            <a:r>
              <a:rPr lang="en-US" baseline="-25000" dirty="0" err="1"/>
              <a:t>j</a:t>
            </a:r>
            <a:endParaRPr lang="en-US" baseline="-25000" dirty="0"/>
          </a:p>
          <a:p>
            <a:r>
              <a:rPr lang="en-US" dirty="0"/>
              <a:t>P (tree |sentence) = P (tree | S</a:t>
            </a:r>
            <a:r>
              <a:rPr lang="en-US" baseline="-25000" dirty="0"/>
              <a:t>1,l </a:t>
            </a:r>
            <a:r>
              <a:rPr lang="en-US" dirty="0"/>
              <a:t>) </a:t>
            </a:r>
          </a:p>
          <a:p>
            <a:pPr lvl="1">
              <a:buFontTx/>
              <a:buNone/>
            </a:pPr>
            <a:r>
              <a:rPr lang="en-US" sz="1800" dirty="0"/>
              <a:t>where S</a:t>
            </a:r>
            <a:r>
              <a:rPr lang="en-US" sz="1800" baseline="-25000" dirty="0"/>
              <a:t>1,l </a:t>
            </a:r>
            <a:r>
              <a:rPr lang="en-US" sz="1800" dirty="0"/>
              <a:t>means that the start symbol S dominates the word sequence W</a:t>
            </a:r>
            <a:r>
              <a:rPr lang="en-US" sz="1800" baseline="-25000" dirty="0"/>
              <a:t>1,l </a:t>
            </a:r>
            <a:endParaRPr lang="en-US" baseline="-25000" dirty="0"/>
          </a:p>
          <a:p>
            <a:r>
              <a:rPr lang="en-US" dirty="0"/>
              <a:t>P (t |s) approximately equals joint probability of constituent non-terminals dominating the sentence fragments (next slide)</a:t>
            </a:r>
          </a:p>
        </p:txBody>
      </p:sp>
      <p:pic>
        <p:nvPicPr>
          <p:cNvPr id="890884" name="Picture 5" descr="domination-symbol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1752600"/>
            <a:ext cx="6985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967</Words>
  <Application>Microsoft PowerPoint</Application>
  <PresentationFormat>On-screen Show (4:3)</PresentationFormat>
  <Paragraphs>404</Paragraphs>
  <Slides>30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Blends</vt:lpstr>
      <vt:lpstr>Equation</vt:lpstr>
      <vt:lpstr>CS344: Introduction to Artificial Intelligence </vt:lpstr>
      <vt:lpstr>Formal Definition of PCFG</vt:lpstr>
      <vt:lpstr>Rule Probabilities</vt:lpstr>
      <vt:lpstr>Probabilistic Context Free Grammars</vt:lpstr>
      <vt:lpstr>Example Parse t1`</vt:lpstr>
      <vt:lpstr>Another Parse t2</vt:lpstr>
      <vt:lpstr>Probability of a sentence</vt:lpstr>
      <vt:lpstr>Assumptions of the PCFG model</vt:lpstr>
      <vt:lpstr>Probability of a parse tree</vt:lpstr>
      <vt:lpstr>Probability of a parse tree (cont.)</vt:lpstr>
      <vt:lpstr>HMM ↔ PCFG</vt:lpstr>
      <vt:lpstr>HMM ↔ PCFG</vt:lpstr>
      <vt:lpstr>HMM ↔ PCFG</vt:lpstr>
      <vt:lpstr>Interesting Probabilities</vt:lpstr>
      <vt:lpstr>Interesting Probabilities</vt:lpstr>
      <vt:lpstr>Outside Probability </vt:lpstr>
      <vt:lpstr>Inside Probabilities</vt:lpstr>
      <vt:lpstr>Outside &amp; Inside Probabilities:example</vt:lpstr>
      <vt:lpstr>Inside probabilities j(p,q)</vt:lpstr>
      <vt:lpstr>Induction Step</vt:lpstr>
      <vt:lpstr>The Bottom-Up Approach</vt:lpstr>
      <vt:lpstr>Parse Triangle</vt:lpstr>
      <vt:lpstr>Parse Triangle</vt:lpstr>
      <vt:lpstr>Parse Triangle</vt:lpstr>
      <vt:lpstr>Example Parse t1</vt:lpstr>
      <vt:lpstr>Another Parse t2</vt:lpstr>
      <vt:lpstr>Parse Triangle</vt:lpstr>
      <vt:lpstr>Different Parses</vt:lpstr>
      <vt:lpstr>Outside Probabilities j(p,q)</vt:lpstr>
      <vt:lpstr>Probability of a Sentence</vt:lpstr>
    </vt:vector>
  </TitlesOfParts>
  <Company>cfdvs,iit bombay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</dc:title>
  <dc:creator>cfdvs</dc:creator>
  <cp:lastModifiedBy>Pushpak </cp:lastModifiedBy>
  <cp:revision>69</cp:revision>
  <dcterms:created xsi:type="dcterms:W3CDTF">2007-07-27T07:29:18Z</dcterms:created>
  <dcterms:modified xsi:type="dcterms:W3CDTF">2010-03-23T01:42:49Z</dcterms:modified>
</cp:coreProperties>
</file>