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docx" ContentType="application/vnd.openxmlformats-officedocument.wordprocessingml.document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77" r:id="rId2"/>
    <p:sldId id="270" r:id="rId3"/>
    <p:sldId id="260" r:id="rId4"/>
    <p:sldId id="273" r:id="rId5"/>
    <p:sldId id="262" r:id="rId6"/>
    <p:sldId id="263" r:id="rId7"/>
    <p:sldId id="274" r:id="rId8"/>
    <p:sldId id="257" r:id="rId9"/>
    <p:sldId id="268" r:id="rId10"/>
    <p:sldId id="269" r:id="rId11"/>
    <p:sldId id="272" r:id="rId12"/>
    <p:sldId id="271" r:id="rId13"/>
    <p:sldId id="264" r:id="rId14"/>
    <p:sldId id="265" r:id="rId15"/>
    <p:sldId id="266" r:id="rId16"/>
    <p:sldId id="267" r:id="rId17"/>
    <p:sldId id="275" r:id="rId18"/>
    <p:sldId id="276" r:id="rId19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7" d="100"/>
          <a:sy n="67" d="100"/>
        </p:scale>
        <p:origin x="-2268" y="-9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F75B3128-F2A3-4083-9A39-DF1A071ED615}" type="datetimeFigureOut">
              <a:rPr lang="en-US" smtClean="0"/>
              <a:pPr/>
              <a:t>4/2/2010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059917AF-9126-4036-9DF2-DBF7BAA20BB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8193416-AE84-4B91-9FA7-E4AFA8F797DD}" type="slidenum">
              <a:rPr lang="en-US"/>
              <a:pPr/>
              <a:t>1</a:t>
            </a:fld>
            <a:endParaRPr lang="en-US"/>
          </a:p>
        </p:txBody>
      </p:sp>
      <p:sp>
        <p:nvSpPr>
          <p:cNvPr id="223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5" name="Rounded Rectangle 4"/>
          <p:cNvSpPr/>
          <p:nvPr/>
        </p:nvSpPr>
        <p:spPr>
          <a:xfrm>
            <a:off x="65088" y="69850"/>
            <a:ext cx="9013825" cy="6691313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3500" y="1449388"/>
            <a:ext cx="9020175" cy="15271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3500" y="1397000"/>
            <a:ext cx="9020175" cy="12065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3500" y="2976563"/>
            <a:ext cx="9020175" cy="1111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8AF92B-0331-4F7F-92A9-E22037831194}" type="datetimeFigureOut">
              <a:rPr lang="en-US"/>
              <a:pPr>
                <a:defRPr/>
              </a:pPr>
              <a:t>4/2/2010</a:t>
            </a:fld>
            <a:endParaRPr lang="en-IN"/>
          </a:p>
        </p:txBody>
      </p:sp>
      <p:sp>
        <p:nvSpPr>
          <p:cNvPr id="12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13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D546F2AD-2F08-444F-A996-E84877FA85C8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CBB4CA-9E7C-46A7-B547-35D6279DD464}" type="datetimeFigureOut">
              <a:rPr lang="en-US"/>
              <a:pPr>
                <a:defRPr/>
              </a:pPr>
              <a:t>4/2/2010</a:t>
            </a:fld>
            <a:endParaRPr lang="en-IN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8157FC-8C83-486D-8284-5CE15F423F44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5" name="Rounded Rectangle 4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 flipV="1">
            <a:off x="69850" y="2376488"/>
            <a:ext cx="901382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9850" y="2341563"/>
            <a:ext cx="901382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263" y="2468563"/>
            <a:ext cx="9015412" cy="4603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/>
          <a:lstStyle>
            <a:lvl1pPr algn="l">
              <a:buNone/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87989B-D1A0-4A2C-8E31-17DE784E156C}" type="datetimeFigureOut">
              <a:rPr lang="en-US"/>
              <a:pPr>
                <a:defRPr/>
              </a:pPr>
              <a:t>4/2/2010</a:t>
            </a:fld>
            <a:endParaRPr lang="en-IN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F7C6FD-DB96-4130-BBC2-27C9E9DFC076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E0966D-BEEA-4AB3-88B4-82A007C01E55}" type="datetimeFigureOut">
              <a:rPr lang="en-US"/>
              <a:pPr>
                <a:defRPr/>
              </a:pPr>
              <a:t>4/2/2010</a:t>
            </a:fld>
            <a:endParaRPr lang="en-IN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97DB73-7297-4F11-BFCD-27B5AACE6D3A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922AE5-BA63-47D5-9DE7-994D25EF131F}" type="datetimeFigureOut">
              <a:rPr lang="en-US"/>
              <a:pPr>
                <a:defRPr/>
              </a:pPr>
              <a:t>4/2/2010</a:t>
            </a:fld>
            <a:endParaRPr lang="en-IN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0EF0D9-9B88-431E-B27E-47607EA0EC18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5C36B4-099A-495A-8689-E27E7906C338}" type="datetimeFigureOut">
              <a:rPr lang="en-US"/>
              <a:pPr>
                <a:defRPr/>
              </a:pPr>
              <a:t>4/2/2010</a:t>
            </a:fld>
            <a:endParaRPr lang="en-IN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FBBB01-8BC2-44B8-8020-A65765E19AAA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AF9EE8-301B-437A-A946-2F3F38455856}" type="datetimeFigureOut">
              <a:rPr lang="en-US"/>
              <a:pPr>
                <a:defRPr/>
              </a:pPr>
              <a:t>4/2/2010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7B4C-19B7-4292-809B-65EFDD2E48E1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6" name="Rounded Rectangle 5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 algn="l">
              <a:buNone/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33E915-5A7D-4D87-91C4-A80BDD2D16F6}" type="datetimeFigureOut">
              <a:rPr lang="en-US"/>
              <a:pPr>
                <a:defRPr/>
              </a:pPr>
              <a:t>4/2/2010</a:t>
            </a:fld>
            <a:endParaRPr lang="en-IN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8B03D8-6604-447B-BDE8-9803254B6B0B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 flipV="1">
            <a:off x="68263" y="4683125"/>
            <a:ext cx="900747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8263" y="4649788"/>
            <a:ext cx="900747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8263" y="4773613"/>
            <a:ext cx="9007475" cy="476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B12353-2A49-4624-8E4D-1CC080DBDAB0}" type="datetimeFigureOut">
              <a:rPr lang="en-US"/>
              <a:pPr>
                <a:defRPr/>
              </a:pPr>
              <a:t>4/2/2010</a:t>
            </a:fld>
            <a:endParaRPr lang="en-IN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FEEAE9-5C4F-4374-B250-B7BC23A02531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EF84E5-E6A0-48B5-9D38-2B79E95572C5}" type="datetimeFigureOut">
              <a:rPr lang="en-US"/>
              <a:pPr>
                <a:defRPr/>
              </a:pPr>
              <a:t>4/2/2010</a:t>
            </a:fld>
            <a:endParaRPr lang="en-IN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DDB793-EC2F-48B2-8485-87C7411638E9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584245-6635-4DDF-8C38-328F8DCCBB92}" type="datetimeFigureOut">
              <a:rPr lang="en-US"/>
              <a:pPr>
                <a:defRPr/>
              </a:pPr>
              <a:t>4/2/2010</a:t>
            </a:fld>
            <a:endParaRPr lang="en-IN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88969F-05C1-4B49-A25A-E2C941CD1706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076" name="Title Placeholder 21"/>
          <p:cNvSpPr>
            <a:spLocks noGrp="1"/>
          </p:cNvSpPr>
          <p:nvPr>
            <p:ph type="title"/>
          </p:nvPr>
        </p:nvSpPr>
        <p:spPr bwMode="auto">
          <a:xfrm>
            <a:off x="914400" y="2746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9144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914400" y="144780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smtClean="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5481A82-42F8-4765-A324-5E680B4AECAB}" type="datetimeFigureOut">
              <a:rPr lang="en-US"/>
              <a:pPr>
                <a:defRPr/>
              </a:pPr>
              <a:t>4/2/2010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smtClean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D43820E4-B964-45B4-A95E-0456D6412740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6" r:id="rId2"/>
    <p:sldLayoutId id="2147483684" r:id="rId3"/>
    <p:sldLayoutId id="2147483677" r:id="rId4"/>
    <p:sldLayoutId id="2147483678" r:id="rId5"/>
    <p:sldLayoutId id="2147483679" r:id="rId6"/>
    <p:sldLayoutId id="2147483680" r:id="rId7"/>
    <p:sldLayoutId id="2147483685" r:id="rId8"/>
    <p:sldLayoutId id="2147483686" r:id="rId9"/>
    <p:sldLayoutId id="2147483681" r:id="rId10"/>
    <p:sldLayoutId id="2147483682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9pPr>
    </p:titleStyle>
    <p:bodyStyle>
      <a:lvl1pPr marL="273050" indent="-273050" algn="l" rtl="0" fontAlgn="base">
        <a:spcBef>
          <a:spcPts val="575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28600" algn="l" rtl="0" fontAlgn="base">
        <a:spcBef>
          <a:spcPts val="375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228600" algn="l" rtl="0" fontAlgn="base">
        <a:spcBef>
          <a:spcPts val="375"/>
        </a:spcBef>
        <a:spcAft>
          <a:spcPct val="0"/>
        </a:spcAft>
        <a:buClr>
          <a:srgbClr val="E6B1AB"/>
        </a:buClr>
        <a:buSzPct val="8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fontAlgn="base">
        <a:spcBef>
          <a:spcPts val="375"/>
        </a:spcBef>
        <a:spcAft>
          <a:spcPct val="0"/>
        </a:spcAft>
        <a:buClr>
          <a:srgbClr val="A28E6A"/>
        </a:buClr>
        <a:buSzPct val="80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ts val="375"/>
        </a:spcBef>
        <a:spcAft>
          <a:spcPct val="0"/>
        </a:spcAft>
        <a:buClr>
          <a:srgbClr val="A28E6A"/>
        </a:buClr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Microsoft_Office_Word_Document2.docx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3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600200"/>
            <a:ext cx="7772400" cy="1600200"/>
          </a:xfrm>
        </p:spPr>
        <p:txBody>
          <a:bodyPr/>
          <a:lstStyle/>
          <a:p>
            <a:pPr algn="ctr"/>
            <a:r>
              <a:rPr lang="en-US" sz="3600" dirty="0" smtClean="0">
                <a:latin typeface="Times New Roman" pitchFamily="18" charset="0"/>
              </a:rPr>
              <a:t>CS344: Introduction to Artificial Intelligence</a:t>
            </a:r>
            <a:r>
              <a:rPr lang="en-US" sz="3600" dirty="0">
                <a:latin typeface="Times New Roman" pitchFamily="18" charset="0"/>
              </a:rPr>
              <a:t/>
            </a:r>
            <a:br>
              <a:rPr lang="en-US" sz="3600" dirty="0">
                <a:latin typeface="Times New Roman" pitchFamily="18" charset="0"/>
              </a:rPr>
            </a:br>
            <a:endParaRPr lang="en-US" dirty="0">
              <a:latin typeface="Times New Roman" pitchFamily="18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14414" y="2857496"/>
            <a:ext cx="6400800" cy="2743200"/>
          </a:xfrm>
        </p:spPr>
        <p:txBody>
          <a:bodyPr/>
          <a:lstStyle/>
          <a:p>
            <a:endParaRPr lang="en-US" sz="2800" dirty="0" smtClean="0">
              <a:latin typeface="Times New Roman" pitchFamily="18" charset="0"/>
            </a:endParaRPr>
          </a:p>
          <a:p>
            <a:r>
              <a:rPr lang="en-US" sz="2800" dirty="0" err="1" smtClean="0">
                <a:latin typeface="Times New Roman" pitchFamily="18" charset="0"/>
              </a:rPr>
              <a:t>Vishal</a:t>
            </a:r>
            <a:r>
              <a:rPr lang="en-US" sz="2800" dirty="0" smtClean="0">
                <a:latin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</a:rPr>
              <a:t>Vachhani</a:t>
            </a:r>
            <a:endParaRPr lang="en-US" sz="2800" dirty="0" smtClean="0">
              <a:latin typeface="Times New Roman" pitchFamily="18" charset="0"/>
            </a:endParaRPr>
          </a:p>
          <a:p>
            <a:r>
              <a:rPr lang="en-US" sz="2800" dirty="0" err="1" smtClean="0">
                <a:latin typeface="Times New Roman" pitchFamily="18" charset="0"/>
              </a:rPr>
              <a:t>M.Tech</a:t>
            </a:r>
            <a:r>
              <a:rPr lang="en-US" sz="2800" dirty="0" smtClean="0">
                <a:latin typeface="Times New Roman" pitchFamily="18" charset="0"/>
              </a:rPr>
              <a:t>, CSE</a:t>
            </a:r>
          </a:p>
          <a:p>
            <a:r>
              <a:rPr lang="en-US" sz="2800" smtClean="0">
                <a:latin typeface="Times New Roman" pitchFamily="18" charset="0"/>
              </a:rPr>
              <a:t>Lecture </a:t>
            </a:r>
            <a:r>
              <a:rPr lang="en-US" sz="2800" smtClean="0">
                <a:latin typeface="Times New Roman" pitchFamily="18" charset="0"/>
              </a:rPr>
              <a:t>34-35</a:t>
            </a:r>
            <a:r>
              <a:rPr lang="en-US" sz="2800" dirty="0" smtClean="0">
                <a:latin typeface="Times New Roman" pitchFamily="18" charset="0"/>
              </a:rPr>
              <a:t>: </a:t>
            </a:r>
            <a:r>
              <a:rPr lang="en-US" sz="2800" dirty="0" smtClean="0">
                <a:latin typeface="Times New Roman" pitchFamily="18" charset="0"/>
              </a:rPr>
              <a:t>CLIR and Ranking in IR</a:t>
            </a:r>
          </a:p>
          <a:p>
            <a:endParaRPr lang="en-US" dirty="0">
              <a:solidFill>
                <a:schemeClr val="tx2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Road Map</a:t>
            </a:r>
            <a:endParaRPr lang="en-IN" smtClean="0"/>
          </a:p>
        </p:txBody>
      </p:sp>
      <p:sp>
        <p:nvSpPr>
          <p:cNvPr id="9219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mtClean="0"/>
              <a:t>Cross Lingual IR</a:t>
            </a:r>
          </a:p>
          <a:p>
            <a:pPr lvl="1"/>
            <a:r>
              <a:rPr lang="en-US" smtClean="0"/>
              <a:t>Motivation </a:t>
            </a:r>
          </a:p>
          <a:p>
            <a:pPr lvl="1"/>
            <a:r>
              <a:rPr lang="en-US" smtClean="0"/>
              <a:t>CLIA architecture</a:t>
            </a:r>
          </a:p>
          <a:p>
            <a:pPr lvl="1"/>
            <a:r>
              <a:rPr lang="en-US" smtClean="0"/>
              <a:t>CLIA demo </a:t>
            </a:r>
          </a:p>
          <a:p>
            <a:r>
              <a:rPr lang="en-US" smtClean="0"/>
              <a:t>Ranking </a:t>
            </a:r>
          </a:p>
          <a:p>
            <a:pPr lvl="1"/>
            <a:r>
              <a:rPr lang="en-US" smtClean="0"/>
              <a:t>Various Ranking methods </a:t>
            </a:r>
          </a:p>
          <a:p>
            <a:pPr lvl="1"/>
            <a:r>
              <a:rPr lang="en-US" smtClean="0"/>
              <a:t>Nutch/lucene Ranking </a:t>
            </a:r>
          </a:p>
          <a:p>
            <a:pPr lvl="1"/>
            <a:r>
              <a:rPr lang="en-US" smtClean="0"/>
              <a:t>Learning a ranking function </a:t>
            </a:r>
            <a:endParaRPr lang="en-IN" smtClean="0"/>
          </a:p>
          <a:p>
            <a:pPr lvl="1"/>
            <a:r>
              <a:rPr lang="en-US" smtClean="0"/>
              <a:t>Experiments and results </a:t>
            </a:r>
          </a:p>
          <a:p>
            <a:pPr>
              <a:buFont typeface="Wingdings 2" pitchFamily="18" charset="2"/>
              <a:buNone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Cross Lingual IR</a:t>
            </a:r>
            <a:endParaRPr lang="en-IN" smtClean="0"/>
          </a:p>
        </p:txBody>
      </p:sp>
      <p:sp>
        <p:nvSpPr>
          <p:cNvPr id="1024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mtClean="0"/>
              <a:t>Motivation </a:t>
            </a:r>
          </a:p>
          <a:p>
            <a:pPr lvl="1"/>
            <a:r>
              <a:rPr lang="en-US" smtClean="0"/>
              <a:t>Information unavailability in some languages </a:t>
            </a:r>
          </a:p>
          <a:p>
            <a:pPr lvl="1"/>
            <a:r>
              <a:rPr lang="en-US" smtClean="0"/>
              <a:t>Language barrier </a:t>
            </a:r>
          </a:p>
          <a:p>
            <a:r>
              <a:rPr lang="en-US" smtClean="0"/>
              <a:t>Definition:</a:t>
            </a:r>
          </a:p>
          <a:p>
            <a:pPr lvl="1"/>
            <a:r>
              <a:rPr lang="en-IN" b="1" smtClean="0"/>
              <a:t>Cross-language information retrieval (CLIR)</a:t>
            </a:r>
            <a:r>
              <a:rPr lang="en-IN" smtClean="0"/>
              <a:t> is a subfield of information retrieval dealing with retrieving information written in a language different from the language of the user's query (wikipedia)</a:t>
            </a:r>
            <a:endParaRPr lang="en-US" smtClean="0"/>
          </a:p>
          <a:p>
            <a:r>
              <a:rPr lang="en-US" smtClean="0"/>
              <a:t>Example: </a:t>
            </a:r>
          </a:p>
          <a:p>
            <a:pPr lvl="1"/>
            <a:r>
              <a:rPr lang="en-IN" smtClean="0"/>
              <a:t>A user may ask query in Hindi but retrieve relevant documents written in English.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Slide Number Placeholder 2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5C6CFDB-42C6-4D23-B04F-77296A7685E4}" type="slidenum">
              <a:rPr lang="en-IN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IN"/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63" y="357188"/>
            <a:ext cx="8229600" cy="1143000"/>
          </a:xfrm>
        </p:spPr>
        <p:txBody>
          <a:bodyPr/>
          <a:lstStyle/>
          <a:p>
            <a:r>
              <a:rPr lang="en-US" smtClean="0"/>
              <a:t>Why CLIR?</a:t>
            </a:r>
            <a:endParaRPr lang="en-US" smtClean="0">
              <a:solidFill>
                <a:srgbClr val="000066"/>
              </a:solidFill>
              <a:latin typeface="Arial Rounded MT Bold" pitchFamily="34" charset="0"/>
            </a:endParaRPr>
          </a:p>
        </p:txBody>
      </p:sp>
      <p:pic>
        <p:nvPicPr>
          <p:cNvPr id="44035" name="Picture 3" descr="PE03657_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3429000"/>
            <a:ext cx="1136650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524000" y="1714500"/>
            <a:ext cx="2943225" cy="1597025"/>
            <a:chOff x="1104" y="866"/>
            <a:chExt cx="1854" cy="1006"/>
          </a:xfrm>
        </p:grpSpPr>
        <p:sp>
          <p:nvSpPr>
            <p:cNvPr id="11287" name="Text Box 5"/>
            <p:cNvSpPr txBox="1">
              <a:spLocks noChangeArrowheads="1"/>
            </p:cNvSpPr>
            <p:nvPr/>
          </p:nvSpPr>
          <p:spPr bwMode="auto">
            <a:xfrm>
              <a:off x="1854" y="866"/>
              <a:ext cx="1104" cy="40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b="1">
                  <a:latin typeface="Lucida Sans Unicode" pitchFamily="34" charset="0"/>
                </a:rPr>
                <a:t>Query in Tamil</a:t>
              </a:r>
            </a:p>
          </p:txBody>
        </p:sp>
        <p:sp>
          <p:nvSpPr>
            <p:cNvPr id="11288" name="Line 6"/>
            <p:cNvSpPr>
              <a:spLocks noChangeShapeType="1"/>
            </p:cNvSpPr>
            <p:nvPr/>
          </p:nvSpPr>
          <p:spPr bwMode="auto">
            <a:xfrm flipV="1">
              <a:off x="1104" y="1226"/>
              <a:ext cx="840" cy="6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5562600" y="2168525"/>
            <a:ext cx="2895600" cy="2743200"/>
            <a:chOff x="3648" y="1152"/>
            <a:chExt cx="1824" cy="1728"/>
          </a:xfrm>
        </p:grpSpPr>
        <p:sp>
          <p:nvSpPr>
            <p:cNvPr id="11281" name="Text Box 8"/>
            <p:cNvSpPr txBox="1">
              <a:spLocks noChangeArrowheads="1"/>
            </p:cNvSpPr>
            <p:nvPr/>
          </p:nvSpPr>
          <p:spPr bwMode="auto">
            <a:xfrm>
              <a:off x="3936" y="1584"/>
              <a:ext cx="1296" cy="4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b="1">
                  <a:latin typeface="Lucida Sans Unicode" pitchFamily="34" charset="0"/>
                </a:rPr>
                <a:t>English Document</a:t>
              </a:r>
            </a:p>
          </p:txBody>
        </p:sp>
        <p:grpSp>
          <p:nvGrpSpPr>
            <p:cNvPr id="11282" name="Group 9"/>
            <p:cNvGrpSpPr>
              <a:grpSpLocks/>
            </p:cNvGrpSpPr>
            <p:nvPr/>
          </p:nvGrpSpPr>
          <p:grpSpPr bwMode="auto">
            <a:xfrm>
              <a:off x="3648" y="1152"/>
              <a:ext cx="1824" cy="1728"/>
              <a:chOff x="3648" y="1152"/>
              <a:chExt cx="1824" cy="1728"/>
            </a:xfrm>
          </p:grpSpPr>
          <p:sp>
            <p:nvSpPr>
              <p:cNvPr id="11285" name="Rectangle 10"/>
              <p:cNvSpPr>
                <a:spLocks noChangeArrowheads="1"/>
              </p:cNvSpPr>
              <p:nvPr/>
            </p:nvSpPr>
            <p:spPr bwMode="auto">
              <a:xfrm>
                <a:off x="3648" y="1440"/>
                <a:ext cx="1824" cy="1440"/>
              </a:xfrm>
              <a:prstGeom prst="rect">
                <a:avLst/>
              </a:prstGeom>
              <a:noFill/>
              <a:ln w="952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IN">
                  <a:latin typeface="Lucida Sans Unicode" pitchFamily="34" charset="0"/>
                </a:endParaRPr>
              </a:p>
            </p:txBody>
          </p:sp>
          <p:sp>
            <p:nvSpPr>
              <p:cNvPr id="11286" name="Text Box 11"/>
              <p:cNvSpPr txBox="1">
                <a:spLocks noChangeArrowheads="1"/>
              </p:cNvSpPr>
              <p:nvPr/>
            </p:nvSpPr>
            <p:spPr bwMode="auto">
              <a:xfrm>
                <a:off x="4560" y="1152"/>
                <a:ext cx="912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b="1">
                    <a:latin typeface="Lucida Sans Unicode" pitchFamily="34" charset="0"/>
                  </a:rPr>
                  <a:t>System</a:t>
                </a:r>
              </a:p>
            </p:txBody>
          </p:sp>
        </p:grpSp>
        <p:sp>
          <p:nvSpPr>
            <p:cNvPr id="11283" name="Text Box 12"/>
            <p:cNvSpPr txBox="1">
              <a:spLocks noChangeArrowheads="1"/>
            </p:cNvSpPr>
            <p:nvPr/>
          </p:nvSpPr>
          <p:spPr bwMode="auto">
            <a:xfrm>
              <a:off x="3936" y="2112"/>
              <a:ext cx="1296" cy="4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b="1">
                  <a:latin typeface="Lucida Sans Unicode" pitchFamily="34" charset="0"/>
                </a:rPr>
                <a:t>Marathi Document</a:t>
              </a:r>
            </a:p>
          </p:txBody>
        </p:sp>
        <p:sp>
          <p:nvSpPr>
            <p:cNvPr id="11284" name="Line 13"/>
            <p:cNvSpPr>
              <a:spLocks noChangeShapeType="1"/>
            </p:cNvSpPr>
            <p:nvPr/>
          </p:nvSpPr>
          <p:spPr bwMode="auto">
            <a:xfrm>
              <a:off x="4608" y="2592"/>
              <a:ext cx="0" cy="240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14"/>
          <p:cNvGrpSpPr>
            <a:grpSpLocks/>
          </p:cNvGrpSpPr>
          <p:nvPr/>
        </p:nvGrpSpPr>
        <p:grpSpPr bwMode="auto">
          <a:xfrm>
            <a:off x="4500563" y="2071688"/>
            <a:ext cx="1143000" cy="841375"/>
            <a:chOff x="2928" y="1488"/>
            <a:chExt cx="720" cy="530"/>
          </a:xfrm>
        </p:grpSpPr>
        <p:sp>
          <p:nvSpPr>
            <p:cNvPr id="11279" name="Line 15"/>
            <p:cNvSpPr>
              <a:spLocks noChangeShapeType="1"/>
            </p:cNvSpPr>
            <p:nvPr/>
          </p:nvSpPr>
          <p:spPr bwMode="auto">
            <a:xfrm>
              <a:off x="2928" y="1488"/>
              <a:ext cx="72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80" name="Text Box 16"/>
            <p:cNvSpPr txBox="1">
              <a:spLocks noChangeArrowheads="1"/>
            </p:cNvSpPr>
            <p:nvPr/>
          </p:nvSpPr>
          <p:spPr bwMode="auto">
            <a:xfrm>
              <a:off x="2984" y="1787"/>
              <a:ext cx="57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>
                  <a:latin typeface="Tahoma" pitchFamily="34" charset="0"/>
                </a:rPr>
                <a:t>search</a:t>
              </a:r>
            </a:p>
          </p:txBody>
        </p:sp>
      </p:grpSp>
      <p:grpSp>
        <p:nvGrpSpPr>
          <p:cNvPr id="6" name="Group 17"/>
          <p:cNvGrpSpPr>
            <a:grpSpLocks/>
          </p:cNvGrpSpPr>
          <p:nvPr/>
        </p:nvGrpSpPr>
        <p:grpSpPr bwMode="auto">
          <a:xfrm>
            <a:off x="5500688" y="4929188"/>
            <a:ext cx="1676400" cy="1293812"/>
            <a:chOff x="3114" y="2666"/>
            <a:chExt cx="1056" cy="815"/>
          </a:xfrm>
        </p:grpSpPr>
        <p:sp>
          <p:nvSpPr>
            <p:cNvPr id="11277" name="Text Box 18"/>
            <p:cNvSpPr txBox="1">
              <a:spLocks noChangeArrowheads="1"/>
            </p:cNvSpPr>
            <p:nvPr/>
          </p:nvSpPr>
          <p:spPr bwMode="auto">
            <a:xfrm>
              <a:off x="3114" y="3071"/>
              <a:ext cx="1056" cy="4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b="1">
                  <a:latin typeface="Lucida Sans Unicode" pitchFamily="34" charset="0"/>
                </a:rPr>
                <a:t>English Document</a:t>
              </a:r>
            </a:p>
          </p:txBody>
        </p:sp>
        <p:sp>
          <p:nvSpPr>
            <p:cNvPr id="11278" name="Line 19"/>
            <p:cNvSpPr>
              <a:spLocks noChangeShapeType="1"/>
            </p:cNvSpPr>
            <p:nvPr/>
          </p:nvSpPr>
          <p:spPr bwMode="auto">
            <a:xfrm flipH="1">
              <a:off x="4014" y="2666"/>
              <a:ext cx="135" cy="4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20"/>
          <p:cNvGrpSpPr>
            <a:grpSpLocks/>
          </p:cNvGrpSpPr>
          <p:nvPr/>
        </p:nvGrpSpPr>
        <p:grpSpPr bwMode="auto">
          <a:xfrm>
            <a:off x="2428875" y="5286375"/>
            <a:ext cx="3005138" cy="1200150"/>
            <a:chOff x="603" y="3024"/>
            <a:chExt cx="1893" cy="756"/>
          </a:xfrm>
        </p:grpSpPr>
        <p:sp>
          <p:nvSpPr>
            <p:cNvPr id="11275" name="Text Box 21"/>
            <p:cNvSpPr txBox="1">
              <a:spLocks noChangeArrowheads="1"/>
            </p:cNvSpPr>
            <p:nvPr/>
          </p:nvSpPr>
          <p:spPr bwMode="auto">
            <a:xfrm>
              <a:off x="603" y="3024"/>
              <a:ext cx="1056" cy="75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b="1">
                  <a:latin typeface="Lucida Sans Unicode" pitchFamily="34" charset="0"/>
                </a:rPr>
                <a:t>Snippet Generation and Translation </a:t>
              </a:r>
            </a:p>
          </p:txBody>
        </p:sp>
        <p:sp>
          <p:nvSpPr>
            <p:cNvPr id="11276" name="Line 22"/>
            <p:cNvSpPr>
              <a:spLocks noChangeShapeType="1"/>
            </p:cNvSpPr>
            <p:nvPr/>
          </p:nvSpPr>
          <p:spPr bwMode="auto">
            <a:xfrm flipH="1" flipV="1">
              <a:off x="1683" y="3331"/>
              <a:ext cx="813" cy="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4055" name="Line 23"/>
          <p:cNvSpPr>
            <a:spLocks noChangeShapeType="1"/>
          </p:cNvSpPr>
          <p:nvPr/>
        </p:nvSpPr>
        <p:spPr bwMode="auto">
          <a:xfrm flipH="1" flipV="1">
            <a:off x="1714500" y="4572000"/>
            <a:ext cx="785813" cy="714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4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4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5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Cross Lingual Information Access </a:t>
            </a:r>
            <a:endParaRPr lang="en-IN" smtClean="0"/>
          </a:p>
        </p:txBody>
      </p:sp>
      <p:sp>
        <p:nvSpPr>
          <p:cNvPr id="12291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mtClean="0"/>
              <a:t>Cross Lingual Information Access (CLIA)</a:t>
            </a:r>
          </a:p>
          <a:p>
            <a:pPr lvl="1"/>
            <a:r>
              <a:rPr lang="en-US" smtClean="0"/>
              <a:t>A web portal supporting monolingual and cross lingual IR in 6 Indian languages and English</a:t>
            </a:r>
          </a:p>
          <a:p>
            <a:pPr lvl="1"/>
            <a:r>
              <a:rPr lang="en-US" smtClean="0"/>
              <a:t>Domain : Tourism </a:t>
            </a:r>
          </a:p>
          <a:p>
            <a:pPr lvl="1"/>
            <a:r>
              <a:rPr lang="en-US" smtClean="0"/>
              <a:t>It supports :</a:t>
            </a:r>
          </a:p>
          <a:p>
            <a:pPr lvl="2"/>
            <a:r>
              <a:rPr lang="en-IN" smtClean="0"/>
              <a:t>Summarization</a:t>
            </a:r>
            <a:r>
              <a:rPr lang="en-IN" b="1" smtClean="0"/>
              <a:t> </a:t>
            </a:r>
            <a:r>
              <a:rPr lang="en-US" smtClean="0"/>
              <a:t>of web documents </a:t>
            </a:r>
          </a:p>
          <a:p>
            <a:pPr lvl="2"/>
            <a:r>
              <a:rPr lang="en-US" smtClean="0"/>
              <a:t>Snippet translation into query language </a:t>
            </a:r>
          </a:p>
          <a:p>
            <a:pPr lvl="2"/>
            <a:r>
              <a:rPr lang="en-US" smtClean="0"/>
              <a:t>Temple based information extraction </a:t>
            </a:r>
          </a:p>
          <a:p>
            <a:pPr lvl="1"/>
            <a:r>
              <a:rPr lang="en-US" smtClean="0"/>
              <a:t>The CLIA system is publicly available at </a:t>
            </a:r>
          </a:p>
          <a:p>
            <a:pPr lvl="2"/>
            <a:r>
              <a:rPr lang="en-US" smtClean="0"/>
              <a:t>http://www.clia.iitb.ac.in/clia-beta-ext</a:t>
            </a:r>
          </a:p>
          <a:p>
            <a:pPr lvl="2"/>
            <a:endParaRPr lang="en-US" smtClean="0"/>
          </a:p>
          <a:p>
            <a:pPr lvl="1"/>
            <a:endParaRPr lang="en-IN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Vishal\Desktop\M.tech-5\CLIA\clia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928688" y="2857500"/>
            <a:ext cx="7772400" cy="1143000"/>
          </a:xfrm>
        </p:spPr>
        <p:txBody>
          <a:bodyPr/>
          <a:lstStyle/>
          <a:p>
            <a:r>
              <a:rPr lang="en-US" smtClean="0"/>
              <a:t>CLIA Demo </a:t>
            </a:r>
            <a:endParaRPr lang="en-IN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Various Ranking methods </a:t>
            </a:r>
            <a:endParaRPr lang="en-IN" smtClean="0"/>
          </a:p>
        </p:txBody>
      </p:sp>
      <p:sp>
        <p:nvSpPr>
          <p:cNvPr id="1536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mtClean="0"/>
              <a:t>Vector Space Model </a:t>
            </a:r>
          </a:p>
          <a:p>
            <a:pPr lvl="1"/>
            <a:r>
              <a:rPr lang="en-US" smtClean="0"/>
              <a:t>Lucene, Nutch , Lemur , etc </a:t>
            </a:r>
          </a:p>
          <a:p>
            <a:r>
              <a:rPr lang="en-US" smtClean="0"/>
              <a:t>Probabilistic Ranking Model </a:t>
            </a:r>
          </a:p>
          <a:p>
            <a:pPr lvl="1"/>
            <a:r>
              <a:rPr lang="en-US" smtClean="0"/>
              <a:t> Classical spark John’s ranking (Log ODD ratio)</a:t>
            </a:r>
          </a:p>
          <a:p>
            <a:pPr lvl="1"/>
            <a:r>
              <a:rPr lang="en-US" smtClean="0"/>
              <a:t> Language Model</a:t>
            </a:r>
          </a:p>
          <a:p>
            <a:r>
              <a:rPr lang="en-US" smtClean="0"/>
              <a:t>Ranking using Machine Learning Algo</a:t>
            </a:r>
          </a:p>
          <a:p>
            <a:pPr lvl="1"/>
            <a:r>
              <a:rPr lang="en-US" smtClean="0"/>
              <a:t>SVM, Learn to Rank, SVM-Map, etc</a:t>
            </a:r>
          </a:p>
          <a:p>
            <a:r>
              <a:rPr lang="en-US" smtClean="0"/>
              <a:t>Link analysis based Ranking </a:t>
            </a:r>
          </a:p>
          <a:p>
            <a:pPr lvl="1"/>
            <a:r>
              <a:rPr lang="en-US" smtClean="0"/>
              <a:t>Page Rank, Hubs and Authorities, OPIC , etc </a:t>
            </a:r>
            <a:endParaRPr lang="en-IN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val 14"/>
          <p:cNvSpPr/>
          <p:nvPr/>
        </p:nvSpPr>
        <p:spPr>
          <a:xfrm>
            <a:off x="4857750" y="5214938"/>
            <a:ext cx="1285875" cy="42862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/>
          </a:p>
        </p:txBody>
      </p:sp>
      <p:sp>
        <p:nvSpPr>
          <p:cNvPr id="16" name="Oval 15"/>
          <p:cNvSpPr/>
          <p:nvPr/>
        </p:nvSpPr>
        <p:spPr>
          <a:xfrm>
            <a:off x="2214563" y="3429000"/>
            <a:ext cx="2071687" cy="35718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/>
          </a:p>
        </p:txBody>
      </p:sp>
      <p:sp>
        <p:nvSpPr>
          <p:cNvPr id="17" name="Oval 16"/>
          <p:cNvSpPr/>
          <p:nvPr/>
        </p:nvSpPr>
        <p:spPr>
          <a:xfrm>
            <a:off x="2000250" y="4071938"/>
            <a:ext cx="2928938" cy="35718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/>
          </a:p>
        </p:txBody>
      </p:sp>
      <p:sp>
        <p:nvSpPr>
          <p:cNvPr id="14" name="Oval 13"/>
          <p:cNvSpPr/>
          <p:nvPr/>
        </p:nvSpPr>
        <p:spPr>
          <a:xfrm>
            <a:off x="4857750" y="4786313"/>
            <a:ext cx="1214438" cy="42862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/>
          </a:p>
        </p:txBody>
      </p:sp>
      <p:sp>
        <p:nvSpPr>
          <p:cNvPr id="13" name="Oval 12"/>
          <p:cNvSpPr/>
          <p:nvPr/>
        </p:nvSpPr>
        <p:spPr>
          <a:xfrm>
            <a:off x="5500688" y="3071813"/>
            <a:ext cx="3000375" cy="100012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/>
          </a:p>
        </p:txBody>
      </p:sp>
      <p:graphicFrame>
        <p:nvGraphicFramePr>
          <p:cNvPr id="88068" name="Object 4"/>
          <p:cNvGraphicFramePr>
            <a:graphicFrameLocks noChangeAspect="1"/>
          </p:cNvGraphicFramePr>
          <p:nvPr/>
        </p:nvGraphicFramePr>
        <p:xfrm>
          <a:off x="642938" y="3000375"/>
          <a:ext cx="8043862" cy="2014538"/>
        </p:xfrm>
        <a:graphic>
          <a:graphicData uri="http://schemas.openxmlformats.org/presentationml/2006/ole">
            <p:oleObj spid="_x0000_s1026" name="Document" r:id="rId3" imgW="8115727" imgH="2049799" progId="Word.Document.12">
              <p:embed/>
            </p:oleObj>
          </a:graphicData>
        </a:graphic>
      </p:graphicFrame>
      <p:graphicFrame>
        <p:nvGraphicFramePr>
          <p:cNvPr id="3079" name="Object 7"/>
          <p:cNvGraphicFramePr>
            <a:graphicFrameLocks noChangeAspect="1"/>
          </p:cNvGraphicFramePr>
          <p:nvPr/>
        </p:nvGraphicFramePr>
        <p:xfrm>
          <a:off x="1714500" y="4857750"/>
          <a:ext cx="6096000" cy="960438"/>
        </p:xfrm>
        <a:graphic>
          <a:graphicData uri="http://schemas.openxmlformats.org/presentationml/2006/ole">
            <p:oleObj spid="_x0000_s1027" name="Document" r:id="rId4" imgW="6084638" imgH="969232" progId="Word.Document.12">
              <p:embed/>
            </p:oleObj>
          </a:graphicData>
        </a:graphic>
      </p:graphicFrame>
      <p:sp>
        <p:nvSpPr>
          <p:cNvPr id="10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Nutch Ranking</a:t>
            </a:r>
            <a:endParaRPr lang="en-IN" sz="2200" smtClean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mtClean="0"/>
              <a:t>CLIA is built on top on Nutch – A open source web search engine. </a:t>
            </a:r>
          </a:p>
          <a:p>
            <a:r>
              <a:rPr lang="en-US" smtClean="0"/>
              <a:t>It is based on Vector space model</a:t>
            </a:r>
          </a:p>
        </p:txBody>
      </p:sp>
      <p:sp>
        <p:nvSpPr>
          <p:cNvPr id="103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IN">
              <a:latin typeface="Perpet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4" grpId="0" animBg="1"/>
      <p:bldP spid="13" grpId="0" animBg="1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Link analysis</a:t>
            </a:r>
            <a:endParaRPr lang="en-IN" sz="2200" smtClean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Calculates the importance of the pages using web graph </a:t>
            </a:r>
          </a:p>
          <a:p>
            <a:pPr marL="548640" lvl="1" fontAlgn="auto">
              <a:spcBef>
                <a:spcPts val="37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Node: pages </a:t>
            </a:r>
          </a:p>
          <a:p>
            <a:pPr marL="548640" lvl="1" fontAlgn="auto">
              <a:spcBef>
                <a:spcPts val="37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Edge: hyperlinks between pages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Motivation: link analysis based score is hard to manipulate  using spamming techniques 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Plays an important role in web IR scoring function</a:t>
            </a:r>
          </a:p>
          <a:p>
            <a:pPr marL="548640" lvl="1" fontAlgn="auto">
              <a:spcBef>
                <a:spcPts val="37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Page rank</a:t>
            </a:r>
          </a:p>
          <a:p>
            <a:pPr marL="548640" lvl="1" fontAlgn="auto">
              <a:spcBef>
                <a:spcPts val="37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Hub and Authority </a:t>
            </a:r>
          </a:p>
          <a:p>
            <a:pPr marL="548640" lvl="1" fontAlgn="auto">
              <a:spcBef>
                <a:spcPts val="37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Online Page Importance Computation (OPIC)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Link analysis score is used along with the </a:t>
            </a:r>
            <a:r>
              <a:rPr lang="en-US" dirty="0" err="1" smtClean="0"/>
              <a:t>tf-idf</a:t>
            </a:r>
            <a:r>
              <a:rPr lang="en-US" dirty="0" smtClean="0"/>
              <a:t> based score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We use OPIC score as a factor in CLIA. 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web_page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85750" y="357188"/>
            <a:ext cx="8572500" cy="6215062"/>
          </a:xfrm>
        </p:spPr>
      </p:pic>
      <p:sp>
        <p:nvSpPr>
          <p:cNvPr id="12" name="Flowchart: Connector 11"/>
          <p:cNvSpPr/>
          <p:nvPr/>
        </p:nvSpPr>
        <p:spPr>
          <a:xfrm>
            <a:off x="7643813" y="214313"/>
            <a:ext cx="428625" cy="357187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/>
          </a:p>
        </p:txBody>
      </p:sp>
      <p:sp>
        <p:nvSpPr>
          <p:cNvPr id="13" name="Flowchart: Connector 12"/>
          <p:cNvSpPr/>
          <p:nvPr/>
        </p:nvSpPr>
        <p:spPr>
          <a:xfrm>
            <a:off x="5929313" y="714375"/>
            <a:ext cx="428625" cy="357188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/>
          </a:p>
        </p:txBody>
      </p:sp>
      <p:sp>
        <p:nvSpPr>
          <p:cNvPr id="14" name="Flowchart: Connector 13"/>
          <p:cNvSpPr/>
          <p:nvPr/>
        </p:nvSpPr>
        <p:spPr>
          <a:xfrm>
            <a:off x="6215063" y="3286125"/>
            <a:ext cx="428625" cy="357188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/>
          </a:p>
        </p:txBody>
      </p:sp>
      <p:sp>
        <p:nvSpPr>
          <p:cNvPr id="15" name="Flowchart: Connector 14"/>
          <p:cNvSpPr/>
          <p:nvPr/>
        </p:nvSpPr>
        <p:spPr>
          <a:xfrm>
            <a:off x="5072063" y="4857750"/>
            <a:ext cx="428625" cy="357188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Learning  a ranking function</a:t>
            </a:r>
            <a:endParaRPr lang="en-IN" smtClean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How much weight should be given to different part of the web documents while ranking the documents?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A ranking function can be learned using following method</a:t>
            </a:r>
          </a:p>
          <a:p>
            <a:pPr marL="548640" lvl="1" fontAlgn="auto">
              <a:spcBef>
                <a:spcPts val="37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Machine learning algorithms: SVM, Max-entropy</a:t>
            </a:r>
          </a:p>
          <a:p>
            <a:pPr marL="548640" lvl="1" fontAlgn="auto">
              <a:spcBef>
                <a:spcPts val="37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Training</a:t>
            </a:r>
          </a:p>
          <a:p>
            <a:pPr marL="822960" lvl="2" fontAlgn="auto">
              <a:spcBef>
                <a:spcPts val="370"/>
              </a:spcBef>
              <a:spcAft>
                <a:spcPts val="0"/>
              </a:spcAft>
              <a:buClr>
                <a:schemeClr val="accent1">
                  <a:tint val="60000"/>
                </a:schemeClr>
              </a:buClr>
              <a:buFont typeface="Wingdings 2"/>
              <a:buChar char=""/>
              <a:defRPr/>
            </a:pPr>
            <a:r>
              <a:rPr lang="en-US" dirty="0" smtClean="0"/>
              <a:t>A set of query and its some relevant and non-relevant docs for each query </a:t>
            </a:r>
          </a:p>
          <a:p>
            <a:pPr marL="822960" lvl="2" fontAlgn="auto">
              <a:spcBef>
                <a:spcPts val="370"/>
              </a:spcBef>
              <a:spcAft>
                <a:spcPts val="0"/>
              </a:spcAft>
              <a:buClr>
                <a:schemeClr val="accent1">
                  <a:tint val="60000"/>
                </a:schemeClr>
              </a:buClr>
              <a:buFont typeface="Wingdings 2"/>
              <a:buChar char=""/>
              <a:defRPr/>
            </a:pPr>
            <a:r>
              <a:rPr lang="en-US" dirty="0" smtClean="0"/>
              <a:t>A set of features to capture the similarity of docs and query </a:t>
            </a:r>
          </a:p>
          <a:p>
            <a:pPr marL="822960" lvl="2" fontAlgn="auto">
              <a:spcBef>
                <a:spcPts val="370"/>
              </a:spcBef>
              <a:spcAft>
                <a:spcPts val="0"/>
              </a:spcAft>
              <a:buClr>
                <a:schemeClr val="accent1">
                  <a:tint val="60000"/>
                </a:schemeClr>
              </a:buClr>
              <a:buFont typeface="Wingdings 2"/>
              <a:buChar char=""/>
              <a:defRPr/>
            </a:pPr>
            <a:r>
              <a:rPr lang="en-US" dirty="0" smtClean="0"/>
              <a:t>In short, learn the optimal value of features</a:t>
            </a:r>
          </a:p>
          <a:p>
            <a:pPr marL="548640" lvl="1" fontAlgn="auto">
              <a:spcBef>
                <a:spcPts val="37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Ranking </a:t>
            </a:r>
          </a:p>
          <a:p>
            <a:pPr marL="822960" lvl="2" fontAlgn="auto">
              <a:spcBef>
                <a:spcPts val="370"/>
              </a:spcBef>
              <a:spcAft>
                <a:spcPts val="0"/>
              </a:spcAft>
              <a:buClr>
                <a:schemeClr val="accent1">
                  <a:tint val="60000"/>
                </a:schemeClr>
              </a:buClr>
              <a:buFont typeface="Wingdings 2"/>
              <a:buChar char=""/>
              <a:defRPr/>
            </a:pPr>
            <a:r>
              <a:rPr lang="en-US" dirty="0" smtClean="0"/>
              <a:t>Use a Trained model and generate score by combining different feature score for the documents set where query words appears </a:t>
            </a:r>
          </a:p>
          <a:p>
            <a:pPr marL="822960" lvl="2" fontAlgn="auto">
              <a:spcBef>
                <a:spcPts val="370"/>
              </a:spcBef>
              <a:spcAft>
                <a:spcPts val="0"/>
              </a:spcAft>
              <a:buClr>
                <a:schemeClr val="accent1">
                  <a:tint val="60000"/>
                </a:schemeClr>
              </a:buClr>
              <a:buFont typeface="Wingdings 2"/>
              <a:buChar char=""/>
              <a:defRPr/>
            </a:pPr>
            <a:r>
              <a:rPr lang="en-US" dirty="0" smtClean="0"/>
              <a:t>Sort the document by using score and display to user</a:t>
            </a:r>
          </a:p>
          <a:p>
            <a:pPr marL="822960" lvl="2" fontAlgn="auto">
              <a:spcBef>
                <a:spcPts val="370"/>
              </a:spcBef>
              <a:spcAft>
                <a:spcPts val="0"/>
              </a:spcAft>
              <a:buClr>
                <a:schemeClr val="accent1">
                  <a:tint val="60000"/>
                </a:schemeClr>
              </a:buClr>
              <a:buFont typeface="Wingdings 2"/>
              <a:buChar char=""/>
              <a:defRPr/>
            </a:pP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Extended Features for Web IR</a:t>
            </a:r>
            <a:endParaRPr lang="en-IN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marL="514350" indent="-514350" fontAlgn="auto">
              <a:spcBef>
                <a:spcPts val="58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/>
              <a:t>Content based features </a:t>
            </a:r>
          </a:p>
          <a:p>
            <a:pPr marL="914400" lvl="1" indent="-514350" fontAlgn="auto">
              <a:spcBef>
                <a:spcPts val="370"/>
              </a:spcBef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err="1" smtClean="0"/>
              <a:t>Tf</a:t>
            </a:r>
            <a:r>
              <a:rPr lang="en-US" dirty="0" smtClean="0"/>
              <a:t>, IDF, length, co-</a:t>
            </a:r>
            <a:r>
              <a:rPr lang="en-US" dirty="0" err="1" smtClean="0"/>
              <a:t>ord</a:t>
            </a:r>
            <a:r>
              <a:rPr lang="en-US" dirty="0" smtClean="0"/>
              <a:t>, etc </a:t>
            </a:r>
          </a:p>
          <a:p>
            <a:pPr marL="514350" indent="-514350" fontAlgn="auto">
              <a:spcBef>
                <a:spcPts val="58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/>
              <a:t>Link analysis based features</a:t>
            </a:r>
          </a:p>
          <a:p>
            <a:pPr marL="914400" lvl="1" indent="-514350" fontAlgn="auto">
              <a:spcBef>
                <a:spcPts val="370"/>
              </a:spcBef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OPIC score</a:t>
            </a:r>
          </a:p>
          <a:p>
            <a:pPr marL="914400" lvl="1" indent="-514350" fontAlgn="auto">
              <a:spcBef>
                <a:spcPts val="370"/>
              </a:spcBef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Domains based OPIC score</a:t>
            </a:r>
          </a:p>
          <a:p>
            <a:pPr marL="514350" indent="-514350" fontAlgn="auto">
              <a:spcBef>
                <a:spcPts val="58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/>
              <a:t>Standard IR algorithm based features</a:t>
            </a:r>
          </a:p>
          <a:p>
            <a:pPr marL="914400" lvl="1" indent="-514350" fontAlgn="auto">
              <a:spcBef>
                <a:spcPts val="370"/>
              </a:spcBef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BM25 score</a:t>
            </a:r>
          </a:p>
          <a:p>
            <a:pPr marL="914400" lvl="1" indent="-514350" fontAlgn="auto">
              <a:spcBef>
                <a:spcPts val="370"/>
              </a:spcBef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err="1" smtClean="0"/>
              <a:t>Lucene</a:t>
            </a:r>
            <a:r>
              <a:rPr lang="en-US" dirty="0" smtClean="0"/>
              <a:t> score</a:t>
            </a:r>
          </a:p>
          <a:p>
            <a:pPr marL="914400" lvl="1" indent="-514350" fontAlgn="auto">
              <a:spcBef>
                <a:spcPts val="370"/>
              </a:spcBef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LM based score</a:t>
            </a:r>
          </a:p>
          <a:p>
            <a:pPr marL="514350" indent="-514350" fontAlgn="auto">
              <a:spcBef>
                <a:spcPts val="58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/>
              <a:t>Language categories based features </a:t>
            </a:r>
          </a:p>
          <a:p>
            <a:pPr marL="914400" lvl="1" indent="-514350" fontAlgn="auto">
              <a:spcBef>
                <a:spcPts val="370"/>
              </a:spcBef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Named Entity</a:t>
            </a:r>
          </a:p>
          <a:p>
            <a:pPr marL="914400" lvl="1" indent="-514350" fontAlgn="auto">
              <a:spcBef>
                <a:spcPts val="370"/>
              </a:spcBef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Phrase based features </a:t>
            </a:r>
          </a:p>
          <a:p>
            <a:pPr marL="514350" indent="-514350" fontAlgn="auto">
              <a:spcBef>
                <a:spcPts val="58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/>
          </a:p>
          <a:p>
            <a:pPr marL="514350" indent="-514350" fontAlgn="auto">
              <a:spcBef>
                <a:spcPts val="58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smtClean="0"/>
              <a:t>Content based Features  </a:t>
            </a:r>
            <a:endParaRPr lang="en-IN" smtClean="0"/>
          </a:p>
        </p:txBody>
      </p:sp>
      <p:graphicFrame>
        <p:nvGraphicFramePr>
          <p:cNvPr id="2050" name="Content Placeholder 3"/>
          <p:cNvGraphicFramePr>
            <a:graphicFrameLocks noChangeAspect="1"/>
          </p:cNvGraphicFramePr>
          <p:nvPr>
            <p:ph idx="1"/>
          </p:nvPr>
        </p:nvGraphicFramePr>
        <p:xfrm>
          <a:off x="714375" y="1357313"/>
          <a:ext cx="7532688" cy="5211762"/>
        </p:xfrm>
        <a:graphic>
          <a:graphicData uri="http://schemas.openxmlformats.org/presentationml/2006/ole">
            <p:oleObj spid="_x0000_s2050" name="Document" r:id="rId3" imgW="8764237" imgH="6063643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Details of features</a:t>
            </a:r>
            <a:endParaRPr lang="en-IN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524000" y="1397000"/>
          <a:ext cx="60960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3488"/>
                <a:gridCol w="476251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Feature No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Descriptions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 smtClean="0"/>
                        <a:t>Length of body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length of title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length of URL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length of Anchor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5-14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C1-C10</a:t>
                      </a:r>
                      <a:r>
                        <a:rPr lang="en-US" baseline="0" dirty="0" smtClean="0"/>
                        <a:t> for Title of the page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15-24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C1-C10 for Body</a:t>
                      </a:r>
                      <a:r>
                        <a:rPr lang="en-US" baseline="0" dirty="0" smtClean="0"/>
                        <a:t> of the page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25-34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C1-C10</a:t>
                      </a:r>
                      <a:r>
                        <a:rPr lang="en-US" baseline="0" dirty="0" smtClean="0"/>
                        <a:t> for URL of the page 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35-44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C1-C10 for Anchor of the</a:t>
                      </a:r>
                      <a:r>
                        <a:rPr lang="en-US" baseline="0" dirty="0" smtClean="0"/>
                        <a:t> page 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45 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OPIC</a:t>
                      </a:r>
                      <a:r>
                        <a:rPr lang="en-US" baseline="0" dirty="0" smtClean="0"/>
                        <a:t> score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46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Domain based</a:t>
                      </a:r>
                      <a:r>
                        <a:rPr lang="en-US" baseline="0" dirty="0" smtClean="0"/>
                        <a:t> classification score</a:t>
                      </a:r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Details of features(Cont)</a:t>
            </a:r>
            <a:endParaRPr lang="en-IN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524000" y="1397000"/>
          <a:ext cx="6096000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3488"/>
                <a:gridCol w="476251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Feature No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Descriptions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48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 smtClean="0"/>
                        <a:t>BM25 Score 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49 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Lucene</a:t>
                      </a:r>
                      <a:r>
                        <a:rPr lang="en-US" dirty="0" smtClean="0"/>
                        <a:t> score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aseline="0" dirty="0" smtClean="0"/>
                        <a:t>50 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Language</a:t>
                      </a:r>
                      <a:r>
                        <a:rPr lang="en-US" baseline="0" dirty="0" smtClean="0"/>
                        <a:t> Modeling score 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51 -54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Named entity</a:t>
                      </a:r>
                      <a:r>
                        <a:rPr lang="en-US" baseline="0" dirty="0" smtClean="0"/>
                        <a:t>  weight for title, body , anchor , </a:t>
                      </a:r>
                      <a:r>
                        <a:rPr lang="en-US" baseline="0" dirty="0" err="1" smtClean="0"/>
                        <a:t>url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55-58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Multi-word  weight for </a:t>
                      </a:r>
                      <a:r>
                        <a:rPr lang="en-US" baseline="0" dirty="0" smtClean="0"/>
                        <a:t>title, body , anchor , </a:t>
                      </a:r>
                      <a:r>
                        <a:rPr lang="en-US" baseline="0" dirty="0" err="1" smtClean="0"/>
                        <a:t>url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59-62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Phrasal score for</a:t>
                      </a:r>
                      <a:r>
                        <a:rPr lang="en-US" baseline="0" dirty="0" smtClean="0"/>
                        <a:t> title, body , anchor , </a:t>
                      </a:r>
                      <a:r>
                        <a:rPr lang="en-US" baseline="0" dirty="0" err="1" smtClean="0"/>
                        <a:t>url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63-66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Co-</a:t>
                      </a:r>
                      <a:r>
                        <a:rPr lang="en-US" dirty="0" err="1" smtClean="0"/>
                        <a:t>ord</a:t>
                      </a:r>
                      <a:r>
                        <a:rPr lang="en-US" dirty="0" smtClean="0"/>
                        <a:t> factor for </a:t>
                      </a:r>
                      <a:r>
                        <a:rPr lang="en-US" baseline="0" dirty="0" smtClean="0"/>
                        <a:t>title, body , anchor , </a:t>
                      </a:r>
                      <a:r>
                        <a:rPr lang="en-US" baseline="0" dirty="0" err="1" smtClean="0"/>
                        <a:t>url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71 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Co-</a:t>
                      </a:r>
                      <a:r>
                        <a:rPr lang="en-US" dirty="0" err="1" smtClean="0"/>
                        <a:t>ord</a:t>
                      </a:r>
                      <a:r>
                        <a:rPr lang="en-US" dirty="0" smtClean="0"/>
                        <a:t> factor</a:t>
                      </a:r>
                      <a:r>
                        <a:rPr lang="en-US" baseline="0" dirty="0" smtClean="0"/>
                        <a:t> for H1 tag of web document</a:t>
                      </a:r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Experiments and results </a:t>
            </a:r>
            <a:endParaRPr lang="en-IN" smtClean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857250" y="1928813"/>
          <a:ext cx="7772410" cy="3235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43286"/>
                <a:gridCol w="1057308"/>
                <a:gridCol w="785819"/>
                <a:gridCol w="928694"/>
                <a:gridCol w="1557303"/>
              </a:tblGrid>
              <a:tr h="370840"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MAP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Nutch</a:t>
                      </a:r>
                      <a:r>
                        <a:rPr lang="en-US" b="1" baseline="0" dirty="0" smtClean="0"/>
                        <a:t> Ranking </a:t>
                      </a:r>
                      <a:endParaRPr lang="en-IN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b="1" dirty="0" smtClean="0"/>
                        <a:t>0.2267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b="1" dirty="0" smtClean="0"/>
                        <a:t>0.2267</a:t>
                      </a:r>
                      <a:endParaRPr lang="en-IN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b="1" dirty="0" smtClean="0"/>
                        <a:t>0.2667</a:t>
                      </a:r>
                      <a:endParaRPr lang="en-IN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b="1" dirty="0" smtClean="0"/>
                        <a:t>0.2137</a:t>
                      </a:r>
                      <a:endParaRPr lang="en-IN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 smtClean="0"/>
                        <a:t>DIR with Title + content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0.6933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0.64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0.5911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0.3444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 smtClean="0"/>
                        <a:t>DIR with URL+ content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0.72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0.62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0.5333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0.3449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 smtClean="0"/>
                        <a:t>DIR with Title + URL + content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0.72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0.6533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0.56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0.36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 smtClean="0"/>
                        <a:t>DIR with </a:t>
                      </a:r>
                      <a:r>
                        <a:rPr lang="en-IN" dirty="0" err="1" smtClean="0"/>
                        <a:t>Title+URL+content+anchor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0.73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0.66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0.58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0.3734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b="1" dirty="0" smtClean="0"/>
                        <a:t>DIR with </a:t>
                      </a:r>
                      <a:r>
                        <a:rPr lang="en-IN" b="1" dirty="0" err="1" smtClean="0"/>
                        <a:t>Title+URL</a:t>
                      </a:r>
                      <a:r>
                        <a:rPr lang="en-IN" b="1" dirty="0" smtClean="0"/>
                        <a:t>+ content + anchor+ NE feature</a:t>
                      </a:r>
                      <a:endParaRPr lang="en-IN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0.76</a:t>
                      </a:r>
                      <a:endParaRPr lang="en-IN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0.63</a:t>
                      </a:r>
                      <a:endParaRPr lang="en-IN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0.6</a:t>
                      </a:r>
                      <a:endParaRPr lang="en-IN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0.4</a:t>
                      </a:r>
                      <a:endParaRPr lang="en-IN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642938" y="3000375"/>
            <a:ext cx="7772400" cy="1143000"/>
          </a:xfrm>
        </p:spPr>
        <p:txBody>
          <a:bodyPr/>
          <a:lstStyle/>
          <a:p>
            <a:r>
              <a:rPr lang="en-US" smtClean="0"/>
              <a:t>Thanks </a:t>
            </a:r>
            <a:endParaRPr lang="en-IN" smtClean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417</TotalTime>
  <Words>641</Words>
  <Application>Microsoft Office PowerPoint</Application>
  <PresentationFormat>On-screen Show (4:3)</PresentationFormat>
  <Paragraphs>168</Paragraphs>
  <Slides>18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Equity</vt:lpstr>
      <vt:lpstr>Document</vt:lpstr>
      <vt:lpstr>CS344: Introduction to Artificial Intelligence </vt:lpstr>
      <vt:lpstr>Road Map</vt:lpstr>
      <vt:lpstr>Cross Lingual IR</vt:lpstr>
      <vt:lpstr>Why CLIR?</vt:lpstr>
      <vt:lpstr>Cross Lingual Information Access </vt:lpstr>
      <vt:lpstr>Slide 6</vt:lpstr>
      <vt:lpstr>CLIA Demo </vt:lpstr>
      <vt:lpstr>Various Ranking methods </vt:lpstr>
      <vt:lpstr>Nutch Ranking</vt:lpstr>
      <vt:lpstr>Link analysis</vt:lpstr>
      <vt:lpstr>Slide 11</vt:lpstr>
      <vt:lpstr>Learning  a ranking function</vt:lpstr>
      <vt:lpstr>Extended Features for Web IR</vt:lpstr>
      <vt:lpstr>Content based Features  </vt:lpstr>
      <vt:lpstr>Details of features</vt:lpstr>
      <vt:lpstr>Details of features(Cont)</vt:lpstr>
      <vt:lpstr>Experiments and results </vt:lpstr>
      <vt:lpstr>Thanks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Cross lingual Information Access</dc:title>
  <dc:creator>Vishal</dc:creator>
  <cp:lastModifiedBy>Pushpak </cp:lastModifiedBy>
  <cp:revision>10</cp:revision>
  <dcterms:created xsi:type="dcterms:W3CDTF">2010-03-29T10:33:18Z</dcterms:created>
  <dcterms:modified xsi:type="dcterms:W3CDTF">2010-04-02T15:30:03Z</dcterms:modified>
</cp:coreProperties>
</file>