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310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257" r:id="rId17"/>
    <p:sldId id="258" r:id="rId18"/>
    <p:sldId id="259" r:id="rId19"/>
    <p:sldId id="260" r:id="rId20"/>
    <p:sldId id="261" r:id="rId21"/>
    <p:sldId id="263" r:id="rId22"/>
    <p:sldId id="264" r:id="rId23"/>
    <p:sldId id="265" r:id="rId24"/>
    <p:sldId id="287" r:id="rId25"/>
    <p:sldId id="267" r:id="rId26"/>
    <p:sldId id="268" r:id="rId27"/>
    <p:sldId id="270" r:id="rId28"/>
    <p:sldId id="271" r:id="rId2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tesh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FF"/>
    <a:srgbClr val="CCECFF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709" autoAdjust="0"/>
    <p:restoredTop sz="94660"/>
  </p:normalViewPr>
  <p:slideViewPr>
    <p:cSldViewPr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2DFF3B6-F74E-45B1-B2BB-870C74249E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93416-AE84-4B91-9FA7-E4AFA8F797DD}" type="slidenum">
              <a:rPr lang="en-US"/>
              <a:pPr/>
              <a:t>1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20157E-30B7-490E-8519-890683A8465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C453C-5DBB-41A9-89B3-F874D23D351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2FABF4-FBF5-450E-B568-CDBA6F91C05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90E02-1BF1-45A0-9539-C705866B3DE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E921C5-116D-4E80-9B1A-C696ADB4C9C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62F868-C0EB-418C-AA03-50668384AB1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D8954C-3900-4133-A4D1-C4E78FADF22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32937-2220-4AD6-808A-814AD3394F4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872B7D-4004-449B-ACCF-FAFAAA9239F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86C03-9B69-4B26-85BC-FAAF6CB0825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117226-4F3E-429A-9F20-AEAE8EB51A0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5953B9-05B0-4275-9971-AA17E89986B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E600D8-875E-4C0F-A783-712A559C6C4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A7B3-4704-40F4-B294-ECB50771D7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FE87-AC1D-41BC-A676-4F0E03876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5905-09E9-4148-A215-D4C69C6DAC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192F-89DA-44DA-BC2E-B9F535126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32FA631-174A-44B6-87B8-90ECD1A76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7DE11-5BB3-4DD6-B894-35AEDBA3F4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802BD-1B87-4982-917B-AD7E8677D7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DC49-0D27-4932-AE69-CA5477844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009E-EB2F-4DB8-A5D5-54250FC4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8D38E-D5DF-42C9-A18F-C18C693FA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8821-9E8E-4655-8328-C9B06DBAAA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7A9ABD-505F-4FBA-ACFC-2B87536A5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</a:rPr>
              <a:t>CS344: Introduction to Artificial Intelligence</a:t>
            </a: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endParaRPr lang="en-US" dirty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95600"/>
            <a:ext cx="6400800" cy="274320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Pushpak Bhattacharyya</a:t>
            </a:r>
            <a:b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CSE Dept., </a:t>
            </a:r>
            <a:b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IIT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Bombay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Lecture 38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</a:rPr>
              <a:t>: PAC Learning, VC dimension; Self Organization</a:t>
            </a:r>
            <a:endParaRPr lang="en-US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36C226-DEB8-4629-9218-BE01470DFE1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2772" name="Line 2"/>
          <p:cNvSpPr>
            <a:spLocks noChangeShapeType="1"/>
          </p:cNvSpPr>
          <p:nvPr/>
        </p:nvSpPr>
        <p:spPr bwMode="auto">
          <a:xfrm flipH="1">
            <a:off x="2438400" y="1219200"/>
            <a:ext cx="2743200" cy="388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3"/>
          <p:cNvSpPr>
            <a:spLocks noChangeShapeType="1"/>
          </p:cNvSpPr>
          <p:nvPr/>
        </p:nvSpPr>
        <p:spPr bwMode="auto">
          <a:xfrm>
            <a:off x="2286000" y="1447800"/>
            <a:ext cx="3124200" cy="3657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2286000" y="25908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Oval 6"/>
          <p:cNvSpPr>
            <a:spLocks noChangeArrowheads="1"/>
          </p:cNvSpPr>
          <p:nvPr/>
        </p:nvSpPr>
        <p:spPr bwMode="auto">
          <a:xfrm>
            <a:off x="36576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Oval 7"/>
          <p:cNvSpPr>
            <a:spLocks noChangeArrowheads="1"/>
          </p:cNvSpPr>
          <p:nvPr/>
        </p:nvSpPr>
        <p:spPr bwMode="auto">
          <a:xfrm>
            <a:off x="5181600" y="27432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EF095-1758-4439-B287-3DCA42A2CA3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2640013" y="1196975"/>
            <a:ext cx="4206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4938713" y="1196975"/>
            <a:ext cx="4206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3798" name="Text Box 7"/>
          <p:cNvSpPr txBox="1">
            <a:spLocks noChangeArrowheads="1"/>
          </p:cNvSpPr>
          <p:nvPr/>
        </p:nvSpPr>
        <p:spPr bwMode="auto">
          <a:xfrm>
            <a:off x="2630488" y="3771900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3799" name="Text Box 8"/>
          <p:cNvSpPr txBox="1">
            <a:spLocks noChangeArrowheads="1"/>
          </p:cNvSpPr>
          <p:nvPr/>
        </p:nvSpPr>
        <p:spPr bwMode="auto">
          <a:xfrm>
            <a:off x="4992688" y="3695700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3800" name="Line 12"/>
          <p:cNvSpPr>
            <a:spLocks noChangeShapeType="1"/>
          </p:cNvSpPr>
          <p:nvPr/>
        </p:nvSpPr>
        <p:spPr bwMode="auto">
          <a:xfrm>
            <a:off x="1524000" y="381000"/>
            <a:ext cx="0" cy="5638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3"/>
          <p:cNvSpPr>
            <a:spLocks noChangeShapeType="1"/>
          </p:cNvSpPr>
          <p:nvPr/>
        </p:nvSpPr>
        <p:spPr bwMode="auto">
          <a:xfrm>
            <a:off x="533400" y="4343400"/>
            <a:ext cx="7467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Text Box 14"/>
          <p:cNvSpPr txBox="1">
            <a:spLocks noChangeArrowheads="1"/>
          </p:cNvSpPr>
          <p:nvPr/>
        </p:nvSpPr>
        <p:spPr bwMode="auto">
          <a:xfrm>
            <a:off x="7024688" y="4549775"/>
            <a:ext cx="361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3803" name="Text Box 15"/>
          <p:cNvSpPr txBox="1">
            <a:spLocks noChangeArrowheads="1"/>
          </p:cNvSpPr>
          <p:nvPr/>
        </p:nvSpPr>
        <p:spPr bwMode="auto">
          <a:xfrm>
            <a:off x="915988" y="434975"/>
            <a:ext cx="361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3804" name="Rectangle 16"/>
          <p:cNvSpPr>
            <a:spLocks noChangeArrowheads="1"/>
          </p:cNvSpPr>
          <p:nvPr/>
        </p:nvSpPr>
        <p:spPr bwMode="auto">
          <a:xfrm>
            <a:off x="1849438" y="4981575"/>
            <a:ext cx="4495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|s| = 4 cannot  be shattered</a:t>
            </a:r>
          </a:p>
        </p:txBody>
      </p:sp>
      <p:sp>
        <p:nvSpPr>
          <p:cNvPr id="33805" name="Oval 17"/>
          <p:cNvSpPr>
            <a:spLocks noChangeArrowheads="1"/>
          </p:cNvSpPr>
          <p:nvPr/>
        </p:nvSpPr>
        <p:spPr bwMode="auto">
          <a:xfrm>
            <a:off x="2819400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Oval 18"/>
          <p:cNvSpPr>
            <a:spLocks noChangeArrowheads="1"/>
          </p:cNvSpPr>
          <p:nvPr/>
        </p:nvSpPr>
        <p:spPr bwMode="auto">
          <a:xfrm>
            <a:off x="4953000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Oval 19"/>
          <p:cNvSpPr>
            <a:spLocks noChangeArrowheads="1"/>
          </p:cNvSpPr>
          <p:nvPr/>
        </p:nvSpPr>
        <p:spPr bwMode="auto">
          <a:xfrm>
            <a:off x="28194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Oval 20"/>
          <p:cNvSpPr>
            <a:spLocks noChangeArrowheads="1"/>
          </p:cNvSpPr>
          <p:nvPr/>
        </p:nvSpPr>
        <p:spPr bwMode="auto">
          <a:xfrm>
            <a:off x="4953000" y="3733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21"/>
          <p:cNvSpPr>
            <a:spLocks noChangeArrowheads="1"/>
          </p:cNvSpPr>
          <p:nvPr/>
        </p:nvSpPr>
        <p:spPr bwMode="auto">
          <a:xfrm>
            <a:off x="6248400" y="4572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S</a:t>
            </a:r>
            <a:r>
              <a:rPr lang="en-US" sz="2800" baseline="-25000">
                <a:solidFill>
                  <a:schemeClr val="bg1"/>
                </a:solidFill>
              </a:rPr>
              <a:t>4</a:t>
            </a:r>
            <a:r>
              <a:rPr lang="en-US" sz="2800">
                <a:solidFill>
                  <a:schemeClr val="bg1"/>
                </a:solidFill>
              </a:rPr>
              <a:t>= { a,b,c,d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>
                <a:solidFill>
                  <a:schemeClr val="bg1"/>
                </a:solidFill>
              </a:rPr>
              <a:t>Fundamental Theorem of PAC learning </a:t>
            </a:r>
            <a:r>
              <a:rPr lang="en-US" sz="3200" i="1" smtClean="0">
                <a:solidFill>
                  <a:schemeClr val="bg1"/>
                </a:solidFill>
              </a:rPr>
              <a:t>(Ehrenfeuct et. al, 1989)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 Concept Class </a:t>
            </a:r>
            <a:r>
              <a:rPr lang="en-US" i="1" smtClean="0">
                <a:solidFill>
                  <a:schemeClr val="bg1"/>
                </a:solidFill>
              </a:rPr>
              <a:t>C</a:t>
            </a:r>
            <a:r>
              <a:rPr lang="en-US" smtClean="0">
                <a:solidFill>
                  <a:schemeClr val="bg1"/>
                </a:solidFill>
              </a:rPr>
              <a:t> is learnable for all probability distributions and all concepts in </a:t>
            </a:r>
            <a:r>
              <a:rPr lang="en-US" i="1" smtClean="0">
                <a:solidFill>
                  <a:schemeClr val="bg1"/>
                </a:solidFill>
              </a:rPr>
              <a:t>C</a:t>
            </a:r>
            <a:r>
              <a:rPr lang="en-US" smtClean="0">
                <a:solidFill>
                  <a:schemeClr val="bg1"/>
                </a:solidFill>
              </a:rPr>
              <a:t> if and only if the VC dimension of </a:t>
            </a:r>
            <a:r>
              <a:rPr lang="en-US" i="1" smtClean="0">
                <a:solidFill>
                  <a:schemeClr val="bg1"/>
                </a:solidFill>
              </a:rPr>
              <a:t>C</a:t>
            </a:r>
            <a:r>
              <a:rPr lang="en-US" smtClean="0">
                <a:solidFill>
                  <a:schemeClr val="bg1"/>
                </a:solidFill>
              </a:rPr>
              <a:t> is finite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If the VC dimension of </a:t>
            </a:r>
            <a:r>
              <a:rPr lang="en-US" i="1" smtClean="0">
                <a:solidFill>
                  <a:schemeClr val="bg1"/>
                </a:solidFill>
              </a:rPr>
              <a:t>C</a:t>
            </a:r>
            <a:r>
              <a:rPr lang="en-US" smtClean="0">
                <a:solidFill>
                  <a:schemeClr val="bg1"/>
                </a:solidFill>
              </a:rPr>
              <a:t> is </a:t>
            </a:r>
            <a:r>
              <a:rPr lang="en-US" i="1" smtClean="0">
                <a:solidFill>
                  <a:schemeClr val="bg1"/>
                </a:solidFill>
              </a:rPr>
              <a:t>d</a:t>
            </a:r>
            <a:r>
              <a:rPr lang="en-US" smtClean="0">
                <a:solidFill>
                  <a:schemeClr val="bg1"/>
                </a:solidFill>
              </a:rPr>
              <a:t>, then…(next page)</a:t>
            </a:r>
          </a:p>
        </p:txBody>
      </p:sp>
      <p:sp>
        <p:nvSpPr>
          <p:cNvPr id="3481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5699D4-044F-4B1C-89C2-D2313D9ABEB3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Fundamental theorem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(a) for 0&lt;</a:t>
            </a:r>
            <a:r>
              <a:rPr lang="el-GR" dirty="0" smtClean="0">
                <a:cs typeface="Arial" charset="0"/>
              </a:rPr>
              <a:t>ε</a:t>
            </a:r>
            <a:r>
              <a:rPr lang="en-US" dirty="0" smtClean="0">
                <a:cs typeface="Arial" charset="0"/>
              </a:rPr>
              <a:t>&lt;1 and the sample size at least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</a:rPr>
              <a:t>      </a:t>
            </a:r>
            <a:r>
              <a:rPr lang="en-US" b="1" i="1" dirty="0" smtClean="0">
                <a:cs typeface="Arial" charset="0"/>
              </a:rPr>
              <a:t>max[(4/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)log(2/</a:t>
            </a:r>
            <a:r>
              <a:rPr lang="el-GR" b="1" i="1" dirty="0" smtClean="0">
                <a:cs typeface="Arial" charset="0"/>
              </a:rPr>
              <a:t>δ</a:t>
            </a:r>
            <a:r>
              <a:rPr lang="en-US" b="1" i="1" dirty="0" smtClean="0">
                <a:cs typeface="Arial" charset="0"/>
              </a:rPr>
              <a:t>), (8d/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)log(13/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)]</a:t>
            </a:r>
            <a:r>
              <a:rPr lang="en-US" dirty="0" smtClean="0"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</a:rPr>
              <a:t>    any consistent function </a:t>
            </a:r>
            <a:r>
              <a:rPr lang="en-US" i="1" dirty="0" smtClean="0">
                <a:cs typeface="Arial" charset="0"/>
              </a:rPr>
              <a:t>A:S</a:t>
            </a:r>
            <a:r>
              <a:rPr lang="en-US" i="1" baseline="-25000" dirty="0" smtClean="0">
                <a:cs typeface="Arial" charset="0"/>
              </a:rPr>
              <a:t>c</a:t>
            </a:r>
            <a:r>
              <a:rPr lang="en-US" i="1" dirty="0" smtClean="0">
                <a:cs typeface="Arial" charset="0"/>
                <a:sym typeface="Wingdings" pitchFamily="2" charset="2"/>
              </a:rPr>
              <a:t>C</a:t>
            </a:r>
            <a:r>
              <a:rPr lang="en-US" dirty="0" smtClean="0">
                <a:cs typeface="Arial" charset="0"/>
                <a:sym typeface="Wingdings" pitchFamily="2" charset="2"/>
              </a:rPr>
              <a:t> is a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  <a:sym typeface="Wingdings" pitchFamily="2" charset="2"/>
              </a:rPr>
              <a:t>    learning function for 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  <a:sym typeface="Wingdings" pitchFamily="2" charset="2"/>
              </a:rPr>
              <a:t>(b) for </a:t>
            </a:r>
            <a:r>
              <a:rPr lang="en-US" dirty="0" smtClean="0"/>
              <a:t>0&lt;</a:t>
            </a:r>
            <a:r>
              <a:rPr lang="el-GR" dirty="0" smtClean="0">
                <a:cs typeface="Arial" charset="0"/>
              </a:rPr>
              <a:t>ε</a:t>
            </a:r>
            <a:r>
              <a:rPr lang="en-US" dirty="0" smtClean="0">
                <a:cs typeface="Arial" charset="0"/>
              </a:rPr>
              <a:t>&lt;1/2 and sample size less than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 dirty="0" smtClean="0">
                <a:cs typeface="Arial" charset="0"/>
              </a:rPr>
              <a:t>      max[((1-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)/ 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)</a:t>
            </a:r>
            <a:r>
              <a:rPr lang="en-US" b="1" i="1" dirty="0" err="1" smtClean="0">
                <a:cs typeface="Arial" charset="0"/>
              </a:rPr>
              <a:t>ln</a:t>
            </a:r>
            <a:r>
              <a:rPr lang="en-US" b="1" i="1" dirty="0" smtClean="0">
                <a:cs typeface="Arial" charset="0"/>
              </a:rPr>
              <a:t>(1/ </a:t>
            </a:r>
            <a:r>
              <a:rPr lang="el-GR" b="1" i="1" dirty="0" smtClean="0">
                <a:cs typeface="Arial" charset="0"/>
              </a:rPr>
              <a:t>δ</a:t>
            </a:r>
            <a:r>
              <a:rPr lang="en-US" b="1" i="1" dirty="0" smtClean="0">
                <a:cs typeface="Arial" charset="0"/>
              </a:rPr>
              <a:t>), d(1-2(</a:t>
            </a:r>
            <a:r>
              <a:rPr lang="el-GR" b="1" i="1" dirty="0" smtClean="0">
                <a:cs typeface="Arial" charset="0"/>
              </a:rPr>
              <a:t>ε</a:t>
            </a:r>
            <a:r>
              <a:rPr lang="en-US" b="1" i="1" dirty="0" smtClean="0">
                <a:cs typeface="Arial" charset="0"/>
              </a:rPr>
              <a:t>(1- </a:t>
            </a:r>
            <a:r>
              <a:rPr lang="el-GR" b="1" i="1" dirty="0" smtClean="0">
                <a:cs typeface="Arial" charset="0"/>
              </a:rPr>
              <a:t>δ</a:t>
            </a:r>
            <a:r>
              <a:rPr lang="en-US" b="1" i="1" dirty="0" smtClean="0">
                <a:cs typeface="Arial" charset="0"/>
              </a:rPr>
              <a:t>)+ </a:t>
            </a:r>
            <a:r>
              <a:rPr lang="el-GR" b="1" i="1" dirty="0" smtClean="0">
                <a:cs typeface="Arial" charset="0"/>
              </a:rPr>
              <a:t>δ</a:t>
            </a:r>
            <a:r>
              <a:rPr lang="en-US" b="1" i="1" dirty="0" smtClean="0">
                <a:cs typeface="Arial" charset="0"/>
              </a:rPr>
              <a:t>))]</a:t>
            </a:r>
            <a:endParaRPr lang="el-GR" b="1" i="1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</a:rPr>
              <a:t>     No function </a:t>
            </a:r>
            <a:r>
              <a:rPr lang="en-US" i="1" dirty="0" smtClean="0">
                <a:cs typeface="Arial" charset="0"/>
              </a:rPr>
              <a:t>A:S</a:t>
            </a:r>
            <a:r>
              <a:rPr lang="en-US" i="1" baseline="-25000" dirty="0" smtClean="0">
                <a:cs typeface="Arial" charset="0"/>
              </a:rPr>
              <a:t>c</a:t>
            </a:r>
            <a:r>
              <a:rPr lang="en-US" i="1" dirty="0" smtClean="0">
                <a:cs typeface="Arial" charset="0"/>
                <a:sym typeface="Wingdings" pitchFamily="2" charset="2"/>
              </a:rPr>
              <a:t>H, </a:t>
            </a:r>
            <a:r>
              <a:rPr lang="en-US" dirty="0" smtClean="0">
                <a:cs typeface="Arial" charset="0"/>
                <a:sym typeface="Wingdings" pitchFamily="2" charset="2"/>
              </a:rPr>
              <a:t>for any hypothesis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cs typeface="Arial" charset="0"/>
                <a:sym typeface="Wingdings" pitchFamily="2" charset="2"/>
              </a:rPr>
              <a:t>     space is a learning function for </a:t>
            </a:r>
            <a:r>
              <a:rPr lang="en-US" i="1" dirty="0" smtClean="0">
                <a:cs typeface="Arial" charset="0"/>
                <a:sym typeface="Wingdings" pitchFamily="2" charset="2"/>
              </a:rPr>
              <a:t>C.</a:t>
            </a:r>
            <a:endParaRPr lang="el-GR" i="1" dirty="0" smtClean="0">
              <a:cs typeface="Arial" charset="0"/>
              <a:sym typeface="Wingdings" pitchFamily="2" charset="2"/>
            </a:endParaRPr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C91A0A-AED6-4419-A133-E228749DC99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04800"/>
            <a:ext cx="7924800" cy="2438400"/>
          </a:xfrm>
        </p:spPr>
        <p:txBody>
          <a:bodyPr/>
          <a:lstStyle/>
          <a:p>
            <a:pPr marL="609600" indent="-609600" algn="l" eaLnBrk="1" hangingPunct="1"/>
            <a:r>
              <a:rPr lang="en-US" sz="4400" dirty="0" smtClean="0">
                <a:solidFill>
                  <a:schemeClr val="bg1"/>
                </a:solidFill>
              </a:rPr>
              <a:t>Book</a:t>
            </a:r>
            <a:r>
              <a:rPr lang="en-US" sz="4800" dirty="0" smtClean="0">
                <a:solidFill>
                  <a:schemeClr val="bg1"/>
                </a:solidFill>
              </a:rPr>
              <a:t>	</a:t>
            </a:r>
          </a:p>
          <a:p>
            <a:pPr marL="990600" lvl="1" indent="-533400" algn="l" eaLnBrk="1" hangingPunct="1">
              <a:buFontTx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Computational Learning Theory, M. H. G. Anthony, N. Biggs, Cambridge Tracts in Theoretical Computer Science, 1997.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1000" y="2895600"/>
            <a:ext cx="8229600" cy="3324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algn="l"/>
            <a:r>
              <a:rPr lang="en-US" sz="4400">
                <a:solidFill>
                  <a:schemeClr val="bg1"/>
                </a:solidFill>
              </a:rPr>
              <a:t> Paper’s</a:t>
            </a:r>
          </a:p>
          <a:p>
            <a:pPr marL="342900" indent="-342900" algn="l"/>
            <a:r>
              <a:rPr lang="en-US" sz="2800">
                <a:solidFill>
                  <a:schemeClr val="bg1"/>
                </a:solidFill>
              </a:rPr>
              <a:t>     1. A theory of the learnable, Valiant, LG (1984),  Communications of the ACM 27(11):1134 -1142.</a:t>
            </a:r>
          </a:p>
          <a:p>
            <a:pPr marL="342900" indent="-342900" algn="l"/>
            <a:r>
              <a:rPr lang="en-US" sz="2800">
                <a:solidFill>
                  <a:schemeClr val="bg1"/>
                </a:solidFill>
              </a:rPr>
              <a:t>	</a:t>
            </a:r>
          </a:p>
          <a:p>
            <a:pPr marL="342900" indent="-342900" algn="l"/>
            <a:r>
              <a:rPr lang="en-US" sz="2800">
                <a:solidFill>
                  <a:schemeClr val="bg1"/>
                </a:solidFill>
              </a:rPr>
              <a:t>    2. Learnability and the VC-dimension, A Blumer, A Ehrenfeucht, D Haussler, M Warmuth - Journal of the ACM, 1989.</a:t>
            </a:r>
            <a:r>
              <a:rPr lang="en-US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Self Organization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Self Organization</a:t>
            </a:r>
          </a:p>
        </p:txBody>
      </p:sp>
      <p:sp>
        <p:nvSpPr>
          <p:cNvPr id="704515" name="Rectangle 3"/>
          <p:cNvSpPr>
            <a:spLocks noChangeArrowheads="1"/>
          </p:cNvSpPr>
          <p:nvPr/>
        </p:nvSpPr>
        <p:spPr bwMode="auto">
          <a:xfrm>
            <a:off x="2855913" y="1600200"/>
            <a:ext cx="353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Biological Motivation </a:t>
            </a:r>
          </a:p>
        </p:txBody>
      </p:sp>
      <p:sp>
        <p:nvSpPr>
          <p:cNvPr id="704516" name="Freeform 4"/>
          <p:cNvSpPr>
            <a:spLocks/>
          </p:cNvSpPr>
          <p:nvPr/>
        </p:nvSpPr>
        <p:spPr bwMode="auto">
          <a:xfrm>
            <a:off x="2925763" y="2628900"/>
            <a:ext cx="3043237" cy="3455988"/>
          </a:xfrm>
          <a:custGeom>
            <a:avLst/>
            <a:gdLst/>
            <a:ahLst/>
            <a:cxnLst>
              <a:cxn ang="0">
                <a:pos x="13" y="144"/>
              </a:cxn>
              <a:cxn ang="0">
                <a:pos x="509" y="0"/>
              </a:cxn>
              <a:cxn ang="0">
                <a:pos x="1261" y="64"/>
              </a:cxn>
              <a:cxn ang="0">
                <a:pos x="1469" y="144"/>
              </a:cxn>
              <a:cxn ang="0">
                <a:pos x="1565" y="208"/>
              </a:cxn>
              <a:cxn ang="0">
                <a:pos x="1613" y="256"/>
              </a:cxn>
              <a:cxn ang="0">
                <a:pos x="1661" y="304"/>
              </a:cxn>
              <a:cxn ang="0">
                <a:pos x="1677" y="336"/>
              </a:cxn>
              <a:cxn ang="0">
                <a:pos x="1709" y="352"/>
              </a:cxn>
              <a:cxn ang="0">
                <a:pos x="1773" y="432"/>
              </a:cxn>
              <a:cxn ang="0">
                <a:pos x="1917" y="752"/>
              </a:cxn>
              <a:cxn ang="0">
                <a:pos x="1901" y="1136"/>
              </a:cxn>
              <a:cxn ang="0">
                <a:pos x="1661" y="1792"/>
              </a:cxn>
              <a:cxn ang="0">
                <a:pos x="1533" y="2000"/>
              </a:cxn>
              <a:cxn ang="0">
                <a:pos x="1357" y="2112"/>
              </a:cxn>
              <a:cxn ang="0">
                <a:pos x="1133" y="2144"/>
              </a:cxn>
              <a:cxn ang="0">
                <a:pos x="493" y="2080"/>
              </a:cxn>
              <a:cxn ang="0">
                <a:pos x="477" y="2048"/>
              </a:cxn>
              <a:cxn ang="0">
                <a:pos x="413" y="2016"/>
              </a:cxn>
              <a:cxn ang="0">
                <a:pos x="365" y="1968"/>
              </a:cxn>
              <a:cxn ang="0">
                <a:pos x="317" y="1920"/>
              </a:cxn>
              <a:cxn ang="0">
                <a:pos x="221" y="1792"/>
              </a:cxn>
              <a:cxn ang="0">
                <a:pos x="269" y="1552"/>
              </a:cxn>
              <a:cxn ang="0">
                <a:pos x="301" y="1536"/>
              </a:cxn>
              <a:cxn ang="0">
                <a:pos x="397" y="1504"/>
              </a:cxn>
              <a:cxn ang="0">
                <a:pos x="813" y="1488"/>
              </a:cxn>
              <a:cxn ang="0">
                <a:pos x="749" y="1456"/>
              </a:cxn>
              <a:cxn ang="0">
                <a:pos x="717" y="1440"/>
              </a:cxn>
              <a:cxn ang="0">
                <a:pos x="685" y="1424"/>
              </a:cxn>
              <a:cxn ang="0">
                <a:pos x="653" y="1408"/>
              </a:cxn>
              <a:cxn ang="0">
                <a:pos x="573" y="1344"/>
              </a:cxn>
              <a:cxn ang="0">
                <a:pos x="541" y="1328"/>
              </a:cxn>
              <a:cxn ang="0">
                <a:pos x="509" y="1312"/>
              </a:cxn>
              <a:cxn ang="0">
                <a:pos x="333" y="1216"/>
              </a:cxn>
              <a:cxn ang="0">
                <a:pos x="317" y="1072"/>
              </a:cxn>
              <a:cxn ang="0">
                <a:pos x="253" y="1104"/>
              </a:cxn>
              <a:cxn ang="0">
                <a:pos x="173" y="1120"/>
              </a:cxn>
              <a:cxn ang="0">
                <a:pos x="45" y="1056"/>
              </a:cxn>
              <a:cxn ang="0">
                <a:pos x="61" y="992"/>
              </a:cxn>
              <a:cxn ang="0">
                <a:pos x="77" y="672"/>
              </a:cxn>
              <a:cxn ang="0">
                <a:pos x="125" y="576"/>
              </a:cxn>
              <a:cxn ang="0">
                <a:pos x="157" y="512"/>
              </a:cxn>
            </a:cxnLst>
            <a:rect l="0" t="0" r="r" b="b"/>
            <a:pathLst>
              <a:path w="1917" h="2177">
                <a:moveTo>
                  <a:pt x="13" y="144"/>
                </a:moveTo>
                <a:cubicBezTo>
                  <a:pt x="166" y="68"/>
                  <a:pt x="341" y="28"/>
                  <a:pt x="509" y="0"/>
                </a:cubicBezTo>
                <a:cubicBezTo>
                  <a:pt x="757" y="10"/>
                  <a:pt x="1016" y="10"/>
                  <a:pt x="1261" y="64"/>
                </a:cubicBezTo>
                <a:cubicBezTo>
                  <a:pt x="1322" y="78"/>
                  <a:pt x="1423" y="98"/>
                  <a:pt x="1469" y="144"/>
                </a:cubicBezTo>
                <a:cubicBezTo>
                  <a:pt x="1496" y="171"/>
                  <a:pt x="1565" y="208"/>
                  <a:pt x="1565" y="208"/>
                </a:cubicBezTo>
                <a:cubicBezTo>
                  <a:pt x="1608" y="293"/>
                  <a:pt x="1549" y="192"/>
                  <a:pt x="1613" y="256"/>
                </a:cubicBezTo>
                <a:cubicBezTo>
                  <a:pt x="1677" y="320"/>
                  <a:pt x="1576" y="261"/>
                  <a:pt x="1661" y="304"/>
                </a:cubicBezTo>
                <a:cubicBezTo>
                  <a:pt x="1666" y="315"/>
                  <a:pt x="1669" y="328"/>
                  <a:pt x="1677" y="336"/>
                </a:cubicBezTo>
                <a:cubicBezTo>
                  <a:pt x="1685" y="344"/>
                  <a:pt x="1702" y="343"/>
                  <a:pt x="1709" y="352"/>
                </a:cubicBezTo>
                <a:cubicBezTo>
                  <a:pt x="1784" y="445"/>
                  <a:pt x="1701" y="396"/>
                  <a:pt x="1773" y="432"/>
                </a:cubicBezTo>
                <a:cubicBezTo>
                  <a:pt x="1825" y="536"/>
                  <a:pt x="1889" y="639"/>
                  <a:pt x="1917" y="752"/>
                </a:cubicBezTo>
                <a:cubicBezTo>
                  <a:pt x="1912" y="880"/>
                  <a:pt x="1910" y="1008"/>
                  <a:pt x="1901" y="1136"/>
                </a:cubicBezTo>
                <a:cubicBezTo>
                  <a:pt x="1887" y="1353"/>
                  <a:pt x="1757" y="1600"/>
                  <a:pt x="1661" y="1792"/>
                </a:cubicBezTo>
                <a:cubicBezTo>
                  <a:pt x="1628" y="1858"/>
                  <a:pt x="1601" y="1966"/>
                  <a:pt x="1533" y="2000"/>
                </a:cubicBezTo>
                <a:cubicBezTo>
                  <a:pt x="1503" y="2059"/>
                  <a:pt x="1416" y="2082"/>
                  <a:pt x="1357" y="2112"/>
                </a:cubicBezTo>
                <a:cubicBezTo>
                  <a:pt x="1290" y="2146"/>
                  <a:pt x="1133" y="2144"/>
                  <a:pt x="1133" y="2144"/>
                </a:cubicBezTo>
                <a:cubicBezTo>
                  <a:pt x="932" y="2138"/>
                  <a:pt x="687" y="2177"/>
                  <a:pt x="493" y="2080"/>
                </a:cubicBezTo>
                <a:cubicBezTo>
                  <a:pt x="488" y="2069"/>
                  <a:pt x="486" y="2055"/>
                  <a:pt x="477" y="2048"/>
                </a:cubicBezTo>
                <a:cubicBezTo>
                  <a:pt x="458" y="2033"/>
                  <a:pt x="413" y="2016"/>
                  <a:pt x="413" y="2016"/>
                </a:cubicBezTo>
                <a:cubicBezTo>
                  <a:pt x="370" y="1931"/>
                  <a:pt x="429" y="2032"/>
                  <a:pt x="365" y="1968"/>
                </a:cubicBezTo>
                <a:cubicBezTo>
                  <a:pt x="301" y="1904"/>
                  <a:pt x="402" y="1963"/>
                  <a:pt x="317" y="1920"/>
                </a:cubicBezTo>
                <a:cubicBezTo>
                  <a:pt x="296" y="1879"/>
                  <a:pt x="254" y="1825"/>
                  <a:pt x="221" y="1792"/>
                </a:cubicBezTo>
                <a:cubicBezTo>
                  <a:pt x="229" y="1736"/>
                  <a:pt x="241" y="1607"/>
                  <a:pt x="269" y="1552"/>
                </a:cubicBezTo>
                <a:cubicBezTo>
                  <a:pt x="274" y="1541"/>
                  <a:pt x="290" y="1540"/>
                  <a:pt x="301" y="1536"/>
                </a:cubicBezTo>
                <a:cubicBezTo>
                  <a:pt x="333" y="1524"/>
                  <a:pt x="363" y="1505"/>
                  <a:pt x="397" y="1504"/>
                </a:cubicBezTo>
                <a:cubicBezTo>
                  <a:pt x="536" y="1499"/>
                  <a:pt x="674" y="1493"/>
                  <a:pt x="813" y="1488"/>
                </a:cubicBezTo>
                <a:cubicBezTo>
                  <a:pt x="792" y="1477"/>
                  <a:pt x="770" y="1467"/>
                  <a:pt x="749" y="1456"/>
                </a:cubicBezTo>
                <a:cubicBezTo>
                  <a:pt x="738" y="1451"/>
                  <a:pt x="728" y="1445"/>
                  <a:pt x="717" y="1440"/>
                </a:cubicBezTo>
                <a:cubicBezTo>
                  <a:pt x="706" y="1435"/>
                  <a:pt x="696" y="1429"/>
                  <a:pt x="685" y="1424"/>
                </a:cubicBezTo>
                <a:cubicBezTo>
                  <a:pt x="674" y="1419"/>
                  <a:pt x="653" y="1408"/>
                  <a:pt x="653" y="1408"/>
                </a:cubicBezTo>
                <a:cubicBezTo>
                  <a:pt x="626" y="1355"/>
                  <a:pt x="648" y="1381"/>
                  <a:pt x="573" y="1344"/>
                </a:cubicBezTo>
                <a:cubicBezTo>
                  <a:pt x="562" y="1339"/>
                  <a:pt x="552" y="1333"/>
                  <a:pt x="541" y="1328"/>
                </a:cubicBezTo>
                <a:cubicBezTo>
                  <a:pt x="530" y="1323"/>
                  <a:pt x="509" y="1312"/>
                  <a:pt x="509" y="1312"/>
                </a:cubicBezTo>
                <a:cubicBezTo>
                  <a:pt x="477" y="1249"/>
                  <a:pt x="397" y="1232"/>
                  <a:pt x="333" y="1216"/>
                </a:cubicBezTo>
                <a:cubicBezTo>
                  <a:pt x="328" y="1168"/>
                  <a:pt x="345" y="1111"/>
                  <a:pt x="317" y="1072"/>
                </a:cubicBezTo>
                <a:cubicBezTo>
                  <a:pt x="303" y="1053"/>
                  <a:pt x="276" y="1099"/>
                  <a:pt x="253" y="1104"/>
                </a:cubicBezTo>
                <a:cubicBezTo>
                  <a:pt x="226" y="1109"/>
                  <a:pt x="200" y="1115"/>
                  <a:pt x="173" y="1120"/>
                </a:cubicBezTo>
                <a:cubicBezTo>
                  <a:pt x="0" y="1101"/>
                  <a:pt x="18" y="1150"/>
                  <a:pt x="45" y="1056"/>
                </a:cubicBezTo>
                <a:cubicBezTo>
                  <a:pt x="51" y="1035"/>
                  <a:pt x="56" y="1013"/>
                  <a:pt x="61" y="992"/>
                </a:cubicBezTo>
                <a:cubicBezTo>
                  <a:pt x="66" y="885"/>
                  <a:pt x="64" y="778"/>
                  <a:pt x="77" y="672"/>
                </a:cubicBezTo>
                <a:cubicBezTo>
                  <a:pt x="81" y="636"/>
                  <a:pt x="109" y="608"/>
                  <a:pt x="125" y="576"/>
                </a:cubicBezTo>
                <a:cubicBezTo>
                  <a:pt x="136" y="555"/>
                  <a:pt x="157" y="512"/>
                  <a:pt x="157" y="512"/>
                </a:cubicBezTo>
              </a:path>
            </a:pathLst>
          </a:custGeom>
          <a:noFill/>
          <a:ln w="28575" cap="flat" cmpd="sng">
            <a:solidFill>
              <a:schemeClr val="bg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4517" name="Freeform 5"/>
          <p:cNvSpPr>
            <a:spLocks/>
          </p:cNvSpPr>
          <p:nvPr/>
        </p:nvSpPr>
        <p:spPr bwMode="auto">
          <a:xfrm>
            <a:off x="2794000" y="2857500"/>
            <a:ext cx="2921000" cy="73660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32" y="80"/>
              </a:cxn>
              <a:cxn ang="0">
                <a:pos x="16" y="112"/>
              </a:cxn>
              <a:cxn ang="0">
                <a:pos x="0" y="144"/>
              </a:cxn>
              <a:cxn ang="0">
                <a:pos x="32" y="256"/>
              </a:cxn>
              <a:cxn ang="0">
                <a:pos x="176" y="320"/>
              </a:cxn>
              <a:cxn ang="0">
                <a:pos x="544" y="448"/>
              </a:cxn>
              <a:cxn ang="0">
                <a:pos x="1008" y="464"/>
              </a:cxn>
              <a:cxn ang="0">
                <a:pos x="1360" y="448"/>
              </a:cxn>
              <a:cxn ang="0">
                <a:pos x="1600" y="368"/>
              </a:cxn>
              <a:cxn ang="0">
                <a:pos x="1840" y="272"/>
              </a:cxn>
            </a:cxnLst>
            <a:rect l="0" t="0" r="r" b="b"/>
            <a:pathLst>
              <a:path w="1840" h="464">
                <a:moveTo>
                  <a:pt x="96" y="0"/>
                </a:moveTo>
                <a:cubicBezTo>
                  <a:pt x="43" y="27"/>
                  <a:pt x="69" y="5"/>
                  <a:pt x="32" y="80"/>
                </a:cubicBezTo>
                <a:cubicBezTo>
                  <a:pt x="27" y="91"/>
                  <a:pt x="21" y="101"/>
                  <a:pt x="16" y="112"/>
                </a:cubicBezTo>
                <a:cubicBezTo>
                  <a:pt x="11" y="123"/>
                  <a:pt x="0" y="144"/>
                  <a:pt x="0" y="144"/>
                </a:cubicBezTo>
                <a:cubicBezTo>
                  <a:pt x="2" y="155"/>
                  <a:pt x="11" y="235"/>
                  <a:pt x="32" y="256"/>
                </a:cubicBezTo>
                <a:cubicBezTo>
                  <a:pt x="60" y="284"/>
                  <a:pt x="143" y="303"/>
                  <a:pt x="176" y="320"/>
                </a:cubicBezTo>
                <a:cubicBezTo>
                  <a:pt x="301" y="383"/>
                  <a:pt x="399" y="440"/>
                  <a:pt x="544" y="448"/>
                </a:cubicBezTo>
                <a:cubicBezTo>
                  <a:pt x="699" y="456"/>
                  <a:pt x="853" y="459"/>
                  <a:pt x="1008" y="464"/>
                </a:cubicBezTo>
                <a:cubicBezTo>
                  <a:pt x="1125" y="459"/>
                  <a:pt x="1243" y="461"/>
                  <a:pt x="1360" y="448"/>
                </a:cubicBezTo>
                <a:cubicBezTo>
                  <a:pt x="1440" y="439"/>
                  <a:pt x="1523" y="389"/>
                  <a:pt x="1600" y="368"/>
                </a:cubicBezTo>
                <a:cubicBezTo>
                  <a:pt x="1680" y="346"/>
                  <a:pt x="1778" y="334"/>
                  <a:pt x="1840" y="272"/>
                </a:cubicBezTo>
              </a:path>
            </a:pathLst>
          </a:custGeom>
          <a:noFill/>
          <a:ln w="28575" cap="flat" cmpd="sng">
            <a:solidFill>
              <a:schemeClr val="bg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4518" name="Rectangle 6"/>
          <p:cNvSpPr>
            <a:spLocks noChangeArrowheads="1"/>
          </p:cNvSpPr>
          <p:nvPr/>
        </p:nvSpPr>
        <p:spPr bwMode="auto">
          <a:xfrm>
            <a:off x="6858000" y="2209800"/>
            <a:ext cx="101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Brain</a:t>
            </a:r>
          </a:p>
        </p:txBody>
      </p:sp>
      <p:sp>
        <p:nvSpPr>
          <p:cNvPr id="704520" name="Line 8"/>
          <p:cNvSpPr>
            <a:spLocks noChangeShapeType="1"/>
          </p:cNvSpPr>
          <p:nvPr/>
        </p:nvSpPr>
        <p:spPr bwMode="auto">
          <a:xfrm flipV="1">
            <a:off x="5029200" y="2514600"/>
            <a:ext cx="1752600" cy="762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Freeform 2"/>
          <p:cNvSpPr>
            <a:spLocks/>
          </p:cNvSpPr>
          <p:nvPr/>
        </p:nvSpPr>
        <p:spPr bwMode="auto">
          <a:xfrm>
            <a:off x="2165350" y="1050925"/>
            <a:ext cx="4287838" cy="3327400"/>
          </a:xfrm>
          <a:custGeom>
            <a:avLst/>
            <a:gdLst/>
            <a:ahLst/>
            <a:cxnLst>
              <a:cxn ang="0">
                <a:pos x="59" y="369"/>
              </a:cxn>
              <a:cxn ang="0">
                <a:pos x="107" y="321"/>
              </a:cxn>
              <a:cxn ang="0">
                <a:pos x="299" y="225"/>
              </a:cxn>
              <a:cxn ang="0">
                <a:pos x="331" y="193"/>
              </a:cxn>
              <a:cxn ang="0">
                <a:pos x="427" y="145"/>
              </a:cxn>
              <a:cxn ang="0">
                <a:pos x="555" y="81"/>
              </a:cxn>
              <a:cxn ang="0">
                <a:pos x="1275" y="17"/>
              </a:cxn>
              <a:cxn ang="0">
                <a:pos x="2171" y="97"/>
              </a:cxn>
              <a:cxn ang="0">
                <a:pos x="2459" y="225"/>
              </a:cxn>
              <a:cxn ang="0">
                <a:pos x="2555" y="273"/>
              </a:cxn>
              <a:cxn ang="0">
                <a:pos x="2587" y="289"/>
              </a:cxn>
              <a:cxn ang="0">
                <a:pos x="2619" y="353"/>
              </a:cxn>
              <a:cxn ang="0">
                <a:pos x="2635" y="385"/>
              </a:cxn>
              <a:cxn ang="0">
                <a:pos x="2651" y="417"/>
              </a:cxn>
              <a:cxn ang="0">
                <a:pos x="2667" y="993"/>
              </a:cxn>
              <a:cxn ang="0">
                <a:pos x="2555" y="1313"/>
              </a:cxn>
              <a:cxn ang="0">
                <a:pos x="2411" y="1633"/>
              </a:cxn>
              <a:cxn ang="0">
                <a:pos x="2283" y="1841"/>
              </a:cxn>
              <a:cxn ang="0">
                <a:pos x="2187" y="1985"/>
              </a:cxn>
              <a:cxn ang="0">
                <a:pos x="2107" y="2097"/>
              </a:cxn>
              <a:cxn ang="0">
                <a:pos x="2011" y="1985"/>
              </a:cxn>
              <a:cxn ang="0">
                <a:pos x="1963" y="1937"/>
              </a:cxn>
              <a:cxn ang="0">
                <a:pos x="1947" y="1905"/>
              </a:cxn>
              <a:cxn ang="0">
                <a:pos x="1883" y="1873"/>
              </a:cxn>
              <a:cxn ang="0">
                <a:pos x="1787" y="1777"/>
              </a:cxn>
              <a:cxn ang="0">
                <a:pos x="1755" y="1761"/>
              </a:cxn>
              <a:cxn ang="0">
                <a:pos x="1723" y="1729"/>
              </a:cxn>
              <a:cxn ang="0">
                <a:pos x="1691" y="1713"/>
              </a:cxn>
              <a:cxn ang="0">
                <a:pos x="1627" y="1665"/>
              </a:cxn>
              <a:cxn ang="0">
                <a:pos x="1419" y="1521"/>
              </a:cxn>
              <a:cxn ang="0">
                <a:pos x="1323" y="1441"/>
              </a:cxn>
              <a:cxn ang="0">
                <a:pos x="1259" y="1409"/>
              </a:cxn>
              <a:cxn ang="0">
                <a:pos x="1227" y="1377"/>
              </a:cxn>
              <a:cxn ang="0">
                <a:pos x="1163" y="1345"/>
              </a:cxn>
              <a:cxn ang="0">
                <a:pos x="1131" y="1329"/>
              </a:cxn>
              <a:cxn ang="0">
                <a:pos x="1019" y="1233"/>
              </a:cxn>
              <a:cxn ang="0">
                <a:pos x="891" y="1137"/>
              </a:cxn>
              <a:cxn ang="0">
                <a:pos x="779" y="1041"/>
              </a:cxn>
              <a:cxn ang="0">
                <a:pos x="651" y="929"/>
              </a:cxn>
              <a:cxn ang="0">
                <a:pos x="603" y="881"/>
              </a:cxn>
              <a:cxn ang="0">
                <a:pos x="555" y="833"/>
              </a:cxn>
              <a:cxn ang="0">
                <a:pos x="475" y="737"/>
              </a:cxn>
              <a:cxn ang="0">
                <a:pos x="315" y="593"/>
              </a:cxn>
              <a:cxn ang="0">
                <a:pos x="267" y="545"/>
              </a:cxn>
              <a:cxn ang="0">
                <a:pos x="219" y="497"/>
              </a:cxn>
              <a:cxn ang="0">
                <a:pos x="139" y="385"/>
              </a:cxn>
              <a:cxn ang="0">
                <a:pos x="43" y="321"/>
              </a:cxn>
            </a:cxnLst>
            <a:rect l="0" t="0" r="r" b="b"/>
            <a:pathLst>
              <a:path w="2700" h="2097">
                <a:moveTo>
                  <a:pt x="59" y="369"/>
                </a:moveTo>
                <a:cubicBezTo>
                  <a:pt x="187" y="305"/>
                  <a:pt x="0" y="406"/>
                  <a:pt x="107" y="321"/>
                </a:cubicBezTo>
                <a:cubicBezTo>
                  <a:pt x="157" y="281"/>
                  <a:pt x="240" y="254"/>
                  <a:pt x="299" y="225"/>
                </a:cubicBezTo>
                <a:cubicBezTo>
                  <a:pt x="312" y="218"/>
                  <a:pt x="318" y="201"/>
                  <a:pt x="331" y="193"/>
                </a:cubicBezTo>
                <a:cubicBezTo>
                  <a:pt x="361" y="173"/>
                  <a:pt x="395" y="161"/>
                  <a:pt x="427" y="145"/>
                </a:cubicBezTo>
                <a:cubicBezTo>
                  <a:pt x="464" y="127"/>
                  <a:pt x="515" y="88"/>
                  <a:pt x="555" y="81"/>
                </a:cubicBezTo>
                <a:cubicBezTo>
                  <a:pt x="792" y="42"/>
                  <a:pt x="1036" y="30"/>
                  <a:pt x="1275" y="17"/>
                </a:cubicBezTo>
                <a:cubicBezTo>
                  <a:pt x="1442" y="22"/>
                  <a:pt x="1944" y="0"/>
                  <a:pt x="2171" y="97"/>
                </a:cubicBezTo>
                <a:cubicBezTo>
                  <a:pt x="2267" y="138"/>
                  <a:pt x="2366" y="179"/>
                  <a:pt x="2459" y="225"/>
                </a:cubicBezTo>
                <a:cubicBezTo>
                  <a:pt x="2491" y="241"/>
                  <a:pt x="2523" y="257"/>
                  <a:pt x="2555" y="273"/>
                </a:cubicBezTo>
                <a:cubicBezTo>
                  <a:pt x="2566" y="278"/>
                  <a:pt x="2587" y="289"/>
                  <a:pt x="2587" y="289"/>
                </a:cubicBezTo>
                <a:cubicBezTo>
                  <a:pt x="2598" y="310"/>
                  <a:pt x="2608" y="332"/>
                  <a:pt x="2619" y="353"/>
                </a:cubicBezTo>
                <a:cubicBezTo>
                  <a:pt x="2624" y="364"/>
                  <a:pt x="2630" y="374"/>
                  <a:pt x="2635" y="385"/>
                </a:cubicBezTo>
                <a:cubicBezTo>
                  <a:pt x="2640" y="396"/>
                  <a:pt x="2651" y="417"/>
                  <a:pt x="2651" y="417"/>
                </a:cubicBezTo>
                <a:cubicBezTo>
                  <a:pt x="2698" y="654"/>
                  <a:pt x="2700" y="600"/>
                  <a:pt x="2667" y="993"/>
                </a:cubicBezTo>
                <a:cubicBezTo>
                  <a:pt x="2658" y="1099"/>
                  <a:pt x="2602" y="1220"/>
                  <a:pt x="2555" y="1313"/>
                </a:cubicBezTo>
                <a:cubicBezTo>
                  <a:pt x="2503" y="1417"/>
                  <a:pt x="2463" y="1528"/>
                  <a:pt x="2411" y="1633"/>
                </a:cubicBezTo>
                <a:cubicBezTo>
                  <a:pt x="2378" y="1699"/>
                  <a:pt x="2351" y="1807"/>
                  <a:pt x="2283" y="1841"/>
                </a:cubicBezTo>
                <a:cubicBezTo>
                  <a:pt x="2255" y="1898"/>
                  <a:pt x="2244" y="1957"/>
                  <a:pt x="2187" y="1985"/>
                </a:cubicBezTo>
                <a:cubicBezTo>
                  <a:pt x="2160" y="2040"/>
                  <a:pt x="2158" y="2072"/>
                  <a:pt x="2107" y="2097"/>
                </a:cubicBezTo>
                <a:cubicBezTo>
                  <a:pt x="2087" y="2057"/>
                  <a:pt x="2050" y="2004"/>
                  <a:pt x="2011" y="1985"/>
                </a:cubicBezTo>
                <a:cubicBezTo>
                  <a:pt x="1968" y="1900"/>
                  <a:pt x="2027" y="2001"/>
                  <a:pt x="1963" y="1937"/>
                </a:cubicBezTo>
                <a:cubicBezTo>
                  <a:pt x="1955" y="1929"/>
                  <a:pt x="1956" y="1912"/>
                  <a:pt x="1947" y="1905"/>
                </a:cubicBezTo>
                <a:cubicBezTo>
                  <a:pt x="1928" y="1890"/>
                  <a:pt x="1900" y="1890"/>
                  <a:pt x="1883" y="1873"/>
                </a:cubicBezTo>
                <a:cubicBezTo>
                  <a:pt x="1851" y="1841"/>
                  <a:pt x="1819" y="1809"/>
                  <a:pt x="1787" y="1777"/>
                </a:cubicBezTo>
                <a:cubicBezTo>
                  <a:pt x="1779" y="1769"/>
                  <a:pt x="1765" y="1768"/>
                  <a:pt x="1755" y="1761"/>
                </a:cubicBezTo>
                <a:cubicBezTo>
                  <a:pt x="1743" y="1752"/>
                  <a:pt x="1735" y="1738"/>
                  <a:pt x="1723" y="1729"/>
                </a:cubicBezTo>
                <a:cubicBezTo>
                  <a:pt x="1713" y="1722"/>
                  <a:pt x="1701" y="1720"/>
                  <a:pt x="1691" y="1713"/>
                </a:cubicBezTo>
                <a:cubicBezTo>
                  <a:pt x="1610" y="1652"/>
                  <a:pt x="1704" y="1704"/>
                  <a:pt x="1627" y="1665"/>
                </a:cubicBezTo>
                <a:cubicBezTo>
                  <a:pt x="1593" y="1596"/>
                  <a:pt x="1488" y="1555"/>
                  <a:pt x="1419" y="1521"/>
                </a:cubicBezTo>
                <a:cubicBezTo>
                  <a:pt x="1401" y="1512"/>
                  <a:pt x="1342" y="1454"/>
                  <a:pt x="1323" y="1441"/>
                </a:cubicBezTo>
                <a:cubicBezTo>
                  <a:pt x="1303" y="1428"/>
                  <a:pt x="1276" y="1426"/>
                  <a:pt x="1259" y="1409"/>
                </a:cubicBezTo>
                <a:cubicBezTo>
                  <a:pt x="1248" y="1398"/>
                  <a:pt x="1240" y="1385"/>
                  <a:pt x="1227" y="1377"/>
                </a:cubicBezTo>
                <a:cubicBezTo>
                  <a:pt x="1207" y="1364"/>
                  <a:pt x="1184" y="1356"/>
                  <a:pt x="1163" y="1345"/>
                </a:cubicBezTo>
                <a:cubicBezTo>
                  <a:pt x="1152" y="1340"/>
                  <a:pt x="1131" y="1329"/>
                  <a:pt x="1131" y="1329"/>
                </a:cubicBezTo>
                <a:cubicBezTo>
                  <a:pt x="1108" y="1282"/>
                  <a:pt x="1060" y="1264"/>
                  <a:pt x="1019" y="1233"/>
                </a:cubicBezTo>
                <a:cubicBezTo>
                  <a:pt x="976" y="1201"/>
                  <a:pt x="940" y="1161"/>
                  <a:pt x="891" y="1137"/>
                </a:cubicBezTo>
                <a:cubicBezTo>
                  <a:pt x="867" y="1089"/>
                  <a:pt x="819" y="1074"/>
                  <a:pt x="779" y="1041"/>
                </a:cubicBezTo>
                <a:cubicBezTo>
                  <a:pt x="731" y="1001"/>
                  <a:pt x="706" y="956"/>
                  <a:pt x="651" y="929"/>
                </a:cubicBezTo>
                <a:cubicBezTo>
                  <a:pt x="608" y="844"/>
                  <a:pt x="667" y="945"/>
                  <a:pt x="603" y="881"/>
                </a:cubicBezTo>
                <a:cubicBezTo>
                  <a:pt x="539" y="817"/>
                  <a:pt x="640" y="876"/>
                  <a:pt x="555" y="833"/>
                </a:cubicBezTo>
                <a:cubicBezTo>
                  <a:pt x="526" y="774"/>
                  <a:pt x="547" y="809"/>
                  <a:pt x="475" y="737"/>
                </a:cubicBezTo>
                <a:cubicBezTo>
                  <a:pt x="425" y="687"/>
                  <a:pt x="379" y="625"/>
                  <a:pt x="315" y="593"/>
                </a:cubicBezTo>
                <a:cubicBezTo>
                  <a:pt x="272" y="508"/>
                  <a:pt x="331" y="609"/>
                  <a:pt x="267" y="545"/>
                </a:cubicBezTo>
                <a:cubicBezTo>
                  <a:pt x="203" y="481"/>
                  <a:pt x="304" y="540"/>
                  <a:pt x="219" y="497"/>
                </a:cubicBezTo>
                <a:cubicBezTo>
                  <a:pt x="192" y="442"/>
                  <a:pt x="190" y="410"/>
                  <a:pt x="139" y="385"/>
                </a:cubicBezTo>
                <a:cubicBezTo>
                  <a:pt x="119" y="345"/>
                  <a:pt x="89" y="321"/>
                  <a:pt x="43" y="321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39" name="Freeform 3"/>
          <p:cNvSpPr>
            <a:spLocks/>
          </p:cNvSpPr>
          <p:nvPr/>
        </p:nvSpPr>
        <p:spPr bwMode="auto">
          <a:xfrm>
            <a:off x="2819400" y="2019300"/>
            <a:ext cx="3657600" cy="160338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752" y="0"/>
              </a:cxn>
              <a:cxn ang="0">
                <a:pos x="2112" y="80"/>
              </a:cxn>
              <a:cxn ang="0">
                <a:pos x="2304" y="96"/>
              </a:cxn>
            </a:cxnLst>
            <a:rect l="0" t="0" r="r" b="b"/>
            <a:pathLst>
              <a:path w="2304" h="101">
                <a:moveTo>
                  <a:pt x="0" y="64"/>
                </a:moveTo>
                <a:cubicBezTo>
                  <a:pt x="251" y="33"/>
                  <a:pt x="499" y="15"/>
                  <a:pt x="752" y="0"/>
                </a:cubicBezTo>
                <a:cubicBezTo>
                  <a:pt x="1208" y="14"/>
                  <a:pt x="1657" y="52"/>
                  <a:pt x="2112" y="80"/>
                </a:cubicBezTo>
                <a:cubicBezTo>
                  <a:pt x="2240" y="101"/>
                  <a:pt x="2176" y="96"/>
                  <a:pt x="2304" y="96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40" name="Freeform 4"/>
          <p:cNvSpPr>
            <a:spLocks/>
          </p:cNvSpPr>
          <p:nvPr/>
        </p:nvSpPr>
        <p:spPr bwMode="auto">
          <a:xfrm>
            <a:off x="4267200" y="3187700"/>
            <a:ext cx="1905000" cy="177800"/>
          </a:xfrm>
          <a:custGeom>
            <a:avLst/>
            <a:gdLst/>
            <a:ahLst/>
            <a:cxnLst>
              <a:cxn ang="0">
                <a:pos x="0" y="112"/>
              </a:cxn>
              <a:cxn ang="0">
                <a:pos x="448" y="0"/>
              </a:cxn>
              <a:cxn ang="0">
                <a:pos x="960" y="16"/>
              </a:cxn>
              <a:cxn ang="0">
                <a:pos x="1200" y="48"/>
              </a:cxn>
            </a:cxnLst>
            <a:rect l="0" t="0" r="r" b="b"/>
            <a:pathLst>
              <a:path w="1200" h="112">
                <a:moveTo>
                  <a:pt x="0" y="112"/>
                </a:moveTo>
                <a:cubicBezTo>
                  <a:pt x="142" y="41"/>
                  <a:pt x="292" y="22"/>
                  <a:pt x="448" y="0"/>
                </a:cubicBezTo>
                <a:cubicBezTo>
                  <a:pt x="619" y="5"/>
                  <a:pt x="789" y="7"/>
                  <a:pt x="960" y="16"/>
                </a:cubicBezTo>
                <a:cubicBezTo>
                  <a:pt x="1043" y="20"/>
                  <a:pt x="1118" y="48"/>
                  <a:pt x="1200" y="48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41" name="Text Box 5"/>
          <p:cNvSpPr txBox="1">
            <a:spLocks noChangeArrowheads="1"/>
          </p:cNvSpPr>
          <p:nvPr/>
        </p:nvSpPr>
        <p:spPr bwMode="auto">
          <a:xfrm>
            <a:off x="685800" y="381000"/>
            <a:ext cx="2127250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Higher brain</a:t>
            </a:r>
          </a:p>
        </p:txBody>
      </p:sp>
      <p:sp>
        <p:nvSpPr>
          <p:cNvPr id="705542" name="Text Box 6"/>
          <p:cNvSpPr txBox="1">
            <a:spLocks noChangeArrowheads="1"/>
          </p:cNvSpPr>
          <p:nvPr/>
        </p:nvSpPr>
        <p:spPr bwMode="auto">
          <a:xfrm>
            <a:off x="7086600" y="1066800"/>
            <a:ext cx="1016000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Brain</a:t>
            </a:r>
          </a:p>
        </p:txBody>
      </p:sp>
      <p:sp>
        <p:nvSpPr>
          <p:cNvPr id="705543" name="Text Box 7"/>
          <p:cNvSpPr txBox="1">
            <a:spLocks noChangeArrowheads="1"/>
          </p:cNvSpPr>
          <p:nvPr/>
        </p:nvSpPr>
        <p:spPr bwMode="auto">
          <a:xfrm>
            <a:off x="6858000" y="2590800"/>
            <a:ext cx="2008188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Cerebellum</a:t>
            </a:r>
          </a:p>
        </p:txBody>
      </p:sp>
      <p:sp>
        <p:nvSpPr>
          <p:cNvPr id="705544" name="Text Box 8"/>
          <p:cNvSpPr txBox="1">
            <a:spLocks noChangeArrowheads="1"/>
          </p:cNvSpPr>
          <p:nvPr/>
        </p:nvSpPr>
        <p:spPr bwMode="auto">
          <a:xfrm>
            <a:off x="6858000" y="3581400"/>
            <a:ext cx="1770063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Cerebrum</a:t>
            </a:r>
          </a:p>
        </p:txBody>
      </p:sp>
      <p:sp>
        <p:nvSpPr>
          <p:cNvPr id="705545" name="Text Box 9"/>
          <p:cNvSpPr txBox="1">
            <a:spLocks noChangeArrowheads="1"/>
          </p:cNvSpPr>
          <p:nvPr/>
        </p:nvSpPr>
        <p:spPr bwMode="auto">
          <a:xfrm>
            <a:off x="685800" y="3657600"/>
            <a:ext cx="1768475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3- Layers:</a:t>
            </a:r>
          </a:p>
        </p:txBody>
      </p:sp>
      <p:sp>
        <p:nvSpPr>
          <p:cNvPr id="705546" name="Text Box 10"/>
          <p:cNvSpPr txBox="1">
            <a:spLocks noChangeArrowheads="1"/>
          </p:cNvSpPr>
          <p:nvPr/>
        </p:nvSpPr>
        <p:spPr bwMode="auto">
          <a:xfrm>
            <a:off x="2514600" y="3671888"/>
            <a:ext cx="1770063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Cerebrum</a:t>
            </a:r>
          </a:p>
        </p:txBody>
      </p:sp>
      <p:sp>
        <p:nvSpPr>
          <p:cNvPr id="705547" name="Text Box 11"/>
          <p:cNvSpPr txBox="1">
            <a:spLocks noChangeArrowheads="1"/>
          </p:cNvSpPr>
          <p:nvPr/>
        </p:nvSpPr>
        <p:spPr bwMode="auto">
          <a:xfrm>
            <a:off x="2514600" y="4281488"/>
            <a:ext cx="2008188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Cerebellum</a:t>
            </a:r>
          </a:p>
        </p:txBody>
      </p:sp>
      <p:sp>
        <p:nvSpPr>
          <p:cNvPr id="705548" name="Text Box 12"/>
          <p:cNvSpPr txBox="1">
            <a:spLocks noChangeArrowheads="1"/>
          </p:cNvSpPr>
          <p:nvPr/>
        </p:nvSpPr>
        <p:spPr bwMode="auto">
          <a:xfrm>
            <a:off x="2520950" y="4967288"/>
            <a:ext cx="2127250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Higher brain</a:t>
            </a:r>
          </a:p>
        </p:txBody>
      </p:sp>
      <p:sp>
        <p:nvSpPr>
          <p:cNvPr id="705549" name="Line 13"/>
          <p:cNvSpPr>
            <a:spLocks noChangeShapeType="1"/>
          </p:cNvSpPr>
          <p:nvPr/>
        </p:nvSpPr>
        <p:spPr bwMode="auto">
          <a:xfrm flipH="1" flipV="1">
            <a:off x="2667000" y="838200"/>
            <a:ext cx="990600" cy="9906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50" name="Line 14"/>
          <p:cNvSpPr>
            <a:spLocks noChangeShapeType="1"/>
          </p:cNvSpPr>
          <p:nvPr/>
        </p:nvSpPr>
        <p:spPr bwMode="auto">
          <a:xfrm flipV="1">
            <a:off x="6477000" y="1409700"/>
            <a:ext cx="609600" cy="35242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51" name="Line 15"/>
          <p:cNvSpPr>
            <a:spLocks noChangeShapeType="1"/>
          </p:cNvSpPr>
          <p:nvPr/>
        </p:nvSpPr>
        <p:spPr bwMode="auto">
          <a:xfrm>
            <a:off x="6019800" y="2819400"/>
            <a:ext cx="838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5552" name="Line 16"/>
          <p:cNvSpPr>
            <a:spLocks noChangeShapeType="1"/>
          </p:cNvSpPr>
          <p:nvPr/>
        </p:nvSpPr>
        <p:spPr bwMode="auto">
          <a:xfrm>
            <a:off x="5562600" y="3886200"/>
            <a:ext cx="12954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Maslow’s hierarchy</a:t>
            </a:r>
          </a:p>
        </p:txBody>
      </p:sp>
      <p:sp>
        <p:nvSpPr>
          <p:cNvPr id="706563" name="Text Box 3"/>
          <p:cNvSpPr txBox="1">
            <a:spLocks noChangeArrowheads="1"/>
          </p:cNvSpPr>
          <p:nvPr/>
        </p:nvSpPr>
        <p:spPr bwMode="auto">
          <a:xfrm>
            <a:off x="657225" y="1598613"/>
            <a:ext cx="1552575" cy="1373187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Search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 for 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Meaning</a:t>
            </a:r>
          </a:p>
        </p:txBody>
      </p:sp>
      <p:sp>
        <p:nvSpPr>
          <p:cNvPr id="706564" name="AutoShape 4"/>
          <p:cNvSpPr>
            <a:spLocks noChangeArrowheads="1"/>
          </p:cNvSpPr>
          <p:nvPr/>
        </p:nvSpPr>
        <p:spPr bwMode="auto">
          <a:xfrm>
            <a:off x="1295400" y="1752600"/>
            <a:ext cx="4267200" cy="3690938"/>
          </a:xfrm>
          <a:prstGeom prst="triangle">
            <a:avLst>
              <a:gd name="adj" fmla="val 50000"/>
            </a:avLst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65" name="Text Box 5"/>
          <p:cNvSpPr txBox="1">
            <a:spLocks noChangeArrowheads="1"/>
          </p:cNvSpPr>
          <p:nvPr/>
        </p:nvSpPr>
        <p:spPr bwMode="auto">
          <a:xfrm>
            <a:off x="4792663" y="1828800"/>
            <a:ext cx="4046537" cy="519113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Contributing to humanity</a:t>
            </a:r>
          </a:p>
        </p:txBody>
      </p:sp>
      <p:sp>
        <p:nvSpPr>
          <p:cNvPr id="706566" name="Text Box 6"/>
          <p:cNvSpPr txBox="1">
            <a:spLocks noChangeArrowheads="1"/>
          </p:cNvSpPr>
          <p:nvPr/>
        </p:nvSpPr>
        <p:spPr bwMode="auto">
          <a:xfrm>
            <a:off x="4800600" y="3138488"/>
            <a:ext cx="4267200" cy="519112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Achievement,recognition</a:t>
            </a:r>
          </a:p>
        </p:txBody>
      </p:sp>
      <p:sp>
        <p:nvSpPr>
          <p:cNvPr id="706567" name="Text Box 7"/>
          <p:cNvSpPr txBox="1">
            <a:spLocks noChangeArrowheads="1"/>
          </p:cNvSpPr>
          <p:nvPr/>
        </p:nvSpPr>
        <p:spPr bwMode="auto">
          <a:xfrm>
            <a:off x="6083300" y="4205288"/>
            <a:ext cx="1689100" cy="519112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Food,rest</a:t>
            </a:r>
          </a:p>
        </p:txBody>
      </p:sp>
      <p:sp>
        <p:nvSpPr>
          <p:cNvPr id="706568" name="Text Box 8"/>
          <p:cNvSpPr txBox="1">
            <a:spLocks noChangeArrowheads="1"/>
          </p:cNvSpPr>
          <p:nvPr/>
        </p:nvSpPr>
        <p:spPr bwMode="auto">
          <a:xfrm>
            <a:off x="6151563" y="4876800"/>
            <a:ext cx="1392237" cy="519113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survival</a:t>
            </a:r>
          </a:p>
        </p:txBody>
      </p:sp>
      <p:sp>
        <p:nvSpPr>
          <p:cNvPr id="706569" name="Line 9"/>
          <p:cNvSpPr>
            <a:spLocks noChangeShapeType="1"/>
          </p:cNvSpPr>
          <p:nvPr/>
        </p:nvSpPr>
        <p:spPr bwMode="auto">
          <a:xfrm>
            <a:off x="1600200" y="4953000"/>
            <a:ext cx="3657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0" name="Line 10"/>
          <p:cNvSpPr>
            <a:spLocks noChangeShapeType="1"/>
          </p:cNvSpPr>
          <p:nvPr/>
        </p:nvSpPr>
        <p:spPr bwMode="auto">
          <a:xfrm>
            <a:off x="1981200" y="4267200"/>
            <a:ext cx="2895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1" name="Line 11"/>
          <p:cNvSpPr>
            <a:spLocks noChangeShapeType="1"/>
          </p:cNvSpPr>
          <p:nvPr/>
        </p:nvSpPr>
        <p:spPr bwMode="auto">
          <a:xfrm>
            <a:off x="2362200" y="3581400"/>
            <a:ext cx="2133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2" name="Line 12"/>
          <p:cNvSpPr>
            <a:spLocks noChangeShapeType="1"/>
          </p:cNvSpPr>
          <p:nvPr/>
        </p:nvSpPr>
        <p:spPr bwMode="auto">
          <a:xfrm>
            <a:off x="2743200" y="2971800"/>
            <a:ext cx="1371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3" name="Line 13"/>
          <p:cNvSpPr>
            <a:spLocks noChangeShapeType="1"/>
          </p:cNvSpPr>
          <p:nvPr/>
        </p:nvSpPr>
        <p:spPr bwMode="auto">
          <a:xfrm>
            <a:off x="3048000" y="2438400"/>
            <a:ext cx="762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4" name="Line 14"/>
          <p:cNvSpPr>
            <a:spLocks noChangeShapeType="1"/>
          </p:cNvSpPr>
          <p:nvPr/>
        </p:nvSpPr>
        <p:spPr bwMode="auto">
          <a:xfrm>
            <a:off x="5257800" y="5181600"/>
            <a:ext cx="762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5" name="Line 15"/>
          <p:cNvSpPr>
            <a:spLocks noChangeShapeType="1"/>
          </p:cNvSpPr>
          <p:nvPr/>
        </p:nvSpPr>
        <p:spPr bwMode="auto">
          <a:xfrm>
            <a:off x="4724400" y="4495800"/>
            <a:ext cx="12954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6" name="Line 16"/>
          <p:cNvSpPr>
            <a:spLocks noChangeShapeType="1"/>
          </p:cNvSpPr>
          <p:nvPr/>
        </p:nvSpPr>
        <p:spPr bwMode="auto">
          <a:xfrm>
            <a:off x="3505200" y="2133600"/>
            <a:ext cx="12954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6577" name="Line 17"/>
          <p:cNvSpPr>
            <a:spLocks noChangeShapeType="1"/>
          </p:cNvSpPr>
          <p:nvPr/>
        </p:nvSpPr>
        <p:spPr bwMode="auto">
          <a:xfrm>
            <a:off x="3962400" y="3429000"/>
            <a:ext cx="838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Freeform 2"/>
          <p:cNvSpPr>
            <a:spLocks/>
          </p:cNvSpPr>
          <p:nvPr/>
        </p:nvSpPr>
        <p:spPr bwMode="auto">
          <a:xfrm>
            <a:off x="2165350" y="1127125"/>
            <a:ext cx="4287838" cy="3327400"/>
          </a:xfrm>
          <a:custGeom>
            <a:avLst/>
            <a:gdLst/>
            <a:ahLst/>
            <a:cxnLst>
              <a:cxn ang="0">
                <a:pos x="59" y="369"/>
              </a:cxn>
              <a:cxn ang="0">
                <a:pos x="107" y="321"/>
              </a:cxn>
              <a:cxn ang="0">
                <a:pos x="299" y="225"/>
              </a:cxn>
              <a:cxn ang="0">
                <a:pos x="331" y="193"/>
              </a:cxn>
              <a:cxn ang="0">
                <a:pos x="427" y="145"/>
              </a:cxn>
              <a:cxn ang="0">
                <a:pos x="555" y="81"/>
              </a:cxn>
              <a:cxn ang="0">
                <a:pos x="1275" y="17"/>
              </a:cxn>
              <a:cxn ang="0">
                <a:pos x="2171" y="97"/>
              </a:cxn>
              <a:cxn ang="0">
                <a:pos x="2459" y="225"/>
              </a:cxn>
              <a:cxn ang="0">
                <a:pos x="2555" y="273"/>
              </a:cxn>
              <a:cxn ang="0">
                <a:pos x="2587" y="289"/>
              </a:cxn>
              <a:cxn ang="0">
                <a:pos x="2619" y="353"/>
              </a:cxn>
              <a:cxn ang="0">
                <a:pos x="2635" y="385"/>
              </a:cxn>
              <a:cxn ang="0">
                <a:pos x="2651" y="417"/>
              </a:cxn>
              <a:cxn ang="0">
                <a:pos x="2667" y="993"/>
              </a:cxn>
              <a:cxn ang="0">
                <a:pos x="2555" y="1313"/>
              </a:cxn>
              <a:cxn ang="0">
                <a:pos x="2411" y="1633"/>
              </a:cxn>
              <a:cxn ang="0">
                <a:pos x="2283" y="1841"/>
              </a:cxn>
              <a:cxn ang="0">
                <a:pos x="2187" y="1985"/>
              </a:cxn>
              <a:cxn ang="0">
                <a:pos x="2107" y="2097"/>
              </a:cxn>
              <a:cxn ang="0">
                <a:pos x="2011" y="1985"/>
              </a:cxn>
              <a:cxn ang="0">
                <a:pos x="1963" y="1937"/>
              </a:cxn>
              <a:cxn ang="0">
                <a:pos x="1947" y="1905"/>
              </a:cxn>
              <a:cxn ang="0">
                <a:pos x="1883" y="1873"/>
              </a:cxn>
              <a:cxn ang="0">
                <a:pos x="1787" y="1777"/>
              </a:cxn>
              <a:cxn ang="0">
                <a:pos x="1755" y="1761"/>
              </a:cxn>
              <a:cxn ang="0">
                <a:pos x="1723" y="1729"/>
              </a:cxn>
              <a:cxn ang="0">
                <a:pos x="1691" y="1713"/>
              </a:cxn>
              <a:cxn ang="0">
                <a:pos x="1627" y="1665"/>
              </a:cxn>
              <a:cxn ang="0">
                <a:pos x="1419" y="1521"/>
              </a:cxn>
              <a:cxn ang="0">
                <a:pos x="1323" y="1441"/>
              </a:cxn>
              <a:cxn ang="0">
                <a:pos x="1259" y="1409"/>
              </a:cxn>
              <a:cxn ang="0">
                <a:pos x="1227" y="1377"/>
              </a:cxn>
              <a:cxn ang="0">
                <a:pos x="1163" y="1345"/>
              </a:cxn>
              <a:cxn ang="0">
                <a:pos x="1131" y="1329"/>
              </a:cxn>
              <a:cxn ang="0">
                <a:pos x="1019" y="1233"/>
              </a:cxn>
              <a:cxn ang="0">
                <a:pos x="891" y="1137"/>
              </a:cxn>
              <a:cxn ang="0">
                <a:pos x="779" y="1041"/>
              </a:cxn>
              <a:cxn ang="0">
                <a:pos x="651" y="929"/>
              </a:cxn>
              <a:cxn ang="0">
                <a:pos x="603" y="881"/>
              </a:cxn>
              <a:cxn ang="0">
                <a:pos x="555" y="833"/>
              </a:cxn>
              <a:cxn ang="0">
                <a:pos x="475" y="737"/>
              </a:cxn>
              <a:cxn ang="0">
                <a:pos x="315" y="593"/>
              </a:cxn>
              <a:cxn ang="0">
                <a:pos x="267" y="545"/>
              </a:cxn>
              <a:cxn ang="0">
                <a:pos x="219" y="497"/>
              </a:cxn>
              <a:cxn ang="0">
                <a:pos x="139" y="385"/>
              </a:cxn>
              <a:cxn ang="0">
                <a:pos x="43" y="321"/>
              </a:cxn>
            </a:cxnLst>
            <a:rect l="0" t="0" r="r" b="b"/>
            <a:pathLst>
              <a:path w="2700" h="2097">
                <a:moveTo>
                  <a:pt x="59" y="369"/>
                </a:moveTo>
                <a:cubicBezTo>
                  <a:pt x="187" y="305"/>
                  <a:pt x="0" y="406"/>
                  <a:pt x="107" y="321"/>
                </a:cubicBezTo>
                <a:cubicBezTo>
                  <a:pt x="157" y="281"/>
                  <a:pt x="240" y="254"/>
                  <a:pt x="299" y="225"/>
                </a:cubicBezTo>
                <a:cubicBezTo>
                  <a:pt x="312" y="218"/>
                  <a:pt x="318" y="201"/>
                  <a:pt x="331" y="193"/>
                </a:cubicBezTo>
                <a:cubicBezTo>
                  <a:pt x="361" y="173"/>
                  <a:pt x="395" y="161"/>
                  <a:pt x="427" y="145"/>
                </a:cubicBezTo>
                <a:cubicBezTo>
                  <a:pt x="464" y="127"/>
                  <a:pt x="515" y="88"/>
                  <a:pt x="555" y="81"/>
                </a:cubicBezTo>
                <a:cubicBezTo>
                  <a:pt x="792" y="42"/>
                  <a:pt x="1036" y="30"/>
                  <a:pt x="1275" y="17"/>
                </a:cubicBezTo>
                <a:cubicBezTo>
                  <a:pt x="1442" y="22"/>
                  <a:pt x="1944" y="0"/>
                  <a:pt x="2171" y="97"/>
                </a:cubicBezTo>
                <a:cubicBezTo>
                  <a:pt x="2267" y="138"/>
                  <a:pt x="2366" y="179"/>
                  <a:pt x="2459" y="225"/>
                </a:cubicBezTo>
                <a:cubicBezTo>
                  <a:pt x="2491" y="241"/>
                  <a:pt x="2523" y="257"/>
                  <a:pt x="2555" y="273"/>
                </a:cubicBezTo>
                <a:cubicBezTo>
                  <a:pt x="2566" y="278"/>
                  <a:pt x="2587" y="289"/>
                  <a:pt x="2587" y="289"/>
                </a:cubicBezTo>
                <a:cubicBezTo>
                  <a:pt x="2598" y="310"/>
                  <a:pt x="2608" y="332"/>
                  <a:pt x="2619" y="353"/>
                </a:cubicBezTo>
                <a:cubicBezTo>
                  <a:pt x="2624" y="364"/>
                  <a:pt x="2630" y="374"/>
                  <a:pt x="2635" y="385"/>
                </a:cubicBezTo>
                <a:cubicBezTo>
                  <a:pt x="2640" y="396"/>
                  <a:pt x="2651" y="417"/>
                  <a:pt x="2651" y="417"/>
                </a:cubicBezTo>
                <a:cubicBezTo>
                  <a:pt x="2698" y="654"/>
                  <a:pt x="2700" y="600"/>
                  <a:pt x="2667" y="993"/>
                </a:cubicBezTo>
                <a:cubicBezTo>
                  <a:pt x="2658" y="1099"/>
                  <a:pt x="2602" y="1220"/>
                  <a:pt x="2555" y="1313"/>
                </a:cubicBezTo>
                <a:cubicBezTo>
                  <a:pt x="2503" y="1417"/>
                  <a:pt x="2463" y="1528"/>
                  <a:pt x="2411" y="1633"/>
                </a:cubicBezTo>
                <a:cubicBezTo>
                  <a:pt x="2378" y="1699"/>
                  <a:pt x="2351" y="1807"/>
                  <a:pt x="2283" y="1841"/>
                </a:cubicBezTo>
                <a:cubicBezTo>
                  <a:pt x="2255" y="1898"/>
                  <a:pt x="2244" y="1957"/>
                  <a:pt x="2187" y="1985"/>
                </a:cubicBezTo>
                <a:cubicBezTo>
                  <a:pt x="2160" y="2040"/>
                  <a:pt x="2158" y="2072"/>
                  <a:pt x="2107" y="2097"/>
                </a:cubicBezTo>
                <a:cubicBezTo>
                  <a:pt x="2087" y="2057"/>
                  <a:pt x="2050" y="2004"/>
                  <a:pt x="2011" y="1985"/>
                </a:cubicBezTo>
                <a:cubicBezTo>
                  <a:pt x="1968" y="1900"/>
                  <a:pt x="2027" y="2001"/>
                  <a:pt x="1963" y="1937"/>
                </a:cubicBezTo>
                <a:cubicBezTo>
                  <a:pt x="1955" y="1929"/>
                  <a:pt x="1956" y="1912"/>
                  <a:pt x="1947" y="1905"/>
                </a:cubicBezTo>
                <a:cubicBezTo>
                  <a:pt x="1928" y="1890"/>
                  <a:pt x="1900" y="1890"/>
                  <a:pt x="1883" y="1873"/>
                </a:cubicBezTo>
                <a:cubicBezTo>
                  <a:pt x="1851" y="1841"/>
                  <a:pt x="1819" y="1809"/>
                  <a:pt x="1787" y="1777"/>
                </a:cubicBezTo>
                <a:cubicBezTo>
                  <a:pt x="1779" y="1769"/>
                  <a:pt x="1765" y="1768"/>
                  <a:pt x="1755" y="1761"/>
                </a:cubicBezTo>
                <a:cubicBezTo>
                  <a:pt x="1743" y="1752"/>
                  <a:pt x="1735" y="1738"/>
                  <a:pt x="1723" y="1729"/>
                </a:cubicBezTo>
                <a:cubicBezTo>
                  <a:pt x="1713" y="1722"/>
                  <a:pt x="1701" y="1720"/>
                  <a:pt x="1691" y="1713"/>
                </a:cubicBezTo>
                <a:cubicBezTo>
                  <a:pt x="1610" y="1652"/>
                  <a:pt x="1704" y="1704"/>
                  <a:pt x="1627" y="1665"/>
                </a:cubicBezTo>
                <a:cubicBezTo>
                  <a:pt x="1593" y="1596"/>
                  <a:pt x="1488" y="1555"/>
                  <a:pt x="1419" y="1521"/>
                </a:cubicBezTo>
                <a:cubicBezTo>
                  <a:pt x="1401" y="1512"/>
                  <a:pt x="1342" y="1454"/>
                  <a:pt x="1323" y="1441"/>
                </a:cubicBezTo>
                <a:cubicBezTo>
                  <a:pt x="1303" y="1428"/>
                  <a:pt x="1276" y="1426"/>
                  <a:pt x="1259" y="1409"/>
                </a:cubicBezTo>
                <a:cubicBezTo>
                  <a:pt x="1248" y="1398"/>
                  <a:pt x="1240" y="1385"/>
                  <a:pt x="1227" y="1377"/>
                </a:cubicBezTo>
                <a:cubicBezTo>
                  <a:pt x="1207" y="1364"/>
                  <a:pt x="1184" y="1356"/>
                  <a:pt x="1163" y="1345"/>
                </a:cubicBezTo>
                <a:cubicBezTo>
                  <a:pt x="1152" y="1340"/>
                  <a:pt x="1131" y="1329"/>
                  <a:pt x="1131" y="1329"/>
                </a:cubicBezTo>
                <a:cubicBezTo>
                  <a:pt x="1108" y="1282"/>
                  <a:pt x="1060" y="1264"/>
                  <a:pt x="1019" y="1233"/>
                </a:cubicBezTo>
                <a:cubicBezTo>
                  <a:pt x="976" y="1201"/>
                  <a:pt x="940" y="1161"/>
                  <a:pt x="891" y="1137"/>
                </a:cubicBezTo>
                <a:cubicBezTo>
                  <a:pt x="867" y="1089"/>
                  <a:pt x="819" y="1074"/>
                  <a:pt x="779" y="1041"/>
                </a:cubicBezTo>
                <a:cubicBezTo>
                  <a:pt x="731" y="1001"/>
                  <a:pt x="706" y="956"/>
                  <a:pt x="651" y="929"/>
                </a:cubicBezTo>
                <a:cubicBezTo>
                  <a:pt x="608" y="844"/>
                  <a:pt x="667" y="945"/>
                  <a:pt x="603" y="881"/>
                </a:cubicBezTo>
                <a:cubicBezTo>
                  <a:pt x="539" y="817"/>
                  <a:pt x="640" y="876"/>
                  <a:pt x="555" y="833"/>
                </a:cubicBezTo>
                <a:cubicBezTo>
                  <a:pt x="526" y="774"/>
                  <a:pt x="547" y="809"/>
                  <a:pt x="475" y="737"/>
                </a:cubicBezTo>
                <a:cubicBezTo>
                  <a:pt x="425" y="687"/>
                  <a:pt x="379" y="625"/>
                  <a:pt x="315" y="593"/>
                </a:cubicBezTo>
                <a:cubicBezTo>
                  <a:pt x="272" y="508"/>
                  <a:pt x="331" y="609"/>
                  <a:pt x="267" y="545"/>
                </a:cubicBezTo>
                <a:cubicBezTo>
                  <a:pt x="203" y="481"/>
                  <a:pt x="304" y="540"/>
                  <a:pt x="219" y="497"/>
                </a:cubicBezTo>
                <a:cubicBezTo>
                  <a:pt x="192" y="442"/>
                  <a:pt x="190" y="410"/>
                  <a:pt x="139" y="385"/>
                </a:cubicBezTo>
                <a:cubicBezTo>
                  <a:pt x="119" y="345"/>
                  <a:pt x="89" y="321"/>
                  <a:pt x="43" y="321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7587" name="Freeform 3"/>
          <p:cNvSpPr>
            <a:spLocks/>
          </p:cNvSpPr>
          <p:nvPr/>
        </p:nvSpPr>
        <p:spPr bwMode="auto">
          <a:xfrm>
            <a:off x="2819400" y="2095500"/>
            <a:ext cx="3657600" cy="160338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752" y="0"/>
              </a:cxn>
              <a:cxn ang="0">
                <a:pos x="2112" y="80"/>
              </a:cxn>
              <a:cxn ang="0">
                <a:pos x="2304" y="96"/>
              </a:cxn>
            </a:cxnLst>
            <a:rect l="0" t="0" r="r" b="b"/>
            <a:pathLst>
              <a:path w="2304" h="101">
                <a:moveTo>
                  <a:pt x="0" y="64"/>
                </a:moveTo>
                <a:cubicBezTo>
                  <a:pt x="251" y="33"/>
                  <a:pt x="499" y="15"/>
                  <a:pt x="752" y="0"/>
                </a:cubicBezTo>
                <a:cubicBezTo>
                  <a:pt x="1208" y="14"/>
                  <a:pt x="1657" y="52"/>
                  <a:pt x="2112" y="80"/>
                </a:cubicBezTo>
                <a:cubicBezTo>
                  <a:pt x="2240" y="101"/>
                  <a:pt x="2176" y="96"/>
                  <a:pt x="2304" y="96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7588" name="Freeform 4"/>
          <p:cNvSpPr>
            <a:spLocks/>
          </p:cNvSpPr>
          <p:nvPr/>
        </p:nvSpPr>
        <p:spPr bwMode="auto">
          <a:xfrm>
            <a:off x="4267200" y="3263900"/>
            <a:ext cx="1905000" cy="177800"/>
          </a:xfrm>
          <a:custGeom>
            <a:avLst/>
            <a:gdLst/>
            <a:ahLst/>
            <a:cxnLst>
              <a:cxn ang="0">
                <a:pos x="0" y="112"/>
              </a:cxn>
              <a:cxn ang="0">
                <a:pos x="448" y="0"/>
              </a:cxn>
              <a:cxn ang="0">
                <a:pos x="960" y="16"/>
              </a:cxn>
              <a:cxn ang="0">
                <a:pos x="1200" y="48"/>
              </a:cxn>
            </a:cxnLst>
            <a:rect l="0" t="0" r="r" b="b"/>
            <a:pathLst>
              <a:path w="1200" h="112">
                <a:moveTo>
                  <a:pt x="0" y="112"/>
                </a:moveTo>
                <a:cubicBezTo>
                  <a:pt x="142" y="41"/>
                  <a:pt x="292" y="22"/>
                  <a:pt x="448" y="0"/>
                </a:cubicBezTo>
                <a:cubicBezTo>
                  <a:pt x="619" y="5"/>
                  <a:pt x="789" y="7"/>
                  <a:pt x="960" y="16"/>
                </a:cubicBezTo>
                <a:cubicBezTo>
                  <a:pt x="1043" y="20"/>
                  <a:pt x="1118" y="48"/>
                  <a:pt x="1200" y="48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7589" name="Text Box 5"/>
          <p:cNvSpPr txBox="1">
            <a:spLocks noChangeArrowheads="1"/>
          </p:cNvSpPr>
          <p:nvPr/>
        </p:nvSpPr>
        <p:spPr bwMode="auto">
          <a:xfrm>
            <a:off x="711200" y="304800"/>
            <a:ext cx="7061200" cy="5191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Higher brain ( responsible for higher needs)</a:t>
            </a:r>
          </a:p>
        </p:txBody>
      </p:sp>
      <p:sp>
        <p:nvSpPr>
          <p:cNvPr id="707590" name="Text Box 6"/>
          <p:cNvSpPr txBox="1">
            <a:spLocks noChangeArrowheads="1"/>
          </p:cNvSpPr>
          <p:nvPr/>
        </p:nvSpPr>
        <p:spPr bwMode="auto">
          <a:xfrm>
            <a:off x="5638800" y="3733800"/>
            <a:ext cx="3273425" cy="94615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Cerebrum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(crucial for survival)</a:t>
            </a:r>
          </a:p>
        </p:txBody>
      </p:sp>
      <p:sp>
        <p:nvSpPr>
          <p:cNvPr id="707591" name="Text Box 7"/>
          <p:cNvSpPr txBox="1">
            <a:spLocks noChangeArrowheads="1"/>
          </p:cNvSpPr>
          <p:nvPr/>
        </p:nvSpPr>
        <p:spPr bwMode="auto">
          <a:xfrm>
            <a:off x="685800" y="3733800"/>
            <a:ext cx="1768475" cy="51911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3- Layers:</a:t>
            </a:r>
          </a:p>
        </p:txBody>
      </p:sp>
      <p:sp>
        <p:nvSpPr>
          <p:cNvPr id="707592" name="Text Box 8"/>
          <p:cNvSpPr txBox="1">
            <a:spLocks noChangeArrowheads="1"/>
          </p:cNvSpPr>
          <p:nvPr/>
        </p:nvSpPr>
        <p:spPr bwMode="auto">
          <a:xfrm>
            <a:off x="2514600" y="3748088"/>
            <a:ext cx="1770063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Cerebrum</a:t>
            </a:r>
          </a:p>
        </p:txBody>
      </p:sp>
      <p:sp>
        <p:nvSpPr>
          <p:cNvPr id="707593" name="Text Box 9"/>
          <p:cNvSpPr txBox="1">
            <a:spLocks noChangeArrowheads="1"/>
          </p:cNvSpPr>
          <p:nvPr/>
        </p:nvSpPr>
        <p:spPr bwMode="auto">
          <a:xfrm>
            <a:off x="2514600" y="4357688"/>
            <a:ext cx="2008188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Cerebellum</a:t>
            </a:r>
          </a:p>
        </p:txBody>
      </p:sp>
      <p:sp>
        <p:nvSpPr>
          <p:cNvPr id="707594" name="Text Box 10"/>
          <p:cNvSpPr txBox="1">
            <a:spLocks noChangeArrowheads="1"/>
          </p:cNvSpPr>
          <p:nvPr/>
        </p:nvSpPr>
        <p:spPr bwMode="auto">
          <a:xfrm>
            <a:off x="2520950" y="5043488"/>
            <a:ext cx="2127250" cy="519112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Higher brain</a:t>
            </a:r>
          </a:p>
        </p:txBody>
      </p:sp>
      <p:sp>
        <p:nvSpPr>
          <p:cNvPr id="707595" name="Line 11"/>
          <p:cNvSpPr>
            <a:spLocks noChangeShapeType="1"/>
          </p:cNvSpPr>
          <p:nvPr/>
        </p:nvSpPr>
        <p:spPr bwMode="auto">
          <a:xfrm flipH="1" flipV="1">
            <a:off x="2667000" y="914400"/>
            <a:ext cx="990600" cy="9906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596" name="Line 12"/>
          <p:cNvSpPr>
            <a:spLocks noChangeShapeType="1"/>
          </p:cNvSpPr>
          <p:nvPr/>
        </p:nvSpPr>
        <p:spPr bwMode="auto">
          <a:xfrm>
            <a:off x="5562600" y="3962400"/>
            <a:ext cx="6858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solidFill>
                  <a:schemeClr val="bg1"/>
                </a:solidFill>
              </a:rPr>
              <a:t>VC-dimension</a:t>
            </a:r>
          </a:p>
          <a:p>
            <a:pPr eaLnBrk="1" hangingPunct="1"/>
            <a:endParaRPr lang="en-US" sz="4400" dirty="0" smtClean="0"/>
          </a:p>
          <a:p>
            <a:pPr algn="l" eaLnBrk="1" hangingPunct="1"/>
            <a:endParaRPr lang="en-US" sz="2800" dirty="0" smtClean="0"/>
          </a:p>
          <a:p>
            <a:pPr algn="l" eaLnBrk="1" hangingPunct="1"/>
            <a:r>
              <a:rPr lang="en-US" sz="2800" dirty="0" smtClean="0">
                <a:solidFill>
                  <a:schemeClr val="bg1"/>
                </a:solidFill>
              </a:rPr>
              <a:t>Gives a necessary and sufficient condition for PAC </a:t>
            </a:r>
            <a:r>
              <a:rPr lang="en-US" sz="2800" dirty="0" err="1" smtClean="0">
                <a:solidFill>
                  <a:schemeClr val="bg1"/>
                </a:solidFill>
              </a:rPr>
              <a:t>learnability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Mapping of Brain</a:t>
            </a:r>
          </a:p>
        </p:txBody>
      </p:sp>
      <p:sp>
        <p:nvSpPr>
          <p:cNvPr id="708611" name="Freeform 3"/>
          <p:cNvSpPr>
            <a:spLocks/>
          </p:cNvSpPr>
          <p:nvPr/>
        </p:nvSpPr>
        <p:spPr bwMode="auto">
          <a:xfrm>
            <a:off x="2211388" y="1503363"/>
            <a:ext cx="4062412" cy="3683000"/>
          </a:xfrm>
          <a:custGeom>
            <a:avLst/>
            <a:gdLst/>
            <a:ahLst/>
            <a:cxnLst>
              <a:cxn ang="0">
                <a:pos x="55" y="352"/>
              </a:cxn>
              <a:cxn ang="0">
                <a:pos x="167" y="304"/>
              </a:cxn>
              <a:cxn ang="0">
                <a:pos x="263" y="240"/>
              </a:cxn>
              <a:cxn ang="0">
                <a:pos x="519" y="112"/>
              </a:cxn>
              <a:cxn ang="0">
                <a:pos x="647" y="48"/>
              </a:cxn>
              <a:cxn ang="0">
                <a:pos x="711" y="16"/>
              </a:cxn>
              <a:cxn ang="0">
                <a:pos x="743" y="0"/>
              </a:cxn>
              <a:cxn ang="0">
                <a:pos x="1719" y="48"/>
              </a:cxn>
              <a:cxn ang="0">
                <a:pos x="2103" y="128"/>
              </a:cxn>
              <a:cxn ang="0">
                <a:pos x="2199" y="160"/>
              </a:cxn>
              <a:cxn ang="0">
                <a:pos x="2263" y="192"/>
              </a:cxn>
              <a:cxn ang="0">
                <a:pos x="2343" y="304"/>
              </a:cxn>
              <a:cxn ang="0">
                <a:pos x="2503" y="912"/>
              </a:cxn>
              <a:cxn ang="0">
                <a:pos x="2455" y="1792"/>
              </a:cxn>
              <a:cxn ang="0">
                <a:pos x="2295" y="2096"/>
              </a:cxn>
              <a:cxn ang="0">
                <a:pos x="2247" y="2144"/>
              </a:cxn>
              <a:cxn ang="0">
                <a:pos x="2199" y="2192"/>
              </a:cxn>
              <a:cxn ang="0">
                <a:pos x="1959" y="2320"/>
              </a:cxn>
              <a:cxn ang="0">
                <a:pos x="1751" y="2304"/>
              </a:cxn>
              <a:cxn ang="0">
                <a:pos x="1655" y="2256"/>
              </a:cxn>
              <a:cxn ang="0">
                <a:pos x="1495" y="2176"/>
              </a:cxn>
              <a:cxn ang="0">
                <a:pos x="1399" y="2112"/>
              </a:cxn>
              <a:cxn ang="0">
                <a:pos x="1335" y="2064"/>
              </a:cxn>
              <a:cxn ang="0">
                <a:pos x="1303" y="2000"/>
              </a:cxn>
              <a:cxn ang="0">
                <a:pos x="1223" y="1920"/>
              </a:cxn>
              <a:cxn ang="0">
                <a:pos x="1159" y="1840"/>
              </a:cxn>
              <a:cxn ang="0">
                <a:pos x="1095" y="1760"/>
              </a:cxn>
              <a:cxn ang="0">
                <a:pos x="1047" y="1664"/>
              </a:cxn>
              <a:cxn ang="0">
                <a:pos x="1015" y="1632"/>
              </a:cxn>
              <a:cxn ang="0">
                <a:pos x="919" y="1440"/>
              </a:cxn>
              <a:cxn ang="0">
                <a:pos x="839" y="1344"/>
              </a:cxn>
              <a:cxn ang="0">
                <a:pos x="807" y="1264"/>
              </a:cxn>
              <a:cxn ang="0">
                <a:pos x="775" y="1232"/>
              </a:cxn>
              <a:cxn ang="0">
                <a:pos x="759" y="1200"/>
              </a:cxn>
              <a:cxn ang="0">
                <a:pos x="695" y="1136"/>
              </a:cxn>
              <a:cxn ang="0">
                <a:pos x="663" y="1072"/>
              </a:cxn>
              <a:cxn ang="0">
                <a:pos x="631" y="1056"/>
              </a:cxn>
              <a:cxn ang="0">
                <a:pos x="551" y="976"/>
              </a:cxn>
              <a:cxn ang="0">
                <a:pos x="471" y="896"/>
              </a:cxn>
              <a:cxn ang="0">
                <a:pos x="311" y="784"/>
              </a:cxn>
              <a:cxn ang="0">
                <a:pos x="215" y="736"/>
              </a:cxn>
              <a:cxn ang="0">
                <a:pos x="183" y="720"/>
              </a:cxn>
              <a:cxn ang="0">
                <a:pos x="135" y="672"/>
              </a:cxn>
              <a:cxn ang="0">
                <a:pos x="87" y="624"/>
              </a:cxn>
              <a:cxn ang="0">
                <a:pos x="55" y="560"/>
              </a:cxn>
              <a:cxn ang="0">
                <a:pos x="39" y="528"/>
              </a:cxn>
              <a:cxn ang="0">
                <a:pos x="23" y="496"/>
              </a:cxn>
              <a:cxn ang="0">
                <a:pos x="135" y="320"/>
              </a:cxn>
            </a:cxnLst>
            <a:rect l="0" t="0" r="r" b="b"/>
            <a:pathLst>
              <a:path w="2559" h="2320">
                <a:moveTo>
                  <a:pt x="55" y="352"/>
                </a:moveTo>
                <a:cubicBezTo>
                  <a:pt x="91" y="334"/>
                  <a:pt x="131" y="324"/>
                  <a:pt x="167" y="304"/>
                </a:cubicBezTo>
                <a:cubicBezTo>
                  <a:pt x="201" y="285"/>
                  <a:pt x="229" y="257"/>
                  <a:pt x="263" y="240"/>
                </a:cubicBezTo>
                <a:cubicBezTo>
                  <a:pt x="348" y="197"/>
                  <a:pt x="434" y="155"/>
                  <a:pt x="519" y="112"/>
                </a:cubicBezTo>
                <a:cubicBezTo>
                  <a:pt x="563" y="90"/>
                  <a:pt x="604" y="73"/>
                  <a:pt x="647" y="48"/>
                </a:cubicBezTo>
                <a:cubicBezTo>
                  <a:pt x="668" y="36"/>
                  <a:pt x="690" y="27"/>
                  <a:pt x="711" y="16"/>
                </a:cubicBezTo>
                <a:cubicBezTo>
                  <a:pt x="722" y="11"/>
                  <a:pt x="743" y="0"/>
                  <a:pt x="743" y="0"/>
                </a:cubicBezTo>
                <a:cubicBezTo>
                  <a:pt x="1069" y="14"/>
                  <a:pt x="1393" y="33"/>
                  <a:pt x="1719" y="48"/>
                </a:cubicBezTo>
                <a:cubicBezTo>
                  <a:pt x="1854" y="65"/>
                  <a:pt x="1980" y="67"/>
                  <a:pt x="2103" y="128"/>
                </a:cubicBezTo>
                <a:cubicBezTo>
                  <a:pt x="2133" y="143"/>
                  <a:pt x="2167" y="149"/>
                  <a:pt x="2199" y="160"/>
                </a:cubicBezTo>
                <a:cubicBezTo>
                  <a:pt x="2222" y="168"/>
                  <a:pt x="2263" y="192"/>
                  <a:pt x="2263" y="192"/>
                </a:cubicBezTo>
                <a:cubicBezTo>
                  <a:pt x="2290" y="247"/>
                  <a:pt x="2292" y="279"/>
                  <a:pt x="2343" y="304"/>
                </a:cubicBezTo>
                <a:cubicBezTo>
                  <a:pt x="2438" y="493"/>
                  <a:pt x="2473" y="705"/>
                  <a:pt x="2503" y="912"/>
                </a:cubicBezTo>
                <a:cubicBezTo>
                  <a:pt x="2499" y="1093"/>
                  <a:pt x="2559" y="1531"/>
                  <a:pt x="2455" y="1792"/>
                </a:cubicBezTo>
                <a:cubicBezTo>
                  <a:pt x="2425" y="1866"/>
                  <a:pt x="2363" y="2062"/>
                  <a:pt x="2295" y="2096"/>
                </a:cubicBezTo>
                <a:cubicBezTo>
                  <a:pt x="2252" y="2181"/>
                  <a:pt x="2311" y="2080"/>
                  <a:pt x="2247" y="2144"/>
                </a:cubicBezTo>
                <a:cubicBezTo>
                  <a:pt x="2183" y="2208"/>
                  <a:pt x="2284" y="2149"/>
                  <a:pt x="2199" y="2192"/>
                </a:cubicBezTo>
                <a:cubicBezTo>
                  <a:pt x="2159" y="2272"/>
                  <a:pt x="2033" y="2283"/>
                  <a:pt x="1959" y="2320"/>
                </a:cubicBezTo>
                <a:cubicBezTo>
                  <a:pt x="1890" y="2315"/>
                  <a:pt x="1819" y="2316"/>
                  <a:pt x="1751" y="2304"/>
                </a:cubicBezTo>
                <a:cubicBezTo>
                  <a:pt x="1751" y="2304"/>
                  <a:pt x="1671" y="2264"/>
                  <a:pt x="1655" y="2256"/>
                </a:cubicBezTo>
                <a:cubicBezTo>
                  <a:pt x="1616" y="2237"/>
                  <a:pt x="1523" y="2204"/>
                  <a:pt x="1495" y="2176"/>
                </a:cubicBezTo>
                <a:cubicBezTo>
                  <a:pt x="1446" y="2127"/>
                  <a:pt x="1476" y="2151"/>
                  <a:pt x="1399" y="2112"/>
                </a:cubicBezTo>
                <a:cubicBezTo>
                  <a:pt x="1375" y="2100"/>
                  <a:pt x="1359" y="2076"/>
                  <a:pt x="1335" y="2064"/>
                </a:cubicBezTo>
                <a:cubicBezTo>
                  <a:pt x="1324" y="2043"/>
                  <a:pt x="1320" y="2017"/>
                  <a:pt x="1303" y="2000"/>
                </a:cubicBezTo>
                <a:cubicBezTo>
                  <a:pt x="1276" y="1973"/>
                  <a:pt x="1240" y="1954"/>
                  <a:pt x="1223" y="1920"/>
                </a:cubicBezTo>
                <a:cubicBezTo>
                  <a:pt x="1186" y="1845"/>
                  <a:pt x="1212" y="1867"/>
                  <a:pt x="1159" y="1840"/>
                </a:cubicBezTo>
                <a:cubicBezTo>
                  <a:pt x="1122" y="1765"/>
                  <a:pt x="1148" y="1787"/>
                  <a:pt x="1095" y="1760"/>
                </a:cubicBezTo>
                <a:cubicBezTo>
                  <a:pt x="1079" y="1728"/>
                  <a:pt x="1072" y="1689"/>
                  <a:pt x="1047" y="1664"/>
                </a:cubicBezTo>
                <a:cubicBezTo>
                  <a:pt x="1036" y="1653"/>
                  <a:pt x="1023" y="1645"/>
                  <a:pt x="1015" y="1632"/>
                </a:cubicBezTo>
                <a:cubicBezTo>
                  <a:pt x="988" y="1591"/>
                  <a:pt x="951" y="1472"/>
                  <a:pt x="919" y="1440"/>
                </a:cubicBezTo>
                <a:cubicBezTo>
                  <a:pt x="890" y="1411"/>
                  <a:pt x="864" y="1377"/>
                  <a:pt x="839" y="1344"/>
                </a:cubicBezTo>
                <a:cubicBezTo>
                  <a:pt x="807" y="1301"/>
                  <a:pt x="839" y="1318"/>
                  <a:pt x="807" y="1264"/>
                </a:cubicBezTo>
                <a:cubicBezTo>
                  <a:pt x="799" y="1251"/>
                  <a:pt x="784" y="1244"/>
                  <a:pt x="775" y="1232"/>
                </a:cubicBezTo>
                <a:cubicBezTo>
                  <a:pt x="768" y="1222"/>
                  <a:pt x="767" y="1209"/>
                  <a:pt x="759" y="1200"/>
                </a:cubicBezTo>
                <a:cubicBezTo>
                  <a:pt x="740" y="1177"/>
                  <a:pt x="716" y="1157"/>
                  <a:pt x="695" y="1136"/>
                </a:cubicBezTo>
                <a:cubicBezTo>
                  <a:pt x="678" y="1119"/>
                  <a:pt x="674" y="1093"/>
                  <a:pt x="663" y="1072"/>
                </a:cubicBezTo>
                <a:cubicBezTo>
                  <a:pt x="658" y="1061"/>
                  <a:pt x="641" y="1063"/>
                  <a:pt x="631" y="1056"/>
                </a:cubicBezTo>
                <a:cubicBezTo>
                  <a:pt x="588" y="1024"/>
                  <a:pt x="600" y="1001"/>
                  <a:pt x="551" y="976"/>
                </a:cubicBezTo>
                <a:cubicBezTo>
                  <a:pt x="526" y="927"/>
                  <a:pt x="511" y="926"/>
                  <a:pt x="471" y="896"/>
                </a:cubicBezTo>
                <a:cubicBezTo>
                  <a:pt x="416" y="855"/>
                  <a:pt x="374" y="816"/>
                  <a:pt x="311" y="784"/>
                </a:cubicBezTo>
                <a:cubicBezTo>
                  <a:pt x="279" y="768"/>
                  <a:pt x="247" y="752"/>
                  <a:pt x="215" y="736"/>
                </a:cubicBezTo>
                <a:cubicBezTo>
                  <a:pt x="204" y="731"/>
                  <a:pt x="183" y="720"/>
                  <a:pt x="183" y="720"/>
                </a:cubicBezTo>
                <a:cubicBezTo>
                  <a:pt x="140" y="635"/>
                  <a:pt x="199" y="736"/>
                  <a:pt x="135" y="672"/>
                </a:cubicBezTo>
                <a:cubicBezTo>
                  <a:pt x="71" y="608"/>
                  <a:pt x="172" y="667"/>
                  <a:pt x="87" y="624"/>
                </a:cubicBezTo>
                <a:cubicBezTo>
                  <a:pt x="76" y="603"/>
                  <a:pt x="66" y="581"/>
                  <a:pt x="55" y="560"/>
                </a:cubicBezTo>
                <a:cubicBezTo>
                  <a:pt x="50" y="549"/>
                  <a:pt x="44" y="539"/>
                  <a:pt x="39" y="528"/>
                </a:cubicBezTo>
                <a:cubicBezTo>
                  <a:pt x="34" y="517"/>
                  <a:pt x="23" y="496"/>
                  <a:pt x="23" y="496"/>
                </a:cubicBezTo>
                <a:cubicBezTo>
                  <a:pt x="40" y="342"/>
                  <a:pt x="0" y="320"/>
                  <a:pt x="135" y="320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8612" name="Freeform 4"/>
          <p:cNvSpPr>
            <a:spLocks/>
          </p:cNvSpPr>
          <p:nvPr/>
        </p:nvSpPr>
        <p:spPr bwMode="auto">
          <a:xfrm>
            <a:off x="3148013" y="1884363"/>
            <a:ext cx="1385887" cy="1066800"/>
          </a:xfrm>
          <a:custGeom>
            <a:avLst/>
            <a:gdLst/>
            <a:ahLst/>
            <a:cxnLst>
              <a:cxn ang="0">
                <a:pos x="473" y="624"/>
              </a:cxn>
              <a:cxn ang="0">
                <a:pos x="281" y="560"/>
              </a:cxn>
              <a:cxn ang="0">
                <a:pos x="137" y="496"/>
              </a:cxn>
              <a:cxn ang="0">
                <a:pos x="105" y="464"/>
              </a:cxn>
              <a:cxn ang="0">
                <a:pos x="41" y="432"/>
              </a:cxn>
              <a:cxn ang="0">
                <a:pos x="9" y="368"/>
              </a:cxn>
              <a:cxn ang="0">
                <a:pos x="89" y="128"/>
              </a:cxn>
              <a:cxn ang="0">
                <a:pos x="201" y="48"/>
              </a:cxn>
              <a:cxn ang="0">
                <a:pos x="233" y="16"/>
              </a:cxn>
              <a:cxn ang="0">
                <a:pos x="297" y="0"/>
              </a:cxn>
              <a:cxn ang="0">
                <a:pos x="457" y="16"/>
              </a:cxn>
              <a:cxn ang="0">
                <a:pos x="729" y="160"/>
              </a:cxn>
              <a:cxn ang="0">
                <a:pos x="809" y="240"/>
              </a:cxn>
              <a:cxn ang="0">
                <a:pos x="873" y="352"/>
              </a:cxn>
              <a:cxn ang="0">
                <a:pos x="809" y="528"/>
              </a:cxn>
              <a:cxn ang="0">
                <a:pos x="793" y="560"/>
              </a:cxn>
              <a:cxn ang="0">
                <a:pos x="553" y="672"/>
              </a:cxn>
              <a:cxn ang="0">
                <a:pos x="457" y="640"/>
              </a:cxn>
              <a:cxn ang="0">
                <a:pos x="473" y="624"/>
              </a:cxn>
            </a:cxnLst>
            <a:rect l="0" t="0" r="r" b="b"/>
            <a:pathLst>
              <a:path w="873" h="672">
                <a:moveTo>
                  <a:pt x="473" y="624"/>
                </a:moveTo>
                <a:cubicBezTo>
                  <a:pt x="408" y="602"/>
                  <a:pt x="344" y="587"/>
                  <a:pt x="281" y="560"/>
                </a:cubicBezTo>
                <a:cubicBezTo>
                  <a:pt x="230" y="538"/>
                  <a:pt x="189" y="513"/>
                  <a:pt x="137" y="496"/>
                </a:cubicBezTo>
                <a:cubicBezTo>
                  <a:pt x="126" y="485"/>
                  <a:pt x="118" y="472"/>
                  <a:pt x="105" y="464"/>
                </a:cubicBezTo>
                <a:cubicBezTo>
                  <a:pt x="85" y="451"/>
                  <a:pt x="41" y="432"/>
                  <a:pt x="41" y="432"/>
                </a:cubicBezTo>
                <a:cubicBezTo>
                  <a:pt x="30" y="411"/>
                  <a:pt x="7" y="392"/>
                  <a:pt x="9" y="368"/>
                </a:cubicBezTo>
                <a:cubicBezTo>
                  <a:pt x="18" y="280"/>
                  <a:pt x="0" y="172"/>
                  <a:pt x="89" y="128"/>
                </a:cubicBezTo>
                <a:cubicBezTo>
                  <a:pt x="113" y="80"/>
                  <a:pt x="155" y="71"/>
                  <a:pt x="201" y="48"/>
                </a:cubicBezTo>
                <a:cubicBezTo>
                  <a:pt x="214" y="41"/>
                  <a:pt x="220" y="23"/>
                  <a:pt x="233" y="16"/>
                </a:cubicBezTo>
                <a:cubicBezTo>
                  <a:pt x="253" y="6"/>
                  <a:pt x="276" y="5"/>
                  <a:pt x="297" y="0"/>
                </a:cubicBezTo>
                <a:cubicBezTo>
                  <a:pt x="350" y="5"/>
                  <a:pt x="404" y="8"/>
                  <a:pt x="457" y="16"/>
                </a:cubicBezTo>
                <a:cubicBezTo>
                  <a:pt x="561" y="32"/>
                  <a:pt x="641" y="116"/>
                  <a:pt x="729" y="160"/>
                </a:cubicBezTo>
                <a:cubicBezTo>
                  <a:pt x="773" y="182"/>
                  <a:pt x="760" y="216"/>
                  <a:pt x="809" y="240"/>
                </a:cubicBezTo>
                <a:cubicBezTo>
                  <a:pt x="834" y="291"/>
                  <a:pt x="853" y="293"/>
                  <a:pt x="873" y="352"/>
                </a:cubicBezTo>
                <a:cubicBezTo>
                  <a:pt x="859" y="421"/>
                  <a:pt x="840" y="467"/>
                  <a:pt x="809" y="528"/>
                </a:cubicBezTo>
                <a:cubicBezTo>
                  <a:pt x="804" y="539"/>
                  <a:pt x="804" y="555"/>
                  <a:pt x="793" y="560"/>
                </a:cubicBezTo>
                <a:cubicBezTo>
                  <a:pt x="714" y="599"/>
                  <a:pt x="637" y="644"/>
                  <a:pt x="553" y="672"/>
                </a:cubicBezTo>
                <a:cubicBezTo>
                  <a:pt x="538" y="668"/>
                  <a:pt x="464" y="654"/>
                  <a:pt x="457" y="640"/>
                </a:cubicBezTo>
                <a:cubicBezTo>
                  <a:pt x="454" y="633"/>
                  <a:pt x="468" y="629"/>
                  <a:pt x="473" y="624"/>
                </a:cubicBezTo>
                <a:close/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8613" name="Freeform 5"/>
          <p:cNvSpPr>
            <a:spLocks/>
          </p:cNvSpPr>
          <p:nvPr/>
        </p:nvSpPr>
        <p:spPr bwMode="auto">
          <a:xfrm>
            <a:off x="5092700" y="1935163"/>
            <a:ext cx="838200" cy="2903537"/>
          </a:xfrm>
          <a:custGeom>
            <a:avLst/>
            <a:gdLst/>
            <a:ahLst/>
            <a:cxnLst>
              <a:cxn ang="0">
                <a:pos x="512" y="16"/>
              </a:cxn>
              <a:cxn ang="0">
                <a:pos x="464" y="64"/>
              </a:cxn>
              <a:cxn ang="0">
                <a:pos x="432" y="80"/>
              </a:cxn>
              <a:cxn ang="0">
                <a:pos x="304" y="192"/>
              </a:cxn>
              <a:cxn ang="0">
                <a:pos x="224" y="272"/>
              </a:cxn>
              <a:cxn ang="0">
                <a:pos x="144" y="368"/>
              </a:cxn>
              <a:cxn ang="0">
                <a:pos x="128" y="400"/>
              </a:cxn>
              <a:cxn ang="0">
                <a:pos x="96" y="416"/>
              </a:cxn>
              <a:cxn ang="0">
                <a:pos x="0" y="640"/>
              </a:cxn>
              <a:cxn ang="0">
                <a:pos x="16" y="1008"/>
              </a:cxn>
              <a:cxn ang="0">
                <a:pos x="192" y="1488"/>
              </a:cxn>
              <a:cxn ang="0">
                <a:pos x="288" y="1632"/>
              </a:cxn>
              <a:cxn ang="0">
                <a:pos x="336" y="1680"/>
              </a:cxn>
              <a:cxn ang="0">
                <a:pos x="352" y="1712"/>
              </a:cxn>
              <a:cxn ang="0">
                <a:pos x="416" y="1760"/>
              </a:cxn>
              <a:cxn ang="0">
                <a:pos x="432" y="1792"/>
              </a:cxn>
              <a:cxn ang="0">
                <a:pos x="464" y="1824"/>
              </a:cxn>
            </a:cxnLst>
            <a:rect l="0" t="0" r="r" b="b"/>
            <a:pathLst>
              <a:path w="528" h="1829">
                <a:moveTo>
                  <a:pt x="512" y="16"/>
                </a:moveTo>
                <a:cubicBezTo>
                  <a:pt x="427" y="59"/>
                  <a:pt x="528" y="0"/>
                  <a:pt x="464" y="64"/>
                </a:cubicBezTo>
                <a:cubicBezTo>
                  <a:pt x="456" y="72"/>
                  <a:pt x="442" y="73"/>
                  <a:pt x="432" y="80"/>
                </a:cubicBezTo>
                <a:cubicBezTo>
                  <a:pt x="386" y="115"/>
                  <a:pt x="346" y="150"/>
                  <a:pt x="304" y="192"/>
                </a:cubicBezTo>
                <a:cubicBezTo>
                  <a:pt x="274" y="222"/>
                  <a:pt x="261" y="254"/>
                  <a:pt x="224" y="272"/>
                </a:cubicBezTo>
                <a:cubicBezTo>
                  <a:pt x="211" y="298"/>
                  <a:pt x="146" y="364"/>
                  <a:pt x="144" y="368"/>
                </a:cubicBezTo>
                <a:cubicBezTo>
                  <a:pt x="139" y="379"/>
                  <a:pt x="136" y="392"/>
                  <a:pt x="128" y="400"/>
                </a:cubicBezTo>
                <a:cubicBezTo>
                  <a:pt x="120" y="408"/>
                  <a:pt x="107" y="411"/>
                  <a:pt x="96" y="416"/>
                </a:cubicBezTo>
                <a:cubicBezTo>
                  <a:pt x="58" y="491"/>
                  <a:pt x="20" y="558"/>
                  <a:pt x="0" y="640"/>
                </a:cubicBezTo>
                <a:cubicBezTo>
                  <a:pt x="5" y="763"/>
                  <a:pt x="7" y="886"/>
                  <a:pt x="16" y="1008"/>
                </a:cubicBezTo>
                <a:cubicBezTo>
                  <a:pt x="28" y="1179"/>
                  <a:pt x="117" y="1338"/>
                  <a:pt x="192" y="1488"/>
                </a:cubicBezTo>
                <a:cubicBezTo>
                  <a:pt x="219" y="1542"/>
                  <a:pt x="233" y="1605"/>
                  <a:pt x="288" y="1632"/>
                </a:cubicBezTo>
                <a:cubicBezTo>
                  <a:pt x="331" y="1717"/>
                  <a:pt x="272" y="1616"/>
                  <a:pt x="336" y="1680"/>
                </a:cubicBezTo>
                <a:cubicBezTo>
                  <a:pt x="344" y="1688"/>
                  <a:pt x="345" y="1702"/>
                  <a:pt x="352" y="1712"/>
                </a:cubicBezTo>
                <a:cubicBezTo>
                  <a:pt x="376" y="1744"/>
                  <a:pt x="383" y="1744"/>
                  <a:pt x="416" y="1760"/>
                </a:cubicBezTo>
                <a:cubicBezTo>
                  <a:pt x="421" y="1771"/>
                  <a:pt x="424" y="1784"/>
                  <a:pt x="432" y="1792"/>
                </a:cubicBezTo>
                <a:cubicBezTo>
                  <a:pt x="469" y="1829"/>
                  <a:pt x="464" y="1788"/>
                  <a:pt x="464" y="1824"/>
                </a:cubicBez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8614" name="Text Box 6"/>
          <p:cNvSpPr txBox="1">
            <a:spLocks noChangeArrowheads="1"/>
          </p:cNvSpPr>
          <p:nvPr/>
        </p:nvSpPr>
        <p:spPr bwMode="auto">
          <a:xfrm>
            <a:off x="401638" y="5226050"/>
            <a:ext cx="5770562" cy="946150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Side areas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For auditory information processing</a:t>
            </a:r>
          </a:p>
        </p:txBody>
      </p:sp>
      <p:sp>
        <p:nvSpPr>
          <p:cNvPr id="708615" name="Text Box 7"/>
          <p:cNvSpPr txBox="1">
            <a:spLocks noChangeArrowheads="1"/>
          </p:cNvSpPr>
          <p:nvPr/>
        </p:nvSpPr>
        <p:spPr bwMode="auto">
          <a:xfrm>
            <a:off x="5481638" y="990600"/>
            <a:ext cx="3509962" cy="519113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Back of brain( vision)</a:t>
            </a:r>
          </a:p>
        </p:txBody>
      </p:sp>
      <p:sp>
        <p:nvSpPr>
          <p:cNvPr id="708616" name="Line 8"/>
          <p:cNvSpPr>
            <a:spLocks noChangeShapeType="1"/>
          </p:cNvSpPr>
          <p:nvPr/>
        </p:nvSpPr>
        <p:spPr bwMode="auto">
          <a:xfrm flipH="1">
            <a:off x="3048000" y="2438400"/>
            <a:ext cx="755650" cy="28194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8617" name="Line 9"/>
          <p:cNvSpPr>
            <a:spLocks noChangeShapeType="1"/>
          </p:cNvSpPr>
          <p:nvPr/>
        </p:nvSpPr>
        <p:spPr bwMode="auto">
          <a:xfrm flipV="1">
            <a:off x="5791200" y="1524000"/>
            <a:ext cx="1295400" cy="12954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08618" name="Text Box 10"/>
          <p:cNvSpPr txBox="1">
            <a:spLocks noChangeArrowheads="1"/>
          </p:cNvSpPr>
          <p:nvPr/>
        </p:nvSpPr>
        <p:spPr bwMode="auto">
          <a:xfrm>
            <a:off x="6537325" y="2703513"/>
            <a:ext cx="2127250" cy="14652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Lot of resilience: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Visual and auditory</a:t>
            </a:r>
          </a:p>
          <a:p>
            <a:r>
              <a:rPr lang="en-US">
                <a:solidFill>
                  <a:schemeClr val="bg1"/>
                </a:solidFill>
              </a:rPr>
              <a:t>areas can do each</a:t>
            </a:r>
          </a:p>
          <a:p>
            <a:r>
              <a:rPr lang="en-US">
                <a:solidFill>
                  <a:schemeClr val="bg1"/>
                </a:solidFill>
              </a:rPr>
              <a:t>other’s job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715000"/>
          </a:xfrm>
        </p:spPr>
        <p:txBody>
          <a:bodyPr/>
          <a:lstStyle/>
          <a:p>
            <a:r>
              <a:rPr lang="en-US" sz="4400" dirty="0">
                <a:solidFill>
                  <a:schemeClr val="bg1"/>
                </a:solidFill>
              </a:rPr>
              <a:t>Left Brain and Right Brain</a:t>
            </a:r>
          </a:p>
          <a:p>
            <a:endParaRPr lang="en-US" sz="4400" dirty="0"/>
          </a:p>
          <a:p>
            <a:r>
              <a:rPr lang="en-US" sz="2800" dirty="0">
                <a:solidFill>
                  <a:schemeClr val="bg1"/>
                </a:solidFill>
              </a:rPr>
              <a:t>Dichotomy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710659" name="Freeform 3"/>
          <p:cNvSpPr>
            <a:spLocks/>
          </p:cNvSpPr>
          <p:nvPr/>
        </p:nvSpPr>
        <p:spPr bwMode="auto">
          <a:xfrm>
            <a:off x="2667000" y="2782888"/>
            <a:ext cx="3327400" cy="29829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32" y="215"/>
              </a:cxn>
              <a:cxn ang="0">
                <a:pos x="224" y="103"/>
              </a:cxn>
              <a:cxn ang="0">
                <a:pos x="384" y="167"/>
              </a:cxn>
              <a:cxn ang="0">
                <a:pos x="448" y="199"/>
              </a:cxn>
              <a:cxn ang="0">
                <a:pos x="480" y="215"/>
              </a:cxn>
              <a:cxn ang="0">
                <a:pos x="1200" y="199"/>
              </a:cxn>
              <a:cxn ang="0">
                <a:pos x="1328" y="167"/>
              </a:cxn>
              <a:cxn ang="0">
                <a:pos x="1488" y="135"/>
              </a:cxn>
              <a:cxn ang="0">
                <a:pos x="1664" y="87"/>
              </a:cxn>
              <a:cxn ang="0">
                <a:pos x="2096" y="247"/>
              </a:cxn>
              <a:cxn ang="0">
                <a:pos x="1984" y="663"/>
              </a:cxn>
              <a:cxn ang="0">
                <a:pos x="2032" y="1175"/>
              </a:cxn>
              <a:cxn ang="0">
                <a:pos x="1952" y="1463"/>
              </a:cxn>
              <a:cxn ang="0">
                <a:pos x="1888" y="1543"/>
              </a:cxn>
              <a:cxn ang="0">
                <a:pos x="1840" y="1591"/>
              </a:cxn>
              <a:cxn ang="0">
                <a:pos x="1824" y="1623"/>
              </a:cxn>
              <a:cxn ang="0">
                <a:pos x="1760" y="1655"/>
              </a:cxn>
              <a:cxn ang="0">
                <a:pos x="1744" y="1687"/>
              </a:cxn>
              <a:cxn ang="0">
                <a:pos x="1536" y="1783"/>
              </a:cxn>
              <a:cxn ang="0">
                <a:pos x="1504" y="1767"/>
              </a:cxn>
              <a:cxn ang="0">
                <a:pos x="1152" y="1751"/>
              </a:cxn>
              <a:cxn ang="0">
                <a:pos x="1120" y="1687"/>
              </a:cxn>
              <a:cxn ang="0">
                <a:pos x="1104" y="1655"/>
              </a:cxn>
              <a:cxn ang="0">
                <a:pos x="1136" y="423"/>
              </a:cxn>
              <a:cxn ang="0">
                <a:pos x="1120" y="231"/>
              </a:cxn>
              <a:cxn ang="0">
                <a:pos x="1056" y="375"/>
              </a:cxn>
              <a:cxn ang="0">
                <a:pos x="1024" y="471"/>
              </a:cxn>
              <a:cxn ang="0">
                <a:pos x="944" y="1367"/>
              </a:cxn>
              <a:cxn ang="0">
                <a:pos x="960" y="1751"/>
              </a:cxn>
              <a:cxn ang="0">
                <a:pos x="848" y="1847"/>
              </a:cxn>
              <a:cxn ang="0">
                <a:pos x="752" y="1879"/>
              </a:cxn>
              <a:cxn ang="0">
                <a:pos x="640" y="1847"/>
              </a:cxn>
              <a:cxn ang="0">
                <a:pos x="560" y="1767"/>
              </a:cxn>
              <a:cxn ang="0">
                <a:pos x="512" y="1719"/>
              </a:cxn>
              <a:cxn ang="0">
                <a:pos x="496" y="1687"/>
              </a:cxn>
              <a:cxn ang="0">
                <a:pos x="432" y="1639"/>
              </a:cxn>
              <a:cxn ang="0">
                <a:pos x="368" y="1559"/>
              </a:cxn>
              <a:cxn ang="0">
                <a:pos x="256" y="1271"/>
              </a:cxn>
              <a:cxn ang="0">
                <a:pos x="192" y="951"/>
              </a:cxn>
              <a:cxn ang="0">
                <a:pos x="112" y="791"/>
              </a:cxn>
              <a:cxn ang="0">
                <a:pos x="80" y="695"/>
              </a:cxn>
              <a:cxn ang="0">
                <a:pos x="48" y="439"/>
              </a:cxn>
              <a:cxn ang="0">
                <a:pos x="0" y="167"/>
              </a:cxn>
            </a:cxnLst>
            <a:rect l="0" t="0" r="r" b="b"/>
            <a:pathLst>
              <a:path w="2096" h="1879">
                <a:moveTo>
                  <a:pt x="0" y="295"/>
                </a:moveTo>
                <a:cubicBezTo>
                  <a:pt x="13" y="269"/>
                  <a:pt x="17" y="240"/>
                  <a:pt x="32" y="215"/>
                </a:cubicBezTo>
                <a:cubicBezTo>
                  <a:pt x="65" y="160"/>
                  <a:pt x="169" y="130"/>
                  <a:pt x="224" y="103"/>
                </a:cubicBezTo>
                <a:cubicBezTo>
                  <a:pt x="283" y="118"/>
                  <a:pt x="330" y="140"/>
                  <a:pt x="384" y="167"/>
                </a:cubicBezTo>
                <a:cubicBezTo>
                  <a:pt x="405" y="178"/>
                  <a:pt x="427" y="188"/>
                  <a:pt x="448" y="199"/>
                </a:cubicBezTo>
                <a:cubicBezTo>
                  <a:pt x="459" y="204"/>
                  <a:pt x="480" y="215"/>
                  <a:pt x="480" y="215"/>
                </a:cubicBezTo>
                <a:cubicBezTo>
                  <a:pt x="720" y="210"/>
                  <a:pt x="960" y="209"/>
                  <a:pt x="1200" y="199"/>
                </a:cubicBezTo>
                <a:cubicBezTo>
                  <a:pt x="1280" y="196"/>
                  <a:pt x="1265" y="182"/>
                  <a:pt x="1328" y="167"/>
                </a:cubicBezTo>
                <a:cubicBezTo>
                  <a:pt x="1381" y="155"/>
                  <a:pt x="1488" y="135"/>
                  <a:pt x="1488" y="135"/>
                </a:cubicBezTo>
                <a:cubicBezTo>
                  <a:pt x="1543" y="108"/>
                  <a:pt x="1605" y="102"/>
                  <a:pt x="1664" y="87"/>
                </a:cubicBezTo>
                <a:cubicBezTo>
                  <a:pt x="2067" y="119"/>
                  <a:pt x="2047" y="0"/>
                  <a:pt x="2096" y="247"/>
                </a:cubicBezTo>
                <a:cubicBezTo>
                  <a:pt x="2068" y="388"/>
                  <a:pt x="2012" y="521"/>
                  <a:pt x="1984" y="663"/>
                </a:cubicBezTo>
                <a:cubicBezTo>
                  <a:pt x="1994" y="886"/>
                  <a:pt x="2001" y="986"/>
                  <a:pt x="2032" y="1175"/>
                </a:cubicBezTo>
                <a:cubicBezTo>
                  <a:pt x="2014" y="1299"/>
                  <a:pt x="2007" y="1353"/>
                  <a:pt x="1952" y="1463"/>
                </a:cubicBezTo>
                <a:cubicBezTo>
                  <a:pt x="1930" y="1506"/>
                  <a:pt x="1930" y="1522"/>
                  <a:pt x="1888" y="1543"/>
                </a:cubicBezTo>
                <a:cubicBezTo>
                  <a:pt x="1845" y="1628"/>
                  <a:pt x="1904" y="1527"/>
                  <a:pt x="1840" y="1591"/>
                </a:cubicBezTo>
                <a:cubicBezTo>
                  <a:pt x="1832" y="1599"/>
                  <a:pt x="1833" y="1616"/>
                  <a:pt x="1824" y="1623"/>
                </a:cubicBezTo>
                <a:cubicBezTo>
                  <a:pt x="1805" y="1638"/>
                  <a:pt x="1760" y="1655"/>
                  <a:pt x="1760" y="1655"/>
                </a:cubicBezTo>
                <a:cubicBezTo>
                  <a:pt x="1755" y="1666"/>
                  <a:pt x="1753" y="1680"/>
                  <a:pt x="1744" y="1687"/>
                </a:cubicBezTo>
                <a:cubicBezTo>
                  <a:pt x="1686" y="1733"/>
                  <a:pt x="1601" y="1750"/>
                  <a:pt x="1536" y="1783"/>
                </a:cubicBezTo>
                <a:cubicBezTo>
                  <a:pt x="1525" y="1778"/>
                  <a:pt x="1516" y="1768"/>
                  <a:pt x="1504" y="1767"/>
                </a:cubicBezTo>
                <a:cubicBezTo>
                  <a:pt x="1387" y="1757"/>
                  <a:pt x="1267" y="1775"/>
                  <a:pt x="1152" y="1751"/>
                </a:cubicBezTo>
                <a:cubicBezTo>
                  <a:pt x="1129" y="1746"/>
                  <a:pt x="1131" y="1708"/>
                  <a:pt x="1120" y="1687"/>
                </a:cubicBezTo>
                <a:cubicBezTo>
                  <a:pt x="1115" y="1676"/>
                  <a:pt x="1104" y="1655"/>
                  <a:pt x="1104" y="1655"/>
                </a:cubicBezTo>
                <a:cubicBezTo>
                  <a:pt x="1089" y="1258"/>
                  <a:pt x="1008" y="808"/>
                  <a:pt x="1136" y="423"/>
                </a:cubicBezTo>
                <a:cubicBezTo>
                  <a:pt x="1150" y="325"/>
                  <a:pt x="1159" y="309"/>
                  <a:pt x="1120" y="231"/>
                </a:cubicBezTo>
                <a:cubicBezTo>
                  <a:pt x="1049" y="267"/>
                  <a:pt x="1091" y="235"/>
                  <a:pt x="1056" y="375"/>
                </a:cubicBezTo>
                <a:cubicBezTo>
                  <a:pt x="1048" y="408"/>
                  <a:pt x="1024" y="471"/>
                  <a:pt x="1024" y="471"/>
                </a:cubicBezTo>
                <a:cubicBezTo>
                  <a:pt x="1014" y="787"/>
                  <a:pt x="1005" y="1064"/>
                  <a:pt x="944" y="1367"/>
                </a:cubicBezTo>
                <a:cubicBezTo>
                  <a:pt x="949" y="1495"/>
                  <a:pt x="960" y="1623"/>
                  <a:pt x="960" y="1751"/>
                </a:cubicBezTo>
                <a:cubicBezTo>
                  <a:pt x="960" y="1785"/>
                  <a:pt x="876" y="1837"/>
                  <a:pt x="848" y="1847"/>
                </a:cubicBezTo>
                <a:cubicBezTo>
                  <a:pt x="816" y="1859"/>
                  <a:pt x="752" y="1879"/>
                  <a:pt x="752" y="1879"/>
                </a:cubicBezTo>
                <a:cubicBezTo>
                  <a:pt x="719" y="1872"/>
                  <a:pt x="671" y="1870"/>
                  <a:pt x="640" y="1847"/>
                </a:cubicBezTo>
                <a:cubicBezTo>
                  <a:pt x="597" y="1815"/>
                  <a:pt x="609" y="1792"/>
                  <a:pt x="560" y="1767"/>
                </a:cubicBezTo>
                <a:cubicBezTo>
                  <a:pt x="517" y="1682"/>
                  <a:pt x="576" y="1783"/>
                  <a:pt x="512" y="1719"/>
                </a:cubicBezTo>
                <a:cubicBezTo>
                  <a:pt x="504" y="1711"/>
                  <a:pt x="503" y="1697"/>
                  <a:pt x="496" y="1687"/>
                </a:cubicBezTo>
                <a:cubicBezTo>
                  <a:pt x="472" y="1655"/>
                  <a:pt x="465" y="1655"/>
                  <a:pt x="432" y="1639"/>
                </a:cubicBezTo>
                <a:cubicBezTo>
                  <a:pt x="395" y="1564"/>
                  <a:pt x="421" y="1586"/>
                  <a:pt x="368" y="1559"/>
                </a:cubicBezTo>
                <a:cubicBezTo>
                  <a:pt x="322" y="1466"/>
                  <a:pt x="273" y="1375"/>
                  <a:pt x="256" y="1271"/>
                </a:cubicBezTo>
                <a:cubicBezTo>
                  <a:pt x="233" y="1133"/>
                  <a:pt x="235" y="1065"/>
                  <a:pt x="192" y="951"/>
                </a:cubicBezTo>
                <a:cubicBezTo>
                  <a:pt x="172" y="897"/>
                  <a:pt x="138" y="843"/>
                  <a:pt x="112" y="791"/>
                </a:cubicBezTo>
                <a:cubicBezTo>
                  <a:pt x="97" y="761"/>
                  <a:pt x="80" y="695"/>
                  <a:pt x="80" y="695"/>
                </a:cubicBezTo>
                <a:cubicBezTo>
                  <a:pt x="74" y="639"/>
                  <a:pt x="65" y="505"/>
                  <a:pt x="48" y="439"/>
                </a:cubicBezTo>
                <a:cubicBezTo>
                  <a:pt x="15" y="309"/>
                  <a:pt x="0" y="321"/>
                  <a:pt x="0" y="167"/>
                </a:cubicBezTo>
              </a:path>
            </a:pathLst>
          </a:custGeom>
          <a:noFill/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0660" name="Freeform 4"/>
          <p:cNvSpPr>
            <a:spLocks/>
          </p:cNvSpPr>
          <p:nvPr/>
        </p:nvSpPr>
        <p:spPr bwMode="auto">
          <a:xfrm>
            <a:off x="4013200" y="5461000"/>
            <a:ext cx="685800" cy="254000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64" y="128"/>
              </a:cxn>
              <a:cxn ang="0">
                <a:pos x="96" y="112"/>
              </a:cxn>
              <a:cxn ang="0">
                <a:pos x="208" y="32"/>
              </a:cxn>
              <a:cxn ang="0">
                <a:pos x="240" y="16"/>
              </a:cxn>
              <a:cxn ang="0">
                <a:pos x="272" y="0"/>
              </a:cxn>
              <a:cxn ang="0">
                <a:pos x="432" y="64"/>
              </a:cxn>
            </a:cxnLst>
            <a:rect l="0" t="0" r="r" b="b"/>
            <a:pathLst>
              <a:path w="432" h="160">
                <a:moveTo>
                  <a:pt x="0" y="160"/>
                </a:moveTo>
                <a:cubicBezTo>
                  <a:pt x="21" y="149"/>
                  <a:pt x="43" y="139"/>
                  <a:pt x="64" y="128"/>
                </a:cubicBezTo>
                <a:cubicBezTo>
                  <a:pt x="75" y="123"/>
                  <a:pt x="96" y="112"/>
                  <a:pt x="96" y="112"/>
                </a:cubicBezTo>
                <a:cubicBezTo>
                  <a:pt x="122" y="60"/>
                  <a:pt x="159" y="57"/>
                  <a:pt x="208" y="32"/>
                </a:cubicBezTo>
                <a:cubicBezTo>
                  <a:pt x="219" y="27"/>
                  <a:pt x="229" y="21"/>
                  <a:pt x="240" y="16"/>
                </a:cubicBezTo>
                <a:cubicBezTo>
                  <a:pt x="251" y="11"/>
                  <a:pt x="272" y="0"/>
                  <a:pt x="272" y="0"/>
                </a:cubicBezTo>
                <a:cubicBezTo>
                  <a:pt x="317" y="23"/>
                  <a:pt x="378" y="64"/>
                  <a:pt x="432" y="64"/>
                </a:cubicBezTo>
              </a:path>
            </a:pathLst>
          </a:custGeom>
          <a:noFill/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0661" name="Rectangle 5"/>
          <p:cNvSpPr>
            <a:spLocks noChangeArrowheads="1"/>
          </p:cNvSpPr>
          <p:nvPr/>
        </p:nvSpPr>
        <p:spPr bwMode="auto">
          <a:xfrm>
            <a:off x="6400800" y="3810000"/>
            <a:ext cx="1755609" cy="52322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Left Brain</a:t>
            </a:r>
          </a:p>
        </p:txBody>
      </p:sp>
      <p:sp>
        <p:nvSpPr>
          <p:cNvPr id="710662" name="Rectangle 6"/>
          <p:cNvSpPr>
            <a:spLocks noChangeArrowheads="1"/>
          </p:cNvSpPr>
          <p:nvPr/>
        </p:nvSpPr>
        <p:spPr bwMode="auto">
          <a:xfrm>
            <a:off x="796925" y="4419600"/>
            <a:ext cx="194627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Right Brain</a:t>
            </a:r>
          </a:p>
        </p:txBody>
      </p:sp>
      <p:sp>
        <p:nvSpPr>
          <p:cNvPr id="710663" name="Line 7"/>
          <p:cNvSpPr>
            <a:spLocks noChangeShapeType="1"/>
          </p:cNvSpPr>
          <p:nvPr/>
        </p:nvSpPr>
        <p:spPr bwMode="auto">
          <a:xfrm flipV="1">
            <a:off x="2514600" y="3962400"/>
            <a:ext cx="83820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0664" name="Line 8"/>
          <p:cNvSpPr>
            <a:spLocks noChangeShapeType="1"/>
          </p:cNvSpPr>
          <p:nvPr/>
        </p:nvSpPr>
        <p:spPr bwMode="auto">
          <a:xfrm flipH="1" flipV="1">
            <a:off x="5334000" y="3733800"/>
            <a:ext cx="10668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28600"/>
            <a:ext cx="7696200" cy="5715000"/>
          </a:xfrm>
          <a:ln>
            <a:solidFill>
              <a:schemeClr val="bg1"/>
            </a:solidFill>
          </a:ln>
        </p:spPr>
        <p:txBody>
          <a:bodyPr/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Left Brain    – Logic, Reasoning, Verbal ability</a:t>
            </a:r>
          </a:p>
          <a:p>
            <a:pPr algn="l"/>
            <a:r>
              <a:rPr lang="en-US" sz="2800">
                <a:solidFill>
                  <a:schemeClr val="bg1"/>
                </a:solidFill>
              </a:rPr>
              <a:t>Right Brain – Emotion, Creativity</a:t>
            </a:r>
          </a:p>
          <a:p>
            <a:endParaRPr lang="en-US" sz="2800">
              <a:solidFill>
                <a:schemeClr val="bg1"/>
              </a:solidFill>
            </a:endParaRPr>
          </a:p>
          <a:p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1683" name="Rectangle 3"/>
          <p:cNvSpPr>
            <a:spLocks noChangeArrowheads="1"/>
          </p:cNvSpPr>
          <p:nvPr/>
        </p:nvSpPr>
        <p:spPr bwMode="auto">
          <a:xfrm>
            <a:off x="1741488" y="2743200"/>
            <a:ext cx="111442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Music</a:t>
            </a:r>
          </a:p>
        </p:txBody>
      </p:sp>
      <p:sp>
        <p:nvSpPr>
          <p:cNvPr id="711684" name="Rectangle 4"/>
          <p:cNvSpPr>
            <a:spLocks noChangeArrowheads="1"/>
          </p:cNvSpPr>
          <p:nvPr/>
        </p:nvSpPr>
        <p:spPr bwMode="auto">
          <a:xfrm>
            <a:off x="3779838" y="1752600"/>
            <a:ext cx="301307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Words – left Brain</a:t>
            </a:r>
          </a:p>
        </p:txBody>
      </p:sp>
      <p:sp>
        <p:nvSpPr>
          <p:cNvPr id="711685" name="Rectangle 5"/>
          <p:cNvSpPr>
            <a:spLocks noChangeArrowheads="1"/>
          </p:cNvSpPr>
          <p:nvPr/>
        </p:nvSpPr>
        <p:spPr bwMode="auto">
          <a:xfrm>
            <a:off x="3565525" y="3505200"/>
            <a:ext cx="3252788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Tune – Right Brain </a:t>
            </a:r>
          </a:p>
        </p:txBody>
      </p:sp>
      <p:sp>
        <p:nvSpPr>
          <p:cNvPr id="711686" name="Line 6"/>
          <p:cNvSpPr>
            <a:spLocks noChangeShapeType="1"/>
          </p:cNvSpPr>
          <p:nvPr/>
        </p:nvSpPr>
        <p:spPr bwMode="auto">
          <a:xfrm flipV="1">
            <a:off x="2895600" y="2084388"/>
            <a:ext cx="685800" cy="685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1687" name="Line 7"/>
          <p:cNvSpPr>
            <a:spLocks noChangeShapeType="1"/>
          </p:cNvSpPr>
          <p:nvPr/>
        </p:nvSpPr>
        <p:spPr bwMode="auto">
          <a:xfrm>
            <a:off x="2819400" y="3227388"/>
            <a:ext cx="53340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1688" name="Rectangle 8"/>
          <p:cNvSpPr>
            <a:spLocks noChangeArrowheads="1"/>
          </p:cNvSpPr>
          <p:nvPr/>
        </p:nvSpPr>
        <p:spPr bwMode="auto">
          <a:xfrm>
            <a:off x="876300" y="5337175"/>
            <a:ext cx="7354888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Maps in the brain. Limbs are mapped to brain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2774" name="Group 70"/>
          <p:cNvGrpSpPr>
            <a:grpSpLocks/>
          </p:cNvGrpSpPr>
          <p:nvPr/>
        </p:nvGrpSpPr>
        <p:grpSpPr bwMode="auto">
          <a:xfrm>
            <a:off x="3124200" y="1219200"/>
            <a:ext cx="1219200" cy="381000"/>
            <a:chOff x="2591" y="352"/>
            <a:chExt cx="768" cy="240"/>
          </a:xfrm>
        </p:grpSpPr>
        <p:sp>
          <p:nvSpPr>
            <p:cNvPr id="712706" name="Line 2"/>
            <p:cNvSpPr>
              <a:spLocks noChangeShapeType="1"/>
            </p:cNvSpPr>
            <p:nvPr/>
          </p:nvSpPr>
          <p:spPr bwMode="auto">
            <a:xfrm>
              <a:off x="2591" y="400"/>
              <a:ext cx="4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07" name="Line 3"/>
            <p:cNvSpPr>
              <a:spLocks noChangeShapeType="1"/>
            </p:cNvSpPr>
            <p:nvPr/>
          </p:nvSpPr>
          <p:spPr bwMode="auto">
            <a:xfrm>
              <a:off x="2591" y="400"/>
              <a:ext cx="192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08" name="Line 4"/>
            <p:cNvSpPr>
              <a:spLocks noChangeShapeType="1"/>
            </p:cNvSpPr>
            <p:nvPr/>
          </p:nvSpPr>
          <p:spPr bwMode="auto">
            <a:xfrm flipV="1">
              <a:off x="2639" y="496"/>
              <a:ext cx="96" cy="4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09" name="Line 5"/>
            <p:cNvSpPr>
              <a:spLocks noChangeShapeType="1"/>
            </p:cNvSpPr>
            <p:nvPr/>
          </p:nvSpPr>
          <p:spPr bwMode="auto">
            <a:xfrm flipV="1">
              <a:off x="2879" y="352"/>
              <a:ext cx="96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10" name="Line 6"/>
            <p:cNvSpPr>
              <a:spLocks noChangeShapeType="1"/>
            </p:cNvSpPr>
            <p:nvPr/>
          </p:nvSpPr>
          <p:spPr bwMode="auto">
            <a:xfrm>
              <a:off x="3023" y="400"/>
              <a:ext cx="96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11" name="Line 7"/>
            <p:cNvSpPr>
              <a:spLocks noChangeShapeType="1"/>
            </p:cNvSpPr>
            <p:nvPr/>
          </p:nvSpPr>
          <p:spPr bwMode="auto">
            <a:xfrm>
              <a:off x="2927" y="496"/>
              <a:ext cx="1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12" name="Line 8"/>
            <p:cNvSpPr>
              <a:spLocks noChangeShapeType="1"/>
            </p:cNvSpPr>
            <p:nvPr/>
          </p:nvSpPr>
          <p:spPr bwMode="auto">
            <a:xfrm flipV="1">
              <a:off x="3263" y="352"/>
              <a:ext cx="0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13" name="Line 9"/>
            <p:cNvSpPr>
              <a:spLocks noChangeShapeType="1"/>
            </p:cNvSpPr>
            <p:nvPr/>
          </p:nvSpPr>
          <p:spPr bwMode="auto">
            <a:xfrm>
              <a:off x="3263" y="352"/>
              <a:ext cx="96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12714" name="Line 10"/>
            <p:cNvSpPr>
              <a:spLocks noChangeShapeType="1"/>
            </p:cNvSpPr>
            <p:nvPr/>
          </p:nvSpPr>
          <p:spPr bwMode="auto">
            <a:xfrm>
              <a:off x="3263" y="54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712715" name="Rectangle 11"/>
          <p:cNvSpPr>
            <a:spLocks noChangeArrowheads="1"/>
          </p:cNvSpPr>
          <p:nvPr/>
        </p:nvSpPr>
        <p:spPr bwMode="auto">
          <a:xfrm>
            <a:off x="4951413" y="40005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16" name="Rectangle 12"/>
          <p:cNvSpPr>
            <a:spLocks noChangeArrowheads="1"/>
          </p:cNvSpPr>
          <p:nvPr/>
        </p:nvSpPr>
        <p:spPr bwMode="auto">
          <a:xfrm>
            <a:off x="4265613" y="40005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17" name="Rectangle 13"/>
          <p:cNvSpPr>
            <a:spLocks noChangeArrowheads="1"/>
          </p:cNvSpPr>
          <p:nvPr/>
        </p:nvSpPr>
        <p:spPr bwMode="auto">
          <a:xfrm>
            <a:off x="3579813" y="40005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18" name="Rectangle 14"/>
          <p:cNvSpPr>
            <a:spLocks noChangeArrowheads="1"/>
          </p:cNvSpPr>
          <p:nvPr/>
        </p:nvSpPr>
        <p:spPr bwMode="auto">
          <a:xfrm>
            <a:off x="2894013" y="40005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19" name="Rectangle 15"/>
          <p:cNvSpPr>
            <a:spLocks noChangeArrowheads="1"/>
          </p:cNvSpPr>
          <p:nvPr/>
        </p:nvSpPr>
        <p:spPr bwMode="auto">
          <a:xfrm>
            <a:off x="2208213" y="40005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0" name="Rectangle 16"/>
          <p:cNvSpPr>
            <a:spLocks noChangeArrowheads="1"/>
          </p:cNvSpPr>
          <p:nvPr/>
        </p:nvSpPr>
        <p:spPr bwMode="auto">
          <a:xfrm>
            <a:off x="4951413" y="34829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1" name="Rectangle 17"/>
          <p:cNvSpPr>
            <a:spLocks noChangeArrowheads="1"/>
          </p:cNvSpPr>
          <p:nvPr/>
        </p:nvSpPr>
        <p:spPr bwMode="auto">
          <a:xfrm>
            <a:off x="4265613" y="34829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2" name="Rectangle 18"/>
          <p:cNvSpPr>
            <a:spLocks noChangeArrowheads="1"/>
          </p:cNvSpPr>
          <p:nvPr/>
        </p:nvSpPr>
        <p:spPr bwMode="auto">
          <a:xfrm>
            <a:off x="3579813" y="34829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3" name="Rectangle 19"/>
          <p:cNvSpPr>
            <a:spLocks noChangeArrowheads="1"/>
          </p:cNvSpPr>
          <p:nvPr/>
        </p:nvSpPr>
        <p:spPr bwMode="auto">
          <a:xfrm>
            <a:off x="2894013" y="34829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4" name="Rectangle 20"/>
          <p:cNvSpPr>
            <a:spLocks noChangeArrowheads="1"/>
          </p:cNvSpPr>
          <p:nvPr/>
        </p:nvSpPr>
        <p:spPr bwMode="auto">
          <a:xfrm>
            <a:off x="2208213" y="34829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5" name="Rectangle 21"/>
          <p:cNvSpPr>
            <a:spLocks noChangeArrowheads="1"/>
          </p:cNvSpPr>
          <p:nvPr/>
        </p:nvSpPr>
        <p:spPr bwMode="auto">
          <a:xfrm>
            <a:off x="4951413" y="29654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6" name="Rectangle 22"/>
          <p:cNvSpPr>
            <a:spLocks noChangeArrowheads="1"/>
          </p:cNvSpPr>
          <p:nvPr/>
        </p:nvSpPr>
        <p:spPr bwMode="auto">
          <a:xfrm>
            <a:off x="4265613" y="29654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7" name="Rectangle 23"/>
          <p:cNvSpPr>
            <a:spLocks noChangeArrowheads="1"/>
          </p:cNvSpPr>
          <p:nvPr/>
        </p:nvSpPr>
        <p:spPr bwMode="auto">
          <a:xfrm>
            <a:off x="3579813" y="29654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8" name="Rectangle 24"/>
          <p:cNvSpPr>
            <a:spLocks noChangeArrowheads="1"/>
          </p:cNvSpPr>
          <p:nvPr/>
        </p:nvSpPr>
        <p:spPr bwMode="auto">
          <a:xfrm>
            <a:off x="2894013" y="29654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29" name="Rectangle 25"/>
          <p:cNvSpPr>
            <a:spLocks noChangeArrowheads="1"/>
          </p:cNvSpPr>
          <p:nvPr/>
        </p:nvSpPr>
        <p:spPr bwMode="auto">
          <a:xfrm>
            <a:off x="2208213" y="29654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0" name="Rectangle 26"/>
          <p:cNvSpPr>
            <a:spLocks noChangeArrowheads="1"/>
          </p:cNvSpPr>
          <p:nvPr/>
        </p:nvSpPr>
        <p:spPr bwMode="auto">
          <a:xfrm>
            <a:off x="4951413" y="24479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1" name="Rectangle 27"/>
          <p:cNvSpPr>
            <a:spLocks noChangeArrowheads="1"/>
          </p:cNvSpPr>
          <p:nvPr/>
        </p:nvSpPr>
        <p:spPr bwMode="auto">
          <a:xfrm>
            <a:off x="4265613" y="24479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2" name="Rectangle 28"/>
          <p:cNvSpPr>
            <a:spLocks noChangeArrowheads="1"/>
          </p:cNvSpPr>
          <p:nvPr/>
        </p:nvSpPr>
        <p:spPr bwMode="auto">
          <a:xfrm>
            <a:off x="3579813" y="24479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3" name="Rectangle 29"/>
          <p:cNvSpPr>
            <a:spLocks noChangeArrowheads="1"/>
          </p:cNvSpPr>
          <p:nvPr/>
        </p:nvSpPr>
        <p:spPr bwMode="auto">
          <a:xfrm>
            <a:off x="2894013" y="24479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4" name="Rectangle 30"/>
          <p:cNvSpPr>
            <a:spLocks noChangeArrowheads="1"/>
          </p:cNvSpPr>
          <p:nvPr/>
        </p:nvSpPr>
        <p:spPr bwMode="auto">
          <a:xfrm>
            <a:off x="2208213" y="24479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5" name="Rectangle 31"/>
          <p:cNvSpPr>
            <a:spLocks noChangeArrowheads="1"/>
          </p:cNvSpPr>
          <p:nvPr/>
        </p:nvSpPr>
        <p:spPr bwMode="auto">
          <a:xfrm>
            <a:off x="4951413" y="19304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6" name="Rectangle 32"/>
          <p:cNvSpPr>
            <a:spLocks noChangeArrowheads="1"/>
          </p:cNvSpPr>
          <p:nvPr/>
        </p:nvSpPr>
        <p:spPr bwMode="auto">
          <a:xfrm>
            <a:off x="4265613" y="19304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7" name="Rectangle 33"/>
          <p:cNvSpPr>
            <a:spLocks noChangeArrowheads="1"/>
          </p:cNvSpPr>
          <p:nvPr/>
        </p:nvSpPr>
        <p:spPr bwMode="auto">
          <a:xfrm>
            <a:off x="3579813" y="19304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8" name="Rectangle 34"/>
          <p:cNvSpPr>
            <a:spLocks noChangeArrowheads="1"/>
          </p:cNvSpPr>
          <p:nvPr/>
        </p:nvSpPr>
        <p:spPr bwMode="auto">
          <a:xfrm>
            <a:off x="2894013" y="19304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39" name="Rectangle 35"/>
          <p:cNvSpPr>
            <a:spLocks noChangeArrowheads="1"/>
          </p:cNvSpPr>
          <p:nvPr/>
        </p:nvSpPr>
        <p:spPr bwMode="auto">
          <a:xfrm>
            <a:off x="2208213" y="19304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 i="1">
              <a:solidFill>
                <a:schemeClr val="bg1"/>
              </a:solidFill>
            </a:endParaRPr>
          </a:p>
        </p:txBody>
      </p:sp>
      <p:sp>
        <p:nvSpPr>
          <p:cNvPr id="712740" name="Line 36"/>
          <p:cNvSpPr>
            <a:spLocks noChangeShapeType="1"/>
          </p:cNvSpPr>
          <p:nvPr/>
        </p:nvSpPr>
        <p:spPr bwMode="auto">
          <a:xfrm>
            <a:off x="2208213" y="1930400"/>
            <a:ext cx="3429000" cy="1588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1" name="Line 37"/>
          <p:cNvSpPr>
            <a:spLocks noChangeShapeType="1"/>
          </p:cNvSpPr>
          <p:nvPr/>
        </p:nvSpPr>
        <p:spPr bwMode="auto">
          <a:xfrm>
            <a:off x="2208213" y="2447925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2" name="Line 38"/>
          <p:cNvSpPr>
            <a:spLocks noChangeShapeType="1"/>
          </p:cNvSpPr>
          <p:nvPr/>
        </p:nvSpPr>
        <p:spPr bwMode="auto">
          <a:xfrm>
            <a:off x="2208213" y="2965450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3" name="Line 39"/>
          <p:cNvSpPr>
            <a:spLocks noChangeShapeType="1"/>
          </p:cNvSpPr>
          <p:nvPr/>
        </p:nvSpPr>
        <p:spPr bwMode="auto">
          <a:xfrm>
            <a:off x="2208213" y="3482975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4" name="Line 40"/>
          <p:cNvSpPr>
            <a:spLocks noChangeShapeType="1"/>
          </p:cNvSpPr>
          <p:nvPr/>
        </p:nvSpPr>
        <p:spPr bwMode="auto">
          <a:xfrm>
            <a:off x="2208213" y="4000500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5" name="Line 41"/>
          <p:cNvSpPr>
            <a:spLocks noChangeShapeType="1"/>
          </p:cNvSpPr>
          <p:nvPr/>
        </p:nvSpPr>
        <p:spPr bwMode="auto">
          <a:xfrm>
            <a:off x="2208213" y="4518025"/>
            <a:ext cx="3429000" cy="1588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6" name="Line 42"/>
          <p:cNvSpPr>
            <a:spLocks noChangeShapeType="1"/>
          </p:cNvSpPr>
          <p:nvPr/>
        </p:nvSpPr>
        <p:spPr bwMode="auto">
          <a:xfrm>
            <a:off x="2208213" y="1930400"/>
            <a:ext cx="1587" cy="258762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7" name="Line 43"/>
          <p:cNvSpPr>
            <a:spLocks noChangeShapeType="1"/>
          </p:cNvSpPr>
          <p:nvPr/>
        </p:nvSpPr>
        <p:spPr bwMode="auto">
          <a:xfrm>
            <a:off x="2894013" y="1930400"/>
            <a:ext cx="1587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8" name="Line 44"/>
          <p:cNvSpPr>
            <a:spLocks noChangeShapeType="1"/>
          </p:cNvSpPr>
          <p:nvPr/>
        </p:nvSpPr>
        <p:spPr bwMode="auto">
          <a:xfrm>
            <a:off x="3579813" y="1930400"/>
            <a:ext cx="1587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49" name="Line 45"/>
          <p:cNvSpPr>
            <a:spLocks noChangeShapeType="1"/>
          </p:cNvSpPr>
          <p:nvPr/>
        </p:nvSpPr>
        <p:spPr bwMode="auto">
          <a:xfrm>
            <a:off x="4265613" y="1930400"/>
            <a:ext cx="1587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0" name="Line 46"/>
          <p:cNvSpPr>
            <a:spLocks noChangeShapeType="1"/>
          </p:cNvSpPr>
          <p:nvPr/>
        </p:nvSpPr>
        <p:spPr bwMode="auto">
          <a:xfrm>
            <a:off x="4951413" y="1930400"/>
            <a:ext cx="1587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1" name="Line 47"/>
          <p:cNvSpPr>
            <a:spLocks noChangeShapeType="1"/>
          </p:cNvSpPr>
          <p:nvPr/>
        </p:nvSpPr>
        <p:spPr bwMode="auto">
          <a:xfrm>
            <a:off x="5637213" y="1930400"/>
            <a:ext cx="1587" cy="258762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2" name="Line 48"/>
          <p:cNvSpPr>
            <a:spLocks noChangeShapeType="1"/>
          </p:cNvSpPr>
          <p:nvPr/>
        </p:nvSpPr>
        <p:spPr bwMode="auto">
          <a:xfrm>
            <a:off x="2894013" y="2997200"/>
            <a:ext cx="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3" name="Line 49"/>
          <p:cNvSpPr>
            <a:spLocks noChangeShapeType="1"/>
          </p:cNvSpPr>
          <p:nvPr/>
        </p:nvSpPr>
        <p:spPr bwMode="auto">
          <a:xfrm>
            <a:off x="2894013" y="2997200"/>
            <a:ext cx="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4" name="Line 50"/>
          <p:cNvSpPr>
            <a:spLocks noChangeShapeType="1"/>
          </p:cNvSpPr>
          <p:nvPr/>
        </p:nvSpPr>
        <p:spPr bwMode="auto">
          <a:xfrm>
            <a:off x="2894013" y="2997200"/>
            <a:ext cx="0" cy="9906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5" name="Line 51"/>
          <p:cNvSpPr>
            <a:spLocks noChangeShapeType="1"/>
          </p:cNvSpPr>
          <p:nvPr/>
        </p:nvSpPr>
        <p:spPr bwMode="auto">
          <a:xfrm>
            <a:off x="4265613" y="2921000"/>
            <a:ext cx="0" cy="10668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6" name="Line 52"/>
          <p:cNvSpPr>
            <a:spLocks noChangeShapeType="1"/>
          </p:cNvSpPr>
          <p:nvPr/>
        </p:nvSpPr>
        <p:spPr bwMode="auto">
          <a:xfrm flipV="1">
            <a:off x="2894013" y="2463800"/>
            <a:ext cx="685800" cy="5334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7" name="Line 53"/>
          <p:cNvSpPr>
            <a:spLocks noChangeShapeType="1"/>
          </p:cNvSpPr>
          <p:nvPr/>
        </p:nvSpPr>
        <p:spPr bwMode="auto">
          <a:xfrm>
            <a:off x="3579813" y="2463800"/>
            <a:ext cx="685800" cy="4572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58" name="Line 54"/>
          <p:cNvSpPr>
            <a:spLocks noChangeShapeType="1"/>
          </p:cNvSpPr>
          <p:nvPr/>
        </p:nvSpPr>
        <p:spPr bwMode="auto">
          <a:xfrm>
            <a:off x="2894013" y="3454400"/>
            <a:ext cx="13716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1" name="Text Box 57"/>
          <p:cNvSpPr txBox="1">
            <a:spLocks noChangeArrowheads="1"/>
          </p:cNvSpPr>
          <p:nvPr/>
        </p:nvSpPr>
        <p:spPr bwMode="auto">
          <a:xfrm>
            <a:off x="5943600" y="1295400"/>
            <a:ext cx="282575" cy="51911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,</a:t>
            </a:r>
          </a:p>
        </p:txBody>
      </p:sp>
      <p:sp>
        <p:nvSpPr>
          <p:cNvPr id="712762" name="Text Box 58"/>
          <p:cNvSpPr txBox="1">
            <a:spLocks noChangeArrowheads="1"/>
          </p:cNvSpPr>
          <p:nvPr/>
        </p:nvSpPr>
        <p:spPr bwMode="auto">
          <a:xfrm>
            <a:off x="6626225" y="1676400"/>
            <a:ext cx="1450975" cy="51911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O/p grid</a:t>
            </a:r>
          </a:p>
        </p:txBody>
      </p:sp>
      <p:sp>
        <p:nvSpPr>
          <p:cNvPr id="712763" name="Oval 59"/>
          <p:cNvSpPr>
            <a:spLocks noChangeArrowheads="1"/>
          </p:cNvSpPr>
          <p:nvPr/>
        </p:nvSpPr>
        <p:spPr bwMode="auto">
          <a:xfrm>
            <a:off x="20574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4" name="Oval 60"/>
          <p:cNvSpPr>
            <a:spLocks noChangeArrowheads="1"/>
          </p:cNvSpPr>
          <p:nvPr/>
        </p:nvSpPr>
        <p:spPr bwMode="auto">
          <a:xfrm>
            <a:off x="25146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5" name="Oval 61"/>
          <p:cNvSpPr>
            <a:spLocks noChangeArrowheads="1"/>
          </p:cNvSpPr>
          <p:nvPr/>
        </p:nvSpPr>
        <p:spPr bwMode="auto">
          <a:xfrm>
            <a:off x="29718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6" name="Oval 62"/>
          <p:cNvSpPr>
            <a:spLocks noChangeArrowheads="1"/>
          </p:cNvSpPr>
          <p:nvPr/>
        </p:nvSpPr>
        <p:spPr bwMode="auto">
          <a:xfrm>
            <a:off x="34290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7" name="Oval 63"/>
          <p:cNvSpPr>
            <a:spLocks noChangeArrowheads="1"/>
          </p:cNvSpPr>
          <p:nvPr/>
        </p:nvSpPr>
        <p:spPr bwMode="auto">
          <a:xfrm>
            <a:off x="46482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8" name="Oval 64"/>
          <p:cNvSpPr>
            <a:spLocks noChangeArrowheads="1"/>
          </p:cNvSpPr>
          <p:nvPr/>
        </p:nvSpPr>
        <p:spPr bwMode="auto">
          <a:xfrm>
            <a:off x="51054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69" name="Oval 65"/>
          <p:cNvSpPr>
            <a:spLocks noChangeArrowheads="1"/>
          </p:cNvSpPr>
          <p:nvPr/>
        </p:nvSpPr>
        <p:spPr bwMode="auto">
          <a:xfrm>
            <a:off x="55626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70" name="Oval 66"/>
          <p:cNvSpPr>
            <a:spLocks noChangeArrowheads="1"/>
          </p:cNvSpPr>
          <p:nvPr/>
        </p:nvSpPr>
        <p:spPr bwMode="auto">
          <a:xfrm>
            <a:off x="6019800" y="57150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71" name="Text Box 67"/>
          <p:cNvSpPr txBox="1">
            <a:spLocks noChangeArrowheads="1"/>
          </p:cNvSpPr>
          <p:nvPr/>
        </p:nvSpPr>
        <p:spPr bwMode="auto">
          <a:xfrm>
            <a:off x="3810000" y="5500688"/>
            <a:ext cx="971550" cy="519112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. . . . </a:t>
            </a:r>
          </a:p>
        </p:txBody>
      </p:sp>
      <p:sp>
        <p:nvSpPr>
          <p:cNvPr id="712772" name="AutoShape 68"/>
          <p:cNvSpPr>
            <a:spLocks noChangeArrowheads="1"/>
          </p:cNvSpPr>
          <p:nvPr/>
        </p:nvSpPr>
        <p:spPr bwMode="auto">
          <a:xfrm>
            <a:off x="3048000" y="46482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2773" name="Text Box 69"/>
          <p:cNvSpPr txBox="1">
            <a:spLocks noChangeArrowheads="1"/>
          </p:cNvSpPr>
          <p:nvPr/>
        </p:nvSpPr>
        <p:spPr bwMode="auto">
          <a:xfrm>
            <a:off x="6592888" y="5562600"/>
            <a:ext cx="1789112" cy="51911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I/p neuron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752600" y="457200"/>
            <a:ext cx="3841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Character </a:t>
            </a:r>
            <a:r>
              <a:rPr lang="en-US" sz="2800" b="1" dirty="0" err="1" smtClean="0">
                <a:solidFill>
                  <a:schemeClr val="bg1"/>
                </a:solidFill>
              </a:rPr>
              <a:t>Reognition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066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Kohonen</a:t>
            </a:r>
            <a:r>
              <a:rPr lang="en-US" dirty="0">
                <a:solidFill>
                  <a:schemeClr val="bg1"/>
                </a:solidFill>
              </a:rPr>
              <a:t> Net</a:t>
            </a:r>
          </a:p>
        </p:txBody>
      </p:sp>
      <p:sp>
        <p:nvSpPr>
          <p:cNvPr id="74855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229600" cy="4191000"/>
          </a:xfrm>
        </p:spPr>
        <p:txBody>
          <a:bodyPr/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en-US" sz="2800" dirty="0"/>
              <a:t> </a:t>
            </a:r>
            <a:r>
              <a:rPr lang="en-US" sz="2800" dirty="0">
                <a:solidFill>
                  <a:schemeClr val="bg1"/>
                </a:solidFill>
              </a:rPr>
              <a:t>Self Organization or </a:t>
            </a:r>
            <a:r>
              <a:rPr lang="en-US" sz="2800" dirty="0" err="1">
                <a:solidFill>
                  <a:schemeClr val="bg1"/>
                </a:solidFill>
              </a:rPr>
              <a:t>Kohonen</a:t>
            </a:r>
            <a:r>
              <a:rPr lang="en-US" sz="2800" dirty="0">
                <a:solidFill>
                  <a:schemeClr val="bg1"/>
                </a:solidFill>
              </a:rPr>
              <a:t> network fires a group of neurons instead of a single one. 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The group “some how” produces a “picture” of the cluster.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Fundamentally SOM is competitive learning. 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But weight changes are incorporated on a neighborhood. 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 Find the winner neuron, apply weight change for the winner and its “neighbors”.</a:t>
            </a:r>
          </a:p>
          <a:p>
            <a:pPr algn="l"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Line 2"/>
          <p:cNvSpPr>
            <a:spLocks noChangeShapeType="1"/>
          </p:cNvSpPr>
          <p:nvPr/>
        </p:nvSpPr>
        <p:spPr bwMode="auto">
          <a:xfrm flipV="1">
            <a:off x="3816350" y="381000"/>
            <a:ext cx="762000" cy="1981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4755" name="Line 3"/>
          <p:cNvSpPr>
            <a:spLocks noChangeShapeType="1"/>
          </p:cNvSpPr>
          <p:nvPr/>
        </p:nvSpPr>
        <p:spPr bwMode="auto">
          <a:xfrm>
            <a:off x="4578350" y="381000"/>
            <a:ext cx="838200" cy="1981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4756" name="Line 4"/>
          <p:cNvSpPr>
            <a:spLocks noChangeShapeType="1"/>
          </p:cNvSpPr>
          <p:nvPr/>
        </p:nvSpPr>
        <p:spPr bwMode="auto">
          <a:xfrm>
            <a:off x="4121150" y="1600200"/>
            <a:ext cx="990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4757" name="Oval 5"/>
          <p:cNvSpPr>
            <a:spLocks noChangeArrowheads="1"/>
          </p:cNvSpPr>
          <p:nvPr/>
        </p:nvSpPr>
        <p:spPr bwMode="auto">
          <a:xfrm>
            <a:off x="4502150" y="1524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4758" name="Text Box 6"/>
          <p:cNvSpPr txBox="1">
            <a:spLocks noChangeArrowheads="1"/>
          </p:cNvSpPr>
          <p:nvPr/>
        </p:nvSpPr>
        <p:spPr bwMode="auto">
          <a:xfrm>
            <a:off x="1676400" y="4495800"/>
            <a:ext cx="57800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Neurons on the contour are the “neighborhood” neurons.</a:t>
            </a:r>
          </a:p>
        </p:txBody>
      </p:sp>
      <p:sp>
        <p:nvSpPr>
          <p:cNvPr id="714759" name="Line 7"/>
          <p:cNvSpPr>
            <a:spLocks noChangeShapeType="1"/>
          </p:cNvSpPr>
          <p:nvPr/>
        </p:nvSpPr>
        <p:spPr bwMode="auto">
          <a:xfrm flipV="1">
            <a:off x="4578350" y="1752600"/>
            <a:ext cx="0" cy="20574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4760" name="Rectangle 8"/>
          <p:cNvSpPr>
            <a:spLocks noChangeArrowheads="1"/>
          </p:cNvSpPr>
          <p:nvPr/>
        </p:nvSpPr>
        <p:spPr bwMode="auto">
          <a:xfrm>
            <a:off x="3916363" y="3733800"/>
            <a:ext cx="1312862" cy="519113"/>
          </a:xfrm>
          <a:prstGeom prst="rect">
            <a:avLst/>
          </a:prstGeom>
          <a:noFill/>
          <a:ln w="158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Winner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715000"/>
          </a:xfrm>
          <a:noFill/>
          <a:ln>
            <a:solidFill>
              <a:schemeClr val="bg1"/>
            </a:solidFill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  <a:cs typeface="Arial" charset="0"/>
              </a:rPr>
              <a:t>Weight change rule for SOM</a:t>
            </a:r>
          </a:p>
          <a:p>
            <a:pPr>
              <a:spcBef>
                <a:spcPct val="0"/>
              </a:spcBef>
            </a:pPr>
            <a:endParaRPr lang="en-US" sz="4400" dirty="0">
              <a:solidFill>
                <a:schemeClr val="bg1"/>
              </a:solidFill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bg1"/>
                </a:solidFill>
                <a:cs typeface="Arial" charset="0"/>
              </a:rPr>
              <a:t>W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(n+1)    </a:t>
            </a:r>
            <a:r>
              <a:rPr lang="en-US" sz="2800" dirty="0">
                <a:solidFill>
                  <a:schemeClr val="bg1"/>
                </a:solidFill>
                <a:cs typeface="Arial" charset="0"/>
              </a:rPr>
              <a:t>= W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  + </a:t>
            </a:r>
            <a:r>
              <a:rPr lang="el-GR" sz="2800" dirty="0">
                <a:solidFill>
                  <a:schemeClr val="bg1"/>
                </a:solidFill>
                <a:cs typeface="Arial" charset="0"/>
              </a:rPr>
              <a:t>η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 (</a:t>
            </a:r>
            <a:r>
              <a:rPr lang="en-US" sz="2800" dirty="0">
                <a:solidFill>
                  <a:schemeClr val="bg1"/>
                </a:solidFill>
                <a:cs typeface="Arial" charset="0"/>
              </a:rPr>
              <a:t>I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</a:t>
            </a:r>
            <a:r>
              <a:rPr lang="en-US" sz="2800" dirty="0">
                <a:solidFill>
                  <a:schemeClr val="bg1"/>
                </a:solidFill>
                <a:cs typeface="Arial" charset="0"/>
              </a:rPr>
              <a:t> – W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</a:t>
            </a:r>
            <a:r>
              <a:rPr lang="en-US" sz="2800" dirty="0">
                <a:solidFill>
                  <a:schemeClr val="bg1"/>
                </a:solidFill>
                <a:cs typeface="Arial" charset="0"/>
              </a:rPr>
              <a:t>)</a:t>
            </a:r>
          </a:p>
          <a:p>
            <a:pPr algn="l">
              <a:spcBef>
                <a:spcPct val="0"/>
              </a:spcBef>
            </a:pP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                            P+</a:t>
            </a:r>
            <a:r>
              <a:rPr lang="el-GR" sz="2800" baseline="30000" dirty="0">
                <a:solidFill>
                  <a:schemeClr val="bg1"/>
                </a:solidFill>
                <a:cs typeface="Arial" charset="0"/>
              </a:rPr>
              <a:t>δ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           P+</a:t>
            </a:r>
            <a:r>
              <a:rPr lang="el-GR" sz="2800" baseline="30000" dirty="0">
                <a:solidFill>
                  <a:schemeClr val="bg1"/>
                </a:solidFill>
                <a:cs typeface="Arial" charset="0"/>
              </a:rPr>
              <a:t>δ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                       P+</a:t>
            </a:r>
            <a:r>
              <a:rPr lang="el-GR" sz="2800" baseline="30000" dirty="0">
                <a:solidFill>
                  <a:schemeClr val="bg1"/>
                </a:solidFill>
                <a:cs typeface="Arial" charset="0"/>
              </a:rPr>
              <a:t>δ</a:t>
            </a:r>
            <a:r>
              <a:rPr lang="en-US" sz="2800" baseline="30000" dirty="0">
                <a:solidFill>
                  <a:schemeClr val="bg1"/>
                </a:solidFill>
                <a:cs typeface="Arial" charset="0"/>
              </a:rPr>
              <a:t>(n)</a:t>
            </a:r>
          </a:p>
        </p:txBody>
      </p:sp>
      <p:sp>
        <p:nvSpPr>
          <p:cNvPr id="715779" name="Text Box 3"/>
          <p:cNvSpPr txBox="1">
            <a:spLocks noChangeArrowheads="1"/>
          </p:cNvSpPr>
          <p:nvPr/>
        </p:nvSpPr>
        <p:spPr bwMode="auto">
          <a:xfrm>
            <a:off x="1389063" y="3200400"/>
            <a:ext cx="4660900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Neighborhood: function of n </a:t>
            </a:r>
          </a:p>
        </p:txBody>
      </p:sp>
      <p:sp>
        <p:nvSpPr>
          <p:cNvPr id="715780" name="Text Box 4"/>
          <p:cNvSpPr txBox="1">
            <a:spLocks noChangeArrowheads="1"/>
          </p:cNvSpPr>
          <p:nvPr/>
        </p:nvSpPr>
        <p:spPr bwMode="auto">
          <a:xfrm>
            <a:off x="3933825" y="4143375"/>
            <a:ext cx="442277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Learning rate: function of n</a:t>
            </a:r>
          </a:p>
        </p:txBody>
      </p:sp>
      <p:sp>
        <p:nvSpPr>
          <p:cNvPr id="715781" name="Line 5"/>
          <p:cNvSpPr>
            <a:spLocks noChangeShapeType="1"/>
          </p:cNvSpPr>
          <p:nvPr/>
        </p:nvSpPr>
        <p:spPr bwMode="auto">
          <a:xfrm flipV="1">
            <a:off x="2514600" y="2362200"/>
            <a:ext cx="304800" cy="838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5782" name="Line 6"/>
          <p:cNvSpPr>
            <a:spLocks noChangeShapeType="1"/>
          </p:cNvSpPr>
          <p:nvPr/>
        </p:nvSpPr>
        <p:spPr bwMode="auto">
          <a:xfrm flipH="1" flipV="1">
            <a:off x="5105400" y="2133600"/>
            <a:ext cx="838200" cy="2209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5783" name="Line 7"/>
          <p:cNvSpPr>
            <a:spLocks noChangeShapeType="1"/>
          </p:cNvSpPr>
          <p:nvPr/>
        </p:nvSpPr>
        <p:spPr bwMode="auto">
          <a:xfrm flipV="1">
            <a:off x="2667000" y="2514600"/>
            <a:ext cx="484188" cy="8382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5784" name="Line 8"/>
          <p:cNvSpPr>
            <a:spLocks noChangeShapeType="1"/>
          </p:cNvSpPr>
          <p:nvPr/>
        </p:nvSpPr>
        <p:spPr bwMode="auto">
          <a:xfrm flipH="1" flipV="1">
            <a:off x="4953000" y="2209800"/>
            <a:ext cx="2743200" cy="2039938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5785" name="Text Box 9"/>
          <p:cNvSpPr txBox="1">
            <a:spLocks noChangeArrowheads="1"/>
          </p:cNvSpPr>
          <p:nvPr/>
        </p:nvSpPr>
        <p:spPr bwMode="auto">
          <a:xfrm>
            <a:off x="669925" y="4760913"/>
            <a:ext cx="5314950" cy="1190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>
                <a:solidFill>
                  <a:schemeClr val="bg1"/>
                </a:solidFill>
              </a:rPr>
              <a:t>δ</a:t>
            </a:r>
            <a:r>
              <a:rPr lang="en-US">
                <a:solidFill>
                  <a:schemeClr val="bg1"/>
                </a:solidFill>
              </a:rPr>
              <a:t>(n) is a decreasing function of n</a:t>
            </a:r>
          </a:p>
          <a:p>
            <a:r>
              <a:rPr lang="el-GR">
                <a:solidFill>
                  <a:schemeClr val="bg1"/>
                </a:solidFill>
              </a:rPr>
              <a:t>η</a:t>
            </a:r>
            <a:r>
              <a:rPr lang="en-US">
                <a:solidFill>
                  <a:schemeClr val="bg1"/>
                </a:solidFill>
              </a:rPr>
              <a:t>(n) learning rate is also a decreasing function of n</a:t>
            </a:r>
          </a:p>
          <a:p>
            <a:r>
              <a:rPr lang="en-US">
                <a:solidFill>
                  <a:schemeClr val="bg1"/>
                </a:solidFill>
              </a:rPr>
              <a:t>0 &lt; </a:t>
            </a:r>
            <a:r>
              <a:rPr lang="el-GR">
                <a:solidFill>
                  <a:schemeClr val="bg1"/>
                </a:solidFill>
              </a:rPr>
              <a:t>η</a:t>
            </a:r>
            <a:r>
              <a:rPr lang="en-US">
                <a:solidFill>
                  <a:schemeClr val="bg1"/>
                </a:solidFill>
              </a:rPr>
              <a:t>(n) &lt; </a:t>
            </a:r>
            <a:r>
              <a:rPr lang="el-GR">
                <a:solidFill>
                  <a:schemeClr val="bg1"/>
                </a:solidFill>
              </a:rPr>
              <a:t>η</a:t>
            </a:r>
            <a:r>
              <a:rPr lang="en-US">
                <a:solidFill>
                  <a:schemeClr val="bg1"/>
                </a:solidFill>
              </a:rPr>
              <a:t>(n –1 ) &lt;=1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715000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>
                <a:solidFill>
                  <a:schemeClr val="bg1"/>
                </a:solidFill>
              </a:rPr>
              <a:t>Pictorially</a:t>
            </a:r>
          </a:p>
          <a:p>
            <a:endParaRPr lang="en-US" b="1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717827" name="Group 3"/>
          <p:cNvGraphicFramePr>
            <a:graphicFrameLocks noGrp="1"/>
          </p:cNvGraphicFramePr>
          <p:nvPr/>
        </p:nvGraphicFramePr>
        <p:xfrm>
          <a:off x="1752600" y="1524000"/>
          <a:ext cx="3886200" cy="4145280"/>
        </p:xfrm>
        <a:graphic>
          <a:graphicData uri="http://schemas.openxmlformats.org/drawingml/2006/table">
            <a:tbl>
              <a:tblPr/>
              <a:tblGrid>
                <a:gridCol w="485775"/>
                <a:gridCol w="485775"/>
                <a:gridCol w="485775"/>
                <a:gridCol w="485775"/>
                <a:gridCol w="485775"/>
                <a:gridCol w="485775"/>
                <a:gridCol w="485775"/>
                <a:gridCol w="4857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910" name="Oval 86"/>
          <p:cNvSpPr>
            <a:spLocks noChangeArrowheads="1"/>
          </p:cNvSpPr>
          <p:nvPr/>
        </p:nvSpPr>
        <p:spPr bwMode="auto">
          <a:xfrm>
            <a:off x="2819400" y="28956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11" name="Text Box 87"/>
          <p:cNvSpPr txBox="1">
            <a:spLocks noChangeArrowheads="1"/>
          </p:cNvSpPr>
          <p:nvPr/>
        </p:nvSpPr>
        <p:spPr bwMode="auto">
          <a:xfrm>
            <a:off x="744538" y="1143000"/>
            <a:ext cx="1312862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Winner</a:t>
            </a:r>
          </a:p>
        </p:txBody>
      </p:sp>
      <p:sp>
        <p:nvSpPr>
          <p:cNvPr id="717912" name="Rectangle 88"/>
          <p:cNvSpPr>
            <a:spLocks noChangeArrowheads="1"/>
          </p:cNvSpPr>
          <p:nvPr/>
        </p:nvSpPr>
        <p:spPr bwMode="auto">
          <a:xfrm>
            <a:off x="6324600" y="1614488"/>
            <a:ext cx="819150" cy="5191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2800">
                <a:solidFill>
                  <a:schemeClr val="bg1"/>
                </a:solidFill>
                <a:cs typeface="Arial" charset="0"/>
              </a:rPr>
              <a:t>δ</a:t>
            </a:r>
            <a:r>
              <a:rPr lang="en-US" sz="2800">
                <a:solidFill>
                  <a:schemeClr val="bg1"/>
                </a:solidFill>
                <a:cs typeface="Arial" charset="0"/>
              </a:rPr>
              <a:t>(n)</a:t>
            </a:r>
          </a:p>
        </p:txBody>
      </p:sp>
      <p:sp>
        <p:nvSpPr>
          <p:cNvPr id="717913" name="Rectangle 89"/>
          <p:cNvSpPr>
            <a:spLocks noChangeArrowheads="1"/>
          </p:cNvSpPr>
          <p:nvPr/>
        </p:nvSpPr>
        <p:spPr bwMode="auto">
          <a:xfrm>
            <a:off x="4343400" y="40513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4" name="Rectangle 90"/>
          <p:cNvSpPr>
            <a:spLocks noChangeArrowheads="1"/>
          </p:cNvSpPr>
          <p:nvPr/>
        </p:nvSpPr>
        <p:spPr bwMode="auto">
          <a:xfrm>
            <a:off x="3657600" y="40513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5" name="Rectangle 91"/>
          <p:cNvSpPr>
            <a:spLocks noChangeArrowheads="1"/>
          </p:cNvSpPr>
          <p:nvPr/>
        </p:nvSpPr>
        <p:spPr bwMode="auto">
          <a:xfrm>
            <a:off x="2971800" y="40513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6" name="Rectangle 92"/>
          <p:cNvSpPr>
            <a:spLocks noChangeArrowheads="1"/>
          </p:cNvSpPr>
          <p:nvPr/>
        </p:nvSpPr>
        <p:spPr bwMode="auto">
          <a:xfrm>
            <a:off x="2286000" y="40513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7" name="Rectangle 93"/>
          <p:cNvSpPr>
            <a:spLocks noChangeArrowheads="1"/>
          </p:cNvSpPr>
          <p:nvPr/>
        </p:nvSpPr>
        <p:spPr bwMode="auto">
          <a:xfrm>
            <a:off x="1600200" y="40513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8" name="Rectangle 94"/>
          <p:cNvSpPr>
            <a:spLocks noChangeArrowheads="1"/>
          </p:cNvSpPr>
          <p:nvPr/>
        </p:nvSpPr>
        <p:spPr bwMode="auto">
          <a:xfrm>
            <a:off x="4343400" y="35337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19" name="Rectangle 95"/>
          <p:cNvSpPr>
            <a:spLocks noChangeArrowheads="1"/>
          </p:cNvSpPr>
          <p:nvPr/>
        </p:nvSpPr>
        <p:spPr bwMode="auto">
          <a:xfrm>
            <a:off x="3657600" y="35337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0" name="Rectangle 96"/>
          <p:cNvSpPr>
            <a:spLocks noChangeArrowheads="1"/>
          </p:cNvSpPr>
          <p:nvPr/>
        </p:nvSpPr>
        <p:spPr bwMode="auto">
          <a:xfrm>
            <a:off x="2286000" y="35337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1" name="Rectangle 97"/>
          <p:cNvSpPr>
            <a:spLocks noChangeArrowheads="1"/>
          </p:cNvSpPr>
          <p:nvPr/>
        </p:nvSpPr>
        <p:spPr bwMode="auto">
          <a:xfrm>
            <a:off x="1600200" y="353377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2" name="Rectangle 98"/>
          <p:cNvSpPr>
            <a:spLocks noChangeArrowheads="1"/>
          </p:cNvSpPr>
          <p:nvPr/>
        </p:nvSpPr>
        <p:spPr bwMode="auto">
          <a:xfrm>
            <a:off x="4343400" y="30162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3" name="Rectangle 99"/>
          <p:cNvSpPr>
            <a:spLocks noChangeArrowheads="1"/>
          </p:cNvSpPr>
          <p:nvPr/>
        </p:nvSpPr>
        <p:spPr bwMode="auto">
          <a:xfrm>
            <a:off x="3657600" y="30162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4" name="Rectangle 100"/>
          <p:cNvSpPr>
            <a:spLocks noChangeArrowheads="1"/>
          </p:cNvSpPr>
          <p:nvPr/>
        </p:nvSpPr>
        <p:spPr bwMode="auto">
          <a:xfrm>
            <a:off x="2971800" y="30162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5" name="Rectangle 101"/>
          <p:cNvSpPr>
            <a:spLocks noChangeArrowheads="1"/>
          </p:cNvSpPr>
          <p:nvPr/>
        </p:nvSpPr>
        <p:spPr bwMode="auto">
          <a:xfrm>
            <a:off x="2286000" y="30162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6" name="Rectangle 102"/>
          <p:cNvSpPr>
            <a:spLocks noChangeArrowheads="1"/>
          </p:cNvSpPr>
          <p:nvPr/>
        </p:nvSpPr>
        <p:spPr bwMode="auto">
          <a:xfrm>
            <a:off x="1600200" y="301625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7" name="Rectangle 103"/>
          <p:cNvSpPr>
            <a:spLocks noChangeArrowheads="1"/>
          </p:cNvSpPr>
          <p:nvPr/>
        </p:nvSpPr>
        <p:spPr bwMode="auto">
          <a:xfrm>
            <a:off x="4343400" y="24987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8" name="Rectangle 104"/>
          <p:cNvSpPr>
            <a:spLocks noChangeArrowheads="1"/>
          </p:cNvSpPr>
          <p:nvPr/>
        </p:nvSpPr>
        <p:spPr bwMode="auto">
          <a:xfrm>
            <a:off x="3657600" y="24987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29" name="Rectangle 105"/>
          <p:cNvSpPr>
            <a:spLocks noChangeArrowheads="1"/>
          </p:cNvSpPr>
          <p:nvPr/>
        </p:nvSpPr>
        <p:spPr bwMode="auto">
          <a:xfrm>
            <a:off x="2971800" y="24987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0" name="Rectangle 106"/>
          <p:cNvSpPr>
            <a:spLocks noChangeArrowheads="1"/>
          </p:cNvSpPr>
          <p:nvPr/>
        </p:nvSpPr>
        <p:spPr bwMode="auto">
          <a:xfrm>
            <a:off x="2286000" y="24987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1" name="Rectangle 107"/>
          <p:cNvSpPr>
            <a:spLocks noChangeArrowheads="1"/>
          </p:cNvSpPr>
          <p:nvPr/>
        </p:nvSpPr>
        <p:spPr bwMode="auto">
          <a:xfrm>
            <a:off x="1600200" y="2498725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2" name="Rectangle 108"/>
          <p:cNvSpPr>
            <a:spLocks noChangeArrowheads="1"/>
          </p:cNvSpPr>
          <p:nvPr/>
        </p:nvSpPr>
        <p:spPr bwMode="auto">
          <a:xfrm>
            <a:off x="4343400" y="19812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3" name="Rectangle 109"/>
          <p:cNvSpPr>
            <a:spLocks noChangeArrowheads="1"/>
          </p:cNvSpPr>
          <p:nvPr/>
        </p:nvSpPr>
        <p:spPr bwMode="auto">
          <a:xfrm>
            <a:off x="3657600" y="19812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4" name="Rectangle 110"/>
          <p:cNvSpPr>
            <a:spLocks noChangeArrowheads="1"/>
          </p:cNvSpPr>
          <p:nvPr/>
        </p:nvSpPr>
        <p:spPr bwMode="auto">
          <a:xfrm>
            <a:off x="2971800" y="19812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5" name="Rectangle 111"/>
          <p:cNvSpPr>
            <a:spLocks noChangeArrowheads="1"/>
          </p:cNvSpPr>
          <p:nvPr/>
        </p:nvSpPr>
        <p:spPr bwMode="auto">
          <a:xfrm>
            <a:off x="2286000" y="19812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6" name="Rectangle 112"/>
          <p:cNvSpPr>
            <a:spLocks noChangeArrowheads="1"/>
          </p:cNvSpPr>
          <p:nvPr/>
        </p:nvSpPr>
        <p:spPr bwMode="auto">
          <a:xfrm>
            <a:off x="1600200" y="1981200"/>
            <a:ext cx="685800" cy="517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717937" name="Line 113"/>
          <p:cNvSpPr>
            <a:spLocks noChangeShapeType="1"/>
          </p:cNvSpPr>
          <p:nvPr/>
        </p:nvSpPr>
        <p:spPr bwMode="auto">
          <a:xfrm>
            <a:off x="1600200" y="1981200"/>
            <a:ext cx="3429000" cy="1588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38" name="Line 114"/>
          <p:cNvSpPr>
            <a:spLocks noChangeShapeType="1"/>
          </p:cNvSpPr>
          <p:nvPr/>
        </p:nvSpPr>
        <p:spPr bwMode="auto">
          <a:xfrm>
            <a:off x="1600200" y="2498725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39" name="Line 115"/>
          <p:cNvSpPr>
            <a:spLocks noChangeShapeType="1"/>
          </p:cNvSpPr>
          <p:nvPr/>
        </p:nvSpPr>
        <p:spPr bwMode="auto">
          <a:xfrm>
            <a:off x="1600200" y="3016250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0" name="Line 116"/>
          <p:cNvSpPr>
            <a:spLocks noChangeShapeType="1"/>
          </p:cNvSpPr>
          <p:nvPr/>
        </p:nvSpPr>
        <p:spPr bwMode="auto">
          <a:xfrm>
            <a:off x="1600200" y="3533775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1" name="Line 117"/>
          <p:cNvSpPr>
            <a:spLocks noChangeShapeType="1"/>
          </p:cNvSpPr>
          <p:nvPr/>
        </p:nvSpPr>
        <p:spPr bwMode="auto">
          <a:xfrm>
            <a:off x="1600200" y="4051300"/>
            <a:ext cx="3429000" cy="158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2" name="Line 118"/>
          <p:cNvSpPr>
            <a:spLocks noChangeShapeType="1"/>
          </p:cNvSpPr>
          <p:nvPr/>
        </p:nvSpPr>
        <p:spPr bwMode="auto">
          <a:xfrm>
            <a:off x="1600200" y="4568825"/>
            <a:ext cx="3429000" cy="1588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3" name="Line 119"/>
          <p:cNvSpPr>
            <a:spLocks noChangeShapeType="1"/>
          </p:cNvSpPr>
          <p:nvPr/>
        </p:nvSpPr>
        <p:spPr bwMode="auto">
          <a:xfrm>
            <a:off x="1600200" y="1981200"/>
            <a:ext cx="1588" cy="258762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4" name="Line 120"/>
          <p:cNvSpPr>
            <a:spLocks noChangeShapeType="1"/>
          </p:cNvSpPr>
          <p:nvPr/>
        </p:nvSpPr>
        <p:spPr bwMode="auto">
          <a:xfrm>
            <a:off x="2286000" y="1981200"/>
            <a:ext cx="1588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5" name="Line 121"/>
          <p:cNvSpPr>
            <a:spLocks noChangeShapeType="1"/>
          </p:cNvSpPr>
          <p:nvPr/>
        </p:nvSpPr>
        <p:spPr bwMode="auto">
          <a:xfrm>
            <a:off x="2971800" y="1981200"/>
            <a:ext cx="1588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6" name="Line 122"/>
          <p:cNvSpPr>
            <a:spLocks noChangeShapeType="1"/>
          </p:cNvSpPr>
          <p:nvPr/>
        </p:nvSpPr>
        <p:spPr bwMode="auto">
          <a:xfrm>
            <a:off x="3657600" y="1981200"/>
            <a:ext cx="1588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7" name="Line 123"/>
          <p:cNvSpPr>
            <a:spLocks noChangeShapeType="1"/>
          </p:cNvSpPr>
          <p:nvPr/>
        </p:nvSpPr>
        <p:spPr bwMode="auto">
          <a:xfrm>
            <a:off x="4343400" y="1981200"/>
            <a:ext cx="1588" cy="25876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8" name="Line 124"/>
          <p:cNvSpPr>
            <a:spLocks noChangeShapeType="1"/>
          </p:cNvSpPr>
          <p:nvPr/>
        </p:nvSpPr>
        <p:spPr bwMode="auto">
          <a:xfrm>
            <a:off x="5029200" y="1981200"/>
            <a:ext cx="1588" cy="258762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49" name="Line 125"/>
          <p:cNvSpPr>
            <a:spLocks noChangeShapeType="1"/>
          </p:cNvSpPr>
          <p:nvPr/>
        </p:nvSpPr>
        <p:spPr bwMode="auto">
          <a:xfrm>
            <a:off x="2286000" y="3048000"/>
            <a:ext cx="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0" name="Line 126"/>
          <p:cNvSpPr>
            <a:spLocks noChangeShapeType="1"/>
          </p:cNvSpPr>
          <p:nvPr/>
        </p:nvSpPr>
        <p:spPr bwMode="auto">
          <a:xfrm>
            <a:off x="2286000" y="3048000"/>
            <a:ext cx="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1" name="Freeform 127"/>
          <p:cNvSpPr>
            <a:spLocks/>
          </p:cNvSpPr>
          <p:nvPr/>
        </p:nvSpPr>
        <p:spPr bwMode="auto">
          <a:xfrm>
            <a:off x="2159000" y="2232025"/>
            <a:ext cx="1916113" cy="1927225"/>
          </a:xfrm>
          <a:custGeom>
            <a:avLst/>
            <a:gdLst/>
            <a:ahLst/>
            <a:cxnLst>
              <a:cxn ang="0">
                <a:pos x="592" y="1210"/>
              </a:cxn>
              <a:cxn ang="0">
                <a:pos x="320" y="1146"/>
              </a:cxn>
              <a:cxn ang="0">
                <a:pos x="224" y="1098"/>
              </a:cxn>
              <a:cxn ang="0">
                <a:pos x="160" y="1066"/>
              </a:cxn>
              <a:cxn ang="0">
                <a:pos x="112" y="1018"/>
              </a:cxn>
              <a:cxn ang="0">
                <a:pos x="96" y="986"/>
              </a:cxn>
              <a:cxn ang="0">
                <a:pos x="0" y="858"/>
              </a:cxn>
              <a:cxn ang="0">
                <a:pos x="48" y="618"/>
              </a:cxn>
              <a:cxn ang="0">
                <a:pos x="96" y="362"/>
              </a:cxn>
              <a:cxn ang="0">
                <a:pos x="192" y="202"/>
              </a:cxn>
              <a:cxn ang="0">
                <a:pos x="304" y="122"/>
              </a:cxn>
              <a:cxn ang="0">
                <a:pos x="496" y="26"/>
              </a:cxn>
              <a:cxn ang="0">
                <a:pos x="672" y="10"/>
              </a:cxn>
              <a:cxn ang="0">
                <a:pos x="944" y="74"/>
              </a:cxn>
              <a:cxn ang="0">
                <a:pos x="1008" y="106"/>
              </a:cxn>
              <a:cxn ang="0">
                <a:pos x="1040" y="122"/>
              </a:cxn>
              <a:cxn ang="0">
                <a:pos x="1088" y="170"/>
              </a:cxn>
              <a:cxn ang="0">
                <a:pos x="1200" y="602"/>
              </a:cxn>
              <a:cxn ang="0">
                <a:pos x="1088" y="1002"/>
              </a:cxn>
              <a:cxn ang="0">
                <a:pos x="848" y="1162"/>
              </a:cxn>
              <a:cxn ang="0">
                <a:pos x="736" y="1210"/>
              </a:cxn>
              <a:cxn ang="0">
                <a:pos x="592" y="1210"/>
              </a:cxn>
            </a:cxnLst>
            <a:rect l="0" t="0" r="r" b="b"/>
            <a:pathLst>
              <a:path w="1207" h="1214">
                <a:moveTo>
                  <a:pt x="592" y="1210"/>
                </a:moveTo>
                <a:cubicBezTo>
                  <a:pt x="503" y="1197"/>
                  <a:pt x="404" y="1182"/>
                  <a:pt x="320" y="1146"/>
                </a:cubicBezTo>
                <a:cubicBezTo>
                  <a:pt x="287" y="1132"/>
                  <a:pt x="256" y="1114"/>
                  <a:pt x="224" y="1098"/>
                </a:cubicBezTo>
                <a:cubicBezTo>
                  <a:pt x="203" y="1087"/>
                  <a:pt x="160" y="1066"/>
                  <a:pt x="160" y="1066"/>
                </a:cubicBezTo>
                <a:cubicBezTo>
                  <a:pt x="117" y="981"/>
                  <a:pt x="176" y="1082"/>
                  <a:pt x="112" y="1018"/>
                </a:cubicBezTo>
                <a:cubicBezTo>
                  <a:pt x="104" y="1010"/>
                  <a:pt x="103" y="996"/>
                  <a:pt x="96" y="986"/>
                </a:cubicBezTo>
                <a:cubicBezTo>
                  <a:pt x="64" y="943"/>
                  <a:pt x="24" y="907"/>
                  <a:pt x="0" y="858"/>
                </a:cubicBezTo>
                <a:cubicBezTo>
                  <a:pt x="13" y="777"/>
                  <a:pt x="33" y="698"/>
                  <a:pt x="48" y="618"/>
                </a:cubicBezTo>
                <a:cubicBezTo>
                  <a:pt x="71" y="495"/>
                  <a:pt x="69" y="458"/>
                  <a:pt x="96" y="362"/>
                </a:cubicBezTo>
                <a:cubicBezTo>
                  <a:pt x="114" y="300"/>
                  <a:pt x="134" y="231"/>
                  <a:pt x="192" y="202"/>
                </a:cubicBezTo>
                <a:cubicBezTo>
                  <a:pt x="216" y="154"/>
                  <a:pt x="258" y="145"/>
                  <a:pt x="304" y="122"/>
                </a:cubicBezTo>
                <a:cubicBezTo>
                  <a:pt x="368" y="90"/>
                  <a:pt x="432" y="58"/>
                  <a:pt x="496" y="26"/>
                </a:cubicBezTo>
                <a:cubicBezTo>
                  <a:pt x="549" y="0"/>
                  <a:pt x="613" y="15"/>
                  <a:pt x="672" y="10"/>
                </a:cubicBezTo>
                <a:cubicBezTo>
                  <a:pt x="760" y="23"/>
                  <a:pt x="862" y="33"/>
                  <a:pt x="944" y="74"/>
                </a:cubicBezTo>
                <a:cubicBezTo>
                  <a:pt x="965" y="85"/>
                  <a:pt x="987" y="95"/>
                  <a:pt x="1008" y="106"/>
                </a:cubicBezTo>
                <a:cubicBezTo>
                  <a:pt x="1019" y="111"/>
                  <a:pt x="1040" y="122"/>
                  <a:pt x="1040" y="122"/>
                </a:cubicBezTo>
                <a:cubicBezTo>
                  <a:pt x="1104" y="250"/>
                  <a:pt x="1003" y="63"/>
                  <a:pt x="1088" y="170"/>
                </a:cubicBezTo>
                <a:cubicBezTo>
                  <a:pt x="1175" y="278"/>
                  <a:pt x="1188" y="477"/>
                  <a:pt x="1200" y="602"/>
                </a:cubicBezTo>
                <a:cubicBezTo>
                  <a:pt x="1194" y="687"/>
                  <a:pt x="1207" y="942"/>
                  <a:pt x="1088" y="1002"/>
                </a:cubicBezTo>
                <a:cubicBezTo>
                  <a:pt x="1051" y="1077"/>
                  <a:pt x="924" y="1124"/>
                  <a:pt x="848" y="1162"/>
                </a:cubicBezTo>
                <a:cubicBezTo>
                  <a:pt x="816" y="1178"/>
                  <a:pt x="773" y="1207"/>
                  <a:pt x="736" y="1210"/>
                </a:cubicBezTo>
                <a:cubicBezTo>
                  <a:pt x="688" y="1214"/>
                  <a:pt x="640" y="1210"/>
                  <a:pt x="592" y="1210"/>
                </a:cubicBezTo>
                <a:close/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2" name="Oval 128"/>
          <p:cNvSpPr>
            <a:spLocks noChangeArrowheads="1"/>
          </p:cNvSpPr>
          <p:nvPr/>
        </p:nvSpPr>
        <p:spPr bwMode="auto">
          <a:xfrm>
            <a:off x="16002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3" name="Oval 129"/>
          <p:cNvSpPr>
            <a:spLocks noChangeArrowheads="1"/>
          </p:cNvSpPr>
          <p:nvPr/>
        </p:nvSpPr>
        <p:spPr bwMode="auto">
          <a:xfrm>
            <a:off x="20574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4" name="Oval 130"/>
          <p:cNvSpPr>
            <a:spLocks noChangeArrowheads="1"/>
          </p:cNvSpPr>
          <p:nvPr/>
        </p:nvSpPr>
        <p:spPr bwMode="auto">
          <a:xfrm>
            <a:off x="25146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5" name="Oval 131"/>
          <p:cNvSpPr>
            <a:spLocks noChangeArrowheads="1"/>
          </p:cNvSpPr>
          <p:nvPr/>
        </p:nvSpPr>
        <p:spPr bwMode="auto">
          <a:xfrm>
            <a:off x="29718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6" name="Oval 132"/>
          <p:cNvSpPr>
            <a:spLocks noChangeArrowheads="1"/>
          </p:cNvSpPr>
          <p:nvPr/>
        </p:nvSpPr>
        <p:spPr bwMode="auto">
          <a:xfrm>
            <a:off x="41910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7" name="Oval 133"/>
          <p:cNvSpPr>
            <a:spLocks noChangeArrowheads="1"/>
          </p:cNvSpPr>
          <p:nvPr/>
        </p:nvSpPr>
        <p:spPr bwMode="auto">
          <a:xfrm>
            <a:off x="46482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8" name="Oval 134"/>
          <p:cNvSpPr>
            <a:spLocks noChangeArrowheads="1"/>
          </p:cNvSpPr>
          <p:nvPr/>
        </p:nvSpPr>
        <p:spPr bwMode="auto">
          <a:xfrm>
            <a:off x="51054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59" name="Oval 135"/>
          <p:cNvSpPr>
            <a:spLocks noChangeArrowheads="1"/>
          </p:cNvSpPr>
          <p:nvPr/>
        </p:nvSpPr>
        <p:spPr bwMode="auto">
          <a:xfrm>
            <a:off x="5562600" y="5791200"/>
            <a:ext cx="304800" cy="304800"/>
          </a:xfrm>
          <a:prstGeom prst="ellips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60" name="Text Box 136"/>
          <p:cNvSpPr txBox="1">
            <a:spLocks noChangeArrowheads="1"/>
          </p:cNvSpPr>
          <p:nvPr/>
        </p:nvSpPr>
        <p:spPr bwMode="auto">
          <a:xfrm>
            <a:off x="3352800" y="5576888"/>
            <a:ext cx="971550" cy="519112"/>
          </a:xfrm>
          <a:prstGeom prst="rect">
            <a:avLst/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. . . . </a:t>
            </a:r>
          </a:p>
        </p:txBody>
      </p:sp>
      <p:sp>
        <p:nvSpPr>
          <p:cNvPr id="717961" name="AutoShape 137"/>
          <p:cNvSpPr>
            <a:spLocks noChangeArrowheads="1"/>
          </p:cNvSpPr>
          <p:nvPr/>
        </p:nvSpPr>
        <p:spPr bwMode="auto">
          <a:xfrm>
            <a:off x="2590800" y="4724400"/>
            <a:ext cx="304800" cy="914400"/>
          </a:xfrm>
          <a:prstGeom prst="upArrow">
            <a:avLst>
              <a:gd name="adj1" fmla="val 50000"/>
              <a:gd name="adj2" fmla="val 75000"/>
            </a:avLst>
          </a:prstGeom>
          <a:noFill/>
          <a:ln w="158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62" name="Rectangle 138"/>
          <p:cNvSpPr>
            <a:spLocks noChangeArrowheads="1"/>
          </p:cNvSpPr>
          <p:nvPr/>
        </p:nvSpPr>
        <p:spPr bwMode="auto">
          <a:xfrm>
            <a:off x="5943600" y="2971800"/>
            <a:ext cx="2971800" cy="8255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chemeClr val="bg1"/>
                </a:solidFill>
                <a:cs typeface="Arial" charset="0"/>
              </a:rPr>
              <a:t>Convergence for kohonen not proved except for uni-dimension</a:t>
            </a:r>
          </a:p>
        </p:txBody>
      </p:sp>
      <p:sp>
        <p:nvSpPr>
          <p:cNvPr id="717963" name="Line 139"/>
          <p:cNvSpPr>
            <a:spLocks noChangeShapeType="1"/>
          </p:cNvSpPr>
          <p:nvPr/>
        </p:nvSpPr>
        <p:spPr bwMode="auto">
          <a:xfrm flipV="1">
            <a:off x="3048000" y="2362200"/>
            <a:ext cx="533400" cy="5334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64" name="Line 140"/>
          <p:cNvSpPr>
            <a:spLocks noChangeShapeType="1"/>
          </p:cNvSpPr>
          <p:nvPr/>
        </p:nvSpPr>
        <p:spPr bwMode="auto">
          <a:xfrm flipH="1" flipV="1">
            <a:off x="1600200" y="1524000"/>
            <a:ext cx="1295400" cy="14478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17965" name="Line 141"/>
          <p:cNvSpPr>
            <a:spLocks noChangeShapeType="1"/>
          </p:cNvSpPr>
          <p:nvPr/>
        </p:nvSpPr>
        <p:spPr bwMode="auto">
          <a:xfrm flipH="1">
            <a:off x="3352800" y="1981200"/>
            <a:ext cx="2971800" cy="6858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Oval 2"/>
          <p:cNvSpPr>
            <a:spLocks noChangeArrowheads="1"/>
          </p:cNvSpPr>
          <p:nvPr/>
        </p:nvSpPr>
        <p:spPr bwMode="auto">
          <a:xfrm>
            <a:off x="17526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39" name="Oval 3"/>
          <p:cNvSpPr>
            <a:spLocks noChangeArrowheads="1"/>
          </p:cNvSpPr>
          <p:nvPr/>
        </p:nvSpPr>
        <p:spPr bwMode="auto">
          <a:xfrm>
            <a:off x="22098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0" name="Oval 4"/>
          <p:cNvSpPr>
            <a:spLocks noChangeArrowheads="1"/>
          </p:cNvSpPr>
          <p:nvPr/>
        </p:nvSpPr>
        <p:spPr bwMode="auto">
          <a:xfrm>
            <a:off x="27432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1" name="Oval 5"/>
          <p:cNvSpPr>
            <a:spLocks noChangeArrowheads="1"/>
          </p:cNvSpPr>
          <p:nvPr/>
        </p:nvSpPr>
        <p:spPr bwMode="auto">
          <a:xfrm>
            <a:off x="38862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2" name="Oval 6"/>
          <p:cNvSpPr>
            <a:spLocks noChangeArrowheads="1"/>
          </p:cNvSpPr>
          <p:nvPr/>
        </p:nvSpPr>
        <p:spPr bwMode="auto">
          <a:xfrm>
            <a:off x="43434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3" name="Oval 7"/>
          <p:cNvSpPr>
            <a:spLocks noChangeArrowheads="1"/>
          </p:cNvSpPr>
          <p:nvPr/>
        </p:nvSpPr>
        <p:spPr bwMode="auto">
          <a:xfrm>
            <a:off x="4876800" y="990600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4" name="Text Box 8"/>
          <p:cNvSpPr txBox="1">
            <a:spLocks noChangeArrowheads="1"/>
          </p:cNvSpPr>
          <p:nvPr/>
        </p:nvSpPr>
        <p:spPr bwMode="auto">
          <a:xfrm>
            <a:off x="3138488" y="762000"/>
            <a:ext cx="63817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… </a:t>
            </a:r>
          </a:p>
        </p:txBody>
      </p:sp>
      <p:sp>
        <p:nvSpPr>
          <p:cNvPr id="731145" name="Oval 9"/>
          <p:cNvSpPr>
            <a:spLocks noChangeArrowheads="1"/>
          </p:cNvSpPr>
          <p:nvPr/>
        </p:nvSpPr>
        <p:spPr bwMode="auto">
          <a:xfrm>
            <a:off x="17526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6" name="Oval 10"/>
          <p:cNvSpPr>
            <a:spLocks noChangeArrowheads="1"/>
          </p:cNvSpPr>
          <p:nvPr/>
        </p:nvSpPr>
        <p:spPr bwMode="auto">
          <a:xfrm>
            <a:off x="22098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7" name="Oval 11"/>
          <p:cNvSpPr>
            <a:spLocks noChangeArrowheads="1"/>
          </p:cNvSpPr>
          <p:nvPr/>
        </p:nvSpPr>
        <p:spPr bwMode="auto">
          <a:xfrm>
            <a:off x="27432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8" name="Oval 12"/>
          <p:cNvSpPr>
            <a:spLocks noChangeArrowheads="1"/>
          </p:cNvSpPr>
          <p:nvPr/>
        </p:nvSpPr>
        <p:spPr bwMode="auto">
          <a:xfrm>
            <a:off x="38862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49" name="Oval 13"/>
          <p:cNvSpPr>
            <a:spLocks noChangeArrowheads="1"/>
          </p:cNvSpPr>
          <p:nvPr/>
        </p:nvSpPr>
        <p:spPr bwMode="auto">
          <a:xfrm>
            <a:off x="43434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0" name="Oval 14"/>
          <p:cNvSpPr>
            <a:spLocks noChangeArrowheads="1"/>
          </p:cNvSpPr>
          <p:nvPr/>
        </p:nvSpPr>
        <p:spPr bwMode="auto">
          <a:xfrm>
            <a:off x="4876800" y="2881313"/>
            <a:ext cx="3048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1" name="Text Box 15"/>
          <p:cNvSpPr txBox="1">
            <a:spLocks noChangeArrowheads="1"/>
          </p:cNvSpPr>
          <p:nvPr/>
        </p:nvSpPr>
        <p:spPr bwMode="auto">
          <a:xfrm>
            <a:off x="2862263" y="2695575"/>
            <a:ext cx="119062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… … .</a:t>
            </a:r>
          </a:p>
        </p:txBody>
      </p:sp>
      <p:sp>
        <p:nvSpPr>
          <p:cNvPr id="731152" name="Text Box 16"/>
          <p:cNvSpPr txBox="1">
            <a:spLocks noChangeArrowheads="1"/>
          </p:cNvSpPr>
          <p:nvPr/>
        </p:nvSpPr>
        <p:spPr bwMode="auto">
          <a:xfrm>
            <a:off x="5337175" y="914400"/>
            <a:ext cx="327342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P neurons o/p layer</a:t>
            </a:r>
          </a:p>
        </p:txBody>
      </p:sp>
      <p:sp>
        <p:nvSpPr>
          <p:cNvPr id="731153" name="Line 17"/>
          <p:cNvSpPr>
            <a:spLocks noChangeShapeType="1"/>
          </p:cNvSpPr>
          <p:nvPr/>
        </p:nvSpPr>
        <p:spPr bwMode="auto">
          <a:xfrm flipV="1">
            <a:off x="1905000" y="1219200"/>
            <a:ext cx="914400" cy="1676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4" name="Line 18"/>
          <p:cNvSpPr>
            <a:spLocks noChangeShapeType="1"/>
          </p:cNvSpPr>
          <p:nvPr/>
        </p:nvSpPr>
        <p:spPr bwMode="auto">
          <a:xfrm flipV="1">
            <a:off x="2438400" y="1219200"/>
            <a:ext cx="457200" cy="1600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5" name="Line 19"/>
          <p:cNvSpPr>
            <a:spLocks noChangeShapeType="1"/>
          </p:cNvSpPr>
          <p:nvPr/>
        </p:nvSpPr>
        <p:spPr bwMode="auto">
          <a:xfrm flipV="1">
            <a:off x="2895600" y="1219200"/>
            <a:ext cx="0" cy="1600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6" name="Line 20"/>
          <p:cNvSpPr>
            <a:spLocks noChangeShapeType="1"/>
          </p:cNvSpPr>
          <p:nvPr/>
        </p:nvSpPr>
        <p:spPr bwMode="auto">
          <a:xfrm flipH="1" flipV="1">
            <a:off x="2971800" y="1295400"/>
            <a:ext cx="1066800" cy="1524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7" name="Line 21"/>
          <p:cNvSpPr>
            <a:spLocks noChangeShapeType="1"/>
          </p:cNvSpPr>
          <p:nvPr/>
        </p:nvSpPr>
        <p:spPr bwMode="auto">
          <a:xfrm flipH="1" flipV="1">
            <a:off x="2971800" y="1219200"/>
            <a:ext cx="1524000" cy="1600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8" name="Line 22"/>
          <p:cNvSpPr>
            <a:spLocks noChangeShapeType="1"/>
          </p:cNvSpPr>
          <p:nvPr/>
        </p:nvSpPr>
        <p:spPr bwMode="auto">
          <a:xfrm flipH="1" flipV="1">
            <a:off x="3048000" y="1219200"/>
            <a:ext cx="1905000" cy="1600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59" name="Text Box 23"/>
          <p:cNvSpPr txBox="1">
            <a:spLocks noChangeArrowheads="1"/>
          </p:cNvSpPr>
          <p:nvPr/>
        </p:nvSpPr>
        <p:spPr bwMode="auto">
          <a:xfrm>
            <a:off x="5767388" y="2771775"/>
            <a:ext cx="1770062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n neurons</a:t>
            </a:r>
          </a:p>
        </p:txBody>
      </p:sp>
      <p:sp>
        <p:nvSpPr>
          <p:cNvPr id="731160" name="AutoShape 24"/>
          <p:cNvSpPr>
            <a:spLocks/>
          </p:cNvSpPr>
          <p:nvPr/>
        </p:nvSpPr>
        <p:spPr bwMode="auto">
          <a:xfrm rot="16264501" flipV="1">
            <a:off x="3318669" y="1481931"/>
            <a:ext cx="304800" cy="3589338"/>
          </a:xfrm>
          <a:prstGeom prst="leftBrace">
            <a:avLst>
              <a:gd name="adj1" fmla="val 98134"/>
              <a:gd name="adj2" fmla="val 49884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1" name="Text Box 25"/>
          <p:cNvSpPr txBox="1">
            <a:spLocks noChangeArrowheads="1"/>
          </p:cNvSpPr>
          <p:nvPr/>
        </p:nvSpPr>
        <p:spPr bwMode="auto">
          <a:xfrm>
            <a:off x="609600" y="3962400"/>
            <a:ext cx="1728788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Clusters:</a:t>
            </a:r>
          </a:p>
        </p:txBody>
      </p:sp>
      <p:sp>
        <p:nvSpPr>
          <p:cNvPr id="731162" name="Line 26"/>
          <p:cNvSpPr>
            <a:spLocks noChangeShapeType="1"/>
          </p:cNvSpPr>
          <p:nvPr/>
        </p:nvSpPr>
        <p:spPr bwMode="auto">
          <a:xfrm>
            <a:off x="2819400" y="4724400"/>
            <a:ext cx="7620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3" name="Line 27"/>
          <p:cNvSpPr>
            <a:spLocks noChangeShapeType="1"/>
          </p:cNvSpPr>
          <p:nvPr/>
        </p:nvSpPr>
        <p:spPr bwMode="auto">
          <a:xfrm>
            <a:off x="2819400" y="4724400"/>
            <a:ext cx="3048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4" name="Line 28"/>
          <p:cNvSpPr>
            <a:spLocks noChangeShapeType="1"/>
          </p:cNvSpPr>
          <p:nvPr/>
        </p:nvSpPr>
        <p:spPr bwMode="auto">
          <a:xfrm flipV="1">
            <a:off x="2895600" y="4876800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5" name="Line 29"/>
          <p:cNvSpPr>
            <a:spLocks noChangeShapeType="1"/>
          </p:cNvSpPr>
          <p:nvPr/>
        </p:nvSpPr>
        <p:spPr bwMode="auto">
          <a:xfrm flipV="1">
            <a:off x="3276600" y="4648200"/>
            <a:ext cx="1524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6" name="Line 30"/>
          <p:cNvSpPr>
            <a:spLocks noChangeShapeType="1"/>
          </p:cNvSpPr>
          <p:nvPr/>
        </p:nvSpPr>
        <p:spPr bwMode="auto">
          <a:xfrm>
            <a:off x="3505200" y="4724400"/>
            <a:ext cx="15240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7" name="Line 31"/>
          <p:cNvSpPr>
            <a:spLocks noChangeShapeType="1"/>
          </p:cNvSpPr>
          <p:nvPr/>
        </p:nvSpPr>
        <p:spPr bwMode="auto">
          <a:xfrm>
            <a:off x="3352800" y="4876800"/>
            <a:ext cx="228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8" name="Line 32"/>
          <p:cNvSpPr>
            <a:spLocks noChangeShapeType="1"/>
          </p:cNvSpPr>
          <p:nvPr/>
        </p:nvSpPr>
        <p:spPr bwMode="auto">
          <a:xfrm flipV="1">
            <a:off x="3886200" y="4648200"/>
            <a:ext cx="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69" name="Line 33"/>
          <p:cNvSpPr>
            <a:spLocks noChangeShapeType="1"/>
          </p:cNvSpPr>
          <p:nvPr/>
        </p:nvSpPr>
        <p:spPr bwMode="auto">
          <a:xfrm>
            <a:off x="3886200" y="4648200"/>
            <a:ext cx="1524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70" name="Line 34"/>
          <p:cNvSpPr>
            <a:spLocks noChangeShapeType="1"/>
          </p:cNvSpPr>
          <p:nvPr/>
        </p:nvSpPr>
        <p:spPr bwMode="auto">
          <a:xfrm>
            <a:off x="3886200" y="4953000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71" name="Text Box 35"/>
          <p:cNvSpPr txBox="1">
            <a:spLocks noChangeArrowheads="1"/>
          </p:cNvSpPr>
          <p:nvPr/>
        </p:nvSpPr>
        <p:spPr bwMode="auto">
          <a:xfrm>
            <a:off x="2362200" y="4610100"/>
            <a:ext cx="441325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731172" name="Text Box 36"/>
          <p:cNvSpPr txBox="1">
            <a:spLocks noChangeArrowheads="1"/>
          </p:cNvSpPr>
          <p:nvPr/>
        </p:nvSpPr>
        <p:spPr bwMode="auto">
          <a:xfrm>
            <a:off x="1827213" y="4560888"/>
            <a:ext cx="617537" cy="5191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A :</a:t>
            </a:r>
          </a:p>
        </p:txBody>
      </p:sp>
      <p:sp>
        <p:nvSpPr>
          <p:cNvPr id="731173" name="Text Box 37"/>
          <p:cNvSpPr txBox="1">
            <a:spLocks noChangeArrowheads="1"/>
          </p:cNvSpPr>
          <p:nvPr/>
        </p:nvSpPr>
        <p:spPr bwMode="auto">
          <a:xfrm>
            <a:off x="1622425" y="228600"/>
            <a:ext cx="420688" cy="519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731174" name="Line 38"/>
          <p:cNvSpPr>
            <a:spLocks noChangeShapeType="1"/>
          </p:cNvSpPr>
          <p:nvPr/>
        </p:nvSpPr>
        <p:spPr bwMode="auto">
          <a:xfrm>
            <a:off x="1828800" y="6096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75" name="Line 39"/>
          <p:cNvSpPr>
            <a:spLocks noChangeShapeType="1"/>
          </p:cNvSpPr>
          <p:nvPr/>
        </p:nvSpPr>
        <p:spPr bwMode="auto">
          <a:xfrm>
            <a:off x="1754188" y="2055813"/>
            <a:ext cx="38115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76" name="Rectangle 40"/>
          <p:cNvSpPr>
            <a:spLocks noChangeArrowheads="1"/>
          </p:cNvSpPr>
          <p:nvPr/>
        </p:nvSpPr>
        <p:spPr bwMode="auto">
          <a:xfrm>
            <a:off x="5880100" y="1824038"/>
            <a:ext cx="654050" cy="5191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cs typeface="Arial" charset="0"/>
              </a:rPr>
              <a:t>W</a:t>
            </a:r>
            <a:r>
              <a:rPr lang="en-US" sz="2800" baseline="-25000">
                <a:solidFill>
                  <a:schemeClr val="bg1"/>
                </a:solidFill>
                <a:cs typeface="Arial" charset="0"/>
              </a:rPr>
              <a:t>p</a:t>
            </a:r>
          </a:p>
        </p:txBody>
      </p:sp>
      <p:sp>
        <p:nvSpPr>
          <p:cNvPr id="731177" name="Line 41"/>
          <p:cNvSpPr>
            <a:spLocks noChangeShapeType="1"/>
          </p:cNvSpPr>
          <p:nvPr/>
        </p:nvSpPr>
        <p:spPr bwMode="auto">
          <a:xfrm>
            <a:off x="5943600" y="1905000"/>
            <a:ext cx="381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31178" name="Text Box 42"/>
          <p:cNvSpPr txBox="1">
            <a:spLocks noChangeArrowheads="1"/>
          </p:cNvSpPr>
          <p:nvPr/>
        </p:nvSpPr>
        <p:spPr bwMode="auto">
          <a:xfrm>
            <a:off x="1828800" y="5043488"/>
            <a:ext cx="617538" cy="5191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B :</a:t>
            </a:r>
          </a:p>
        </p:txBody>
      </p:sp>
      <p:sp>
        <p:nvSpPr>
          <p:cNvPr id="731179" name="Text Box 43"/>
          <p:cNvSpPr txBox="1">
            <a:spLocks noChangeArrowheads="1"/>
          </p:cNvSpPr>
          <p:nvPr/>
        </p:nvSpPr>
        <p:spPr bwMode="auto">
          <a:xfrm>
            <a:off x="1817688" y="5576888"/>
            <a:ext cx="638175" cy="5191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C :</a:t>
            </a:r>
          </a:p>
        </p:txBody>
      </p:sp>
      <p:sp>
        <p:nvSpPr>
          <p:cNvPr id="731180" name="Text Box 44"/>
          <p:cNvSpPr txBox="1">
            <a:spLocks noChangeArrowheads="1"/>
          </p:cNvSpPr>
          <p:nvPr/>
        </p:nvSpPr>
        <p:spPr bwMode="auto">
          <a:xfrm>
            <a:off x="3200400" y="5029200"/>
            <a:ext cx="479425" cy="9461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1752600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chemeClr val="bg1"/>
                </a:solidFill>
              </a:rPr>
              <a:t>Def:-	</a:t>
            </a:r>
          </a:p>
          <a:p>
            <a:pPr algn="l" eaLnBrk="1" hangingPunct="1"/>
            <a:r>
              <a:rPr lang="en-US" sz="2800" dirty="0" smtClean="0">
                <a:solidFill>
                  <a:schemeClr val="bg1"/>
                </a:solidFill>
              </a:rPr>
              <a:t>	Let C be a concept class, i.e., it has members c1,c2,c3,…… as concepts in it.</a:t>
            </a:r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2076450" y="2805113"/>
            <a:ext cx="4800600" cy="2667000"/>
          </a:xfrm>
          <a:prstGeom prst="ellips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990850" y="3338513"/>
            <a:ext cx="762000" cy="685800"/>
          </a:xfrm>
          <a:prstGeom prst="ellips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105150" y="3395663"/>
            <a:ext cx="639763" cy="51911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3600450" y="4329113"/>
            <a:ext cx="762000" cy="685800"/>
          </a:xfrm>
          <a:prstGeom prst="ellips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733800" y="4371975"/>
            <a:ext cx="639763" cy="51911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5353050" y="3490913"/>
            <a:ext cx="762000" cy="685800"/>
          </a:xfrm>
          <a:prstGeom prst="ellips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467350" y="3548063"/>
            <a:ext cx="639763" cy="51911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1524000" y="2862263"/>
            <a:ext cx="441325" cy="51911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>
            <a:off x="2000250" y="3186113"/>
            <a:ext cx="91440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algn="just" eaLnBrk="1" hangingPunct="1"/>
            <a:r>
              <a:rPr lang="en-US" sz="2800" smtClean="0">
                <a:solidFill>
                  <a:schemeClr val="bg1"/>
                </a:solidFill>
              </a:rPr>
              <a:t>Let S be a subset of U (universe).</a:t>
            </a:r>
          </a:p>
          <a:p>
            <a:pPr algn="just" eaLnBrk="1" hangingPunct="1"/>
            <a:endParaRPr lang="en-US" sz="2800" smtClean="0">
              <a:solidFill>
                <a:schemeClr val="bg1"/>
              </a:solidFill>
            </a:endParaRPr>
          </a:p>
          <a:p>
            <a:pPr algn="l" eaLnBrk="1" hangingPunct="1"/>
            <a:r>
              <a:rPr lang="en-US" sz="2800" smtClean="0">
                <a:solidFill>
                  <a:schemeClr val="bg1"/>
                </a:solidFill>
              </a:rPr>
              <a:t>	Now if all the subsets of S can be produced by intersecting with C</a:t>
            </a:r>
            <a:r>
              <a:rPr lang="en-US" sz="2800" baseline="-25000" smtClean="0">
                <a:solidFill>
                  <a:schemeClr val="bg1"/>
                </a:solidFill>
              </a:rPr>
              <a:t>i</a:t>
            </a:r>
            <a:r>
              <a:rPr lang="en-US" sz="2800" baseline="30000" smtClean="0">
                <a:solidFill>
                  <a:schemeClr val="bg1"/>
                </a:solidFill>
              </a:rPr>
              <a:t>s</a:t>
            </a:r>
            <a:r>
              <a:rPr lang="en-US" sz="2800" smtClean="0">
                <a:solidFill>
                  <a:schemeClr val="bg1"/>
                </a:solidFill>
              </a:rPr>
              <a:t>, then we say C shatters 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8229600" cy="5638800"/>
          </a:xfrm>
        </p:spPr>
        <p:txBody>
          <a:bodyPr/>
          <a:lstStyle/>
          <a:p>
            <a:pPr algn="l" eaLnBrk="1" hangingPunct="1"/>
            <a:r>
              <a:rPr lang="en-US" sz="2800" smtClean="0">
                <a:solidFill>
                  <a:schemeClr val="bg1"/>
                </a:solidFill>
              </a:rPr>
              <a:t>The highest cardinality set S that can be</a:t>
            </a:r>
          </a:p>
          <a:p>
            <a:pPr algn="l" eaLnBrk="1" hangingPunct="1"/>
            <a:r>
              <a:rPr lang="en-US" sz="2800" smtClean="0">
                <a:solidFill>
                  <a:schemeClr val="bg1"/>
                </a:solidFill>
              </a:rPr>
              <a:t> shattered gives the VC-dimension of C.</a:t>
            </a:r>
          </a:p>
          <a:p>
            <a:pPr algn="just" eaLnBrk="1" hangingPunct="1"/>
            <a:endParaRPr lang="en-US" sz="2800" smtClean="0">
              <a:solidFill>
                <a:schemeClr val="bg1"/>
              </a:solidFill>
            </a:endParaRPr>
          </a:p>
          <a:p>
            <a:pPr algn="just" eaLnBrk="1" hangingPunct="1"/>
            <a:r>
              <a:rPr lang="en-US" sz="2800" smtClean="0">
                <a:solidFill>
                  <a:schemeClr val="bg1"/>
                </a:solidFill>
              </a:rPr>
              <a:t>VC-dim(C)= |S|</a:t>
            </a:r>
          </a:p>
          <a:p>
            <a:pPr eaLnBrk="1" hangingPunct="1"/>
            <a:endParaRPr lang="en-US" sz="2800" smtClean="0">
              <a:solidFill>
                <a:schemeClr val="bg1"/>
              </a:solidFill>
            </a:endParaRPr>
          </a:p>
          <a:p>
            <a:pPr algn="l" eaLnBrk="1" hangingPunct="1"/>
            <a:r>
              <a:rPr lang="en-US" sz="2800" smtClean="0">
                <a:solidFill>
                  <a:schemeClr val="bg1"/>
                </a:solidFill>
              </a:rPr>
              <a:t>VC-dim: Vapnik-Cherronenkis  dimension.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6A27A7-6756-466F-93BB-FE776457F0A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6" name="Line 10"/>
          <p:cNvSpPr>
            <a:spLocks noChangeShapeType="1"/>
          </p:cNvSpPr>
          <p:nvPr/>
        </p:nvSpPr>
        <p:spPr bwMode="auto">
          <a:xfrm>
            <a:off x="1295400" y="533400"/>
            <a:ext cx="0" cy="4419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11"/>
          <p:cNvSpPr>
            <a:spLocks noChangeShapeType="1"/>
          </p:cNvSpPr>
          <p:nvPr/>
        </p:nvSpPr>
        <p:spPr bwMode="auto">
          <a:xfrm>
            <a:off x="685800" y="4343400"/>
            <a:ext cx="662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838200" y="1143000"/>
            <a:ext cx="3276600" cy="1905000"/>
            <a:chOff x="528" y="720"/>
            <a:chExt cx="2064" cy="1200"/>
          </a:xfrm>
        </p:grpSpPr>
        <p:sp>
          <p:nvSpPr>
            <p:cNvPr id="28695" name="Line 12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6" name="Line 13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7" name="Line 14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8" name="Line 15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Line 16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Line 17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1" name="Line 18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Line 19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20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4" name="Line 21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 rot="-6611227">
            <a:off x="114300" y="1333500"/>
            <a:ext cx="5943600" cy="2667000"/>
            <a:chOff x="528" y="720"/>
            <a:chExt cx="2064" cy="1200"/>
          </a:xfrm>
        </p:grpSpPr>
        <p:sp>
          <p:nvSpPr>
            <p:cNvPr id="28685" name="Line 24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Line 25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Line 26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27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Line 28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0" name="Line 29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1" name="Line 30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Line 31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Line 32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4" name="Line 33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0" name="Text Box 43"/>
          <p:cNvSpPr txBox="1">
            <a:spLocks noChangeArrowheads="1"/>
          </p:cNvSpPr>
          <p:nvPr/>
        </p:nvSpPr>
        <p:spPr bwMode="auto">
          <a:xfrm>
            <a:off x="4756150" y="863600"/>
            <a:ext cx="290671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2 – Dim surface</a:t>
            </a:r>
          </a:p>
          <a:p>
            <a:r>
              <a:rPr lang="en-US" sz="2800">
                <a:solidFill>
                  <a:schemeClr val="bg1"/>
                </a:solidFill>
              </a:rPr>
              <a:t>C = { half planes}</a:t>
            </a:r>
          </a:p>
        </p:txBody>
      </p:sp>
      <p:sp>
        <p:nvSpPr>
          <p:cNvPr id="28681" name="Text Box 44"/>
          <p:cNvSpPr txBox="1">
            <a:spLocks noChangeArrowheads="1"/>
          </p:cNvSpPr>
          <p:nvPr/>
        </p:nvSpPr>
        <p:spPr bwMode="auto">
          <a:xfrm>
            <a:off x="6534150" y="43211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28682" name="Line 45"/>
          <p:cNvSpPr>
            <a:spLocks noChangeShapeType="1"/>
          </p:cNvSpPr>
          <p:nvPr/>
        </p:nvSpPr>
        <p:spPr bwMode="auto">
          <a:xfrm>
            <a:off x="5562600" y="4495800"/>
            <a:ext cx="1447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Text Box 46"/>
          <p:cNvSpPr txBox="1">
            <a:spLocks noChangeArrowheads="1"/>
          </p:cNvSpPr>
          <p:nvPr/>
        </p:nvSpPr>
        <p:spPr bwMode="auto">
          <a:xfrm>
            <a:off x="666750" y="8159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8684" name="Line 47"/>
          <p:cNvSpPr>
            <a:spLocks noChangeShapeType="1"/>
          </p:cNvSpPr>
          <p:nvPr/>
        </p:nvSpPr>
        <p:spPr bwMode="auto">
          <a:xfrm flipV="1">
            <a:off x="1066800" y="762000"/>
            <a:ext cx="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68002F-9677-4F2F-B4E3-A7C2CDEE3CD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9700" name="Line 2"/>
          <p:cNvSpPr>
            <a:spLocks noChangeShapeType="1"/>
          </p:cNvSpPr>
          <p:nvPr/>
        </p:nvSpPr>
        <p:spPr bwMode="auto">
          <a:xfrm>
            <a:off x="1295400" y="533400"/>
            <a:ext cx="0" cy="4419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3"/>
          <p:cNvSpPr>
            <a:spLocks noChangeShapeType="1"/>
          </p:cNvSpPr>
          <p:nvPr/>
        </p:nvSpPr>
        <p:spPr bwMode="auto">
          <a:xfrm>
            <a:off x="685800" y="4343400"/>
            <a:ext cx="662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-9631152">
            <a:off x="838200" y="1066800"/>
            <a:ext cx="4267200" cy="1981200"/>
            <a:chOff x="528" y="720"/>
            <a:chExt cx="2064" cy="1200"/>
          </a:xfrm>
        </p:grpSpPr>
        <p:sp>
          <p:nvSpPr>
            <p:cNvPr id="29733" name="Line 5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Line 6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5" name="Line 7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Line 8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Line 9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Line 10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Line 11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0" name="Line 12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1" name="Line 13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2" name="Line 14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 rot="-5805355">
            <a:off x="381000" y="1371600"/>
            <a:ext cx="4267200" cy="1981200"/>
            <a:chOff x="528" y="720"/>
            <a:chExt cx="2064" cy="1200"/>
          </a:xfrm>
        </p:grpSpPr>
        <p:sp>
          <p:nvSpPr>
            <p:cNvPr id="29723" name="Line 28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Line 29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Line 30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Line 31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Line 32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Line 33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9" name="Line 34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0" name="Line 35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Line 36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2" name="Line 37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 rot="-5849698">
            <a:off x="2743200" y="1143000"/>
            <a:ext cx="4267200" cy="1981200"/>
            <a:chOff x="528" y="720"/>
            <a:chExt cx="2064" cy="1200"/>
          </a:xfrm>
        </p:grpSpPr>
        <p:sp>
          <p:nvSpPr>
            <p:cNvPr id="29713" name="Line 39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Line 40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Line 41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6" name="Line 42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7" name="Line 43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8" name="Line 44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9" name="Line 45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Line 46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Line 47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Line 48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5" name="Oval 49"/>
          <p:cNvSpPr>
            <a:spLocks noChangeArrowheads="1"/>
          </p:cNvSpPr>
          <p:nvPr/>
        </p:nvSpPr>
        <p:spPr bwMode="auto">
          <a:xfrm>
            <a:off x="3429000" y="13716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Text Box 50"/>
          <p:cNvSpPr txBox="1">
            <a:spLocks noChangeArrowheads="1"/>
          </p:cNvSpPr>
          <p:nvPr/>
        </p:nvSpPr>
        <p:spPr bwMode="auto">
          <a:xfrm>
            <a:off x="3033713" y="939800"/>
            <a:ext cx="3825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9707" name="Text Box 51"/>
          <p:cNvSpPr txBox="1">
            <a:spLocks noChangeArrowheads="1"/>
          </p:cNvSpPr>
          <p:nvPr/>
        </p:nvSpPr>
        <p:spPr bwMode="auto">
          <a:xfrm>
            <a:off x="2336800" y="4826000"/>
            <a:ext cx="39020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|s| = 1 can be shattered</a:t>
            </a:r>
          </a:p>
        </p:txBody>
      </p:sp>
      <p:sp>
        <p:nvSpPr>
          <p:cNvPr id="29708" name="Text Box 52"/>
          <p:cNvSpPr txBox="1">
            <a:spLocks noChangeArrowheads="1"/>
          </p:cNvSpPr>
          <p:nvPr/>
        </p:nvSpPr>
        <p:spPr bwMode="auto">
          <a:xfrm>
            <a:off x="5653088" y="561975"/>
            <a:ext cx="14954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S</a:t>
            </a:r>
            <a:r>
              <a:rPr lang="en-US" sz="2800" baseline="-25000">
                <a:solidFill>
                  <a:schemeClr val="bg1"/>
                </a:solidFill>
              </a:rPr>
              <a:t>1</a:t>
            </a:r>
            <a:r>
              <a:rPr lang="en-US" sz="2800">
                <a:solidFill>
                  <a:schemeClr val="bg1"/>
                </a:solidFill>
              </a:rPr>
              <a:t>= { a }</a:t>
            </a:r>
          </a:p>
          <a:p>
            <a:endParaRPr lang="en-US" sz="2800">
              <a:solidFill>
                <a:schemeClr val="bg1"/>
              </a:solidFill>
            </a:endParaRPr>
          </a:p>
          <a:p>
            <a:r>
              <a:rPr lang="en-US" sz="2800">
                <a:solidFill>
                  <a:schemeClr val="bg1"/>
                </a:solidFill>
              </a:rPr>
              <a:t>{a}, Ø</a:t>
            </a:r>
          </a:p>
        </p:txBody>
      </p:sp>
      <p:sp>
        <p:nvSpPr>
          <p:cNvPr id="29709" name="Text Box 53"/>
          <p:cNvSpPr txBox="1">
            <a:spLocks noChangeArrowheads="1"/>
          </p:cNvSpPr>
          <p:nvPr/>
        </p:nvSpPr>
        <p:spPr bwMode="auto">
          <a:xfrm>
            <a:off x="666750" y="4349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9710" name="Text Box 54"/>
          <p:cNvSpPr txBox="1">
            <a:spLocks noChangeArrowheads="1"/>
          </p:cNvSpPr>
          <p:nvPr/>
        </p:nvSpPr>
        <p:spPr bwMode="auto">
          <a:xfrm>
            <a:off x="6534150" y="43211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29711" name="Line 55"/>
          <p:cNvSpPr>
            <a:spLocks noChangeShapeType="1"/>
          </p:cNvSpPr>
          <p:nvPr/>
        </p:nvSpPr>
        <p:spPr bwMode="auto">
          <a:xfrm>
            <a:off x="5562600" y="4495800"/>
            <a:ext cx="1447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56"/>
          <p:cNvSpPr>
            <a:spLocks noChangeShapeType="1"/>
          </p:cNvSpPr>
          <p:nvPr/>
        </p:nvSpPr>
        <p:spPr bwMode="auto">
          <a:xfrm flipV="1">
            <a:off x="1066800" y="381000"/>
            <a:ext cx="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FDA03B-2D7F-4776-98A4-A11E3B019DB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0724" name="Line 2"/>
          <p:cNvSpPr>
            <a:spLocks noChangeShapeType="1"/>
          </p:cNvSpPr>
          <p:nvPr/>
        </p:nvSpPr>
        <p:spPr bwMode="auto">
          <a:xfrm>
            <a:off x="1295400" y="533400"/>
            <a:ext cx="0" cy="3352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3"/>
          <p:cNvSpPr>
            <a:spLocks noChangeShapeType="1"/>
          </p:cNvSpPr>
          <p:nvPr/>
        </p:nvSpPr>
        <p:spPr bwMode="auto">
          <a:xfrm>
            <a:off x="685800" y="3505200"/>
            <a:ext cx="7391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 rot="-5805355">
            <a:off x="-152400" y="1981200"/>
            <a:ext cx="4267200" cy="1981200"/>
            <a:chOff x="528" y="720"/>
            <a:chExt cx="2064" cy="1200"/>
          </a:xfrm>
        </p:grpSpPr>
        <p:sp>
          <p:nvSpPr>
            <p:cNvPr id="30770" name="Line 16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Line 17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2" name="Line 18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Line 19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4" name="Line 20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Line 21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6" name="Line 22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7" name="Line 23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8" name="Line 24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Line 25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 rot="-5849698">
            <a:off x="2743200" y="1143000"/>
            <a:ext cx="4267200" cy="1981200"/>
            <a:chOff x="528" y="720"/>
            <a:chExt cx="2064" cy="1200"/>
          </a:xfrm>
        </p:grpSpPr>
        <p:sp>
          <p:nvSpPr>
            <p:cNvPr id="30760" name="Line 27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Line 28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2" name="Line 29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3" name="Line 30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4" name="Line 31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Line 32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6" name="Line 33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7" name="Line 34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8" name="Line 35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9" name="Line 36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28" name="Oval 37"/>
          <p:cNvSpPr>
            <a:spLocks noChangeArrowheads="1"/>
          </p:cNvSpPr>
          <p:nvPr/>
        </p:nvSpPr>
        <p:spPr bwMode="auto">
          <a:xfrm>
            <a:off x="2590800" y="16002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Text Box 38"/>
          <p:cNvSpPr txBox="1">
            <a:spLocks noChangeArrowheads="1"/>
          </p:cNvSpPr>
          <p:nvPr/>
        </p:nvSpPr>
        <p:spPr bwMode="auto">
          <a:xfrm>
            <a:off x="2195513" y="1168400"/>
            <a:ext cx="3825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0730" name="Text Box 39"/>
          <p:cNvSpPr txBox="1">
            <a:spLocks noChangeArrowheads="1"/>
          </p:cNvSpPr>
          <p:nvPr/>
        </p:nvSpPr>
        <p:spPr bwMode="auto">
          <a:xfrm>
            <a:off x="2336800" y="5207000"/>
            <a:ext cx="39020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|s| = 2 can be shattered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 rot="7923804">
            <a:off x="1066800" y="1524000"/>
            <a:ext cx="4267200" cy="1981200"/>
            <a:chOff x="528" y="720"/>
            <a:chExt cx="2064" cy="1200"/>
          </a:xfrm>
        </p:grpSpPr>
        <p:sp>
          <p:nvSpPr>
            <p:cNvPr id="30750" name="Line 41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Line 42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Line 43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Line 44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Line 45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Line 46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6" name="Line 47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7" name="Line 48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49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9" name="Line 50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 rot="-1967328">
            <a:off x="3581400" y="1981200"/>
            <a:ext cx="4267200" cy="1981200"/>
            <a:chOff x="528" y="720"/>
            <a:chExt cx="2064" cy="1200"/>
          </a:xfrm>
        </p:grpSpPr>
        <p:sp>
          <p:nvSpPr>
            <p:cNvPr id="30740" name="Line 52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Line 53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Line 54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Line 55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Line 56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Line 57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58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59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Line 60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Line 61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3" name="Oval 73"/>
          <p:cNvSpPr>
            <a:spLocks noChangeArrowheads="1"/>
          </p:cNvSpPr>
          <p:nvPr/>
        </p:nvSpPr>
        <p:spPr bwMode="auto">
          <a:xfrm>
            <a:off x="5562600" y="10668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Text Box 74"/>
          <p:cNvSpPr txBox="1">
            <a:spLocks noChangeArrowheads="1"/>
          </p:cNvSpPr>
          <p:nvPr/>
        </p:nvSpPr>
        <p:spPr bwMode="auto">
          <a:xfrm>
            <a:off x="5167313" y="635000"/>
            <a:ext cx="3825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735" name="Rectangle 75"/>
          <p:cNvSpPr>
            <a:spLocks noChangeArrowheads="1"/>
          </p:cNvSpPr>
          <p:nvPr/>
        </p:nvSpPr>
        <p:spPr bwMode="auto">
          <a:xfrm>
            <a:off x="6934200" y="457200"/>
            <a:ext cx="1828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S</a:t>
            </a:r>
            <a:r>
              <a:rPr lang="en-US" sz="2800" baseline="-25000">
                <a:solidFill>
                  <a:schemeClr val="bg1"/>
                </a:solidFill>
              </a:rPr>
              <a:t>2</a:t>
            </a:r>
            <a:r>
              <a:rPr lang="en-US" sz="2800">
                <a:solidFill>
                  <a:schemeClr val="bg1"/>
                </a:solidFill>
              </a:rPr>
              <a:t>= { a,b }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{a,b},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{a},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{b},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Ø</a:t>
            </a:r>
          </a:p>
        </p:txBody>
      </p:sp>
      <p:sp>
        <p:nvSpPr>
          <p:cNvPr id="30736" name="Text Box 76"/>
          <p:cNvSpPr txBox="1">
            <a:spLocks noChangeArrowheads="1"/>
          </p:cNvSpPr>
          <p:nvPr/>
        </p:nvSpPr>
        <p:spPr bwMode="auto">
          <a:xfrm>
            <a:off x="7448550" y="35591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0737" name="Line 77"/>
          <p:cNvSpPr>
            <a:spLocks noChangeShapeType="1"/>
          </p:cNvSpPr>
          <p:nvPr/>
        </p:nvSpPr>
        <p:spPr bwMode="auto">
          <a:xfrm>
            <a:off x="6477000" y="3733800"/>
            <a:ext cx="1447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Text Box 78"/>
          <p:cNvSpPr txBox="1">
            <a:spLocks noChangeArrowheads="1"/>
          </p:cNvSpPr>
          <p:nvPr/>
        </p:nvSpPr>
        <p:spPr bwMode="auto">
          <a:xfrm>
            <a:off x="819150" y="282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0739" name="Line 79"/>
          <p:cNvSpPr>
            <a:spLocks noChangeShapeType="1"/>
          </p:cNvSpPr>
          <p:nvPr/>
        </p:nvSpPr>
        <p:spPr bwMode="auto">
          <a:xfrm flipV="1">
            <a:off x="1219200" y="228600"/>
            <a:ext cx="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IIT Bombay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EF13CF-769E-43A3-99B3-EE7472D404E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1748" name="Line 2"/>
          <p:cNvSpPr>
            <a:spLocks noChangeShapeType="1"/>
          </p:cNvSpPr>
          <p:nvPr/>
        </p:nvSpPr>
        <p:spPr bwMode="auto">
          <a:xfrm>
            <a:off x="1295400" y="533400"/>
            <a:ext cx="0" cy="4419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3"/>
          <p:cNvSpPr>
            <a:spLocks noChangeShapeType="1"/>
          </p:cNvSpPr>
          <p:nvPr/>
        </p:nvSpPr>
        <p:spPr bwMode="auto">
          <a:xfrm>
            <a:off x="685800" y="3505200"/>
            <a:ext cx="662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-5805355">
            <a:off x="-152400" y="1981200"/>
            <a:ext cx="4267200" cy="1981200"/>
            <a:chOff x="528" y="720"/>
            <a:chExt cx="2064" cy="1200"/>
          </a:xfrm>
        </p:grpSpPr>
        <p:sp>
          <p:nvSpPr>
            <p:cNvPr id="31807" name="Line 5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8" name="Line 6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9" name="Line 7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0" name="Line 8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1" name="Line 9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2" name="Line 10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3" name="Line 11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4" name="Line 12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5" name="Line 13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16" name="Line 14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 rot="-8249320">
            <a:off x="3276600" y="609600"/>
            <a:ext cx="4267200" cy="1981200"/>
            <a:chOff x="528" y="720"/>
            <a:chExt cx="2064" cy="1200"/>
          </a:xfrm>
        </p:grpSpPr>
        <p:sp>
          <p:nvSpPr>
            <p:cNvPr id="31797" name="Line 16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8" name="Line 17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9" name="Line 18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0" name="Line 19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1" name="Line 20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2" name="Line 21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3" name="Line 22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4" name="Line 23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5" name="Line 24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06" name="Line 25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2" name="Oval 26"/>
          <p:cNvSpPr>
            <a:spLocks noChangeArrowheads="1"/>
          </p:cNvSpPr>
          <p:nvPr/>
        </p:nvSpPr>
        <p:spPr bwMode="auto">
          <a:xfrm>
            <a:off x="2590800" y="16002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Text Box 27"/>
          <p:cNvSpPr txBox="1">
            <a:spLocks noChangeArrowheads="1"/>
          </p:cNvSpPr>
          <p:nvPr/>
        </p:nvSpPr>
        <p:spPr bwMode="auto">
          <a:xfrm>
            <a:off x="2195513" y="1168400"/>
            <a:ext cx="3825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754" name="Text Box 28"/>
          <p:cNvSpPr txBox="1">
            <a:spLocks noChangeArrowheads="1"/>
          </p:cNvSpPr>
          <p:nvPr/>
        </p:nvSpPr>
        <p:spPr bwMode="auto">
          <a:xfrm>
            <a:off x="2336800" y="5043488"/>
            <a:ext cx="39020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|s| = 3 can be shattered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 rot="7923804">
            <a:off x="1066800" y="1524000"/>
            <a:ext cx="4267200" cy="1981200"/>
            <a:chOff x="528" y="720"/>
            <a:chExt cx="2064" cy="1200"/>
          </a:xfrm>
        </p:grpSpPr>
        <p:sp>
          <p:nvSpPr>
            <p:cNvPr id="31787" name="Line 30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8" name="Line 31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9" name="Line 32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0" name="Line 33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1" name="Line 34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2" name="Line 35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3" name="Line 36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4" name="Line 37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5" name="Line 38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6" name="Line 39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 rot="-1967328">
            <a:off x="3581400" y="1981200"/>
            <a:ext cx="4267200" cy="1981200"/>
            <a:chOff x="528" y="720"/>
            <a:chExt cx="2064" cy="1200"/>
          </a:xfrm>
        </p:grpSpPr>
        <p:sp>
          <p:nvSpPr>
            <p:cNvPr id="31777" name="Line 41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Line 42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Line 43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0" name="Line 44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Line 45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Line 46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3" name="Line 47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4" name="Line 48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5" name="Line 49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6" name="Line 50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7" name="Oval 51"/>
          <p:cNvSpPr>
            <a:spLocks noChangeArrowheads="1"/>
          </p:cNvSpPr>
          <p:nvPr/>
        </p:nvSpPr>
        <p:spPr bwMode="auto">
          <a:xfrm>
            <a:off x="5562600" y="10668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52"/>
          <p:cNvSpPr txBox="1">
            <a:spLocks noChangeArrowheads="1"/>
          </p:cNvSpPr>
          <p:nvPr/>
        </p:nvSpPr>
        <p:spPr bwMode="auto">
          <a:xfrm>
            <a:off x="5167313" y="635000"/>
            <a:ext cx="3825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759" name="Oval 53"/>
          <p:cNvSpPr>
            <a:spLocks noChangeArrowheads="1"/>
          </p:cNvSpPr>
          <p:nvPr/>
        </p:nvSpPr>
        <p:spPr bwMode="auto">
          <a:xfrm>
            <a:off x="4572000" y="2667000"/>
            <a:ext cx="152400" cy="152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Text Box 54"/>
          <p:cNvSpPr txBox="1">
            <a:spLocks noChangeArrowheads="1"/>
          </p:cNvSpPr>
          <p:nvPr/>
        </p:nvSpPr>
        <p:spPr bwMode="auto">
          <a:xfrm>
            <a:off x="4186238" y="2235200"/>
            <a:ext cx="361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1761" name="Text Box 55"/>
          <p:cNvSpPr txBox="1">
            <a:spLocks noChangeArrowheads="1"/>
          </p:cNvSpPr>
          <p:nvPr/>
        </p:nvSpPr>
        <p:spPr bwMode="auto">
          <a:xfrm>
            <a:off x="7448550" y="35591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1762" name="Line 56"/>
          <p:cNvSpPr>
            <a:spLocks noChangeShapeType="1"/>
          </p:cNvSpPr>
          <p:nvPr/>
        </p:nvSpPr>
        <p:spPr bwMode="auto">
          <a:xfrm>
            <a:off x="6477000" y="3733800"/>
            <a:ext cx="1447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Text Box 57"/>
          <p:cNvSpPr txBox="1">
            <a:spLocks noChangeArrowheads="1"/>
          </p:cNvSpPr>
          <p:nvPr/>
        </p:nvSpPr>
        <p:spPr bwMode="auto">
          <a:xfrm>
            <a:off x="819150" y="282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1764" name="Line 58"/>
          <p:cNvSpPr>
            <a:spLocks noChangeShapeType="1"/>
          </p:cNvSpPr>
          <p:nvPr/>
        </p:nvSpPr>
        <p:spPr bwMode="auto">
          <a:xfrm flipV="1">
            <a:off x="1219200" y="228600"/>
            <a:ext cx="0" cy="1143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59"/>
          <p:cNvSpPr>
            <a:spLocks noChangeArrowheads="1"/>
          </p:cNvSpPr>
          <p:nvPr/>
        </p:nvSpPr>
        <p:spPr bwMode="auto">
          <a:xfrm>
            <a:off x="6934200" y="457200"/>
            <a:ext cx="1828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S</a:t>
            </a:r>
            <a:r>
              <a:rPr lang="en-US" sz="2800" baseline="-25000">
                <a:solidFill>
                  <a:schemeClr val="bg1"/>
                </a:solidFill>
              </a:rPr>
              <a:t>3</a:t>
            </a:r>
            <a:r>
              <a:rPr lang="en-US" sz="2800">
                <a:solidFill>
                  <a:schemeClr val="bg1"/>
                </a:solidFill>
              </a:rPr>
              <a:t>= { a,b,c }</a:t>
            </a:r>
          </a:p>
        </p:txBody>
      </p:sp>
      <p:grpSp>
        <p:nvGrpSpPr>
          <p:cNvPr id="6" name="Group 60"/>
          <p:cNvGrpSpPr>
            <a:grpSpLocks/>
          </p:cNvGrpSpPr>
          <p:nvPr/>
        </p:nvGrpSpPr>
        <p:grpSpPr bwMode="auto">
          <a:xfrm rot="-4747921">
            <a:off x="1752600" y="1828800"/>
            <a:ext cx="4267200" cy="1981200"/>
            <a:chOff x="528" y="720"/>
            <a:chExt cx="2064" cy="1200"/>
          </a:xfrm>
        </p:grpSpPr>
        <p:sp>
          <p:nvSpPr>
            <p:cNvPr id="31767" name="Line 61"/>
            <p:cNvSpPr>
              <a:spLocks noChangeShapeType="1"/>
            </p:cNvSpPr>
            <p:nvPr/>
          </p:nvSpPr>
          <p:spPr bwMode="auto">
            <a:xfrm flipV="1">
              <a:off x="528" y="728"/>
              <a:ext cx="2064" cy="1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Line 62"/>
            <p:cNvSpPr>
              <a:spLocks noChangeShapeType="1"/>
            </p:cNvSpPr>
            <p:nvPr/>
          </p:nvSpPr>
          <p:spPr bwMode="auto">
            <a:xfrm>
              <a:off x="528" y="1584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Line 63"/>
            <p:cNvSpPr>
              <a:spLocks noChangeShapeType="1"/>
            </p:cNvSpPr>
            <p:nvPr/>
          </p:nvSpPr>
          <p:spPr bwMode="auto">
            <a:xfrm>
              <a:off x="912" y="139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0" name="Line 64"/>
            <p:cNvSpPr>
              <a:spLocks noChangeShapeType="1"/>
            </p:cNvSpPr>
            <p:nvPr/>
          </p:nvSpPr>
          <p:spPr bwMode="auto">
            <a:xfrm>
              <a:off x="725" y="148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Line 65"/>
            <p:cNvSpPr>
              <a:spLocks noChangeShapeType="1"/>
            </p:cNvSpPr>
            <p:nvPr/>
          </p:nvSpPr>
          <p:spPr bwMode="auto">
            <a:xfrm>
              <a:off x="1104" y="1248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Line 66"/>
            <p:cNvSpPr>
              <a:spLocks noChangeShapeType="1"/>
            </p:cNvSpPr>
            <p:nvPr/>
          </p:nvSpPr>
          <p:spPr bwMode="auto">
            <a:xfrm>
              <a:off x="1488" y="105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Line 67"/>
            <p:cNvSpPr>
              <a:spLocks noChangeShapeType="1"/>
            </p:cNvSpPr>
            <p:nvPr/>
          </p:nvSpPr>
          <p:spPr bwMode="auto">
            <a:xfrm>
              <a:off x="1301" y="115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Line 68"/>
            <p:cNvSpPr>
              <a:spLocks noChangeShapeType="1"/>
            </p:cNvSpPr>
            <p:nvPr/>
          </p:nvSpPr>
          <p:spPr bwMode="auto">
            <a:xfrm>
              <a:off x="1685" y="912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Line 69"/>
            <p:cNvSpPr>
              <a:spLocks noChangeShapeType="1"/>
            </p:cNvSpPr>
            <p:nvPr/>
          </p:nvSpPr>
          <p:spPr bwMode="auto">
            <a:xfrm>
              <a:off x="2069" y="720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Line 70"/>
            <p:cNvSpPr>
              <a:spLocks noChangeShapeType="1"/>
            </p:cNvSpPr>
            <p:nvPr/>
          </p:nvSpPr>
          <p:spPr bwMode="auto">
            <a:xfrm>
              <a:off x="1882" y="816"/>
              <a:ext cx="139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1838</TotalTime>
  <Words>706</Words>
  <Application>Microsoft PowerPoint</Application>
  <PresentationFormat>On-screen Show (4:3)</PresentationFormat>
  <Paragraphs>193</Paragraphs>
  <Slides>28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Apex</vt:lpstr>
      <vt:lpstr>CS344: Introduction to Artificial Intelligence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Fundamental Theorem of PAC learning (Ehrenfeuct et. al, 1989)</vt:lpstr>
      <vt:lpstr>Fundamental theorem (contd)</vt:lpstr>
      <vt:lpstr>Slide 14</vt:lpstr>
      <vt:lpstr>Self Organization</vt:lpstr>
      <vt:lpstr>Self Organization</vt:lpstr>
      <vt:lpstr>Slide 17</vt:lpstr>
      <vt:lpstr>Maslow’s hierarchy</vt:lpstr>
      <vt:lpstr>Slide 19</vt:lpstr>
      <vt:lpstr>Mapping of Brain</vt:lpstr>
      <vt:lpstr>Slide 21</vt:lpstr>
      <vt:lpstr>Slide 22</vt:lpstr>
      <vt:lpstr>Slide 23</vt:lpstr>
      <vt:lpstr>Kohonen Net</vt:lpstr>
      <vt:lpstr>Slide 25</vt:lpstr>
      <vt:lpstr>Slide 26</vt:lpstr>
      <vt:lpstr>Slide 27</vt:lpstr>
      <vt:lpstr>Slide 28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Symboic and N</dc:title>
  <dc:creator>Prof Bhatacharya</dc:creator>
  <cp:lastModifiedBy>Pushpak </cp:lastModifiedBy>
  <cp:revision>358</cp:revision>
  <dcterms:created xsi:type="dcterms:W3CDTF">2006-05-04T02:08:51Z</dcterms:created>
  <dcterms:modified xsi:type="dcterms:W3CDTF">2010-04-05T04:56:03Z</dcterms:modified>
</cp:coreProperties>
</file>