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6" r:id="rId2"/>
    <p:sldId id="328" r:id="rId3"/>
    <p:sldId id="291" r:id="rId4"/>
    <p:sldId id="326" r:id="rId5"/>
    <p:sldId id="331" r:id="rId6"/>
    <p:sldId id="329" r:id="rId7"/>
    <p:sldId id="330" r:id="rId8"/>
    <p:sldId id="292" r:id="rId9"/>
    <p:sldId id="293" r:id="rId10"/>
    <p:sldId id="294" r:id="rId11"/>
    <p:sldId id="295" r:id="rId12"/>
    <p:sldId id="296" r:id="rId13"/>
    <p:sldId id="297" r:id="rId14"/>
    <p:sldId id="299" r:id="rId15"/>
    <p:sldId id="298" r:id="rId16"/>
    <p:sldId id="300" r:id="rId17"/>
    <p:sldId id="327" r:id="rId18"/>
    <p:sldId id="332" r:id="rId19"/>
    <p:sldId id="333" r:id="rId20"/>
    <p:sldId id="334" r:id="rId2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3399"/>
    <a:srgbClr val="D2FDCF"/>
    <a:srgbClr val="FEE2F9"/>
    <a:srgbClr val="B3EB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C13B24C0-78BB-4A2C-8624-7372A7927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BBCC5C-783B-4F2F-B2B7-A0E5D40E94D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D962B2-1626-473A-8FEB-B90A8BA91B97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3B85C-25A9-4E80-AE02-4061C2CD8E92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4BE9A-E3C9-4D61-B7CC-38EC8173EC5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C4817A-2B14-4CEA-9DD2-193D4E9A21C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7D2C64-5A7A-4F24-8467-2C04C1336DA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1FD7DB-03D3-47F3-92E8-0704A8EE4F24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D98BB-FC1A-47D7-AF3A-23D96686466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8FA52F-86AA-4D18-9318-21B791E6564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22978F-25AA-43A4-BA83-1B0BEA59C4F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CAEFCD-522A-4257-8030-12161505528C}" type="slidenum">
              <a:rPr lang="en-US"/>
              <a:pPr/>
              <a:t>19</a:t>
            </a:fld>
            <a:endParaRPr lang="en-US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B032B0-6F9B-41C7-B47F-99FA746072A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D8BBB6-0AD7-4971-B782-BF7E831B19D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079263-1EBA-40E6-9444-7C4E9778BB2A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EB1920-885D-449C-AA9B-5869DE7CBEA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B512A-557E-40CD-8EC8-D75526BD63FA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C0F790-3BB8-4685-82B5-A97D56832E2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BEE85F-A262-4A82-A89A-2508F9CA023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D77168-71CD-440D-91D2-A1D59209FA3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2DBFB1B-BC0E-4249-BFA8-93ED7FF44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32C1D-A523-4D33-82D0-B5C41D779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80826-301C-473B-95D9-BD172841F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A4D0D-0D3F-478A-98F1-3405F1EBB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2ECAD-785D-41D1-9A0C-22348DF29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F37B-ABB6-404D-AC6D-044F1EA04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FE9DE-4933-4A25-96E6-E58E25568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A9701-BEC9-47B6-87F1-6DB148AA2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461ED-BD40-4AB0-A2EC-7D586271A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57B32-9EB4-4A5B-990C-D1E8D48C7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9E532-A7FF-4206-ACF6-C2B1A4FB6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91951-7F91-4EDB-A88F-6E24C3706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0002E24-9D71-4902-AEB9-D46CC482A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iitb.ac.in/~pb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e.iitb.ac.in/~cs344-2010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iitb.ac.in/~pb" TargetMode="External"/><Relationship Id="rId2" Type="http://schemas.openxmlformats.org/officeDocument/2006/relationships/hyperlink" Target="http://www.cfilt.iitb.ac.in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600200"/>
          </a:xfrm>
        </p:spPr>
        <p:txBody>
          <a:bodyPr/>
          <a:lstStyle/>
          <a:p>
            <a:pPr algn="ctr" eaLnBrk="1" hangingPunct="1"/>
            <a:r>
              <a:rPr lang="en-US" dirty="0" smtClean="0">
                <a:latin typeface="Times New Roman" pitchFamily="18" charset="0"/>
              </a:rPr>
              <a:t>CS344: Introduction to Artificial Intelligence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sz="3200" i="1" smtClean="0">
                <a:latin typeface="Times New Roman" pitchFamily="18" charset="0"/>
              </a:rPr>
              <a:t>(associated </a:t>
            </a:r>
            <a:r>
              <a:rPr lang="en-US" sz="3200" i="1" dirty="0" smtClean="0">
                <a:latin typeface="Times New Roman" pitchFamily="18" charset="0"/>
              </a:rPr>
              <a:t>lab: CS386)</a:t>
            </a:r>
            <a:r>
              <a:rPr lang="en-US" sz="4000" dirty="0" smtClean="0">
                <a:latin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</a:rPr>
            </a:br>
            <a:endParaRPr lang="en-US" sz="3200" dirty="0" smtClean="0">
              <a:latin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2971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  <a:t>Pushpak Bhattacharyya</a:t>
            </a:r>
            <a:br>
              <a:rPr lang="en-US" dirty="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CSE Dept., </a:t>
            </a:r>
            <a:b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IIT Bombay </a:t>
            </a:r>
          </a:p>
          <a:p>
            <a:pPr eaLnBrk="1" hangingPunct="1"/>
            <a:endParaRPr lang="en-US" sz="2800" dirty="0" smtClean="0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</a:rPr>
              <a:t>Lecture–39: Recap</a:t>
            </a: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Foundational Points </a:t>
            </a:r>
            <a:r>
              <a:rPr lang="en-US" sz="3200" i="1" smtClean="0"/>
              <a:t>(contd)</a:t>
            </a:r>
            <a:endParaRPr 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Physical Symbol System Hypothesis (Newel and Simon)</a:t>
            </a:r>
          </a:p>
          <a:p>
            <a:pPr lvl="1" eaLnBrk="1" hangingPunct="1"/>
            <a:r>
              <a:rPr lang="en-US" i="1" smtClean="0"/>
              <a:t>For Intelligence to emerge it is enough to manipulate symbols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Foundational Points </a:t>
            </a:r>
            <a:r>
              <a:rPr lang="en-US" sz="3200" i="1" smtClean="0"/>
              <a:t>(contd)</a:t>
            </a:r>
            <a:endParaRPr lang="en-US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Society of Mind (Marvin Minsky)</a:t>
            </a:r>
          </a:p>
          <a:p>
            <a:pPr lvl="1" eaLnBrk="1" hangingPunct="1"/>
            <a:r>
              <a:rPr lang="en-US" i="1" smtClean="0"/>
              <a:t>Intelligence emerges from the interaction of very simple information processing units</a:t>
            </a:r>
          </a:p>
          <a:p>
            <a:pPr lvl="1" eaLnBrk="1" hangingPunct="1"/>
            <a:r>
              <a:rPr lang="en-US" i="1" smtClean="0"/>
              <a:t>Whole is larger than the sum of parts!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Foundational Points </a:t>
            </a:r>
            <a:r>
              <a:rPr lang="en-US" sz="3200" i="1" smtClean="0"/>
              <a:t>(contd)</a:t>
            </a:r>
            <a:endParaRPr 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Limits to computability</a:t>
            </a:r>
          </a:p>
          <a:p>
            <a:pPr lvl="1" eaLnBrk="1" hangingPunct="1"/>
            <a:r>
              <a:rPr lang="en-US" i="1" smtClean="0"/>
              <a:t>Halting problem: It is impossible to construct a Universal Turing Machine that given any given  pair &lt;M, I&gt; of Turing Machine M and input I, will decide if M halts on I </a:t>
            </a:r>
          </a:p>
          <a:p>
            <a:pPr lvl="1" eaLnBrk="1" hangingPunct="1"/>
            <a:r>
              <a:rPr lang="en-US" smtClean="0"/>
              <a:t>What this has to do with intelligent computation? </a:t>
            </a:r>
            <a:r>
              <a:rPr lang="en-US" i="1" smtClean="0"/>
              <a:t>Think!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Foundational Points </a:t>
            </a:r>
            <a:r>
              <a:rPr lang="en-US" sz="3200" i="1" smtClean="0"/>
              <a:t>(contd)</a:t>
            </a:r>
            <a:endParaRPr 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Limits to Automation</a:t>
            </a:r>
          </a:p>
          <a:p>
            <a:pPr lvl="1" eaLnBrk="1" hangingPunct="1"/>
            <a:r>
              <a:rPr lang="en-US" i="1" smtClean="0"/>
              <a:t>Godel Theorem: A “sufficiently powerful”  formal system cannot be BOTH complete and consistent</a:t>
            </a:r>
          </a:p>
          <a:p>
            <a:pPr lvl="1" eaLnBrk="1" hangingPunct="1"/>
            <a:r>
              <a:rPr lang="en-US" smtClean="0"/>
              <a:t>“Sufficiently powerful”: at least as powerful as to be able to capture Peano’s Arithmetic</a:t>
            </a:r>
          </a:p>
          <a:p>
            <a:pPr lvl="1" eaLnBrk="1" hangingPunct="1"/>
            <a:r>
              <a:rPr lang="en-US" smtClean="0"/>
              <a:t>Sets limits to automation of reasoning</a:t>
            </a:r>
            <a:endParaRPr 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Foundational Points </a:t>
            </a:r>
            <a:r>
              <a:rPr lang="en-US" sz="3200" i="1" smtClean="0"/>
              <a:t>(contd)</a:t>
            </a:r>
            <a:endParaRPr lang="en-US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Limits in terms of time and Space</a:t>
            </a:r>
          </a:p>
          <a:p>
            <a:pPr lvl="1" eaLnBrk="1" hangingPunct="1"/>
            <a:r>
              <a:rPr lang="en-US" i="1" smtClean="0"/>
              <a:t>NP-complete and NP-hard problems: Time for computation becomes extremely large as the length of input increases </a:t>
            </a:r>
          </a:p>
          <a:p>
            <a:pPr lvl="1" eaLnBrk="1" hangingPunct="1"/>
            <a:r>
              <a:rPr lang="en-US" i="1" smtClean="0"/>
              <a:t>PSPACE complete</a:t>
            </a:r>
            <a:r>
              <a:rPr lang="en-US" smtClean="0"/>
              <a:t>: Space requirement becomes extremely large</a:t>
            </a:r>
          </a:p>
          <a:p>
            <a:pPr lvl="1" eaLnBrk="1" hangingPunct="1"/>
            <a:r>
              <a:rPr lang="en-US" smtClean="0"/>
              <a:t>Sets limits in terms of resources</a:t>
            </a:r>
            <a:endParaRPr 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broad divisions of Theoretical CS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Theory A</a:t>
            </a:r>
          </a:p>
          <a:p>
            <a:pPr lvl="1" eaLnBrk="1" hangingPunct="1"/>
            <a:r>
              <a:rPr lang="en-US" smtClean="0"/>
              <a:t>Algorithms and Complexity</a:t>
            </a:r>
          </a:p>
          <a:p>
            <a:pPr eaLnBrk="1" hangingPunct="1"/>
            <a:r>
              <a:rPr lang="en-US" smtClean="0"/>
              <a:t>Theory B</a:t>
            </a:r>
          </a:p>
          <a:p>
            <a:pPr lvl="1" eaLnBrk="1" hangingPunct="1"/>
            <a:r>
              <a:rPr lang="en-US" smtClean="0"/>
              <a:t>Formal Systems and Logic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AI as the forcing function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Time sharing system in 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Machine giving the illusion of attending simultaneously with several people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Compilers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Raising the level of the machine for better man machine interface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Arose from Natural Language Processing (NLP)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NLP in turn called the forcing function for AI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Allied Disciplines</a:t>
            </a:r>
          </a:p>
        </p:txBody>
      </p:sp>
      <p:graphicFrame>
        <p:nvGraphicFramePr>
          <p:cNvPr id="9361" name="Group 145"/>
          <p:cNvGraphicFramePr>
            <a:graphicFrameLocks noGrp="1"/>
          </p:cNvGraphicFramePr>
          <p:nvPr>
            <p:ph sz="half" idx="2"/>
          </p:nvPr>
        </p:nvGraphicFramePr>
        <p:xfrm>
          <a:off x="609600" y="1981200"/>
          <a:ext cx="8305800" cy="4819969"/>
        </p:xfrm>
        <a:graphic>
          <a:graphicData uri="http://schemas.openxmlformats.org/drawingml/2006/table">
            <a:tbl>
              <a:tblPr/>
              <a:tblGrid>
                <a:gridCol w="2971800"/>
                <a:gridCol w="5334000"/>
              </a:tblGrid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Philosophy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Knowledge Rep., Logic, Foundation of AI (is AI possible?)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Maths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Search, Analysis of search algos, logic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Economics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Expert Systems, Decision Theory, Principles of Rational Behavior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Psychology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Behavioristic insights into AI programs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 Science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Learning, Neural Nets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Physics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Learning, Information Theory &amp; AI, Entropy, Robotics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Computer Sc. &amp; Engg.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Systems for 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Grading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 Exams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Midsem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Endsem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Class test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(ii) Study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Seminar (in group)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(iii) 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Lab Assignments (cs386; in group)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Our work at IIT Bombay</a:t>
            </a:r>
            <a:endParaRPr lang="en-US" dirty="0"/>
          </a:p>
        </p:txBody>
      </p:sp>
      <p:sp>
        <p:nvSpPr>
          <p:cNvPr id="582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852487"/>
          </a:xfrm>
        </p:spPr>
        <p:txBody>
          <a:bodyPr/>
          <a:lstStyle/>
          <a:p>
            <a:pPr eaLnBrk="1" hangingPunct="1"/>
            <a:r>
              <a:rPr lang="en-US" smtClean="0"/>
              <a:t>Persons involved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143000"/>
            <a:ext cx="7772400" cy="4114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Faculty instructor: Dr. Pushpak Bhattacharyya (</a:t>
            </a:r>
            <a:r>
              <a:rPr lang="en-US" sz="2400" dirty="0" smtClean="0">
                <a:hlinkClick r:id="rId3"/>
              </a:rPr>
              <a:t>www.cse.iitb.ac.in/~pb</a:t>
            </a:r>
            <a:r>
              <a:rPr lang="en-US" sz="2400" dirty="0" smtClean="0"/>
              <a:t>)</a:t>
            </a:r>
          </a:p>
          <a:p>
            <a:pPr eaLnBrk="1" hangingPunct="1"/>
            <a:r>
              <a:rPr lang="en-US" sz="2400" dirty="0" smtClean="0"/>
              <a:t>TAs: </a:t>
            </a:r>
            <a:r>
              <a:rPr lang="en-US" sz="2400" i="1" dirty="0" err="1" smtClean="0"/>
              <a:t>Prashanth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Debraj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Ashutosh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Nirdesh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Raunak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Gourab</a:t>
            </a:r>
            <a:r>
              <a:rPr lang="en-US" sz="2400" i="1" dirty="0" smtClean="0"/>
              <a:t> {</a:t>
            </a:r>
            <a:r>
              <a:rPr lang="en-US" sz="2400" i="1" dirty="0" err="1" smtClean="0"/>
              <a:t>pkamle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debraj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ashu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nirdesh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rpilani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roygourab</a:t>
            </a:r>
            <a:r>
              <a:rPr lang="en-US" sz="2400" i="1" dirty="0" smtClean="0"/>
              <a:t>}@</a:t>
            </a:r>
            <a:r>
              <a:rPr lang="en-US" sz="2400" i="1" dirty="0" err="1" smtClean="0"/>
              <a:t>cse</a:t>
            </a:r>
            <a:endParaRPr lang="en-US" sz="2400" i="1" dirty="0" smtClean="0"/>
          </a:p>
          <a:p>
            <a:pPr eaLnBrk="1" hangingPunct="1"/>
            <a:r>
              <a:rPr lang="en-US" sz="2400" dirty="0" smtClean="0"/>
              <a:t>Course home page</a:t>
            </a:r>
          </a:p>
          <a:p>
            <a:pPr lvl="1" eaLnBrk="1" hangingPunct="1"/>
            <a:r>
              <a:rPr lang="en-US" sz="2400" dirty="0" smtClean="0">
                <a:hlinkClick r:id="rId4"/>
              </a:rPr>
              <a:t>www.cse.iitb.ac.in/~cs344-2010</a:t>
            </a:r>
            <a:r>
              <a:rPr lang="en-US" sz="2400" dirty="0" smtClean="0"/>
              <a:t> (will be up)</a:t>
            </a:r>
          </a:p>
          <a:p>
            <a:pPr eaLnBrk="1" hangingPunct="1"/>
            <a:r>
              <a:rPr lang="en-US" sz="2400" dirty="0" smtClean="0"/>
              <a:t>Venue: SIT Building: SIC301</a:t>
            </a:r>
          </a:p>
          <a:p>
            <a:pPr eaLnBrk="1" hangingPunct="1"/>
            <a:r>
              <a:rPr lang="en-US" sz="2400" dirty="0" smtClean="0"/>
              <a:t>1 hour lectures 3 times a week: Mon-11.30, Tue-8.30, Thu-9.30 (slot 4)</a:t>
            </a:r>
          </a:p>
          <a:p>
            <a:pPr eaLnBrk="1" hangingPunct="1"/>
            <a:r>
              <a:rPr lang="en-US" sz="2400" dirty="0" smtClean="0"/>
              <a:t>Associated Lab: CS386- Monday 2-5 PM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 bwMode="auto">
          <a:xfrm>
            <a:off x="3352800" y="2362200"/>
            <a:ext cx="2438400" cy="15240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Language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/>
              <a:t>Processing &amp; Understanding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457200" y="533400"/>
            <a:ext cx="2819400" cy="1676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Information Extraction: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 Part of Speech tagging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Named Entity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     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Recognition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baseline="0" dirty="0" smtClean="0"/>
              <a:t>   Shallow</a:t>
            </a:r>
            <a:r>
              <a:rPr lang="en-US" sz="1100" b="1" dirty="0" smtClean="0"/>
              <a:t> Parsing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  Summarization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152400" y="4038600"/>
            <a:ext cx="3352800" cy="1905000"/>
          </a:xfrm>
          <a:prstGeom prst="ellipse">
            <a:avLst/>
          </a:prstGeom>
          <a:solidFill>
            <a:srgbClr val="D2FDC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Machine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Learning: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baseline="0" dirty="0" smtClean="0"/>
              <a:t> </a:t>
            </a:r>
            <a:r>
              <a:rPr lang="en-US" sz="1100" b="1" baseline="0" dirty="0" smtClean="0"/>
              <a:t> Semantic Role labeling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Sentiment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     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Analysis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baseline="0" dirty="0" smtClean="0"/>
              <a:t> </a:t>
            </a:r>
            <a:r>
              <a:rPr lang="en-US" sz="1100" b="1" baseline="0" dirty="0" smtClean="0"/>
              <a:t> Text Entailment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  <a:r>
              <a:rPr kumimoji="0" lang="en-US" sz="1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  (</a:t>
            </a:r>
            <a:r>
              <a:rPr kumimoji="0" lang="en-US" sz="1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web 2.0 applications)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b="1" i="1" baseline="0" dirty="0" smtClean="0"/>
              <a:t>Using graphical models, support</a:t>
            </a:r>
            <a:r>
              <a:rPr lang="en-US" sz="1000" b="1" i="1" dirty="0" smtClean="0"/>
              <a:t> vector machines, neural networks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410200" y="457200"/>
            <a:ext cx="2971800" cy="1905000"/>
          </a:xfrm>
          <a:prstGeom prst="ellipse">
            <a:avLst/>
          </a:prstGeom>
          <a:solidFill>
            <a:srgbClr val="B3EB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IR: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 Cross Lingual    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Search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 Crawling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Indexing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Multilingual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 Relevanc</a:t>
            </a:r>
            <a:r>
              <a:rPr lang="en-US" sz="1100" b="1" dirty="0" smtClean="0"/>
              <a:t>e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   Feedback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181600" y="3962400"/>
            <a:ext cx="2895600" cy="1905000"/>
          </a:xfrm>
          <a:prstGeom prst="ellipse">
            <a:avLst/>
          </a:prstGeom>
          <a:solidFill>
            <a:srgbClr val="FF33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Machine Translation: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 Statistical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  Interlingua Based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/>
              <a:t> </a:t>
            </a:r>
            <a:r>
              <a:rPr lang="en-US" sz="1100" b="1" dirty="0" smtClean="0"/>
              <a:t>  </a:t>
            </a:r>
            <a:r>
              <a:rPr lang="en-US" sz="1100" b="1" dirty="0" err="1" smtClean="0"/>
              <a:t>English</a:t>
            </a:r>
            <a:r>
              <a:rPr lang="en-US" sz="1100" b="1" dirty="0" err="1" smtClean="0">
                <a:sym typeface="Wingdings" pitchFamily="2" charset="2"/>
              </a:rPr>
              <a:t>Indian</a:t>
            </a:r>
            <a:r>
              <a:rPr lang="en-US" sz="1100" b="1" dirty="0" smtClean="0">
                <a:sym typeface="Wingdings" pitchFamily="2" charset="2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ym typeface="Wingdings" pitchFamily="2" charset="2"/>
              </a:rPr>
              <a:t> </a:t>
            </a:r>
            <a:r>
              <a:rPr lang="en-US" sz="1100" b="1" dirty="0" smtClean="0">
                <a:sym typeface="Wingdings" pitchFamily="2" charset="2"/>
              </a:rPr>
              <a:t>       languages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sym typeface="Wingdings" pitchFamily="2" charset="2"/>
              </a:rPr>
              <a:t>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sym typeface="Wingdings" pitchFamily="2" charset="2"/>
              </a:rPr>
              <a:t>  Indian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sym typeface="Wingdings" pitchFamily="2" charset="2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ym typeface="Wingdings" pitchFamily="2" charset="2"/>
              </a:rPr>
              <a:t>    </a:t>
            </a:r>
            <a:r>
              <a:rPr kumimoji="0" lang="en-US" sz="11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sym typeface="Wingdings" pitchFamily="2" charset="2"/>
              </a:rPr>
              <a:t>languagesIndian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sym typeface="Wingdings" pitchFamily="2" charset="2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ym typeface="Wingdings" pitchFamily="2" charset="2"/>
              </a:rPr>
              <a:t>         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sym typeface="Wingdings" pitchFamily="2" charset="2"/>
              </a:rPr>
              <a:t>languages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baseline="0" dirty="0" smtClean="0">
                <a:sym typeface="Wingdings" pitchFamily="2" charset="2"/>
              </a:rPr>
              <a:t> </a:t>
            </a:r>
            <a:r>
              <a:rPr lang="en-US" sz="1100" b="1" baseline="0" dirty="0" smtClean="0">
                <a:sym typeface="Wingdings" pitchFamily="2" charset="2"/>
              </a:rPr>
              <a:t>       </a:t>
            </a:r>
            <a:r>
              <a:rPr lang="en-US" sz="1100" b="1" baseline="0" dirty="0" err="1" smtClean="0">
                <a:sym typeface="Wingdings" pitchFamily="2" charset="2"/>
              </a:rPr>
              <a:t>Indowordnet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8" name="Straight Connector 7"/>
          <p:cNvCxnSpPr>
            <a:stCxn id="3" idx="5"/>
            <a:endCxn id="2" idx="1"/>
          </p:cNvCxnSpPr>
          <p:nvPr/>
        </p:nvCxnSpPr>
        <p:spPr bwMode="auto">
          <a:xfrm rot="16200000" flipH="1">
            <a:off x="2976259" y="1851746"/>
            <a:ext cx="621087" cy="8461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4" idx="7"/>
            <a:endCxn id="2" idx="3"/>
          </p:cNvCxnSpPr>
          <p:nvPr/>
        </p:nvCxnSpPr>
        <p:spPr bwMode="auto">
          <a:xfrm rot="5400000" flipH="1" flipV="1">
            <a:off x="3034762" y="3642448"/>
            <a:ext cx="654565" cy="69570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10800000" flipV="1">
            <a:off x="5638800" y="2286002"/>
            <a:ext cx="609600" cy="4571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2" idx="5"/>
          </p:cNvCxnSpPr>
          <p:nvPr/>
        </p:nvCxnSpPr>
        <p:spPr bwMode="auto">
          <a:xfrm rot="16200000" flipH="1">
            <a:off x="5501060" y="3596060"/>
            <a:ext cx="375584" cy="5094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2438400" y="5867400"/>
            <a:ext cx="41330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Resources: </a:t>
            </a:r>
            <a:r>
              <a:rPr lang="en-US" sz="1600" i="1" dirty="0" smtClean="0">
                <a:hlinkClick r:id="rId2"/>
              </a:rPr>
              <a:t>http://www.cfilt.iitb.ac.in</a:t>
            </a:r>
            <a:endParaRPr lang="en-US" sz="1600" i="1" dirty="0" smtClean="0"/>
          </a:p>
          <a:p>
            <a:r>
              <a:rPr lang="en-US" sz="1600" i="1" dirty="0" smtClean="0"/>
              <a:t>Publications: </a:t>
            </a:r>
            <a:r>
              <a:rPr lang="en-US" sz="1600" i="1" dirty="0" smtClean="0">
                <a:solidFill>
                  <a:srgbClr val="FF0000"/>
                </a:solidFill>
                <a:hlinkClick r:id="rId3"/>
              </a:rPr>
              <a:t>http://www.cse.iitb.ac.in/~pb</a:t>
            </a:r>
            <a:r>
              <a:rPr lang="en-US" sz="1600" i="1" dirty="0" smtClean="0">
                <a:solidFill>
                  <a:srgbClr val="FF0000"/>
                </a:solidFill>
              </a:rPr>
              <a:t> </a:t>
            </a:r>
            <a:endParaRPr lang="en-US" sz="16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Perspective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2"/>
          <p:cNvSpPr>
            <a:spLocks noChangeArrowheads="1"/>
          </p:cNvSpPr>
          <p:nvPr/>
        </p:nvSpPr>
        <p:spPr bwMode="auto">
          <a:xfrm>
            <a:off x="1524000" y="1676400"/>
            <a:ext cx="5943600" cy="495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57200" y="228600"/>
            <a:ext cx="800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 </a:t>
            </a:r>
          </a:p>
          <a:p>
            <a:r>
              <a:rPr lang="en-US" b="1"/>
              <a:t>Disciplines which form the core of AI- inner circle</a:t>
            </a:r>
          </a:p>
          <a:p>
            <a:r>
              <a:rPr lang="en-US" b="1"/>
              <a:t> Fields which draw from these disciplines- outer circle.</a:t>
            </a:r>
          </a:p>
          <a:p>
            <a:r>
              <a:rPr lang="en-US" b="1"/>
              <a:t> 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2819400" y="2406650"/>
            <a:ext cx="3429000" cy="31559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257800" y="4419600"/>
            <a:ext cx="1468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Planning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429000" y="5562600"/>
            <a:ext cx="19621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Computer</a:t>
            </a:r>
          </a:p>
          <a:p>
            <a:r>
              <a:rPr lang="en-US" sz="2800" b="1"/>
              <a:t>Vision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019800" y="2489200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NLP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447800" y="3581400"/>
            <a:ext cx="14398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Expert</a:t>
            </a:r>
          </a:p>
          <a:p>
            <a:pPr algn="ctr"/>
            <a:r>
              <a:rPr lang="en-US" sz="2400" b="1"/>
              <a:t>Systems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717925" y="1752600"/>
            <a:ext cx="1487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Robotics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689350" y="3173413"/>
            <a:ext cx="1841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/>
              <a:t>Search, </a:t>
            </a:r>
          </a:p>
          <a:p>
            <a:pPr algn="ctr"/>
            <a:r>
              <a:rPr lang="en-US" sz="2400" b="1"/>
              <a:t>Reasoning,</a:t>
            </a:r>
          </a:p>
          <a:p>
            <a:pPr algn="ctr"/>
            <a:r>
              <a:rPr lang="en-US" sz="2400" b="1"/>
              <a:t>Learning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5486400" y="1981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6248400" y="4114800"/>
            <a:ext cx="121920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5562600" y="52578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2286000" y="4876800"/>
            <a:ext cx="838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819400" y="20574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7" name="Straight Connector 16"/>
          <p:cNvCxnSpPr/>
          <p:nvPr/>
        </p:nvCxnSpPr>
        <p:spPr bwMode="auto">
          <a:xfrm flipV="1">
            <a:off x="6172200" y="3200400"/>
            <a:ext cx="9906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6324600" y="3429000"/>
            <a:ext cx="5565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IR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7" cy="623887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Times New Roman" pitchFamily="18" charset="0"/>
              </a:rPr>
              <a:t>Topics </a:t>
            </a:r>
            <a:r>
              <a:rPr lang="en-US" sz="2800" b="1" dirty="0" smtClean="0">
                <a:latin typeface="Times New Roman" pitchFamily="18" charset="0"/>
              </a:rPr>
              <a:t>planned to </a:t>
            </a:r>
            <a:r>
              <a:rPr lang="en-US" sz="2800" b="1" dirty="0" smtClean="0">
                <a:latin typeface="Times New Roman" pitchFamily="18" charset="0"/>
              </a:rPr>
              <a:t>be covered </a:t>
            </a:r>
            <a:r>
              <a:rPr lang="en-US" sz="2800" b="1" dirty="0" smtClean="0">
                <a:latin typeface="Times New Roman" pitchFamily="18" charset="0"/>
              </a:rPr>
              <a:t>&amp; actually covered (1/2</a:t>
            </a:r>
            <a:r>
              <a:rPr lang="en-US" sz="2800" b="1" dirty="0" smtClean="0">
                <a:latin typeface="Times New Roman" pitchFamily="18" charset="0"/>
              </a:rPr>
              <a:t>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7888288" cy="4611687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Times New Roman" pitchFamily="18" charset="0"/>
              </a:rPr>
              <a:t>Search</a:t>
            </a:r>
          </a:p>
          <a:p>
            <a:pPr lvl="1" eaLnBrk="1" hangingPunct="1"/>
            <a:r>
              <a:rPr lang="en-US" sz="2400" b="1" dirty="0" smtClean="0">
                <a:latin typeface="Times New Roman" pitchFamily="18" charset="0"/>
              </a:rPr>
              <a:t>General Graph Search, A</a:t>
            </a:r>
            <a:r>
              <a:rPr lang="en-US" sz="2400" b="1" dirty="0" smtClean="0">
                <a:latin typeface="Times New Roman" pitchFamily="18" charset="0"/>
              </a:rPr>
              <a:t>*: </a:t>
            </a:r>
            <a:r>
              <a:rPr lang="en-US" sz="2400" b="1" i="1" dirty="0" smtClean="0">
                <a:latin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9900"/>
                </a:solidFill>
                <a:latin typeface="Times New Roman" pitchFamily="18" charset="0"/>
              </a:rPr>
              <a:t>yes)</a:t>
            </a:r>
            <a:endParaRPr lang="en-US" sz="2400" b="1" dirty="0" smtClean="0">
              <a:latin typeface="Times New Roman" pitchFamily="18" charset="0"/>
            </a:endParaRPr>
          </a:p>
          <a:p>
            <a:pPr lvl="1" eaLnBrk="1" hangingPunct="1"/>
            <a:r>
              <a:rPr lang="en-US" sz="2400" b="1" dirty="0" smtClean="0">
                <a:latin typeface="Times New Roman" pitchFamily="18" charset="0"/>
              </a:rPr>
              <a:t>Iterative Deepening,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pruning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9900"/>
                </a:solidFill>
                <a:latin typeface="Times New Roman" pitchFamily="18" charset="0"/>
              </a:rPr>
              <a:t>yes in seminar)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probabilistic methods</a:t>
            </a:r>
          </a:p>
          <a:p>
            <a:pPr eaLnBrk="1" hangingPunct="1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Logic: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Formal System</a:t>
            </a:r>
          </a:p>
          <a:p>
            <a:pPr lvl="1"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Propositional Calculus, Predicate Calculus, Fuzzy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Logic: 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9900"/>
                </a:solidFill>
                <a:latin typeface="Times New Roman" pitchFamily="18" charset="0"/>
              </a:rPr>
              <a:t>yes)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Knowledge Representation</a:t>
            </a:r>
          </a:p>
          <a:p>
            <a:pPr lvl="1"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Predicate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calculus: 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9900"/>
                </a:solidFill>
                <a:latin typeface="Times New Roman" pitchFamily="18" charset="0"/>
              </a:rPr>
              <a:t>yes)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Semantic Net, Frame</a:t>
            </a:r>
          </a:p>
          <a:p>
            <a:pPr lvl="1"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Script, Conceptual Dependency, Uncertainty</a:t>
            </a:r>
            <a:endParaRPr lang="el-GR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852487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Times New Roman" pitchFamily="18" charset="0"/>
              </a:rPr>
              <a:t>Topics planned to be covered &amp; actually covered (1/2)</a:t>
            </a:r>
            <a:endParaRPr lang="en-US" sz="28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143000"/>
            <a:ext cx="7772400" cy="4687888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Neural Networks: Perceptrons, Back Propagation, Self Organization</a:t>
            </a:r>
          </a:p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Statistical Methods</a:t>
            </a:r>
          </a:p>
          <a:p>
            <a:pPr lvl="1" eaLnBrk="1" hangingPunct="1"/>
            <a:r>
              <a:rPr lang="en-US" sz="2400" b="1" dirty="0" smtClean="0">
                <a:latin typeface="Times New Roman" pitchFamily="18" charset="0"/>
              </a:rPr>
              <a:t>Markov Processes and Random Fields</a:t>
            </a:r>
          </a:p>
          <a:p>
            <a:pPr lvl="2" eaLnBrk="1" hangingPunct="1"/>
            <a:r>
              <a:rPr lang="en-US" b="1" dirty="0" smtClean="0">
                <a:latin typeface="Times New Roman" pitchFamily="18" charset="0"/>
              </a:rPr>
              <a:t>Computer Vision, </a:t>
            </a:r>
            <a:r>
              <a:rPr lang="en-US" b="1" dirty="0" smtClean="0">
                <a:latin typeface="Times New Roman" pitchFamily="18" charset="0"/>
              </a:rPr>
              <a:t>NLP 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</a:rPr>
              <a:t>(</a:t>
            </a:r>
            <a:r>
              <a:rPr lang="en-US" b="1" i="1" dirty="0" smtClean="0">
                <a:solidFill>
                  <a:srgbClr val="009900"/>
                </a:solidFill>
                <a:latin typeface="Times New Roman" pitchFamily="18" charset="0"/>
              </a:rPr>
              <a:t>yes)</a:t>
            </a:r>
            <a:r>
              <a:rPr lang="en-US" b="1" dirty="0" smtClean="0">
                <a:latin typeface="Times New Roman" pitchFamily="18" charset="0"/>
              </a:rPr>
              <a:t>, </a:t>
            </a:r>
            <a:r>
              <a:rPr lang="en-US" b="1" dirty="0" smtClean="0">
                <a:latin typeface="Times New Roman" pitchFamily="18" charset="0"/>
              </a:rPr>
              <a:t>Machine </a:t>
            </a:r>
            <a:r>
              <a:rPr lang="en-US" b="1" dirty="0" smtClean="0">
                <a:latin typeface="Times New Roman" pitchFamily="18" charset="0"/>
              </a:rPr>
              <a:t>Learning 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</a:rPr>
              <a:t>(</a:t>
            </a:r>
            <a:r>
              <a:rPr lang="en-US" b="1" i="1" dirty="0" smtClean="0">
                <a:solidFill>
                  <a:srgbClr val="009900"/>
                </a:solidFill>
                <a:latin typeface="Times New Roman" pitchFamily="18" charset="0"/>
              </a:rPr>
              <a:t>yes)</a:t>
            </a:r>
            <a:endParaRPr lang="en-US" b="1" dirty="0" smtClean="0">
              <a:latin typeface="Times New Roman" pitchFamily="18" charset="0"/>
            </a:endParaRPr>
          </a:p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Planning: Robotic Systems</a:t>
            </a:r>
          </a:p>
          <a:p>
            <a:pPr eaLnBrk="1" hangingPunct="1">
              <a:buNone/>
            </a:pPr>
            <a:r>
              <a:rPr lang="en-US" sz="2400" b="1" dirty="0" smtClean="0">
                <a:latin typeface="Times New Roman" pitchFamily="18" charset="0"/>
              </a:rPr>
              <a:t>=================================(if possible)</a:t>
            </a:r>
          </a:p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Anthropomorphic Computing: Computational </a:t>
            </a:r>
            <a:r>
              <a:rPr lang="en-US" sz="2400" b="1" dirty="0" err="1" smtClean="0">
                <a:latin typeface="Times New Roman" pitchFamily="18" charset="0"/>
              </a:rPr>
              <a:t>Humour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9900"/>
                </a:solidFill>
                <a:latin typeface="Times New Roman" pitchFamily="18" charset="0"/>
              </a:rPr>
              <a:t>yes in seminar)</a:t>
            </a:r>
            <a:r>
              <a:rPr lang="en-US" sz="2400" b="1" dirty="0" smtClean="0">
                <a:latin typeface="Times New Roman" pitchFamily="18" charset="0"/>
              </a:rPr>
              <a:t>, </a:t>
            </a:r>
            <a:r>
              <a:rPr lang="en-US" sz="2400" b="1" dirty="0" smtClean="0">
                <a:latin typeface="Times New Roman" pitchFamily="18" charset="0"/>
              </a:rPr>
              <a:t>Computational Music</a:t>
            </a:r>
          </a:p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IR and </a:t>
            </a:r>
            <a:r>
              <a:rPr lang="en-US" sz="2400" b="1" dirty="0" smtClean="0">
                <a:latin typeface="Times New Roman" pitchFamily="18" charset="0"/>
              </a:rPr>
              <a:t>AI: </a:t>
            </a:r>
            <a:r>
              <a:rPr lang="en-US" sz="2400" b="1" i="1" dirty="0" smtClean="0">
                <a:solidFill>
                  <a:srgbClr val="00B050"/>
                </a:solidFill>
                <a:latin typeface="Times New Roman" pitchFamily="18" charset="0"/>
              </a:rPr>
              <a:t>(</a:t>
            </a:r>
            <a:r>
              <a:rPr lang="en-US" sz="2400" b="1" i="1" dirty="0" smtClean="0">
                <a:solidFill>
                  <a:srgbClr val="009900"/>
                </a:solidFill>
                <a:latin typeface="Times New Roman" pitchFamily="18" charset="0"/>
              </a:rPr>
              <a:t>yes)</a:t>
            </a:r>
            <a:endParaRPr lang="en-US" sz="2400" b="1" dirty="0" smtClean="0">
              <a:solidFill>
                <a:srgbClr val="009900"/>
              </a:solidFill>
              <a:latin typeface="Times New Roman" pitchFamily="18" charset="0"/>
            </a:endParaRPr>
          </a:p>
          <a:p>
            <a:pPr eaLnBrk="1" hangingPunct="1"/>
            <a:r>
              <a:rPr lang="en-US" sz="2400" b="1" dirty="0" smtClean="0">
                <a:latin typeface="Times New Roman" pitchFamily="18" charset="0"/>
              </a:rPr>
              <a:t>Semantic Web and </a:t>
            </a:r>
            <a:r>
              <a:rPr lang="en-US" sz="2400" b="1" dirty="0" smtClean="0">
                <a:latin typeface="Times New Roman" pitchFamily="18" charset="0"/>
              </a:rPr>
              <a:t>Agents</a:t>
            </a:r>
          </a:p>
          <a:p>
            <a:pPr eaLnBrk="1" hangingPunct="1"/>
            <a:endParaRPr lang="en-US" sz="24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Resources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5354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Main Text: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Artificial Intelligence: A Modern Approach by Russell &amp; Norvik, Pearson, 2003.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Other Main References: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Principles of AI - Nilsson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AI - Rich &amp; Knight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Knowledge Based Systems – Mark Stefik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Journals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AI, AI Magazine, IEEE Expert,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Area Specific Journals e.g, Computational Linguistics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latin typeface="Times New Roman" pitchFamily="18" charset="0"/>
              </a:rPr>
              <a:t>Conferences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IJCAI, AAAI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Foundational Points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Church Turing Hypothesis</a:t>
            </a:r>
          </a:p>
          <a:p>
            <a:pPr lvl="1" eaLnBrk="1" hangingPunct="1"/>
            <a:r>
              <a:rPr lang="en-US" smtClean="0"/>
              <a:t>Anything that is computable is computable by a Turing Machine</a:t>
            </a:r>
          </a:p>
          <a:p>
            <a:pPr lvl="1" eaLnBrk="1" hangingPunct="1"/>
            <a:r>
              <a:rPr lang="en-US" smtClean="0"/>
              <a:t>Conversely, the set of functions computed by a Turing Machine is the set of ALL and ONLY computable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Turing Machine</a:t>
            </a: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>
            <a:off x="1676400" y="4648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8" name="Line 5"/>
          <p:cNvSpPr>
            <a:spLocks noChangeShapeType="1"/>
          </p:cNvSpPr>
          <p:nvPr/>
        </p:nvSpPr>
        <p:spPr bwMode="auto">
          <a:xfrm>
            <a:off x="1676400" y="52578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>
            <a:off x="2514600" y="464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0" name="Line 8"/>
          <p:cNvSpPr>
            <a:spLocks noChangeShapeType="1"/>
          </p:cNvSpPr>
          <p:nvPr/>
        </p:nvSpPr>
        <p:spPr bwMode="auto">
          <a:xfrm>
            <a:off x="4343400" y="464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1" name="Line 9"/>
          <p:cNvSpPr>
            <a:spLocks noChangeShapeType="1"/>
          </p:cNvSpPr>
          <p:nvPr/>
        </p:nvSpPr>
        <p:spPr bwMode="auto">
          <a:xfrm>
            <a:off x="5257800" y="464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Line 10"/>
          <p:cNvSpPr>
            <a:spLocks noChangeShapeType="1"/>
          </p:cNvSpPr>
          <p:nvPr/>
        </p:nvSpPr>
        <p:spPr bwMode="auto">
          <a:xfrm>
            <a:off x="6248400" y="464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3" name="Line 11"/>
          <p:cNvSpPr>
            <a:spLocks noChangeShapeType="1"/>
          </p:cNvSpPr>
          <p:nvPr/>
        </p:nvSpPr>
        <p:spPr bwMode="auto">
          <a:xfrm>
            <a:off x="3429000" y="4648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4" name="Oval 12"/>
          <p:cNvSpPr>
            <a:spLocks noChangeArrowheads="1"/>
          </p:cNvSpPr>
          <p:nvPr/>
        </p:nvSpPr>
        <p:spPr bwMode="auto">
          <a:xfrm>
            <a:off x="3429000" y="1981200"/>
            <a:ext cx="9144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Line 13"/>
          <p:cNvSpPr>
            <a:spLocks noChangeShapeType="1"/>
          </p:cNvSpPr>
          <p:nvPr/>
        </p:nvSpPr>
        <p:spPr bwMode="auto">
          <a:xfrm>
            <a:off x="3886200" y="2895600"/>
            <a:ext cx="0" cy="17526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Text Box 14"/>
          <p:cNvSpPr txBox="1">
            <a:spLocks noChangeArrowheads="1"/>
          </p:cNvSpPr>
          <p:nvPr/>
        </p:nvSpPr>
        <p:spPr bwMode="auto">
          <a:xfrm>
            <a:off x="4327525" y="2012950"/>
            <a:ext cx="2987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/>
              <a:t>Finite State Head (CPU)</a:t>
            </a:r>
          </a:p>
        </p:txBody>
      </p:sp>
      <p:sp>
        <p:nvSpPr>
          <p:cNvPr id="26637" name="Text Box 15"/>
          <p:cNvSpPr txBox="1">
            <a:spLocks noChangeArrowheads="1"/>
          </p:cNvSpPr>
          <p:nvPr/>
        </p:nvSpPr>
        <p:spPr bwMode="auto">
          <a:xfrm>
            <a:off x="5486400" y="4038600"/>
            <a:ext cx="2527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Infinite Tape (Memory)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865</Words>
  <Application>Microsoft Office PowerPoint</Application>
  <PresentationFormat>On-screen Show (4:3)</PresentationFormat>
  <Paragraphs>177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Blends</vt:lpstr>
      <vt:lpstr>CS344: Introduction to Artificial Intelligence (associated lab: CS386) </vt:lpstr>
      <vt:lpstr>Persons involved</vt:lpstr>
      <vt:lpstr>Perspective</vt:lpstr>
      <vt:lpstr>Slide 4</vt:lpstr>
      <vt:lpstr>Topics planned to be covered &amp; actually covered (1/2)</vt:lpstr>
      <vt:lpstr>Topics planned to be covered &amp; actually covered (1/2)</vt:lpstr>
      <vt:lpstr>Resources</vt:lpstr>
      <vt:lpstr>Foundational Points</vt:lpstr>
      <vt:lpstr>Turing Machine</vt:lpstr>
      <vt:lpstr>Foundational Points (contd)</vt:lpstr>
      <vt:lpstr>Foundational Points (contd)</vt:lpstr>
      <vt:lpstr>Foundational Points (contd)</vt:lpstr>
      <vt:lpstr>Foundational Points (contd)</vt:lpstr>
      <vt:lpstr>Foundational Points (contd)</vt:lpstr>
      <vt:lpstr>Two broad divisions of Theoretical CS</vt:lpstr>
      <vt:lpstr>AI as the forcing function</vt:lpstr>
      <vt:lpstr>Allied Disciplines</vt:lpstr>
      <vt:lpstr>Grading</vt:lpstr>
      <vt:lpstr>Our work at IIT Bombay</vt:lpstr>
      <vt:lpstr>Slide 20</vt:lpstr>
    </vt:vector>
  </TitlesOfParts>
  <Company>cfdvs,iit bombay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</dc:title>
  <dc:creator>cfdvs</dc:creator>
  <cp:lastModifiedBy>Pushpak </cp:lastModifiedBy>
  <cp:revision>71</cp:revision>
  <dcterms:created xsi:type="dcterms:W3CDTF">2007-07-27T07:29:18Z</dcterms:created>
  <dcterms:modified xsi:type="dcterms:W3CDTF">2010-04-06T04:37:25Z</dcterms:modified>
</cp:coreProperties>
</file>