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257" r:id="rId3"/>
    <p:sldId id="258" r:id="rId4"/>
    <p:sldId id="312" r:id="rId5"/>
    <p:sldId id="313" r:id="rId6"/>
    <p:sldId id="314" r:id="rId7"/>
    <p:sldId id="315" r:id="rId8"/>
    <p:sldId id="259" r:id="rId9"/>
    <p:sldId id="262" r:id="rId10"/>
    <p:sldId id="263" r:id="rId11"/>
    <p:sldId id="271" r:id="rId12"/>
    <p:sldId id="273" r:id="rId13"/>
    <p:sldId id="277" r:id="rId14"/>
    <p:sldId id="266" r:id="rId15"/>
    <p:sldId id="279" r:id="rId16"/>
    <p:sldId id="280" r:id="rId17"/>
    <p:sldId id="282" r:id="rId18"/>
    <p:sldId id="274" r:id="rId19"/>
    <p:sldId id="283" r:id="rId20"/>
    <p:sldId id="284" r:id="rId21"/>
    <p:sldId id="285" r:id="rId22"/>
    <p:sldId id="286" r:id="rId23"/>
    <p:sldId id="288" r:id="rId24"/>
    <p:sldId id="289" r:id="rId25"/>
    <p:sldId id="296" r:id="rId26"/>
    <p:sldId id="297" r:id="rId27"/>
    <p:sldId id="299" r:id="rId28"/>
    <p:sldId id="300" r:id="rId29"/>
    <p:sldId id="301" r:id="rId30"/>
    <p:sldId id="303" r:id="rId31"/>
    <p:sldId id="304" r:id="rId32"/>
    <p:sldId id="306" r:id="rId33"/>
    <p:sldId id="291" r:id="rId34"/>
    <p:sldId id="292" r:id="rId35"/>
    <p:sldId id="293" r:id="rId36"/>
    <p:sldId id="294" r:id="rId37"/>
    <p:sldId id="310" r:id="rId38"/>
    <p:sldId id="295" r:id="rId39"/>
    <p:sldId id="307" r:id="rId40"/>
    <p:sldId id="305" r:id="rId41"/>
    <p:sldId id="308" r:id="rId42"/>
    <p:sldId id="309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709" autoAdjust="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756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A9E30C-4A66-486E-9408-5B009EF0B65E}" type="datetimeFigureOut">
              <a:rPr lang="en-US" smtClean="0"/>
              <a:pPr/>
              <a:t>4/6/2010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532BC9-CF7D-4F83-AC82-FDA53676DA7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0008E69-A014-414C-9153-EC4F8874CF76}" type="slidenum">
              <a:rPr lang="en-US"/>
              <a:pPr/>
              <a:t>4</a:t>
            </a:fld>
            <a:endParaRPr lang="en-US"/>
          </a:p>
        </p:txBody>
      </p:sp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BF145C3-F7D2-4D82-87FC-C813B71DF710}" type="slidenum">
              <a:rPr lang="en-US"/>
              <a:pPr/>
              <a:t>5</a:t>
            </a:fld>
            <a:endParaRPr lang="en-US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US"/>
              <a:t>Text understanding in a nutshell</a:t>
            </a:r>
          </a:p>
          <a:p>
            <a:r>
              <a:rPr lang="en-US"/>
              <a:t>Levels of representation.</a:t>
            </a:r>
          </a:p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C7AD74-988B-46FA-B44C-4479DCDDFBC4}" type="slidenum">
              <a:rPr lang="en-US"/>
              <a:pPr/>
              <a:t>6</a:t>
            </a:fld>
            <a:endParaRPr lang="en-US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US"/>
              <a:t>The only way to test understanding – as we do not have access to actual meaning: how do I know that you understand (by phone)?</a:t>
            </a:r>
          </a:p>
          <a:p>
            <a:r>
              <a:rPr lang="en-US"/>
              <a:t>A version of Turing test</a:t>
            </a:r>
          </a:p>
          <a:p>
            <a:r>
              <a:rPr lang="en-US"/>
              <a:t>(I ignore entailment direction here)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6089B2-E9BD-4C91-8AED-74BAE884454A}" type="slidenum">
              <a:rPr lang="en-US"/>
              <a:pPr/>
              <a:t>7</a:t>
            </a:fld>
            <a:endParaRPr lang="en-US"/>
          </a:p>
        </p:txBody>
      </p:sp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3890963" y="8718550"/>
            <a:ext cx="2992437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B718454E-2D80-473B-A71F-FBD94EAD077A}" type="slidenum">
              <a:rPr lang="en-US" sz="1200">
                <a:latin typeface="Tahoma" pitchFamily="34" charset="0"/>
              </a:rPr>
              <a:pPr algn="r" eaLnBrk="1" hangingPunct="1"/>
              <a:t>7</a:t>
            </a:fld>
            <a:endParaRPr lang="en-US" sz="1200">
              <a:latin typeface="Tahoma" pitchFamily="34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en-US"/>
              <a:t>Interpretation approach: supposedly easier to infer entailment at the meaning representation language</a:t>
            </a:r>
          </a:p>
          <a:p>
            <a:r>
              <a:rPr lang="en-US"/>
              <a:t>The only way to test understanding – as we do not have access to actual meaning: how do I know that you understand (by phone)?</a:t>
            </a:r>
          </a:p>
          <a:p>
            <a:r>
              <a:rPr lang="en-US"/>
              <a:t>A version of Turing test</a:t>
            </a:r>
          </a:p>
          <a:p>
            <a:r>
              <a:rPr lang="en-US"/>
              <a:t>(I ignore entailment direction here)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C8D952AC-32A7-46DC-AAFF-CF5545280D18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4/6/2010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470025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Recognizing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Textual Entailment using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UNL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framework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4267200"/>
            <a:ext cx="6096000" cy="1219200"/>
          </a:xfrm>
        </p:spPr>
        <p:txBody>
          <a:bodyPr>
            <a:normAutofit fontScale="62500" lnSpcReduction="20000"/>
          </a:bodyPr>
          <a:lstStyle/>
          <a:p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Arpit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Maheshwari</a:t>
            </a:r>
            <a:endPara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Under the guidance of 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Prof. </a:t>
            </a:r>
            <a:r>
              <a:rPr lang="en-US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Pushpak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Bhattacharyya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2800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April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en-US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2400" y="2667000"/>
            <a:ext cx="112395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229600" cy="1143000"/>
          </a:xfrm>
        </p:spPr>
        <p:txBody>
          <a:bodyPr/>
          <a:lstStyle/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Contents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257800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Introduction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Textual Entailment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Approaches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UNL representation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Illustration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Outline of the Algorithm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About the corpora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Phenomenon Handled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Examples from the corpora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Algorithm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Growth Rules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Matching Rules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Efficiency Aspects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Experimentation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Creation of Data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Results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Conclusion and Future Work</a:t>
            </a:r>
          </a:p>
          <a:p>
            <a:pPr lvl="1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Times New Roman" pitchFamily="18" charset="0"/>
                <a:cs typeface="Times New Roman" pitchFamily="18" charset="0"/>
              </a:rPr>
              <a:t>Textual Entailment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Whether one piece of text follows from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another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Text entailment (TE) can be looked upon as mapping between variable language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forms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Mapping possible at different levels of the language.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Lexical level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Syntactic level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Semantic level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TE as a framework for other NLP applications like QA, Summarization, IR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etc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15888"/>
            <a:ext cx="7772400" cy="1143000"/>
          </a:xfrm>
        </p:spPr>
        <p:txBody>
          <a:bodyPr/>
          <a:lstStyle/>
          <a:p>
            <a:r>
              <a:rPr lang="en-US" sz="4000"/>
              <a:t>Some Examples</a:t>
            </a:r>
          </a:p>
        </p:txBody>
      </p:sp>
      <p:graphicFrame>
        <p:nvGraphicFramePr>
          <p:cNvPr id="11267" name="Group 3"/>
          <p:cNvGraphicFramePr>
            <a:graphicFrameLocks noGrp="1"/>
          </p:cNvGraphicFramePr>
          <p:nvPr>
            <p:ph idx="1"/>
          </p:nvPr>
        </p:nvGraphicFramePr>
        <p:xfrm>
          <a:off x="250825" y="1268413"/>
          <a:ext cx="7805738" cy="4801235"/>
        </p:xfrm>
        <a:graphic>
          <a:graphicData uri="http://schemas.openxmlformats.org/drawingml/2006/table">
            <a:tbl>
              <a:tblPr/>
              <a:tblGrid>
                <a:gridCol w="282575"/>
                <a:gridCol w="3636963"/>
                <a:gridCol w="2489200"/>
                <a:gridCol w="1397000"/>
              </a:tblGrid>
              <a:tr h="727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TEXT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HYPOTHESIS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ENTAIL-MENT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6588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1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i="1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The Hubble is the only large visible </a:t>
                      </a: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  light </a:t>
                      </a: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and ultra-violet space telescope we have in operation.</a:t>
                      </a:r>
                      <a:endParaRPr lang="en-US" sz="1600" b="0" i="1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Hubble is a Space telescope.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True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05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2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Google files for its long awaited IPO.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Google goes public.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True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1450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After the deal closes, </a:t>
                      </a:r>
                      <a:r>
                        <a:rPr kumimoji="0" lang="en-US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Teva</a:t>
                      </a: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will earn about $7 billion a year, the company said.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Teva</a:t>
                      </a:r>
                      <a:r>
                        <a:rPr kumimoji="0" lang="en-US" sz="16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 earns $7 billion a year.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False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41425"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The SPD got just 21.5% of the vote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in the European Parliament elections,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while the conservative opposition parties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polled 44.5%.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The SPD is defeated by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the opposition parties.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endParaRPr kumimoji="0" lang="en-US" sz="1600" b="0" i="1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True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Natural Language and Meaning</a:t>
            </a:r>
          </a:p>
        </p:txBody>
      </p:sp>
      <p:sp>
        <p:nvSpPr>
          <p:cNvPr id="44035" name="Line 3"/>
          <p:cNvSpPr>
            <a:spLocks noChangeShapeType="1"/>
          </p:cNvSpPr>
          <p:nvPr/>
        </p:nvSpPr>
        <p:spPr bwMode="auto">
          <a:xfrm>
            <a:off x="1828800" y="3810000"/>
            <a:ext cx="5867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457200" y="2514600"/>
            <a:ext cx="1447800" cy="4302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sz="2400" b="1">
                <a:solidFill>
                  <a:srgbClr val="000000"/>
                </a:solidFill>
                <a:cs typeface="Arial" pitchFamily="34" charset="0"/>
              </a:rPr>
              <a:t>Meaning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381000" y="4456113"/>
            <a:ext cx="1752600" cy="430212"/>
          </a:xfrm>
          <a:prstGeom prst="rect">
            <a:avLst/>
          </a:prstGeom>
          <a:noFill/>
          <a:ln w="9525">
            <a:solidFill>
              <a:srgbClr val="00808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sz="2400" b="1">
                <a:solidFill>
                  <a:srgbClr val="000000"/>
                </a:solidFill>
                <a:cs typeface="Arial" pitchFamily="34" charset="0"/>
              </a:rPr>
              <a:t>Language</a:t>
            </a:r>
          </a:p>
        </p:txBody>
      </p:sp>
      <p:sp>
        <p:nvSpPr>
          <p:cNvPr id="44038" name="Oval 6"/>
          <p:cNvSpPr>
            <a:spLocks noChangeArrowheads="1"/>
          </p:cNvSpPr>
          <p:nvPr/>
        </p:nvSpPr>
        <p:spPr bwMode="auto">
          <a:xfrm>
            <a:off x="2895600" y="2667000"/>
            <a:ext cx="304800" cy="2286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039" name="Oval 7"/>
          <p:cNvSpPr>
            <a:spLocks noChangeArrowheads="1"/>
          </p:cNvSpPr>
          <p:nvPr/>
        </p:nvSpPr>
        <p:spPr bwMode="auto">
          <a:xfrm>
            <a:off x="6172200" y="2667000"/>
            <a:ext cx="304800" cy="2286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040" name="Oval 8"/>
          <p:cNvSpPr>
            <a:spLocks noChangeArrowheads="1"/>
          </p:cNvSpPr>
          <p:nvPr/>
        </p:nvSpPr>
        <p:spPr bwMode="auto">
          <a:xfrm>
            <a:off x="4495800" y="2667000"/>
            <a:ext cx="304800" cy="2286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041" name="Oval 9"/>
          <p:cNvSpPr>
            <a:spLocks noChangeArrowheads="1"/>
          </p:cNvSpPr>
          <p:nvPr/>
        </p:nvSpPr>
        <p:spPr bwMode="auto">
          <a:xfrm>
            <a:off x="3581400" y="4495800"/>
            <a:ext cx="304800" cy="228600"/>
          </a:xfrm>
          <a:prstGeom prst="ellipse">
            <a:avLst/>
          </a:prstGeom>
          <a:noFill/>
          <a:ln w="9525">
            <a:solidFill>
              <a:srgbClr val="008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042" name="Oval 10"/>
          <p:cNvSpPr>
            <a:spLocks noChangeArrowheads="1"/>
          </p:cNvSpPr>
          <p:nvPr/>
        </p:nvSpPr>
        <p:spPr bwMode="auto">
          <a:xfrm>
            <a:off x="5029200" y="4495800"/>
            <a:ext cx="304800" cy="228600"/>
          </a:xfrm>
          <a:prstGeom prst="ellipse">
            <a:avLst/>
          </a:prstGeom>
          <a:noFill/>
          <a:ln w="9525">
            <a:solidFill>
              <a:srgbClr val="008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043" name="Oval 11"/>
          <p:cNvSpPr>
            <a:spLocks noChangeArrowheads="1"/>
          </p:cNvSpPr>
          <p:nvPr/>
        </p:nvSpPr>
        <p:spPr bwMode="auto">
          <a:xfrm>
            <a:off x="6553200" y="4495800"/>
            <a:ext cx="304800" cy="228600"/>
          </a:xfrm>
          <a:prstGeom prst="ellipse">
            <a:avLst/>
          </a:prstGeom>
          <a:noFill/>
          <a:ln w="9525">
            <a:solidFill>
              <a:srgbClr val="008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4044" name="Oval 12"/>
          <p:cNvSpPr>
            <a:spLocks noChangeArrowheads="1"/>
          </p:cNvSpPr>
          <p:nvPr/>
        </p:nvSpPr>
        <p:spPr bwMode="auto">
          <a:xfrm>
            <a:off x="2514600" y="4495800"/>
            <a:ext cx="304800" cy="228600"/>
          </a:xfrm>
          <a:prstGeom prst="ellipse">
            <a:avLst/>
          </a:prstGeom>
          <a:noFill/>
          <a:ln w="9525">
            <a:solidFill>
              <a:srgbClr val="00808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4756150" y="2862263"/>
            <a:ext cx="2312988" cy="1666875"/>
            <a:chOff x="2996" y="1803"/>
            <a:chExt cx="1457" cy="1050"/>
          </a:xfrm>
        </p:grpSpPr>
        <p:cxnSp>
          <p:nvCxnSpPr>
            <p:cNvPr id="44046" name="AutoShape 14"/>
            <p:cNvCxnSpPr>
              <a:cxnSpLocks noChangeShapeType="1"/>
              <a:stCxn id="44043" idx="1"/>
              <a:endCxn id="44040" idx="5"/>
            </p:cNvCxnSpPr>
            <p:nvPr/>
          </p:nvCxnSpPr>
          <p:spPr bwMode="auto">
            <a:xfrm flipH="1" flipV="1">
              <a:off x="2996" y="1803"/>
              <a:ext cx="1160" cy="1050"/>
            </a:xfrm>
            <a:prstGeom prst="straightConnector1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 type="triangle" w="med" len="med"/>
            </a:ln>
            <a:effectLst/>
          </p:spPr>
        </p:cxnSp>
        <p:cxnSp>
          <p:nvCxnSpPr>
            <p:cNvPr id="44047" name="AutoShape 15"/>
            <p:cNvCxnSpPr>
              <a:cxnSpLocks noChangeShapeType="1"/>
              <a:stCxn id="44043" idx="1"/>
              <a:endCxn id="44039" idx="4"/>
            </p:cNvCxnSpPr>
            <p:nvPr/>
          </p:nvCxnSpPr>
          <p:spPr bwMode="auto">
            <a:xfrm flipH="1" flipV="1">
              <a:off x="3984" y="1824"/>
              <a:ext cx="172" cy="1029"/>
            </a:xfrm>
            <a:prstGeom prst="straightConnector1">
              <a:avLst/>
            </a:prstGeom>
            <a:noFill/>
            <a:ln w="9525">
              <a:solidFill>
                <a:schemeClr val="hlink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44048" name="Text Box 16"/>
            <p:cNvSpPr txBox="1">
              <a:spLocks noChangeArrowheads="1"/>
            </p:cNvSpPr>
            <p:nvPr/>
          </p:nvSpPr>
          <p:spPr bwMode="auto">
            <a:xfrm>
              <a:off x="3467" y="2448"/>
              <a:ext cx="986" cy="30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0" rIns="0">
              <a:spAutoFit/>
            </a:bodyPr>
            <a:lstStyle/>
            <a:p>
              <a:pPr algn="ctr">
                <a:lnSpc>
                  <a:spcPct val="90000"/>
                </a:lnSpc>
                <a:spcBef>
                  <a:spcPct val="50000"/>
                </a:spcBef>
              </a:pPr>
              <a:r>
                <a:rPr lang="en-US" sz="2800">
                  <a:solidFill>
                    <a:srgbClr val="FF9933"/>
                  </a:solidFill>
                  <a:latin typeface="Arial Unicode MS" pitchFamily="34" charset="-128"/>
                  <a:ea typeface="Arial Unicode MS" pitchFamily="34" charset="-128"/>
                  <a:cs typeface="Arial Unicode MS" pitchFamily="34" charset="-128"/>
                </a:rPr>
                <a:t>Ambiguity</a:t>
              </a: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2209800" y="2895600"/>
            <a:ext cx="2863850" cy="1633538"/>
            <a:chOff x="1392" y="1824"/>
            <a:chExt cx="1804" cy="1029"/>
          </a:xfrm>
        </p:grpSpPr>
        <p:cxnSp>
          <p:nvCxnSpPr>
            <p:cNvPr id="44050" name="AutoShape 18"/>
            <p:cNvCxnSpPr>
              <a:cxnSpLocks noChangeShapeType="1"/>
              <a:stCxn id="44038" idx="4"/>
              <a:endCxn id="44041" idx="0"/>
            </p:cNvCxnSpPr>
            <p:nvPr/>
          </p:nvCxnSpPr>
          <p:spPr bwMode="auto">
            <a:xfrm>
              <a:off x="1920" y="1824"/>
              <a:ext cx="432" cy="1008"/>
            </a:xfrm>
            <a:prstGeom prst="straightConnector1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</p:cxnSp>
        <p:cxnSp>
          <p:nvCxnSpPr>
            <p:cNvPr id="44051" name="AutoShape 19"/>
            <p:cNvCxnSpPr>
              <a:cxnSpLocks noChangeShapeType="1"/>
              <a:stCxn id="44038" idx="4"/>
              <a:endCxn id="44044" idx="0"/>
            </p:cNvCxnSpPr>
            <p:nvPr/>
          </p:nvCxnSpPr>
          <p:spPr bwMode="auto">
            <a:xfrm flipH="1">
              <a:off x="1680" y="1824"/>
              <a:ext cx="240" cy="1008"/>
            </a:xfrm>
            <a:prstGeom prst="straightConnector1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</p:cxnSp>
        <p:cxnSp>
          <p:nvCxnSpPr>
            <p:cNvPr id="44052" name="AutoShape 20"/>
            <p:cNvCxnSpPr>
              <a:cxnSpLocks noChangeShapeType="1"/>
              <a:stCxn id="44038" idx="4"/>
              <a:endCxn id="44042" idx="1"/>
            </p:cNvCxnSpPr>
            <p:nvPr/>
          </p:nvCxnSpPr>
          <p:spPr bwMode="auto">
            <a:xfrm>
              <a:off x="1920" y="1824"/>
              <a:ext cx="1276" cy="1029"/>
            </a:xfrm>
            <a:prstGeom prst="straightConnector1">
              <a:avLst/>
            </a:prstGeom>
            <a:noFill/>
            <a:ln w="9525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44053" name="Text Box 21"/>
            <p:cNvSpPr txBox="1">
              <a:spLocks noChangeArrowheads="1"/>
            </p:cNvSpPr>
            <p:nvPr/>
          </p:nvSpPr>
          <p:spPr bwMode="auto">
            <a:xfrm>
              <a:off x="1392" y="2016"/>
              <a:ext cx="1584" cy="30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lnSpc>
                  <a:spcPct val="90000"/>
                </a:lnSpc>
                <a:spcBef>
                  <a:spcPct val="50000"/>
                </a:spcBef>
              </a:pPr>
              <a:r>
                <a:rPr lang="en-US" sz="2800" b="1">
                  <a:solidFill>
                    <a:srgbClr val="0000FF"/>
                  </a:solidFill>
                  <a:latin typeface="Arial Unicode MS" pitchFamily="34" charset="-128"/>
                </a:rPr>
                <a:t>Variability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533400"/>
            <a:ext cx="7924800" cy="1143000"/>
          </a:xfrm>
        </p:spPr>
        <p:txBody>
          <a:bodyPr/>
          <a:lstStyle/>
          <a:p>
            <a:r>
              <a:rPr lang="en-US" sz="4000" dirty="0"/>
              <a:t>Text Entailment = Text Mapping</a:t>
            </a:r>
          </a:p>
        </p:txBody>
      </p:sp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323850" y="2057400"/>
            <a:ext cx="2447925" cy="650875"/>
          </a:xfrm>
          <a:prstGeom prst="rect">
            <a:avLst/>
          </a:prstGeom>
          <a:noFill/>
          <a:ln w="9525">
            <a:solidFill>
              <a:schemeClr val="bg2"/>
            </a:solidFill>
            <a:prstDash val="dash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sz="2000" b="1" i="1" dirty="0">
                <a:solidFill>
                  <a:schemeClr val="tx1">
                    <a:lumMod val="65000"/>
                    <a:lumOff val="35000"/>
                  </a:schemeClr>
                </a:solidFill>
                <a:cs typeface="Arial" pitchFamily="34" charset="0"/>
              </a:rPr>
              <a:t>Assumed Meaning (by humans)</a:t>
            </a:r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525463" y="4087813"/>
            <a:ext cx="2030412" cy="650875"/>
          </a:xfrm>
          <a:prstGeom prst="rect">
            <a:avLst/>
          </a:prstGeom>
          <a:noFill/>
          <a:ln w="9525">
            <a:solidFill>
              <a:srgbClr val="008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sz="2000" b="1" i="1">
                <a:solidFill>
                  <a:srgbClr val="339933"/>
                </a:solidFill>
                <a:cs typeface="Arial" pitchFamily="34" charset="0"/>
              </a:rPr>
              <a:t>Language</a:t>
            </a:r>
            <a:br>
              <a:rPr lang="en-US" sz="2000" b="1" i="1">
                <a:solidFill>
                  <a:srgbClr val="339933"/>
                </a:solidFill>
                <a:cs typeface="Arial" pitchFamily="34" charset="0"/>
              </a:rPr>
            </a:br>
            <a:r>
              <a:rPr lang="en-US" sz="2000" b="1" i="1">
                <a:solidFill>
                  <a:srgbClr val="339933"/>
                </a:solidFill>
                <a:cs typeface="Arial" pitchFamily="34" charset="0"/>
              </a:rPr>
              <a:t>(by nature)</a:t>
            </a:r>
          </a:p>
        </p:txBody>
      </p:sp>
      <p:sp>
        <p:nvSpPr>
          <p:cNvPr id="40965" name="Line 5"/>
          <p:cNvSpPr>
            <a:spLocks noChangeShapeType="1"/>
          </p:cNvSpPr>
          <p:nvPr/>
        </p:nvSpPr>
        <p:spPr bwMode="auto">
          <a:xfrm>
            <a:off x="1828800" y="3605213"/>
            <a:ext cx="5867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0966" name="Oval 6"/>
          <p:cNvSpPr>
            <a:spLocks noChangeArrowheads="1"/>
          </p:cNvSpPr>
          <p:nvPr/>
        </p:nvSpPr>
        <p:spPr bwMode="auto">
          <a:xfrm>
            <a:off x="4284663" y="2432050"/>
            <a:ext cx="304800" cy="228600"/>
          </a:xfrm>
          <a:prstGeom prst="ellipse">
            <a:avLst/>
          </a:prstGeom>
          <a:noFill/>
          <a:ln w="28575">
            <a:solidFill>
              <a:schemeClr val="bg2"/>
            </a:solidFill>
            <a:prstDash val="dash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n-US" sz="2400" b="1" dirty="0">
              <a:solidFill>
                <a:schemeClr val="accent2"/>
              </a:solidFill>
              <a:cs typeface="Arial" pitchFamily="34" charset="0"/>
            </a:endParaRPr>
          </a:p>
        </p:txBody>
      </p:sp>
      <p:sp>
        <p:nvSpPr>
          <p:cNvPr id="40967" name="Oval 7"/>
          <p:cNvSpPr>
            <a:spLocks noChangeArrowheads="1"/>
          </p:cNvSpPr>
          <p:nvPr/>
        </p:nvSpPr>
        <p:spPr bwMode="auto">
          <a:xfrm>
            <a:off x="4981575" y="4291013"/>
            <a:ext cx="304800" cy="228600"/>
          </a:xfrm>
          <a:prstGeom prst="ellipse">
            <a:avLst/>
          </a:prstGeom>
          <a:noFill/>
          <a:ln w="28575">
            <a:solidFill>
              <a:srgbClr val="33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0968" name="Oval 8"/>
          <p:cNvSpPr>
            <a:spLocks noChangeArrowheads="1"/>
          </p:cNvSpPr>
          <p:nvPr/>
        </p:nvSpPr>
        <p:spPr bwMode="auto">
          <a:xfrm>
            <a:off x="6572250" y="4291013"/>
            <a:ext cx="304800" cy="228600"/>
          </a:xfrm>
          <a:prstGeom prst="ellipse">
            <a:avLst/>
          </a:prstGeom>
          <a:noFill/>
          <a:ln w="28575">
            <a:solidFill>
              <a:srgbClr val="33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0969" name="Oval 9"/>
          <p:cNvSpPr>
            <a:spLocks noChangeArrowheads="1"/>
          </p:cNvSpPr>
          <p:nvPr/>
        </p:nvSpPr>
        <p:spPr bwMode="auto">
          <a:xfrm>
            <a:off x="3781425" y="4291013"/>
            <a:ext cx="304800" cy="228600"/>
          </a:xfrm>
          <a:prstGeom prst="ellipse">
            <a:avLst/>
          </a:prstGeom>
          <a:noFill/>
          <a:ln w="28575">
            <a:solidFill>
              <a:srgbClr val="33993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cxnSp>
        <p:nvCxnSpPr>
          <p:cNvPr id="40970" name="AutoShape 10"/>
          <p:cNvCxnSpPr>
            <a:cxnSpLocks noChangeShapeType="1"/>
          </p:cNvCxnSpPr>
          <p:nvPr/>
        </p:nvCxnSpPr>
        <p:spPr bwMode="auto">
          <a:xfrm>
            <a:off x="4448175" y="2690813"/>
            <a:ext cx="685800" cy="1600200"/>
          </a:xfrm>
          <a:prstGeom prst="straightConnector1">
            <a:avLst/>
          </a:prstGeom>
          <a:noFill/>
          <a:ln w="19050">
            <a:solidFill>
              <a:schemeClr val="bg2"/>
            </a:solidFill>
            <a:prstDash val="dash"/>
            <a:round/>
            <a:headEnd type="arrow" w="med" len="med"/>
            <a:tailEnd/>
          </a:ln>
          <a:effectLst/>
        </p:spPr>
      </p:cxnSp>
      <p:cxnSp>
        <p:nvCxnSpPr>
          <p:cNvPr id="40971" name="AutoShape 11"/>
          <p:cNvCxnSpPr>
            <a:cxnSpLocks noChangeShapeType="1"/>
          </p:cNvCxnSpPr>
          <p:nvPr/>
        </p:nvCxnSpPr>
        <p:spPr bwMode="auto">
          <a:xfrm flipH="1">
            <a:off x="3976688" y="2690813"/>
            <a:ext cx="381000" cy="1600200"/>
          </a:xfrm>
          <a:prstGeom prst="straightConnector1">
            <a:avLst/>
          </a:prstGeom>
          <a:noFill/>
          <a:ln w="19050">
            <a:solidFill>
              <a:schemeClr val="bg2"/>
            </a:solidFill>
            <a:prstDash val="dash"/>
            <a:round/>
            <a:headEnd type="arrow" w="med" len="med"/>
            <a:tailEnd/>
          </a:ln>
          <a:effectLst/>
        </p:spPr>
      </p:cxnSp>
      <p:cxnSp>
        <p:nvCxnSpPr>
          <p:cNvPr id="40972" name="AutoShape 12"/>
          <p:cNvCxnSpPr>
            <a:cxnSpLocks noChangeShapeType="1"/>
          </p:cNvCxnSpPr>
          <p:nvPr/>
        </p:nvCxnSpPr>
        <p:spPr bwMode="auto">
          <a:xfrm>
            <a:off x="4564063" y="2690813"/>
            <a:ext cx="2025650" cy="1633537"/>
          </a:xfrm>
          <a:prstGeom prst="straightConnector1">
            <a:avLst/>
          </a:prstGeom>
          <a:noFill/>
          <a:ln w="19050">
            <a:solidFill>
              <a:schemeClr val="bg2"/>
            </a:solidFill>
            <a:prstDash val="dash"/>
            <a:round/>
            <a:headEnd type="arrow" w="med" len="med"/>
            <a:tailEnd/>
          </a:ln>
          <a:effectLst/>
        </p:spPr>
      </p:cxnSp>
      <p:sp>
        <p:nvSpPr>
          <p:cNvPr id="40973" name="Text Box 13"/>
          <p:cNvSpPr txBox="1">
            <a:spLocks noChangeArrowheads="1"/>
          </p:cNvSpPr>
          <p:nvPr/>
        </p:nvSpPr>
        <p:spPr bwMode="auto">
          <a:xfrm>
            <a:off x="3492500" y="2995613"/>
            <a:ext cx="2514600" cy="4206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sz="2400" b="1">
                <a:solidFill>
                  <a:srgbClr val="0000FF"/>
                </a:solidFill>
                <a:latin typeface="Arial Unicode MS" pitchFamily="34" charset="-128"/>
              </a:rPr>
              <a:t>Variability</a:t>
            </a:r>
          </a:p>
        </p:txBody>
      </p:sp>
      <p:cxnSp>
        <p:nvCxnSpPr>
          <p:cNvPr id="40974" name="AutoShape 14"/>
          <p:cNvCxnSpPr>
            <a:cxnSpLocks noChangeShapeType="1"/>
          </p:cNvCxnSpPr>
          <p:nvPr/>
        </p:nvCxnSpPr>
        <p:spPr bwMode="auto">
          <a:xfrm flipH="1">
            <a:off x="4108450" y="4392613"/>
            <a:ext cx="863600" cy="0"/>
          </a:xfrm>
          <a:prstGeom prst="straightConnector1">
            <a:avLst/>
          </a:prstGeom>
          <a:noFill/>
          <a:ln w="19050">
            <a:solidFill>
              <a:srgbClr val="339933"/>
            </a:solidFill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40975" name="AutoShape 15"/>
          <p:cNvCxnSpPr>
            <a:cxnSpLocks noChangeShapeType="1"/>
          </p:cNvCxnSpPr>
          <p:nvPr/>
        </p:nvCxnSpPr>
        <p:spPr bwMode="auto">
          <a:xfrm flipH="1">
            <a:off x="5292725" y="4376738"/>
            <a:ext cx="1295400" cy="1587"/>
          </a:xfrm>
          <a:prstGeom prst="straightConnector1">
            <a:avLst/>
          </a:prstGeom>
          <a:noFill/>
          <a:ln w="19050">
            <a:solidFill>
              <a:srgbClr val="339933"/>
            </a:solidFill>
            <a:round/>
            <a:headEnd type="triangle" w="med" len="med"/>
            <a:tailEnd type="triangle" w="med" len="med"/>
          </a:ln>
          <a:effectLst/>
        </p:spPr>
      </p:cxnSp>
      <p:sp>
        <p:nvSpPr>
          <p:cNvPr id="16" name="Oval 15"/>
          <p:cNvSpPr/>
          <p:nvPr/>
        </p:nvSpPr>
        <p:spPr>
          <a:xfrm>
            <a:off x="4267200" y="2438400"/>
            <a:ext cx="3810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egnaposto numero diapositiva 3"/>
          <p:cNvSpPr txBox="1">
            <a:spLocks noGrp="1"/>
          </p:cNvSpPr>
          <p:nvPr/>
        </p:nvSpPr>
        <p:spPr bwMode="auto">
          <a:xfrm>
            <a:off x="4076700" y="6248400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r>
              <a:rPr lang="en-US" sz="1400">
                <a:latin typeface="Tahoma" pitchFamily="34" charset="0"/>
              </a:rPr>
              <a:t>Page </a:t>
            </a:r>
            <a:fld id="{4942E242-DF75-41E3-BFD5-F5346E15CAEE}" type="slidenum">
              <a:rPr lang="en-US" sz="1400">
                <a:latin typeface="Tahoma" pitchFamily="34" charset="0"/>
              </a:rPr>
              <a:pPr algn="r" eaLnBrk="1" hangingPunct="1"/>
              <a:t>7</a:t>
            </a:fld>
            <a:endParaRPr lang="en-US" sz="1400">
              <a:latin typeface="Tahoma" pitchFamily="34" charset="0"/>
            </a:endParaRPr>
          </a:p>
        </p:txBody>
      </p:sp>
      <p:sp>
        <p:nvSpPr>
          <p:cNvPr id="3481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09600" y="609600"/>
            <a:ext cx="7848600" cy="838200"/>
          </a:xfrm>
        </p:spPr>
        <p:txBody>
          <a:bodyPr anchor="b"/>
          <a:lstStyle/>
          <a:p>
            <a:r>
              <a:rPr lang="en-US" sz="4000"/>
              <a:t>Basic Representations</a:t>
            </a:r>
          </a:p>
        </p:txBody>
      </p:sp>
      <p:sp>
        <p:nvSpPr>
          <p:cNvPr id="34820" name="Text Box 3"/>
          <p:cNvSpPr txBox="1">
            <a:spLocks noChangeArrowheads="1"/>
          </p:cNvSpPr>
          <p:nvPr/>
        </p:nvSpPr>
        <p:spPr bwMode="auto">
          <a:xfrm>
            <a:off x="509588" y="2135188"/>
            <a:ext cx="2089150" cy="650875"/>
          </a:xfrm>
          <a:prstGeom prst="rect">
            <a:avLst/>
          </a:prstGeom>
          <a:solidFill>
            <a:srgbClr val="FFFFCC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sz="2000" b="1" i="1">
                <a:cs typeface="Arial" pitchFamily="34" charset="0"/>
              </a:rPr>
              <a:t>Meaning</a:t>
            </a:r>
            <a:br>
              <a:rPr lang="en-US" sz="2000" b="1" i="1">
                <a:cs typeface="Arial" pitchFamily="34" charset="0"/>
              </a:rPr>
            </a:br>
            <a:r>
              <a:rPr lang="en-US" sz="2000" b="1" i="1">
                <a:cs typeface="Arial" pitchFamily="34" charset="0"/>
              </a:rPr>
              <a:t>Representation</a:t>
            </a:r>
          </a:p>
        </p:txBody>
      </p:sp>
      <p:sp>
        <p:nvSpPr>
          <p:cNvPr id="34821" name="Text Box 4"/>
          <p:cNvSpPr txBox="1">
            <a:spLocks noChangeArrowheads="1"/>
          </p:cNvSpPr>
          <p:nvPr/>
        </p:nvSpPr>
        <p:spPr bwMode="auto">
          <a:xfrm>
            <a:off x="568325" y="4237038"/>
            <a:ext cx="2030413" cy="376237"/>
          </a:xfrm>
          <a:prstGeom prst="rect">
            <a:avLst/>
          </a:prstGeom>
          <a:solidFill>
            <a:srgbClr val="FFFFCC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sz="2000" b="1" i="1">
                <a:cs typeface="Arial" pitchFamily="34" charset="0"/>
              </a:rPr>
              <a:t>Raw Text</a:t>
            </a:r>
            <a:r>
              <a:rPr lang="en-US" sz="2000" b="1" i="1">
                <a:solidFill>
                  <a:schemeClr val="folHlink"/>
                </a:solidFill>
                <a:cs typeface="Arial" pitchFamily="34" charset="0"/>
              </a:rPr>
              <a:t> </a:t>
            </a:r>
          </a:p>
        </p:txBody>
      </p:sp>
      <p:sp>
        <p:nvSpPr>
          <p:cNvPr id="34822" name="Line 5"/>
          <p:cNvSpPr>
            <a:spLocks noChangeShapeType="1"/>
          </p:cNvSpPr>
          <p:nvPr/>
        </p:nvSpPr>
        <p:spPr bwMode="auto">
          <a:xfrm>
            <a:off x="1871663" y="3754438"/>
            <a:ext cx="5867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4823" name="Oval 6"/>
          <p:cNvSpPr>
            <a:spLocks noChangeArrowheads="1"/>
          </p:cNvSpPr>
          <p:nvPr/>
        </p:nvSpPr>
        <p:spPr bwMode="auto">
          <a:xfrm>
            <a:off x="4327525" y="2581275"/>
            <a:ext cx="304800" cy="228600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schemeClr val="accent2"/>
              </a:solidFill>
              <a:cs typeface="Arial" pitchFamily="34" charset="0"/>
            </a:endParaRPr>
          </a:p>
        </p:txBody>
      </p:sp>
      <p:sp>
        <p:nvSpPr>
          <p:cNvPr id="34824" name="Oval 7"/>
          <p:cNvSpPr>
            <a:spLocks noChangeArrowheads="1"/>
          </p:cNvSpPr>
          <p:nvPr/>
        </p:nvSpPr>
        <p:spPr bwMode="auto">
          <a:xfrm>
            <a:off x="6615113" y="4440238"/>
            <a:ext cx="304800" cy="228600"/>
          </a:xfrm>
          <a:prstGeom prst="ellips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pPr algn="r" eaLnBrk="1" hangingPunct="1"/>
            <a:endParaRPr lang="it-IT" sz="2800">
              <a:latin typeface="Tahoma" pitchFamily="34" charset="0"/>
            </a:endParaRPr>
          </a:p>
        </p:txBody>
      </p:sp>
      <p:sp>
        <p:nvSpPr>
          <p:cNvPr id="34825" name="Oval 8"/>
          <p:cNvSpPr>
            <a:spLocks noChangeArrowheads="1"/>
          </p:cNvSpPr>
          <p:nvPr/>
        </p:nvSpPr>
        <p:spPr bwMode="auto">
          <a:xfrm>
            <a:off x="3824288" y="4440238"/>
            <a:ext cx="304800" cy="228600"/>
          </a:xfrm>
          <a:prstGeom prst="ellipse">
            <a:avLst/>
          </a:prstGeom>
          <a:noFill/>
          <a:ln w="28575">
            <a:solidFill>
              <a:schemeClr val="folHlink"/>
            </a:solidFill>
            <a:round/>
            <a:headEnd/>
            <a:tailEnd/>
          </a:ln>
        </p:spPr>
        <p:txBody>
          <a:bodyPr wrap="none" anchor="ctr"/>
          <a:lstStyle/>
          <a:p>
            <a:pPr algn="r" eaLnBrk="1" hangingPunct="1"/>
            <a:endParaRPr lang="it-IT" sz="2800">
              <a:latin typeface="Tahoma" pitchFamily="34" charset="0"/>
            </a:endParaRPr>
          </a:p>
        </p:txBody>
      </p:sp>
      <p:cxnSp>
        <p:nvCxnSpPr>
          <p:cNvPr id="34826" name="AutoShape 9"/>
          <p:cNvCxnSpPr>
            <a:cxnSpLocks noChangeShapeType="1"/>
            <a:stCxn id="34823" idx="4"/>
          </p:cNvCxnSpPr>
          <p:nvPr/>
        </p:nvCxnSpPr>
        <p:spPr bwMode="auto">
          <a:xfrm flipH="1">
            <a:off x="4019550" y="2824163"/>
            <a:ext cx="460375" cy="1616075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 type="arrow" w="med" len="med"/>
            <a:tailEnd/>
          </a:ln>
        </p:spPr>
      </p:cxnSp>
      <p:cxnSp>
        <p:nvCxnSpPr>
          <p:cNvPr id="34827" name="AutoShape 10"/>
          <p:cNvCxnSpPr>
            <a:cxnSpLocks noChangeShapeType="1"/>
            <a:stCxn id="34829" idx="4"/>
            <a:endCxn id="34824" idx="0"/>
          </p:cNvCxnSpPr>
          <p:nvPr/>
        </p:nvCxnSpPr>
        <p:spPr bwMode="auto">
          <a:xfrm>
            <a:off x="6118225" y="2813050"/>
            <a:ext cx="649288" cy="1612900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 type="arrow" w="med" len="med"/>
            <a:tailEnd/>
          </a:ln>
        </p:spPr>
      </p:cxnSp>
      <p:cxnSp>
        <p:nvCxnSpPr>
          <p:cNvPr id="34828" name="AutoShape 11"/>
          <p:cNvCxnSpPr>
            <a:cxnSpLocks noChangeShapeType="1"/>
            <a:stCxn id="34824" idx="2"/>
            <a:endCxn id="34825" idx="6"/>
          </p:cNvCxnSpPr>
          <p:nvPr/>
        </p:nvCxnSpPr>
        <p:spPr bwMode="auto">
          <a:xfrm flipH="1">
            <a:off x="4143375" y="4554538"/>
            <a:ext cx="2457450" cy="0"/>
          </a:xfrm>
          <a:prstGeom prst="straightConnector1">
            <a:avLst/>
          </a:prstGeom>
          <a:noFill/>
          <a:ln w="19050">
            <a:solidFill>
              <a:schemeClr val="folHlink"/>
            </a:solidFill>
            <a:round/>
            <a:headEnd type="arrow" w="med" len="med"/>
            <a:tailEnd/>
          </a:ln>
        </p:spPr>
      </p:cxnSp>
      <p:sp>
        <p:nvSpPr>
          <p:cNvPr id="34829" name="Oval 13"/>
          <p:cNvSpPr>
            <a:spLocks noChangeArrowheads="1"/>
          </p:cNvSpPr>
          <p:nvPr/>
        </p:nvSpPr>
        <p:spPr bwMode="auto">
          <a:xfrm>
            <a:off x="5965825" y="2570163"/>
            <a:ext cx="304800" cy="228600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it-IT" sz="2400" b="1">
              <a:solidFill>
                <a:schemeClr val="accent2"/>
              </a:solidFill>
              <a:cs typeface="Arial" pitchFamily="34" charset="0"/>
            </a:endParaRPr>
          </a:p>
        </p:txBody>
      </p:sp>
      <p:cxnSp>
        <p:nvCxnSpPr>
          <p:cNvPr id="34830" name="AutoShape 14"/>
          <p:cNvCxnSpPr>
            <a:cxnSpLocks noChangeShapeType="1"/>
            <a:stCxn id="34829" idx="2"/>
            <a:endCxn id="34823" idx="6"/>
          </p:cNvCxnSpPr>
          <p:nvPr/>
        </p:nvCxnSpPr>
        <p:spPr bwMode="auto">
          <a:xfrm flipH="1">
            <a:off x="4646613" y="2684463"/>
            <a:ext cx="1304925" cy="11112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 type="arrow" w="med" len="med"/>
            <a:tailEnd/>
          </a:ln>
        </p:spPr>
      </p:cxnSp>
      <p:sp>
        <p:nvSpPr>
          <p:cNvPr id="34831" name="Text Box 15"/>
          <p:cNvSpPr txBox="1">
            <a:spLocks noChangeArrowheads="1"/>
          </p:cNvSpPr>
          <p:nvPr/>
        </p:nvSpPr>
        <p:spPr bwMode="auto">
          <a:xfrm>
            <a:off x="4038600" y="2209800"/>
            <a:ext cx="2514600" cy="3397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>
                <a:latin typeface="Arial Unicode MS" pitchFamily="34" charset="-128"/>
              </a:rPr>
              <a:t>Inference</a:t>
            </a:r>
          </a:p>
        </p:txBody>
      </p:sp>
      <p:sp>
        <p:nvSpPr>
          <p:cNvPr id="34832" name="Text Box 16"/>
          <p:cNvSpPr txBox="1">
            <a:spLocks noChangeArrowheads="1"/>
          </p:cNvSpPr>
          <p:nvPr/>
        </p:nvSpPr>
        <p:spPr bwMode="auto">
          <a:xfrm>
            <a:off x="2024063" y="3354388"/>
            <a:ext cx="1960562" cy="349250"/>
          </a:xfrm>
          <a:prstGeom prst="rect">
            <a:avLst/>
          </a:prstGeom>
          <a:solidFill>
            <a:srgbClr val="FFFFCC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>
                <a:latin typeface="Arial Unicode MS" pitchFamily="34" charset="-128"/>
              </a:rPr>
              <a:t>Representation</a:t>
            </a:r>
          </a:p>
        </p:txBody>
      </p:sp>
      <p:sp>
        <p:nvSpPr>
          <p:cNvPr id="34833" name="Text Box 17"/>
          <p:cNvSpPr txBox="1">
            <a:spLocks noChangeArrowheads="1"/>
          </p:cNvSpPr>
          <p:nvPr/>
        </p:nvSpPr>
        <p:spPr bwMode="auto">
          <a:xfrm>
            <a:off x="4254500" y="4678363"/>
            <a:ext cx="2232025" cy="3397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>
                <a:latin typeface="Arial Unicode MS" pitchFamily="34" charset="-128"/>
              </a:rPr>
              <a:t>Text Entailment</a:t>
            </a:r>
          </a:p>
        </p:txBody>
      </p:sp>
      <p:sp>
        <p:nvSpPr>
          <p:cNvPr id="1559571" name="Freeform 19"/>
          <p:cNvSpPr>
            <a:spLocks/>
          </p:cNvSpPr>
          <p:nvPr/>
        </p:nvSpPr>
        <p:spPr bwMode="auto">
          <a:xfrm>
            <a:off x="4081463" y="4268788"/>
            <a:ext cx="2590800" cy="228600"/>
          </a:xfrm>
          <a:custGeom>
            <a:avLst/>
            <a:gdLst>
              <a:gd name="T0" fmla="*/ 0 w 1632"/>
              <a:gd name="T1" fmla="*/ 144 h 144"/>
              <a:gd name="T2" fmla="*/ 768 w 1632"/>
              <a:gd name="T3" fmla="*/ 0 h 144"/>
              <a:gd name="T4" fmla="*/ 1632 w 1632"/>
              <a:gd name="T5" fmla="*/ 144 h 144"/>
              <a:gd name="T6" fmla="*/ 0 60000 65536"/>
              <a:gd name="T7" fmla="*/ 0 60000 65536"/>
              <a:gd name="T8" fmla="*/ 0 60000 65536"/>
              <a:gd name="T9" fmla="*/ 0 w 1632"/>
              <a:gd name="T10" fmla="*/ 0 h 144"/>
              <a:gd name="T11" fmla="*/ 1632 w 1632"/>
              <a:gd name="T12" fmla="*/ 144 h 14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32" h="144">
                <a:moveTo>
                  <a:pt x="0" y="144"/>
                </a:moveTo>
                <a:cubicBezTo>
                  <a:pt x="248" y="72"/>
                  <a:pt x="496" y="0"/>
                  <a:pt x="768" y="0"/>
                </a:cubicBezTo>
                <a:cubicBezTo>
                  <a:pt x="1040" y="0"/>
                  <a:pt x="1488" y="120"/>
                  <a:pt x="1632" y="144"/>
                </a:cubicBezTo>
              </a:path>
            </a:pathLst>
          </a:custGeom>
          <a:noFill/>
          <a:ln w="28575">
            <a:solidFill>
              <a:schemeClr val="hlink"/>
            </a:solidFill>
            <a:miter lim="800000"/>
            <a:headEnd/>
            <a:tailEnd type="triangle" w="med" len="med"/>
          </a:ln>
        </p:spPr>
        <p:txBody>
          <a:bodyPr wrap="none"/>
          <a:lstStyle/>
          <a:p>
            <a:pPr algn="r" eaLnBrk="1" hangingPunct="1"/>
            <a:endParaRPr lang="it-IT" sz="2800">
              <a:latin typeface="Tahoma" pitchFamily="34" charset="0"/>
            </a:endParaRPr>
          </a:p>
        </p:txBody>
      </p:sp>
      <p:sp>
        <p:nvSpPr>
          <p:cNvPr id="1559572" name="Freeform 20"/>
          <p:cNvSpPr>
            <a:spLocks/>
          </p:cNvSpPr>
          <p:nvPr/>
        </p:nvSpPr>
        <p:spPr bwMode="auto">
          <a:xfrm>
            <a:off x="4081463" y="3887788"/>
            <a:ext cx="2590800" cy="609600"/>
          </a:xfrm>
          <a:custGeom>
            <a:avLst/>
            <a:gdLst>
              <a:gd name="T0" fmla="*/ 0 w 1632"/>
              <a:gd name="T1" fmla="*/ 384 h 384"/>
              <a:gd name="T2" fmla="*/ 768 w 1632"/>
              <a:gd name="T3" fmla="*/ 0 h 384"/>
              <a:gd name="T4" fmla="*/ 1632 w 1632"/>
              <a:gd name="T5" fmla="*/ 384 h 384"/>
              <a:gd name="T6" fmla="*/ 0 60000 65536"/>
              <a:gd name="T7" fmla="*/ 0 60000 65536"/>
              <a:gd name="T8" fmla="*/ 0 60000 65536"/>
              <a:gd name="T9" fmla="*/ 0 w 1632"/>
              <a:gd name="T10" fmla="*/ 0 h 384"/>
              <a:gd name="T11" fmla="*/ 1632 w 1632"/>
              <a:gd name="T12" fmla="*/ 384 h 38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32" h="384">
                <a:moveTo>
                  <a:pt x="0" y="384"/>
                </a:moveTo>
                <a:cubicBezTo>
                  <a:pt x="248" y="192"/>
                  <a:pt x="496" y="0"/>
                  <a:pt x="768" y="0"/>
                </a:cubicBezTo>
                <a:cubicBezTo>
                  <a:pt x="1040" y="0"/>
                  <a:pt x="1488" y="320"/>
                  <a:pt x="1632" y="384"/>
                </a:cubicBezTo>
              </a:path>
            </a:pathLst>
          </a:custGeom>
          <a:noFill/>
          <a:ln w="28575">
            <a:solidFill>
              <a:schemeClr val="hlink"/>
            </a:solidFill>
            <a:miter lim="800000"/>
            <a:headEnd/>
            <a:tailEnd type="triangle" w="med" len="med"/>
          </a:ln>
        </p:spPr>
        <p:txBody>
          <a:bodyPr wrap="none"/>
          <a:lstStyle/>
          <a:p>
            <a:pPr algn="r" eaLnBrk="1" hangingPunct="1"/>
            <a:endParaRPr lang="it-IT" sz="2800">
              <a:latin typeface="Tahoma" pitchFamily="34" charset="0"/>
            </a:endParaRPr>
          </a:p>
        </p:txBody>
      </p:sp>
      <p:sp>
        <p:nvSpPr>
          <p:cNvPr id="1559573" name="Freeform 21"/>
          <p:cNvSpPr>
            <a:spLocks/>
          </p:cNvSpPr>
          <p:nvPr/>
        </p:nvSpPr>
        <p:spPr bwMode="auto">
          <a:xfrm>
            <a:off x="4081463" y="3265488"/>
            <a:ext cx="2705100" cy="1409700"/>
          </a:xfrm>
          <a:custGeom>
            <a:avLst/>
            <a:gdLst>
              <a:gd name="T0" fmla="*/ 0 w 1704"/>
              <a:gd name="T1" fmla="*/ 776 h 888"/>
              <a:gd name="T2" fmla="*/ 336 w 1704"/>
              <a:gd name="T3" fmla="*/ 152 h 888"/>
              <a:gd name="T4" fmla="*/ 1152 w 1704"/>
              <a:gd name="T5" fmla="*/ 104 h 888"/>
              <a:gd name="T6" fmla="*/ 1632 w 1704"/>
              <a:gd name="T7" fmla="*/ 776 h 888"/>
              <a:gd name="T8" fmla="*/ 1584 w 1704"/>
              <a:gd name="T9" fmla="*/ 776 h 88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04"/>
              <a:gd name="T16" fmla="*/ 0 h 888"/>
              <a:gd name="T17" fmla="*/ 1704 w 1704"/>
              <a:gd name="T18" fmla="*/ 888 h 88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04" h="888">
                <a:moveTo>
                  <a:pt x="0" y="776"/>
                </a:moveTo>
                <a:cubicBezTo>
                  <a:pt x="72" y="520"/>
                  <a:pt x="144" y="264"/>
                  <a:pt x="336" y="152"/>
                </a:cubicBezTo>
                <a:cubicBezTo>
                  <a:pt x="528" y="40"/>
                  <a:pt x="936" y="0"/>
                  <a:pt x="1152" y="104"/>
                </a:cubicBezTo>
                <a:cubicBezTo>
                  <a:pt x="1368" y="208"/>
                  <a:pt x="1560" y="664"/>
                  <a:pt x="1632" y="776"/>
                </a:cubicBezTo>
                <a:cubicBezTo>
                  <a:pt x="1704" y="888"/>
                  <a:pt x="1644" y="832"/>
                  <a:pt x="1584" y="776"/>
                </a:cubicBezTo>
              </a:path>
            </a:pathLst>
          </a:custGeom>
          <a:noFill/>
          <a:ln w="28575">
            <a:solidFill>
              <a:schemeClr val="hlink"/>
            </a:solidFill>
            <a:miter lim="800000"/>
            <a:headEnd/>
            <a:tailEnd type="triangle" w="med" len="med"/>
          </a:ln>
        </p:spPr>
        <p:txBody>
          <a:bodyPr wrap="none"/>
          <a:lstStyle/>
          <a:p>
            <a:pPr algn="r" eaLnBrk="1" hangingPunct="1"/>
            <a:endParaRPr lang="it-IT" sz="2800">
              <a:latin typeface="Tahoma" pitchFamily="34" charset="0"/>
            </a:endParaRPr>
          </a:p>
        </p:txBody>
      </p:sp>
      <p:sp>
        <p:nvSpPr>
          <p:cNvPr id="1559575" name="Freeform 23"/>
          <p:cNvSpPr>
            <a:spLocks/>
          </p:cNvSpPr>
          <p:nvPr/>
        </p:nvSpPr>
        <p:spPr bwMode="auto">
          <a:xfrm>
            <a:off x="4081463" y="2744788"/>
            <a:ext cx="2590800" cy="1803400"/>
          </a:xfrm>
          <a:custGeom>
            <a:avLst/>
            <a:gdLst>
              <a:gd name="T0" fmla="*/ 0 w 1632"/>
              <a:gd name="T1" fmla="*/ 1088 h 1136"/>
              <a:gd name="T2" fmla="*/ 288 w 1632"/>
              <a:gd name="T3" fmla="*/ 176 h 1136"/>
              <a:gd name="T4" fmla="*/ 768 w 1632"/>
              <a:gd name="T5" fmla="*/ 32 h 1136"/>
              <a:gd name="T6" fmla="*/ 1344 w 1632"/>
              <a:gd name="T7" fmla="*/ 320 h 1136"/>
              <a:gd name="T8" fmla="*/ 1632 w 1632"/>
              <a:gd name="T9" fmla="*/ 1136 h 113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32"/>
              <a:gd name="T16" fmla="*/ 0 h 1136"/>
              <a:gd name="T17" fmla="*/ 1632 w 1632"/>
              <a:gd name="T18" fmla="*/ 1136 h 11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32" h="1136">
                <a:moveTo>
                  <a:pt x="0" y="1088"/>
                </a:moveTo>
                <a:cubicBezTo>
                  <a:pt x="80" y="720"/>
                  <a:pt x="160" y="352"/>
                  <a:pt x="288" y="176"/>
                </a:cubicBezTo>
                <a:cubicBezTo>
                  <a:pt x="416" y="0"/>
                  <a:pt x="592" y="8"/>
                  <a:pt x="768" y="32"/>
                </a:cubicBezTo>
                <a:cubicBezTo>
                  <a:pt x="944" y="56"/>
                  <a:pt x="1200" y="136"/>
                  <a:pt x="1344" y="320"/>
                </a:cubicBezTo>
                <a:cubicBezTo>
                  <a:pt x="1488" y="504"/>
                  <a:pt x="1584" y="1000"/>
                  <a:pt x="1632" y="1136"/>
                </a:cubicBezTo>
              </a:path>
            </a:pathLst>
          </a:custGeom>
          <a:noFill/>
          <a:ln w="28575">
            <a:solidFill>
              <a:schemeClr val="hlink"/>
            </a:solidFill>
            <a:miter lim="800000"/>
            <a:headEnd/>
            <a:tailEnd type="triangle" w="med" len="med"/>
          </a:ln>
        </p:spPr>
        <p:txBody>
          <a:bodyPr wrap="none"/>
          <a:lstStyle/>
          <a:p>
            <a:pPr algn="r" eaLnBrk="1" hangingPunct="1"/>
            <a:endParaRPr lang="it-IT" sz="2800">
              <a:latin typeface="Tahoma" pitchFamily="34" charset="0"/>
            </a:endParaRPr>
          </a:p>
        </p:txBody>
      </p:sp>
      <p:sp>
        <p:nvSpPr>
          <p:cNvPr id="1559576" name="Text Box 24"/>
          <p:cNvSpPr txBox="1">
            <a:spLocks noChangeArrowheads="1"/>
          </p:cNvSpPr>
          <p:nvPr/>
        </p:nvSpPr>
        <p:spPr bwMode="auto">
          <a:xfrm>
            <a:off x="6845300" y="4148138"/>
            <a:ext cx="1960563" cy="349250"/>
          </a:xfrm>
          <a:prstGeom prst="rect">
            <a:avLst/>
          </a:prstGeom>
          <a:solidFill>
            <a:srgbClr val="FFFFCC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>
                <a:latin typeface="Arial Unicode MS" pitchFamily="34" charset="-128"/>
              </a:rPr>
              <a:t>Local Lexical</a:t>
            </a:r>
          </a:p>
        </p:txBody>
      </p:sp>
      <p:sp>
        <p:nvSpPr>
          <p:cNvPr id="1559577" name="Text Box 25"/>
          <p:cNvSpPr txBox="1">
            <a:spLocks noChangeArrowheads="1"/>
          </p:cNvSpPr>
          <p:nvPr/>
        </p:nvSpPr>
        <p:spPr bwMode="auto">
          <a:xfrm>
            <a:off x="6845300" y="3660775"/>
            <a:ext cx="1960563" cy="349250"/>
          </a:xfrm>
          <a:prstGeom prst="rect">
            <a:avLst/>
          </a:prstGeom>
          <a:solidFill>
            <a:srgbClr val="FFFFCC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>
                <a:latin typeface="Arial Unicode MS" pitchFamily="34" charset="-128"/>
              </a:rPr>
              <a:t>Syntactic Parse</a:t>
            </a:r>
          </a:p>
        </p:txBody>
      </p:sp>
      <p:sp>
        <p:nvSpPr>
          <p:cNvPr id="1559578" name="Text Box 26"/>
          <p:cNvSpPr txBox="1">
            <a:spLocks noChangeArrowheads="1"/>
          </p:cNvSpPr>
          <p:nvPr/>
        </p:nvSpPr>
        <p:spPr bwMode="auto">
          <a:xfrm>
            <a:off x="6845300" y="2925763"/>
            <a:ext cx="1960563" cy="596900"/>
          </a:xfrm>
          <a:prstGeom prst="rect">
            <a:avLst/>
          </a:prstGeom>
          <a:solidFill>
            <a:srgbClr val="FFFFCC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>
                <a:latin typeface="Arial Unicode MS" pitchFamily="34" charset="-128"/>
              </a:rPr>
              <a:t>Semantic Representation</a:t>
            </a:r>
          </a:p>
        </p:txBody>
      </p:sp>
      <p:sp>
        <p:nvSpPr>
          <p:cNvPr id="1559579" name="Text Box 27"/>
          <p:cNvSpPr txBox="1">
            <a:spLocks noChangeArrowheads="1"/>
          </p:cNvSpPr>
          <p:nvPr/>
        </p:nvSpPr>
        <p:spPr bwMode="auto">
          <a:xfrm>
            <a:off x="6845300" y="2439988"/>
            <a:ext cx="1960563" cy="349250"/>
          </a:xfrm>
          <a:prstGeom prst="rect">
            <a:avLst/>
          </a:prstGeom>
          <a:solidFill>
            <a:srgbClr val="FFFFCC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>
                <a:latin typeface="Arial Unicode MS" pitchFamily="34" charset="-128"/>
              </a:rPr>
              <a:t>Logical Forms</a:t>
            </a:r>
          </a:p>
        </p:txBody>
      </p:sp>
      <p:sp>
        <p:nvSpPr>
          <p:cNvPr id="34842" name="Rectangle 28"/>
          <p:cNvSpPr>
            <a:spLocks noChangeArrowheads="1"/>
          </p:cNvSpPr>
          <p:nvPr/>
        </p:nvSpPr>
        <p:spPr bwMode="auto">
          <a:xfrm>
            <a:off x="838200" y="4953000"/>
            <a:ext cx="76962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endParaRPr lang="en-US" sz="2000" b="1">
              <a:latin typeface="Tempus Sans ITC" pitchFamily="82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9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59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59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59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59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59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59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59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59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59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59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595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595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59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59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595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595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9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9571" grpId="0" animBg="1"/>
      <p:bldP spid="1559572" grpId="0" animBg="1"/>
      <p:bldP spid="1559573" grpId="0" animBg="1"/>
      <p:bldP spid="1559575" grpId="0" animBg="1"/>
      <p:bldP spid="1559576" grpId="0" animBg="1"/>
      <p:bldP spid="1559577" grpId="0" animBg="1"/>
      <p:bldP spid="1559578" grpId="0" animBg="1"/>
      <p:bldP spid="155957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Approaches towards TE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Learning template based entailment rules [5], inference via graph matching [1], logical inference [3] etc.</a:t>
            </a:r>
          </a:p>
          <a:p>
            <a:pPr lvl="1"/>
            <a:r>
              <a:rPr lang="en-US" b="1" i="1" dirty="0" smtClean="0"/>
              <a:t>Lexical: </a:t>
            </a:r>
            <a:r>
              <a:rPr lang="en-US" i="1" dirty="0" err="1" smtClean="0"/>
              <a:t>Ganesh</a:t>
            </a:r>
            <a:r>
              <a:rPr lang="en-US" i="1" dirty="0" smtClean="0"/>
              <a:t> bought a book. |= </a:t>
            </a:r>
            <a:r>
              <a:rPr lang="en-US" i="1" dirty="0" err="1" smtClean="0"/>
              <a:t>Ganesh</a:t>
            </a:r>
            <a:r>
              <a:rPr lang="en-US" i="1" dirty="0" smtClean="0"/>
              <a:t> purchased a book.</a:t>
            </a:r>
          </a:p>
          <a:p>
            <a:pPr lvl="1"/>
            <a:r>
              <a:rPr lang="en-US" b="1" i="1" dirty="0" smtClean="0"/>
              <a:t>Syntactic: </a:t>
            </a:r>
            <a:r>
              <a:rPr lang="en-US" i="1" dirty="0" err="1" smtClean="0"/>
              <a:t>Shyam</a:t>
            </a:r>
            <a:r>
              <a:rPr lang="en-US" i="1" dirty="0" smtClean="0"/>
              <a:t> was singing and dancing. |= </a:t>
            </a:r>
            <a:r>
              <a:rPr lang="en-US" i="1" dirty="0" err="1" smtClean="0"/>
              <a:t>Shyam</a:t>
            </a:r>
            <a:r>
              <a:rPr lang="en-US" i="1" dirty="0" smtClean="0"/>
              <a:t> was dancing.</a:t>
            </a:r>
          </a:p>
          <a:p>
            <a:pPr lvl="1"/>
            <a:r>
              <a:rPr lang="en-US" b="1" i="1" dirty="0" smtClean="0"/>
              <a:t>Semantic: </a:t>
            </a:r>
            <a:r>
              <a:rPr lang="en-US" i="1" dirty="0" smtClean="0"/>
              <a:t>John married Mary. |= Mary married John.</a:t>
            </a:r>
            <a:endParaRPr lang="en-US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Observations.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Logic based methods : precise but lack robustness.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Shallow methods : robust but lack precision.</a:t>
            </a:r>
          </a:p>
          <a:p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A deep semantic representation having captured knowledge at lexical, syntactic and semantic levels is eminently suitable for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recognizing text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entailment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UNL Representation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UNL  represents each sentence in natural language as directed graphs with hyper-nodes.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Features : Concept words, Relations, attributes.</a:t>
            </a:r>
          </a:p>
          <a:p>
            <a:pPr>
              <a:buNone/>
            </a:pP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e.g.  I told Mary that I am sick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 descr="mary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810000"/>
            <a:ext cx="4267200" cy="2800350"/>
          </a:xfrm>
          <a:prstGeom prst="rect">
            <a:avLst/>
          </a:prstGeom>
        </p:spPr>
      </p:pic>
      <p:pic>
        <p:nvPicPr>
          <p:cNvPr id="9" name="Picture 8" descr="mary.graph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800" y="4114800"/>
            <a:ext cx="2743200" cy="14954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Our Approach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Represent both text and hypothesis in their  UNL form and do analysis on the UNL expressions.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List of atomic facts (predicates) emerging from the UNL graph of the hypothesis statement must be a subset (either explicitly or implicitly) of the atomic facts emerging from the UNL graph of the text statement.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The algorithm has two main parts. 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A: Extending the set of atomic truths of the text graph based on those which are present. (referred to as growth-rules)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B: Carrying out the matching of the atomic facts in the hypothesis and the text graph (referred to as matching-rules)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Illustration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Manmohan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Singh along with president George Bush signed a letter in 2006.</a:t>
            </a:r>
            <a:r>
              <a:rPr lang="en-US" sz="2800" dirty="0" smtClean="0">
                <a:latin typeface="Times New Roman"/>
                <a:cs typeface="Times New Roman"/>
              </a:rPr>
              <a:t>╞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Bush signed a document.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Text expression</a:t>
            </a:r>
          </a:p>
          <a:p>
            <a:pPr marL="971550" lvl="1" indent="-514350">
              <a:buNone/>
            </a:pPr>
            <a:r>
              <a:rPr lang="en-US" sz="1900" dirty="0" err="1" smtClean="0"/>
              <a:t>agt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sign@entry@past,Manmohan_Singh</a:t>
            </a:r>
            <a:r>
              <a:rPr lang="en-US" sz="1900" dirty="0" smtClean="0"/>
              <a:t>)             </a:t>
            </a:r>
            <a:r>
              <a:rPr lang="en-US" sz="1900" dirty="0" err="1" smtClean="0"/>
              <a:t>agt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sign@entry@past,Manmohan_Singh</a:t>
            </a:r>
            <a:r>
              <a:rPr lang="en-US" sz="1900" dirty="0" smtClean="0"/>
              <a:t>) </a:t>
            </a:r>
          </a:p>
          <a:p>
            <a:pPr marL="971550" lvl="1" indent="-514350">
              <a:buNone/>
            </a:pPr>
            <a:r>
              <a:rPr lang="en-US" sz="1900" dirty="0" err="1" smtClean="0"/>
              <a:t>cag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sign@entry@past,President</a:t>
            </a:r>
            <a:r>
              <a:rPr lang="en-US" sz="1900" dirty="0" smtClean="0"/>
              <a:t>)                            </a:t>
            </a:r>
            <a:r>
              <a:rPr lang="en-US" sz="1900" dirty="0" err="1" smtClean="0"/>
              <a:t>cag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sign@entry@past,President</a:t>
            </a:r>
            <a:r>
              <a:rPr lang="en-US" sz="1900" dirty="0" smtClean="0"/>
              <a:t>)      </a:t>
            </a:r>
          </a:p>
          <a:p>
            <a:pPr marL="971550" lvl="1" indent="-514350">
              <a:buNone/>
            </a:pPr>
            <a:r>
              <a:rPr lang="en-US" sz="1900" b="1" dirty="0" err="1" smtClean="0"/>
              <a:t>nam</a:t>
            </a:r>
            <a:r>
              <a:rPr lang="en-US" sz="1900" b="1" dirty="0" smtClean="0"/>
              <a:t>(</a:t>
            </a:r>
            <a:r>
              <a:rPr lang="en-US" sz="1900" b="1" dirty="0" err="1" smtClean="0"/>
              <a:t>President,George_Bush</a:t>
            </a:r>
            <a:r>
              <a:rPr lang="en-US" sz="1900" b="1" dirty="0" smtClean="0"/>
              <a:t>)  </a:t>
            </a:r>
            <a:r>
              <a:rPr lang="en-US" sz="1900" dirty="0" smtClean="0"/>
              <a:t>                               </a:t>
            </a:r>
            <a:r>
              <a:rPr lang="en-US" sz="1900" dirty="0" err="1" smtClean="0"/>
              <a:t>nam</a:t>
            </a:r>
            <a:r>
              <a:rPr lang="en-US" sz="1900" dirty="0" smtClean="0"/>
              <a:t>(</a:t>
            </a:r>
            <a:r>
              <a:rPr lang="en-US" sz="1900" dirty="0" err="1" smtClean="0"/>
              <a:t>President,George_Bush</a:t>
            </a:r>
            <a:r>
              <a:rPr lang="en-US" sz="1900" dirty="0" smtClean="0"/>
              <a:t>)</a:t>
            </a:r>
          </a:p>
          <a:p>
            <a:pPr marL="971550" lvl="1" indent="-514350">
              <a:buNone/>
            </a:pPr>
            <a:r>
              <a:rPr lang="en-US" sz="1900" dirty="0" err="1" smtClean="0"/>
              <a:t>obj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sign@entry@past,letter@indef</a:t>
            </a:r>
            <a:r>
              <a:rPr lang="en-US" sz="1900" dirty="0" smtClean="0"/>
              <a:t>)                      </a:t>
            </a:r>
            <a:r>
              <a:rPr lang="en-US" sz="1900" dirty="0" err="1" smtClean="0"/>
              <a:t>obj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sign@entry@past,letter@indef</a:t>
            </a:r>
            <a:r>
              <a:rPr lang="en-US" sz="1900" dirty="0" smtClean="0"/>
              <a:t>)</a:t>
            </a:r>
          </a:p>
          <a:p>
            <a:pPr marL="971550" lvl="1" indent="-514350">
              <a:buNone/>
            </a:pPr>
            <a:r>
              <a:rPr lang="en-US" sz="1900" dirty="0" err="1" smtClean="0"/>
              <a:t>tim</a:t>
            </a:r>
            <a:r>
              <a:rPr lang="en-US" sz="1900" dirty="0" smtClean="0"/>
              <a:t>(sign@entry@past,2006)                                    </a:t>
            </a:r>
            <a:r>
              <a:rPr lang="en-US" sz="1900" dirty="0" err="1" smtClean="0"/>
              <a:t>tim</a:t>
            </a:r>
            <a:r>
              <a:rPr lang="en-US" sz="1900" dirty="0" smtClean="0"/>
              <a:t>(sign@entry@past,2006)</a:t>
            </a:r>
          </a:p>
          <a:p>
            <a:pPr lvl="2">
              <a:buNone/>
            </a:pPr>
            <a:r>
              <a:rPr lang="en-US" sz="1900" dirty="0" smtClean="0"/>
              <a:t>                                                                             </a:t>
            </a:r>
            <a:r>
              <a:rPr lang="en-US" sz="1900" b="1" dirty="0" err="1" smtClean="0"/>
              <a:t>aoj</a:t>
            </a:r>
            <a:r>
              <a:rPr lang="en-US" sz="1900" b="1" dirty="0" smtClean="0"/>
              <a:t>(</a:t>
            </a:r>
            <a:r>
              <a:rPr lang="en-US" sz="1900" b="1" dirty="0" err="1" smtClean="0"/>
              <a:t>President,George_Bush</a:t>
            </a:r>
            <a:r>
              <a:rPr lang="en-US" sz="1500" b="1" dirty="0" smtClean="0"/>
              <a:t>)</a:t>
            </a:r>
          </a:p>
          <a:p>
            <a:pPr lvl="2">
              <a:buNone/>
            </a:pPr>
            <a:endParaRPr lang="en-US" sz="1500" b="1" dirty="0" smtClean="0"/>
          </a:p>
          <a:p>
            <a:pPr marL="571500" indent="-51435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Hypothesis expression</a:t>
            </a:r>
          </a:p>
          <a:p>
            <a:pPr lvl="1">
              <a:buNone/>
            </a:pPr>
            <a:r>
              <a:rPr lang="en-US" sz="1900" dirty="0" err="1" smtClean="0"/>
              <a:t>agt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sign@entry@past,Bush</a:t>
            </a:r>
            <a:r>
              <a:rPr lang="en-US" sz="1900" dirty="0" smtClean="0"/>
              <a:t>)</a:t>
            </a:r>
          </a:p>
          <a:p>
            <a:pPr lvl="1">
              <a:buNone/>
            </a:pPr>
            <a:r>
              <a:rPr lang="en-US" sz="1900" dirty="0" err="1" smtClean="0"/>
              <a:t>obj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sign@entry@past,document@indef</a:t>
            </a:r>
            <a:r>
              <a:rPr lang="en-US" sz="1900" dirty="0" smtClean="0"/>
              <a:t>)</a:t>
            </a:r>
          </a:p>
          <a:p>
            <a:pPr lvl="1">
              <a:buNone/>
            </a:pPr>
            <a:r>
              <a:rPr lang="en-US" sz="1900" dirty="0" err="1" smtClean="0"/>
              <a:t>tim</a:t>
            </a:r>
            <a:r>
              <a:rPr lang="en-US" sz="1900" dirty="0" smtClean="0"/>
              <a:t>(sign@entry@past,2006)</a:t>
            </a:r>
          </a:p>
          <a:p>
            <a:pPr marL="571500" indent="-514350"/>
            <a:endParaRPr lang="en-US" dirty="0" smtClean="0"/>
          </a:p>
          <a:p>
            <a:pPr marL="971550" lvl="1" indent="-514350">
              <a:buFont typeface="Arial" pitchFamily="34" charset="0"/>
              <a:buChar char="•"/>
            </a:pPr>
            <a:endParaRPr lang="en-US" sz="2000" dirty="0" smtClean="0"/>
          </a:p>
          <a:p>
            <a:pPr marL="971550" lvl="1" indent="-514350">
              <a:buNone/>
            </a:pPr>
            <a:endParaRPr lang="en-US" sz="2000" dirty="0" smtClean="0"/>
          </a:p>
        </p:txBody>
      </p:sp>
      <p:sp>
        <p:nvSpPr>
          <p:cNvPr id="8" name="Right Arrow 7"/>
          <p:cNvSpPr/>
          <p:nvPr/>
        </p:nvSpPr>
        <p:spPr>
          <a:xfrm>
            <a:off x="4419600" y="3276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Illustration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Manmohan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Singh along with president George Bush   signed a letter in 2006.</a:t>
            </a:r>
            <a:r>
              <a:rPr lang="en-US" sz="2800" dirty="0" smtClean="0">
                <a:latin typeface="Times New Roman"/>
                <a:cs typeface="Times New Roman"/>
              </a:rPr>
              <a:t>╞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Bush signed a document.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Text expression</a:t>
            </a:r>
          </a:p>
          <a:p>
            <a:pPr marL="971550" lvl="1" indent="-514350">
              <a:buNone/>
            </a:pPr>
            <a:r>
              <a:rPr lang="en-US" sz="1900" dirty="0" err="1" smtClean="0"/>
              <a:t>agt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sign@entry@past,Manmohan_Singh</a:t>
            </a:r>
            <a:r>
              <a:rPr lang="en-US" sz="1900" dirty="0" smtClean="0"/>
              <a:t>)             </a:t>
            </a:r>
            <a:r>
              <a:rPr lang="en-US" sz="1900" dirty="0" err="1" smtClean="0"/>
              <a:t>agt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sign@entry@past,Manmohan_Singh</a:t>
            </a:r>
            <a:r>
              <a:rPr lang="en-US" sz="1900" dirty="0" smtClean="0"/>
              <a:t>) </a:t>
            </a:r>
          </a:p>
          <a:p>
            <a:pPr marL="971550" lvl="1" indent="-514350">
              <a:buNone/>
            </a:pPr>
            <a:r>
              <a:rPr lang="en-US" sz="1900" b="1" dirty="0" err="1" smtClean="0"/>
              <a:t>cag</a:t>
            </a:r>
            <a:r>
              <a:rPr lang="en-US" sz="1900" b="1" dirty="0" smtClean="0"/>
              <a:t>(</a:t>
            </a:r>
            <a:r>
              <a:rPr lang="en-US" sz="1900" b="1" dirty="0" err="1" smtClean="0"/>
              <a:t>sign@entry@past,President</a:t>
            </a:r>
            <a:r>
              <a:rPr lang="en-US" sz="1900" b="1" dirty="0" smtClean="0"/>
              <a:t>)</a:t>
            </a:r>
            <a:r>
              <a:rPr lang="en-US" sz="1900" dirty="0" smtClean="0"/>
              <a:t>                           </a:t>
            </a:r>
            <a:r>
              <a:rPr lang="en-US" sz="1900" dirty="0" err="1" smtClean="0"/>
              <a:t>cag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sign@entry@past,President</a:t>
            </a:r>
            <a:r>
              <a:rPr lang="en-US" sz="1900" dirty="0" smtClean="0"/>
              <a:t>)      </a:t>
            </a:r>
          </a:p>
          <a:p>
            <a:pPr marL="971550" lvl="1" indent="-514350">
              <a:buNone/>
            </a:pPr>
            <a:r>
              <a:rPr lang="en-US" sz="1900" b="1" dirty="0" err="1" smtClean="0"/>
              <a:t>nam</a:t>
            </a:r>
            <a:r>
              <a:rPr lang="en-US" sz="1900" b="1" dirty="0" smtClean="0"/>
              <a:t>(</a:t>
            </a:r>
            <a:r>
              <a:rPr lang="en-US" sz="1900" b="1" dirty="0" err="1" smtClean="0"/>
              <a:t>President,George_Bush</a:t>
            </a:r>
            <a:r>
              <a:rPr lang="en-US" sz="1900" b="1" dirty="0" smtClean="0"/>
              <a:t>)</a:t>
            </a:r>
            <a:r>
              <a:rPr lang="en-US" sz="1900" dirty="0" smtClean="0"/>
              <a:t>                                 </a:t>
            </a:r>
            <a:r>
              <a:rPr lang="en-US" sz="1900" dirty="0" err="1" smtClean="0"/>
              <a:t>nam</a:t>
            </a:r>
            <a:r>
              <a:rPr lang="en-US" sz="1900" dirty="0" smtClean="0"/>
              <a:t>(</a:t>
            </a:r>
            <a:r>
              <a:rPr lang="en-US" sz="1900" dirty="0" err="1" smtClean="0"/>
              <a:t>President,George_Bush</a:t>
            </a:r>
            <a:r>
              <a:rPr lang="en-US" sz="1900" dirty="0" smtClean="0"/>
              <a:t>)</a:t>
            </a:r>
          </a:p>
          <a:p>
            <a:pPr marL="971550" lvl="1" indent="-514350">
              <a:buNone/>
            </a:pPr>
            <a:r>
              <a:rPr lang="en-US" sz="1900" dirty="0" err="1" smtClean="0"/>
              <a:t>obj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sign@entry@past,letter@indef</a:t>
            </a:r>
            <a:r>
              <a:rPr lang="en-US" sz="1900" dirty="0" smtClean="0"/>
              <a:t>)                       </a:t>
            </a:r>
            <a:r>
              <a:rPr lang="en-US" sz="1900" dirty="0" err="1" smtClean="0"/>
              <a:t>obj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sign@entry@past,letter@indef</a:t>
            </a:r>
            <a:r>
              <a:rPr lang="en-US" sz="1900" dirty="0" smtClean="0"/>
              <a:t>)</a:t>
            </a:r>
          </a:p>
          <a:p>
            <a:pPr marL="971550" lvl="1" indent="-514350">
              <a:buNone/>
            </a:pPr>
            <a:r>
              <a:rPr lang="en-US" sz="1900" dirty="0" err="1" smtClean="0"/>
              <a:t>tim</a:t>
            </a:r>
            <a:r>
              <a:rPr lang="en-US" sz="1900" dirty="0" smtClean="0"/>
              <a:t>(sign@entry@past,2006)                                     </a:t>
            </a:r>
            <a:r>
              <a:rPr lang="en-US" sz="1900" dirty="0" err="1" smtClean="0"/>
              <a:t>tim</a:t>
            </a:r>
            <a:r>
              <a:rPr lang="en-US" sz="1900" dirty="0" smtClean="0"/>
              <a:t>(sign@entry@past,2006)</a:t>
            </a:r>
          </a:p>
          <a:p>
            <a:pPr lvl="2">
              <a:buNone/>
            </a:pPr>
            <a:r>
              <a:rPr lang="en-US" sz="1900" dirty="0" smtClean="0"/>
              <a:t>                                                                              </a:t>
            </a:r>
            <a:r>
              <a:rPr lang="en-US" sz="1900" dirty="0" err="1" smtClean="0"/>
              <a:t>aoj</a:t>
            </a:r>
            <a:r>
              <a:rPr lang="en-US" sz="1900" dirty="0" smtClean="0"/>
              <a:t>(</a:t>
            </a:r>
            <a:r>
              <a:rPr lang="en-US" sz="1900" dirty="0" err="1" smtClean="0"/>
              <a:t>President,George_Bush</a:t>
            </a:r>
            <a:r>
              <a:rPr lang="en-US" sz="1900" dirty="0" smtClean="0"/>
              <a:t>)</a:t>
            </a:r>
          </a:p>
          <a:p>
            <a:pPr lvl="1">
              <a:buNone/>
            </a:pPr>
            <a:r>
              <a:rPr lang="en-US" sz="1900" dirty="0" smtClean="0"/>
              <a:t>                                                                                        </a:t>
            </a:r>
            <a:r>
              <a:rPr lang="en-US" sz="1900" b="1" dirty="0" err="1" smtClean="0"/>
              <a:t>cag</a:t>
            </a:r>
            <a:r>
              <a:rPr lang="en-US" sz="1900" b="1" dirty="0" smtClean="0"/>
              <a:t>(</a:t>
            </a:r>
            <a:r>
              <a:rPr lang="en-US" sz="1900" b="1" dirty="0" err="1" smtClean="0"/>
              <a:t>sign@entry@past,George_Bush</a:t>
            </a:r>
            <a:r>
              <a:rPr lang="en-US" sz="1900" b="1" dirty="0" smtClean="0"/>
              <a:t>)</a:t>
            </a:r>
          </a:p>
          <a:p>
            <a:pPr marL="571500" indent="-51435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Hypothesis expression</a:t>
            </a:r>
          </a:p>
          <a:p>
            <a:pPr lvl="1">
              <a:buNone/>
            </a:pPr>
            <a:r>
              <a:rPr lang="en-US" sz="1900" dirty="0" err="1" smtClean="0"/>
              <a:t>agt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sign@entry@past,Bush</a:t>
            </a:r>
            <a:r>
              <a:rPr lang="en-US" sz="1900" dirty="0" smtClean="0"/>
              <a:t>)</a:t>
            </a:r>
          </a:p>
          <a:p>
            <a:pPr lvl="1">
              <a:buNone/>
            </a:pPr>
            <a:r>
              <a:rPr lang="en-US" sz="1900" dirty="0" err="1" smtClean="0"/>
              <a:t>obj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sign@entry@past,document@indef</a:t>
            </a:r>
            <a:r>
              <a:rPr lang="en-US" sz="1900" dirty="0" smtClean="0"/>
              <a:t>)</a:t>
            </a:r>
          </a:p>
          <a:p>
            <a:pPr lvl="1">
              <a:buNone/>
            </a:pPr>
            <a:r>
              <a:rPr lang="en-US" sz="1900" dirty="0" err="1" smtClean="0"/>
              <a:t>tim</a:t>
            </a:r>
            <a:r>
              <a:rPr lang="en-US" sz="1900" dirty="0" smtClean="0"/>
              <a:t>(sign@entry@past,2006)</a:t>
            </a:r>
          </a:p>
          <a:p>
            <a:pPr marL="571500" indent="-514350"/>
            <a:endParaRPr lang="en-US" dirty="0" smtClean="0"/>
          </a:p>
          <a:p>
            <a:pPr marL="971550" lvl="1" indent="-514350">
              <a:buFont typeface="Arial" pitchFamily="34" charset="0"/>
              <a:buChar char="•"/>
            </a:pPr>
            <a:endParaRPr lang="en-US" sz="2000" dirty="0" smtClean="0"/>
          </a:p>
          <a:p>
            <a:pPr marL="971550" lvl="1" indent="-514350">
              <a:buNone/>
            </a:pPr>
            <a:endParaRPr lang="en-US" sz="2000" dirty="0" smtClean="0"/>
          </a:p>
        </p:txBody>
      </p:sp>
      <p:sp>
        <p:nvSpPr>
          <p:cNvPr id="8" name="Right Arrow 7"/>
          <p:cNvSpPr/>
          <p:nvPr/>
        </p:nvSpPr>
        <p:spPr>
          <a:xfrm>
            <a:off x="4419600" y="3276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Illustration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Manmohan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Singh along with president George Bush   signed a letter in 2006.</a:t>
            </a:r>
            <a:r>
              <a:rPr lang="en-US" sz="2800" dirty="0" smtClean="0">
                <a:latin typeface="Times New Roman"/>
                <a:cs typeface="Times New Roman"/>
              </a:rPr>
              <a:t>╞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Bush signed a document.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Text expression</a:t>
            </a:r>
          </a:p>
          <a:p>
            <a:pPr marL="971550" lvl="1" indent="-514350">
              <a:buNone/>
            </a:pPr>
            <a:r>
              <a:rPr lang="en-US" sz="1900" dirty="0" err="1" smtClean="0"/>
              <a:t>agt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sign@entry@past,Manmohan_Singh</a:t>
            </a:r>
            <a:r>
              <a:rPr lang="en-US" sz="1900" dirty="0" smtClean="0"/>
              <a:t>)             </a:t>
            </a:r>
            <a:r>
              <a:rPr lang="en-US" sz="1900" dirty="0" err="1" smtClean="0"/>
              <a:t>agt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sign@entry@past,Manmohan_Singh</a:t>
            </a:r>
            <a:r>
              <a:rPr lang="en-US" sz="1900" dirty="0" smtClean="0"/>
              <a:t>) </a:t>
            </a:r>
          </a:p>
          <a:p>
            <a:pPr marL="971550" lvl="1" indent="-514350">
              <a:buNone/>
            </a:pPr>
            <a:r>
              <a:rPr lang="en-US" sz="1900" dirty="0" err="1" smtClean="0"/>
              <a:t>cag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sign@entry@past,President</a:t>
            </a:r>
            <a:r>
              <a:rPr lang="en-US" sz="1900" dirty="0" smtClean="0"/>
              <a:t>)                            </a:t>
            </a:r>
            <a:r>
              <a:rPr lang="en-US" sz="1900" dirty="0" err="1" smtClean="0"/>
              <a:t>cag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sign@entry@past,President</a:t>
            </a:r>
            <a:r>
              <a:rPr lang="en-US" sz="1900" dirty="0" smtClean="0"/>
              <a:t>)      </a:t>
            </a:r>
          </a:p>
          <a:p>
            <a:pPr marL="971550" lvl="1" indent="-514350">
              <a:buNone/>
            </a:pPr>
            <a:r>
              <a:rPr lang="en-US" sz="1900" dirty="0" err="1" smtClean="0"/>
              <a:t>nam</a:t>
            </a:r>
            <a:r>
              <a:rPr lang="en-US" sz="1900" dirty="0" smtClean="0"/>
              <a:t>(</a:t>
            </a:r>
            <a:r>
              <a:rPr lang="en-US" sz="1900" dirty="0" err="1" smtClean="0"/>
              <a:t>President,George_Bush</a:t>
            </a:r>
            <a:r>
              <a:rPr lang="en-US" sz="1900" dirty="0" smtClean="0"/>
              <a:t>)                                  </a:t>
            </a:r>
            <a:r>
              <a:rPr lang="en-US" sz="1900" dirty="0" err="1" smtClean="0"/>
              <a:t>nam</a:t>
            </a:r>
            <a:r>
              <a:rPr lang="en-US" sz="1900" dirty="0" smtClean="0"/>
              <a:t>(</a:t>
            </a:r>
            <a:r>
              <a:rPr lang="en-US" sz="1900" dirty="0" err="1" smtClean="0"/>
              <a:t>President,George_Bush</a:t>
            </a:r>
            <a:r>
              <a:rPr lang="en-US" sz="1900" dirty="0" smtClean="0"/>
              <a:t>)</a:t>
            </a:r>
          </a:p>
          <a:p>
            <a:pPr marL="971550" lvl="1" indent="-514350">
              <a:buNone/>
            </a:pPr>
            <a:r>
              <a:rPr lang="en-US" sz="1900" dirty="0" err="1" smtClean="0"/>
              <a:t>obj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sign@entry@past,letter@indef</a:t>
            </a:r>
            <a:r>
              <a:rPr lang="en-US" sz="1900" dirty="0" smtClean="0"/>
              <a:t>)                       </a:t>
            </a:r>
            <a:r>
              <a:rPr lang="en-US" sz="1900" dirty="0" err="1" smtClean="0"/>
              <a:t>obj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sign@entry@past,letter@indef</a:t>
            </a:r>
            <a:r>
              <a:rPr lang="en-US" sz="1900" dirty="0" smtClean="0"/>
              <a:t>)</a:t>
            </a:r>
          </a:p>
          <a:p>
            <a:pPr marL="971550" lvl="1" indent="-514350">
              <a:buNone/>
            </a:pPr>
            <a:r>
              <a:rPr lang="en-US" sz="1900" dirty="0" err="1" smtClean="0"/>
              <a:t>tim</a:t>
            </a:r>
            <a:r>
              <a:rPr lang="en-US" sz="1900" dirty="0" smtClean="0"/>
              <a:t>(sign@entry@past,2006)                                     </a:t>
            </a:r>
            <a:r>
              <a:rPr lang="en-US" sz="1900" dirty="0" err="1" smtClean="0"/>
              <a:t>tim</a:t>
            </a:r>
            <a:r>
              <a:rPr lang="en-US" sz="1900" dirty="0" smtClean="0"/>
              <a:t>(sign@entry@past,2006)</a:t>
            </a:r>
          </a:p>
          <a:p>
            <a:pPr lvl="2">
              <a:buNone/>
            </a:pPr>
            <a:r>
              <a:rPr lang="en-US" sz="1900" dirty="0" smtClean="0"/>
              <a:t>                                                                              </a:t>
            </a:r>
            <a:r>
              <a:rPr lang="en-US" sz="1900" dirty="0" err="1" smtClean="0"/>
              <a:t>aoj</a:t>
            </a:r>
            <a:r>
              <a:rPr lang="en-US" sz="1900" dirty="0" smtClean="0"/>
              <a:t>(</a:t>
            </a:r>
            <a:r>
              <a:rPr lang="en-US" sz="1900" dirty="0" err="1" smtClean="0"/>
              <a:t>President,George_Bush</a:t>
            </a:r>
            <a:r>
              <a:rPr lang="en-US" sz="1900" dirty="0" smtClean="0"/>
              <a:t>)</a:t>
            </a:r>
          </a:p>
          <a:p>
            <a:pPr lvl="1">
              <a:buNone/>
            </a:pPr>
            <a:r>
              <a:rPr lang="en-US" sz="1900" dirty="0" smtClean="0"/>
              <a:t>                                                                                        </a:t>
            </a:r>
            <a:r>
              <a:rPr lang="en-US" sz="1900" dirty="0" err="1" smtClean="0"/>
              <a:t>cag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sign@entry@past,George_Bush</a:t>
            </a:r>
            <a:r>
              <a:rPr lang="en-US" sz="1900" dirty="0" smtClean="0"/>
              <a:t>)</a:t>
            </a:r>
          </a:p>
          <a:p>
            <a:pPr marL="571500" indent="-514350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Hypothesis expression</a:t>
            </a:r>
          </a:p>
          <a:p>
            <a:pPr lvl="1">
              <a:buNone/>
            </a:pPr>
            <a:r>
              <a:rPr lang="en-US" sz="1900" dirty="0" err="1" smtClean="0"/>
              <a:t>agt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sign@entry@past,Bush</a:t>
            </a:r>
            <a:r>
              <a:rPr lang="en-US" sz="1900" dirty="0" smtClean="0"/>
              <a:t>)</a:t>
            </a:r>
          </a:p>
          <a:p>
            <a:pPr lvl="1">
              <a:buNone/>
            </a:pPr>
            <a:r>
              <a:rPr lang="en-US" sz="1900" dirty="0" err="1" smtClean="0"/>
              <a:t>obj</a:t>
            </a:r>
            <a:r>
              <a:rPr lang="en-US" sz="1900" dirty="0" smtClean="0"/>
              <a:t>(</a:t>
            </a:r>
            <a:r>
              <a:rPr lang="en-US" sz="1900" dirty="0" err="1" smtClean="0"/>
              <a:t>sign@entry@past,document@indef</a:t>
            </a:r>
            <a:r>
              <a:rPr lang="en-US" sz="1900" dirty="0" smtClean="0"/>
              <a:t>)</a:t>
            </a:r>
          </a:p>
          <a:p>
            <a:pPr lvl="1">
              <a:buNone/>
            </a:pPr>
            <a:r>
              <a:rPr lang="en-US" sz="1900" dirty="0" err="1" smtClean="0"/>
              <a:t>tim</a:t>
            </a:r>
            <a:r>
              <a:rPr lang="en-US" sz="1900" dirty="0" smtClean="0"/>
              <a:t>(sign@entry@past,2006)</a:t>
            </a:r>
          </a:p>
          <a:p>
            <a:pPr marL="571500" indent="-514350"/>
            <a:endParaRPr lang="en-US" dirty="0" smtClean="0"/>
          </a:p>
          <a:p>
            <a:pPr marL="971550" lvl="1" indent="-514350">
              <a:buFont typeface="Arial" pitchFamily="34" charset="0"/>
              <a:buChar char="•"/>
            </a:pPr>
            <a:endParaRPr lang="en-US" sz="2000" dirty="0" smtClean="0"/>
          </a:p>
          <a:p>
            <a:pPr marL="971550" lvl="1" indent="-514350">
              <a:buNone/>
            </a:pPr>
            <a:endParaRPr lang="en-US" sz="2000" dirty="0" smtClean="0"/>
          </a:p>
        </p:txBody>
      </p:sp>
      <p:sp>
        <p:nvSpPr>
          <p:cNvPr id="8" name="Right Arrow 7"/>
          <p:cNvSpPr/>
          <p:nvPr/>
        </p:nvSpPr>
        <p:spPr>
          <a:xfrm>
            <a:off x="4419600" y="3276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Illustration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Manmohan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Singh along with president George Bush   signed a letter in 2006. </a:t>
            </a:r>
            <a:r>
              <a:rPr lang="en-US" dirty="0" smtClean="0">
                <a:latin typeface="Times New Roman"/>
                <a:cs typeface="Times New Roman"/>
              </a:rPr>
              <a:t>╞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Bush signed a document.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Text expression</a:t>
            </a:r>
          </a:p>
          <a:p>
            <a:pPr marL="971550" lvl="1" indent="-514350">
              <a:buNone/>
            </a:pPr>
            <a:r>
              <a:rPr lang="en-US" sz="2100" dirty="0" err="1" smtClean="0"/>
              <a:t>agt</a:t>
            </a:r>
            <a:r>
              <a:rPr lang="en-US" sz="2100" dirty="0" smtClean="0"/>
              <a:t>(</a:t>
            </a:r>
            <a:r>
              <a:rPr lang="en-US" sz="2100" dirty="0" err="1" smtClean="0"/>
              <a:t>sign@entry@past,Manmohan_Singh</a:t>
            </a:r>
            <a:r>
              <a:rPr lang="en-US" sz="2100" dirty="0" smtClean="0"/>
              <a:t>)</a:t>
            </a:r>
          </a:p>
          <a:p>
            <a:pPr marL="971550" lvl="1" indent="-514350">
              <a:buNone/>
            </a:pPr>
            <a:r>
              <a:rPr lang="en-US" sz="2100" dirty="0" err="1" smtClean="0"/>
              <a:t>cag</a:t>
            </a:r>
            <a:r>
              <a:rPr lang="en-US" sz="2100" dirty="0" smtClean="0"/>
              <a:t>(</a:t>
            </a:r>
            <a:r>
              <a:rPr lang="en-US" sz="2100" dirty="0" err="1" smtClean="0"/>
              <a:t>sign@entry@past,President</a:t>
            </a:r>
            <a:r>
              <a:rPr lang="en-US" sz="2100" dirty="0" smtClean="0"/>
              <a:t>)</a:t>
            </a:r>
          </a:p>
          <a:p>
            <a:pPr marL="971550" lvl="1" indent="-514350">
              <a:buNone/>
            </a:pPr>
            <a:r>
              <a:rPr lang="en-US" sz="2100" dirty="0" err="1" smtClean="0"/>
              <a:t>nam</a:t>
            </a:r>
            <a:r>
              <a:rPr lang="en-US" sz="2100" dirty="0" smtClean="0"/>
              <a:t>(</a:t>
            </a:r>
            <a:r>
              <a:rPr lang="en-US" sz="2100" dirty="0" err="1" smtClean="0"/>
              <a:t>President,George_Bush</a:t>
            </a:r>
            <a:r>
              <a:rPr lang="en-US" sz="2100" dirty="0" smtClean="0"/>
              <a:t>)</a:t>
            </a:r>
          </a:p>
          <a:p>
            <a:pPr marL="971550" lvl="1" indent="-514350">
              <a:buNone/>
            </a:pPr>
            <a:r>
              <a:rPr lang="en-US" sz="2100" dirty="0" err="1" smtClean="0"/>
              <a:t>obj</a:t>
            </a:r>
            <a:r>
              <a:rPr lang="en-US" sz="2100" dirty="0" smtClean="0"/>
              <a:t>(</a:t>
            </a:r>
            <a:r>
              <a:rPr lang="en-US" sz="2100" dirty="0" err="1" smtClean="0"/>
              <a:t>sign@entry@past,letter@indef</a:t>
            </a:r>
            <a:r>
              <a:rPr lang="en-US" sz="2100" dirty="0" smtClean="0"/>
              <a:t>)</a:t>
            </a:r>
          </a:p>
          <a:p>
            <a:pPr marL="971550" lvl="1" indent="-514350">
              <a:buNone/>
            </a:pPr>
            <a:r>
              <a:rPr lang="en-US" sz="2100" b="1" dirty="0" err="1" smtClean="0"/>
              <a:t>tim</a:t>
            </a:r>
            <a:r>
              <a:rPr lang="en-US" sz="2100" b="1" dirty="0" smtClean="0"/>
              <a:t>(sign@entry@past,2006)</a:t>
            </a:r>
          </a:p>
          <a:p>
            <a:pPr marL="971550" lvl="1" indent="-514350">
              <a:buNone/>
            </a:pPr>
            <a:r>
              <a:rPr lang="en-US" sz="2100" dirty="0" smtClean="0"/>
              <a:t> </a:t>
            </a:r>
            <a:r>
              <a:rPr lang="en-US" sz="2100" dirty="0" err="1" smtClean="0"/>
              <a:t>aoj</a:t>
            </a:r>
            <a:r>
              <a:rPr lang="en-US" sz="2100" dirty="0" smtClean="0"/>
              <a:t>(</a:t>
            </a:r>
            <a:r>
              <a:rPr lang="en-US" sz="2100" dirty="0" err="1" smtClean="0"/>
              <a:t>President,George_Bush</a:t>
            </a:r>
            <a:r>
              <a:rPr lang="en-US" sz="2100" dirty="0" smtClean="0"/>
              <a:t>)</a:t>
            </a:r>
          </a:p>
          <a:p>
            <a:pPr marL="971550" lvl="1" indent="-514350">
              <a:buNone/>
            </a:pPr>
            <a:r>
              <a:rPr lang="en-US" sz="2100" dirty="0" smtClean="0"/>
              <a:t> </a:t>
            </a:r>
            <a:r>
              <a:rPr lang="en-US" sz="2100" dirty="0" err="1" smtClean="0"/>
              <a:t>cag</a:t>
            </a:r>
            <a:r>
              <a:rPr lang="en-US" sz="2100" dirty="0" smtClean="0"/>
              <a:t>(</a:t>
            </a:r>
            <a:r>
              <a:rPr lang="en-US" sz="2100" dirty="0" err="1" smtClean="0"/>
              <a:t>sign@entry@past,George_Bush</a:t>
            </a:r>
            <a:r>
              <a:rPr lang="en-US" sz="2100" dirty="0" smtClean="0"/>
              <a:t>)</a:t>
            </a:r>
            <a:endParaRPr lang="en-US" sz="2100" b="1" dirty="0" smtClean="0"/>
          </a:p>
          <a:p>
            <a:pPr marL="571500" indent="-514350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Hypothesis expression</a:t>
            </a:r>
          </a:p>
          <a:p>
            <a:pPr lvl="1">
              <a:buNone/>
            </a:pPr>
            <a:r>
              <a:rPr lang="en-US" sz="2100" dirty="0" err="1" smtClean="0"/>
              <a:t>agt</a:t>
            </a:r>
            <a:r>
              <a:rPr lang="en-US" sz="2100" dirty="0" smtClean="0"/>
              <a:t>(</a:t>
            </a:r>
            <a:r>
              <a:rPr lang="en-US" sz="2100" dirty="0" err="1" smtClean="0"/>
              <a:t>sign@entry@past,Bush</a:t>
            </a:r>
            <a:r>
              <a:rPr lang="en-US" sz="2100" dirty="0" smtClean="0"/>
              <a:t>)</a:t>
            </a:r>
          </a:p>
          <a:p>
            <a:pPr lvl="1">
              <a:buNone/>
            </a:pPr>
            <a:r>
              <a:rPr lang="en-US" sz="2100" dirty="0" err="1" smtClean="0"/>
              <a:t>obj</a:t>
            </a:r>
            <a:r>
              <a:rPr lang="en-US" sz="2100" dirty="0" smtClean="0"/>
              <a:t>(</a:t>
            </a:r>
            <a:r>
              <a:rPr lang="en-US" sz="2100" dirty="0" err="1" smtClean="0"/>
              <a:t>sign@entry@past,document@indef</a:t>
            </a:r>
            <a:r>
              <a:rPr lang="en-US" sz="2100" dirty="0" smtClean="0"/>
              <a:t>)</a:t>
            </a:r>
          </a:p>
          <a:p>
            <a:pPr lvl="1">
              <a:buNone/>
            </a:pPr>
            <a:r>
              <a:rPr lang="en-US" sz="2100" b="1" dirty="0" err="1" smtClean="0"/>
              <a:t>tim</a:t>
            </a:r>
            <a:r>
              <a:rPr lang="en-US" sz="2100" b="1" dirty="0" smtClean="0"/>
              <a:t>(sign@entry@past,2006)</a:t>
            </a:r>
          </a:p>
          <a:p>
            <a:pPr marL="571500" indent="-514350"/>
            <a:endParaRPr lang="en-US" dirty="0" smtClean="0"/>
          </a:p>
          <a:p>
            <a:pPr marL="971550" lvl="1" indent="-514350">
              <a:buFont typeface="Arial" pitchFamily="34" charset="0"/>
              <a:buChar char="•"/>
            </a:pPr>
            <a:endParaRPr lang="en-US" sz="2000" dirty="0" smtClean="0"/>
          </a:p>
          <a:p>
            <a:pPr marL="971550" lvl="1" indent="-514350">
              <a:buNone/>
            </a:pPr>
            <a:endParaRPr lang="en-US" sz="2000" dirty="0" smtClean="0"/>
          </a:p>
        </p:txBody>
      </p:sp>
      <p:pic>
        <p:nvPicPr>
          <p:cNvPr id="4" name="Picture 3" descr="obj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3200400"/>
            <a:ext cx="3518929" cy="1676400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 rot="1082259">
            <a:off x="4834681" y="4113691"/>
            <a:ext cx="5334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Arrow 5"/>
          <p:cNvSpPr/>
          <p:nvPr/>
        </p:nvSpPr>
        <p:spPr>
          <a:xfrm rot="19826396">
            <a:off x="5220588" y="5293727"/>
            <a:ext cx="533400" cy="2987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Illustration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Manmohan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Singh along with president George Bush   signed a letter in 2006. </a:t>
            </a:r>
            <a:r>
              <a:rPr lang="en-US" dirty="0" smtClean="0">
                <a:latin typeface="Times New Roman"/>
                <a:cs typeface="Times New Roman"/>
              </a:rPr>
              <a:t>╞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Bush signed a document.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Text expression</a:t>
            </a:r>
          </a:p>
          <a:p>
            <a:pPr marL="971550" lvl="1" indent="-514350">
              <a:buNone/>
            </a:pPr>
            <a:r>
              <a:rPr lang="en-US" sz="2100" dirty="0" err="1" smtClean="0"/>
              <a:t>agt</a:t>
            </a:r>
            <a:r>
              <a:rPr lang="en-US" sz="2100" dirty="0" smtClean="0"/>
              <a:t>(</a:t>
            </a:r>
            <a:r>
              <a:rPr lang="en-US" sz="2100" dirty="0" err="1" smtClean="0"/>
              <a:t>sign@entry@past,Manmohan_Singh</a:t>
            </a:r>
            <a:r>
              <a:rPr lang="en-US" sz="2100" dirty="0" smtClean="0"/>
              <a:t>)</a:t>
            </a:r>
          </a:p>
          <a:p>
            <a:pPr marL="971550" lvl="1" indent="-514350">
              <a:buNone/>
            </a:pPr>
            <a:r>
              <a:rPr lang="en-US" sz="2100" dirty="0" err="1" smtClean="0"/>
              <a:t>cag</a:t>
            </a:r>
            <a:r>
              <a:rPr lang="en-US" sz="2100" dirty="0" smtClean="0"/>
              <a:t>(</a:t>
            </a:r>
            <a:r>
              <a:rPr lang="en-US" sz="2100" dirty="0" err="1" smtClean="0"/>
              <a:t>sign@entry@past,President</a:t>
            </a:r>
            <a:r>
              <a:rPr lang="en-US" sz="2100" dirty="0" smtClean="0"/>
              <a:t>)</a:t>
            </a:r>
          </a:p>
          <a:p>
            <a:pPr marL="971550" lvl="1" indent="-514350">
              <a:buNone/>
            </a:pPr>
            <a:r>
              <a:rPr lang="en-US" sz="2100" dirty="0" err="1" smtClean="0"/>
              <a:t>nam</a:t>
            </a:r>
            <a:r>
              <a:rPr lang="en-US" sz="2100" dirty="0" smtClean="0"/>
              <a:t>(</a:t>
            </a:r>
            <a:r>
              <a:rPr lang="en-US" sz="2100" dirty="0" err="1" smtClean="0"/>
              <a:t>President,George_Bush</a:t>
            </a:r>
            <a:r>
              <a:rPr lang="en-US" sz="2100" dirty="0" smtClean="0"/>
              <a:t>)</a:t>
            </a:r>
          </a:p>
          <a:p>
            <a:pPr marL="971550" lvl="1" indent="-514350">
              <a:buNone/>
            </a:pPr>
            <a:r>
              <a:rPr lang="en-US" sz="2100" b="1" dirty="0" err="1" smtClean="0"/>
              <a:t>obj</a:t>
            </a:r>
            <a:r>
              <a:rPr lang="en-US" sz="2100" b="1" dirty="0" smtClean="0"/>
              <a:t>(</a:t>
            </a:r>
            <a:r>
              <a:rPr lang="en-US" sz="2100" b="1" dirty="0" err="1" smtClean="0"/>
              <a:t>sign@entry@past,letter@indef</a:t>
            </a:r>
            <a:r>
              <a:rPr lang="en-US" sz="2100" b="1" dirty="0" smtClean="0"/>
              <a:t>)</a:t>
            </a:r>
          </a:p>
          <a:p>
            <a:pPr marL="971550" lvl="1" indent="-514350">
              <a:buNone/>
            </a:pPr>
            <a:r>
              <a:rPr lang="en-US" sz="2100" dirty="0" err="1" smtClean="0"/>
              <a:t>tim</a:t>
            </a:r>
            <a:r>
              <a:rPr lang="en-US" sz="2100" dirty="0" smtClean="0"/>
              <a:t>(sign@entry@past,2006)</a:t>
            </a:r>
          </a:p>
          <a:p>
            <a:pPr marL="971550" lvl="1" indent="-514350">
              <a:buNone/>
            </a:pPr>
            <a:r>
              <a:rPr lang="en-US" sz="2100" dirty="0" smtClean="0"/>
              <a:t> </a:t>
            </a:r>
            <a:r>
              <a:rPr lang="en-US" sz="2100" dirty="0" err="1" smtClean="0"/>
              <a:t>aoj</a:t>
            </a:r>
            <a:r>
              <a:rPr lang="en-US" sz="2100" dirty="0" smtClean="0"/>
              <a:t>(</a:t>
            </a:r>
            <a:r>
              <a:rPr lang="en-US" sz="2100" dirty="0" err="1" smtClean="0"/>
              <a:t>President,George_Bush</a:t>
            </a:r>
            <a:r>
              <a:rPr lang="en-US" sz="2100" dirty="0" smtClean="0"/>
              <a:t>)</a:t>
            </a:r>
          </a:p>
          <a:p>
            <a:pPr marL="971550" lvl="1" indent="-514350">
              <a:buNone/>
            </a:pPr>
            <a:r>
              <a:rPr lang="en-US" sz="2100" dirty="0" smtClean="0"/>
              <a:t> </a:t>
            </a:r>
            <a:r>
              <a:rPr lang="en-US" sz="2100" dirty="0" err="1" smtClean="0"/>
              <a:t>cag</a:t>
            </a:r>
            <a:r>
              <a:rPr lang="en-US" sz="2100" dirty="0" smtClean="0"/>
              <a:t>(</a:t>
            </a:r>
            <a:r>
              <a:rPr lang="en-US" sz="2100" dirty="0" err="1" smtClean="0"/>
              <a:t>sign@entry@past,George_Bush</a:t>
            </a:r>
            <a:r>
              <a:rPr lang="en-US" sz="2100" dirty="0" smtClean="0"/>
              <a:t>)</a:t>
            </a:r>
            <a:endParaRPr lang="en-US" sz="2100" b="1" dirty="0" smtClean="0"/>
          </a:p>
          <a:p>
            <a:pPr marL="571500" indent="-514350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Hypothesis expression</a:t>
            </a:r>
          </a:p>
          <a:p>
            <a:pPr lvl="1">
              <a:buNone/>
            </a:pPr>
            <a:r>
              <a:rPr lang="en-US" sz="2100" dirty="0" err="1" smtClean="0"/>
              <a:t>agt</a:t>
            </a:r>
            <a:r>
              <a:rPr lang="en-US" sz="2100" dirty="0" smtClean="0"/>
              <a:t>(</a:t>
            </a:r>
            <a:r>
              <a:rPr lang="en-US" sz="2100" dirty="0" err="1" smtClean="0"/>
              <a:t>sign@entry@past,Bush</a:t>
            </a:r>
            <a:r>
              <a:rPr lang="en-US" sz="2100" dirty="0" smtClean="0"/>
              <a:t>)</a:t>
            </a:r>
          </a:p>
          <a:p>
            <a:pPr lvl="1">
              <a:buNone/>
            </a:pPr>
            <a:r>
              <a:rPr lang="en-US" sz="2100" b="1" dirty="0" err="1" smtClean="0"/>
              <a:t>obj</a:t>
            </a:r>
            <a:r>
              <a:rPr lang="en-US" sz="2100" b="1" dirty="0" smtClean="0"/>
              <a:t>(</a:t>
            </a:r>
            <a:r>
              <a:rPr lang="en-US" sz="2100" b="1" dirty="0" err="1" smtClean="0"/>
              <a:t>sign@entry@past,document@indef</a:t>
            </a:r>
            <a:r>
              <a:rPr lang="en-US" sz="2100" b="1" dirty="0" smtClean="0"/>
              <a:t>)</a:t>
            </a:r>
          </a:p>
          <a:p>
            <a:pPr lvl="1">
              <a:buNone/>
            </a:pPr>
            <a:r>
              <a:rPr lang="en-US" sz="2100" dirty="0" err="1" smtClean="0"/>
              <a:t>tim</a:t>
            </a:r>
            <a:r>
              <a:rPr lang="en-US" sz="2100" dirty="0" smtClean="0"/>
              <a:t>(sign@entry@past,2006)</a:t>
            </a:r>
          </a:p>
          <a:p>
            <a:pPr marL="571500" indent="-514350"/>
            <a:endParaRPr lang="en-US" dirty="0" smtClean="0"/>
          </a:p>
          <a:p>
            <a:pPr marL="971550" lvl="1" indent="-514350">
              <a:buFont typeface="Arial" pitchFamily="34" charset="0"/>
              <a:buChar char="•"/>
            </a:pPr>
            <a:endParaRPr lang="en-US" sz="2000" dirty="0" smtClean="0"/>
          </a:p>
          <a:p>
            <a:pPr marL="971550" lvl="1" indent="-514350">
              <a:buNone/>
            </a:pPr>
            <a:endParaRPr lang="en-US" sz="2000" dirty="0" smtClean="0"/>
          </a:p>
        </p:txBody>
      </p:sp>
      <p:pic>
        <p:nvPicPr>
          <p:cNvPr id="4" name="Picture 3" descr="obj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3200400"/>
            <a:ext cx="3518929" cy="1676400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 rot="1082259">
            <a:off x="4834681" y="4113691"/>
            <a:ext cx="5334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Arrow 5"/>
          <p:cNvSpPr/>
          <p:nvPr/>
        </p:nvSpPr>
        <p:spPr>
          <a:xfrm rot="19826396">
            <a:off x="5220588" y="5293727"/>
            <a:ext cx="533400" cy="2987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Illustration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Manmohan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Singh along with president George Bush   signed a letter in 2006. </a:t>
            </a:r>
            <a:r>
              <a:rPr lang="en-US" dirty="0" smtClean="0">
                <a:latin typeface="Times New Roman"/>
                <a:cs typeface="Times New Roman"/>
              </a:rPr>
              <a:t>╞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Bush signed a document.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Text expression</a:t>
            </a:r>
          </a:p>
          <a:p>
            <a:pPr marL="971550" lvl="1" indent="-514350">
              <a:buNone/>
            </a:pPr>
            <a:r>
              <a:rPr lang="en-US" sz="2100" dirty="0" err="1" smtClean="0"/>
              <a:t>agt</a:t>
            </a:r>
            <a:r>
              <a:rPr lang="en-US" sz="2100" dirty="0" smtClean="0"/>
              <a:t>(</a:t>
            </a:r>
            <a:r>
              <a:rPr lang="en-US" sz="2100" dirty="0" err="1" smtClean="0"/>
              <a:t>sign@entry@past,Manmohan_Singh</a:t>
            </a:r>
            <a:r>
              <a:rPr lang="en-US" sz="2100" dirty="0" smtClean="0"/>
              <a:t>)</a:t>
            </a:r>
          </a:p>
          <a:p>
            <a:pPr marL="971550" lvl="1" indent="-514350">
              <a:buNone/>
            </a:pPr>
            <a:r>
              <a:rPr lang="en-US" sz="2100" dirty="0" err="1" smtClean="0"/>
              <a:t>cag</a:t>
            </a:r>
            <a:r>
              <a:rPr lang="en-US" sz="2100" dirty="0" smtClean="0"/>
              <a:t>(</a:t>
            </a:r>
            <a:r>
              <a:rPr lang="en-US" sz="2100" dirty="0" err="1" smtClean="0"/>
              <a:t>sign@entry@past,President</a:t>
            </a:r>
            <a:r>
              <a:rPr lang="en-US" sz="2100" dirty="0" smtClean="0"/>
              <a:t>)</a:t>
            </a:r>
          </a:p>
          <a:p>
            <a:pPr marL="971550" lvl="1" indent="-514350">
              <a:buNone/>
            </a:pPr>
            <a:r>
              <a:rPr lang="en-US" sz="2100" dirty="0" err="1" smtClean="0"/>
              <a:t>nam</a:t>
            </a:r>
            <a:r>
              <a:rPr lang="en-US" sz="2100" dirty="0" smtClean="0"/>
              <a:t>(</a:t>
            </a:r>
            <a:r>
              <a:rPr lang="en-US" sz="2100" dirty="0" err="1" smtClean="0"/>
              <a:t>President,George_Bush</a:t>
            </a:r>
            <a:r>
              <a:rPr lang="en-US" sz="2100" dirty="0" smtClean="0"/>
              <a:t>)</a:t>
            </a:r>
          </a:p>
          <a:p>
            <a:pPr marL="971550" lvl="1" indent="-514350">
              <a:buNone/>
            </a:pPr>
            <a:r>
              <a:rPr lang="en-US" sz="2100" dirty="0" err="1" smtClean="0"/>
              <a:t>obj</a:t>
            </a:r>
            <a:r>
              <a:rPr lang="en-US" sz="2100" dirty="0" smtClean="0"/>
              <a:t>(</a:t>
            </a:r>
            <a:r>
              <a:rPr lang="en-US" sz="2100" dirty="0" err="1" smtClean="0"/>
              <a:t>sign@entry@past,letter@indef</a:t>
            </a:r>
            <a:r>
              <a:rPr lang="en-US" sz="2100" dirty="0" smtClean="0"/>
              <a:t>)</a:t>
            </a:r>
          </a:p>
          <a:p>
            <a:pPr marL="971550" lvl="1" indent="-514350">
              <a:buNone/>
            </a:pPr>
            <a:r>
              <a:rPr lang="en-US" sz="2100" dirty="0" err="1" smtClean="0"/>
              <a:t>tim</a:t>
            </a:r>
            <a:r>
              <a:rPr lang="en-US" sz="2100" dirty="0" smtClean="0"/>
              <a:t>(sign@entry@past,2006)</a:t>
            </a:r>
          </a:p>
          <a:p>
            <a:pPr marL="971550" lvl="1" indent="-514350">
              <a:buNone/>
            </a:pPr>
            <a:r>
              <a:rPr lang="en-US" sz="2100" dirty="0" smtClean="0"/>
              <a:t> </a:t>
            </a:r>
            <a:r>
              <a:rPr lang="en-US" sz="2100" dirty="0" err="1" smtClean="0"/>
              <a:t>aoj</a:t>
            </a:r>
            <a:r>
              <a:rPr lang="en-US" sz="2100" dirty="0" smtClean="0"/>
              <a:t>(</a:t>
            </a:r>
            <a:r>
              <a:rPr lang="en-US" sz="2100" dirty="0" err="1" smtClean="0"/>
              <a:t>President,George_Bush</a:t>
            </a:r>
            <a:r>
              <a:rPr lang="en-US" sz="2100" dirty="0" smtClean="0"/>
              <a:t>)</a:t>
            </a:r>
          </a:p>
          <a:p>
            <a:pPr marL="971550" lvl="1" indent="-514350">
              <a:buNone/>
            </a:pPr>
            <a:r>
              <a:rPr lang="en-US" sz="2100" dirty="0" smtClean="0"/>
              <a:t> </a:t>
            </a:r>
            <a:r>
              <a:rPr lang="en-US" sz="2100" b="1" dirty="0" err="1" smtClean="0"/>
              <a:t>cag</a:t>
            </a:r>
            <a:r>
              <a:rPr lang="en-US" sz="2100" b="1" dirty="0" smtClean="0"/>
              <a:t>(</a:t>
            </a:r>
            <a:r>
              <a:rPr lang="en-US" sz="2100" b="1" dirty="0" err="1" smtClean="0"/>
              <a:t>sign@entry@past,George_Bush</a:t>
            </a:r>
            <a:r>
              <a:rPr lang="en-US" sz="2100" b="1" dirty="0" smtClean="0"/>
              <a:t>)</a:t>
            </a:r>
          </a:p>
          <a:p>
            <a:pPr marL="571500" indent="-514350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Hypothesis expression</a:t>
            </a:r>
          </a:p>
          <a:p>
            <a:pPr lvl="1">
              <a:buNone/>
            </a:pPr>
            <a:r>
              <a:rPr lang="en-US" sz="2100" b="1" dirty="0" err="1" smtClean="0"/>
              <a:t>agt</a:t>
            </a:r>
            <a:r>
              <a:rPr lang="en-US" sz="2100" b="1" dirty="0" smtClean="0"/>
              <a:t>(</a:t>
            </a:r>
            <a:r>
              <a:rPr lang="en-US" sz="2100" b="1" dirty="0" err="1" smtClean="0"/>
              <a:t>sign@entry@past,Bush</a:t>
            </a:r>
            <a:r>
              <a:rPr lang="en-US" sz="2100" b="1" dirty="0" smtClean="0"/>
              <a:t>)</a:t>
            </a:r>
          </a:p>
          <a:p>
            <a:pPr lvl="1">
              <a:buNone/>
            </a:pPr>
            <a:r>
              <a:rPr lang="en-US" sz="2100" dirty="0" err="1" smtClean="0"/>
              <a:t>obj</a:t>
            </a:r>
            <a:r>
              <a:rPr lang="en-US" sz="2100" dirty="0" smtClean="0"/>
              <a:t>(</a:t>
            </a:r>
            <a:r>
              <a:rPr lang="en-US" sz="2100" dirty="0" err="1" smtClean="0"/>
              <a:t>sign@entry@past,document@indef</a:t>
            </a:r>
            <a:r>
              <a:rPr lang="en-US" sz="2100" dirty="0" smtClean="0"/>
              <a:t>)</a:t>
            </a:r>
          </a:p>
          <a:p>
            <a:pPr lvl="1">
              <a:buNone/>
            </a:pPr>
            <a:r>
              <a:rPr lang="en-US" sz="2100" dirty="0" err="1" smtClean="0"/>
              <a:t>tim</a:t>
            </a:r>
            <a:r>
              <a:rPr lang="en-US" sz="2100" dirty="0" smtClean="0"/>
              <a:t>(sign@entry@past,2006)</a:t>
            </a:r>
          </a:p>
          <a:p>
            <a:pPr marL="571500" indent="-514350"/>
            <a:endParaRPr lang="en-US" dirty="0" smtClean="0"/>
          </a:p>
          <a:p>
            <a:pPr marL="971550" lvl="1" indent="-514350">
              <a:buFont typeface="Arial" pitchFamily="34" charset="0"/>
              <a:buChar char="•"/>
            </a:pPr>
            <a:endParaRPr lang="en-US" sz="2000" dirty="0" smtClean="0"/>
          </a:p>
          <a:p>
            <a:pPr marL="971550" lvl="1" indent="-514350">
              <a:buNone/>
            </a:pPr>
            <a:endParaRPr lang="en-US" sz="2000" dirty="0" smtClean="0"/>
          </a:p>
        </p:txBody>
      </p:sp>
      <p:pic>
        <p:nvPicPr>
          <p:cNvPr id="4" name="Picture 3" descr="obj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3200400"/>
            <a:ext cx="3518929" cy="1676400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 rot="1082259">
            <a:off x="4834681" y="4113691"/>
            <a:ext cx="5334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Arrow 5"/>
          <p:cNvSpPr/>
          <p:nvPr/>
        </p:nvSpPr>
        <p:spPr>
          <a:xfrm rot="19826396">
            <a:off x="5220588" y="5293727"/>
            <a:ext cx="533400" cy="2987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cag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0" y="3200400"/>
            <a:ext cx="3581400" cy="16906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Illustration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Manmohan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Singh along with president George Bush   signed a letter in 2006. </a:t>
            </a:r>
            <a:r>
              <a:rPr lang="en-US" dirty="0" smtClean="0">
                <a:latin typeface="Times New Roman"/>
                <a:cs typeface="Times New Roman"/>
              </a:rPr>
              <a:t>╞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Bush signed a document.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Text expression</a:t>
            </a:r>
          </a:p>
          <a:p>
            <a:pPr marL="971550" lvl="1" indent="-514350">
              <a:buNone/>
            </a:pPr>
            <a:r>
              <a:rPr lang="en-US" sz="2100" dirty="0" err="1" smtClean="0"/>
              <a:t>agt</a:t>
            </a:r>
            <a:r>
              <a:rPr lang="en-US" sz="2100" dirty="0" smtClean="0"/>
              <a:t>(</a:t>
            </a:r>
            <a:r>
              <a:rPr lang="en-US" sz="2100" dirty="0" err="1" smtClean="0"/>
              <a:t>sign@entry@past,Manmohan_Singh</a:t>
            </a:r>
            <a:r>
              <a:rPr lang="en-US" sz="2100" dirty="0" smtClean="0"/>
              <a:t>)</a:t>
            </a:r>
          </a:p>
          <a:p>
            <a:pPr marL="971550" lvl="1" indent="-514350">
              <a:buNone/>
            </a:pPr>
            <a:r>
              <a:rPr lang="en-US" sz="2100" dirty="0" err="1" smtClean="0"/>
              <a:t>cag</a:t>
            </a:r>
            <a:r>
              <a:rPr lang="en-US" sz="2100" dirty="0" smtClean="0"/>
              <a:t>(</a:t>
            </a:r>
            <a:r>
              <a:rPr lang="en-US" sz="2100" dirty="0" err="1" smtClean="0"/>
              <a:t>sign@entry@past,President</a:t>
            </a:r>
            <a:r>
              <a:rPr lang="en-US" sz="2100" dirty="0" smtClean="0"/>
              <a:t>)</a:t>
            </a:r>
          </a:p>
          <a:p>
            <a:pPr marL="971550" lvl="1" indent="-514350">
              <a:buNone/>
            </a:pPr>
            <a:r>
              <a:rPr lang="en-US" sz="2100" dirty="0" err="1" smtClean="0"/>
              <a:t>nam</a:t>
            </a:r>
            <a:r>
              <a:rPr lang="en-US" sz="2100" dirty="0" smtClean="0"/>
              <a:t>(</a:t>
            </a:r>
            <a:r>
              <a:rPr lang="en-US" sz="2100" dirty="0" err="1" smtClean="0"/>
              <a:t>President,George_Bush</a:t>
            </a:r>
            <a:r>
              <a:rPr lang="en-US" sz="2100" dirty="0" smtClean="0"/>
              <a:t>)</a:t>
            </a:r>
          </a:p>
          <a:p>
            <a:pPr marL="971550" lvl="1" indent="-514350">
              <a:buNone/>
            </a:pPr>
            <a:r>
              <a:rPr lang="en-US" sz="2100" b="1" dirty="0" err="1" smtClean="0"/>
              <a:t>obj</a:t>
            </a:r>
            <a:r>
              <a:rPr lang="en-US" sz="2100" b="1" dirty="0" smtClean="0"/>
              <a:t>(</a:t>
            </a:r>
            <a:r>
              <a:rPr lang="en-US" sz="2100" b="1" dirty="0" err="1" smtClean="0"/>
              <a:t>sign@entry@past,letter@indef</a:t>
            </a:r>
            <a:r>
              <a:rPr lang="en-US" sz="2100" b="1" dirty="0" smtClean="0"/>
              <a:t>)</a:t>
            </a:r>
          </a:p>
          <a:p>
            <a:pPr marL="971550" lvl="1" indent="-514350">
              <a:buNone/>
            </a:pPr>
            <a:r>
              <a:rPr lang="en-US" sz="2100" b="1" dirty="0" err="1" smtClean="0"/>
              <a:t>tim</a:t>
            </a:r>
            <a:r>
              <a:rPr lang="en-US" sz="2100" b="1" dirty="0" smtClean="0"/>
              <a:t>(sign@entry@past,2006)</a:t>
            </a:r>
          </a:p>
          <a:p>
            <a:pPr marL="971550" lvl="1" indent="-514350">
              <a:buNone/>
            </a:pPr>
            <a:r>
              <a:rPr lang="en-US" sz="2100" dirty="0" smtClean="0"/>
              <a:t> </a:t>
            </a:r>
            <a:r>
              <a:rPr lang="en-US" sz="2100" dirty="0" err="1" smtClean="0"/>
              <a:t>aoj</a:t>
            </a:r>
            <a:r>
              <a:rPr lang="en-US" sz="2100" dirty="0" smtClean="0"/>
              <a:t>(</a:t>
            </a:r>
            <a:r>
              <a:rPr lang="en-US" sz="2100" dirty="0" err="1" smtClean="0"/>
              <a:t>President,George_Bush</a:t>
            </a:r>
            <a:r>
              <a:rPr lang="en-US" sz="2100" dirty="0" smtClean="0"/>
              <a:t>)</a:t>
            </a:r>
          </a:p>
          <a:p>
            <a:pPr marL="971550" lvl="1" indent="-514350">
              <a:buNone/>
            </a:pPr>
            <a:r>
              <a:rPr lang="en-US" sz="2100" dirty="0" smtClean="0"/>
              <a:t> </a:t>
            </a:r>
            <a:r>
              <a:rPr lang="en-US" sz="2100" b="1" dirty="0" err="1" smtClean="0"/>
              <a:t>cag</a:t>
            </a:r>
            <a:r>
              <a:rPr lang="en-US" sz="2100" b="1" dirty="0" smtClean="0"/>
              <a:t>(</a:t>
            </a:r>
            <a:r>
              <a:rPr lang="en-US" sz="2100" b="1" dirty="0" err="1" smtClean="0"/>
              <a:t>sign@entry@past,George_Bush</a:t>
            </a:r>
            <a:r>
              <a:rPr lang="en-US" sz="2100" b="1" dirty="0" smtClean="0"/>
              <a:t>)</a:t>
            </a:r>
          </a:p>
          <a:p>
            <a:pPr marL="571500" indent="-514350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Hypothesis expression</a:t>
            </a:r>
          </a:p>
          <a:p>
            <a:pPr lvl="1">
              <a:buNone/>
            </a:pPr>
            <a:r>
              <a:rPr lang="en-US" sz="2100" b="1" dirty="0" err="1" smtClean="0"/>
              <a:t>agt</a:t>
            </a:r>
            <a:r>
              <a:rPr lang="en-US" sz="2100" b="1" dirty="0" smtClean="0"/>
              <a:t>(</a:t>
            </a:r>
            <a:r>
              <a:rPr lang="en-US" sz="2100" b="1" dirty="0" err="1" smtClean="0"/>
              <a:t>sign@entry@past,Bush</a:t>
            </a:r>
            <a:r>
              <a:rPr lang="en-US" sz="2100" b="1" dirty="0" smtClean="0"/>
              <a:t>)</a:t>
            </a:r>
          </a:p>
          <a:p>
            <a:pPr lvl="1">
              <a:buNone/>
            </a:pPr>
            <a:r>
              <a:rPr lang="en-US" sz="2100" b="1" dirty="0" err="1" smtClean="0"/>
              <a:t>obj</a:t>
            </a:r>
            <a:r>
              <a:rPr lang="en-US" sz="2100" b="1" dirty="0" smtClean="0"/>
              <a:t>(</a:t>
            </a:r>
            <a:r>
              <a:rPr lang="en-US" sz="2100" b="1" dirty="0" err="1" smtClean="0"/>
              <a:t>sign@entry@past,document@indef</a:t>
            </a:r>
            <a:r>
              <a:rPr lang="en-US" sz="2100" b="1" dirty="0" smtClean="0"/>
              <a:t>)</a:t>
            </a:r>
          </a:p>
          <a:p>
            <a:pPr lvl="1">
              <a:buNone/>
            </a:pPr>
            <a:r>
              <a:rPr lang="en-US" sz="2100" b="1" dirty="0" err="1" smtClean="0"/>
              <a:t>tim</a:t>
            </a:r>
            <a:r>
              <a:rPr lang="en-US" sz="2100" b="1" dirty="0" smtClean="0"/>
              <a:t>(sign@entry@past,2006)</a:t>
            </a:r>
          </a:p>
          <a:p>
            <a:pPr marL="571500" indent="-514350"/>
            <a:endParaRPr lang="en-US" dirty="0" smtClean="0"/>
          </a:p>
          <a:p>
            <a:pPr marL="971550" lvl="1" indent="-514350">
              <a:buFont typeface="Arial" pitchFamily="34" charset="0"/>
              <a:buChar char="•"/>
            </a:pPr>
            <a:endParaRPr lang="en-US" sz="2000" dirty="0" smtClean="0"/>
          </a:p>
          <a:p>
            <a:pPr marL="971550" lvl="1" indent="-514350">
              <a:buNone/>
            </a:pPr>
            <a:endParaRPr lang="en-US" sz="2000" dirty="0" smtClean="0"/>
          </a:p>
        </p:txBody>
      </p:sp>
      <p:pic>
        <p:nvPicPr>
          <p:cNvPr id="4" name="Picture 3" descr="subset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8800" y="3733800"/>
            <a:ext cx="2590942" cy="1428750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 rot="1082259">
            <a:off x="4682282" y="3961292"/>
            <a:ext cx="5334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Arrow 5"/>
          <p:cNvSpPr/>
          <p:nvPr/>
        </p:nvSpPr>
        <p:spPr>
          <a:xfrm rot="19826396">
            <a:off x="4839588" y="5065127"/>
            <a:ext cx="533400" cy="2987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About the Corpora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RTE Corpus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first PASCAL Recognizing Textual Entailment Challenge (15 June 2004 - 10 April 2005) provided the first benchmark for the entailment task.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We work on the examples from RTE-3 corpus.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examples in these corpora are arranged as a pair (text, hypothesis) of sentences along with the correct entailment decisions.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Examples from the Corpora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Syntactic Matching </a:t>
            </a:r>
          </a:p>
          <a:p>
            <a:pPr lvl="1">
              <a:buNone/>
            </a:pP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Text :The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Gurkhas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come from Nepal and their name comes from the city state of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Goorka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, which they were closely associated with at their inception.</a:t>
            </a:r>
          </a:p>
          <a:p>
            <a:pPr lvl="1">
              <a:buNone/>
            </a:pP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	Hypo: The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Gurkhas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come from Nepal 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Synonyms</a:t>
            </a:r>
          </a:p>
          <a:p>
            <a:pPr lvl="1">
              <a:buNone/>
            </a:pP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Text: She was transferred again to Navy when the American Civil War 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began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in 1861.</a:t>
            </a:r>
          </a:p>
          <a:p>
            <a:pPr lvl="1">
              <a:buNone/>
            </a:pP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Hypo: The American Civil War 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started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in 1861.</a:t>
            </a:r>
          </a:p>
          <a:p>
            <a:pPr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Examples from the Corpora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Generalizations</a:t>
            </a:r>
          </a:p>
          <a:p>
            <a:pPr marL="742950" lvl="2" indent="-342900">
              <a:buNone/>
            </a:pP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Text: Indian firm Tata Steel has won the battle to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take over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Anglo-Dutch steelmaker Corus.</a:t>
            </a:r>
          </a:p>
          <a:p>
            <a:pPr marL="742950" lvl="2" indent="-342900">
              <a:buNone/>
            </a:pP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Hypo: Tata Steel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bought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Corus.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Noun-verb relations</a:t>
            </a:r>
          </a:p>
          <a:p>
            <a:pPr lvl="1">
              <a:buNone/>
            </a:pPr>
            <a:r>
              <a:rPr lang="en-US" sz="2600" i="1" dirty="0" smtClean="0">
                <a:latin typeface="Times New Roman" pitchFamily="18" charset="0"/>
                <a:cs typeface="Times New Roman" pitchFamily="18" charset="0"/>
              </a:rPr>
              <a:t>Text : Gabriel Garcia Marquez </a:t>
            </a:r>
            <a:r>
              <a:rPr lang="en-US" sz="2600" b="1" i="1" dirty="0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en-US" sz="2600" i="1" dirty="0" smtClean="0">
                <a:latin typeface="Times New Roman" pitchFamily="18" charset="0"/>
                <a:cs typeface="Times New Roman" pitchFamily="18" charset="0"/>
              </a:rPr>
              <a:t> a novelist and </a:t>
            </a:r>
            <a:r>
              <a:rPr lang="en-US" sz="2600" b="1" i="1" dirty="0" smtClean="0">
                <a:latin typeface="Times New Roman" pitchFamily="18" charset="0"/>
                <a:cs typeface="Times New Roman" pitchFamily="18" charset="0"/>
              </a:rPr>
              <a:t>winner</a:t>
            </a:r>
            <a:r>
              <a:rPr lang="en-US" sz="2600" i="1" dirty="0" smtClean="0">
                <a:latin typeface="Times New Roman" pitchFamily="18" charset="0"/>
                <a:cs typeface="Times New Roman" pitchFamily="18" charset="0"/>
              </a:rPr>
              <a:t> of the Nobel prize for literature. </a:t>
            </a:r>
          </a:p>
          <a:p>
            <a:pPr lvl="1">
              <a:buNone/>
            </a:pPr>
            <a:r>
              <a:rPr lang="en-US" sz="2600" i="1" dirty="0" smtClean="0">
                <a:latin typeface="Times New Roman" pitchFamily="18" charset="0"/>
                <a:cs typeface="Times New Roman" pitchFamily="18" charset="0"/>
              </a:rPr>
              <a:t>Hypo: Gabriel Garcia Marquez </a:t>
            </a:r>
            <a:r>
              <a:rPr lang="en-US" sz="2600" b="1" i="1" dirty="0" smtClean="0">
                <a:latin typeface="Times New Roman" pitchFamily="18" charset="0"/>
                <a:cs typeface="Times New Roman" pitchFamily="18" charset="0"/>
              </a:rPr>
              <a:t>won</a:t>
            </a:r>
            <a:r>
              <a:rPr lang="en-US" sz="2600" i="1" dirty="0" smtClean="0">
                <a:latin typeface="Times New Roman" pitchFamily="18" charset="0"/>
                <a:cs typeface="Times New Roman" pitchFamily="18" charset="0"/>
              </a:rPr>
              <a:t> the Nobel for Literature.</a:t>
            </a:r>
          </a:p>
          <a:p>
            <a:pPr lvl="1">
              <a:buFont typeface="Arial" pitchFamily="34" charset="0"/>
              <a:buChar char="•"/>
            </a:pPr>
            <a:r>
              <a:rPr lang="en-US" sz="2600" i="1" dirty="0" err="1" smtClean="0">
                <a:latin typeface="Times New Roman" pitchFamily="18" charset="0"/>
                <a:cs typeface="Times New Roman" pitchFamily="18" charset="0"/>
              </a:rPr>
              <a:t>agt-aoj</a:t>
            </a:r>
            <a:r>
              <a:rPr lang="en-US" sz="2600" i="1" dirty="0" smtClean="0">
                <a:latin typeface="Times New Roman" pitchFamily="18" charset="0"/>
                <a:cs typeface="Times New Roman" pitchFamily="18" charset="0"/>
              </a:rPr>
              <a:t> belong to the same family, and definition of winner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Examples from the Corpora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Compound Nouns</a:t>
            </a:r>
          </a:p>
          <a:p>
            <a:pPr lvl="1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Text: Assisting Gore are 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physicist Stephen Hawking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, Star Trek actress </a:t>
            </a:r>
            <a:r>
              <a:rPr lang="en-US" sz="2400" i="1" dirty="0" err="1" smtClean="0">
                <a:latin typeface="Times New Roman" pitchFamily="18" charset="0"/>
                <a:cs typeface="Times New Roman" pitchFamily="18" charset="0"/>
              </a:rPr>
              <a:t>Nichelle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Nichols and Gary </a:t>
            </a:r>
            <a:r>
              <a:rPr lang="en-US" sz="2400" i="1" dirty="0" err="1" smtClean="0">
                <a:latin typeface="Times New Roman" pitchFamily="18" charset="0"/>
                <a:cs typeface="Times New Roman" pitchFamily="18" charset="0"/>
              </a:rPr>
              <a:t>Gygax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, creator of Dungeons and Dragons.</a:t>
            </a:r>
          </a:p>
          <a:p>
            <a:pPr lvl="1">
              <a:buNone/>
            </a:pP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Hypo: Stephen Hawking is a physicist.</a:t>
            </a:r>
          </a:p>
          <a:p>
            <a:pPr lvl="1"/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Subjective verb to predicative verb.</a:t>
            </a:r>
          </a:p>
          <a:p>
            <a:pPr lvl="1"/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Because of growth rule </a:t>
            </a:r>
            <a:r>
              <a:rPr lang="en-US" sz="2400" i="1" dirty="0" err="1" smtClean="0">
                <a:latin typeface="Times New Roman" pitchFamily="18" charset="0"/>
                <a:cs typeface="Times New Roman" pitchFamily="18" charset="0"/>
              </a:rPr>
              <a:t>nam-aoj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1"/>
            <a:endParaRPr lang="en-US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Examples from the Corpora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Definitions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Text: A German nurse, Michaela Roeder, 31, was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found guilty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of six counts of manslaughter and mercy killing.</a:t>
            </a:r>
          </a:p>
          <a:p>
            <a:pPr marL="342900" lvl="1" indent="-342900">
              <a:buFont typeface="Arial" pitchFamily="34" charset="0"/>
              <a:buChar char="•"/>
            </a:pP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Hypo: A German nurse was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convicted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of manslaughter and mercy killing. 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Convict - find someone guilty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Examples from the Corpora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World Knowledge: General ,Frames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Scripts</a:t>
            </a:r>
          </a:p>
          <a:p>
            <a:pPr lvl="2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RTE -255 requires the sequence in the script of ‘journey’  : “..Travel..land..”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An example like RTE-6..introduction of the word ‘member’ because of  the UNL relation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iof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’ </a:t>
            </a:r>
          </a:p>
          <a:p>
            <a:pPr lvl="2">
              <a:buNone/>
            </a:pP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Text: “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Yunupingu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is one of the clan of..." </a:t>
            </a:r>
          </a:p>
          <a:p>
            <a:pPr lvl="2">
              <a:buNone/>
            </a:pP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Hypothesis: "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Yunupingu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is a member of..." 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Examples from the Corpora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Dropping Adjuncts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Many examples from this category, covered by absence of predicates in  the hypothesis.</a:t>
            </a:r>
          </a:p>
          <a:p>
            <a:pPr lvl="1">
              <a:buNone/>
            </a:pP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Text: Many delegates obtained interesting results from the survey.</a:t>
            </a:r>
          </a:p>
          <a:p>
            <a:pPr lvl="1">
              <a:buNone/>
            </a:pP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Hypo: Many delegates obtained results from the survey. </a:t>
            </a:r>
          </a:p>
          <a:p>
            <a:pPr lvl="1">
              <a:buNone/>
            </a:pP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Text : The Hubble is the only large visible light and ultra-violet    space telescope we have in operation.</a:t>
            </a:r>
          </a:p>
          <a:p>
            <a:pPr lvl="1">
              <a:buNone/>
            </a:pP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Hypo: Hubble is a Space telescope. 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Exceptions like dropping intrinsically negative modifiers handled.</a:t>
            </a:r>
          </a:p>
          <a:p>
            <a:pPr lvl="1">
              <a:buNone/>
            </a:pP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E.g. Ram hardly works, contradicts Ram works.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Growth Rules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pos-mod rule:</a:t>
            </a:r>
          </a:p>
          <a:p>
            <a:pPr lvl="1"/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Navy of India → Indian Navy</a:t>
            </a:r>
          </a:p>
          <a:p>
            <a:pPr lvl="1"/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Presence of pos(A,B)  add  mod(A,B)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Plc closure: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Presence of plc(A,B) and plc(B,C) leads to the addition of plc(A,C).</a:t>
            </a:r>
          </a:p>
          <a:p>
            <a:pPr lvl="2">
              <a:buNone/>
            </a:pPr>
            <a:r>
              <a:rPr lang="en-US" i="1" dirty="0" smtClean="0"/>
              <a:t>text :Born in Kingston-upon-Thames, Surrey, </a:t>
            </a:r>
            <a:r>
              <a:rPr lang="en-US" i="1" dirty="0" err="1" smtClean="0"/>
              <a:t>Brockwell</a:t>
            </a:r>
            <a:r>
              <a:rPr lang="en-US" i="1" dirty="0" smtClean="0"/>
              <a:t> played his county cricket for the very strong Surrey side of the last years of the 19th century.</a:t>
            </a:r>
          </a:p>
          <a:p>
            <a:pPr lvl="2">
              <a:buNone/>
            </a:pPr>
            <a:r>
              <a:rPr lang="en-US" i="1" dirty="0" smtClean="0"/>
              <a:t>Hypo: </a:t>
            </a:r>
            <a:r>
              <a:rPr lang="en-US" i="1" dirty="0" err="1" smtClean="0"/>
              <a:t>Brockwell</a:t>
            </a:r>
            <a:r>
              <a:rPr lang="en-US" i="1" dirty="0" smtClean="0"/>
              <a:t> was born in Surrey.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Introduction of words based on UNL relations and attributes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Attributes</a:t>
            </a:r>
          </a:p>
          <a:p>
            <a:pPr lvl="2"/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@end  → ‘finish’ or ‘over’ 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Relations</a:t>
            </a:r>
          </a:p>
          <a:p>
            <a:pPr lvl="2"/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‘plc’ → ‘located ’. </a:t>
            </a:r>
          </a:p>
          <a:p>
            <a:pPr lvl="2"/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‘pos’ → ‘belongs to’ , ‘owned by’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Matching Rules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Of  Two types: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A: Matching the UNL relations (predicate names).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B: Matching the argument part.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Part A: Look up whether a relation belongs to the same family as other. 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E.g.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src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(source),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plf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(place from),plc(place) belong to the same family. </a:t>
            </a:r>
          </a:p>
          <a:p>
            <a:pPr lvl="1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agt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(agent),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cag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(co-agent),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aoj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(attribute of object) also belong to the same family.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Matching Rules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Semantic containment based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monotonicity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framework modeled using UNL)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 narrowing edit of thing pointed to by ‘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aoj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’.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aoj1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599" y="3352800"/>
            <a:ext cx="7144555" cy="1600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Matching Rules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Semantic containment based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monotonicity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framework modeled using UNL)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 narrowing edit of thing pointed to by ‘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aoj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’.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aoj1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599" y="3352800"/>
            <a:ext cx="7144555" cy="1600200"/>
          </a:xfrm>
          <a:prstGeom prst="rect">
            <a:avLst/>
          </a:prstGeom>
        </p:spPr>
      </p:pic>
      <p:pic>
        <p:nvPicPr>
          <p:cNvPr id="5" name="Picture 4" descr="aoj2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3429000"/>
            <a:ext cx="7010400" cy="15776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Matching Rules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Semantic containment based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monotonicity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framework modeled using UNL)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 broadening edit of thing pointed to by ‘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obj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’.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aoj1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599" y="3352800"/>
            <a:ext cx="7144555" cy="1600200"/>
          </a:xfrm>
          <a:prstGeom prst="rect">
            <a:avLst/>
          </a:prstGeom>
        </p:spPr>
      </p:pic>
      <p:pic>
        <p:nvPicPr>
          <p:cNvPr id="5" name="Picture 4" descr="aoj2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3429000"/>
            <a:ext cx="7010400" cy="1577618"/>
          </a:xfrm>
          <a:prstGeom prst="rect">
            <a:avLst/>
          </a:prstGeom>
        </p:spPr>
      </p:pic>
      <p:pic>
        <p:nvPicPr>
          <p:cNvPr id="6" name="Picture 5" descr="obj1.bm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3505200"/>
            <a:ext cx="6934200" cy="15010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Matching Rules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Semantic containment based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monotonicity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framework modeled using UNL)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 broadening edit of thing pointed to by ‘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obj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’.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aoj1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599" y="3352800"/>
            <a:ext cx="7144555" cy="1600200"/>
          </a:xfrm>
          <a:prstGeom prst="rect">
            <a:avLst/>
          </a:prstGeom>
        </p:spPr>
      </p:pic>
      <p:pic>
        <p:nvPicPr>
          <p:cNvPr id="5" name="Picture 4" descr="aoj2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3429000"/>
            <a:ext cx="7010400" cy="1577618"/>
          </a:xfrm>
          <a:prstGeom prst="rect">
            <a:avLst/>
          </a:prstGeom>
        </p:spPr>
      </p:pic>
      <p:pic>
        <p:nvPicPr>
          <p:cNvPr id="6" name="Picture 5" descr="obj1.bm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3505200"/>
            <a:ext cx="6934200" cy="1501002"/>
          </a:xfrm>
          <a:prstGeom prst="rect">
            <a:avLst/>
          </a:prstGeom>
        </p:spPr>
      </p:pic>
      <p:pic>
        <p:nvPicPr>
          <p:cNvPr id="7" name="Picture 6" descr="obj2.bmp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3000" y="3505200"/>
            <a:ext cx="7058526" cy="152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Matching Rules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Semantic containment based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monotonicity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framework modeled using UNL)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 broadening edit of thing pointed to by ‘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obj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’.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 descr="aoj1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599" y="3352800"/>
            <a:ext cx="7144555" cy="1600200"/>
          </a:xfrm>
          <a:prstGeom prst="rect">
            <a:avLst/>
          </a:prstGeom>
        </p:spPr>
      </p:pic>
      <p:pic>
        <p:nvPicPr>
          <p:cNvPr id="5" name="Picture 4" descr="aoj2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3429000"/>
            <a:ext cx="7010400" cy="1577618"/>
          </a:xfrm>
          <a:prstGeom prst="rect">
            <a:avLst/>
          </a:prstGeom>
        </p:spPr>
      </p:pic>
      <p:pic>
        <p:nvPicPr>
          <p:cNvPr id="6" name="Picture 5" descr="obj1.bm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3505200"/>
            <a:ext cx="6934200" cy="1501002"/>
          </a:xfrm>
          <a:prstGeom prst="rect">
            <a:avLst/>
          </a:prstGeom>
        </p:spPr>
      </p:pic>
      <p:pic>
        <p:nvPicPr>
          <p:cNvPr id="7" name="Picture 6" descr="obj2.bmp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3000" y="3505200"/>
            <a:ext cx="7058526" cy="1524000"/>
          </a:xfrm>
          <a:prstGeom prst="rect">
            <a:avLst/>
          </a:prstGeom>
        </p:spPr>
      </p:pic>
      <p:pic>
        <p:nvPicPr>
          <p:cNvPr id="8" name="Picture 7" descr="table.bmp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19200" y="5105400"/>
            <a:ext cx="6826742" cy="1438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Scope level matching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Alignment based on @entry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English sentences S-V-O 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UNL representation : verb-centric </a:t>
            </a:r>
          </a:p>
          <a:p>
            <a:pPr lvl="2">
              <a:buNone/>
            </a:pP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E.g. Ram ate rice ╞ Ram consumed rice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Compare only matching scope.</a:t>
            </a: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Larger sentences obtained by embedding.</a:t>
            </a:r>
          </a:p>
          <a:p>
            <a:pPr lvl="2">
              <a:buNone/>
            </a:pP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E.g.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Shyam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saw that Ram ate rice.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Importance in Contradiction detection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More efficient than matching all text predicates.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Illustration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Text: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When Charles de Gaulle died in 1970, he requested that no one from the French government should attend his funeral.</a:t>
            </a:r>
          </a:p>
          <a:p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Hypothesis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i="1" dirty="0" smtClean="0">
                <a:latin typeface="Times New Roman" pitchFamily="18" charset="0"/>
                <a:cs typeface="Times New Roman" pitchFamily="18" charset="0"/>
              </a:rPr>
              <a:t>Charles de Gaulle </a:t>
            </a:r>
            <a:r>
              <a:rPr lang="fr-FR" sz="2000" i="1" dirty="0" err="1" smtClean="0">
                <a:latin typeface="Times New Roman" pitchFamily="18" charset="0"/>
                <a:cs typeface="Times New Roman" pitchFamily="18" charset="0"/>
              </a:rPr>
              <a:t>died</a:t>
            </a:r>
            <a:r>
              <a:rPr lang="fr-FR" sz="2000" i="1" dirty="0" smtClean="0">
                <a:latin typeface="Times New Roman" pitchFamily="18" charset="0"/>
                <a:cs typeface="Times New Roman" pitchFamily="18" charset="0"/>
              </a:rPr>
              <a:t> in 1970.</a:t>
            </a:r>
          </a:p>
        </p:txBody>
      </p:sp>
      <p:pic>
        <p:nvPicPr>
          <p:cNvPr id="4" name="Picture 3" descr="charles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743200"/>
            <a:ext cx="5526024" cy="3733800"/>
          </a:xfrm>
          <a:prstGeom prst="rect">
            <a:avLst/>
          </a:prstGeom>
        </p:spPr>
      </p:pic>
      <p:pic>
        <p:nvPicPr>
          <p:cNvPr id="6" name="Picture 5" descr="charles_hypo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800" y="2971800"/>
            <a:ext cx="2466975" cy="13620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Illustration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Text: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When Charles de Gaulle died in 1970, he requested that no one from the French government should attend his funeral.</a:t>
            </a:r>
          </a:p>
          <a:p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Hypothesis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i="1" dirty="0" smtClean="0">
                <a:latin typeface="Times New Roman" pitchFamily="18" charset="0"/>
                <a:cs typeface="Times New Roman" pitchFamily="18" charset="0"/>
              </a:rPr>
              <a:t>Charles de Gaulle </a:t>
            </a:r>
            <a:r>
              <a:rPr lang="fr-FR" sz="2000" i="1" dirty="0" err="1" smtClean="0">
                <a:latin typeface="Times New Roman" pitchFamily="18" charset="0"/>
                <a:cs typeface="Times New Roman" pitchFamily="18" charset="0"/>
              </a:rPr>
              <a:t>died</a:t>
            </a:r>
            <a:r>
              <a:rPr lang="fr-FR" sz="2000" i="1" dirty="0" smtClean="0">
                <a:latin typeface="Times New Roman" pitchFamily="18" charset="0"/>
                <a:cs typeface="Times New Roman" pitchFamily="18" charset="0"/>
              </a:rPr>
              <a:t> in 1970.</a:t>
            </a:r>
          </a:p>
        </p:txBody>
      </p:sp>
      <p:pic>
        <p:nvPicPr>
          <p:cNvPr id="4" name="Picture 3" descr="charles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743200"/>
            <a:ext cx="5526024" cy="3733800"/>
          </a:xfrm>
          <a:prstGeom prst="rect">
            <a:avLst/>
          </a:prstGeom>
        </p:spPr>
      </p:pic>
      <p:pic>
        <p:nvPicPr>
          <p:cNvPr id="6" name="Picture 5" descr="charles_hypo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800" y="2971800"/>
            <a:ext cx="2466975" cy="1362075"/>
          </a:xfrm>
          <a:prstGeom prst="rect">
            <a:avLst/>
          </a:prstGeom>
        </p:spPr>
      </p:pic>
      <p:pic>
        <p:nvPicPr>
          <p:cNvPr id="7" name="Picture 6" descr="charles1.bm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000" y="2743200"/>
            <a:ext cx="5562600" cy="3733800"/>
          </a:xfrm>
          <a:prstGeom prst="rect">
            <a:avLst/>
          </a:prstGeom>
        </p:spPr>
      </p:pic>
      <p:pic>
        <p:nvPicPr>
          <p:cNvPr id="8" name="Picture 7" descr="charles_hypo1.bmp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9800" y="2971800"/>
            <a:ext cx="2495550" cy="13525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Illustration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Text: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When Charles de Gaulle died in 1970, he requested that no one from the French government should attend his funeral.</a:t>
            </a:r>
          </a:p>
          <a:p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Hypothesis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i="1" dirty="0" smtClean="0">
                <a:latin typeface="Times New Roman" pitchFamily="18" charset="0"/>
                <a:cs typeface="Times New Roman" pitchFamily="18" charset="0"/>
              </a:rPr>
              <a:t>Charles de Gaulle </a:t>
            </a:r>
            <a:r>
              <a:rPr lang="fr-FR" sz="2000" i="1" dirty="0" err="1" smtClean="0">
                <a:latin typeface="Times New Roman" pitchFamily="18" charset="0"/>
                <a:cs typeface="Times New Roman" pitchFamily="18" charset="0"/>
              </a:rPr>
              <a:t>died</a:t>
            </a:r>
            <a:r>
              <a:rPr lang="fr-FR" sz="2000" i="1" dirty="0" smtClean="0">
                <a:latin typeface="Times New Roman" pitchFamily="18" charset="0"/>
                <a:cs typeface="Times New Roman" pitchFamily="18" charset="0"/>
              </a:rPr>
              <a:t> in 1970.</a:t>
            </a:r>
          </a:p>
        </p:txBody>
      </p:sp>
      <p:pic>
        <p:nvPicPr>
          <p:cNvPr id="4" name="Picture 3" descr="charles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743200"/>
            <a:ext cx="5526024" cy="3733800"/>
          </a:xfrm>
          <a:prstGeom prst="rect">
            <a:avLst/>
          </a:prstGeom>
        </p:spPr>
      </p:pic>
      <p:pic>
        <p:nvPicPr>
          <p:cNvPr id="6" name="Picture 5" descr="charles_hypo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800" y="2971800"/>
            <a:ext cx="2466975" cy="1362075"/>
          </a:xfrm>
          <a:prstGeom prst="rect">
            <a:avLst/>
          </a:prstGeom>
        </p:spPr>
      </p:pic>
      <p:pic>
        <p:nvPicPr>
          <p:cNvPr id="7" name="Picture 6" descr="charles1.bm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296" y="2743200"/>
            <a:ext cx="5562600" cy="3733800"/>
          </a:xfrm>
          <a:prstGeom prst="rect">
            <a:avLst/>
          </a:prstGeom>
        </p:spPr>
      </p:pic>
      <p:pic>
        <p:nvPicPr>
          <p:cNvPr id="8" name="Picture 7" descr="charles_hypo1.bmp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9800" y="2971800"/>
            <a:ext cx="2495550" cy="1352550"/>
          </a:xfrm>
          <a:prstGeom prst="rect">
            <a:avLst/>
          </a:prstGeom>
        </p:spPr>
      </p:pic>
      <p:pic>
        <p:nvPicPr>
          <p:cNvPr id="9" name="Picture 8" descr="charles2.bmp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1000" y="2743200"/>
            <a:ext cx="5636721" cy="37190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Illustration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Text: </a:t>
            </a:r>
            <a:r>
              <a:rPr lang="en-US" sz="2000" i="1" dirty="0" smtClean="0">
                <a:latin typeface="Times New Roman" pitchFamily="18" charset="0"/>
                <a:cs typeface="Times New Roman" pitchFamily="18" charset="0"/>
              </a:rPr>
              <a:t>When Charles de Gaulle died in 1970, he requested that no one from the French government should attend his funeral.</a:t>
            </a:r>
          </a:p>
          <a:p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Hypothesis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000" i="1" dirty="0" smtClean="0">
                <a:latin typeface="Times New Roman" pitchFamily="18" charset="0"/>
                <a:cs typeface="Times New Roman" pitchFamily="18" charset="0"/>
              </a:rPr>
              <a:t>Charles de Gaulle </a:t>
            </a:r>
            <a:r>
              <a:rPr lang="fr-FR" sz="2000" i="1" dirty="0" err="1" smtClean="0">
                <a:latin typeface="Times New Roman" pitchFamily="18" charset="0"/>
                <a:cs typeface="Times New Roman" pitchFamily="18" charset="0"/>
              </a:rPr>
              <a:t>died</a:t>
            </a:r>
            <a:r>
              <a:rPr lang="fr-FR" sz="2000" i="1" dirty="0" smtClean="0">
                <a:latin typeface="Times New Roman" pitchFamily="18" charset="0"/>
                <a:cs typeface="Times New Roman" pitchFamily="18" charset="0"/>
              </a:rPr>
              <a:t> in 1970.</a:t>
            </a:r>
          </a:p>
        </p:txBody>
      </p:sp>
      <p:pic>
        <p:nvPicPr>
          <p:cNvPr id="4" name="Picture 3" descr="charles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743200"/>
            <a:ext cx="5526024" cy="3733800"/>
          </a:xfrm>
          <a:prstGeom prst="rect">
            <a:avLst/>
          </a:prstGeom>
        </p:spPr>
      </p:pic>
      <p:pic>
        <p:nvPicPr>
          <p:cNvPr id="6" name="Picture 5" descr="charles_hypo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800" y="2971800"/>
            <a:ext cx="2466975" cy="1362075"/>
          </a:xfrm>
          <a:prstGeom prst="rect">
            <a:avLst/>
          </a:prstGeom>
        </p:spPr>
      </p:pic>
      <p:pic>
        <p:nvPicPr>
          <p:cNvPr id="7" name="Picture 6" descr="charles1.bm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296" y="2743200"/>
            <a:ext cx="5562600" cy="3733800"/>
          </a:xfrm>
          <a:prstGeom prst="rect">
            <a:avLst/>
          </a:prstGeom>
        </p:spPr>
      </p:pic>
      <p:pic>
        <p:nvPicPr>
          <p:cNvPr id="8" name="Picture 7" descr="charles_hypo1.bmp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9800" y="2971800"/>
            <a:ext cx="2495550" cy="1352550"/>
          </a:xfrm>
          <a:prstGeom prst="rect">
            <a:avLst/>
          </a:prstGeom>
        </p:spPr>
      </p:pic>
      <p:pic>
        <p:nvPicPr>
          <p:cNvPr id="9" name="Picture 8" descr="charles2.bmp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1000" y="2743200"/>
            <a:ext cx="5636721" cy="3719044"/>
          </a:xfrm>
          <a:prstGeom prst="rect">
            <a:avLst/>
          </a:prstGeom>
        </p:spPr>
      </p:pic>
      <p:pic>
        <p:nvPicPr>
          <p:cNvPr id="10" name="Picture 9" descr="charles3.bmp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1000" y="2667000"/>
            <a:ext cx="5638800" cy="381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Algorithm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Autofit/>
          </a:bodyPr>
          <a:lstStyle/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Step1: Preprocessing</a:t>
            </a:r>
          </a:p>
          <a:p>
            <a:pPr lvl="1"/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Preprocess both the text and the hypothesis UNL expressions. </a:t>
            </a:r>
          </a:p>
          <a:p>
            <a:pPr lvl="1"/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e.g. Handling the presence of ‘or’ by introduction of the attribute ‘@possible’.</a:t>
            </a:r>
          </a:p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Step2: Apply Growth rules ( on text predicates)</a:t>
            </a:r>
          </a:p>
          <a:p>
            <a:pPr lvl="1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E.g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nam-aoj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rule</a:t>
            </a:r>
          </a:p>
          <a:p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Step3: Matching rules (match hypothesis and text predicates)</a:t>
            </a:r>
          </a:p>
          <a:p>
            <a:pPr lvl="1"/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Try @entry based efficient matching (Part I) </a:t>
            </a:r>
          </a:p>
          <a:p>
            <a:pPr lvl="2"/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Matching part A: (Matching predicate names: for matching scopes)</a:t>
            </a:r>
          </a:p>
          <a:p>
            <a:pPr lvl="2"/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Matching part B: (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Matching argument part based on containment : for matching scopes)</a:t>
            </a:r>
          </a:p>
          <a:p>
            <a:pPr lvl="1"/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Decision</a:t>
            </a:r>
          </a:p>
          <a:p>
            <a:pPr lvl="2"/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If all the hypothesis predicates are matched with some predicates of the scope, we decide that entailment holds else we decide otherwise.</a:t>
            </a:r>
            <a:endParaRPr lang="en-US" sz="1400" dirty="0" smtClean="0">
              <a:latin typeface="Times New Roman" pitchFamily="18" charset="0"/>
              <a:cs typeface="Times New Roman" pitchFamily="18" charset="0"/>
              <a:sym typeface="Wingdings" pitchFamily="2" charset="2"/>
            </a:endParaRPr>
          </a:p>
          <a:p>
            <a:pPr lvl="1"/>
            <a:r>
              <a:rPr lang="en-US" sz="1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If Part I returns ‘unknown’ match hypothesis with entire text predicates</a:t>
            </a:r>
          </a:p>
          <a:p>
            <a:pPr lvl="2"/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Matching part A: (Matching predicate names)</a:t>
            </a:r>
          </a:p>
          <a:p>
            <a:pPr lvl="2"/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Matching part B: (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Matching argument part based on containment )</a:t>
            </a:r>
            <a:endParaRPr lang="en-US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Decision</a:t>
            </a:r>
          </a:p>
          <a:p>
            <a:pPr lvl="2"/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If all the hypothesis predicates are matched with some predicates of the text, we decide that entailment holds else we decide otherwise.</a:t>
            </a:r>
            <a:endParaRPr lang="en-US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Experimentation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25963"/>
          </a:xfrm>
        </p:spPr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Creation of data for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experimentation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Around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230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pairs (text, hypothesis), comprising of various language phenomenon, converted to UNL gold standard by hand for training the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system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Resources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like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wordnet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verbocean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were coupled with the system (using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nltk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-toolkit)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Results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38200" y="1752600"/>
          <a:ext cx="7315199" cy="25755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2831"/>
                <a:gridCol w="1158843"/>
                <a:gridCol w="1086416"/>
                <a:gridCol w="1086416"/>
                <a:gridCol w="1810693"/>
              </a:tblGrid>
              <a:tr h="982205">
                <a:tc>
                  <a:txBody>
                    <a:bodyPr/>
                    <a:lstStyle/>
                    <a:p>
                      <a:r>
                        <a:rPr lang="en-US" dirty="0" smtClean="0"/>
                        <a:t>Systems\Evaluations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Precision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Accuracy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Recall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F-score</a:t>
                      </a:r>
                      <a:endParaRPr lang="en-US" dirty="0"/>
                    </a:p>
                  </a:txBody>
                  <a:tcPr/>
                </a:tc>
              </a:tr>
              <a:tr h="398339">
                <a:tc>
                  <a:txBody>
                    <a:bodyPr/>
                    <a:lstStyle/>
                    <a:p>
                      <a:r>
                        <a:rPr lang="en-US" dirty="0" smtClean="0"/>
                        <a:t>EDITS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0.49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0.49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 0.79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0.61</a:t>
                      </a:r>
                      <a:endParaRPr lang="en-US" dirty="0"/>
                    </a:p>
                  </a:txBody>
                  <a:tcPr/>
                </a:tc>
              </a:tr>
              <a:tr h="398339">
                <a:tc>
                  <a:txBody>
                    <a:bodyPr/>
                    <a:lstStyle/>
                    <a:p>
                      <a:r>
                        <a:rPr lang="en-US" dirty="0" smtClean="0"/>
                        <a:t>WANG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0.78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0.61</a:t>
                      </a:r>
                      <a:endParaRPr lang="en-US" dirty="0"/>
                    </a:p>
                  </a:txBody>
                  <a:tcPr/>
                </a:tc>
              </a:tr>
              <a:tr h="398339">
                <a:tc>
                  <a:txBody>
                    <a:bodyPr/>
                    <a:lstStyle/>
                    <a:p>
                      <a:r>
                        <a:rPr lang="en-US" dirty="0" smtClean="0"/>
                        <a:t>VENSES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0.58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0.57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0.69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0.62</a:t>
                      </a:r>
                      <a:endParaRPr lang="en-US" dirty="0"/>
                    </a:p>
                  </a:txBody>
                  <a:tcPr/>
                </a:tc>
              </a:tr>
              <a:tr h="398339">
                <a:tc>
                  <a:txBody>
                    <a:bodyPr/>
                    <a:lstStyle/>
                    <a:p>
                      <a:r>
                        <a:rPr lang="en-US" dirty="0" smtClean="0"/>
                        <a:t>UNL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0.96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0.8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0.63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0.76</a:t>
                      </a:r>
                      <a:endParaRPr lang="en-US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Conclusion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Text Entailment via ‘deep semantics approach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’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A novel framework for recognizing textual entailment using the UNL was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created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Modeling semantic containment phenomenon in the UNL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framework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Experimentation, showing interesting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results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References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244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[1] A. Ng A.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Haghighi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and C. D. Manning. Robust textual inference via graph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matching. In Proceedings of the Conference on Empirical Methods in Natural Language Processing (EMNLP-05). 2005.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[2]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Hendrik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Blockeel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and Luc De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Raedt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Top-down induction of logical decision trees. In Artificial Intelligence, 1998.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[3] J.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and K.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Markert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Recognizing textual entailment with logical inference. In Proceedings of HLT/EMNLP 2005. Vancouver, Canada, 2005.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[4] UNDL Foundation. Universal networking language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specifications version 2005, edition 2006, august 2006. http://www.undl.org/unlsys/unl/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unl2005-e2006/.</a:t>
            </a:r>
          </a:p>
          <a:p>
            <a:pPr>
              <a:buNone/>
            </a:pP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[5] Dan </a:t>
            </a:r>
            <a:r>
              <a:rPr lang="es-ES" dirty="0" err="1" smtClean="0">
                <a:latin typeface="Times New Roman" pitchFamily="18" charset="0"/>
                <a:cs typeface="Times New Roman" pitchFamily="18" charset="0"/>
              </a:rPr>
              <a:t>Roth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 Ido </a:t>
            </a:r>
            <a:r>
              <a:rPr lang="es-ES" dirty="0" err="1" smtClean="0">
                <a:latin typeface="Times New Roman" pitchFamily="18" charset="0"/>
                <a:cs typeface="Times New Roman" pitchFamily="18" charset="0"/>
              </a:rPr>
              <a:t>Dagan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 and Fabio </a:t>
            </a:r>
            <a:r>
              <a:rPr lang="es-ES" dirty="0" err="1" smtClean="0">
                <a:latin typeface="Times New Roman" pitchFamily="18" charset="0"/>
                <a:cs typeface="Times New Roman" pitchFamily="18" charset="0"/>
              </a:rPr>
              <a:t>Massimo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s-ES" dirty="0" err="1" smtClean="0">
                <a:latin typeface="Times New Roman" pitchFamily="18" charset="0"/>
                <a:cs typeface="Times New Roman" pitchFamily="18" charset="0"/>
              </a:rPr>
              <a:t>Zanzotto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. Tutorial </a:t>
            </a:r>
            <a:r>
              <a:rPr lang="es-ES" dirty="0" err="1" smtClean="0">
                <a:latin typeface="Times New Roman" pitchFamily="18" charset="0"/>
                <a:cs typeface="Times New Roman" pitchFamily="18" charset="0"/>
              </a:rPr>
              <a:t>on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 textual en-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tailment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In 45th Annual Meeting of the Association for Computational Lin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guistics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2007.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References contd..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[6] Bill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MacCartney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and Christopher D. Manning. Natural logic for textual infer-</a:t>
            </a:r>
          </a:p>
          <a:p>
            <a:pPr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ence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In Proceedings of the ACL-PASCAL Workshop on Textual Entailment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and Paraphrasing., pages 193–200, Prague, June 2007. Association for Com-</a:t>
            </a:r>
          </a:p>
          <a:p>
            <a:pPr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putational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Linguistics.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[7] Bill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MacCartney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and Christopher D. Manning. Modeling semantic contain-</a:t>
            </a:r>
          </a:p>
          <a:p>
            <a:pPr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ment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and exclusion in natural language inference. In Proceedings of the 22nd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International Conference on Computational Linguistics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Coling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2008), pages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521–528, Manchester, UK, August 2008.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Coling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2008 Organizing Committee.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[8] John Thompson William Murray Jerry Hobbs Peter Clark, Phil Harrison and</a:t>
            </a:r>
          </a:p>
          <a:p>
            <a:pPr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Christiane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Fellbaum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On the role of lexical and world knowledge in rte3.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 Proceedings of the ACL-PASCAL Workshop on Textual Entailment and</a:t>
            </a:r>
          </a:p>
          <a:p>
            <a:pPr>
              <a:buNone/>
            </a:pP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Paraphrasing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, pages 54–59, Prague,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June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2007. Association for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Computational</a:t>
            </a:r>
            <a:endParaRPr lang="fr-FR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Linguistics.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[9] M. Krishna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Rajat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Mohanty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Sandeep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Limaye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Pushpak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Bhattacharyya.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Semantic graph from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english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sentences.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Pune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India, December 2008. Inter-</a:t>
            </a:r>
          </a:p>
          <a:p>
            <a:pPr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national Conference on NLP (ICON08).</a:t>
            </a: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5957</TotalTime>
  <Words>2519</Words>
  <Application>Microsoft Office PowerPoint</Application>
  <PresentationFormat>On-screen Show (4:3)</PresentationFormat>
  <Paragraphs>399</Paragraphs>
  <Slides>42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Office Theme</vt:lpstr>
      <vt:lpstr>Recognizing Textual Entailment using UNL  framework</vt:lpstr>
      <vt:lpstr>Contents</vt:lpstr>
      <vt:lpstr>Textual Entailment</vt:lpstr>
      <vt:lpstr>Some Examples</vt:lpstr>
      <vt:lpstr>Natural Language and Meaning</vt:lpstr>
      <vt:lpstr>Text Entailment = Text Mapping</vt:lpstr>
      <vt:lpstr>Basic Representations</vt:lpstr>
      <vt:lpstr>Approaches towards TE</vt:lpstr>
      <vt:lpstr>UNL Representation</vt:lpstr>
      <vt:lpstr>Our Approach</vt:lpstr>
      <vt:lpstr>Illustration</vt:lpstr>
      <vt:lpstr>Illustration</vt:lpstr>
      <vt:lpstr>Illustration</vt:lpstr>
      <vt:lpstr>Illustration</vt:lpstr>
      <vt:lpstr>Illustration</vt:lpstr>
      <vt:lpstr>Illustration</vt:lpstr>
      <vt:lpstr>Illustration</vt:lpstr>
      <vt:lpstr>About the Corpora</vt:lpstr>
      <vt:lpstr>Examples from the Corpora</vt:lpstr>
      <vt:lpstr>Examples from the Corpora</vt:lpstr>
      <vt:lpstr>Examples from the Corpora</vt:lpstr>
      <vt:lpstr>Examples from the Corpora</vt:lpstr>
      <vt:lpstr>Examples from the Corpora</vt:lpstr>
      <vt:lpstr>Examples from the Corpora</vt:lpstr>
      <vt:lpstr>Growth Rules</vt:lpstr>
      <vt:lpstr>Matching Rules</vt:lpstr>
      <vt:lpstr>Matching Rules</vt:lpstr>
      <vt:lpstr>Matching Rules</vt:lpstr>
      <vt:lpstr>Matching Rules</vt:lpstr>
      <vt:lpstr>Matching Rules</vt:lpstr>
      <vt:lpstr>Matching Rules</vt:lpstr>
      <vt:lpstr>Scope level matching</vt:lpstr>
      <vt:lpstr>Illustration</vt:lpstr>
      <vt:lpstr>Illustration</vt:lpstr>
      <vt:lpstr>Illustration</vt:lpstr>
      <vt:lpstr>Illustration</vt:lpstr>
      <vt:lpstr>Algorithm</vt:lpstr>
      <vt:lpstr>Experimentation </vt:lpstr>
      <vt:lpstr>Results</vt:lpstr>
      <vt:lpstr>Conclusion </vt:lpstr>
      <vt:lpstr>References</vt:lpstr>
      <vt:lpstr>References contd..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Recognizing Textual entailment using the UNL  framework</dc:title>
  <dc:creator/>
  <cp:lastModifiedBy>arpit</cp:lastModifiedBy>
  <cp:revision>152</cp:revision>
  <dcterms:created xsi:type="dcterms:W3CDTF">2006-08-16T00:00:00Z</dcterms:created>
  <dcterms:modified xsi:type="dcterms:W3CDTF">2010-04-06T08:34:41Z</dcterms:modified>
</cp:coreProperties>
</file>