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74" r:id="rId8"/>
    <p:sldId id="275" r:id="rId9"/>
    <p:sldId id="276" r:id="rId10"/>
    <p:sldId id="329" r:id="rId11"/>
    <p:sldId id="320" r:id="rId12"/>
    <p:sldId id="321" r:id="rId13"/>
    <p:sldId id="322" r:id="rId14"/>
    <p:sldId id="330" r:id="rId15"/>
    <p:sldId id="331" r:id="rId16"/>
    <p:sldId id="332" r:id="rId17"/>
    <p:sldId id="33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3762CF7-A8C5-4C2E-8312-E6E70CF44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92D4F9-48B1-4C93-A9EA-C24B70F0B76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32A85E-2B9E-4817-9396-F6079510F05C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16ECCB-2B69-4DD9-A6E9-3114180C668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2049B0-E8C7-493F-A010-78A335F6250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F31285-05AB-488E-95C3-6A7A1ABC5C0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8CC52F-5F28-4493-B41D-AE6C58F22BA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1813"/>
            <a:ext cx="548481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371E3-8F47-49B2-9C5B-69784E76CE0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1813"/>
            <a:ext cx="548481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40B896-9759-4B4C-A644-DDCE4504C98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1813"/>
            <a:ext cx="548481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87675A-0322-43A0-819A-833F03C12BE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1813"/>
            <a:ext cx="548481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824FE-4761-4A23-AB47-2927EEECD33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1813"/>
            <a:ext cx="5484813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9C921-2250-47E8-865C-B8D9B5D9CF7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08D6F7-F530-431C-96EF-9AF7BB168FC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42F30B-7FBE-4FBA-9843-4C4DB5AA472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8830DAF-C68D-4365-8549-78D233417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A96EC-8D93-4EFC-9423-14CCAF0A0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12E1B-C357-4687-82DB-A048DC22F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8FF49-EB00-4001-94E7-F6AAA1B3B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178E8-7837-477C-966A-07F135E39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10A05-F0FE-4763-87E7-1FBCD4A48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18344-E0B7-445B-8492-C1C482292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E598-579A-4992-91F9-DE91C2468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451EC-E67B-456B-AD5A-47BE71AD5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413E8-65F3-40DC-A735-47DA68F47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34620-A4B9-4FE9-A674-8EBA882B1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C2DDE-D078-4884-94D9-ECC59E03A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900DB-EFB8-49B1-A075-B1A9399AF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3D55F8-6396-46D6-ABE2-0E6C179D3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600200"/>
          </a:xfrm>
        </p:spPr>
        <p:txBody>
          <a:bodyPr/>
          <a:lstStyle/>
          <a:p>
            <a:pPr algn="ctr" eaLnBrk="1" hangingPunct="1"/>
            <a:r>
              <a:rPr lang="en-US" sz="4800" dirty="0" smtClean="0">
                <a:latin typeface="Times New Roman" pitchFamily="18" charset="0"/>
              </a:rPr>
              <a:t>CS344: Introduction to Artificial Intelligence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29718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2"/>
                </a:solidFill>
                <a:latin typeface="Times New Roman" pitchFamily="18" charset="0"/>
              </a:rPr>
              <a:t>Pushpak Bhattacharyya</a:t>
            </a:r>
            <a:br>
              <a:rPr lang="en-US" sz="3600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CSE Dept., </a:t>
            </a:r>
            <a:b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IIT Bombay 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Lecture 7– Predicate Calculus and Knowledge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Predicate Calculus</a:t>
            </a: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1004887"/>
          </a:xfrm>
        </p:spPr>
        <p:txBody>
          <a:bodyPr anchor="ctr"/>
          <a:lstStyle/>
          <a:p>
            <a:pPr eaLnBrk="1" hangingPunct="1"/>
            <a:r>
              <a:rPr lang="en-US" sz="4000" smtClean="0"/>
              <a:t>Predicate Calculus: well known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85000" lnSpcReduction="20000"/>
          </a:bodyPr>
          <a:lstStyle/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600" smtClean="0"/>
              <a:t>Man is mortal : rule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600" smtClean="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i="1" smtClean="0">
                <a:ea typeface="Arial Unicode MS" pitchFamily="34" charset="-128"/>
                <a:cs typeface="Arial Unicode MS" pitchFamily="34" charset="-128"/>
              </a:rPr>
              <a:t>		∀x[man(x) → mortal(x)]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i="1" smtClean="0">
              <a:ea typeface="Arial Unicode MS" pitchFamily="34" charset="-128"/>
              <a:cs typeface="Arial Unicode MS" pitchFamily="34" charset="-128"/>
            </a:endParaRP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600" smtClean="0"/>
              <a:t>shakespeare is a man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600" smtClean="0"/>
              <a:t>		man(shakespeare)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600" smtClean="0"/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lang="en-US" sz="2600" smtClean="0"/>
              <a:t>To infer shakespeare is mortal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600" smtClean="0"/>
              <a:t>	        </a:t>
            </a:r>
            <a:r>
              <a:rPr lang="en-US" smtClean="0"/>
              <a:t>mortal(shakespeare)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endParaRPr lang="en-US" sz="2600" smtClean="0"/>
          </a:p>
          <a:p>
            <a:pPr marL="990600" lvl="1" indent="-533400" eaLnBrk="1" hangingPunct="1">
              <a:lnSpc>
                <a:spcPct val="90000"/>
              </a:lnSpc>
              <a:defRPr/>
            </a:pPr>
            <a:endParaRPr lang="en-US" sz="2600" smtClean="0"/>
          </a:p>
          <a:p>
            <a:pPr marL="990600" lvl="1" indent="-533400" eaLnBrk="1" hangingPunct="1">
              <a:lnSpc>
                <a:spcPct val="90000"/>
              </a:lnSpc>
              <a:defRPr/>
            </a:pPr>
            <a:endParaRPr lang="en-US" sz="2600" smtClean="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600" smtClean="0"/>
              <a:t>			</a:t>
            </a:r>
            <a:endParaRPr lang="en-US" sz="1800" i="1" smtClean="0">
              <a:ea typeface="Arial Unicode MS" pitchFamily="34" charset="-128"/>
              <a:cs typeface="Arial Unicode MS" pitchFamily="34" charset="-128"/>
            </a:endParaRP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i="1" smtClean="0">
              <a:ea typeface="Arial Unicode MS" pitchFamily="34" charset="-128"/>
              <a:cs typeface="Arial Unicode MS" pitchFamily="34" charset="-128"/>
            </a:endParaRP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Forward Chaining/ Inferencing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man(x) → mortal(x)</a:t>
            </a:r>
            <a:endParaRPr lang="en-US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lvl="1" eaLnBrk="1" hangingPunct="1"/>
            <a:r>
              <a:rPr lang="en-US" i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Dropping the quantifier, implicitly Universal quantification assumed</a:t>
            </a:r>
          </a:p>
          <a:p>
            <a:pPr lvl="1" eaLnBrk="1" hangingPunct="1"/>
            <a:r>
              <a:rPr lang="en-US" i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man(shakespeare)</a:t>
            </a:r>
          </a:p>
          <a:p>
            <a:pPr eaLnBrk="1" hangingPunct="1"/>
            <a:r>
              <a:rPr lang="en-US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Goal mortal(shakespeare)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Found in one step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 = shakespeare, unification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Backward Chaining/ Inferencing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000" i="1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i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man(x) → mortal(x)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mtClean="0">
                <a:latin typeface="Times New Roman" pitchFamily="18" charset="0"/>
              </a:rPr>
              <a:t>Goal mortal(shakespeare)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x = shakespeare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Travel back over and hit the fact asserted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man(shakespeare)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Wh-Questions and Knowledge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-571499" y="3924300"/>
            <a:ext cx="41910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524000" y="21336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24000" y="25908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524000" y="30480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524000" y="35052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524000" y="3962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524000" y="44196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524000" y="48768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707" name="TextBox 15"/>
          <p:cNvSpPr txBox="1">
            <a:spLocks noChangeArrowheads="1"/>
          </p:cNvSpPr>
          <p:nvPr/>
        </p:nvSpPr>
        <p:spPr bwMode="auto">
          <a:xfrm>
            <a:off x="2819400" y="19050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what</a:t>
            </a:r>
          </a:p>
        </p:txBody>
      </p:sp>
      <p:sp>
        <p:nvSpPr>
          <p:cNvPr id="29708" name="TextBox 16"/>
          <p:cNvSpPr txBox="1">
            <a:spLocks noChangeArrowheads="1"/>
          </p:cNvSpPr>
          <p:nvPr/>
        </p:nvSpPr>
        <p:spPr bwMode="auto">
          <a:xfrm>
            <a:off x="2895600" y="42672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how</a:t>
            </a:r>
          </a:p>
        </p:txBody>
      </p:sp>
      <p:sp>
        <p:nvSpPr>
          <p:cNvPr id="29709" name="TextBox 17"/>
          <p:cNvSpPr txBox="1">
            <a:spLocks noChangeArrowheads="1"/>
          </p:cNvSpPr>
          <p:nvPr/>
        </p:nvSpPr>
        <p:spPr bwMode="auto">
          <a:xfrm>
            <a:off x="2895600" y="47244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why</a:t>
            </a:r>
          </a:p>
        </p:txBody>
      </p:sp>
      <p:sp>
        <p:nvSpPr>
          <p:cNvPr id="29710" name="TextBox 18"/>
          <p:cNvSpPr txBox="1">
            <a:spLocks noChangeArrowheads="1"/>
          </p:cNvSpPr>
          <p:nvPr/>
        </p:nvSpPr>
        <p:spPr bwMode="auto">
          <a:xfrm>
            <a:off x="2819400" y="24384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where</a:t>
            </a:r>
          </a:p>
        </p:txBody>
      </p:sp>
      <p:sp>
        <p:nvSpPr>
          <p:cNvPr id="29711" name="TextBox 19"/>
          <p:cNvSpPr txBox="1">
            <a:spLocks noChangeArrowheads="1"/>
          </p:cNvSpPr>
          <p:nvPr/>
        </p:nvSpPr>
        <p:spPr bwMode="auto">
          <a:xfrm>
            <a:off x="2819400" y="37338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which</a:t>
            </a:r>
          </a:p>
        </p:txBody>
      </p:sp>
      <p:sp>
        <p:nvSpPr>
          <p:cNvPr id="29712" name="TextBox 20"/>
          <p:cNvSpPr txBox="1">
            <a:spLocks noChangeArrowheads="1"/>
          </p:cNvSpPr>
          <p:nvPr/>
        </p:nvSpPr>
        <p:spPr bwMode="auto">
          <a:xfrm>
            <a:off x="2819400" y="28956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who</a:t>
            </a:r>
          </a:p>
        </p:txBody>
      </p:sp>
      <p:sp>
        <p:nvSpPr>
          <p:cNvPr id="29713" name="TextBox 21"/>
          <p:cNvSpPr txBox="1">
            <a:spLocks noChangeArrowheads="1"/>
          </p:cNvSpPr>
          <p:nvPr/>
        </p:nvSpPr>
        <p:spPr bwMode="auto">
          <a:xfrm>
            <a:off x="2819400" y="33528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when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4114800" y="1905000"/>
            <a:ext cx="381000" cy="22098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715" name="TextBox 23"/>
          <p:cNvSpPr txBox="1">
            <a:spLocks noChangeArrowheads="1"/>
          </p:cNvSpPr>
          <p:nvPr/>
        </p:nvSpPr>
        <p:spPr bwMode="auto">
          <a:xfrm>
            <a:off x="4724400" y="2743200"/>
            <a:ext cx="3581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Factoid / Declarative</a:t>
            </a:r>
          </a:p>
        </p:txBody>
      </p:sp>
      <p:sp>
        <p:nvSpPr>
          <p:cNvPr id="29716" name="TextBox 24"/>
          <p:cNvSpPr txBox="1">
            <a:spLocks noChangeArrowheads="1"/>
          </p:cNvSpPr>
          <p:nvPr/>
        </p:nvSpPr>
        <p:spPr bwMode="auto">
          <a:xfrm>
            <a:off x="4191000" y="4267200"/>
            <a:ext cx="205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procedural</a:t>
            </a:r>
          </a:p>
        </p:txBody>
      </p:sp>
      <p:sp>
        <p:nvSpPr>
          <p:cNvPr id="29717" name="TextBox 25"/>
          <p:cNvSpPr txBox="1">
            <a:spLocks noChangeArrowheads="1"/>
          </p:cNvSpPr>
          <p:nvPr/>
        </p:nvSpPr>
        <p:spPr bwMode="auto">
          <a:xfrm>
            <a:off x="4267200" y="4800600"/>
            <a:ext cx="2057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Reasoning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Fixing Predicates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Natural Sentences</a:t>
            </a:r>
          </a:p>
          <a:p>
            <a:pPr lvl="1">
              <a:buFont typeface="Arial" charset="0"/>
              <a:buNone/>
            </a:pPr>
            <a:r>
              <a:rPr lang="en-US" smtClean="0"/>
              <a:t>			&lt;Subject&gt; &lt;verb&gt; &lt;object&gt;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pPr lvl="1">
              <a:buFont typeface="Arial" charset="0"/>
              <a:buNone/>
            </a:pPr>
            <a:endParaRPr lang="en-US" smtClean="0"/>
          </a:p>
          <a:p>
            <a:pPr lvl="1">
              <a:buFont typeface="Arial" charset="0"/>
              <a:buNone/>
            </a:pPr>
            <a:r>
              <a:rPr lang="en-US" smtClean="0"/>
              <a:t>			    Verb(subject,object)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pPr lvl="1">
              <a:buFont typeface="Arial" charset="0"/>
              <a:buNone/>
            </a:pPr>
            <a:endParaRPr lang="en-US" smtClean="0"/>
          </a:p>
          <a:p>
            <a:pPr lvl="1">
              <a:buFont typeface="Arial" charset="0"/>
              <a:buNone/>
            </a:pPr>
            <a:r>
              <a:rPr lang="en-US" smtClean="0"/>
              <a:t>			    predicate(subject)</a:t>
            </a:r>
          </a:p>
          <a:p>
            <a:pPr lvl="1"/>
            <a:endParaRPr lang="en-US" smtClean="0"/>
          </a:p>
        </p:txBody>
      </p:sp>
      <p:sp>
        <p:nvSpPr>
          <p:cNvPr id="4" name="Down Arrow 3"/>
          <p:cNvSpPr/>
          <p:nvPr/>
        </p:nvSpPr>
        <p:spPr>
          <a:xfrm>
            <a:off x="4495800" y="3048000"/>
            <a:ext cx="1066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4343400" y="4800600"/>
            <a:ext cx="10668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Ram is a boy</a:t>
            </a:r>
          </a:p>
          <a:p>
            <a:pPr lvl="1"/>
            <a:r>
              <a:rPr lang="en-US" smtClean="0"/>
              <a:t>Boy(Ram)?</a:t>
            </a:r>
          </a:p>
          <a:p>
            <a:pPr lvl="1"/>
            <a:r>
              <a:rPr lang="en-US" smtClean="0"/>
              <a:t>Is_a(Ram,boy)?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r>
              <a:rPr lang="en-US" smtClean="0"/>
              <a:t>Ram Playes Football</a:t>
            </a:r>
          </a:p>
          <a:p>
            <a:pPr lvl="1"/>
            <a:r>
              <a:rPr lang="en-US" smtClean="0"/>
              <a:t>Plays(Ram,football)?</a:t>
            </a:r>
          </a:p>
          <a:p>
            <a:pPr lvl="1"/>
            <a:r>
              <a:rPr lang="en-US" smtClean="0"/>
              <a:t>Plays_football(Ram)?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 of Complex Sentence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smtClean="0"/>
              <a:t>“In every city there is a thief who is beaten by every policeman in the city”</a:t>
            </a:r>
          </a:p>
          <a:p>
            <a:endParaRPr lang="en-US" smtClean="0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268288" y="3581400"/>
          <a:ext cx="8729662" cy="330200"/>
        </p:xfrm>
        <a:graphic>
          <a:graphicData uri="http://schemas.openxmlformats.org/presentationml/2006/ole">
            <p:oleObj spid="_x0000_s3074" name="Equation" r:id="rId3" imgW="537192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14338" y="207963"/>
            <a:ext cx="8294687" cy="646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36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Logic and inferencing</a:t>
            </a: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847725" y="1000125"/>
            <a:ext cx="4665663" cy="3797300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968500" y="1962150"/>
            <a:ext cx="2546350" cy="1990725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182688" y="1962150"/>
            <a:ext cx="998537" cy="5000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1677988" y="3629025"/>
            <a:ext cx="674687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4181475" y="3629025"/>
            <a:ext cx="500063" cy="666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4346575" y="1960563"/>
            <a:ext cx="833438" cy="508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3181350" y="958850"/>
            <a:ext cx="1588" cy="10080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060575" y="1444625"/>
            <a:ext cx="833438" cy="334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Vision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792538" y="1497013"/>
            <a:ext cx="833437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NLP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4521200" y="2809875"/>
            <a:ext cx="1077913" cy="590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Expert Systems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2822575" y="4017963"/>
            <a:ext cx="1117600" cy="334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Planning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985838" y="2811463"/>
            <a:ext cx="1087437" cy="334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Robotics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2744788" y="2443163"/>
            <a:ext cx="1609725" cy="1098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Symbol" pitchFamily="18" charset="2"/>
              <a:buChar char="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Search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Symbol" pitchFamily="18" charset="2"/>
              <a:buChar char="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Reasoning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Symbol" pitchFamily="18" charset="2"/>
              <a:buChar char="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Learning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Symbol" pitchFamily="18" charset="2"/>
              <a:buChar char="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16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Knowledge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414338" y="5184775"/>
            <a:ext cx="8086725" cy="814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Obtaining implication of given facts and rules -- Hallmark of intelligence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14338" y="76200"/>
            <a:ext cx="8502650" cy="2506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Inferencing through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4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marL="388938" lvl="1" indent="-195263"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Luxi Sans" pitchFamily="16" charset="0"/>
              <a:buChar char="−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Deduction (General to specific)</a:t>
            </a:r>
          </a:p>
          <a:p>
            <a:pPr marL="388938" lvl="1" indent="-195263"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Luxi Sans" pitchFamily="16" charset="0"/>
              <a:buChar char="−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Induction (Specific to General)</a:t>
            </a:r>
          </a:p>
          <a:p>
            <a:pPr marL="388938" lvl="1" indent="-195263"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Luxi Sans" pitchFamily="16" charset="0"/>
              <a:buChar char="−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Abduction (Conclusion to hypothesis in absence of any other evidence to contrary)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07963" y="2336800"/>
            <a:ext cx="8709025" cy="1719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4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Deduction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16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Given:			All men are mortal (rule)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				Shakespeare is a man (fact)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To prove:		Shakespeare is mortal (inference) 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07963" y="4394200"/>
            <a:ext cx="8709025" cy="2055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4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Induction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16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Given:			Shakespeare is mortal 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				Newton is mortal			 	(Observation)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				Dijkstra is mortal 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To prove:		All men are mortal (Generalization)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07963" y="392113"/>
            <a:ext cx="5597525" cy="143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If there is rain, then there will be no picnic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Fact1: There was rain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Conclude: There was no picnic</a:t>
            </a: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5391150" y="436563"/>
            <a:ext cx="414338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5391150" y="1743075"/>
            <a:ext cx="414338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5805488" y="468313"/>
            <a:ext cx="1587" cy="1244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5805488" y="1090613"/>
            <a:ext cx="622300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635750" y="720725"/>
            <a:ext cx="2073275" cy="419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Deduction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07963" y="1997075"/>
            <a:ext cx="6842125" cy="758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Fact2: There was no picnic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Conclude: There was no rain (?)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07963" y="3141663"/>
            <a:ext cx="8915400" cy="758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Induction and abduction are fallible forms of reasoning. Their conclusions are susceptible to retraction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07963" y="4479925"/>
            <a:ext cx="8915400" cy="1436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Two systems of logic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1) Propositional calculus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2) Predicate calculus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414338" y="207963"/>
            <a:ext cx="8086725" cy="5494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Propositions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Luxi Sans" pitchFamily="16" charset="0"/>
              <a:buChar char="−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Stand for facts/assertions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Luxi Sans" pitchFamily="16" charset="0"/>
              <a:buChar char="−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Declarative statements</a:t>
            </a:r>
          </a:p>
          <a:p>
            <a:pPr marL="388938" lvl="1" indent="-195263"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Luxi Sans" pitchFamily="16" charset="0"/>
              <a:buChar char="−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As opposed to interrogative statements (questions) or imperative statements (request, order)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Operators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=&gt; and </a:t>
            </a: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¬</a:t>
            </a: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form a minimal set (can express other operations)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		- Prove it.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endParaRPr lang="en-GB" sz="22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</a:tabLst>
            </a:pPr>
            <a:r>
              <a:rPr lang="en-GB" sz="22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Tautologies </a:t>
            </a: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are formulae whose truth value is always T, whatever the assignment is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587375" y="3101975"/>
          <a:ext cx="5813425" cy="412750"/>
        </p:xfrm>
        <a:graphic>
          <a:graphicData uri="http://schemas.openxmlformats.org/presentationml/2006/ole">
            <p:oleObj spid="_x0000_s1026" r:id="rId4" imgW="2946240" imgH="203040" progId="Equation.3">
              <p:embed/>
            </p:oleObj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16313" y="3244850"/>
            <a:ext cx="215900" cy="138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207963" y="207963"/>
            <a:ext cx="8709025" cy="5156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>
            <a:spAutoFit/>
          </a:bodyPr>
          <a:lstStyle/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 u="sng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Model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 u="sng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In propositional calculus any formula with </a:t>
            </a:r>
            <a:r>
              <a:rPr lang="en-GB" sz="2200" i="1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n</a:t>
            </a: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propositions has </a:t>
            </a:r>
            <a:r>
              <a:rPr lang="en-GB" sz="2200" i="1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2</a:t>
            </a:r>
            <a:r>
              <a:rPr lang="en-GB" sz="2200" i="1" baseline="330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n</a:t>
            </a: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models (assignments)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	- Tautologies evaluate to </a:t>
            </a:r>
            <a:r>
              <a:rPr lang="en-GB" sz="2200" i="1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T</a:t>
            </a: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 in all models.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Examples: 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1) 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2) 							</a:t>
            </a: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Tx/>
              <a:buChar char="-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Tx/>
              <a:buChar char="-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  <a:p>
            <a:pPr defTabSz="414338" eaLnBrk="1">
              <a:lnSpc>
                <a:spcPct val="102000"/>
              </a:lnSpc>
              <a:buClr>
                <a:srgbClr val="000000"/>
              </a:buClr>
              <a:buSzPct val="45000"/>
              <a:buFontTx/>
              <a:buChar char="-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r>
              <a:rPr lang="en-GB" sz="2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e Morgan with AND</a:t>
            </a:r>
          </a:p>
          <a:p>
            <a:pPr marL="976313" lvl="4" indent="-195263" defTabSz="414338" eaLnBrk="1">
              <a:lnSpc>
                <a:spcPct val="102000"/>
              </a:lnSpc>
              <a:buClr>
                <a:srgbClr val="000000"/>
              </a:buClr>
              <a:buSzPct val="45000"/>
              <a:buFontTx/>
              <a:buChar char="-"/>
              <a:tabLst>
                <a:tab pos="0" algn="l"/>
                <a:tab pos="414338" algn="l"/>
                <a:tab pos="828675" algn="l"/>
                <a:tab pos="1244600" algn="l"/>
                <a:tab pos="1658938" algn="l"/>
                <a:tab pos="2073275" algn="l"/>
                <a:tab pos="2487613" algn="l"/>
                <a:tab pos="2903538" algn="l"/>
                <a:tab pos="3317875" algn="l"/>
                <a:tab pos="3732213" algn="l"/>
                <a:tab pos="4146550" algn="l"/>
                <a:tab pos="4562475" algn="l"/>
                <a:tab pos="4976813" algn="l"/>
                <a:tab pos="5391150" algn="l"/>
                <a:tab pos="5805488" algn="l"/>
                <a:tab pos="6221413" algn="l"/>
                <a:tab pos="6635750" algn="l"/>
                <a:tab pos="7050088" algn="l"/>
                <a:tab pos="7464425" algn="l"/>
                <a:tab pos="7880350" algn="l"/>
                <a:tab pos="8294688" algn="l"/>
                <a:tab pos="8535988" algn="l"/>
              </a:tabLst>
            </a:pPr>
            <a:endParaRPr lang="en-GB" sz="2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0" y="335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701675" y="2738438"/>
          <a:ext cx="1520825" cy="414337"/>
        </p:xfrm>
        <a:graphic>
          <a:graphicData uri="http://schemas.openxmlformats.org/presentationml/2006/ole">
            <p:oleObj spid="_x0000_s2050" name="Equation" r:id="rId4" imgW="507780" imgH="165028" progId="Equation.3">
              <p:embed/>
            </p:oleObj>
          </a:graphicData>
        </a:graphic>
      </p:graphicFrame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769938" y="3705225"/>
          <a:ext cx="3871912" cy="484188"/>
        </p:xfrm>
        <a:graphic>
          <a:graphicData uri="http://schemas.openxmlformats.org/presentationml/2006/ole">
            <p:oleObj spid="_x0000_s2051" name="Equation" r:id="rId5" imgW="1548728" imgH="203112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667000" y="609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Inferencing in PC</a:t>
            </a: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 flipH="1">
            <a:off x="1828800" y="1219200"/>
            <a:ext cx="19812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3810000" y="12192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3810000" y="1219200"/>
            <a:ext cx="2514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81000" y="3671888"/>
            <a:ext cx="205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Resolution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200400" y="3657600"/>
            <a:ext cx="1676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Forward chaining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943600" y="3581400"/>
            <a:ext cx="1981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Backward chaining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971800" y="381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Knowledge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flipH="1">
            <a:off x="2590800" y="838200"/>
            <a:ext cx="1219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3810000" y="838200"/>
            <a:ext cx="990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663700" y="25908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Declarative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114800" y="2514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Procedural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381000" y="3200400"/>
            <a:ext cx="80010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Arial" charset="0"/>
              </a:rPr>
              <a:t> Declarative knowledge deals with factoid questions (what is the capital of India? Who won the Wimbledon in 2005? etc.)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Arial" charset="0"/>
              </a:rPr>
              <a:t> Procedural knowledge deals with “How”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cs typeface="Arial" charset="0"/>
              </a:rPr>
              <a:t> Procedural knowledge can be embedded in   declarative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33400" y="503238"/>
            <a:ext cx="8229600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Example: Employee knowledge base</a:t>
            </a:r>
          </a:p>
          <a:p>
            <a:pPr eaLnBrk="1" hangingPunct="1">
              <a:spcBef>
                <a:spcPct val="20000"/>
              </a:spcBef>
            </a:pPr>
            <a:endParaRPr lang="en-US" sz="2800">
              <a:latin typeface="Times New Roman" pitchFamily="18" charset="0"/>
              <a:cs typeface="Arial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2800" u="sng">
                <a:latin typeface="Times New Roman" pitchFamily="18" charset="0"/>
                <a:cs typeface="Arial" charset="0"/>
              </a:rPr>
              <a:t>Employee record</a:t>
            </a:r>
          </a:p>
          <a:p>
            <a:pPr eaLnBrk="1" hangingPunct="1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Emp id : 1124</a:t>
            </a:r>
          </a:p>
          <a:p>
            <a:pPr eaLnBrk="1" hangingPunct="1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Age : 27</a:t>
            </a:r>
          </a:p>
          <a:p>
            <a:pPr eaLnBrk="1" hangingPunct="1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Salary : 10L / annum</a:t>
            </a:r>
          </a:p>
          <a:p>
            <a:pPr eaLnBrk="1" hangingPunct="1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Arial" charset="0"/>
              </a:rPr>
              <a:t>Tax : Procedure to calculate tax from basic salary, Loans, medical factors, and # of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416</Words>
  <Application>Microsoft PowerPoint</Application>
  <PresentationFormat>On-screen Show (4:3)</PresentationFormat>
  <Paragraphs>158</Paragraphs>
  <Slides>17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Blends</vt:lpstr>
      <vt:lpstr>Microsoft Equation 3.0</vt:lpstr>
      <vt:lpstr>Equation</vt:lpstr>
      <vt:lpstr>CS344: Introduction to Artificial Intelligence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Predicate Calculus</vt:lpstr>
      <vt:lpstr>Predicate Calculus: well known examples</vt:lpstr>
      <vt:lpstr>Forward Chaining/ Inferencing</vt:lpstr>
      <vt:lpstr>Backward Chaining/ Inferencing</vt:lpstr>
      <vt:lpstr>Wh-Questions and Knowledge</vt:lpstr>
      <vt:lpstr>Fixing Predicates</vt:lpstr>
      <vt:lpstr>Examples</vt:lpstr>
      <vt:lpstr>Knowledge Representation of Complex Sentence</vt:lpstr>
    </vt:vector>
  </TitlesOfParts>
  <Company>cfdvs,iit bombay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</dc:title>
  <dc:creator>cfdvs</dc:creator>
  <cp:lastModifiedBy>Pushpak </cp:lastModifiedBy>
  <cp:revision>60</cp:revision>
  <dcterms:created xsi:type="dcterms:W3CDTF">2007-07-27T07:29:18Z</dcterms:created>
  <dcterms:modified xsi:type="dcterms:W3CDTF">2010-01-21T02:34:27Z</dcterms:modified>
</cp:coreProperties>
</file>