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0"/>
  </p:notesMasterIdLst>
  <p:sldIdLst>
    <p:sldId id="259" r:id="rId2"/>
    <p:sldId id="258" r:id="rId3"/>
    <p:sldId id="432" r:id="rId4"/>
    <p:sldId id="415" r:id="rId5"/>
    <p:sldId id="265" r:id="rId6"/>
    <p:sldId id="420" r:id="rId7"/>
    <p:sldId id="417" r:id="rId8"/>
    <p:sldId id="426" r:id="rId9"/>
    <p:sldId id="404" r:id="rId10"/>
    <p:sldId id="272" r:id="rId11"/>
    <p:sldId id="387" r:id="rId12"/>
    <p:sldId id="388" r:id="rId13"/>
    <p:sldId id="389" r:id="rId14"/>
    <p:sldId id="421" r:id="rId15"/>
    <p:sldId id="422" r:id="rId16"/>
    <p:sldId id="429" r:id="rId17"/>
    <p:sldId id="427" r:id="rId18"/>
    <p:sldId id="406" r:id="rId19"/>
    <p:sldId id="407" r:id="rId20"/>
    <p:sldId id="276" r:id="rId21"/>
    <p:sldId id="443" r:id="rId22"/>
    <p:sldId id="444" r:id="rId23"/>
    <p:sldId id="445" r:id="rId24"/>
    <p:sldId id="446" r:id="rId25"/>
    <p:sldId id="519" r:id="rId26"/>
    <p:sldId id="520" r:id="rId27"/>
    <p:sldId id="448" r:id="rId28"/>
    <p:sldId id="460" r:id="rId29"/>
    <p:sldId id="462" r:id="rId30"/>
    <p:sldId id="463" r:id="rId31"/>
    <p:sldId id="465" r:id="rId32"/>
    <p:sldId id="466" r:id="rId33"/>
    <p:sldId id="468" r:id="rId34"/>
    <p:sldId id="469" r:id="rId35"/>
    <p:sldId id="470" r:id="rId36"/>
    <p:sldId id="471" r:id="rId37"/>
    <p:sldId id="472" r:id="rId38"/>
    <p:sldId id="473" r:id="rId39"/>
    <p:sldId id="478" r:id="rId40"/>
    <p:sldId id="475" r:id="rId41"/>
    <p:sldId id="476" r:id="rId42"/>
    <p:sldId id="479" r:id="rId43"/>
    <p:sldId id="480" r:id="rId44"/>
    <p:sldId id="481" r:id="rId45"/>
    <p:sldId id="482" r:id="rId46"/>
    <p:sldId id="483" r:id="rId47"/>
    <p:sldId id="484" r:id="rId48"/>
    <p:sldId id="485" r:id="rId49"/>
    <p:sldId id="486" r:id="rId50"/>
    <p:sldId id="487" r:id="rId51"/>
    <p:sldId id="488" r:id="rId52"/>
    <p:sldId id="489" r:id="rId53"/>
    <p:sldId id="433" r:id="rId54"/>
    <p:sldId id="434" r:id="rId55"/>
    <p:sldId id="435" r:id="rId56"/>
    <p:sldId id="436" r:id="rId57"/>
    <p:sldId id="437" r:id="rId58"/>
    <p:sldId id="438" r:id="rId59"/>
    <p:sldId id="439" r:id="rId60"/>
    <p:sldId id="440" r:id="rId61"/>
    <p:sldId id="441" r:id="rId62"/>
    <p:sldId id="442" r:id="rId63"/>
    <p:sldId id="450" r:id="rId64"/>
    <p:sldId id="467" r:id="rId65"/>
    <p:sldId id="455" r:id="rId66"/>
    <p:sldId id="456" r:id="rId67"/>
    <p:sldId id="457" r:id="rId68"/>
    <p:sldId id="458" r:id="rId69"/>
    <p:sldId id="459" r:id="rId70"/>
    <p:sldId id="490" r:id="rId71"/>
    <p:sldId id="491" r:id="rId72"/>
    <p:sldId id="492" r:id="rId73"/>
    <p:sldId id="493" r:id="rId74"/>
    <p:sldId id="494" r:id="rId75"/>
    <p:sldId id="495" r:id="rId76"/>
    <p:sldId id="496" r:id="rId77"/>
    <p:sldId id="497" r:id="rId78"/>
    <p:sldId id="498" r:id="rId79"/>
    <p:sldId id="499" r:id="rId80"/>
    <p:sldId id="500" r:id="rId81"/>
    <p:sldId id="501" r:id="rId82"/>
    <p:sldId id="502" r:id="rId83"/>
    <p:sldId id="503" r:id="rId84"/>
    <p:sldId id="504" r:id="rId85"/>
    <p:sldId id="505" r:id="rId86"/>
    <p:sldId id="506" r:id="rId87"/>
    <p:sldId id="507" r:id="rId88"/>
    <p:sldId id="508" r:id="rId89"/>
    <p:sldId id="509" r:id="rId90"/>
    <p:sldId id="510" r:id="rId91"/>
    <p:sldId id="511" r:id="rId92"/>
    <p:sldId id="512" r:id="rId93"/>
    <p:sldId id="513" r:id="rId94"/>
    <p:sldId id="517" r:id="rId95"/>
    <p:sldId id="518" r:id="rId96"/>
    <p:sldId id="515" r:id="rId97"/>
    <p:sldId id="521" r:id="rId98"/>
    <p:sldId id="522"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E9C"/>
    <a:srgbClr val="F6F6B0"/>
    <a:srgbClr val="E5B1E6"/>
    <a:srgbClr val="99D5E5"/>
    <a:srgbClr val="DCE567"/>
    <a:srgbClr val="FAFD7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kha\Dropbox\PhD-23-06-2015\iitb%20PhD-20-01-2016\papers-rekha\IEE-TLT\IQuE%20SUS%20respons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ekha\Dropbox\PhD-23-06-2015\iitb%20PhD-20-01-2016\research%20actinity\theses-20-04-2016-misc\TTM-data\TTM%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60" b="0" i="0" u="none" strike="noStrike" kern="1200" spc="0" baseline="0">
                <a:solidFill>
                  <a:schemeClr val="tx1">
                    <a:lumMod val="65000"/>
                    <a:lumOff val="35000"/>
                  </a:schemeClr>
                </a:solidFill>
                <a:latin typeface="+mn-lt"/>
                <a:ea typeface="+mn-ea"/>
                <a:cs typeface="+mn-cs"/>
              </a:defRPr>
            </a:pPr>
            <a:r>
              <a:rPr lang="en-IN"/>
              <a:t>SUS Responses for IQuE </a:t>
            </a:r>
          </a:p>
        </c:rich>
      </c:tx>
      <c:overlay val="0"/>
      <c:spPr>
        <a:noFill/>
        <a:ln>
          <a:noFill/>
        </a:ln>
        <a:effectLst/>
      </c:spPr>
    </c:title>
    <c:autoTitleDeleted val="0"/>
    <c:plotArea>
      <c:layout>
        <c:manualLayout>
          <c:layoutTarget val="inner"/>
          <c:xMode val="edge"/>
          <c:yMode val="edge"/>
          <c:x val="0.48719525149759618"/>
          <c:y val="0.19125716008441362"/>
          <c:w val="0.48483545606868683"/>
          <c:h val="0.68006190965652957"/>
        </c:manualLayout>
      </c:layout>
      <c:barChart>
        <c:barDir val="bar"/>
        <c:grouping val="clustered"/>
        <c:varyColors val="0"/>
        <c:ser>
          <c:idx val="0"/>
          <c:order val="0"/>
          <c:spPr>
            <a:solidFill>
              <a:schemeClr val="accent1"/>
            </a:solidFill>
            <a:ln>
              <a:noFill/>
            </a:ln>
            <a:effectLst/>
          </c:spPr>
          <c:invertIfNegative val="0"/>
          <c:cat>
            <c:strRef>
              <c:f>'bar chart'!$A$1:$A$9</c:f>
              <c:strCache>
                <c:ptCount val="9"/>
                <c:pt idx="0">
                  <c:v>useful tool to check alignment</c:v>
                </c:pt>
                <c:pt idx="1">
                  <c:v>checking alignment of AIs with LOs is made easy</c:v>
                </c:pt>
                <c:pt idx="2">
                  <c:v>Will use it frequently </c:v>
                </c:pt>
                <c:pt idx="3">
                  <c:v>easy to use </c:v>
                </c:pt>
                <c:pt idx="4">
                  <c:v>simple and self-explanatory
</c:v>
                </c:pt>
                <c:pt idx="5">
                  <c:v>support required for first time users</c:v>
                </c:pt>
                <c:pt idx="6">
                  <c:v>need prior knowledge about ontology, cognitive level and Blooms taxonomy</c:v>
                </c:pt>
                <c:pt idx="7">
                  <c:v>confident to use IQuE</c:v>
                </c:pt>
                <c:pt idx="8">
                  <c:v>functions in IQuE were well integrated</c:v>
                </c:pt>
              </c:strCache>
            </c:strRef>
          </c:cat>
          <c:val>
            <c:numRef>
              <c:f>'bar chart'!$B$1:$B$9</c:f>
              <c:numCache>
                <c:formatCode>General</c:formatCode>
                <c:ptCount val="9"/>
                <c:pt idx="0">
                  <c:v>13</c:v>
                </c:pt>
                <c:pt idx="1">
                  <c:v>13</c:v>
                </c:pt>
                <c:pt idx="2">
                  <c:v>12</c:v>
                </c:pt>
                <c:pt idx="3">
                  <c:v>19</c:v>
                </c:pt>
                <c:pt idx="4">
                  <c:v>18</c:v>
                </c:pt>
                <c:pt idx="5">
                  <c:v>4</c:v>
                </c:pt>
                <c:pt idx="6">
                  <c:v>11</c:v>
                </c:pt>
                <c:pt idx="7">
                  <c:v>11</c:v>
                </c:pt>
                <c:pt idx="8">
                  <c:v>18</c:v>
                </c:pt>
              </c:numCache>
            </c:numRef>
          </c:val>
          <c:extLst>
            <c:ext xmlns:c16="http://schemas.microsoft.com/office/drawing/2014/chart" uri="{C3380CC4-5D6E-409C-BE32-E72D297353CC}">
              <c16:uniqueId val="{00000000-D418-4FB7-AFEF-73A65E90C8AC}"/>
            </c:ext>
          </c:extLst>
        </c:ser>
        <c:dLbls>
          <c:showLegendKey val="0"/>
          <c:showVal val="0"/>
          <c:showCatName val="0"/>
          <c:showSerName val="0"/>
          <c:showPercent val="0"/>
          <c:showBubbleSize val="0"/>
        </c:dLbls>
        <c:gapWidth val="182"/>
        <c:axId val="107235584"/>
        <c:axId val="107433984"/>
      </c:barChart>
      <c:catAx>
        <c:axId val="10723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n-US"/>
          </a:p>
        </c:txPr>
        <c:crossAx val="107433984"/>
        <c:crosses val="autoZero"/>
        <c:auto val="1"/>
        <c:lblAlgn val="ctr"/>
        <c:lblOffset val="100"/>
        <c:noMultiLvlLbl val="0"/>
      </c:catAx>
      <c:valAx>
        <c:axId val="107433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n-US"/>
          </a:p>
        </c:txPr>
        <c:crossAx val="107235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Analysis</a:t>
            </a:r>
            <a:r>
              <a:rPr lang="en-US" baseline="0"/>
              <a:t> of Users Comments on TTM Generated Feedback  </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Graph!$C$1</c:f>
              <c:strCache>
                <c:ptCount val="1"/>
                <c:pt idx="0">
                  <c:v>Stage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Graph!$B$2:$B$6</c:f>
              <c:strCache>
                <c:ptCount val="5"/>
                <c:pt idx="0">
                  <c:v>Could comprehend the LOs correctly</c:v>
                </c:pt>
                <c:pt idx="1">
                  <c:v>The feedback was useful in modifying the questions</c:v>
                </c:pt>
                <c:pt idx="2">
                  <c:v>Wrote the question in the first attempt</c:v>
                </c:pt>
                <c:pt idx="3">
                  <c:v>There were some issues with the feedback</c:v>
                </c:pt>
                <c:pt idx="4">
                  <c:v>Took more than one attempt to write correct questions</c:v>
                </c:pt>
              </c:strCache>
            </c:strRef>
          </c:cat>
          <c:val>
            <c:numRef>
              <c:f>Graph!$C$2:$C$6</c:f>
              <c:numCache>
                <c:formatCode>General</c:formatCode>
                <c:ptCount val="5"/>
                <c:pt idx="0">
                  <c:v>97</c:v>
                </c:pt>
                <c:pt idx="1">
                  <c:v>73</c:v>
                </c:pt>
                <c:pt idx="2">
                  <c:v>19</c:v>
                </c:pt>
                <c:pt idx="3">
                  <c:v>8</c:v>
                </c:pt>
                <c:pt idx="4">
                  <c:v>22</c:v>
                </c:pt>
              </c:numCache>
            </c:numRef>
          </c:val>
          <c:extLst>
            <c:ext xmlns:c16="http://schemas.microsoft.com/office/drawing/2014/chart" uri="{C3380CC4-5D6E-409C-BE32-E72D297353CC}">
              <c16:uniqueId val="{00000000-81DD-40A7-8CFA-5FE010BD71C7}"/>
            </c:ext>
          </c:extLst>
        </c:ser>
        <c:ser>
          <c:idx val="1"/>
          <c:order val="1"/>
          <c:tx>
            <c:strRef>
              <c:f>Graph!$D$1</c:f>
              <c:strCache>
                <c:ptCount val="1"/>
                <c:pt idx="0">
                  <c:v>Stage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Graph!$B$2:$B$6</c:f>
              <c:strCache>
                <c:ptCount val="5"/>
                <c:pt idx="0">
                  <c:v>Could comprehend the LOs correctly</c:v>
                </c:pt>
                <c:pt idx="1">
                  <c:v>The feedback was useful in modifying the questions</c:v>
                </c:pt>
                <c:pt idx="2">
                  <c:v>Wrote the question in the first attempt</c:v>
                </c:pt>
                <c:pt idx="3">
                  <c:v>There were some issues with the feedback</c:v>
                </c:pt>
                <c:pt idx="4">
                  <c:v>Took more than one attempt to write correct questions</c:v>
                </c:pt>
              </c:strCache>
            </c:strRef>
          </c:cat>
          <c:val>
            <c:numRef>
              <c:f>Graph!$D$2:$D$6</c:f>
              <c:numCache>
                <c:formatCode>General</c:formatCode>
                <c:ptCount val="5"/>
                <c:pt idx="0">
                  <c:v>86</c:v>
                </c:pt>
                <c:pt idx="1">
                  <c:v>71</c:v>
                </c:pt>
                <c:pt idx="2">
                  <c:v>14</c:v>
                </c:pt>
                <c:pt idx="3">
                  <c:v>14</c:v>
                </c:pt>
                <c:pt idx="4">
                  <c:v>24</c:v>
                </c:pt>
              </c:numCache>
            </c:numRef>
          </c:val>
          <c:extLst>
            <c:ext xmlns:c16="http://schemas.microsoft.com/office/drawing/2014/chart" uri="{C3380CC4-5D6E-409C-BE32-E72D297353CC}">
              <c16:uniqueId val="{00000001-81DD-40A7-8CFA-5FE010BD71C7}"/>
            </c:ext>
          </c:extLst>
        </c:ser>
        <c:ser>
          <c:idx val="2"/>
          <c:order val="2"/>
          <c:tx>
            <c:strRef>
              <c:f>Graph!$E$1</c:f>
              <c:strCache>
                <c:ptCount val="1"/>
                <c:pt idx="0">
                  <c:v>Stage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Graph!$B$2:$B$6</c:f>
              <c:strCache>
                <c:ptCount val="5"/>
                <c:pt idx="0">
                  <c:v>Could comprehend the LOs correctly</c:v>
                </c:pt>
                <c:pt idx="1">
                  <c:v>The feedback was useful in modifying the questions</c:v>
                </c:pt>
                <c:pt idx="2">
                  <c:v>Wrote the question in the first attempt</c:v>
                </c:pt>
                <c:pt idx="3">
                  <c:v>There were some issues with the feedback</c:v>
                </c:pt>
                <c:pt idx="4">
                  <c:v>Took more than one attempt to write correct questions</c:v>
                </c:pt>
              </c:strCache>
            </c:strRef>
          </c:cat>
          <c:val>
            <c:numRef>
              <c:f>Graph!$E$2:$E$6</c:f>
              <c:numCache>
                <c:formatCode>General</c:formatCode>
                <c:ptCount val="5"/>
                <c:pt idx="0">
                  <c:v>83</c:v>
                </c:pt>
                <c:pt idx="1">
                  <c:v>77</c:v>
                </c:pt>
                <c:pt idx="2">
                  <c:v>11</c:v>
                </c:pt>
                <c:pt idx="3">
                  <c:v>11</c:v>
                </c:pt>
                <c:pt idx="4">
                  <c:v>11</c:v>
                </c:pt>
              </c:numCache>
            </c:numRef>
          </c:val>
          <c:extLst>
            <c:ext xmlns:c16="http://schemas.microsoft.com/office/drawing/2014/chart" uri="{C3380CC4-5D6E-409C-BE32-E72D297353CC}">
              <c16:uniqueId val="{00000002-81DD-40A7-8CFA-5FE010BD71C7}"/>
            </c:ext>
          </c:extLst>
        </c:ser>
        <c:dLbls>
          <c:dLblPos val="outEnd"/>
          <c:showLegendKey val="0"/>
          <c:showVal val="1"/>
          <c:showCatName val="0"/>
          <c:showSerName val="0"/>
          <c:showPercent val="0"/>
          <c:showBubbleSize val="0"/>
        </c:dLbls>
        <c:gapWidth val="219"/>
        <c:overlap val="-27"/>
        <c:axId val="433084816"/>
        <c:axId val="433082192"/>
      </c:barChart>
      <c:catAx>
        <c:axId val="4330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082192"/>
        <c:crossesAt val="0"/>
        <c:auto val="1"/>
        <c:lblAlgn val="ctr"/>
        <c:lblOffset val="100"/>
        <c:noMultiLvlLbl val="0"/>
      </c:catAx>
      <c:valAx>
        <c:axId val="43308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a:t>
                </a:r>
                <a:r>
                  <a:rPr lang="en-US" baseline="0"/>
                  <a:t> </a:t>
                </a:r>
                <a:r>
                  <a:rPr lang="en-US"/>
                  <a:t>of Comments (in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084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8B50C-8CC5-4D42-A988-B470B0D6520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23455E-7CD2-4A74-BFC9-23BC7CA18013}">
      <dgm:prSet phldrT="[Text]"/>
      <dgm:spPr>
        <a:solidFill>
          <a:schemeClr val="bg1">
            <a:lumMod val="65000"/>
          </a:schemeClr>
        </a:solidFill>
      </dgm:spPr>
      <dgm:t>
        <a:bodyPr/>
        <a:lstStyle/>
        <a:p>
          <a:r>
            <a:rPr lang="en-US" dirty="0"/>
            <a:t>RQ1</a:t>
          </a:r>
        </a:p>
      </dgm:t>
    </dgm:pt>
    <dgm:pt modelId="{D9ED3891-6626-4BE5-935B-03C15B4A0DC8}" type="parTrans" cxnId="{486E11E7-97B8-446F-B300-96F8BCCDEB2A}">
      <dgm:prSet/>
      <dgm:spPr/>
      <dgm:t>
        <a:bodyPr/>
        <a:lstStyle/>
        <a:p>
          <a:endParaRPr lang="en-US"/>
        </a:p>
      </dgm:t>
    </dgm:pt>
    <dgm:pt modelId="{9EFA3BF6-41D6-4B95-AAA8-0880AC0D5E8C}" type="sibTrans" cxnId="{486E11E7-97B8-446F-B300-96F8BCCDEB2A}">
      <dgm:prSet/>
      <dgm:spPr/>
      <dgm:t>
        <a:bodyPr/>
        <a:lstStyle/>
        <a:p>
          <a:endParaRPr lang="en-US"/>
        </a:p>
      </dgm:t>
    </dgm:pt>
    <dgm:pt modelId="{ED4F547A-28DF-4A8D-98A3-69B31AE02113}">
      <dgm:prSet phldrT="[Text]"/>
      <dgm:spPr/>
      <dgm:t>
        <a:bodyPr/>
        <a:lstStyle/>
        <a:p>
          <a:r>
            <a:rPr lang="en-US" dirty="0"/>
            <a:t>Given an AI, how to design a framework for evaluating its quality in terms of its alignment with the LOs of a course?</a:t>
          </a:r>
        </a:p>
      </dgm:t>
    </dgm:pt>
    <dgm:pt modelId="{0DD2E37B-8870-43FC-98CF-D38E8C72243C}" type="parTrans" cxnId="{020F1F68-D0AE-4F03-A0E5-7B0268237976}">
      <dgm:prSet/>
      <dgm:spPr/>
      <dgm:t>
        <a:bodyPr/>
        <a:lstStyle/>
        <a:p>
          <a:endParaRPr lang="en-US"/>
        </a:p>
      </dgm:t>
    </dgm:pt>
    <dgm:pt modelId="{DC4324E6-F1AF-4C6C-A663-BB075855C1F8}" type="sibTrans" cxnId="{020F1F68-D0AE-4F03-A0E5-7B0268237976}">
      <dgm:prSet/>
      <dgm:spPr/>
      <dgm:t>
        <a:bodyPr/>
        <a:lstStyle/>
        <a:p>
          <a:endParaRPr lang="en-US"/>
        </a:p>
      </dgm:t>
    </dgm:pt>
    <dgm:pt modelId="{79A0449C-4975-4C2F-B465-6A734738D0BA}">
      <dgm:prSet phldrT="[Text]"/>
      <dgm:spPr>
        <a:solidFill>
          <a:schemeClr val="bg1">
            <a:lumMod val="65000"/>
          </a:schemeClr>
        </a:solidFill>
      </dgm:spPr>
      <dgm:t>
        <a:bodyPr/>
        <a:lstStyle/>
        <a:p>
          <a:r>
            <a:rPr lang="en-US" dirty="0"/>
            <a:t>RQ2</a:t>
          </a:r>
        </a:p>
      </dgm:t>
    </dgm:pt>
    <dgm:pt modelId="{EE2DA65A-5CE7-4DBB-9E8A-AF38AFF7C3BD}" type="parTrans" cxnId="{EF34447A-32D8-4325-A1C5-9A1740F15AE5}">
      <dgm:prSet/>
      <dgm:spPr/>
      <dgm:t>
        <a:bodyPr/>
        <a:lstStyle/>
        <a:p>
          <a:endParaRPr lang="en-US"/>
        </a:p>
      </dgm:t>
    </dgm:pt>
    <dgm:pt modelId="{01493924-CC9C-4EA0-B04F-F5F183E88D2A}" type="sibTrans" cxnId="{EF34447A-32D8-4325-A1C5-9A1740F15AE5}">
      <dgm:prSet/>
      <dgm:spPr/>
      <dgm:t>
        <a:bodyPr/>
        <a:lstStyle/>
        <a:p>
          <a:endParaRPr lang="en-US"/>
        </a:p>
      </dgm:t>
    </dgm:pt>
    <dgm:pt modelId="{D1E2C3AB-5FA8-429C-8C52-0EE11B7C6072}">
      <dgm:prSet phldrT="[Text]"/>
      <dgm:spPr/>
      <dgm:t>
        <a:bodyPr/>
        <a:lstStyle/>
        <a:p>
          <a:r>
            <a:rPr lang="en-US" dirty="0"/>
            <a:t>How to design a TTM that will train the teachers to write good assessment questions?</a:t>
          </a:r>
        </a:p>
      </dgm:t>
    </dgm:pt>
    <dgm:pt modelId="{1F970DA6-A690-4969-8132-F9B04BAD288A}" type="parTrans" cxnId="{4B786561-2C61-4318-A7E0-3A592164476D}">
      <dgm:prSet/>
      <dgm:spPr/>
      <dgm:t>
        <a:bodyPr/>
        <a:lstStyle/>
        <a:p>
          <a:endParaRPr lang="en-US"/>
        </a:p>
      </dgm:t>
    </dgm:pt>
    <dgm:pt modelId="{2A4D100D-6A82-4773-819C-F187275CE0A8}" type="sibTrans" cxnId="{4B786561-2C61-4318-A7E0-3A592164476D}">
      <dgm:prSet/>
      <dgm:spPr/>
      <dgm:t>
        <a:bodyPr/>
        <a:lstStyle/>
        <a:p>
          <a:endParaRPr lang="en-US"/>
        </a:p>
      </dgm:t>
    </dgm:pt>
    <dgm:pt modelId="{1BBD7609-E4B1-49E7-837D-1F4E6D822791}">
      <dgm:prSet phldrT="[Text]"/>
      <dgm:spPr>
        <a:solidFill>
          <a:schemeClr val="bg1">
            <a:lumMod val="65000"/>
          </a:schemeClr>
        </a:solidFill>
      </dgm:spPr>
      <dgm:t>
        <a:bodyPr/>
        <a:lstStyle/>
        <a:p>
          <a:pPr algn="ctr"/>
          <a:r>
            <a:rPr lang="en-US" dirty="0"/>
            <a:t>RQ3 </a:t>
          </a:r>
        </a:p>
      </dgm:t>
    </dgm:pt>
    <dgm:pt modelId="{0BFDE389-6851-4F7B-B0DC-ABF3219B593C}" type="parTrans" cxnId="{4DB47777-C1A2-426F-B875-6A03EF3D3C34}">
      <dgm:prSet/>
      <dgm:spPr/>
      <dgm:t>
        <a:bodyPr/>
        <a:lstStyle/>
        <a:p>
          <a:endParaRPr lang="en-US"/>
        </a:p>
      </dgm:t>
    </dgm:pt>
    <dgm:pt modelId="{322FEA6D-0C25-4BE1-8643-A3CD4E1789C8}" type="sibTrans" cxnId="{4DB47777-C1A2-426F-B875-6A03EF3D3C34}">
      <dgm:prSet/>
      <dgm:spPr/>
      <dgm:t>
        <a:bodyPr/>
        <a:lstStyle/>
        <a:p>
          <a:endParaRPr lang="en-US"/>
        </a:p>
      </dgm:t>
    </dgm:pt>
    <dgm:pt modelId="{818AC86D-7581-4B0B-BD46-66D0B09F1AEB}">
      <dgm:prSet phldrT="[Text]"/>
      <dgm:spPr/>
      <dgm:t>
        <a:bodyPr/>
        <a:lstStyle/>
        <a:p>
          <a:r>
            <a:rPr lang="en-US" dirty="0"/>
            <a:t>RQ3: How to design a framework for automatic generation of AI from a given assessment instrument specification (AIS) from a semantically tagged question repository?</a:t>
          </a:r>
        </a:p>
      </dgm:t>
    </dgm:pt>
    <dgm:pt modelId="{B2B2964D-13EF-4984-AABF-1354809DE309}" type="parTrans" cxnId="{71AAAB28-4255-4572-B632-58D0F7A9C0D9}">
      <dgm:prSet/>
      <dgm:spPr/>
      <dgm:t>
        <a:bodyPr/>
        <a:lstStyle/>
        <a:p>
          <a:endParaRPr lang="en-US"/>
        </a:p>
      </dgm:t>
    </dgm:pt>
    <dgm:pt modelId="{453008EE-0D26-4472-8592-7BC0D11A7933}" type="sibTrans" cxnId="{71AAAB28-4255-4572-B632-58D0F7A9C0D9}">
      <dgm:prSet/>
      <dgm:spPr/>
      <dgm:t>
        <a:bodyPr/>
        <a:lstStyle/>
        <a:p>
          <a:endParaRPr lang="en-US"/>
        </a:p>
      </dgm:t>
    </dgm:pt>
    <dgm:pt modelId="{222C9787-DADD-4ED5-B932-8E29C958238C}" type="pres">
      <dgm:prSet presAssocID="{E848B50C-8CC5-4D42-A988-B470B0D65201}" presName="linearFlow" presStyleCnt="0">
        <dgm:presLayoutVars>
          <dgm:dir/>
          <dgm:animLvl val="lvl"/>
          <dgm:resizeHandles val="exact"/>
        </dgm:presLayoutVars>
      </dgm:prSet>
      <dgm:spPr/>
    </dgm:pt>
    <dgm:pt modelId="{03E183C7-810F-40EF-B6A3-4AF8844F4F8A}" type="pres">
      <dgm:prSet presAssocID="{2C23455E-7CD2-4A74-BFC9-23BC7CA18013}" presName="composite" presStyleCnt="0"/>
      <dgm:spPr/>
    </dgm:pt>
    <dgm:pt modelId="{77DD275D-F11E-4E55-9B4E-AE8FA1E4BFC6}" type="pres">
      <dgm:prSet presAssocID="{2C23455E-7CD2-4A74-BFC9-23BC7CA18013}" presName="parentText" presStyleLbl="alignNode1" presStyleIdx="0" presStyleCnt="3">
        <dgm:presLayoutVars>
          <dgm:chMax val="1"/>
          <dgm:bulletEnabled val="1"/>
        </dgm:presLayoutVars>
      </dgm:prSet>
      <dgm:spPr/>
    </dgm:pt>
    <dgm:pt modelId="{A8562DCE-B2FD-442C-B914-957596A88F3F}" type="pres">
      <dgm:prSet presAssocID="{2C23455E-7CD2-4A74-BFC9-23BC7CA18013}" presName="descendantText" presStyleLbl="alignAcc1" presStyleIdx="0" presStyleCnt="3">
        <dgm:presLayoutVars>
          <dgm:bulletEnabled val="1"/>
        </dgm:presLayoutVars>
      </dgm:prSet>
      <dgm:spPr/>
    </dgm:pt>
    <dgm:pt modelId="{88642523-121C-47BB-A08B-6D349F9C2465}" type="pres">
      <dgm:prSet presAssocID="{9EFA3BF6-41D6-4B95-AAA8-0880AC0D5E8C}" presName="sp" presStyleCnt="0"/>
      <dgm:spPr/>
    </dgm:pt>
    <dgm:pt modelId="{718090C8-0717-41EC-895E-632E0BE82C09}" type="pres">
      <dgm:prSet presAssocID="{79A0449C-4975-4C2F-B465-6A734738D0BA}" presName="composite" presStyleCnt="0"/>
      <dgm:spPr/>
    </dgm:pt>
    <dgm:pt modelId="{3D26D3DD-3CF4-4042-ADA6-A35B8B82B359}" type="pres">
      <dgm:prSet presAssocID="{79A0449C-4975-4C2F-B465-6A734738D0BA}" presName="parentText" presStyleLbl="alignNode1" presStyleIdx="1" presStyleCnt="3">
        <dgm:presLayoutVars>
          <dgm:chMax val="1"/>
          <dgm:bulletEnabled val="1"/>
        </dgm:presLayoutVars>
      </dgm:prSet>
      <dgm:spPr/>
    </dgm:pt>
    <dgm:pt modelId="{FF841ABE-006F-4467-8B47-D03A3FE0C576}" type="pres">
      <dgm:prSet presAssocID="{79A0449C-4975-4C2F-B465-6A734738D0BA}" presName="descendantText" presStyleLbl="alignAcc1" presStyleIdx="1" presStyleCnt="3">
        <dgm:presLayoutVars>
          <dgm:bulletEnabled val="1"/>
        </dgm:presLayoutVars>
      </dgm:prSet>
      <dgm:spPr/>
    </dgm:pt>
    <dgm:pt modelId="{0D6C976C-880C-44C4-8088-9675B5E378CF}" type="pres">
      <dgm:prSet presAssocID="{01493924-CC9C-4EA0-B04F-F5F183E88D2A}" presName="sp" presStyleCnt="0"/>
      <dgm:spPr/>
    </dgm:pt>
    <dgm:pt modelId="{6BE2D054-4B30-49C6-9261-2A28F0C638F9}" type="pres">
      <dgm:prSet presAssocID="{1BBD7609-E4B1-49E7-837D-1F4E6D822791}" presName="composite" presStyleCnt="0"/>
      <dgm:spPr/>
    </dgm:pt>
    <dgm:pt modelId="{A918D5F0-8946-4F6C-9E32-E1A5731A064E}" type="pres">
      <dgm:prSet presAssocID="{1BBD7609-E4B1-49E7-837D-1F4E6D822791}" presName="parentText" presStyleLbl="alignNode1" presStyleIdx="2" presStyleCnt="3">
        <dgm:presLayoutVars>
          <dgm:chMax val="1"/>
          <dgm:bulletEnabled val="1"/>
        </dgm:presLayoutVars>
      </dgm:prSet>
      <dgm:spPr/>
    </dgm:pt>
    <dgm:pt modelId="{4A872718-0FC8-4813-9501-E6A92FEBC94D}" type="pres">
      <dgm:prSet presAssocID="{1BBD7609-E4B1-49E7-837D-1F4E6D822791}" presName="descendantText" presStyleLbl="alignAcc1" presStyleIdx="2" presStyleCnt="3">
        <dgm:presLayoutVars>
          <dgm:bulletEnabled val="1"/>
        </dgm:presLayoutVars>
      </dgm:prSet>
      <dgm:spPr/>
    </dgm:pt>
  </dgm:ptLst>
  <dgm:cxnLst>
    <dgm:cxn modelId="{71AAAB28-4255-4572-B632-58D0F7A9C0D9}" srcId="{1BBD7609-E4B1-49E7-837D-1F4E6D822791}" destId="{818AC86D-7581-4B0B-BD46-66D0B09F1AEB}" srcOrd="0" destOrd="0" parTransId="{B2B2964D-13EF-4984-AABF-1354809DE309}" sibTransId="{453008EE-0D26-4472-8592-7BC0D11A7933}"/>
    <dgm:cxn modelId="{9D43A05E-288A-44E1-9A88-98EE22CB792B}" type="presOf" srcId="{818AC86D-7581-4B0B-BD46-66D0B09F1AEB}" destId="{4A872718-0FC8-4813-9501-E6A92FEBC94D}" srcOrd="0" destOrd="0" presId="urn:microsoft.com/office/officeart/2005/8/layout/chevron2"/>
    <dgm:cxn modelId="{4B786561-2C61-4318-A7E0-3A592164476D}" srcId="{79A0449C-4975-4C2F-B465-6A734738D0BA}" destId="{D1E2C3AB-5FA8-429C-8C52-0EE11B7C6072}" srcOrd="0" destOrd="0" parTransId="{1F970DA6-A690-4969-8132-F9B04BAD288A}" sibTransId="{2A4D100D-6A82-4773-819C-F187275CE0A8}"/>
    <dgm:cxn modelId="{020F1F68-D0AE-4F03-A0E5-7B0268237976}" srcId="{2C23455E-7CD2-4A74-BFC9-23BC7CA18013}" destId="{ED4F547A-28DF-4A8D-98A3-69B31AE02113}" srcOrd="0" destOrd="0" parTransId="{0DD2E37B-8870-43FC-98CF-D38E8C72243C}" sibTransId="{DC4324E6-F1AF-4C6C-A663-BB075855C1F8}"/>
    <dgm:cxn modelId="{4DB47777-C1A2-426F-B875-6A03EF3D3C34}" srcId="{E848B50C-8CC5-4D42-A988-B470B0D65201}" destId="{1BBD7609-E4B1-49E7-837D-1F4E6D822791}" srcOrd="2" destOrd="0" parTransId="{0BFDE389-6851-4F7B-B0DC-ABF3219B593C}" sibTransId="{322FEA6D-0C25-4BE1-8643-A3CD4E1789C8}"/>
    <dgm:cxn modelId="{78A4CB58-9E49-4906-9A83-1FF700E7C24F}" type="presOf" srcId="{E848B50C-8CC5-4D42-A988-B470B0D65201}" destId="{222C9787-DADD-4ED5-B932-8E29C958238C}" srcOrd="0" destOrd="0" presId="urn:microsoft.com/office/officeart/2005/8/layout/chevron2"/>
    <dgm:cxn modelId="{EF34447A-32D8-4325-A1C5-9A1740F15AE5}" srcId="{E848B50C-8CC5-4D42-A988-B470B0D65201}" destId="{79A0449C-4975-4C2F-B465-6A734738D0BA}" srcOrd="1" destOrd="0" parTransId="{EE2DA65A-5CE7-4DBB-9E8A-AF38AFF7C3BD}" sibTransId="{01493924-CC9C-4EA0-B04F-F5F183E88D2A}"/>
    <dgm:cxn modelId="{1E553B93-E8D2-4689-9CCE-7A9715767A15}" type="presOf" srcId="{D1E2C3AB-5FA8-429C-8C52-0EE11B7C6072}" destId="{FF841ABE-006F-4467-8B47-D03A3FE0C576}" srcOrd="0" destOrd="0" presId="urn:microsoft.com/office/officeart/2005/8/layout/chevron2"/>
    <dgm:cxn modelId="{2C5CC698-824E-4A57-92C1-EEDC90946D9C}" type="presOf" srcId="{1BBD7609-E4B1-49E7-837D-1F4E6D822791}" destId="{A918D5F0-8946-4F6C-9E32-E1A5731A064E}" srcOrd="0" destOrd="0" presId="urn:microsoft.com/office/officeart/2005/8/layout/chevron2"/>
    <dgm:cxn modelId="{2CB83FA9-402E-40B9-9298-A8C10A97D380}" type="presOf" srcId="{79A0449C-4975-4C2F-B465-6A734738D0BA}" destId="{3D26D3DD-3CF4-4042-ADA6-A35B8B82B359}" srcOrd="0" destOrd="0" presId="urn:microsoft.com/office/officeart/2005/8/layout/chevron2"/>
    <dgm:cxn modelId="{95522EDF-0785-4C22-B430-174122CF50CF}" type="presOf" srcId="{2C23455E-7CD2-4A74-BFC9-23BC7CA18013}" destId="{77DD275D-F11E-4E55-9B4E-AE8FA1E4BFC6}" srcOrd="0" destOrd="0" presId="urn:microsoft.com/office/officeart/2005/8/layout/chevron2"/>
    <dgm:cxn modelId="{486E11E7-97B8-446F-B300-96F8BCCDEB2A}" srcId="{E848B50C-8CC5-4D42-A988-B470B0D65201}" destId="{2C23455E-7CD2-4A74-BFC9-23BC7CA18013}" srcOrd="0" destOrd="0" parTransId="{D9ED3891-6626-4BE5-935B-03C15B4A0DC8}" sibTransId="{9EFA3BF6-41D6-4B95-AAA8-0880AC0D5E8C}"/>
    <dgm:cxn modelId="{F0636EF9-167F-4E84-A9C5-0D365718E134}" type="presOf" srcId="{ED4F547A-28DF-4A8D-98A3-69B31AE02113}" destId="{A8562DCE-B2FD-442C-B914-957596A88F3F}" srcOrd="0" destOrd="0" presId="urn:microsoft.com/office/officeart/2005/8/layout/chevron2"/>
    <dgm:cxn modelId="{690244BE-6DDF-4C30-AE39-6D69591C5CF2}" type="presParOf" srcId="{222C9787-DADD-4ED5-B932-8E29C958238C}" destId="{03E183C7-810F-40EF-B6A3-4AF8844F4F8A}" srcOrd="0" destOrd="0" presId="urn:microsoft.com/office/officeart/2005/8/layout/chevron2"/>
    <dgm:cxn modelId="{A0DCCDE6-2E55-4C95-AF2A-7F6F42FC5173}" type="presParOf" srcId="{03E183C7-810F-40EF-B6A3-4AF8844F4F8A}" destId="{77DD275D-F11E-4E55-9B4E-AE8FA1E4BFC6}" srcOrd="0" destOrd="0" presId="urn:microsoft.com/office/officeart/2005/8/layout/chevron2"/>
    <dgm:cxn modelId="{C91F7BC1-0AA1-453F-9ACC-385441440CB9}" type="presParOf" srcId="{03E183C7-810F-40EF-B6A3-4AF8844F4F8A}" destId="{A8562DCE-B2FD-442C-B914-957596A88F3F}" srcOrd="1" destOrd="0" presId="urn:microsoft.com/office/officeart/2005/8/layout/chevron2"/>
    <dgm:cxn modelId="{78EF4E97-9866-41BE-901D-803218E74301}" type="presParOf" srcId="{222C9787-DADD-4ED5-B932-8E29C958238C}" destId="{88642523-121C-47BB-A08B-6D349F9C2465}" srcOrd="1" destOrd="0" presId="urn:microsoft.com/office/officeart/2005/8/layout/chevron2"/>
    <dgm:cxn modelId="{E3A8C29C-2DF8-406D-B455-2B218EE9B6B4}" type="presParOf" srcId="{222C9787-DADD-4ED5-B932-8E29C958238C}" destId="{718090C8-0717-41EC-895E-632E0BE82C09}" srcOrd="2" destOrd="0" presId="urn:microsoft.com/office/officeart/2005/8/layout/chevron2"/>
    <dgm:cxn modelId="{81F8F480-40F4-4045-8AC3-FC5BD6A39886}" type="presParOf" srcId="{718090C8-0717-41EC-895E-632E0BE82C09}" destId="{3D26D3DD-3CF4-4042-ADA6-A35B8B82B359}" srcOrd="0" destOrd="0" presId="urn:microsoft.com/office/officeart/2005/8/layout/chevron2"/>
    <dgm:cxn modelId="{4E1AF917-B1AC-4EB2-91A1-E9C74D031A58}" type="presParOf" srcId="{718090C8-0717-41EC-895E-632E0BE82C09}" destId="{FF841ABE-006F-4467-8B47-D03A3FE0C576}" srcOrd="1" destOrd="0" presId="urn:microsoft.com/office/officeart/2005/8/layout/chevron2"/>
    <dgm:cxn modelId="{6447AB0E-31DC-4199-A48C-B6034CAA8AD7}" type="presParOf" srcId="{222C9787-DADD-4ED5-B932-8E29C958238C}" destId="{0D6C976C-880C-44C4-8088-9675B5E378CF}" srcOrd="3" destOrd="0" presId="urn:microsoft.com/office/officeart/2005/8/layout/chevron2"/>
    <dgm:cxn modelId="{04C20D34-1936-4E0B-B130-B2697112A90E}" type="presParOf" srcId="{222C9787-DADD-4ED5-B932-8E29C958238C}" destId="{6BE2D054-4B30-49C6-9261-2A28F0C638F9}" srcOrd="4" destOrd="0" presId="urn:microsoft.com/office/officeart/2005/8/layout/chevron2"/>
    <dgm:cxn modelId="{09C0B4D6-8EF3-4A09-80B5-7C482E2C9E52}" type="presParOf" srcId="{6BE2D054-4B30-49C6-9261-2A28F0C638F9}" destId="{A918D5F0-8946-4F6C-9E32-E1A5731A064E}" srcOrd="0" destOrd="0" presId="urn:microsoft.com/office/officeart/2005/8/layout/chevron2"/>
    <dgm:cxn modelId="{5CB45CE4-D759-43DE-8018-469EF86F7D11}" type="presParOf" srcId="{6BE2D054-4B30-49C6-9261-2A28F0C638F9}" destId="{4A872718-0FC8-4813-9501-E6A92FEBC9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D275D-F11E-4E55-9B4E-AE8FA1E4BFC6}">
      <dsp:nvSpPr>
        <dsp:cNvPr id="0" name=""/>
        <dsp:cNvSpPr/>
      </dsp:nvSpPr>
      <dsp:spPr>
        <a:xfrm rot="5400000">
          <a:off x="-269369" y="269821"/>
          <a:ext cx="1795797" cy="1257058"/>
        </a:xfrm>
        <a:prstGeom prst="chevron">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RQ1</a:t>
          </a:r>
        </a:p>
      </dsp:txBody>
      <dsp:txXfrm rot="-5400000">
        <a:off x="1" y="628980"/>
        <a:ext cx="1257058" cy="538739"/>
      </dsp:txXfrm>
    </dsp:sp>
    <dsp:sp modelId="{A8562DCE-B2FD-442C-B914-957596A88F3F}">
      <dsp:nvSpPr>
        <dsp:cNvPr id="0" name=""/>
        <dsp:cNvSpPr/>
      </dsp:nvSpPr>
      <dsp:spPr>
        <a:xfrm rot="5400000">
          <a:off x="4121594" y="-2864084"/>
          <a:ext cx="1167268" cy="68963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Given an AI, how to design a framework for evaluating its quality in terms of its alignment with the LOs of a course?</a:t>
          </a:r>
        </a:p>
      </dsp:txBody>
      <dsp:txXfrm rot="-5400000">
        <a:off x="1257058" y="57433"/>
        <a:ext cx="6839360" cy="1053306"/>
      </dsp:txXfrm>
    </dsp:sp>
    <dsp:sp modelId="{3D26D3DD-3CF4-4042-ADA6-A35B8B82B359}">
      <dsp:nvSpPr>
        <dsp:cNvPr id="0" name=""/>
        <dsp:cNvSpPr/>
      </dsp:nvSpPr>
      <dsp:spPr>
        <a:xfrm rot="5400000">
          <a:off x="-269369" y="1873370"/>
          <a:ext cx="1795797" cy="1257058"/>
        </a:xfrm>
        <a:prstGeom prst="chevron">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RQ2</a:t>
          </a:r>
        </a:p>
      </dsp:txBody>
      <dsp:txXfrm rot="-5400000">
        <a:off x="1" y="2232529"/>
        <a:ext cx="1257058" cy="538739"/>
      </dsp:txXfrm>
    </dsp:sp>
    <dsp:sp modelId="{FF841ABE-006F-4467-8B47-D03A3FE0C576}">
      <dsp:nvSpPr>
        <dsp:cNvPr id="0" name=""/>
        <dsp:cNvSpPr/>
      </dsp:nvSpPr>
      <dsp:spPr>
        <a:xfrm rot="5400000">
          <a:off x="4121594" y="-1260535"/>
          <a:ext cx="1167268" cy="68963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How to design a TTM that will train the teachers to write good assessment questions?</a:t>
          </a:r>
        </a:p>
      </dsp:txBody>
      <dsp:txXfrm rot="-5400000">
        <a:off x="1257058" y="1660982"/>
        <a:ext cx="6839360" cy="1053306"/>
      </dsp:txXfrm>
    </dsp:sp>
    <dsp:sp modelId="{A918D5F0-8946-4F6C-9E32-E1A5731A064E}">
      <dsp:nvSpPr>
        <dsp:cNvPr id="0" name=""/>
        <dsp:cNvSpPr/>
      </dsp:nvSpPr>
      <dsp:spPr>
        <a:xfrm rot="5400000">
          <a:off x="-269369" y="3476919"/>
          <a:ext cx="1795797" cy="1257058"/>
        </a:xfrm>
        <a:prstGeom prst="chevron">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RQ3 </a:t>
          </a:r>
        </a:p>
      </dsp:txBody>
      <dsp:txXfrm rot="-5400000">
        <a:off x="1" y="3836078"/>
        <a:ext cx="1257058" cy="538739"/>
      </dsp:txXfrm>
    </dsp:sp>
    <dsp:sp modelId="{4A872718-0FC8-4813-9501-E6A92FEBC94D}">
      <dsp:nvSpPr>
        <dsp:cNvPr id="0" name=""/>
        <dsp:cNvSpPr/>
      </dsp:nvSpPr>
      <dsp:spPr>
        <a:xfrm rot="5400000">
          <a:off x="4121594" y="343013"/>
          <a:ext cx="1167268" cy="68963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RQ3: How to design a framework for automatic generation of AI from a given assessment instrument specification (AIS) from a semantically tagged question repository?</a:t>
          </a:r>
        </a:p>
      </dsp:txBody>
      <dsp:txXfrm rot="-5400000">
        <a:off x="1257058" y="3264531"/>
        <a:ext cx="6839360" cy="10533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08AA8-D797-4CD1-8CC4-0FD40176BA6D}" type="datetimeFigureOut">
              <a:rPr lang="en-US" smtClean="0"/>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3655C-1D1F-4369-8EC5-72F086D7EA26}" type="slidenum">
              <a:rPr lang="en-US" smtClean="0"/>
              <a:t>‹#›</a:t>
            </a:fld>
            <a:endParaRPr lang="en-US"/>
          </a:p>
        </p:txBody>
      </p:sp>
    </p:spTree>
    <p:extLst>
      <p:ext uri="{BB962C8B-B14F-4D97-AF65-F5344CB8AC3E}">
        <p14:creationId xmlns:p14="http://schemas.microsoft.com/office/powerpoint/2010/main" val="403732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062ED-3C46-4306-9031-0CE50A33C34C}" type="slidenum">
              <a:rPr lang="en-US" smtClean="0"/>
              <a:t>57</a:t>
            </a:fld>
            <a:endParaRPr lang="en-US"/>
          </a:p>
        </p:txBody>
      </p:sp>
    </p:spTree>
    <p:extLst>
      <p:ext uri="{BB962C8B-B14F-4D97-AF65-F5344CB8AC3E}">
        <p14:creationId xmlns:p14="http://schemas.microsoft.com/office/powerpoint/2010/main" val="207703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 change</a:t>
            </a:r>
            <a:r>
              <a:rPr lang="en-US" baseline="0" dirty="0"/>
              <a:t> the background</a:t>
            </a:r>
            <a:endParaRPr lang="en-US" dirty="0"/>
          </a:p>
        </p:txBody>
      </p:sp>
      <p:sp>
        <p:nvSpPr>
          <p:cNvPr id="4" name="Slide Number Placeholder 3"/>
          <p:cNvSpPr>
            <a:spLocks noGrp="1"/>
          </p:cNvSpPr>
          <p:nvPr>
            <p:ph type="sldNum" sz="quarter" idx="10"/>
          </p:nvPr>
        </p:nvSpPr>
        <p:spPr/>
        <p:txBody>
          <a:bodyPr/>
          <a:lstStyle/>
          <a:p>
            <a:fld id="{C2D3655C-1D1F-4369-8EC5-72F086D7EA26}" type="slidenum">
              <a:rPr lang="en-US" smtClean="0"/>
              <a:t>63</a:t>
            </a:fld>
            <a:endParaRPr lang="en-US"/>
          </a:p>
        </p:txBody>
      </p:sp>
    </p:spTree>
    <p:extLst>
      <p:ext uri="{BB962C8B-B14F-4D97-AF65-F5344CB8AC3E}">
        <p14:creationId xmlns:p14="http://schemas.microsoft.com/office/powerpoint/2010/main" val="263303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Decisions about students include managing classroom instructions, placing them into different types of educational programs, assigning grades to them, selecting them for educational opportunities and certifying their competence. Decision about curricula and programs include decisions about their effectiveness (summative evaluation) and about ways to improve them (formative evaluation). Decision about</a:t>
            </a:r>
            <a:r>
              <a:rPr lang="en-US" sz="1200" kern="1200" baseline="0" dirty="0">
                <a:solidFill>
                  <a:schemeClr val="tx1"/>
                </a:solidFill>
                <a:effectLst/>
                <a:latin typeface="+mn-lt"/>
                <a:ea typeface="+mn-ea"/>
                <a:cs typeface="+mn-cs"/>
              </a:rPr>
              <a:t> educational policy includes decision at school, district or state level</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2B3F8BE-40E7-4530-B3D6-CDBFDC914D57}" type="slidenum">
              <a:rPr lang="en-IN" smtClean="0"/>
              <a:pPr/>
              <a:t>2</a:t>
            </a:fld>
            <a:endParaRPr lang="en-IN"/>
          </a:p>
        </p:txBody>
      </p:sp>
    </p:spTree>
    <p:extLst>
      <p:ext uri="{BB962C8B-B14F-4D97-AF65-F5344CB8AC3E}">
        <p14:creationId xmlns:p14="http://schemas.microsoft.com/office/powerpoint/2010/main" val="9594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D10920F-1803-44E8-9E8B-1A30B55FBF8E}" type="slidenum">
              <a:rPr lang="en-US" smtClean="0"/>
              <a:pPr/>
              <a:t>9</a:t>
            </a:fld>
            <a:endParaRPr lang="en-US" dirty="0"/>
          </a:p>
        </p:txBody>
      </p:sp>
    </p:spTree>
    <p:extLst>
      <p:ext uri="{BB962C8B-B14F-4D97-AF65-F5344CB8AC3E}">
        <p14:creationId xmlns:p14="http://schemas.microsoft.com/office/powerpoint/2010/main" val="305520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12, 13, 14</a:t>
            </a:r>
          </a:p>
        </p:txBody>
      </p:sp>
      <p:sp>
        <p:nvSpPr>
          <p:cNvPr id="4" name="Slide Number Placeholder 3"/>
          <p:cNvSpPr>
            <a:spLocks noGrp="1"/>
          </p:cNvSpPr>
          <p:nvPr>
            <p:ph type="sldNum" sz="quarter" idx="10"/>
          </p:nvPr>
        </p:nvSpPr>
        <p:spPr/>
        <p:txBody>
          <a:bodyPr/>
          <a:lstStyle/>
          <a:p>
            <a:fld id="{C2D3655C-1D1F-4369-8EC5-72F086D7EA26}" type="slidenum">
              <a:rPr lang="en-US" smtClean="0"/>
              <a:t>10</a:t>
            </a:fld>
            <a:endParaRPr lang="en-US"/>
          </a:p>
        </p:txBody>
      </p:sp>
    </p:spTree>
    <p:extLst>
      <p:ext uri="{BB962C8B-B14F-4D97-AF65-F5344CB8AC3E}">
        <p14:creationId xmlns:p14="http://schemas.microsoft.com/office/powerpoint/2010/main" val="201532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Change</a:t>
            </a:r>
          </a:p>
        </p:txBody>
      </p:sp>
      <p:sp>
        <p:nvSpPr>
          <p:cNvPr id="4" name="Slide Number Placeholder 3"/>
          <p:cNvSpPr>
            <a:spLocks noGrp="1"/>
          </p:cNvSpPr>
          <p:nvPr>
            <p:ph type="sldNum" sz="quarter" idx="10"/>
          </p:nvPr>
        </p:nvSpPr>
        <p:spPr/>
        <p:txBody>
          <a:bodyPr/>
          <a:lstStyle/>
          <a:p>
            <a:fld id="{C2D3655C-1D1F-4369-8EC5-72F086D7EA26}" type="slidenum">
              <a:rPr lang="en-US" smtClean="0"/>
              <a:t>36</a:t>
            </a:fld>
            <a:endParaRPr lang="en-US"/>
          </a:p>
        </p:txBody>
      </p:sp>
    </p:spTree>
    <p:extLst>
      <p:ext uri="{BB962C8B-B14F-4D97-AF65-F5344CB8AC3E}">
        <p14:creationId xmlns:p14="http://schemas.microsoft.com/office/powerpoint/2010/main" val="298477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Change</a:t>
            </a:r>
          </a:p>
        </p:txBody>
      </p:sp>
      <p:sp>
        <p:nvSpPr>
          <p:cNvPr id="4" name="Slide Number Placeholder 3"/>
          <p:cNvSpPr>
            <a:spLocks noGrp="1"/>
          </p:cNvSpPr>
          <p:nvPr>
            <p:ph type="sldNum" sz="quarter" idx="10"/>
          </p:nvPr>
        </p:nvSpPr>
        <p:spPr/>
        <p:txBody>
          <a:bodyPr/>
          <a:lstStyle/>
          <a:p>
            <a:fld id="{C2D3655C-1D1F-4369-8EC5-72F086D7EA26}" type="slidenum">
              <a:rPr lang="en-US" smtClean="0"/>
              <a:t>37</a:t>
            </a:fld>
            <a:endParaRPr lang="en-US"/>
          </a:p>
        </p:txBody>
      </p:sp>
    </p:spTree>
    <p:extLst>
      <p:ext uri="{BB962C8B-B14F-4D97-AF65-F5344CB8AC3E}">
        <p14:creationId xmlns:p14="http://schemas.microsoft.com/office/powerpoint/2010/main" val="374394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2D3655C-1D1F-4369-8EC5-72F086D7EA26}" type="slidenum">
              <a:rPr lang="en-US" smtClean="0"/>
              <a:t>41</a:t>
            </a:fld>
            <a:endParaRPr lang="en-US"/>
          </a:p>
        </p:txBody>
      </p:sp>
    </p:spTree>
    <p:extLst>
      <p:ext uri="{BB962C8B-B14F-4D97-AF65-F5344CB8AC3E}">
        <p14:creationId xmlns:p14="http://schemas.microsoft.com/office/powerpoint/2010/main" val="269817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Change</a:t>
            </a:r>
          </a:p>
        </p:txBody>
      </p:sp>
      <p:sp>
        <p:nvSpPr>
          <p:cNvPr id="4" name="Slide Number Placeholder 3"/>
          <p:cNvSpPr>
            <a:spLocks noGrp="1"/>
          </p:cNvSpPr>
          <p:nvPr>
            <p:ph type="sldNum" sz="quarter" idx="10"/>
          </p:nvPr>
        </p:nvSpPr>
        <p:spPr/>
        <p:txBody>
          <a:bodyPr/>
          <a:lstStyle/>
          <a:p>
            <a:fld id="{C2D3655C-1D1F-4369-8EC5-72F086D7EA26}" type="slidenum">
              <a:rPr lang="en-US" smtClean="0"/>
              <a:t>42</a:t>
            </a:fld>
            <a:endParaRPr lang="en-US"/>
          </a:p>
        </p:txBody>
      </p:sp>
    </p:spTree>
    <p:extLst>
      <p:ext uri="{BB962C8B-B14F-4D97-AF65-F5344CB8AC3E}">
        <p14:creationId xmlns:p14="http://schemas.microsoft.com/office/powerpoint/2010/main" val="225555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a:t>
            </a:r>
          </a:p>
        </p:txBody>
      </p:sp>
      <p:sp>
        <p:nvSpPr>
          <p:cNvPr id="4" name="Slide Number Placeholder 3"/>
          <p:cNvSpPr>
            <a:spLocks noGrp="1"/>
          </p:cNvSpPr>
          <p:nvPr>
            <p:ph type="sldNum" sz="quarter" idx="10"/>
          </p:nvPr>
        </p:nvSpPr>
        <p:spPr/>
        <p:txBody>
          <a:bodyPr/>
          <a:lstStyle/>
          <a:p>
            <a:fld id="{62D062ED-3C46-4306-9031-0CE50A33C34C}" type="slidenum">
              <a:rPr lang="en-US" smtClean="0"/>
              <a:t>54</a:t>
            </a:fld>
            <a:endParaRPr lang="en-US"/>
          </a:p>
        </p:txBody>
      </p:sp>
    </p:spTree>
    <p:extLst>
      <p:ext uri="{BB962C8B-B14F-4D97-AF65-F5344CB8AC3E}">
        <p14:creationId xmlns:p14="http://schemas.microsoft.com/office/powerpoint/2010/main" val="161154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
        <p:nvSpPr>
          <p:cNvPr id="6" name="Slide Number Placeholder 5"/>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193341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
        <p:nvSpPr>
          <p:cNvPr id="6" name="Slide Number Placeholder 5"/>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151874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
        <p:nvSpPr>
          <p:cNvPr id="6" name="Slide Number Placeholder 5"/>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390526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
        <p:nvSpPr>
          <p:cNvPr id="6" name="Slide Number Placeholder 5"/>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205457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
        <p:nvSpPr>
          <p:cNvPr id="6" name="Slide Number Placeholder 5"/>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120848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7" name="Slide Number Placeholder 6"/>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348373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17-10-2017</a:t>
            </a:r>
          </a:p>
        </p:txBody>
      </p:sp>
      <p:sp>
        <p:nvSpPr>
          <p:cNvPr id="8" name="Footer Placeholder 7"/>
          <p:cNvSpPr>
            <a:spLocks noGrp="1"/>
          </p:cNvSpPr>
          <p:nvPr>
            <p:ph type="ftr" sz="quarter" idx="11"/>
          </p:nvPr>
        </p:nvSpPr>
        <p:spPr/>
        <p:txBody>
          <a:bodyPr/>
          <a:lstStyle/>
          <a:p>
            <a:r>
              <a:rPr lang="en-US"/>
              <a:t>Framework for generation and evaluation of Assessment Instrument</a:t>
            </a:r>
          </a:p>
        </p:txBody>
      </p:sp>
      <p:sp>
        <p:nvSpPr>
          <p:cNvPr id="9" name="Slide Number Placeholder 8"/>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26110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17-10-2017</a:t>
            </a:r>
          </a:p>
        </p:txBody>
      </p:sp>
      <p:sp>
        <p:nvSpPr>
          <p:cNvPr id="4" name="Footer Placeholder 3"/>
          <p:cNvSpPr>
            <a:spLocks noGrp="1"/>
          </p:cNvSpPr>
          <p:nvPr>
            <p:ph type="ftr" sz="quarter" idx="11"/>
          </p:nvPr>
        </p:nvSpPr>
        <p:spPr/>
        <p:txBody>
          <a:bodyPr/>
          <a:lstStyle/>
          <a:p>
            <a:r>
              <a:rPr lang="en-US"/>
              <a:t>Framework for generation and evaluation of Assessment Instrument</a:t>
            </a:r>
          </a:p>
        </p:txBody>
      </p:sp>
      <p:sp>
        <p:nvSpPr>
          <p:cNvPr id="5" name="Slide Number Placeholder 4"/>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13248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17-10-2017</a:t>
            </a:r>
          </a:p>
        </p:txBody>
      </p:sp>
      <p:sp>
        <p:nvSpPr>
          <p:cNvPr id="3" name="Footer Placeholder 2"/>
          <p:cNvSpPr>
            <a:spLocks noGrp="1"/>
          </p:cNvSpPr>
          <p:nvPr>
            <p:ph type="ftr" sz="quarter" idx="11"/>
          </p:nvPr>
        </p:nvSpPr>
        <p:spPr/>
        <p:txBody>
          <a:bodyPr/>
          <a:lstStyle/>
          <a:p>
            <a:r>
              <a:rPr lang="en-US"/>
              <a:t>Framework for generation and evaluation of Assessment Instrument</a:t>
            </a:r>
          </a:p>
        </p:txBody>
      </p:sp>
      <p:sp>
        <p:nvSpPr>
          <p:cNvPr id="4" name="Slide Number Placeholder 3"/>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2418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7" name="Slide Number Placeholder 6"/>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328481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7" name="Slide Number Placeholder 6"/>
          <p:cNvSpPr>
            <a:spLocks noGrp="1"/>
          </p:cNvSpPr>
          <p:nvPr>
            <p:ph type="sldNum" sz="quarter" idx="12"/>
          </p:nvPr>
        </p:nvSpPr>
        <p:spPr/>
        <p:txBody>
          <a:bodyPr/>
          <a:lstStyle/>
          <a:p>
            <a:fld id="{3CC161E5-DE07-4961-B22F-C68CF7F3FCB9}" type="slidenum">
              <a:rPr lang="en-US" smtClean="0"/>
              <a:t>‹#›</a:t>
            </a:fld>
            <a:endParaRPr lang="en-US"/>
          </a:p>
        </p:txBody>
      </p:sp>
    </p:spTree>
    <p:extLst>
      <p:ext uri="{BB962C8B-B14F-4D97-AF65-F5344CB8AC3E}">
        <p14:creationId xmlns:p14="http://schemas.microsoft.com/office/powerpoint/2010/main" val="317148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17-10-2017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Framework for generation and evaluation of Assessment Instrument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161E5-DE07-4961-B22F-C68CF7F3FCB9}" type="slidenum">
              <a:rPr lang="en-US" smtClean="0"/>
              <a:t>‹#›</a:t>
            </a:fld>
            <a:endParaRPr lang="en-US"/>
          </a:p>
        </p:txBody>
      </p:sp>
    </p:spTree>
    <p:extLst>
      <p:ext uri="{BB962C8B-B14F-4D97-AF65-F5344CB8AC3E}">
        <p14:creationId xmlns:p14="http://schemas.microsoft.com/office/powerpoint/2010/main" val="361229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slide" Target="slide6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533400"/>
            <a:ext cx="7848600" cy="1625352"/>
          </a:xfrm>
          <a:prstGeom prst="rect">
            <a:avLst/>
          </a:prstGeom>
          <a:noFill/>
          <a:ln>
            <a:noFill/>
          </a:ln>
        </p:spPr>
        <p:txBody>
          <a:bodyPr lIns="91425" tIns="45700" rIns="91425" bIns="45700" anchor="ctr" anchorCtr="0">
            <a:noAutofit/>
          </a:bodyPr>
          <a:lstStyle/>
          <a:p>
            <a:pPr lvl="0">
              <a:spcBef>
                <a:spcPts val="0"/>
              </a:spcBef>
              <a:buClr>
                <a:schemeClr val="dk1"/>
              </a:buClr>
              <a:buSzPct val="25000"/>
            </a:pPr>
            <a:r>
              <a:rPr lang="en-US" sz="2800" b="1" dirty="0">
                <a:solidFill>
                  <a:srgbClr val="C00000"/>
                </a:solidFill>
              </a:rPr>
              <a:t>Framework for Generation and Evaluation of Assessment Instrument</a:t>
            </a:r>
            <a:endParaRPr lang="en-IN" sz="2800" b="1" i="0" u="none" strike="noStrike" cap="none" baseline="0" dirty="0">
              <a:solidFill>
                <a:srgbClr val="C00000"/>
              </a:solidFill>
              <a:ea typeface="Arial"/>
              <a:cs typeface="Arial"/>
              <a:sym typeface="Arial"/>
            </a:endParaRPr>
          </a:p>
        </p:txBody>
      </p:sp>
      <p:sp>
        <p:nvSpPr>
          <p:cNvPr id="2" name="Subtitle 1"/>
          <p:cNvSpPr>
            <a:spLocks noGrp="1"/>
          </p:cNvSpPr>
          <p:nvPr>
            <p:ph type="subTitle" idx="1"/>
          </p:nvPr>
        </p:nvSpPr>
        <p:spPr>
          <a:xfrm>
            <a:off x="963216" y="2133600"/>
            <a:ext cx="7342584" cy="2209800"/>
          </a:xfrm>
        </p:spPr>
        <p:txBody>
          <a:bodyPr>
            <a:normAutofit fontScale="85000" lnSpcReduction="20000"/>
          </a:bodyPr>
          <a:lstStyle/>
          <a:p>
            <a:pPr lvl="0" algn="ctr">
              <a:spcBef>
                <a:spcPts val="0"/>
              </a:spcBef>
              <a:buSzPct val="25000"/>
            </a:pPr>
            <a:r>
              <a:rPr lang="en-IN" sz="2800" dirty="0">
                <a:solidFill>
                  <a:schemeClr val="dk1"/>
                </a:solidFill>
                <a:ea typeface="Arial"/>
                <a:cs typeface="Arial"/>
                <a:sym typeface="Arial"/>
              </a:rPr>
              <a:t>Rekha Ramesh</a:t>
            </a:r>
          </a:p>
          <a:p>
            <a:pPr lvl="0" algn="ctr">
              <a:spcBef>
                <a:spcPts val="0"/>
              </a:spcBef>
              <a:buSzPct val="25000"/>
            </a:pPr>
            <a:r>
              <a:rPr lang="en-IN" sz="2000" dirty="0">
                <a:solidFill>
                  <a:schemeClr val="dk1"/>
                </a:solidFill>
                <a:ea typeface="Arial"/>
                <a:cs typeface="Arial"/>
                <a:sym typeface="Arial"/>
              </a:rPr>
              <a:t>Research Scholar</a:t>
            </a:r>
          </a:p>
          <a:p>
            <a:pPr lvl="0" algn="ctr">
              <a:spcBef>
                <a:spcPts val="0"/>
              </a:spcBef>
              <a:buSzPct val="25000"/>
            </a:pPr>
            <a:r>
              <a:rPr lang="en-IN" sz="2000" dirty="0">
                <a:solidFill>
                  <a:schemeClr val="dk1"/>
                </a:solidFill>
                <a:ea typeface="Arial"/>
                <a:cs typeface="Arial"/>
                <a:sym typeface="Arial"/>
              </a:rPr>
              <a:t>(Defence)</a:t>
            </a:r>
          </a:p>
          <a:p>
            <a:pPr lvl="0" algn="ctr">
              <a:spcBef>
                <a:spcPts val="0"/>
              </a:spcBef>
              <a:buSzPct val="25000"/>
            </a:pPr>
            <a:endParaRPr lang="en-IN" sz="2000" dirty="0">
              <a:solidFill>
                <a:schemeClr val="dk1"/>
              </a:solidFill>
              <a:ea typeface="Arial"/>
              <a:cs typeface="Arial"/>
              <a:sym typeface="Arial"/>
            </a:endParaRPr>
          </a:p>
          <a:p>
            <a:pPr lvl="0" algn="ctr">
              <a:spcBef>
                <a:spcPts val="0"/>
              </a:spcBef>
              <a:buSzPct val="25000"/>
            </a:pPr>
            <a:r>
              <a:rPr lang="en-IN" sz="2000" dirty="0">
                <a:solidFill>
                  <a:schemeClr val="dk1"/>
                </a:solidFill>
                <a:ea typeface="Arial"/>
                <a:cs typeface="Arial"/>
                <a:sym typeface="Arial"/>
              </a:rPr>
              <a:t>Date: 17</a:t>
            </a:r>
            <a:r>
              <a:rPr lang="en-IN" sz="2000" baseline="30000" dirty="0">
                <a:solidFill>
                  <a:schemeClr val="dk1"/>
                </a:solidFill>
                <a:ea typeface="Arial"/>
                <a:cs typeface="Arial"/>
                <a:sym typeface="Arial"/>
              </a:rPr>
              <a:t>th</a:t>
            </a:r>
            <a:r>
              <a:rPr lang="en-IN" sz="2000" dirty="0">
                <a:solidFill>
                  <a:schemeClr val="dk1"/>
                </a:solidFill>
                <a:ea typeface="Arial"/>
                <a:cs typeface="Arial"/>
                <a:sym typeface="Arial"/>
              </a:rPr>
              <a:t> October 2017</a:t>
            </a:r>
          </a:p>
          <a:p>
            <a:pPr algn="ctr"/>
            <a:endParaRPr lang="en-IN" dirty="0">
              <a:latin typeface="+mj-lt"/>
            </a:endParaRPr>
          </a:p>
          <a:p>
            <a:pPr algn="ctr"/>
            <a:r>
              <a:rPr lang="en-IN" dirty="0">
                <a:latin typeface="+mj-lt"/>
              </a:rPr>
              <a:t>Faculty Advisors: Prof. Sridhar Iyer &amp; Sasikumar M.</a:t>
            </a:r>
          </a:p>
        </p:txBody>
      </p:sp>
      <p:sp>
        <p:nvSpPr>
          <p:cNvPr id="85" name="Shape 85"/>
          <p:cNvSpPr/>
          <p:nvPr/>
        </p:nvSpPr>
        <p:spPr>
          <a:xfrm>
            <a:off x="155575" y="-144463"/>
            <a:ext cx="304799" cy="304801"/>
          </a:xfrm>
          <a:prstGeom prst="rect">
            <a:avLst/>
          </a:prstGeom>
          <a:noFill/>
          <a:ln>
            <a:noFill/>
          </a:ln>
        </p:spPr>
        <p:txBody>
          <a:bodyPr lIns="91425" tIns="45700" rIns="91425" bIns="45700" anchor="t" anchorCtr="0">
            <a:noAutofit/>
          </a:bodyPr>
          <a:lstStyle/>
          <a:p>
            <a:endParaRPr dirty="0"/>
          </a:p>
        </p:txBody>
      </p:sp>
      <p:sp>
        <p:nvSpPr>
          <p:cNvPr id="86" name="Shape 86"/>
          <p:cNvSpPr/>
          <p:nvPr/>
        </p:nvSpPr>
        <p:spPr>
          <a:xfrm>
            <a:off x="155575" y="-144463"/>
            <a:ext cx="304799" cy="304801"/>
          </a:xfrm>
          <a:prstGeom prst="rect">
            <a:avLst/>
          </a:prstGeom>
          <a:noFill/>
          <a:ln>
            <a:noFill/>
          </a:ln>
        </p:spPr>
        <p:txBody>
          <a:bodyPr lIns="91425" tIns="45700" rIns="91425" bIns="45700" anchor="t" anchorCtr="0">
            <a:noAutofit/>
          </a:bodyPr>
          <a:lstStyle/>
          <a:p>
            <a:endParaRPr dirty="0"/>
          </a:p>
        </p:txBody>
      </p:sp>
      <p:sp>
        <p:nvSpPr>
          <p:cNvPr id="87" name="Shape 87"/>
          <p:cNvSpPr/>
          <p:nvPr/>
        </p:nvSpPr>
        <p:spPr>
          <a:xfrm>
            <a:off x="7086600" y="4953000"/>
            <a:ext cx="1584175" cy="1552493"/>
          </a:xfrm>
          <a:prstGeom prst="rect">
            <a:avLst/>
          </a:prstGeom>
          <a:blipFill>
            <a:blip r:embed="rId3" cstate="print"/>
            <a:stretch>
              <a:fillRect/>
            </a:stretch>
          </a:blipFill>
        </p:spPr>
      </p:sp>
      <p:sp>
        <p:nvSpPr>
          <p:cNvPr id="88" name="Shape 88"/>
          <p:cNvSpPr txBox="1"/>
          <p:nvPr/>
        </p:nvSpPr>
        <p:spPr>
          <a:xfrm>
            <a:off x="460374" y="4953000"/>
            <a:ext cx="6397626" cy="1675651"/>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lang="en-IN" sz="2000" b="0" i="0" u="none" strike="noStrike" cap="none" baseline="0" dirty="0">
              <a:solidFill>
                <a:schemeClr val="dk1"/>
              </a:solidFill>
              <a:ea typeface="Arial"/>
              <a:cs typeface="Arial"/>
              <a:sym typeface="Arial"/>
            </a:endParaRPr>
          </a:p>
          <a:p>
            <a:pPr marL="0" marR="0" lvl="0" indent="0" algn="r" rtl="0">
              <a:spcBef>
                <a:spcPts val="0"/>
              </a:spcBef>
              <a:buSzPct val="25000"/>
              <a:buNone/>
            </a:pPr>
            <a:r>
              <a:rPr lang="en-IN" sz="2800" b="0" i="0" u="none" strike="noStrike" cap="none" baseline="0" dirty="0">
                <a:solidFill>
                  <a:schemeClr val="dk1"/>
                </a:solidFill>
                <a:latin typeface="+mn-lt"/>
                <a:ea typeface="Arial"/>
                <a:cs typeface="Arial"/>
                <a:sym typeface="Arial"/>
              </a:rPr>
              <a:t>IDP in  Educational Technology</a:t>
            </a:r>
          </a:p>
          <a:p>
            <a:pPr marL="0" marR="0" lvl="0" indent="0" algn="r" rtl="0">
              <a:spcBef>
                <a:spcPts val="0"/>
              </a:spcBef>
              <a:buSzPct val="25000"/>
              <a:buNone/>
            </a:pPr>
            <a:r>
              <a:rPr lang="en-IN" sz="2000" b="0" i="0" u="none" strike="noStrike" cap="none" baseline="0" dirty="0">
                <a:solidFill>
                  <a:schemeClr val="dk1"/>
                </a:solidFill>
                <a:latin typeface="+mn-lt"/>
                <a:ea typeface="Arial"/>
                <a:cs typeface="Arial"/>
                <a:sym typeface="Arial"/>
              </a:rPr>
              <a:t>Indian Institute of Technology Bombay</a:t>
            </a:r>
          </a:p>
          <a:p>
            <a:pPr marL="0" marR="0" lvl="0" indent="0" algn="r" rtl="0">
              <a:spcBef>
                <a:spcPts val="0"/>
              </a:spcBef>
              <a:buSzPct val="25000"/>
              <a:buNone/>
            </a:pPr>
            <a:r>
              <a:rPr lang="en-IN" sz="2000" b="0" i="0" u="none" strike="noStrike" cap="none" baseline="0" dirty="0" err="1">
                <a:solidFill>
                  <a:schemeClr val="dk1"/>
                </a:solidFill>
                <a:latin typeface="+mn-lt"/>
                <a:ea typeface="Arial"/>
                <a:cs typeface="Arial"/>
                <a:sym typeface="Arial"/>
              </a:rPr>
              <a:t>Powai</a:t>
            </a:r>
            <a:r>
              <a:rPr lang="en-IN" sz="2000" b="0" i="0" u="none" strike="noStrike" cap="none" baseline="0" dirty="0">
                <a:solidFill>
                  <a:schemeClr val="dk1"/>
                </a:solidFill>
                <a:latin typeface="+mn-lt"/>
                <a:ea typeface="Arial"/>
                <a:cs typeface="Arial"/>
                <a:sym typeface="Arial"/>
              </a:rPr>
              <a:t>, Mumbai, 400 076.</a:t>
            </a:r>
          </a:p>
        </p:txBody>
      </p:sp>
    </p:spTree>
    <p:extLst>
      <p:ext uri="{BB962C8B-B14F-4D97-AF65-F5344CB8AC3E}">
        <p14:creationId xmlns:p14="http://schemas.microsoft.com/office/powerpoint/2010/main" val="2558705860"/>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74638"/>
            <a:ext cx="8229600" cy="868362"/>
          </a:xfrm>
        </p:spPr>
        <p:txBody>
          <a:bodyPr>
            <a:normAutofit/>
          </a:bodyPr>
          <a:lstStyle/>
          <a:p>
            <a:pPr algn="l"/>
            <a:r>
              <a:rPr lang="en-US" sz="3600" b="1" dirty="0">
                <a:solidFill>
                  <a:srgbClr val="C00000"/>
                </a:solidFill>
              </a:rPr>
              <a:t>Phase 1: Need and context analysis </a:t>
            </a:r>
          </a:p>
        </p:txBody>
      </p:sp>
      <p:sp>
        <p:nvSpPr>
          <p:cNvPr id="4" name="Slide Number Placeholder 3"/>
          <p:cNvSpPr>
            <a:spLocks noGrp="1"/>
          </p:cNvSpPr>
          <p:nvPr>
            <p:ph type="sldNum" sz="quarter" idx="12"/>
          </p:nvPr>
        </p:nvSpPr>
        <p:spPr/>
        <p:txBody>
          <a:bodyPr/>
          <a:lstStyle/>
          <a:p>
            <a:fld id="{3CC161E5-DE07-4961-B22F-C68CF7F3FCB9}"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79485485"/>
              </p:ext>
            </p:extLst>
          </p:nvPr>
        </p:nvGraphicFramePr>
        <p:xfrm>
          <a:off x="152399" y="1295400"/>
          <a:ext cx="8839202" cy="4646216"/>
        </p:xfrm>
        <a:graphic>
          <a:graphicData uri="http://schemas.openxmlformats.org/drawingml/2006/table">
            <a:tbl>
              <a:tblPr firstRow="1" firstCol="1" bandRow="1">
                <a:tableStyleId>{5C22544A-7EE6-4342-B048-85BDC9FD1C3A}</a:tableStyleId>
              </a:tblPr>
              <a:tblGrid>
                <a:gridCol w="1124990">
                  <a:extLst>
                    <a:ext uri="{9D8B030D-6E8A-4147-A177-3AD203B41FA5}">
                      <a16:colId xmlns:a16="http://schemas.microsoft.com/office/drawing/2014/main" val="20000"/>
                    </a:ext>
                  </a:extLst>
                </a:gridCol>
                <a:gridCol w="1008611">
                  <a:extLst>
                    <a:ext uri="{9D8B030D-6E8A-4147-A177-3AD203B41FA5}">
                      <a16:colId xmlns:a16="http://schemas.microsoft.com/office/drawing/2014/main" val="20001"/>
                    </a:ext>
                  </a:extLst>
                </a:gridCol>
                <a:gridCol w="2687783">
                  <a:extLst>
                    <a:ext uri="{9D8B030D-6E8A-4147-A177-3AD203B41FA5}">
                      <a16:colId xmlns:a16="http://schemas.microsoft.com/office/drawing/2014/main" val="20002"/>
                    </a:ext>
                  </a:extLst>
                </a:gridCol>
                <a:gridCol w="1285702">
                  <a:extLst>
                    <a:ext uri="{9D8B030D-6E8A-4147-A177-3AD203B41FA5}">
                      <a16:colId xmlns:a16="http://schemas.microsoft.com/office/drawing/2014/main" val="20003"/>
                    </a:ext>
                  </a:extLst>
                </a:gridCol>
                <a:gridCol w="1131915">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marL="0" marR="0" algn="ctr">
                        <a:lnSpc>
                          <a:spcPct val="115000"/>
                        </a:lnSpc>
                        <a:spcBef>
                          <a:spcPts val="0"/>
                        </a:spcBef>
                        <a:spcAft>
                          <a:spcPts val="0"/>
                        </a:spcAft>
                      </a:pPr>
                      <a:r>
                        <a:rPr lang="en-US" sz="1600" dirty="0">
                          <a:effectLst/>
                        </a:rPr>
                        <a:t>Phase No.</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Phases</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Research Focus</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Method of evaluation</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Evaluation</a:t>
                      </a:r>
                    </a:p>
                    <a:p>
                      <a:pPr marL="0" marR="0" algn="ctr">
                        <a:lnSpc>
                          <a:spcPct val="115000"/>
                        </a:lnSpc>
                        <a:spcBef>
                          <a:spcPts val="0"/>
                        </a:spcBef>
                        <a:spcAft>
                          <a:spcPts val="0"/>
                        </a:spcAft>
                      </a:pPr>
                      <a:r>
                        <a:rPr lang="en-US" sz="1600" dirty="0">
                          <a:effectLst/>
                        </a:rPr>
                        <a:t>Instrument</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Sample</a:t>
                      </a:r>
                      <a:endParaRPr lang="en-US" sz="1600" dirty="0">
                        <a:effectLst/>
                        <a:latin typeface="Calibri"/>
                        <a:ea typeface="Calibri"/>
                        <a:cs typeface="Times New Roman"/>
                      </a:endParaRPr>
                    </a:p>
                  </a:txBody>
                  <a:tcPr marL="68580" marR="68580" marT="0" marB="0" anchor="ctr">
                    <a:solidFill>
                      <a:srgbClr val="002060"/>
                    </a:solidFill>
                  </a:tcPr>
                </a:tc>
                <a:extLst>
                  <a:ext uri="{0D108BD9-81ED-4DB2-BD59-A6C34878D82A}">
                    <a16:rowId xmlns:a16="http://schemas.microsoft.com/office/drawing/2014/main" val="10000"/>
                  </a:ext>
                </a:extLst>
              </a:tr>
              <a:tr h="880669">
                <a:tc rowSpan="3">
                  <a:txBody>
                    <a:bodyPr/>
                    <a:lstStyle/>
                    <a:p>
                      <a:pPr marL="0" marR="0" algn="ctr">
                        <a:lnSpc>
                          <a:spcPct val="115000"/>
                        </a:lnSpc>
                        <a:spcBef>
                          <a:spcPts val="0"/>
                        </a:spcBef>
                        <a:spcAft>
                          <a:spcPts val="0"/>
                        </a:spcAft>
                      </a:pPr>
                      <a:r>
                        <a:rPr lang="en-US" sz="1600" dirty="0">
                          <a:solidFill>
                            <a:schemeClr val="tx1"/>
                          </a:solidFill>
                          <a:effectLst/>
                        </a:rPr>
                        <a:t>1</a:t>
                      </a:r>
                      <a:endParaRPr lang="en-US" sz="1600" dirty="0">
                        <a:solidFill>
                          <a:schemeClr val="tx1"/>
                        </a:solidFill>
                        <a:effectLst/>
                        <a:latin typeface="Calibri"/>
                        <a:ea typeface="Calibri"/>
                        <a:cs typeface="Times New Roman"/>
                      </a:endParaRPr>
                    </a:p>
                  </a:txBody>
                  <a:tcPr marL="68580" marR="68580" marT="0" marB="0" anchor="ctr">
                    <a:solidFill>
                      <a:schemeClr val="bg1">
                        <a:lumMod val="75000"/>
                      </a:schemeClr>
                    </a:solidFill>
                  </a:tcPr>
                </a:tc>
                <a:tc rowSpan="3">
                  <a:txBody>
                    <a:bodyPr/>
                    <a:lstStyle/>
                    <a:p>
                      <a:pPr marL="0" marR="0" algn="ctr">
                        <a:lnSpc>
                          <a:spcPct val="115000"/>
                        </a:lnSpc>
                        <a:spcBef>
                          <a:spcPts val="0"/>
                        </a:spcBef>
                        <a:spcAft>
                          <a:spcPts val="0"/>
                        </a:spcAft>
                      </a:pPr>
                      <a:r>
                        <a:rPr lang="en-US" sz="1600" dirty="0">
                          <a:effectLst/>
                        </a:rPr>
                        <a:t>Need and Context Analysis</a:t>
                      </a:r>
                      <a:endParaRPr lang="en-US" sz="1600" dirty="0">
                        <a:effectLst/>
                        <a:latin typeface="Calibri"/>
                        <a:ea typeface="Calibri"/>
                        <a:cs typeface="Times New Roman"/>
                      </a:endParaRPr>
                    </a:p>
                  </a:txBody>
                  <a:tcPr marL="68580" marR="68580" marT="0" marB="0" anchor="ctr">
                    <a:solidFill>
                      <a:schemeClr val="bg1">
                        <a:lumMod val="75000"/>
                      </a:schemeClr>
                    </a:solidFill>
                  </a:tcPr>
                </a:tc>
                <a:tc>
                  <a:txBody>
                    <a:bodyPr/>
                    <a:lstStyle/>
                    <a:p>
                      <a:pPr marL="342900" marR="0" lvl="0" indent="-342900" algn="ctr">
                        <a:lnSpc>
                          <a:spcPct val="115000"/>
                        </a:lnSpc>
                        <a:spcBef>
                          <a:spcPts val="0"/>
                        </a:spcBef>
                        <a:spcAft>
                          <a:spcPts val="0"/>
                        </a:spcAft>
                        <a:buFont typeface="+mj-lt"/>
                        <a:buAutoNum type="arabicPeriod"/>
                      </a:pPr>
                      <a:r>
                        <a:rPr lang="en-US" sz="1600" dirty="0">
                          <a:effectLst/>
                        </a:rPr>
                        <a:t>Understanding the need for good quality AI</a:t>
                      </a:r>
                      <a:endParaRPr lang="en-US" sz="1600" dirty="0">
                        <a:effectLst/>
                        <a:latin typeface="Calibri"/>
                        <a:ea typeface="Calibri"/>
                        <a:cs typeface="Times New Roman"/>
                      </a:endParaRPr>
                    </a:p>
                  </a:txBody>
                  <a:tcPr marL="68580" marR="68580" marT="0" marB="0" anchor="ctr">
                    <a:solidFill>
                      <a:schemeClr val="bg1">
                        <a:lumMod val="75000"/>
                      </a:schemeClr>
                    </a:solidFill>
                  </a:tcPr>
                </a:tc>
                <a:tc rowSpan="3">
                  <a:txBody>
                    <a:bodyPr/>
                    <a:lstStyle/>
                    <a:p>
                      <a:pPr marL="0" marR="0" algn="ctr">
                        <a:lnSpc>
                          <a:spcPct val="115000"/>
                        </a:lnSpc>
                        <a:spcBef>
                          <a:spcPts val="0"/>
                        </a:spcBef>
                        <a:spcAft>
                          <a:spcPts val="0"/>
                        </a:spcAft>
                      </a:pPr>
                      <a:r>
                        <a:rPr lang="en-US" sz="1600" dirty="0">
                          <a:effectLst/>
                        </a:rPr>
                        <a:t>Synthesis of Literature Survey</a:t>
                      </a:r>
                      <a:endParaRPr lang="en-US" sz="1600" dirty="0">
                        <a:effectLst/>
                        <a:latin typeface="Calibri"/>
                        <a:ea typeface="Calibri"/>
                        <a:cs typeface="Times New Roman"/>
                      </a:endParaRPr>
                    </a:p>
                  </a:txBody>
                  <a:tcPr marL="68580" marR="68580" marT="0" marB="0" anchor="ctr">
                    <a:solidFill>
                      <a:schemeClr val="bg1">
                        <a:lumMod val="75000"/>
                      </a:schemeClr>
                    </a:solidFill>
                  </a:tcPr>
                </a:tc>
                <a:tc rowSpan="3">
                  <a:txBody>
                    <a:bodyPr/>
                    <a:lstStyle/>
                    <a:p>
                      <a:pPr marL="0" marR="0" algn="ctr">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nchor="ctr">
                    <a:solidFill>
                      <a:schemeClr val="bg1">
                        <a:lumMod val="75000"/>
                      </a:schemeClr>
                    </a:solidFill>
                  </a:tcPr>
                </a:tc>
                <a:tc rowSpan="3">
                  <a:txBody>
                    <a:bodyPr/>
                    <a:lstStyle/>
                    <a:p>
                      <a:pPr marL="342900" marR="0" lvl="0" indent="-342900">
                        <a:lnSpc>
                          <a:spcPct val="115000"/>
                        </a:lnSpc>
                        <a:spcBef>
                          <a:spcPts val="0"/>
                        </a:spcBef>
                        <a:spcAft>
                          <a:spcPts val="0"/>
                        </a:spcAft>
                        <a:buFont typeface="+mj-lt"/>
                        <a:buAutoNum type="arabicPeriod"/>
                      </a:pPr>
                      <a:r>
                        <a:rPr lang="en-US" sz="1600" dirty="0">
                          <a:effectLst/>
                        </a:rPr>
                        <a:t>Research papers and Assessment Handbooks</a:t>
                      </a:r>
                    </a:p>
                    <a:p>
                      <a:pPr marL="0" marR="0" lvl="0" indent="0">
                        <a:lnSpc>
                          <a:spcPct val="115000"/>
                        </a:lnSpc>
                        <a:spcBef>
                          <a:spcPts val="0"/>
                        </a:spcBef>
                        <a:spcAft>
                          <a:spcPts val="0"/>
                        </a:spcAft>
                        <a:buFont typeface="+mj-lt"/>
                        <a:buNone/>
                      </a:pPr>
                      <a:endParaRPr lang="en-US" sz="1600" dirty="0">
                        <a:effectLst/>
                      </a:endParaRPr>
                    </a:p>
                    <a:p>
                      <a:pPr marL="342900" marR="0" lvl="0" indent="-342900">
                        <a:lnSpc>
                          <a:spcPct val="115000"/>
                        </a:lnSpc>
                        <a:spcBef>
                          <a:spcPts val="0"/>
                        </a:spcBef>
                        <a:spcAft>
                          <a:spcPts val="0"/>
                        </a:spcAft>
                        <a:buFont typeface="+mj-lt"/>
                        <a:buAutoNum type="arabicPeriod"/>
                      </a:pPr>
                      <a:r>
                        <a:rPr lang="en-US" sz="1600" dirty="0">
                          <a:effectLst/>
                        </a:rPr>
                        <a:t>Experience Reported from University Teachers</a:t>
                      </a:r>
                      <a:endParaRPr lang="en-US" sz="1600" dirty="0">
                        <a:effectLst/>
                        <a:latin typeface="Times New Roman"/>
                        <a:ea typeface="Calibri"/>
                        <a:cs typeface="Times New Roman"/>
                      </a:endParaRPr>
                    </a:p>
                  </a:txBody>
                  <a:tcPr marL="68580" marR="68580" marT="0" marB="0" anchor="ctr">
                    <a:solidFill>
                      <a:schemeClr val="bg1">
                        <a:lumMod val="75000"/>
                      </a:schemeClr>
                    </a:solidFill>
                  </a:tcPr>
                </a:tc>
                <a:extLst>
                  <a:ext uri="{0D108BD9-81ED-4DB2-BD59-A6C34878D82A}">
                    <a16:rowId xmlns:a16="http://schemas.microsoft.com/office/drawing/2014/main" val="10001"/>
                  </a:ext>
                </a:extLst>
              </a:tr>
              <a:tr h="1628453">
                <a:tc vMerge="1">
                  <a:txBody>
                    <a:bodyPr/>
                    <a:lstStyle/>
                    <a:p>
                      <a:endParaRPr lang="en-US"/>
                    </a:p>
                  </a:txBody>
                  <a:tcPr/>
                </a:tc>
                <a:tc vMerge="1">
                  <a:txBody>
                    <a:bodyPr/>
                    <a:lstStyle/>
                    <a:p>
                      <a:endParaRPr lang="en-US"/>
                    </a:p>
                  </a:txBody>
                  <a:tcPr/>
                </a:tc>
                <a:tc>
                  <a:txBody>
                    <a:bodyPr/>
                    <a:lstStyle/>
                    <a:p>
                      <a:pPr marL="0" marR="0" lvl="0" indent="0" algn="ctr">
                        <a:lnSpc>
                          <a:spcPct val="115000"/>
                        </a:lnSpc>
                        <a:spcBef>
                          <a:spcPts val="0"/>
                        </a:spcBef>
                        <a:spcAft>
                          <a:spcPts val="0"/>
                        </a:spcAft>
                        <a:buFont typeface="+mj-lt"/>
                        <a:buNone/>
                      </a:pPr>
                      <a:r>
                        <a:rPr lang="en-US" sz="1600" dirty="0">
                          <a:effectLst/>
                        </a:rPr>
                        <a:t>2.  Understanding teacher difficulty in manually generating and evaluating the quality of AI</a:t>
                      </a:r>
                      <a:endParaRPr lang="en-US" sz="1600" dirty="0">
                        <a:effectLst/>
                        <a:latin typeface="Calibri"/>
                        <a:ea typeface="Calibri"/>
                        <a:cs typeface="Times New Roman"/>
                      </a:endParaRPr>
                    </a:p>
                  </a:txBody>
                  <a:tcPr marL="68580" marR="68580" marT="0" marB="0" anchor="ctr">
                    <a:solidFill>
                      <a:schemeClr val="bg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98894">
                <a:tc vMerge="1">
                  <a:txBody>
                    <a:bodyPr/>
                    <a:lstStyle/>
                    <a:p>
                      <a:endParaRPr lang="en-US"/>
                    </a:p>
                  </a:txBody>
                  <a:tcPr/>
                </a:tc>
                <a:tc vMerge="1">
                  <a:txBody>
                    <a:bodyPr/>
                    <a:lstStyle/>
                    <a:p>
                      <a:endParaRPr lang="en-US"/>
                    </a:p>
                  </a:txBody>
                  <a:tcPr/>
                </a:tc>
                <a:tc>
                  <a:txBody>
                    <a:bodyPr/>
                    <a:lstStyle/>
                    <a:p>
                      <a:pPr marL="342900" marR="0" lvl="0" indent="-342900" algn="ctr">
                        <a:lnSpc>
                          <a:spcPct val="115000"/>
                        </a:lnSpc>
                        <a:spcBef>
                          <a:spcPts val="0"/>
                        </a:spcBef>
                        <a:spcAft>
                          <a:spcPts val="0"/>
                        </a:spcAft>
                        <a:buFont typeface="+mj-lt"/>
                        <a:buAutoNum type="arabicPeriod"/>
                      </a:pPr>
                      <a:r>
                        <a:rPr lang="en-US" sz="1600" dirty="0">
                          <a:effectLst/>
                        </a:rPr>
                        <a:t>Identifying appropriate Knowledge Representation Mechanism</a:t>
                      </a:r>
                      <a:endParaRPr lang="en-US" sz="1600" dirty="0">
                        <a:effectLst/>
                        <a:latin typeface="Calibri"/>
                        <a:ea typeface="Calibri"/>
                        <a:cs typeface="Times New Roman"/>
                      </a:endParaRPr>
                    </a:p>
                  </a:txBody>
                  <a:tcPr marL="68580" marR="68580" marT="0" marB="0" anchor="ctr">
                    <a:solidFill>
                      <a:schemeClr val="bg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r>
              <a:rPr lang="en-US"/>
              <a:t>17-10-2017</a:t>
            </a:r>
          </a:p>
        </p:txBody>
      </p:sp>
      <p:sp>
        <p:nvSpPr>
          <p:cNvPr id="3" name="Footer Placeholder 2"/>
          <p:cNvSpPr>
            <a:spLocks noGrp="1"/>
          </p:cNvSpPr>
          <p:nvPr>
            <p:ph type="ftr" sz="quarter" idx="11"/>
          </p:nvPr>
        </p:nvSpPr>
        <p:spPr/>
        <p:txBody>
          <a:bodyPr/>
          <a:lstStyle/>
          <a:p>
            <a:r>
              <a:rPr lang="en-US"/>
              <a:t>Framework for generation and evaluation of Assessment Instrument</a:t>
            </a:r>
          </a:p>
        </p:txBody>
      </p:sp>
      <p:sp>
        <p:nvSpPr>
          <p:cNvPr id="7" name="Folded Corner 6"/>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RM/DDR/Phase 1</a:t>
            </a:r>
          </a:p>
        </p:txBody>
      </p:sp>
    </p:spTree>
    <p:extLst>
      <p:ext uri="{BB962C8B-B14F-4D97-AF65-F5344CB8AC3E}">
        <p14:creationId xmlns:p14="http://schemas.microsoft.com/office/powerpoint/2010/main" val="247004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4000" b="1" dirty="0">
                <a:solidFill>
                  <a:srgbClr val="C00000"/>
                </a:solidFill>
              </a:rPr>
              <a:t>Key Findings from Literature (1) </a:t>
            </a:r>
          </a:p>
        </p:txBody>
      </p:sp>
      <p:sp>
        <p:nvSpPr>
          <p:cNvPr id="5" name="Content Placeholder 4"/>
          <p:cNvSpPr>
            <a:spLocks noGrp="1"/>
          </p:cNvSpPr>
          <p:nvPr>
            <p:ph idx="1"/>
          </p:nvPr>
        </p:nvSpPr>
        <p:spPr>
          <a:xfrm>
            <a:off x="457200" y="1143000"/>
            <a:ext cx="8229600" cy="5257800"/>
          </a:xfrm>
        </p:spPr>
        <p:txBody>
          <a:bodyPr>
            <a:normAutofit fontScale="77500" lnSpcReduction="20000"/>
          </a:bodyPr>
          <a:lstStyle/>
          <a:p>
            <a:pPr algn="just">
              <a:lnSpc>
                <a:spcPct val="120000"/>
              </a:lnSpc>
              <a:spcBef>
                <a:spcPts val="0"/>
              </a:spcBef>
            </a:pPr>
            <a:r>
              <a:rPr lang="en-US" sz="3600" b="1" dirty="0">
                <a:solidFill>
                  <a:srgbClr val="0070C0"/>
                </a:solidFill>
              </a:rPr>
              <a:t>Educational Assessment Theory and Practice</a:t>
            </a:r>
          </a:p>
          <a:p>
            <a:pPr lvl="1" algn="just">
              <a:lnSpc>
                <a:spcPct val="120000"/>
              </a:lnSpc>
              <a:spcBef>
                <a:spcPts val="0"/>
              </a:spcBef>
            </a:pPr>
            <a:r>
              <a:rPr lang="en-US" dirty="0">
                <a:solidFill>
                  <a:schemeClr val="tx1"/>
                </a:solidFill>
              </a:rPr>
              <a:t>The assessment needs to be ‘fit-for-purpose’. And it should not prevent learning!</a:t>
            </a:r>
            <a:r>
              <a:rPr lang="en-US" dirty="0"/>
              <a:t> </a:t>
            </a:r>
          </a:p>
          <a:p>
            <a:pPr marL="0" indent="0" algn="just">
              <a:lnSpc>
                <a:spcPct val="120000"/>
              </a:lnSpc>
              <a:spcBef>
                <a:spcPts val="0"/>
              </a:spcBef>
              <a:buNone/>
            </a:pPr>
            <a:r>
              <a:rPr lang="en-US" dirty="0"/>
              <a:t>            </a:t>
            </a:r>
            <a:r>
              <a:rPr lang="en-US" dirty="0">
                <a:solidFill>
                  <a:schemeClr val="accent6">
                    <a:lumMod val="75000"/>
                  </a:schemeClr>
                </a:solidFill>
              </a:rPr>
              <a:t>(S. Brown, 2004)</a:t>
            </a:r>
          </a:p>
          <a:p>
            <a:pPr lvl="1" algn="just">
              <a:lnSpc>
                <a:spcPct val="120000"/>
              </a:lnSpc>
              <a:spcBef>
                <a:spcPts val="0"/>
              </a:spcBef>
            </a:pPr>
            <a:r>
              <a:rPr lang="en-US" dirty="0">
                <a:solidFill>
                  <a:schemeClr val="tx1"/>
                </a:solidFill>
              </a:rPr>
              <a:t>An assessment framework that provides an overall plan to guide the development of assessment is crucial in determining the contents of AI and blueprint (AIS) is a part of that framework.</a:t>
            </a:r>
            <a:r>
              <a:rPr lang="en-US" dirty="0"/>
              <a:t> </a:t>
            </a:r>
          </a:p>
          <a:p>
            <a:pPr marL="0" indent="0" algn="just">
              <a:lnSpc>
                <a:spcPct val="120000"/>
              </a:lnSpc>
              <a:spcBef>
                <a:spcPts val="0"/>
              </a:spcBef>
              <a:buNone/>
            </a:pPr>
            <a:r>
              <a:rPr lang="en-US" dirty="0"/>
              <a:t>          </a:t>
            </a:r>
            <a:r>
              <a:rPr lang="en-US" dirty="0">
                <a:solidFill>
                  <a:schemeClr val="accent6">
                    <a:lumMod val="75000"/>
                  </a:schemeClr>
                </a:solidFill>
              </a:rPr>
              <a:t>(Anderson  P. &amp; Morgan, G., 2008)</a:t>
            </a:r>
          </a:p>
          <a:p>
            <a:pPr algn="just">
              <a:lnSpc>
                <a:spcPct val="120000"/>
              </a:lnSpc>
              <a:spcBef>
                <a:spcPts val="0"/>
              </a:spcBef>
            </a:pPr>
            <a:endParaRPr lang="en-US" dirty="0">
              <a:solidFill>
                <a:schemeClr val="tx1"/>
              </a:solidFill>
            </a:endParaRPr>
          </a:p>
          <a:p>
            <a:pPr algn="just">
              <a:lnSpc>
                <a:spcPct val="120000"/>
              </a:lnSpc>
              <a:spcBef>
                <a:spcPts val="0"/>
              </a:spcBef>
            </a:pPr>
            <a:r>
              <a:rPr lang="en-US" sz="3600" b="1" dirty="0">
                <a:solidFill>
                  <a:srgbClr val="0070C0"/>
                </a:solidFill>
              </a:rPr>
              <a:t>Quality of AI </a:t>
            </a:r>
          </a:p>
          <a:p>
            <a:pPr lvl="1" algn="just">
              <a:lnSpc>
                <a:spcPct val="120000"/>
              </a:lnSpc>
              <a:spcBef>
                <a:spcPts val="0"/>
              </a:spcBef>
            </a:pPr>
            <a:r>
              <a:rPr lang="en-US" dirty="0"/>
              <a:t>Alignment of AI to LOs of the course is considered as the most important quality measure of a good AI </a:t>
            </a:r>
          </a:p>
          <a:p>
            <a:pPr marL="0" indent="0" algn="just">
              <a:lnSpc>
                <a:spcPct val="120000"/>
              </a:lnSpc>
              <a:spcBef>
                <a:spcPts val="0"/>
              </a:spcBef>
              <a:buNone/>
            </a:pPr>
            <a:r>
              <a:rPr lang="en-US" dirty="0"/>
              <a:t>          </a:t>
            </a:r>
            <a:r>
              <a:rPr lang="en-US" dirty="0">
                <a:solidFill>
                  <a:schemeClr val="accent6">
                    <a:lumMod val="75000"/>
                  </a:schemeClr>
                </a:solidFill>
              </a:rPr>
              <a:t>(Biggs J.,  2003) (</a:t>
            </a:r>
            <a:r>
              <a:rPr lang="en-US" dirty="0" err="1">
                <a:solidFill>
                  <a:schemeClr val="accent6">
                    <a:lumMod val="75000"/>
                  </a:schemeClr>
                </a:solidFill>
              </a:rPr>
              <a:t>Nitko</a:t>
            </a:r>
            <a:r>
              <a:rPr lang="en-US" dirty="0">
                <a:solidFill>
                  <a:schemeClr val="accent6">
                    <a:lumMod val="75000"/>
                  </a:schemeClr>
                </a:solidFill>
              </a:rPr>
              <a:t> A. J., 2001).</a:t>
            </a:r>
          </a:p>
          <a:p>
            <a:endParaRPr lang="en-US" dirty="0"/>
          </a:p>
          <a:p>
            <a:endParaRPr lang="en-US" dirty="0"/>
          </a:p>
        </p:txBody>
      </p:sp>
      <p:sp>
        <p:nvSpPr>
          <p:cNvPr id="3" name="Slide Number Placeholder 2"/>
          <p:cNvSpPr>
            <a:spLocks noGrp="1"/>
          </p:cNvSpPr>
          <p:nvPr>
            <p:ph type="sldNum" sz="quarter" idx="12"/>
          </p:nvPr>
        </p:nvSpPr>
        <p:spPr/>
        <p:txBody>
          <a:bodyPr/>
          <a:lstStyle/>
          <a:p>
            <a:fld id="{3CC161E5-DE07-4961-B22F-C68CF7F3FCB9}" type="slidenum">
              <a:rPr lang="en-US" smtClean="0"/>
              <a:t>11</a:t>
            </a:fld>
            <a:endParaRPr lang="en-US"/>
          </a:p>
        </p:txBody>
      </p:sp>
      <p:sp>
        <p:nvSpPr>
          <p:cNvPr id="2" name="Date Placeholder 1"/>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8" name="Folded Corner 7"/>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RM/DDR/Phase 1</a:t>
            </a:r>
          </a:p>
        </p:txBody>
      </p:sp>
    </p:spTree>
    <p:extLst>
      <p:ext uri="{BB962C8B-B14F-4D97-AF65-F5344CB8AC3E}">
        <p14:creationId xmlns:p14="http://schemas.microsoft.com/office/powerpoint/2010/main" val="192739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a:solidFill>
                  <a:srgbClr val="C00000"/>
                </a:solidFill>
              </a:rPr>
              <a:t>Key Findings From Literature (2)</a:t>
            </a:r>
          </a:p>
        </p:txBody>
      </p:sp>
      <p:sp>
        <p:nvSpPr>
          <p:cNvPr id="5" name="Content Placeholder 4"/>
          <p:cNvSpPr>
            <a:spLocks noGrp="1"/>
          </p:cNvSpPr>
          <p:nvPr>
            <p:ph idx="1"/>
          </p:nvPr>
        </p:nvSpPr>
        <p:spPr>
          <a:xfrm>
            <a:off x="457200" y="1341437"/>
            <a:ext cx="8229600" cy="4906963"/>
          </a:xfrm>
        </p:spPr>
        <p:txBody>
          <a:bodyPr>
            <a:normAutofit fontScale="85000" lnSpcReduction="20000"/>
          </a:bodyPr>
          <a:lstStyle/>
          <a:p>
            <a:r>
              <a:rPr lang="en-US" sz="4000" b="1" dirty="0">
                <a:solidFill>
                  <a:srgbClr val="0070C0"/>
                </a:solidFill>
              </a:rPr>
              <a:t>Difficulty in Manually Ensuring the Quality of AI </a:t>
            </a:r>
          </a:p>
          <a:p>
            <a:pPr lvl="1"/>
            <a:r>
              <a:rPr lang="en-US" dirty="0"/>
              <a:t>Designing an AI is a complex process and lot of time and effort is needed to manually ensuring the quality of AI.</a:t>
            </a:r>
          </a:p>
          <a:p>
            <a:pPr lvl="1"/>
            <a:r>
              <a:rPr lang="en-US" dirty="0"/>
              <a:t>wherever possible teachers must make best use of the available technologies to make assessment more efficient </a:t>
            </a:r>
          </a:p>
          <a:p>
            <a:pPr marL="0" indent="0">
              <a:buNone/>
            </a:pPr>
            <a:r>
              <a:rPr lang="en-US" dirty="0"/>
              <a:t>           </a:t>
            </a:r>
            <a:r>
              <a:rPr lang="en-US" dirty="0">
                <a:solidFill>
                  <a:schemeClr val="accent6">
                    <a:lumMod val="75000"/>
                  </a:schemeClr>
                </a:solidFill>
              </a:rPr>
              <a:t>(Brown et al., 1994). </a:t>
            </a:r>
          </a:p>
          <a:p>
            <a:pPr marL="0" indent="0">
              <a:buNone/>
            </a:pPr>
            <a:endParaRPr lang="en-US" dirty="0">
              <a:solidFill>
                <a:schemeClr val="accent6">
                  <a:lumMod val="75000"/>
                </a:schemeClr>
              </a:solidFill>
            </a:endParaRPr>
          </a:p>
          <a:p>
            <a:r>
              <a:rPr lang="en-US" sz="4000" b="1" dirty="0">
                <a:solidFill>
                  <a:srgbClr val="0070C0"/>
                </a:solidFill>
              </a:rPr>
              <a:t>Need for Training </a:t>
            </a:r>
          </a:p>
          <a:p>
            <a:pPr lvl="1"/>
            <a:r>
              <a:rPr lang="en-US" dirty="0"/>
              <a:t>Teachers have difficulty in framing LOs as well as writing assessment questions against those LOs </a:t>
            </a:r>
          </a:p>
          <a:p>
            <a:pPr marL="0" indent="0">
              <a:buNone/>
            </a:pPr>
            <a:r>
              <a:rPr lang="en-US" dirty="0"/>
              <a:t>            </a:t>
            </a:r>
            <a:r>
              <a:rPr lang="en-US" dirty="0">
                <a:solidFill>
                  <a:schemeClr val="accent6">
                    <a:lumMod val="75000"/>
                  </a:schemeClr>
                </a:solidFill>
              </a:rPr>
              <a:t>(Reddy, P. D. &amp; Mahajan A., 2016).</a:t>
            </a:r>
          </a:p>
          <a:p>
            <a:endParaRPr lang="en-US" dirty="0"/>
          </a:p>
        </p:txBody>
      </p:sp>
      <p:sp>
        <p:nvSpPr>
          <p:cNvPr id="3" name="Slide Number Placeholder 2"/>
          <p:cNvSpPr>
            <a:spLocks noGrp="1"/>
          </p:cNvSpPr>
          <p:nvPr>
            <p:ph type="sldNum" sz="quarter" idx="12"/>
          </p:nvPr>
        </p:nvSpPr>
        <p:spPr/>
        <p:txBody>
          <a:bodyPr/>
          <a:lstStyle/>
          <a:p>
            <a:fld id="{3CC161E5-DE07-4961-B22F-C68CF7F3FCB9}" type="slidenum">
              <a:rPr lang="en-US" smtClean="0"/>
              <a:t>12</a:t>
            </a:fld>
            <a:endParaRPr lang="en-US" dirty="0"/>
          </a:p>
        </p:txBody>
      </p:sp>
      <p:sp>
        <p:nvSpPr>
          <p:cNvPr id="2" name="Date Placeholder 1"/>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8" name="Folded Corner 7"/>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RM/DDR/Phase 1</a:t>
            </a:r>
          </a:p>
        </p:txBody>
      </p:sp>
    </p:spTree>
    <p:extLst>
      <p:ext uri="{BB962C8B-B14F-4D97-AF65-F5344CB8AC3E}">
        <p14:creationId xmlns:p14="http://schemas.microsoft.com/office/powerpoint/2010/main" val="311906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a:solidFill>
                  <a:srgbClr val="C00000"/>
                </a:solidFill>
              </a:rPr>
              <a:t>Key Findings From Literature (3)</a:t>
            </a:r>
          </a:p>
        </p:txBody>
      </p:sp>
      <p:sp>
        <p:nvSpPr>
          <p:cNvPr id="5" name="Content Placeholder 4"/>
          <p:cNvSpPr>
            <a:spLocks noGrp="1"/>
          </p:cNvSpPr>
          <p:nvPr>
            <p:ph idx="1"/>
          </p:nvPr>
        </p:nvSpPr>
        <p:spPr>
          <a:xfrm>
            <a:off x="457200" y="1371600"/>
            <a:ext cx="8229600" cy="4754563"/>
          </a:xfrm>
        </p:spPr>
        <p:txBody>
          <a:bodyPr>
            <a:normAutofit/>
          </a:bodyPr>
          <a:lstStyle/>
          <a:p>
            <a:r>
              <a:rPr lang="en-US" sz="3000" b="1" dirty="0">
                <a:solidFill>
                  <a:srgbClr val="0070C0"/>
                </a:solidFill>
              </a:rPr>
              <a:t>Technology Requirements</a:t>
            </a:r>
          </a:p>
          <a:p>
            <a:pPr lvl="1"/>
            <a:r>
              <a:rPr lang="en-US" sz="2200" dirty="0"/>
              <a:t>KR mechanism (Ontology) </a:t>
            </a:r>
          </a:p>
          <a:p>
            <a:pPr marL="457200" lvl="1" indent="0">
              <a:buNone/>
            </a:pPr>
            <a:r>
              <a:rPr lang="en-US" sz="2200" dirty="0"/>
              <a:t>     </a:t>
            </a:r>
            <a:r>
              <a:rPr lang="en-US" sz="2200" dirty="0">
                <a:solidFill>
                  <a:schemeClr val="accent6">
                    <a:lumMod val="75000"/>
                  </a:schemeClr>
                </a:solidFill>
              </a:rPr>
              <a:t>(R. </a:t>
            </a:r>
            <a:r>
              <a:rPr lang="en-US" sz="2200" dirty="0" err="1">
                <a:solidFill>
                  <a:schemeClr val="accent6">
                    <a:lumMod val="75000"/>
                  </a:schemeClr>
                </a:solidFill>
              </a:rPr>
              <a:t>Mizoguchi</a:t>
            </a:r>
            <a:r>
              <a:rPr lang="en-US" sz="2200" dirty="0">
                <a:solidFill>
                  <a:schemeClr val="accent6">
                    <a:lumMod val="75000"/>
                  </a:schemeClr>
                </a:solidFill>
              </a:rPr>
              <a:t>, 2004) (R. </a:t>
            </a:r>
            <a:r>
              <a:rPr lang="en-US" sz="2200" dirty="0" err="1">
                <a:solidFill>
                  <a:schemeClr val="accent6">
                    <a:lumMod val="75000"/>
                  </a:schemeClr>
                </a:solidFill>
              </a:rPr>
              <a:t>Mizoguchi</a:t>
            </a:r>
            <a:r>
              <a:rPr lang="en-US" sz="2200" dirty="0">
                <a:solidFill>
                  <a:schemeClr val="accent6">
                    <a:lumMod val="75000"/>
                  </a:schemeClr>
                </a:solidFill>
              </a:rPr>
              <a:t> and J. </a:t>
            </a:r>
            <a:r>
              <a:rPr lang="en-US" sz="2200" dirty="0" err="1">
                <a:solidFill>
                  <a:schemeClr val="accent6">
                    <a:lumMod val="75000"/>
                  </a:schemeClr>
                </a:solidFill>
              </a:rPr>
              <a:t>Bourdeau</a:t>
            </a:r>
            <a:r>
              <a:rPr lang="en-US" sz="2200" dirty="0">
                <a:solidFill>
                  <a:schemeClr val="accent6">
                    <a:lumMod val="75000"/>
                  </a:schemeClr>
                </a:solidFill>
              </a:rPr>
              <a:t>, 2015)</a:t>
            </a:r>
          </a:p>
          <a:p>
            <a:pPr lvl="1"/>
            <a:r>
              <a:rPr lang="en-US" sz="2200" dirty="0"/>
              <a:t>Information extraction mechanism for LO and questions </a:t>
            </a:r>
          </a:p>
          <a:p>
            <a:pPr marL="457200" lvl="1" indent="0">
              <a:buNone/>
            </a:pPr>
            <a:r>
              <a:rPr lang="en-US" sz="2200" dirty="0">
                <a:solidFill>
                  <a:schemeClr val="accent6">
                    <a:lumMod val="75000"/>
                  </a:schemeClr>
                </a:solidFill>
              </a:rPr>
              <a:t>     (NLP techniques)</a:t>
            </a:r>
          </a:p>
          <a:p>
            <a:r>
              <a:rPr lang="en-US" sz="2800" b="1" dirty="0">
                <a:solidFill>
                  <a:srgbClr val="0070C0"/>
                </a:solidFill>
              </a:rPr>
              <a:t>To automate the process of generation of AI</a:t>
            </a:r>
          </a:p>
          <a:p>
            <a:pPr lvl="1"/>
            <a:r>
              <a:rPr lang="en-US" sz="2200" dirty="0"/>
              <a:t>Language for AI specification (XML) </a:t>
            </a:r>
          </a:p>
          <a:p>
            <a:pPr lvl="2" indent="-1143000">
              <a:buNone/>
            </a:pPr>
            <a:r>
              <a:rPr lang="en-US" sz="2200" dirty="0"/>
              <a:t>           </a:t>
            </a:r>
            <a:r>
              <a:rPr lang="en-US" sz="2200" dirty="0">
                <a:solidFill>
                  <a:schemeClr val="accent6">
                    <a:lumMod val="75000"/>
                  </a:schemeClr>
                </a:solidFill>
              </a:rPr>
              <a:t>(Anderson, P., &amp; Morgan, G., 2008)</a:t>
            </a:r>
          </a:p>
          <a:p>
            <a:pPr marL="747713" lvl="3" indent="-290513"/>
            <a:r>
              <a:rPr lang="en-US" sz="2200" dirty="0"/>
              <a:t>Metadata for question in QR (</a:t>
            </a:r>
            <a:r>
              <a:rPr lang="en-US" sz="2200" i="1" dirty="0"/>
              <a:t>content or topic, cognitive level, difficulty level and question type)</a:t>
            </a:r>
            <a:endParaRPr lang="en-US" sz="2200" dirty="0"/>
          </a:p>
          <a:p>
            <a:pPr marL="457200" lvl="1"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3CC161E5-DE07-4961-B22F-C68CF7F3FCB9}" type="slidenum">
              <a:rPr lang="en-US" smtClean="0"/>
              <a:t>13</a:t>
            </a:fld>
            <a:endParaRPr lang="en-US"/>
          </a:p>
        </p:txBody>
      </p:sp>
      <p:sp>
        <p:nvSpPr>
          <p:cNvPr id="2" name="Date Placeholder 1"/>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8" name="Folded Corner 7"/>
          <p:cNvSpPr/>
          <p:nvPr/>
        </p:nvSpPr>
        <p:spPr bwMode="auto">
          <a:xfrm>
            <a:off x="70104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RM/DDR/Phase 1</a:t>
            </a:r>
          </a:p>
        </p:txBody>
      </p:sp>
    </p:spTree>
    <p:extLst>
      <p:ext uri="{BB962C8B-B14F-4D97-AF65-F5344CB8AC3E}">
        <p14:creationId xmlns:p14="http://schemas.microsoft.com/office/powerpoint/2010/main" val="53509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7349-7040-4F10-A985-A86C7C02E310}"/>
              </a:ext>
            </a:extLst>
          </p:cNvPr>
          <p:cNvSpPr>
            <a:spLocks noGrp="1"/>
          </p:cNvSpPr>
          <p:nvPr>
            <p:ph type="title"/>
          </p:nvPr>
        </p:nvSpPr>
        <p:spPr>
          <a:xfrm>
            <a:off x="0" y="152400"/>
            <a:ext cx="6705600" cy="411162"/>
          </a:xfrm>
        </p:spPr>
        <p:txBody>
          <a:bodyPr>
            <a:noAutofit/>
          </a:bodyPr>
          <a:lstStyle/>
          <a:p>
            <a:r>
              <a:rPr lang="en-US" sz="3600" b="1" dirty="0">
                <a:solidFill>
                  <a:srgbClr val="C00000"/>
                </a:solidFill>
              </a:rPr>
              <a:t>Phase2:Design and development </a:t>
            </a:r>
            <a:endParaRPr lang="en-IN" sz="3600" dirty="0"/>
          </a:p>
        </p:txBody>
      </p:sp>
      <p:sp>
        <p:nvSpPr>
          <p:cNvPr id="4" name="Date Placeholder 3">
            <a:extLst>
              <a:ext uri="{FF2B5EF4-FFF2-40B4-BE49-F238E27FC236}">
                <a16:creationId xmlns:a16="http://schemas.microsoft.com/office/drawing/2014/main" id="{68308ACF-0F6D-4BA5-8CD1-5E3AB904F95B}"/>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39220525-26AA-49AF-A452-5DAC8FE5234B}"/>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AA7B4C87-4F5F-487C-8DDB-570073635530}"/>
              </a:ext>
            </a:extLst>
          </p:cNvPr>
          <p:cNvSpPr>
            <a:spLocks noGrp="1"/>
          </p:cNvSpPr>
          <p:nvPr>
            <p:ph type="sldNum" sz="quarter" idx="12"/>
          </p:nvPr>
        </p:nvSpPr>
        <p:spPr/>
        <p:txBody>
          <a:bodyPr/>
          <a:lstStyle/>
          <a:p>
            <a:fld id="{3CC161E5-DE07-4961-B22F-C68CF7F3FCB9}" type="slidenum">
              <a:rPr lang="en-US" smtClean="0"/>
              <a:t>14</a:t>
            </a:fld>
            <a:endParaRPr lang="en-US"/>
          </a:p>
        </p:txBody>
      </p:sp>
      <p:graphicFrame>
        <p:nvGraphicFramePr>
          <p:cNvPr id="7" name="Table 6">
            <a:extLst>
              <a:ext uri="{FF2B5EF4-FFF2-40B4-BE49-F238E27FC236}">
                <a16:creationId xmlns:a16="http://schemas.microsoft.com/office/drawing/2014/main" id="{5D47055F-5550-47A8-B6E6-73E498EB9D4D}"/>
              </a:ext>
            </a:extLst>
          </p:cNvPr>
          <p:cNvGraphicFramePr>
            <a:graphicFrameLocks noGrp="1"/>
          </p:cNvGraphicFramePr>
          <p:nvPr>
            <p:extLst>
              <p:ext uri="{D42A27DB-BD31-4B8C-83A1-F6EECF244321}">
                <p14:modId xmlns:p14="http://schemas.microsoft.com/office/powerpoint/2010/main" val="1771110150"/>
              </p:ext>
            </p:extLst>
          </p:nvPr>
        </p:nvGraphicFramePr>
        <p:xfrm>
          <a:off x="76201" y="1176774"/>
          <a:ext cx="9067801" cy="3166626"/>
        </p:xfrm>
        <a:graphic>
          <a:graphicData uri="http://schemas.openxmlformats.org/drawingml/2006/table">
            <a:tbl>
              <a:tblPr firstRow="1" firstCol="1" bandRow="1">
                <a:tableStyleId>{5C22544A-7EE6-4342-B048-85BDC9FD1C3A}</a:tableStyleId>
              </a:tblPr>
              <a:tblGrid>
                <a:gridCol w="1162538">
                  <a:extLst>
                    <a:ext uri="{9D8B030D-6E8A-4147-A177-3AD203B41FA5}">
                      <a16:colId xmlns:a16="http://schemas.microsoft.com/office/drawing/2014/main" val="3699862885"/>
                    </a:ext>
                  </a:extLst>
                </a:gridCol>
                <a:gridCol w="1395046">
                  <a:extLst>
                    <a:ext uri="{9D8B030D-6E8A-4147-A177-3AD203B41FA5}">
                      <a16:colId xmlns:a16="http://schemas.microsoft.com/office/drawing/2014/main" val="1585142548"/>
                    </a:ext>
                  </a:extLst>
                </a:gridCol>
                <a:gridCol w="1782559">
                  <a:extLst>
                    <a:ext uri="{9D8B030D-6E8A-4147-A177-3AD203B41FA5}">
                      <a16:colId xmlns:a16="http://schemas.microsoft.com/office/drawing/2014/main" val="4175134345"/>
                    </a:ext>
                  </a:extLst>
                </a:gridCol>
                <a:gridCol w="1070056">
                  <a:extLst>
                    <a:ext uri="{9D8B030D-6E8A-4147-A177-3AD203B41FA5}">
                      <a16:colId xmlns:a16="http://schemas.microsoft.com/office/drawing/2014/main" val="2766473785"/>
                    </a:ext>
                  </a:extLst>
                </a:gridCol>
                <a:gridCol w="1295400">
                  <a:extLst>
                    <a:ext uri="{9D8B030D-6E8A-4147-A177-3AD203B41FA5}">
                      <a16:colId xmlns:a16="http://schemas.microsoft.com/office/drawing/2014/main" val="2812322568"/>
                    </a:ext>
                  </a:extLst>
                </a:gridCol>
                <a:gridCol w="2362202">
                  <a:extLst>
                    <a:ext uri="{9D8B030D-6E8A-4147-A177-3AD203B41FA5}">
                      <a16:colId xmlns:a16="http://schemas.microsoft.com/office/drawing/2014/main" val="3561975719"/>
                    </a:ext>
                  </a:extLst>
                </a:gridCol>
              </a:tblGrid>
              <a:tr h="668975">
                <a:tc rowSpan="4">
                  <a:txBody>
                    <a:bodyPr/>
                    <a:lstStyle/>
                    <a:p>
                      <a:pPr marL="342900" lvl="0" indent="-342900" algn="just">
                        <a:lnSpc>
                          <a:spcPct val="115000"/>
                        </a:lnSpc>
                        <a:spcBef>
                          <a:spcPts val="300"/>
                        </a:spcBef>
                        <a:spcAft>
                          <a:spcPts val="0"/>
                        </a:spcAft>
                        <a:buFont typeface="+mj-lt"/>
                        <a:buAutoNum type="alphaLcParenR"/>
                        <a:tabLst>
                          <a:tab pos="450215" algn="l"/>
                          <a:tab pos="457200" algn="l"/>
                        </a:tabLst>
                      </a:pPr>
                      <a:r>
                        <a:rPr lang="en-IN" sz="1400" b="0" dirty="0">
                          <a:solidFill>
                            <a:schemeClr val="tx1"/>
                          </a:solidFill>
                          <a:effectLst/>
                        </a:rPr>
                        <a:t>Design and Development of (IQuE)</a:t>
                      </a:r>
                    </a:p>
                    <a:p>
                      <a:pPr algn="just">
                        <a:lnSpc>
                          <a:spcPct val="115000"/>
                        </a:lnSpc>
                        <a:spcBef>
                          <a:spcPts val="300"/>
                        </a:spcBef>
                        <a:spcAft>
                          <a:spcPts val="0"/>
                        </a:spcAft>
                        <a:tabLst>
                          <a:tab pos="450215" algn="l"/>
                        </a:tabLst>
                      </a:pPr>
                      <a:r>
                        <a:rPr lang="en-IN" sz="1400" b="0" dirty="0">
                          <a:solidFill>
                            <a:schemeClr val="tx1"/>
                          </a:solidFill>
                          <a:effectLst/>
                        </a:rPr>
                        <a:t> </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3">
                  <a:txBody>
                    <a:bodyPr/>
                    <a:lstStyle/>
                    <a:p>
                      <a:pPr algn="l">
                        <a:lnSpc>
                          <a:spcPct val="115000"/>
                        </a:lnSpc>
                        <a:spcBef>
                          <a:spcPts val="300"/>
                        </a:spcBef>
                        <a:spcAft>
                          <a:spcPts val="0"/>
                        </a:spcAft>
                        <a:tabLst>
                          <a:tab pos="450215" algn="l"/>
                        </a:tabLst>
                      </a:pPr>
                      <a:r>
                        <a:rPr lang="en-IN" sz="1400" b="0" u="sng" dirty="0">
                          <a:solidFill>
                            <a:schemeClr val="tx1"/>
                          </a:solidFill>
                          <a:effectLst/>
                        </a:rPr>
                        <a:t>RC  2: </a:t>
                      </a:r>
                      <a:r>
                        <a:rPr lang="en-IN" sz="1400" b="0" dirty="0">
                          <a:solidFill>
                            <a:schemeClr val="tx1"/>
                          </a:solidFill>
                          <a:effectLst/>
                        </a:rPr>
                        <a:t>Development of IQuE</a:t>
                      </a:r>
                    </a:p>
                    <a:p>
                      <a:pPr algn="just">
                        <a:lnSpc>
                          <a:spcPct val="115000"/>
                        </a:lnSpc>
                        <a:spcBef>
                          <a:spcPts val="300"/>
                        </a:spcBef>
                        <a:spcAft>
                          <a:spcPts val="0"/>
                        </a:spcAft>
                        <a:tabLst>
                          <a:tab pos="450215" algn="l"/>
                        </a:tabLst>
                      </a:pPr>
                      <a:r>
                        <a:rPr lang="en-IN" sz="1400" b="0" dirty="0">
                          <a:solidFill>
                            <a:schemeClr val="tx1"/>
                          </a:solidFill>
                          <a:effectLst/>
                        </a:rPr>
                        <a:t> </a:t>
                      </a:r>
                    </a:p>
                    <a:p>
                      <a:pPr algn="just">
                        <a:lnSpc>
                          <a:spcPct val="115000"/>
                        </a:lnSpc>
                        <a:spcBef>
                          <a:spcPts val="300"/>
                        </a:spcBef>
                        <a:spcAft>
                          <a:spcPts val="0"/>
                        </a:spcAft>
                        <a:tabLst>
                          <a:tab pos="450215" algn="l"/>
                        </a:tabLst>
                      </a:pPr>
                      <a:r>
                        <a:rPr lang="en-IN" sz="1400" b="0" dirty="0">
                          <a:solidFill>
                            <a:schemeClr val="tx1"/>
                          </a:solidFill>
                          <a:effectLst/>
                        </a:rPr>
                        <a:t> </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Stage1: Creation of Domain Ontology</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Qualitative</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b="0">
                          <a:solidFill>
                            <a:schemeClr val="tx1"/>
                          </a:solidFill>
                          <a:effectLst/>
                        </a:rPr>
                        <a:t>Rubrics</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b="0">
                          <a:solidFill>
                            <a:schemeClr val="tx1"/>
                          </a:solidFill>
                          <a:effectLst/>
                        </a:rPr>
                        <a:t>Domain ontology for DS course created by experts</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625941730"/>
                  </a:ext>
                </a:extLst>
              </a:tr>
              <a:tr h="891966">
                <a:tc vMerge="1">
                  <a:txBody>
                    <a:bodyPr/>
                    <a:lstStyle/>
                    <a:p>
                      <a:endParaRPr lang="en-IN"/>
                    </a:p>
                  </a:txBody>
                  <a:tcPr/>
                </a:tc>
                <a:tc vMerge="1">
                  <a:txBody>
                    <a:bodyPr/>
                    <a:lstStyle/>
                    <a:p>
                      <a:endParaRPr lang="en-IN"/>
                    </a:p>
                  </a:txBody>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Stage2: Generation of LO and AI Annotated Ontology (LIAO)</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algn="just">
                        <a:lnSpc>
                          <a:spcPct val="115000"/>
                        </a:lnSpc>
                        <a:spcBef>
                          <a:spcPts val="300"/>
                        </a:spcBef>
                        <a:spcAft>
                          <a:spcPts val="0"/>
                        </a:spcAft>
                        <a:tabLst>
                          <a:tab pos="450215" algn="l"/>
                        </a:tabLst>
                      </a:pPr>
                      <a:r>
                        <a:rPr lang="en-IN" sz="1400" b="0" dirty="0">
                          <a:solidFill>
                            <a:schemeClr val="tx1"/>
                          </a:solidFill>
                          <a:effectLst/>
                        </a:rPr>
                        <a:t>Quantitative</a:t>
                      </a:r>
                    </a:p>
                    <a:p>
                      <a:pPr algn="just">
                        <a:lnSpc>
                          <a:spcPct val="115000"/>
                        </a:lnSpc>
                        <a:spcBef>
                          <a:spcPts val="300"/>
                        </a:spcBef>
                        <a:spcAft>
                          <a:spcPts val="0"/>
                        </a:spcAft>
                        <a:tabLst>
                          <a:tab pos="450215" algn="l"/>
                        </a:tabLst>
                      </a:pPr>
                      <a:r>
                        <a:rPr lang="en-IN" sz="1400" b="0" dirty="0">
                          <a:solidFill>
                            <a:schemeClr val="tx1"/>
                          </a:solidFill>
                          <a:effectLst/>
                        </a:rPr>
                        <a:t>N=1000</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algn="just">
                        <a:lnSpc>
                          <a:spcPct val="115000"/>
                        </a:lnSpc>
                        <a:spcBef>
                          <a:spcPts val="300"/>
                        </a:spcBef>
                        <a:spcAft>
                          <a:spcPts val="0"/>
                        </a:spcAft>
                        <a:tabLst>
                          <a:tab pos="450215" algn="l"/>
                        </a:tabLst>
                      </a:pPr>
                      <a:r>
                        <a:rPr lang="en-IN" sz="1400" b="0" dirty="0">
                          <a:solidFill>
                            <a:schemeClr val="tx1"/>
                          </a:solidFill>
                          <a:effectLst/>
                        </a:rPr>
                        <a:t>Confusion Matrix</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algn="just">
                        <a:lnSpc>
                          <a:spcPct val="115000"/>
                        </a:lnSpc>
                        <a:spcBef>
                          <a:spcPts val="300"/>
                        </a:spcBef>
                        <a:spcAft>
                          <a:spcPts val="0"/>
                        </a:spcAft>
                        <a:tabLst>
                          <a:tab pos="450215" algn="l"/>
                        </a:tabLst>
                      </a:pPr>
                      <a:r>
                        <a:rPr lang="en-IN" sz="1400" b="0" dirty="0">
                          <a:solidFill>
                            <a:schemeClr val="tx1"/>
                          </a:solidFill>
                          <a:effectLst/>
                        </a:rPr>
                        <a:t>Pairs of an LO and questions from DS courses taken from different universities (Set 1)</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1695588"/>
                  </a:ext>
                </a:extLst>
              </a:tr>
              <a:tr h="445984">
                <a:tc vMerge="1">
                  <a:txBody>
                    <a:bodyPr/>
                    <a:lstStyle/>
                    <a:p>
                      <a:endParaRPr lang="en-IN"/>
                    </a:p>
                  </a:txBody>
                  <a:tcPr/>
                </a:tc>
                <a:tc vMerge="1">
                  <a:txBody>
                    <a:bodyPr/>
                    <a:lstStyle/>
                    <a:p>
                      <a:endParaRPr lang="en-IN"/>
                    </a:p>
                  </a:txBody>
                  <a:tcPr/>
                </a:tc>
                <a:tc>
                  <a:txBody>
                    <a:bodyPr/>
                    <a:lstStyle/>
                    <a:p>
                      <a:pPr algn="just">
                        <a:lnSpc>
                          <a:spcPct val="115000"/>
                        </a:lnSpc>
                        <a:spcBef>
                          <a:spcPts val="300"/>
                        </a:spcBef>
                        <a:spcAft>
                          <a:spcPts val="0"/>
                        </a:spcAft>
                        <a:tabLst>
                          <a:tab pos="450215" algn="l"/>
                        </a:tabLst>
                      </a:pPr>
                      <a:r>
                        <a:rPr lang="en-IN" sz="1400" dirty="0">
                          <a:effectLst/>
                        </a:rPr>
                        <a:t>Stage3: Devising the AI Alignment Score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058329919"/>
                  </a:ext>
                </a:extLst>
              </a:tr>
              <a:tr h="1114957">
                <a:tc vMerge="1">
                  <a:txBody>
                    <a:bodyPr/>
                    <a:lstStyle/>
                    <a:p>
                      <a:endParaRPr lang="en-IN"/>
                    </a:p>
                  </a:txBody>
                  <a:tcPr/>
                </a:tc>
                <a:tc>
                  <a:txBody>
                    <a:bodyPr/>
                    <a:lstStyle/>
                    <a:p>
                      <a:pPr algn="just">
                        <a:lnSpc>
                          <a:spcPct val="115000"/>
                        </a:lnSpc>
                        <a:spcBef>
                          <a:spcPts val="300"/>
                        </a:spcBef>
                        <a:spcAft>
                          <a:spcPts val="0"/>
                        </a:spcAft>
                        <a:tabLst>
                          <a:tab pos="450215" algn="l"/>
                        </a:tabLst>
                      </a:pPr>
                      <a:r>
                        <a:rPr lang="en-IN" sz="1400" u="sng" dirty="0">
                          <a:effectLst/>
                        </a:rPr>
                        <a:t>RC 3:</a:t>
                      </a:r>
                      <a:endParaRPr lang="en-IN" sz="1400" dirty="0">
                        <a:effectLst/>
                      </a:endParaRPr>
                    </a:p>
                    <a:p>
                      <a:pPr algn="just">
                        <a:lnSpc>
                          <a:spcPct val="115000"/>
                        </a:lnSpc>
                        <a:spcBef>
                          <a:spcPts val="300"/>
                        </a:spcBef>
                        <a:spcAft>
                          <a:spcPts val="0"/>
                        </a:spcAft>
                        <a:tabLst>
                          <a:tab pos="450215" algn="l"/>
                        </a:tabLst>
                      </a:pPr>
                      <a:r>
                        <a:rPr lang="en-IN" sz="1400" dirty="0">
                          <a:effectLst/>
                        </a:rPr>
                        <a:t>Refinement of IQuE:</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dirty="0">
                          <a:effectLst/>
                        </a:rPr>
                        <a:t>Refinement in stage 1, stage 2 and stage 3</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a:effectLst/>
                        </a:rPr>
                        <a:t>Quantitative</a:t>
                      </a:r>
                    </a:p>
                    <a:p>
                      <a:pPr algn="just">
                        <a:lnSpc>
                          <a:spcPct val="115000"/>
                        </a:lnSpc>
                        <a:spcBef>
                          <a:spcPts val="300"/>
                        </a:spcBef>
                        <a:spcAft>
                          <a:spcPts val="0"/>
                        </a:spcAft>
                        <a:tabLst>
                          <a:tab pos="450215" algn="l"/>
                        </a:tabLst>
                      </a:pPr>
                      <a:r>
                        <a:rPr lang="en-IN" sz="1400">
                          <a:effectLst/>
                        </a:rPr>
                        <a:t>N=1000</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a:effectLst/>
                        </a:rPr>
                        <a:t>Confusion Matrix</a:t>
                      </a:r>
                      <a:endParaRPr lang="en-I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just">
                        <a:lnSpc>
                          <a:spcPct val="115000"/>
                        </a:lnSpc>
                        <a:spcBef>
                          <a:spcPts val="300"/>
                        </a:spcBef>
                        <a:spcAft>
                          <a:spcPts val="0"/>
                        </a:spcAft>
                        <a:tabLst>
                          <a:tab pos="450215" algn="l"/>
                        </a:tabLst>
                      </a:pPr>
                      <a:r>
                        <a:rPr lang="en-IN" sz="1400" dirty="0">
                          <a:effectLst/>
                        </a:rPr>
                        <a:t>Pairs of an LO and questions from DS courses taken from different universities (Set 1)</a:t>
                      </a:r>
                      <a:endPar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4064974818"/>
                  </a:ext>
                </a:extLst>
              </a:tr>
            </a:tbl>
          </a:graphicData>
        </a:graphic>
      </p:graphicFrame>
      <p:sp>
        <p:nvSpPr>
          <p:cNvPr id="8" name="Folded Corner 6">
            <a:extLst>
              <a:ext uri="{FF2B5EF4-FFF2-40B4-BE49-F238E27FC236}">
                <a16:creationId xmlns:a16="http://schemas.microsoft.com/office/drawing/2014/main" id="{38EB9874-429F-497F-B5C9-749EE72BF523}"/>
              </a:ext>
            </a:extLst>
          </p:cNvPr>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RM/DDR/Phase 2</a:t>
            </a:r>
          </a:p>
        </p:txBody>
      </p:sp>
      <p:graphicFrame>
        <p:nvGraphicFramePr>
          <p:cNvPr id="9" name="Table 8">
            <a:extLst>
              <a:ext uri="{FF2B5EF4-FFF2-40B4-BE49-F238E27FC236}">
                <a16:creationId xmlns:a16="http://schemas.microsoft.com/office/drawing/2014/main" id="{0ECD3C58-3CFF-4D2A-997C-45D0F5CE3CF3}"/>
              </a:ext>
            </a:extLst>
          </p:cNvPr>
          <p:cNvGraphicFramePr>
            <a:graphicFrameLocks noGrp="1"/>
          </p:cNvGraphicFramePr>
          <p:nvPr>
            <p:extLst>
              <p:ext uri="{D42A27DB-BD31-4B8C-83A1-F6EECF244321}">
                <p14:modId xmlns:p14="http://schemas.microsoft.com/office/powerpoint/2010/main" val="179525649"/>
              </p:ext>
            </p:extLst>
          </p:nvPr>
        </p:nvGraphicFramePr>
        <p:xfrm>
          <a:off x="76201" y="609600"/>
          <a:ext cx="9067799" cy="632670"/>
        </p:xfrm>
        <a:graphic>
          <a:graphicData uri="http://schemas.openxmlformats.org/drawingml/2006/table">
            <a:tbl>
              <a:tblPr firstRow="1" firstCol="1" bandRow="1">
                <a:tableStyleId>{5C22544A-7EE6-4342-B048-85BDC9FD1C3A}</a:tableStyleId>
              </a:tblPr>
              <a:tblGrid>
                <a:gridCol w="1142999">
                  <a:extLst>
                    <a:ext uri="{9D8B030D-6E8A-4147-A177-3AD203B41FA5}">
                      <a16:colId xmlns:a16="http://schemas.microsoft.com/office/drawing/2014/main" val="2568308372"/>
                    </a:ext>
                  </a:extLst>
                </a:gridCol>
                <a:gridCol w="1414586">
                  <a:extLst>
                    <a:ext uri="{9D8B030D-6E8A-4147-A177-3AD203B41FA5}">
                      <a16:colId xmlns:a16="http://schemas.microsoft.com/office/drawing/2014/main" val="3312422439"/>
                    </a:ext>
                  </a:extLst>
                </a:gridCol>
                <a:gridCol w="1782559">
                  <a:extLst>
                    <a:ext uri="{9D8B030D-6E8A-4147-A177-3AD203B41FA5}">
                      <a16:colId xmlns:a16="http://schemas.microsoft.com/office/drawing/2014/main" val="1186068060"/>
                    </a:ext>
                  </a:extLst>
                </a:gridCol>
                <a:gridCol w="1070055">
                  <a:extLst>
                    <a:ext uri="{9D8B030D-6E8A-4147-A177-3AD203B41FA5}">
                      <a16:colId xmlns:a16="http://schemas.microsoft.com/office/drawing/2014/main" val="2512776319"/>
                    </a:ext>
                  </a:extLst>
                </a:gridCol>
                <a:gridCol w="1295400">
                  <a:extLst>
                    <a:ext uri="{9D8B030D-6E8A-4147-A177-3AD203B41FA5}">
                      <a16:colId xmlns:a16="http://schemas.microsoft.com/office/drawing/2014/main" val="438734643"/>
                    </a:ext>
                  </a:extLst>
                </a:gridCol>
                <a:gridCol w="2362200">
                  <a:extLst>
                    <a:ext uri="{9D8B030D-6E8A-4147-A177-3AD203B41FA5}">
                      <a16:colId xmlns:a16="http://schemas.microsoft.com/office/drawing/2014/main" val="1169909586"/>
                    </a:ext>
                  </a:extLst>
                </a:gridCol>
              </a:tblGrid>
              <a:tr h="632670">
                <a:tc>
                  <a:txBody>
                    <a:bodyPr/>
                    <a:lstStyle/>
                    <a:p>
                      <a:pPr marL="0" marR="0" algn="ctr">
                        <a:lnSpc>
                          <a:spcPct val="115000"/>
                        </a:lnSpc>
                        <a:spcBef>
                          <a:spcPts val="0"/>
                        </a:spcBef>
                        <a:spcAft>
                          <a:spcPts val="0"/>
                        </a:spcAft>
                      </a:pPr>
                      <a:r>
                        <a:rPr lang="en-US" sz="1600" dirty="0">
                          <a:effectLst/>
                        </a:rPr>
                        <a:t>Phase No.</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Phases</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Research Focus</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Method of  FE</a:t>
                      </a:r>
                      <a:endParaRPr lang="en-US" sz="1600" dirty="0">
                        <a:effectLst/>
                        <a:latin typeface="+mn-lt"/>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Evaluation</a:t>
                      </a:r>
                    </a:p>
                    <a:p>
                      <a:pPr marL="0" marR="0" algn="ctr">
                        <a:lnSpc>
                          <a:spcPct val="115000"/>
                        </a:lnSpc>
                        <a:spcBef>
                          <a:spcPts val="0"/>
                        </a:spcBef>
                        <a:spcAft>
                          <a:spcPts val="0"/>
                        </a:spcAft>
                      </a:pPr>
                      <a:r>
                        <a:rPr lang="en-US" sz="1600" dirty="0">
                          <a:effectLst/>
                        </a:rPr>
                        <a:t>Instrument</a:t>
                      </a:r>
                      <a:endParaRPr lang="en-US" sz="1600" dirty="0">
                        <a:effectLst/>
                        <a:latin typeface="+mn-lt"/>
                        <a:ea typeface="Calibri"/>
                        <a:cs typeface="Times New Roman"/>
                      </a:endParaRPr>
                    </a:p>
                  </a:txBody>
                  <a:tcPr marL="68580" marR="68580" marT="0" marB="0" anchor="ctr">
                    <a:solidFill>
                      <a:srgbClr val="00206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Sample</a:t>
                      </a:r>
                      <a:endParaRPr lang="en-US" sz="1600" dirty="0">
                        <a:effectLst/>
                        <a:latin typeface="+mn-lt"/>
                        <a:ea typeface="Calibri"/>
                        <a:cs typeface="Times New Roman"/>
                      </a:endParaRPr>
                    </a:p>
                  </a:txBody>
                  <a:tcPr marL="65594" marR="65594" marT="0" marB="0" anchor="ctr">
                    <a:solidFill>
                      <a:srgbClr val="002060"/>
                    </a:solidFill>
                  </a:tcPr>
                </a:tc>
                <a:extLst>
                  <a:ext uri="{0D108BD9-81ED-4DB2-BD59-A6C34878D82A}">
                    <a16:rowId xmlns:a16="http://schemas.microsoft.com/office/drawing/2014/main" val="196496431"/>
                  </a:ext>
                </a:extLst>
              </a:tr>
            </a:tbl>
          </a:graphicData>
        </a:graphic>
      </p:graphicFrame>
      <p:graphicFrame>
        <p:nvGraphicFramePr>
          <p:cNvPr id="10" name="Table 9">
            <a:extLst>
              <a:ext uri="{FF2B5EF4-FFF2-40B4-BE49-F238E27FC236}">
                <a16:creationId xmlns:a16="http://schemas.microsoft.com/office/drawing/2014/main" id="{501CA2A8-8D82-4B28-8993-40F120962246}"/>
              </a:ext>
            </a:extLst>
          </p:cNvPr>
          <p:cNvGraphicFramePr>
            <a:graphicFrameLocks noGrp="1"/>
          </p:cNvGraphicFramePr>
          <p:nvPr>
            <p:extLst>
              <p:ext uri="{D42A27DB-BD31-4B8C-83A1-F6EECF244321}">
                <p14:modId xmlns:p14="http://schemas.microsoft.com/office/powerpoint/2010/main" val="2499940877"/>
              </p:ext>
            </p:extLst>
          </p:nvPr>
        </p:nvGraphicFramePr>
        <p:xfrm>
          <a:off x="76200" y="4343400"/>
          <a:ext cx="9067799" cy="1019556"/>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1307890274"/>
                    </a:ext>
                  </a:extLst>
                </a:gridCol>
                <a:gridCol w="3197143">
                  <a:extLst>
                    <a:ext uri="{9D8B030D-6E8A-4147-A177-3AD203B41FA5}">
                      <a16:colId xmlns:a16="http://schemas.microsoft.com/office/drawing/2014/main" val="355414863"/>
                    </a:ext>
                  </a:extLst>
                </a:gridCol>
                <a:gridCol w="1070056">
                  <a:extLst>
                    <a:ext uri="{9D8B030D-6E8A-4147-A177-3AD203B41FA5}">
                      <a16:colId xmlns:a16="http://schemas.microsoft.com/office/drawing/2014/main" val="4079005194"/>
                    </a:ext>
                  </a:extLst>
                </a:gridCol>
                <a:gridCol w="1295401">
                  <a:extLst>
                    <a:ext uri="{9D8B030D-6E8A-4147-A177-3AD203B41FA5}">
                      <a16:colId xmlns:a16="http://schemas.microsoft.com/office/drawing/2014/main" val="2737625225"/>
                    </a:ext>
                  </a:extLst>
                </a:gridCol>
                <a:gridCol w="2362199">
                  <a:extLst>
                    <a:ext uri="{9D8B030D-6E8A-4147-A177-3AD203B41FA5}">
                      <a16:colId xmlns:a16="http://schemas.microsoft.com/office/drawing/2014/main" val="735603545"/>
                    </a:ext>
                  </a:extLst>
                </a:gridCol>
              </a:tblGrid>
              <a:tr h="448866">
                <a:tc>
                  <a:txBody>
                    <a:bodyPr/>
                    <a:lstStyle/>
                    <a:p>
                      <a:pPr algn="ctr">
                        <a:lnSpc>
                          <a:spcPct val="115000"/>
                        </a:lnSpc>
                        <a:spcBef>
                          <a:spcPts val="300"/>
                        </a:spcBef>
                        <a:spcAft>
                          <a:spcPts val="0"/>
                        </a:spcAft>
                        <a:tabLst>
                          <a:tab pos="450215" algn="l"/>
                        </a:tabLst>
                      </a:pPr>
                      <a:r>
                        <a:rPr lang="en-IN" sz="1400" b="0" dirty="0">
                          <a:solidFill>
                            <a:schemeClr val="tx1"/>
                          </a:solidFill>
                          <a:effectLst/>
                        </a:rPr>
                        <a:t>b) Design and Development of TTM</a:t>
                      </a:r>
                    </a:p>
                    <a:p>
                      <a:pPr algn="ctr">
                        <a:lnSpc>
                          <a:spcPct val="115000"/>
                        </a:lnSpc>
                        <a:spcBef>
                          <a:spcPts val="300"/>
                        </a:spcBef>
                        <a:spcAft>
                          <a:spcPts val="0"/>
                        </a:spcAft>
                        <a:tabLst>
                          <a:tab pos="450215" algn="l"/>
                        </a:tabLst>
                      </a:pPr>
                      <a:r>
                        <a:rPr lang="en-IN" sz="1400" b="0" dirty="0">
                          <a:solidFill>
                            <a:schemeClr val="tx1"/>
                          </a:solidFill>
                          <a:effectLst/>
                        </a:rPr>
                        <a:t> </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tabLst>
                          <a:tab pos="450215" algn="l"/>
                        </a:tabLst>
                      </a:pPr>
                      <a:r>
                        <a:rPr lang="en-IN" sz="1400" b="0" u="sng" dirty="0">
                          <a:solidFill>
                            <a:schemeClr val="tx1"/>
                          </a:solidFill>
                          <a:effectLst/>
                        </a:rPr>
                        <a:t>RC 5:</a:t>
                      </a:r>
                      <a:endParaRPr lang="en-IN" sz="1400" b="0" dirty="0">
                        <a:solidFill>
                          <a:schemeClr val="tx1"/>
                        </a:solidFill>
                        <a:effectLst/>
                      </a:endParaRPr>
                    </a:p>
                    <a:p>
                      <a:pPr algn="ctr">
                        <a:lnSpc>
                          <a:spcPct val="115000"/>
                        </a:lnSpc>
                        <a:spcBef>
                          <a:spcPts val="300"/>
                        </a:spcBef>
                        <a:spcAft>
                          <a:spcPts val="0"/>
                        </a:spcAft>
                        <a:tabLst>
                          <a:tab pos="450215" algn="l"/>
                        </a:tabLst>
                      </a:pPr>
                      <a:r>
                        <a:rPr lang="en-IN" sz="1400" b="0" dirty="0">
                          <a:solidFill>
                            <a:schemeClr val="tx1"/>
                          </a:solidFill>
                          <a:effectLst/>
                        </a:rPr>
                        <a:t>Development of TTM</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tabLst>
                          <a:tab pos="450215" algn="l"/>
                        </a:tabLst>
                      </a:pPr>
                      <a:r>
                        <a:rPr lang="en-IN" sz="1400" b="0" dirty="0">
                          <a:solidFill>
                            <a:schemeClr val="tx1"/>
                          </a:solidFill>
                          <a:effectLst/>
                        </a:rPr>
                        <a:t>Qualitative</a:t>
                      </a:r>
                    </a:p>
                    <a:p>
                      <a:pPr algn="ctr">
                        <a:lnSpc>
                          <a:spcPct val="115000"/>
                        </a:lnSpc>
                        <a:spcBef>
                          <a:spcPts val="300"/>
                        </a:spcBef>
                        <a:spcAft>
                          <a:spcPts val="0"/>
                        </a:spcAft>
                        <a:tabLst>
                          <a:tab pos="450215" algn="l"/>
                        </a:tabLst>
                      </a:pPr>
                      <a:r>
                        <a:rPr lang="en-IN" sz="1400" b="0" dirty="0">
                          <a:solidFill>
                            <a:schemeClr val="tx1"/>
                          </a:solidFill>
                          <a:effectLst/>
                        </a:rPr>
                        <a:t>N=2</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tabLst>
                          <a:tab pos="450215" algn="l"/>
                        </a:tabLst>
                      </a:pPr>
                      <a:r>
                        <a:rPr lang="en-IN" sz="1400" b="0" dirty="0">
                          <a:solidFill>
                            <a:schemeClr val="tx1"/>
                          </a:solidFill>
                          <a:effectLst/>
                        </a:rPr>
                        <a:t>Content</a:t>
                      </a:r>
                    </a:p>
                    <a:p>
                      <a:pPr algn="ctr">
                        <a:lnSpc>
                          <a:spcPct val="115000"/>
                        </a:lnSpc>
                        <a:spcBef>
                          <a:spcPts val="300"/>
                        </a:spcBef>
                        <a:spcAft>
                          <a:spcPts val="0"/>
                        </a:spcAft>
                        <a:tabLst>
                          <a:tab pos="450215" algn="l"/>
                        </a:tabLst>
                      </a:pPr>
                      <a:r>
                        <a:rPr lang="en-IN" sz="1400" b="0" dirty="0">
                          <a:solidFill>
                            <a:schemeClr val="tx1"/>
                          </a:solidFill>
                          <a:effectLst/>
                        </a:rPr>
                        <a:t>Analysis</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tabLst>
                          <a:tab pos="450215" algn="l"/>
                        </a:tabLst>
                      </a:pPr>
                      <a:r>
                        <a:rPr lang="en-IN" sz="1400" b="0" dirty="0">
                          <a:solidFill>
                            <a:schemeClr val="tx1"/>
                          </a:solidFill>
                          <a:effectLst/>
                        </a:rPr>
                        <a:t>Users (teachers) comments on the feedback generated by the system</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24305633"/>
                  </a:ext>
                </a:extLst>
              </a:tr>
            </a:tbl>
          </a:graphicData>
        </a:graphic>
      </p:graphicFrame>
      <p:graphicFrame>
        <p:nvGraphicFramePr>
          <p:cNvPr id="11" name="Table 10">
            <a:extLst>
              <a:ext uri="{FF2B5EF4-FFF2-40B4-BE49-F238E27FC236}">
                <a16:creationId xmlns:a16="http://schemas.microsoft.com/office/drawing/2014/main" id="{970D72BF-8A13-4BA4-B754-53D3608646D6}"/>
              </a:ext>
            </a:extLst>
          </p:cNvPr>
          <p:cNvGraphicFramePr>
            <a:graphicFrameLocks noGrp="1"/>
          </p:cNvGraphicFramePr>
          <p:nvPr>
            <p:extLst>
              <p:ext uri="{D42A27DB-BD31-4B8C-83A1-F6EECF244321}">
                <p14:modId xmlns:p14="http://schemas.microsoft.com/office/powerpoint/2010/main" val="3182940264"/>
              </p:ext>
            </p:extLst>
          </p:nvPr>
        </p:nvGraphicFramePr>
        <p:xfrm>
          <a:off x="76200" y="5257800"/>
          <a:ext cx="9067799" cy="1524000"/>
        </p:xfrm>
        <a:graphic>
          <a:graphicData uri="http://schemas.openxmlformats.org/drawingml/2006/table">
            <a:tbl>
              <a:tblPr firstRow="1" firstCol="1" bandRow="1">
                <a:tableStyleId>{5C22544A-7EE6-4342-B048-85BDC9FD1C3A}</a:tableStyleId>
              </a:tblPr>
              <a:tblGrid>
                <a:gridCol w="1134305">
                  <a:extLst>
                    <a:ext uri="{9D8B030D-6E8A-4147-A177-3AD203B41FA5}">
                      <a16:colId xmlns:a16="http://schemas.microsoft.com/office/drawing/2014/main" val="3243877293"/>
                    </a:ext>
                  </a:extLst>
                </a:gridCol>
                <a:gridCol w="1456495">
                  <a:extLst>
                    <a:ext uri="{9D8B030D-6E8A-4147-A177-3AD203B41FA5}">
                      <a16:colId xmlns:a16="http://schemas.microsoft.com/office/drawing/2014/main" val="2682226974"/>
                    </a:ext>
                  </a:extLst>
                </a:gridCol>
                <a:gridCol w="1752600">
                  <a:extLst>
                    <a:ext uri="{9D8B030D-6E8A-4147-A177-3AD203B41FA5}">
                      <a16:colId xmlns:a16="http://schemas.microsoft.com/office/drawing/2014/main" val="695600091"/>
                    </a:ext>
                  </a:extLst>
                </a:gridCol>
                <a:gridCol w="1066800">
                  <a:extLst>
                    <a:ext uri="{9D8B030D-6E8A-4147-A177-3AD203B41FA5}">
                      <a16:colId xmlns:a16="http://schemas.microsoft.com/office/drawing/2014/main" val="378369009"/>
                    </a:ext>
                  </a:extLst>
                </a:gridCol>
                <a:gridCol w="1295400">
                  <a:extLst>
                    <a:ext uri="{9D8B030D-6E8A-4147-A177-3AD203B41FA5}">
                      <a16:colId xmlns:a16="http://schemas.microsoft.com/office/drawing/2014/main" val="492491790"/>
                    </a:ext>
                  </a:extLst>
                </a:gridCol>
                <a:gridCol w="2362199">
                  <a:extLst>
                    <a:ext uri="{9D8B030D-6E8A-4147-A177-3AD203B41FA5}">
                      <a16:colId xmlns:a16="http://schemas.microsoft.com/office/drawing/2014/main" val="1525733415"/>
                    </a:ext>
                  </a:extLst>
                </a:gridCol>
              </a:tblGrid>
              <a:tr h="690022">
                <a:tc rowSpan="2">
                  <a:txBody>
                    <a:bodyPr/>
                    <a:lstStyle/>
                    <a:p>
                      <a:pPr algn="l">
                        <a:lnSpc>
                          <a:spcPct val="115000"/>
                        </a:lnSpc>
                        <a:spcBef>
                          <a:spcPts val="300"/>
                        </a:spcBef>
                        <a:spcAft>
                          <a:spcPts val="0"/>
                        </a:spcAft>
                        <a:tabLst>
                          <a:tab pos="450215" algn="l"/>
                        </a:tabLst>
                      </a:pPr>
                      <a:r>
                        <a:rPr lang="en-IN" sz="1400" b="0" dirty="0">
                          <a:solidFill>
                            <a:schemeClr val="tx1"/>
                          </a:solidFill>
                          <a:effectLst/>
                        </a:rPr>
                        <a:t>c) Design and Development of (AI Generator)</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rowSpan="2">
                  <a:txBody>
                    <a:bodyPr/>
                    <a:lstStyle/>
                    <a:p>
                      <a:pPr algn="just">
                        <a:lnSpc>
                          <a:spcPct val="115000"/>
                        </a:lnSpc>
                        <a:spcBef>
                          <a:spcPts val="300"/>
                        </a:spcBef>
                        <a:spcAft>
                          <a:spcPts val="0"/>
                        </a:spcAft>
                        <a:tabLst>
                          <a:tab pos="450215" algn="l"/>
                        </a:tabLst>
                      </a:pPr>
                      <a:r>
                        <a:rPr lang="en-IN" sz="1400" b="0" dirty="0">
                          <a:solidFill>
                            <a:schemeClr val="tx1"/>
                          </a:solidFill>
                          <a:effectLst/>
                        </a:rPr>
                        <a:t> </a:t>
                      </a:r>
                    </a:p>
                    <a:p>
                      <a:pPr algn="just">
                        <a:lnSpc>
                          <a:spcPct val="115000"/>
                        </a:lnSpc>
                        <a:spcBef>
                          <a:spcPts val="300"/>
                        </a:spcBef>
                        <a:spcAft>
                          <a:spcPts val="0"/>
                        </a:spcAft>
                        <a:tabLst>
                          <a:tab pos="450215" algn="l"/>
                        </a:tabLst>
                      </a:pPr>
                      <a:r>
                        <a:rPr lang="en-IN" sz="1400" b="0" u="sng" dirty="0">
                          <a:solidFill>
                            <a:schemeClr val="tx1"/>
                          </a:solidFill>
                          <a:effectLst/>
                        </a:rPr>
                        <a:t>RC 7:</a:t>
                      </a:r>
                      <a:endParaRPr lang="en-IN" sz="1400" b="0" dirty="0">
                        <a:solidFill>
                          <a:schemeClr val="tx1"/>
                        </a:solidFill>
                        <a:effectLst/>
                      </a:endParaRPr>
                    </a:p>
                    <a:p>
                      <a:pPr algn="just">
                        <a:lnSpc>
                          <a:spcPct val="115000"/>
                        </a:lnSpc>
                        <a:spcBef>
                          <a:spcPts val="300"/>
                        </a:spcBef>
                        <a:spcAft>
                          <a:spcPts val="0"/>
                        </a:spcAft>
                        <a:tabLst>
                          <a:tab pos="450215" algn="l"/>
                        </a:tabLst>
                      </a:pPr>
                      <a:r>
                        <a:rPr lang="en-IN" sz="1400" b="0" dirty="0">
                          <a:solidFill>
                            <a:schemeClr val="tx1"/>
                          </a:solidFill>
                          <a:effectLst/>
                        </a:rPr>
                        <a:t>Development of prototype model of AIGen</a:t>
                      </a:r>
                      <a:r>
                        <a:rPr lang="en-IN" sz="1400" b="0" u="sng" dirty="0">
                          <a:solidFill>
                            <a:schemeClr val="tx1"/>
                          </a:solidFill>
                          <a:effectLst/>
                        </a:rPr>
                        <a:t>   </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Accuracy of AIGen</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a:solidFill>
                            <a:schemeClr val="tx1"/>
                          </a:solidFill>
                          <a:effectLst/>
                        </a:rPr>
                        <a:t>Qualitative</a:t>
                      </a:r>
                    </a:p>
                    <a:p>
                      <a:pPr algn="just">
                        <a:lnSpc>
                          <a:spcPct val="115000"/>
                        </a:lnSpc>
                        <a:spcBef>
                          <a:spcPts val="300"/>
                        </a:spcBef>
                        <a:spcAft>
                          <a:spcPts val="0"/>
                        </a:spcAft>
                        <a:tabLst>
                          <a:tab pos="450215" algn="l"/>
                        </a:tabLst>
                      </a:pPr>
                      <a:r>
                        <a:rPr lang="en-IN" sz="1400" b="0">
                          <a:solidFill>
                            <a:schemeClr val="tx1"/>
                          </a:solidFill>
                          <a:effectLst/>
                        </a:rPr>
                        <a:t>N=20</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Rubrics</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a:solidFill>
                            <a:schemeClr val="tx1"/>
                          </a:solidFill>
                          <a:effectLst/>
                        </a:rPr>
                        <a:t>System generated AIs against a user given specification</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extLst>
                  <a:ext uri="{0D108BD9-81ED-4DB2-BD59-A6C34878D82A}">
                    <a16:rowId xmlns:a16="http://schemas.microsoft.com/office/drawing/2014/main" val="476997690"/>
                  </a:ext>
                </a:extLst>
              </a:tr>
              <a:tr h="833978">
                <a:tc vMerge="1">
                  <a:txBody>
                    <a:bodyPr/>
                    <a:lstStyle/>
                    <a:p>
                      <a:endParaRPr lang="en-IN"/>
                    </a:p>
                  </a:txBody>
                  <a:tcPr/>
                </a:tc>
                <a:tc vMerge="1">
                  <a:txBody>
                    <a:bodyPr/>
                    <a:lstStyle/>
                    <a:p>
                      <a:endParaRPr lang="en-IN"/>
                    </a:p>
                  </a:txBody>
                  <a:tcPr/>
                </a:tc>
                <a:tc>
                  <a:txBody>
                    <a:bodyPr/>
                    <a:lstStyle/>
                    <a:p>
                      <a:pPr algn="just">
                        <a:lnSpc>
                          <a:spcPct val="115000"/>
                        </a:lnSpc>
                        <a:spcBef>
                          <a:spcPts val="300"/>
                        </a:spcBef>
                        <a:spcAft>
                          <a:spcPts val="0"/>
                        </a:spcAft>
                        <a:tabLst>
                          <a:tab pos="450215" algn="l"/>
                        </a:tabLst>
                      </a:pPr>
                      <a:r>
                        <a:rPr lang="en-IN" sz="1400" b="0">
                          <a:solidFill>
                            <a:schemeClr val="tx1"/>
                          </a:solidFill>
                          <a:effectLst/>
                        </a:rPr>
                        <a:t>Usefulness and Usability of AIGen</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 </a:t>
                      </a:r>
                    </a:p>
                    <a:p>
                      <a:pPr algn="just">
                        <a:lnSpc>
                          <a:spcPct val="115000"/>
                        </a:lnSpc>
                        <a:spcBef>
                          <a:spcPts val="300"/>
                        </a:spcBef>
                        <a:spcAft>
                          <a:spcPts val="0"/>
                        </a:spcAft>
                        <a:tabLst>
                          <a:tab pos="450215" algn="l"/>
                        </a:tabLst>
                      </a:pPr>
                      <a:r>
                        <a:rPr lang="en-IN" sz="1400" b="0" dirty="0">
                          <a:solidFill>
                            <a:schemeClr val="tx1"/>
                          </a:solidFill>
                          <a:effectLst/>
                        </a:rPr>
                        <a:t>Qualitative</a:t>
                      </a:r>
                    </a:p>
                    <a:p>
                      <a:pPr algn="just">
                        <a:lnSpc>
                          <a:spcPct val="115000"/>
                        </a:lnSpc>
                        <a:spcBef>
                          <a:spcPts val="300"/>
                        </a:spcBef>
                        <a:spcAft>
                          <a:spcPts val="0"/>
                        </a:spcAft>
                        <a:tabLst>
                          <a:tab pos="450215" algn="l"/>
                        </a:tabLst>
                      </a:pPr>
                      <a:r>
                        <a:rPr lang="en-IN" sz="1400" b="0" dirty="0">
                          <a:solidFill>
                            <a:schemeClr val="tx1"/>
                          </a:solidFill>
                          <a:effectLst/>
                        </a:rPr>
                        <a:t>N = 5</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SUS survey</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tc>
                  <a:txBody>
                    <a:bodyPr/>
                    <a:lstStyle/>
                    <a:p>
                      <a:pPr algn="just">
                        <a:lnSpc>
                          <a:spcPct val="115000"/>
                        </a:lnSpc>
                        <a:spcBef>
                          <a:spcPts val="300"/>
                        </a:spcBef>
                        <a:spcAft>
                          <a:spcPts val="0"/>
                        </a:spcAft>
                        <a:tabLst>
                          <a:tab pos="450215" algn="l"/>
                        </a:tabLst>
                      </a:pPr>
                      <a:r>
                        <a:rPr lang="en-IN" sz="1400" b="0" dirty="0">
                          <a:solidFill>
                            <a:schemeClr val="tx1"/>
                          </a:solidFill>
                          <a:effectLst/>
                        </a:rPr>
                        <a:t>User responses to Likert’s scale and open ended questions of survey </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B0"/>
                    </a:solidFill>
                  </a:tcPr>
                </a:tc>
                <a:extLst>
                  <a:ext uri="{0D108BD9-81ED-4DB2-BD59-A6C34878D82A}">
                    <a16:rowId xmlns:a16="http://schemas.microsoft.com/office/drawing/2014/main" val="1328959932"/>
                  </a:ext>
                </a:extLst>
              </a:tr>
            </a:tbl>
          </a:graphicData>
        </a:graphic>
      </p:graphicFrame>
    </p:spTree>
    <p:extLst>
      <p:ext uri="{BB962C8B-B14F-4D97-AF65-F5344CB8AC3E}">
        <p14:creationId xmlns:p14="http://schemas.microsoft.com/office/powerpoint/2010/main" val="359355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6C89-1C13-4BC0-8871-F33EE1BE50F4}"/>
              </a:ext>
            </a:extLst>
          </p:cNvPr>
          <p:cNvSpPr>
            <a:spLocks noGrp="1"/>
          </p:cNvSpPr>
          <p:nvPr>
            <p:ph type="title"/>
          </p:nvPr>
        </p:nvSpPr>
        <p:spPr>
          <a:xfrm>
            <a:off x="228600" y="579438"/>
            <a:ext cx="7239000" cy="563562"/>
          </a:xfrm>
        </p:spPr>
        <p:txBody>
          <a:bodyPr>
            <a:noAutofit/>
          </a:bodyPr>
          <a:lstStyle/>
          <a:p>
            <a:r>
              <a:rPr lang="en-US" sz="3600" b="1" dirty="0">
                <a:solidFill>
                  <a:srgbClr val="C00000"/>
                </a:solidFill>
              </a:rPr>
              <a:t>Phase 3:Summative Evaluation phase</a:t>
            </a:r>
            <a:endParaRPr lang="en-IN" sz="3600" dirty="0"/>
          </a:p>
        </p:txBody>
      </p:sp>
      <p:sp>
        <p:nvSpPr>
          <p:cNvPr id="4" name="Date Placeholder 3">
            <a:extLst>
              <a:ext uri="{FF2B5EF4-FFF2-40B4-BE49-F238E27FC236}">
                <a16:creationId xmlns:a16="http://schemas.microsoft.com/office/drawing/2014/main" id="{806F5D3F-C313-4293-ADD3-43673BCAE383}"/>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E279684A-DB48-4445-A1CA-7E49F45EC884}"/>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3A55E879-C6E9-4217-935B-2A0B88545854}"/>
              </a:ext>
            </a:extLst>
          </p:cNvPr>
          <p:cNvSpPr>
            <a:spLocks noGrp="1"/>
          </p:cNvSpPr>
          <p:nvPr>
            <p:ph type="sldNum" sz="quarter" idx="12"/>
          </p:nvPr>
        </p:nvSpPr>
        <p:spPr/>
        <p:txBody>
          <a:bodyPr/>
          <a:lstStyle/>
          <a:p>
            <a:fld id="{3CC161E5-DE07-4961-B22F-C68CF7F3FCB9}" type="slidenum">
              <a:rPr lang="en-US" smtClean="0"/>
              <a:t>15</a:t>
            </a:fld>
            <a:endParaRPr lang="en-US"/>
          </a:p>
        </p:txBody>
      </p:sp>
      <p:sp>
        <p:nvSpPr>
          <p:cNvPr id="7" name="Folded Corner 6">
            <a:extLst>
              <a:ext uri="{FF2B5EF4-FFF2-40B4-BE49-F238E27FC236}">
                <a16:creationId xmlns:a16="http://schemas.microsoft.com/office/drawing/2014/main" id="{4D38115F-B48A-4CE4-B1F6-F10C5D92D85D}"/>
              </a:ext>
            </a:extLst>
          </p:cNvPr>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RM/DDR/Phase 3</a:t>
            </a:r>
          </a:p>
        </p:txBody>
      </p:sp>
      <p:graphicFrame>
        <p:nvGraphicFramePr>
          <p:cNvPr id="8" name="Table 7">
            <a:extLst>
              <a:ext uri="{FF2B5EF4-FFF2-40B4-BE49-F238E27FC236}">
                <a16:creationId xmlns:a16="http://schemas.microsoft.com/office/drawing/2014/main" id="{10AC1F02-E967-4678-AD10-60928BA47320}"/>
              </a:ext>
            </a:extLst>
          </p:cNvPr>
          <p:cNvGraphicFramePr>
            <a:graphicFrameLocks noGrp="1"/>
          </p:cNvGraphicFramePr>
          <p:nvPr>
            <p:extLst>
              <p:ext uri="{D42A27DB-BD31-4B8C-83A1-F6EECF244321}">
                <p14:modId xmlns:p14="http://schemas.microsoft.com/office/powerpoint/2010/main" val="1282147057"/>
              </p:ext>
            </p:extLst>
          </p:nvPr>
        </p:nvGraphicFramePr>
        <p:xfrm>
          <a:off x="152400" y="1371600"/>
          <a:ext cx="8762999" cy="838200"/>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357632141"/>
                    </a:ext>
                  </a:extLst>
                </a:gridCol>
                <a:gridCol w="1295400">
                  <a:extLst>
                    <a:ext uri="{9D8B030D-6E8A-4147-A177-3AD203B41FA5}">
                      <a16:colId xmlns:a16="http://schemas.microsoft.com/office/drawing/2014/main" val="2789491012"/>
                    </a:ext>
                  </a:extLst>
                </a:gridCol>
                <a:gridCol w="1447800">
                  <a:extLst>
                    <a:ext uri="{9D8B030D-6E8A-4147-A177-3AD203B41FA5}">
                      <a16:colId xmlns:a16="http://schemas.microsoft.com/office/drawing/2014/main" val="3208774496"/>
                    </a:ext>
                  </a:extLst>
                </a:gridCol>
                <a:gridCol w="1371600">
                  <a:extLst>
                    <a:ext uri="{9D8B030D-6E8A-4147-A177-3AD203B41FA5}">
                      <a16:colId xmlns:a16="http://schemas.microsoft.com/office/drawing/2014/main" val="1170922055"/>
                    </a:ext>
                  </a:extLst>
                </a:gridCol>
                <a:gridCol w="1524000">
                  <a:extLst>
                    <a:ext uri="{9D8B030D-6E8A-4147-A177-3AD203B41FA5}">
                      <a16:colId xmlns:a16="http://schemas.microsoft.com/office/drawing/2014/main" val="3392311607"/>
                    </a:ext>
                  </a:extLst>
                </a:gridCol>
                <a:gridCol w="1981199">
                  <a:extLst>
                    <a:ext uri="{9D8B030D-6E8A-4147-A177-3AD203B41FA5}">
                      <a16:colId xmlns:a16="http://schemas.microsoft.com/office/drawing/2014/main" val="2052641651"/>
                    </a:ext>
                  </a:extLst>
                </a:gridCol>
              </a:tblGrid>
              <a:tr h="838200">
                <a:tc>
                  <a:txBody>
                    <a:bodyPr/>
                    <a:lstStyle/>
                    <a:p>
                      <a:pPr marL="0" marR="0" algn="ctr">
                        <a:lnSpc>
                          <a:spcPct val="115000"/>
                        </a:lnSpc>
                        <a:spcBef>
                          <a:spcPts val="0"/>
                        </a:spcBef>
                        <a:spcAft>
                          <a:spcPts val="0"/>
                        </a:spcAft>
                      </a:pPr>
                      <a:r>
                        <a:rPr lang="en-US" sz="1600" dirty="0">
                          <a:effectLst/>
                        </a:rPr>
                        <a:t>Phase No.</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Phases</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Research Focus</a:t>
                      </a:r>
                      <a:endParaRPr lang="en-US" sz="1600" dirty="0">
                        <a:effectLst/>
                        <a:latin typeface="Calibri"/>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Method of evaluation</a:t>
                      </a:r>
                      <a:endParaRPr lang="en-US" sz="1600" dirty="0">
                        <a:effectLst/>
                        <a:latin typeface="+mn-lt"/>
                        <a:ea typeface="Calibri"/>
                        <a:cs typeface="Times New Roman"/>
                      </a:endParaRPr>
                    </a:p>
                  </a:txBody>
                  <a:tcPr marL="68580" marR="68580" marT="0" marB="0" anchor="ctr">
                    <a:solidFill>
                      <a:srgbClr val="002060"/>
                    </a:solidFill>
                  </a:tcPr>
                </a:tc>
                <a:tc>
                  <a:txBody>
                    <a:bodyPr/>
                    <a:lstStyle/>
                    <a:p>
                      <a:pPr marL="0" marR="0" algn="ctr">
                        <a:lnSpc>
                          <a:spcPct val="115000"/>
                        </a:lnSpc>
                        <a:spcBef>
                          <a:spcPts val="0"/>
                        </a:spcBef>
                        <a:spcAft>
                          <a:spcPts val="0"/>
                        </a:spcAft>
                      </a:pPr>
                      <a:r>
                        <a:rPr lang="en-US" sz="1600" dirty="0">
                          <a:effectLst/>
                        </a:rPr>
                        <a:t>Evaluation</a:t>
                      </a:r>
                    </a:p>
                    <a:p>
                      <a:pPr marL="0" marR="0" algn="ctr">
                        <a:lnSpc>
                          <a:spcPct val="115000"/>
                        </a:lnSpc>
                        <a:spcBef>
                          <a:spcPts val="0"/>
                        </a:spcBef>
                        <a:spcAft>
                          <a:spcPts val="0"/>
                        </a:spcAft>
                      </a:pPr>
                      <a:r>
                        <a:rPr lang="en-US" sz="1600" dirty="0">
                          <a:effectLst/>
                        </a:rPr>
                        <a:t>Instrument</a:t>
                      </a:r>
                      <a:endParaRPr lang="en-US" sz="1600" dirty="0">
                        <a:effectLst/>
                        <a:latin typeface="+mn-lt"/>
                        <a:ea typeface="Calibri"/>
                        <a:cs typeface="Times New Roman"/>
                      </a:endParaRPr>
                    </a:p>
                  </a:txBody>
                  <a:tcPr marL="68580" marR="68580" marT="0" marB="0" anchor="ctr">
                    <a:solidFill>
                      <a:srgbClr val="00206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Sample</a:t>
                      </a:r>
                      <a:endParaRPr lang="en-US" sz="1600" dirty="0">
                        <a:effectLst/>
                        <a:latin typeface="+mn-lt"/>
                        <a:ea typeface="Calibri"/>
                        <a:cs typeface="Times New Roman"/>
                      </a:endParaRPr>
                    </a:p>
                  </a:txBody>
                  <a:tcPr marL="65594" marR="65594" marT="0" marB="0" anchor="ctr">
                    <a:solidFill>
                      <a:srgbClr val="002060"/>
                    </a:solidFill>
                  </a:tcPr>
                </a:tc>
                <a:extLst>
                  <a:ext uri="{0D108BD9-81ED-4DB2-BD59-A6C34878D82A}">
                    <a16:rowId xmlns:a16="http://schemas.microsoft.com/office/drawing/2014/main" val="1552692117"/>
                  </a:ext>
                </a:extLst>
              </a:tr>
            </a:tbl>
          </a:graphicData>
        </a:graphic>
      </p:graphicFrame>
      <p:graphicFrame>
        <p:nvGraphicFramePr>
          <p:cNvPr id="9" name="Table 8">
            <a:extLst>
              <a:ext uri="{FF2B5EF4-FFF2-40B4-BE49-F238E27FC236}">
                <a16:creationId xmlns:a16="http://schemas.microsoft.com/office/drawing/2014/main" id="{9BBD6F35-C2A3-4DED-AF3A-6F9F71610D23}"/>
              </a:ext>
            </a:extLst>
          </p:cNvPr>
          <p:cNvGraphicFramePr>
            <a:graphicFrameLocks noGrp="1"/>
          </p:cNvGraphicFramePr>
          <p:nvPr>
            <p:extLst>
              <p:ext uri="{D42A27DB-BD31-4B8C-83A1-F6EECF244321}">
                <p14:modId xmlns:p14="http://schemas.microsoft.com/office/powerpoint/2010/main" val="2140137436"/>
              </p:ext>
            </p:extLst>
          </p:nvPr>
        </p:nvGraphicFramePr>
        <p:xfrm>
          <a:off x="152401" y="2156968"/>
          <a:ext cx="8762998" cy="2796032"/>
        </p:xfrm>
        <a:graphic>
          <a:graphicData uri="http://schemas.openxmlformats.org/drawingml/2006/table">
            <a:tbl>
              <a:tblPr firstRow="1" firstCol="1" bandRow="1">
                <a:tableStyleId>{5C22544A-7EE6-4342-B048-85BDC9FD1C3A}</a:tableStyleId>
              </a:tblPr>
              <a:tblGrid>
                <a:gridCol w="1142999">
                  <a:extLst>
                    <a:ext uri="{9D8B030D-6E8A-4147-A177-3AD203B41FA5}">
                      <a16:colId xmlns:a16="http://schemas.microsoft.com/office/drawing/2014/main" val="4121014318"/>
                    </a:ext>
                  </a:extLst>
                </a:gridCol>
                <a:gridCol w="1295400">
                  <a:extLst>
                    <a:ext uri="{9D8B030D-6E8A-4147-A177-3AD203B41FA5}">
                      <a16:colId xmlns:a16="http://schemas.microsoft.com/office/drawing/2014/main" val="3454386390"/>
                    </a:ext>
                  </a:extLst>
                </a:gridCol>
                <a:gridCol w="1447800">
                  <a:extLst>
                    <a:ext uri="{9D8B030D-6E8A-4147-A177-3AD203B41FA5}">
                      <a16:colId xmlns:a16="http://schemas.microsoft.com/office/drawing/2014/main" val="2398502671"/>
                    </a:ext>
                  </a:extLst>
                </a:gridCol>
                <a:gridCol w="1371600">
                  <a:extLst>
                    <a:ext uri="{9D8B030D-6E8A-4147-A177-3AD203B41FA5}">
                      <a16:colId xmlns:a16="http://schemas.microsoft.com/office/drawing/2014/main" val="3112050815"/>
                    </a:ext>
                  </a:extLst>
                </a:gridCol>
                <a:gridCol w="1524000">
                  <a:extLst>
                    <a:ext uri="{9D8B030D-6E8A-4147-A177-3AD203B41FA5}">
                      <a16:colId xmlns:a16="http://schemas.microsoft.com/office/drawing/2014/main" val="2159103481"/>
                    </a:ext>
                  </a:extLst>
                </a:gridCol>
                <a:gridCol w="1981199">
                  <a:extLst>
                    <a:ext uri="{9D8B030D-6E8A-4147-A177-3AD203B41FA5}">
                      <a16:colId xmlns:a16="http://schemas.microsoft.com/office/drawing/2014/main" val="4223168404"/>
                    </a:ext>
                  </a:extLst>
                </a:gridCol>
              </a:tblGrid>
              <a:tr h="1525108">
                <a:tc rowSpan="2">
                  <a:txBody>
                    <a:bodyPr/>
                    <a:lstStyle/>
                    <a:p>
                      <a:pPr algn="l">
                        <a:lnSpc>
                          <a:spcPct val="115000"/>
                        </a:lnSpc>
                        <a:spcBef>
                          <a:spcPts val="300"/>
                        </a:spcBef>
                        <a:spcAft>
                          <a:spcPts val="0"/>
                        </a:spcAft>
                        <a:tabLst>
                          <a:tab pos="450215" algn="l"/>
                        </a:tabLst>
                      </a:pPr>
                      <a:r>
                        <a:rPr lang="en-IN" sz="1600" b="0" dirty="0">
                          <a:solidFill>
                            <a:schemeClr val="tx1"/>
                          </a:solidFill>
                          <a:effectLst/>
                        </a:rPr>
                        <a:t>Summative Evaluation </a:t>
                      </a:r>
                    </a:p>
                    <a:p>
                      <a:pPr algn="l">
                        <a:lnSpc>
                          <a:spcPct val="115000"/>
                        </a:lnSpc>
                        <a:spcBef>
                          <a:spcPts val="300"/>
                        </a:spcBef>
                        <a:spcAft>
                          <a:spcPts val="0"/>
                        </a:spcAft>
                        <a:tabLst>
                          <a:tab pos="450215" algn="l"/>
                        </a:tabLst>
                      </a:pPr>
                      <a:r>
                        <a:rPr lang="en-IN" sz="1600" b="0" dirty="0">
                          <a:solidFill>
                            <a:schemeClr val="tx1"/>
                          </a:solidFill>
                          <a:effectLst/>
                        </a:rPr>
                        <a:t>(IQuE)</a:t>
                      </a:r>
                      <a:endParaRPr lang="en-IN"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rowSpan="2">
                  <a:txBody>
                    <a:bodyPr/>
                    <a:lstStyle/>
                    <a:p>
                      <a:pPr algn="l">
                        <a:lnSpc>
                          <a:spcPct val="115000"/>
                        </a:lnSpc>
                        <a:spcBef>
                          <a:spcPts val="300"/>
                        </a:spcBef>
                        <a:spcAft>
                          <a:spcPts val="0"/>
                        </a:spcAft>
                        <a:tabLst>
                          <a:tab pos="450215" algn="l"/>
                        </a:tabLst>
                      </a:pPr>
                      <a:r>
                        <a:rPr lang="en-IN" sz="1600" b="0" u="sng" dirty="0">
                          <a:solidFill>
                            <a:schemeClr val="tx1"/>
                          </a:solidFill>
                          <a:effectLst/>
                        </a:rPr>
                        <a:t>RC 4:</a:t>
                      </a:r>
                      <a:endParaRPr lang="en-IN" sz="1600" b="0" dirty="0">
                        <a:solidFill>
                          <a:schemeClr val="tx1"/>
                        </a:solidFill>
                        <a:effectLst/>
                      </a:endParaRPr>
                    </a:p>
                    <a:p>
                      <a:pPr algn="l">
                        <a:lnSpc>
                          <a:spcPct val="115000"/>
                        </a:lnSpc>
                        <a:spcBef>
                          <a:spcPts val="300"/>
                        </a:spcBef>
                        <a:spcAft>
                          <a:spcPts val="0"/>
                        </a:spcAft>
                        <a:tabLst>
                          <a:tab pos="450215" algn="l"/>
                        </a:tabLst>
                      </a:pPr>
                      <a:r>
                        <a:rPr lang="en-IN" sz="1600" b="0" dirty="0">
                          <a:solidFill>
                            <a:schemeClr val="tx1"/>
                          </a:solidFill>
                          <a:effectLst/>
                        </a:rPr>
                        <a:t>Saturation of IQuE:</a:t>
                      </a:r>
                      <a:endParaRPr lang="en-IN"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a:solidFill>
                            <a:schemeClr val="tx1"/>
                          </a:solidFill>
                          <a:effectLst/>
                        </a:rPr>
                        <a:t>Accuracy of IQuE</a:t>
                      </a:r>
                      <a:endParaRPr lang="en-IN"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a:solidFill>
                            <a:schemeClr val="tx1"/>
                          </a:solidFill>
                          <a:effectLst/>
                        </a:rPr>
                        <a:t>Quantitative</a:t>
                      </a:r>
                    </a:p>
                    <a:p>
                      <a:pPr algn="l">
                        <a:lnSpc>
                          <a:spcPct val="115000"/>
                        </a:lnSpc>
                        <a:spcBef>
                          <a:spcPts val="300"/>
                        </a:spcBef>
                        <a:spcAft>
                          <a:spcPts val="0"/>
                        </a:spcAft>
                        <a:tabLst>
                          <a:tab pos="450215" algn="l"/>
                        </a:tabLst>
                      </a:pPr>
                      <a:r>
                        <a:rPr lang="en-IN" sz="1600" b="0">
                          <a:solidFill>
                            <a:schemeClr val="tx1"/>
                          </a:solidFill>
                          <a:effectLst/>
                        </a:rPr>
                        <a:t>N=1000</a:t>
                      </a:r>
                      <a:endParaRPr lang="en-IN"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dirty="0">
                          <a:solidFill>
                            <a:schemeClr val="tx1"/>
                          </a:solidFill>
                          <a:effectLst/>
                        </a:rPr>
                        <a:t>Confusion Matrix</a:t>
                      </a:r>
                      <a:endParaRPr lang="en-IN"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dirty="0">
                          <a:solidFill>
                            <a:schemeClr val="tx1"/>
                          </a:solidFill>
                          <a:effectLst/>
                        </a:rPr>
                        <a:t>Pairs of an LO and questions from DS courses taken from different universities </a:t>
                      </a:r>
                    </a:p>
                    <a:p>
                      <a:pPr algn="l">
                        <a:lnSpc>
                          <a:spcPct val="115000"/>
                        </a:lnSpc>
                        <a:spcBef>
                          <a:spcPts val="300"/>
                        </a:spcBef>
                        <a:spcAft>
                          <a:spcPts val="0"/>
                        </a:spcAft>
                        <a:tabLst>
                          <a:tab pos="450215" algn="l"/>
                        </a:tabLst>
                      </a:pPr>
                      <a:r>
                        <a:rPr lang="en-IN" sz="1600" b="0" dirty="0">
                          <a:solidFill>
                            <a:schemeClr val="tx1"/>
                          </a:solidFill>
                          <a:effectLst/>
                        </a:rPr>
                        <a:t>(Set 2)</a:t>
                      </a:r>
                      <a:endParaRPr lang="en-IN"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1255470"/>
                  </a:ext>
                </a:extLst>
              </a:tr>
              <a:tr h="1270924">
                <a:tc vMerge="1">
                  <a:txBody>
                    <a:bodyPr/>
                    <a:lstStyle/>
                    <a:p>
                      <a:endParaRPr lang="en-IN"/>
                    </a:p>
                  </a:txBody>
                  <a:tcPr/>
                </a:tc>
                <a:tc vMerge="1">
                  <a:txBody>
                    <a:bodyPr/>
                    <a:lstStyle/>
                    <a:p>
                      <a:endParaRPr lang="en-IN"/>
                    </a:p>
                  </a:txBody>
                  <a:tcPr/>
                </a:tc>
                <a:tc>
                  <a:txBody>
                    <a:bodyPr/>
                    <a:lstStyle/>
                    <a:p>
                      <a:pPr algn="l">
                        <a:lnSpc>
                          <a:spcPct val="115000"/>
                        </a:lnSpc>
                        <a:spcBef>
                          <a:spcPts val="300"/>
                        </a:spcBef>
                        <a:spcAft>
                          <a:spcPts val="0"/>
                        </a:spcAft>
                        <a:tabLst>
                          <a:tab pos="450215" algn="l"/>
                        </a:tabLst>
                      </a:pPr>
                      <a:r>
                        <a:rPr lang="en-IN" sz="1600" b="0">
                          <a:solidFill>
                            <a:schemeClr val="tx1"/>
                          </a:solidFill>
                          <a:effectLst/>
                        </a:rPr>
                        <a:t>Usefulness and Usability of IQuE</a:t>
                      </a:r>
                      <a:endParaRPr lang="en-IN"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dirty="0">
                          <a:solidFill>
                            <a:schemeClr val="tx1"/>
                          </a:solidFill>
                          <a:effectLst/>
                        </a:rPr>
                        <a:t>Quantitative</a:t>
                      </a:r>
                    </a:p>
                    <a:p>
                      <a:pPr algn="l">
                        <a:lnSpc>
                          <a:spcPct val="115000"/>
                        </a:lnSpc>
                        <a:spcBef>
                          <a:spcPts val="300"/>
                        </a:spcBef>
                        <a:spcAft>
                          <a:spcPts val="0"/>
                        </a:spcAft>
                        <a:tabLst>
                          <a:tab pos="450215" algn="l"/>
                        </a:tabLst>
                      </a:pPr>
                      <a:r>
                        <a:rPr lang="en-IN" sz="1600" b="0" dirty="0">
                          <a:solidFill>
                            <a:schemeClr val="tx1"/>
                          </a:solidFill>
                          <a:effectLst/>
                        </a:rPr>
                        <a:t>N=10</a:t>
                      </a:r>
                      <a:endParaRPr lang="en-IN"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a:solidFill>
                            <a:schemeClr val="tx1"/>
                          </a:solidFill>
                          <a:effectLst/>
                        </a:rPr>
                        <a:t>SUS survey</a:t>
                      </a:r>
                      <a:endParaRPr lang="en-IN"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Bef>
                          <a:spcPts val="300"/>
                        </a:spcBef>
                        <a:spcAft>
                          <a:spcPts val="0"/>
                        </a:spcAft>
                        <a:tabLst>
                          <a:tab pos="450215" algn="l"/>
                        </a:tabLst>
                      </a:pPr>
                      <a:r>
                        <a:rPr lang="en-IN" sz="1600" b="0" dirty="0">
                          <a:solidFill>
                            <a:schemeClr val="tx1"/>
                          </a:solidFill>
                          <a:effectLst/>
                        </a:rPr>
                        <a:t>User responses to Likert’s scale and open ended questions of survey</a:t>
                      </a:r>
                      <a:endParaRPr lang="en-IN"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36762786"/>
                  </a:ext>
                </a:extLst>
              </a:tr>
            </a:tbl>
          </a:graphicData>
        </a:graphic>
      </p:graphicFrame>
      <p:graphicFrame>
        <p:nvGraphicFramePr>
          <p:cNvPr id="10" name="Table 9">
            <a:extLst>
              <a:ext uri="{FF2B5EF4-FFF2-40B4-BE49-F238E27FC236}">
                <a16:creationId xmlns:a16="http://schemas.microsoft.com/office/drawing/2014/main" id="{A6330DAE-C135-4ED8-AB36-280EF651EF59}"/>
              </a:ext>
            </a:extLst>
          </p:cNvPr>
          <p:cNvGraphicFramePr>
            <a:graphicFrameLocks noGrp="1"/>
          </p:cNvGraphicFramePr>
          <p:nvPr>
            <p:extLst>
              <p:ext uri="{D42A27DB-BD31-4B8C-83A1-F6EECF244321}">
                <p14:modId xmlns:p14="http://schemas.microsoft.com/office/powerpoint/2010/main" val="1323707869"/>
              </p:ext>
            </p:extLst>
          </p:nvPr>
        </p:nvGraphicFramePr>
        <p:xfrm>
          <a:off x="152400" y="4974050"/>
          <a:ext cx="8762999" cy="1121950"/>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2942241529"/>
                    </a:ext>
                  </a:extLst>
                </a:gridCol>
                <a:gridCol w="2743200">
                  <a:extLst>
                    <a:ext uri="{9D8B030D-6E8A-4147-A177-3AD203B41FA5}">
                      <a16:colId xmlns:a16="http://schemas.microsoft.com/office/drawing/2014/main" val="1396688129"/>
                    </a:ext>
                  </a:extLst>
                </a:gridCol>
                <a:gridCol w="1371600">
                  <a:extLst>
                    <a:ext uri="{9D8B030D-6E8A-4147-A177-3AD203B41FA5}">
                      <a16:colId xmlns:a16="http://schemas.microsoft.com/office/drawing/2014/main" val="2586387638"/>
                    </a:ext>
                  </a:extLst>
                </a:gridCol>
                <a:gridCol w="1524000">
                  <a:extLst>
                    <a:ext uri="{9D8B030D-6E8A-4147-A177-3AD203B41FA5}">
                      <a16:colId xmlns:a16="http://schemas.microsoft.com/office/drawing/2014/main" val="4086018605"/>
                    </a:ext>
                  </a:extLst>
                </a:gridCol>
                <a:gridCol w="1981199">
                  <a:extLst>
                    <a:ext uri="{9D8B030D-6E8A-4147-A177-3AD203B41FA5}">
                      <a16:colId xmlns:a16="http://schemas.microsoft.com/office/drawing/2014/main" val="950992861"/>
                    </a:ext>
                  </a:extLst>
                </a:gridCol>
              </a:tblGrid>
              <a:tr h="1121950">
                <a:tc>
                  <a:txBody>
                    <a:bodyPr/>
                    <a:lstStyle/>
                    <a:p>
                      <a:pPr algn="just">
                        <a:lnSpc>
                          <a:spcPct val="115000"/>
                        </a:lnSpc>
                        <a:spcBef>
                          <a:spcPts val="300"/>
                        </a:spcBef>
                        <a:spcAft>
                          <a:spcPts val="0"/>
                        </a:spcAft>
                        <a:tabLst>
                          <a:tab pos="450215" algn="l"/>
                        </a:tabLst>
                      </a:pPr>
                      <a:r>
                        <a:rPr lang="en-IN" sz="1600" b="0" dirty="0">
                          <a:solidFill>
                            <a:sysClr val="windowText" lastClr="000000"/>
                          </a:solidFill>
                          <a:effectLst/>
                        </a:rPr>
                        <a:t>Summative Evaluation </a:t>
                      </a:r>
                    </a:p>
                    <a:p>
                      <a:pPr algn="just">
                        <a:lnSpc>
                          <a:spcPct val="115000"/>
                        </a:lnSpc>
                        <a:spcBef>
                          <a:spcPts val="300"/>
                        </a:spcBef>
                        <a:spcAft>
                          <a:spcPts val="0"/>
                        </a:spcAft>
                        <a:tabLst>
                          <a:tab pos="450215" algn="l"/>
                        </a:tabLst>
                      </a:pPr>
                      <a:r>
                        <a:rPr lang="en-IN" sz="1600" b="0" dirty="0">
                          <a:solidFill>
                            <a:sysClr val="windowText" lastClr="000000"/>
                          </a:solidFill>
                          <a:effectLst/>
                        </a:rPr>
                        <a:t>(TTM)</a:t>
                      </a:r>
                      <a:endParaRPr lang="en-IN" sz="1600" b="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just">
                        <a:lnSpc>
                          <a:spcPct val="115000"/>
                        </a:lnSpc>
                        <a:spcBef>
                          <a:spcPts val="300"/>
                        </a:spcBef>
                        <a:spcAft>
                          <a:spcPts val="0"/>
                        </a:spcAft>
                        <a:tabLst>
                          <a:tab pos="450215" algn="l"/>
                        </a:tabLst>
                      </a:pPr>
                      <a:r>
                        <a:rPr lang="en-IN" sz="1600" b="0" u="sng" dirty="0">
                          <a:solidFill>
                            <a:sysClr val="windowText" lastClr="000000"/>
                          </a:solidFill>
                          <a:effectLst/>
                        </a:rPr>
                        <a:t>RC 6</a:t>
                      </a:r>
                      <a:endParaRPr lang="en-IN" sz="1600" b="0" dirty="0">
                        <a:solidFill>
                          <a:sysClr val="windowText" lastClr="000000"/>
                        </a:solidFill>
                        <a:effectLst/>
                      </a:endParaRPr>
                    </a:p>
                    <a:p>
                      <a:pPr algn="just">
                        <a:lnSpc>
                          <a:spcPct val="115000"/>
                        </a:lnSpc>
                        <a:spcBef>
                          <a:spcPts val="300"/>
                        </a:spcBef>
                        <a:spcAft>
                          <a:spcPts val="0"/>
                        </a:spcAft>
                        <a:tabLst>
                          <a:tab pos="450215" algn="l"/>
                        </a:tabLst>
                      </a:pPr>
                      <a:r>
                        <a:rPr lang="en-IN" sz="1600" b="0" dirty="0">
                          <a:solidFill>
                            <a:sysClr val="windowText" lastClr="000000"/>
                          </a:solidFill>
                          <a:effectLst/>
                        </a:rPr>
                        <a:t>Usefulness of TTM</a:t>
                      </a:r>
                      <a:endParaRPr lang="en-IN" sz="1600" b="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just">
                        <a:lnSpc>
                          <a:spcPct val="115000"/>
                        </a:lnSpc>
                        <a:spcBef>
                          <a:spcPts val="300"/>
                        </a:spcBef>
                        <a:spcAft>
                          <a:spcPts val="0"/>
                        </a:spcAft>
                        <a:tabLst>
                          <a:tab pos="450215" algn="l"/>
                        </a:tabLst>
                      </a:pPr>
                      <a:r>
                        <a:rPr lang="en-IN" sz="1600" b="0" dirty="0">
                          <a:solidFill>
                            <a:sysClr val="windowText" lastClr="000000"/>
                          </a:solidFill>
                          <a:effectLst/>
                        </a:rPr>
                        <a:t>Qualitative</a:t>
                      </a:r>
                    </a:p>
                    <a:p>
                      <a:pPr algn="just">
                        <a:lnSpc>
                          <a:spcPct val="115000"/>
                        </a:lnSpc>
                        <a:spcBef>
                          <a:spcPts val="300"/>
                        </a:spcBef>
                        <a:spcAft>
                          <a:spcPts val="0"/>
                        </a:spcAft>
                        <a:tabLst>
                          <a:tab pos="450215" algn="l"/>
                        </a:tabLst>
                      </a:pPr>
                      <a:r>
                        <a:rPr lang="en-IN" sz="1600" b="0" dirty="0">
                          <a:solidFill>
                            <a:sysClr val="windowText" lastClr="000000"/>
                          </a:solidFill>
                          <a:effectLst/>
                        </a:rPr>
                        <a:t>N=10</a:t>
                      </a:r>
                      <a:endParaRPr lang="en-IN" sz="1600" b="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just">
                        <a:lnSpc>
                          <a:spcPct val="115000"/>
                        </a:lnSpc>
                        <a:spcBef>
                          <a:spcPts val="300"/>
                        </a:spcBef>
                        <a:spcAft>
                          <a:spcPts val="0"/>
                        </a:spcAft>
                        <a:tabLst>
                          <a:tab pos="450215" algn="l"/>
                        </a:tabLst>
                      </a:pPr>
                      <a:r>
                        <a:rPr lang="en-IN" sz="1600" b="0">
                          <a:solidFill>
                            <a:sysClr val="windowText" lastClr="000000"/>
                          </a:solidFill>
                          <a:effectLst/>
                        </a:rPr>
                        <a:t>Content</a:t>
                      </a:r>
                    </a:p>
                    <a:p>
                      <a:pPr algn="just">
                        <a:lnSpc>
                          <a:spcPct val="115000"/>
                        </a:lnSpc>
                        <a:spcBef>
                          <a:spcPts val="300"/>
                        </a:spcBef>
                        <a:spcAft>
                          <a:spcPts val="0"/>
                        </a:spcAft>
                        <a:tabLst>
                          <a:tab pos="450215" algn="l"/>
                        </a:tabLst>
                      </a:pPr>
                      <a:r>
                        <a:rPr lang="en-IN" sz="1600" b="0">
                          <a:solidFill>
                            <a:sysClr val="windowText" lastClr="000000"/>
                          </a:solidFill>
                          <a:effectLst/>
                        </a:rPr>
                        <a:t>Analysis</a:t>
                      </a:r>
                      <a:endParaRPr lang="en-IN" sz="1600" b="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just">
                        <a:lnSpc>
                          <a:spcPct val="115000"/>
                        </a:lnSpc>
                        <a:spcBef>
                          <a:spcPts val="300"/>
                        </a:spcBef>
                        <a:spcAft>
                          <a:spcPts val="0"/>
                        </a:spcAft>
                        <a:tabLst>
                          <a:tab pos="450215" algn="l"/>
                        </a:tabLst>
                      </a:pPr>
                      <a:r>
                        <a:rPr lang="en-IN" sz="1600" b="0" dirty="0">
                          <a:solidFill>
                            <a:sysClr val="windowText" lastClr="000000"/>
                          </a:solidFill>
                          <a:effectLst/>
                        </a:rPr>
                        <a:t>Users (teachers) comments on the feedback generated by the system</a:t>
                      </a:r>
                      <a:endParaRPr lang="en-IN" sz="1600" b="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201490492"/>
                  </a:ext>
                </a:extLst>
              </a:tr>
            </a:tbl>
          </a:graphicData>
        </a:graphic>
      </p:graphicFrame>
    </p:spTree>
    <p:extLst>
      <p:ext uri="{BB962C8B-B14F-4D97-AF65-F5344CB8AC3E}">
        <p14:creationId xmlns:p14="http://schemas.microsoft.com/office/powerpoint/2010/main" val="266878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0DCD-2636-4C82-9262-E8F2893E97FE}"/>
              </a:ext>
            </a:extLst>
          </p:cNvPr>
          <p:cNvSpPr>
            <a:spLocks noGrp="1"/>
          </p:cNvSpPr>
          <p:nvPr>
            <p:ph type="title"/>
          </p:nvPr>
        </p:nvSpPr>
        <p:spPr>
          <a:xfrm>
            <a:off x="457200" y="680924"/>
            <a:ext cx="8534400" cy="843076"/>
          </a:xfrm>
        </p:spPr>
        <p:txBody>
          <a:bodyPr>
            <a:normAutofit fontScale="90000"/>
          </a:bodyPr>
          <a:lstStyle/>
          <a:p>
            <a:r>
              <a:rPr lang="en-IN" b="1" dirty="0">
                <a:solidFill>
                  <a:srgbClr val="C00000"/>
                </a:solidFill>
              </a:rPr>
              <a:t>Design and Development Phase of IQuE</a:t>
            </a:r>
            <a:endParaRPr lang="en-IN" dirty="0">
              <a:solidFill>
                <a:srgbClr val="C00000"/>
              </a:solidFill>
            </a:endParaRPr>
          </a:p>
        </p:txBody>
      </p:sp>
      <p:sp>
        <p:nvSpPr>
          <p:cNvPr id="4" name="Date Placeholder 3">
            <a:extLst>
              <a:ext uri="{FF2B5EF4-FFF2-40B4-BE49-F238E27FC236}">
                <a16:creationId xmlns:a16="http://schemas.microsoft.com/office/drawing/2014/main" id="{E2ED8574-CD5B-4420-A68D-EC9C21A13158}"/>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F678FAA0-3DB0-4EEC-8D5B-92C9B7CF637F}"/>
              </a:ext>
            </a:extLst>
          </p:cNvPr>
          <p:cNvSpPr>
            <a:spLocks noGrp="1"/>
          </p:cNvSpPr>
          <p:nvPr>
            <p:ph type="ftr" sz="quarter" idx="11"/>
          </p:nvPr>
        </p:nvSpPr>
        <p:spPr/>
        <p:txBody>
          <a:bodyPr/>
          <a:lstStyle/>
          <a:p>
            <a:r>
              <a:rPr lang="en-US" dirty="0"/>
              <a:t>Framework for generation and evaluation of Assessment Instrument</a:t>
            </a:r>
          </a:p>
        </p:txBody>
      </p:sp>
      <p:sp>
        <p:nvSpPr>
          <p:cNvPr id="6" name="Slide Number Placeholder 5">
            <a:extLst>
              <a:ext uri="{FF2B5EF4-FFF2-40B4-BE49-F238E27FC236}">
                <a16:creationId xmlns:a16="http://schemas.microsoft.com/office/drawing/2014/main" id="{A74D4609-5C58-46A3-8C44-747E97B2E8BD}"/>
              </a:ext>
            </a:extLst>
          </p:cNvPr>
          <p:cNvSpPr>
            <a:spLocks noGrp="1"/>
          </p:cNvSpPr>
          <p:nvPr>
            <p:ph type="sldNum" sz="quarter" idx="12"/>
          </p:nvPr>
        </p:nvSpPr>
        <p:spPr/>
        <p:txBody>
          <a:bodyPr/>
          <a:lstStyle/>
          <a:p>
            <a:fld id="{3CC161E5-DE07-4961-B22F-C68CF7F3FCB9}" type="slidenum">
              <a:rPr lang="en-US" smtClean="0"/>
              <a:t>16</a:t>
            </a:fld>
            <a:endParaRPr lang="en-US" dirty="0"/>
          </a:p>
        </p:txBody>
      </p:sp>
      <p:grpSp>
        <p:nvGrpSpPr>
          <p:cNvPr id="40" name="Group 39">
            <a:extLst>
              <a:ext uri="{FF2B5EF4-FFF2-40B4-BE49-F238E27FC236}">
                <a16:creationId xmlns:a16="http://schemas.microsoft.com/office/drawing/2014/main" id="{2A302B61-F7F8-44E1-BC9D-042859125A3E}"/>
              </a:ext>
            </a:extLst>
          </p:cNvPr>
          <p:cNvGrpSpPr/>
          <p:nvPr/>
        </p:nvGrpSpPr>
        <p:grpSpPr>
          <a:xfrm>
            <a:off x="600471" y="2286000"/>
            <a:ext cx="7705329" cy="2411236"/>
            <a:chOff x="152400" y="2694164"/>
            <a:chExt cx="7705329" cy="2411236"/>
          </a:xfrm>
        </p:grpSpPr>
        <p:sp>
          <p:nvSpPr>
            <p:cNvPr id="10" name="Rectangle: Rounded Corners 9">
              <a:extLst>
                <a:ext uri="{FF2B5EF4-FFF2-40B4-BE49-F238E27FC236}">
                  <a16:creationId xmlns:a16="http://schemas.microsoft.com/office/drawing/2014/main" id="{EADDB0CC-6CD7-4927-B08D-3CD67A29C3C2}"/>
                </a:ext>
              </a:extLst>
            </p:cNvPr>
            <p:cNvSpPr/>
            <p:nvPr/>
          </p:nvSpPr>
          <p:spPr>
            <a:xfrm>
              <a:off x="152400" y="2770364"/>
              <a:ext cx="1752600" cy="963436"/>
            </a:xfrm>
            <a:prstGeom prst="roundRect">
              <a:avLst/>
            </a:prstGeom>
            <a:solidFill>
              <a:srgbClr val="C1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2</a:t>
              </a:r>
            </a:p>
            <a:p>
              <a:pPr algn="ctr"/>
              <a:r>
                <a:rPr lang="en-IN" dirty="0"/>
                <a:t>Development of IQuE</a:t>
              </a:r>
            </a:p>
          </p:txBody>
        </p:sp>
        <p:sp>
          <p:nvSpPr>
            <p:cNvPr id="11" name="Rectangle: Rounded Corners 10">
              <a:extLst>
                <a:ext uri="{FF2B5EF4-FFF2-40B4-BE49-F238E27FC236}">
                  <a16:creationId xmlns:a16="http://schemas.microsoft.com/office/drawing/2014/main" id="{B761B5EB-9546-49AE-AF6F-BFB7DF857A92}"/>
                </a:ext>
              </a:extLst>
            </p:cNvPr>
            <p:cNvSpPr/>
            <p:nvPr/>
          </p:nvSpPr>
          <p:spPr>
            <a:xfrm>
              <a:off x="3039701" y="2743200"/>
              <a:ext cx="1684699" cy="963436"/>
            </a:xfrm>
            <a:prstGeom prst="roundRect">
              <a:avLst/>
            </a:prstGeom>
            <a:solidFill>
              <a:srgbClr val="C1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3</a:t>
              </a:r>
            </a:p>
            <a:p>
              <a:pPr algn="ctr"/>
              <a:r>
                <a:rPr lang="en-IN" dirty="0"/>
                <a:t>Refinement of IQuE</a:t>
              </a:r>
            </a:p>
          </p:txBody>
        </p:sp>
        <p:sp>
          <p:nvSpPr>
            <p:cNvPr id="12" name="Rectangle: Rounded Corners 11">
              <a:extLst>
                <a:ext uri="{FF2B5EF4-FFF2-40B4-BE49-F238E27FC236}">
                  <a16:creationId xmlns:a16="http://schemas.microsoft.com/office/drawing/2014/main" id="{3E666039-0AE8-4303-BBFF-ACFB5D2444DE}"/>
                </a:ext>
              </a:extLst>
            </p:cNvPr>
            <p:cNvSpPr/>
            <p:nvPr/>
          </p:nvSpPr>
          <p:spPr>
            <a:xfrm>
              <a:off x="6096000" y="2694164"/>
              <a:ext cx="1761729" cy="963436"/>
            </a:xfrm>
            <a:prstGeom prst="roundRect">
              <a:avLst/>
            </a:prstGeom>
            <a:solidFill>
              <a:srgbClr val="C1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a:p>
              <a:pPr algn="ctr"/>
              <a:r>
                <a:rPr lang="en-IN" dirty="0"/>
                <a:t>Saturation of IQuE</a:t>
              </a:r>
            </a:p>
            <a:p>
              <a:pPr algn="ctr"/>
              <a:endParaRPr lang="en-IN" sz="1400" dirty="0"/>
            </a:p>
          </p:txBody>
        </p:sp>
        <p:cxnSp>
          <p:nvCxnSpPr>
            <p:cNvPr id="14" name="Straight Arrow Connector 13">
              <a:extLst>
                <a:ext uri="{FF2B5EF4-FFF2-40B4-BE49-F238E27FC236}">
                  <a16:creationId xmlns:a16="http://schemas.microsoft.com/office/drawing/2014/main" id="{577BA33A-2B10-489D-B2CC-54C30DE78061}"/>
                </a:ext>
              </a:extLst>
            </p:cNvPr>
            <p:cNvCxnSpPr>
              <a:cxnSpLocks/>
            </p:cNvCxnSpPr>
            <p:nvPr/>
          </p:nvCxnSpPr>
          <p:spPr>
            <a:xfrm>
              <a:off x="4724400" y="3215989"/>
              <a:ext cx="2864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DE97A1-5C14-4450-87E6-3F9016E08FA3}"/>
                </a:ext>
              </a:extLst>
            </p:cNvPr>
            <p:cNvCxnSpPr>
              <a:cxnSpLocks/>
            </p:cNvCxnSpPr>
            <p:nvPr/>
          </p:nvCxnSpPr>
          <p:spPr>
            <a:xfrm>
              <a:off x="1905000" y="3276600"/>
              <a:ext cx="228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5DFA527D-E814-4791-907D-C570D9C8A3E0}"/>
                </a:ext>
              </a:extLst>
            </p:cNvPr>
            <p:cNvSpPr/>
            <p:nvPr/>
          </p:nvSpPr>
          <p:spPr>
            <a:xfrm>
              <a:off x="390129" y="4038600"/>
              <a:ext cx="3200400" cy="1066800"/>
            </a:xfrm>
            <a:prstGeom prst="roundRect">
              <a:avLst/>
            </a:prstGeom>
            <a:solidFill>
              <a:srgbClr val="E8EE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solidFill>
                  <a:srgbClr val="C00000"/>
                </a:solidFill>
              </a:endParaRPr>
            </a:p>
            <a:p>
              <a:endParaRPr lang="en-US" dirty="0">
                <a:solidFill>
                  <a:srgbClr val="C00000"/>
                </a:solidFill>
              </a:endParaRPr>
            </a:p>
            <a:p>
              <a:r>
                <a:rPr lang="en-US" sz="1600" b="1" u="sng" dirty="0">
                  <a:solidFill>
                    <a:srgbClr val="C00000"/>
                  </a:solidFill>
                </a:rPr>
                <a:t>Accuracy</a:t>
              </a:r>
              <a:r>
                <a:rPr lang="en-US" sz="1600" b="1" dirty="0">
                  <a:solidFill>
                    <a:srgbClr val="C00000"/>
                  </a:solidFill>
                </a:rPr>
                <a:t> </a:t>
              </a:r>
            </a:p>
            <a:p>
              <a:r>
                <a:rPr lang="en-US" sz="1600" b="1" dirty="0">
                  <a:solidFill>
                    <a:srgbClr val="C00000"/>
                  </a:solidFill>
                </a:rPr>
                <a:t>content  level alignment = 80.1%</a:t>
              </a:r>
            </a:p>
            <a:p>
              <a:r>
                <a:rPr lang="en-US" sz="1600" b="1" dirty="0">
                  <a:solidFill>
                    <a:srgbClr val="C00000"/>
                  </a:solidFill>
                </a:rPr>
                <a:t>cognitive level alignment = 84.2%</a:t>
              </a:r>
            </a:p>
            <a:p>
              <a:endParaRPr lang="en-IN" b="1" dirty="0">
                <a:solidFill>
                  <a:srgbClr val="C00000"/>
                </a:solidFill>
              </a:endParaRPr>
            </a:p>
            <a:p>
              <a:endParaRPr lang="en-IN" b="1" dirty="0">
                <a:solidFill>
                  <a:srgbClr val="C00000"/>
                </a:solidFill>
              </a:endParaRPr>
            </a:p>
            <a:p>
              <a:endParaRPr lang="en-IN" b="1" dirty="0">
                <a:solidFill>
                  <a:srgbClr val="C00000"/>
                </a:solidFill>
              </a:endParaRPr>
            </a:p>
          </p:txBody>
        </p:sp>
        <p:sp>
          <p:nvSpPr>
            <p:cNvPr id="26" name="Oval 25">
              <a:extLst>
                <a:ext uri="{FF2B5EF4-FFF2-40B4-BE49-F238E27FC236}">
                  <a16:creationId xmlns:a16="http://schemas.microsoft.com/office/drawing/2014/main" id="{4B7495C2-99FC-4757-BE62-D9D700FEEEE4}"/>
                </a:ext>
              </a:extLst>
            </p:cNvPr>
            <p:cNvSpPr/>
            <p:nvPr/>
          </p:nvSpPr>
          <p:spPr>
            <a:xfrm>
              <a:off x="2133600" y="2971800"/>
              <a:ext cx="586732" cy="552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FA</a:t>
              </a:r>
            </a:p>
          </p:txBody>
        </p:sp>
        <p:cxnSp>
          <p:nvCxnSpPr>
            <p:cNvPr id="27" name="Straight Arrow Connector 26">
              <a:extLst>
                <a:ext uri="{FF2B5EF4-FFF2-40B4-BE49-F238E27FC236}">
                  <a16:creationId xmlns:a16="http://schemas.microsoft.com/office/drawing/2014/main" id="{455B74BC-E680-424E-8308-D29C544C8BBE}"/>
                </a:ext>
              </a:extLst>
            </p:cNvPr>
            <p:cNvCxnSpPr>
              <a:cxnSpLocks/>
            </p:cNvCxnSpPr>
            <p:nvPr/>
          </p:nvCxnSpPr>
          <p:spPr>
            <a:xfrm>
              <a:off x="2743200" y="3276600"/>
              <a:ext cx="228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64C947D-3C09-49D8-B992-D2FE99C2CE84}"/>
                </a:ext>
              </a:extLst>
            </p:cNvPr>
            <p:cNvSpPr/>
            <p:nvPr/>
          </p:nvSpPr>
          <p:spPr>
            <a:xfrm>
              <a:off x="5029200" y="2952979"/>
              <a:ext cx="761680" cy="552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SA</a:t>
              </a:r>
            </a:p>
          </p:txBody>
        </p:sp>
        <p:sp>
          <p:nvSpPr>
            <p:cNvPr id="34" name="Rectangle: Rounded Corners 33">
              <a:extLst>
                <a:ext uri="{FF2B5EF4-FFF2-40B4-BE49-F238E27FC236}">
                  <a16:creationId xmlns:a16="http://schemas.microsoft.com/office/drawing/2014/main" id="{55426D12-58FC-4124-8340-962345EF85A1}"/>
                </a:ext>
              </a:extLst>
            </p:cNvPr>
            <p:cNvSpPr/>
            <p:nvPr/>
          </p:nvSpPr>
          <p:spPr>
            <a:xfrm>
              <a:off x="4200129" y="4038600"/>
              <a:ext cx="3352800" cy="1066800"/>
            </a:xfrm>
            <a:prstGeom prst="roundRect">
              <a:avLst/>
            </a:prstGeom>
            <a:solidFill>
              <a:srgbClr val="E8EE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solidFill>
                  <a:srgbClr val="C00000"/>
                </a:solidFill>
              </a:endParaRPr>
            </a:p>
            <a:p>
              <a:endParaRPr lang="en-US" dirty="0">
                <a:solidFill>
                  <a:srgbClr val="C00000"/>
                </a:solidFill>
              </a:endParaRPr>
            </a:p>
            <a:p>
              <a:r>
                <a:rPr lang="en-US" sz="1600" b="1" u="sng" dirty="0">
                  <a:solidFill>
                    <a:srgbClr val="C00000"/>
                  </a:solidFill>
                </a:rPr>
                <a:t>Accuracy</a:t>
              </a:r>
              <a:r>
                <a:rPr lang="en-US" sz="1600" b="1" dirty="0">
                  <a:solidFill>
                    <a:srgbClr val="C00000"/>
                  </a:solidFill>
                </a:rPr>
                <a:t> </a:t>
              </a:r>
            </a:p>
            <a:p>
              <a:r>
                <a:rPr lang="en-US" sz="1600" b="1" dirty="0">
                  <a:solidFill>
                    <a:srgbClr val="C00000"/>
                  </a:solidFill>
                </a:rPr>
                <a:t>content  level alignment = 91.2%</a:t>
              </a:r>
            </a:p>
            <a:p>
              <a:r>
                <a:rPr lang="en-US" sz="1600" b="1" dirty="0">
                  <a:solidFill>
                    <a:srgbClr val="C00000"/>
                  </a:solidFill>
                </a:rPr>
                <a:t>cognitive level alignment = 93.23%</a:t>
              </a:r>
            </a:p>
            <a:p>
              <a:endParaRPr lang="en-IN" b="1" dirty="0">
                <a:solidFill>
                  <a:srgbClr val="C00000"/>
                </a:solidFill>
              </a:endParaRPr>
            </a:p>
            <a:p>
              <a:endParaRPr lang="en-IN" b="1" dirty="0">
                <a:solidFill>
                  <a:srgbClr val="C00000"/>
                </a:solidFill>
              </a:endParaRPr>
            </a:p>
            <a:p>
              <a:endParaRPr lang="en-IN" b="1" dirty="0">
                <a:solidFill>
                  <a:srgbClr val="C00000"/>
                </a:solidFill>
              </a:endParaRPr>
            </a:p>
          </p:txBody>
        </p:sp>
        <p:cxnSp>
          <p:nvCxnSpPr>
            <p:cNvPr id="35" name="Straight Arrow Connector 34">
              <a:extLst>
                <a:ext uri="{FF2B5EF4-FFF2-40B4-BE49-F238E27FC236}">
                  <a16:creationId xmlns:a16="http://schemas.microsoft.com/office/drawing/2014/main" id="{7ACC6155-4AAA-48FF-A0C7-5DE681F7B8C9}"/>
                </a:ext>
              </a:extLst>
            </p:cNvPr>
            <p:cNvCxnSpPr>
              <a:cxnSpLocks/>
            </p:cNvCxnSpPr>
            <p:nvPr/>
          </p:nvCxnSpPr>
          <p:spPr>
            <a:xfrm>
              <a:off x="5791200" y="3200400"/>
              <a:ext cx="2864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7CC334-BCF5-49A7-B6FE-390FDA1398FA}"/>
                </a:ext>
              </a:extLst>
            </p:cNvPr>
            <p:cNvCxnSpPr/>
            <p:nvPr/>
          </p:nvCxnSpPr>
          <p:spPr>
            <a:xfrm>
              <a:off x="2426966" y="3524021"/>
              <a:ext cx="0" cy="51457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1027F11-6481-418E-B4ED-87B6AE1DF6C3}"/>
                </a:ext>
              </a:extLst>
            </p:cNvPr>
            <p:cNvCxnSpPr/>
            <p:nvPr/>
          </p:nvCxnSpPr>
          <p:spPr>
            <a:xfrm>
              <a:off x="5410200" y="3505200"/>
              <a:ext cx="0" cy="51457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44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9167AF-73F4-4DC0-B12B-26EA492DCDCE}"/>
              </a:ext>
            </a:extLst>
          </p:cNvPr>
          <p:cNvSpPr>
            <a:spLocks noGrp="1"/>
          </p:cNvSpPr>
          <p:nvPr>
            <p:ph type="title"/>
          </p:nvPr>
        </p:nvSpPr>
        <p:spPr>
          <a:xfrm>
            <a:off x="457200" y="274638"/>
            <a:ext cx="8229600" cy="715962"/>
          </a:xfrm>
        </p:spPr>
        <p:txBody>
          <a:bodyPr>
            <a:normAutofit fontScale="90000"/>
          </a:bodyPr>
          <a:lstStyle/>
          <a:p>
            <a:r>
              <a:rPr lang="en-IN" b="1" dirty="0">
                <a:solidFill>
                  <a:srgbClr val="C00000"/>
                </a:solidFill>
              </a:rPr>
              <a:t>Development Stages of IQuE</a:t>
            </a:r>
            <a:endParaRPr lang="en-IN" dirty="0"/>
          </a:p>
        </p:txBody>
      </p:sp>
      <p:sp>
        <p:nvSpPr>
          <p:cNvPr id="7" name="Content Placeholder 6">
            <a:extLst>
              <a:ext uri="{FF2B5EF4-FFF2-40B4-BE49-F238E27FC236}">
                <a16:creationId xmlns:a16="http://schemas.microsoft.com/office/drawing/2014/main" id="{5CC3156F-BF05-424B-BFC5-BD23820A5AC2}"/>
              </a:ext>
            </a:extLst>
          </p:cNvPr>
          <p:cNvSpPr>
            <a:spLocks noGrp="1"/>
          </p:cNvSpPr>
          <p:nvPr>
            <p:ph idx="1"/>
          </p:nvPr>
        </p:nvSpPr>
        <p:spPr>
          <a:xfrm>
            <a:off x="609600" y="1295399"/>
            <a:ext cx="8229600" cy="1676401"/>
          </a:xfrm>
        </p:spPr>
        <p:txBody>
          <a:bodyPr>
            <a:normAutofit/>
          </a:bodyPr>
          <a:lstStyle/>
          <a:p>
            <a:pPr marL="0" indent="0">
              <a:buNone/>
            </a:pPr>
            <a:r>
              <a:rPr lang="en-IN" sz="2800" b="1" dirty="0">
                <a:solidFill>
                  <a:srgbClr val="0070C0"/>
                </a:solidFill>
              </a:rPr>
              <a:t>Stage 1</a:t>
            </a:r>
            <a:r>
              <a:rPr lang="en-IN" sz="2800" dirty="0"/>
              <a:t>: Creation of Domain Ontology</a:t>
            </a:r>
          </a:p>
          <a:p>
            <a:pPr marL="0" indent="0">
              <a:buNone/>
            </a:pPr>
            <a:r>
              <a:rPr lang="en-IN" sz="2800" b="1" dirty="0">
                <a:solidFill>
                  <a:srgbClr val="0070C0"/>
                </a:solidFill>
              </a:rPr>
              <a:t>Stage 2</a:t>
            </a:r>
            <a:r>
              <a:rPr lang="en-IN" sz="2800" dirty="0"/>
              <a:t>: Generation of AI and LO annotated ontology</a:t>
            </a:r>
          </a:p>
          <a:p>
            <a:pPr marL="0" indent="0">
              <a:buNone/>
            </a:pPr>
            <a:r>
              <a:rPr lang="en-IN" sz="2800" b="1" dirty="0">
                <a:solidFill>
                  <a:srgbClr val="0070C0"/>
                </a:solidFill>
              </a:rPr>
              <a:t>Stage 3</a:t>
            </a:r>
            <a:r>
              <a:rPr lang="en-IN" sz="2800" dirty="0"/>
              <a:t>:  Designing an AI alignment score</a:t>
            </a:r>
          </a:p>
        </p:txBody>
      </p:sp>
      <p:sp>
        <p:nvSpPr>
          <p:cNvPr id="3" name="Date Placeholder 2">
            <a:extLst>
              <a:ext uri="{FF2B5EF4-FFF2-40B4-BE49-F238E27FC236}">
                <a16:creationId xmlns:a16="http://schemas.microsoft.com/office/drawing/2014/main" id="{8847FF9D-D366-455B-824F-14C3428EE700}"/>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734AD6E6-CF6C-4B91-AD08-25A0773696D5}"/>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01B44C93-5F45-41B1-B77F-2B664113C43E}"/>
              </a:ext>
            </a:extLst>
          </p:cNvPr>
          <p:cNvSpPr>
            <a:spLocks noGrp="1"/>
          </p:cNvSpPr>
          <p:nvPr>
            <p:ph type="sldNum" sz="quarter" idx="12"/>
          </p:nvPr>
        </p:nvSpPr>
        <p:spPr/>
        <p:txBody>
          <a:bodyPr/>
          <a:lstStyle/>
          <a:p>
            <a:fld id="{3CC161E5-DE07-4961-B22F-C68CF7F3FCB9}" type="slidenum">
              <a:rPr lang="en-US" smtClean="0"/>
              <a:t>17</a:t>
            </a:fld>
            <a:endParaRPr lang="en-US"/>
          </a:p>
        </p:txBody>
      </p:sp>
      <p:pic>
        <p:nvPicPr>
          <p:cNvPr id="8" name="Picture 7">
            <a:extLst>
              <a:ext uri="{FF2B5EF4-FFF2-40B4-BE49-F238E27FC236}">
                <a16:creationId xmlns:a16="http://schemas.microsoft.com/office/drawing/2014/main" id="{EB1A4F0B-1431-49BE-ACE0-E51BE674E5C7}"/>
              </a:ext>
            </a:extLst>
          </p:cNvPr>
          <p:cNvPicPr>
            <a:picLocks noChangeAspect="1"/>
          </p:cNvPicPr>
          <p:nvPr/>
        </p:nvPicPr>
        <p:blipFill>
          <a:blip r:embed="rId2"/>
          <a:stretch>
            <a:fillRect/>
          </a:stretch>
        </p:blipFill>
        <p:spPr>
          <a:xfrm>
            <a:off x="247650" y="3286539"/>
            <a:ext cx="8591550" cy="2489200"/>
          </a:xfrm>
          <a:prstGeom prst="rect">
            <a:avLst/>
          </a:prstGeom>
          <a:ln>
            <a:solidFill>
              <a:schemeClr val="tx1"/>
            </a:solidFill>
          </a:ln>
        </p:spPr>
      </p:pic>
    </p:spTree>
    <p:extLst>
      <p:ext uri="{BB962C8B-B14F-4D97-AF65-F5344CB8AC3E}">
        <p14:creationId xmlns:p14="http://schemas.microsoft.com/office/powerpoint/2010/main" val="249874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39D1-08EE-4EEA-9B97-C45A87FD6F36}"/>
              </a:ext>
            </a:extLst>
          </p:cNvPr>
          <p:cNvSpPr>
            <a:spLocks noGrp="1"/>
          </p:cNvSpPr>
          <p:nvPr>
            <p:ph type="title"/>
          </p:nvPr>
        </p:nvSpPr>
        <p:spPr>
          <a:xfrm>
            <a:off x="457200" y="503238"/>
            <a:ext cx="8229600" cy="563562"/>
          </a:xfrm>
        </p:spPr>
        <p:txBody>
          <a:bodyPr>
            <a:normAutofit fontScale="90000"/>
          </a:bodyPr>
          <a:lstStyle/>
          <a:p>
            <a:r>
              <a:rPr lang="en-US" b="1" dirty="0">
                <a:solidFill>
                  <a:srgbClr val="C00000"/>
                </a:solidFill>
              </a:rPr>
              <a:t>Stage 1: Creation of Domain Ontology</a:t>
            </a:r>
            <a:endParaRPr lang="en-IN" dirty="0"/>
          </a:p>
        </p:txBody>
      </p:sp>
      <p:sp>
        <p:nvSpPr>
          <p:cNvPr id="3" name="Date Placeholder 2">
            <a:extLst>
              <a:ext uri="{FF2B5EF4-FFF2-40B4-BE49-F238E27FC236}">
                <a16:creationId xmlns:a16="http://schemas.microsoft.com/office/drawing/2014/main" id="{E9E83520-AE7D-4B72-896E-F1DA29516D25}"/>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1528715B-655A-45FB-9C7A-A0CC23F1442E}"/>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6F7C5457-4BE0-4AEF-B7B2-B9F419E0DB66}"/>
              </a:ext>
            </a:extLst>
          </p:cNvPr>
          <p:cNvSpPr>
            <a:spLocks noGrp="1"/>
          </p:cNvSpPr>
          <p:nvPr>
            <p:ph type="sldNum" sz="quarter" idx="12"/>
          </p:nvPr>
        </p:nvSpPr>
        <p:spPr/>
        <p:txBody>
          <a:bodyPr/>
          <a:lstStyle/>
          <a:p>
            <a:fld id="{3CC161E5-DE07-4961-B22F-C68CF7F3FCB9}" type="slidenum">
              <a:rPr lang="en-US" smtClean="0"/>
              <a:t>18</a:t>
            </a:fld>
            <a:endParaRPr lang="en-US"/>
          </a:p>
        </p:txBody>
      </p:sp>
      <p:pic>
        <p:nvPicPr>
          <p:cNvPr id="6" name="Picture 5">
            <a:extLst>
              <a:ext uri="{FF2B5EF4-FFF2-40B4-BE49-F238E27FC236}">
                <a16:creationId xmlns:a16="http://schemas.microsoft.com/office/drawing/2014/main" id="{B61AE580-25BB-48B9-B629-E2F83BA1EADB}"/>
              </a:ext>
            </a:extLst>
          </p:cNvPr>
          <p:cNvPicPr>
            <a:picLocks noChangeAspect="1"/>
          </p:cNvPicPr>
          <p:nvPr/>
        </p:nvPicPr>
        <p:blipFill>
          <a:blip r:embed="rId2"/>
          <a:stretch>
            <a:fillRect/>
          </a:stretch>
        </p:blipFill>
        <p:spPr>
          <a:xfrm>
            <a:off x="466725" y="1438275"/>
            <a:ext cx="8524875" cy="4657725"/>
          </a:xfrm>
          <a:prstGeom prst="rect">
            <a:avLst/>
          </a:prstGeom>
        </p:spPr>
      </p:pic>
      <p:sp>
        <p:nvSpPr>
          <p:cNvPr id="7" name="Folded Corner 8">
            <a:extLst>
              <a:ext uri="{FF2B5EF4-FFF2-40B4-BE49-F238E27FC236}">
                <a16:creationId xmlns:a16="http://schemas.microsoft.com/office/drawing/2014/main" id="{27207F32-EC5E-4A05-8201-9EA320AC03E1}"/>
              </a:ext>
            </a:extLst>
          </p:cNvPr>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IQuE/Stage 1</a:t>
            </a:r>
          </a:p>
        </p:txBody>
      </p:sp>
      <p:cxnSp>
        <p:nvCxnSpPr>
          <p:cNvPr id="9" name="Straight Arrow Connector 8">
            <a:extLst>
              <a:ext uri="{FF2B5EF4-FFF2-40B4-BE49-F238E27FC236}">
                <a16:creationId xmlns:a16="http://schemas.microsoft.com/office/drawing/2014/main" id="{47710414-EFD8-4545-A660-6E227B31B491}"/>
              </a:ext>
            </a:extLst>
          </p:cNvPr>
          <p:cNvCxnSpPr/>
          <p:nvPr/>
        </p:nvCxnSpPr>
        <p:spPr>
          <a:xfrm>
            <a:off x="11353800" y="3657600"/>
            <a:ext cx="16565" cy="198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6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39D1-08EE-4EEA-9B97-C45A87FD6F36}"/>
              </a:ext>
            </a:extLst>
          </p:cNvPr>
          <p:cNvSpPr>
            <a:spLocks noGrp="1"/>
          </p:cNvSpPr>
          <p:nvPr>
            <p:ph type="title"/>
          </p:nvPr>
        </p:nvSpPr>
        <p:spPr>
          <a:xfrm>
            <a:off x="457200" y="503238"/>
            <a:ext cx="8229600" cy="563562"/>
          </a:xfrm>
        </p:spPr>
        <p:txBody>
          <a:bodyPr>
            <a:normAutofit fontScale="90000"/>
          </a:bodyPr>
          <a:lstStyle/>
          <a:p>
            <a:r>
              <a:rPr lang="en-US" b="1" dirty="0">
                <a:solidFill>
                  <a:srgbClr val="C00000"/>
                </a:solidFill>
              </a:rPr>
              <a:t>Stage 1: Creation of Domain Ontology</a:t>
            </a:r>
            <a:endParaRPr lang="en-IN" dirty="0"/>
          </a:p>
        </p:txBody>
      </p:sp>
      <p:sp>
        <p:nvSpPr>
          <p:cNvPr id="3" name="Date Placeholder 2">
            <a:extLst>
              <a:ext uri="{FF2B5EF4-FFF2-40B4-BE49-F238E27FC236}">
                <a16:creationId xmlns:a16="http://schemas.microsoft.com/office/drawing/2014/main" id="{E9E83520-AE7D-4B72-896E-F1DA29516D25}"/>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1528715B-655A-45FB-9C7A-A0CC23F1442E}"/>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6F7C5457-4BE0-4AEF-B7B2-B9F419E0DB66}"/>
              </a:ext>
            </a:extLst>
          </p:cNvPr>
          <p:cNvSpPr>
            <a:spLocks noGrp="1"/>
          </p:cNvSpPr>
          <p:nvPr>
            <p:ph type="sldNum" sz="quarter" idx="12"/>
          </p:nvPr>
        </p:nvSpPr>
        <p:spPr/>
        <p:txBody>
          <a:bodyPr/>
          <a:lstStyle/>
          <a:p>
            <a:fld id="{3CC161E5-DE07-4961-B22F-C68CF7F3FCB9}" type="slidenum">
              <a:rPr lang="en-US" smtClean="0"/>
              <a:t>19</a:t>
            </a:fld>
            <a:endParaRPr lang="en-US"/>
          </a:p>
        </p:txBody>
      </p:sp>
      <p:pic>
        <p:nvPicPr>
          <p:cNvPr id="6" name="Picture 5">
            <a:extLst>
              <a:ext uri="{FF2B5EF4-FFF2-40B4-BE49-F238E27FC236}">
                <a16:creationId xmlns:a16="http://schemas.microsoft.com/office/drawing/2014/main" id="{B61AE580-25BB-48B9-B629-E2F83BA1EADB}"/>
              </a:ext>
            </a:extLst>
          </p:cNvPr>
          <p:cNvPicPr>
            <a:picLocks noChangeAspect="1"/>
          </p:cNvPicPr>
          <p:nvPr/>
        </p:nvPicPr>
        <p:blipFill>
          <a:blip r:embed="rId2"/>
          <a:stretch>
            <a:fillRect/>
          </a:stretch>
        </p:blipFill>
        <p:spPr>
          <a:xfrm>
            <a:off x="457200" y="1434849"/>
            <a:ext cx="8524875" cy="4657725"/>
          </a:xfrm>
          <a:prstGeom prst="rect">
            <a:avLst/>
          </a:prstGeom>
        </p:spPr>
      </p:pic>
      <p:sp>
        <p:nvSpPr>
          <p:cNvPr id="7" name="Folded Corner 8">
            <a:extLst>
              <a:ext uri="{FF2B5EF4-FFF2-40B4-BE49-F238E27FC236}">
                <a16:creationId xmlns:a16="http://schemas.microsoft.com/office/drawing/2014/main" id="{FF2FA6D7-EAF8-491B-961C-9ABD243E2D97}"/>
              </a:ext>
            </a:extLst>
          </p:cNvPr>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IQuE/Stage 1</a:t>
            </a:r>
          </a:p>
        </p:txBody>
      </p:sp>
      <p:pic>
        <p:nvPicPr>
          <p:cNvPr id="8" name="Picture 7">
            <a:hlinkClick r:id="rId3" action="ppaction://hlinksldjump"/>
            <a:extLst>
              <a:ext uri="{FF2B5EF4-FFF2-40B4-BE49-F238E27FC236}">
                <a16:creationId xmlns:a16="http://schemas.microsoft.com/office/drawing/2014/main" id="{A0B8367D-0ECB-4BB7-8B8D-95B95260DA1F}"/>
              </a:ext>
            </a:extLst>
          </p:cNvPr>
          <p:cNvPicPr>
            <a:picLocks noChangeAspect="1"/>
          </p:cNvPicPr>
          <p:nvPr/>
        </p:nvPicPr>
        <p:blipFill>
          <a:blip r:embed="rId4"/>
          <a:stretch>
            <a:fillRect/>
          </a:stretch>
        </p:blipFill>
        <p:spPr>
          <a:xfrm>
            <a:off x="5257800" y="2895600"/>
            <a:ext cx="2881929" cy="2933700"/>
          </a:xfrm>
          <a:prstGeom prst="rect">
            <a:avLst/>
          </a:prstGeom>
          <a:ln w="28575">
            <a:solidFill>
              <a:srgbClr val="C00000"/>
            </a:solidFill>
          </a:ln>
        </p:spPr>
      </p:pic>
      <p:sp>
        <p:nvSpPr>
          <p:cNvPr id="9" name="Rectangle 8">
            <a:extLst>
              <a:ext uri="{FF2B5EF4-FFF2-40B4-BE49-F238E27FC236}">
                <a16:creationId xmlns:a16="http://schemas.microsoft.com/office/drawing/2014/main" id="{029EE4FF-E909-43F3-9A3C-43953D201074}"/>
              </a:ext>
            </a:extLst>
          </p:cNvPr>
          <p:cNvSpPr/>
          <p:nvPr/>
        </p:nvSpPr>
        <p:spPr>
          <a:xfrm>
            <a:off x="7239000" y="6092574"/>
            <a:ext cx="1295400" cy="36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3" action="ppaction://hlinksldjump"/>
              </a:rPr>
              <a:t>Ontology</a:t>
            </a:r>
            <a:endParaRPr lang="en-IN" dirty="0"/>
          </a:p>
        </p:txBody>
      </p:sp>
    </p:spTree>
    <p:extLst>
      <p:ext uri="{BB962C8B-B14F-4D97-AF65-F5344CB8AC3E}">
        <p14:creationId xmlns:p14="http://schemas.microsoft.com/office/powerpoint/2010/main" val="278856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700336" y="1066800"/>
            <a:ext cx="7910264" cy="1981200"/>
          </a:xfrm>
        </p:spPr>
        <p:txBody>
          <a:bodyPr>
            <a:noAutofit/>
          </a:bodyPr>
          <a:lstStyle/>
          <a:p>
            <a:pPr algn="l"/>
            <a:r>
              <a:rPr lang="en-US" sz="2400" dirty="0"/>
              <a:t>Assessment is a broad term defined as a process for obtaining information that is used for making decisions about students, curricula and educational policy. </a:t>
            </a:r>
            <a:br>
              <a:rPr lang="en-US" sz="2400" dirty="0"/>
            </a:br>
            <a:r>
              <a:rPr lang="en-US" sz="2400" dirty="0"/>
              <a:t>						(Nitko, A. J, 2001) </a:t>
            </a:r>
          </a:p>
        </p:txBody>
      </p:sp>
      <p:sp>
        <p:nvSpPr>
          <p:cNvPr id="8" name="Slide Number Placeholder 7"/>
          <p:cNvSpPr>
            <a:spLocks noGrp="1"/>
          </p:cNvSpPr>
          <p:nvPr>
            <p:ph type="sldNum" sz="quarter" idx="12"/>
          </p:nvPr>
        </p:nvSpPr>
        <p:spPr/>
        <p:txBody>
          <a:bodyPr/>
          <a:lstStyle/>
          <a:p>
            <a:fld id="{DF6A1BAA-F7F2-4F0A-89DC-5AD682047011}" type="slidenum">
              <a:rPr lang="en-IN" smtClean="0"/>
              <a:pPr/>
              <a:t>2</a:t>
            </a:fld>
            <a:endParaRPr lang="en-IN"/>
          </a:p>
        </p:txBody>
      </p:sp>
      <p:sp>
        <p:nvSpPr>
          <p:cNvPr id="15" name="Title 4"/>
          <p:cNvSpPr txBox="1">
            <a:spLocks/>
          </p:cNvSpPr>
          <p:nvPr/>
        </p:nvSpPr>
        <p:spPr>
          <a:xfrm>
            <a:off x="838200" y="2915072"/>
            <a:ext cx="7910264"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p>
        </p:txBody>
      </p:sp>
      <p:sp>
        <p:nvSpPr>
          <p:cNvPr id="2" name="Rectangle 1"/>
          <p:cNvSpPr/>
          <p:nvPr/>
        </p:nvSpPr>
        <p:spPr>
          <a:xfrm>
            <a:off x="685800" y="3881497"/>
            <a:ext cx="8077200" cy="1569660"/>
          </a:xfrm>
          <a:prstGeom prst="rect">
            <a:avLst/>
          </a:prstGeom>
        </p:spPr>
        <p:txBody>
          <a:bodyPr wrap="square">
            <a:spAutoFit/>
          </a:bodyPr>
          <a:lstStyle/>
          <a:p>
            <a:r>
              <a:rPr lang="en-US" sz="2400" dirty="0"/>
              <a:t>As far as students are concerned, assessment is the curriculum. They will learn what they think they will be assessed on, not by what is in the curriculum</a:t>
            </a:r>
          </a:p>
          <a:p>
            <a:r>
              <a:rPr lang="en-US" sz="2400" dirty="0"/>
              <a:t> 						          (Biggs, 2003) </a:t>
            </a:r>
          </a:p>
        </p:txBody>
      </p:sp>
      <p:sp>
        <p:nvSpPr>
          <p:cNvPr id="3" name="Date Placeholder 2"/>
          <p:cNvSpPr>
            <a:spLocks noGrp="1"/>
          </p:cNvSpPr>
          <p:nvPr>
            <p:ph type="dt" sz="half" idx="10"/>
          </p:nvPr>
        </p:nvSpPr>
        <p:spPr/>
        <p:txBody>
          <a:bodyPr/>
          <a:lstStyle/>
          <a:p>
            <a:r>
              <a:rPr lang="en-US"/>
              <a:t>17-10-2017</a:t>
            </a:r>
          </a:p>
        </p:txBody>
      </p:sp>
      <p:sp>
        <p:nvSpPr>
          <p:cNvPr id="4" name="Footer Placeholder 3"/>
          <p:cNvSpPr>
            <a:spLocks noGrp="1"/>
          </p:cNvSpPr>
          <p:nvPr>
            <p:ph type="ftr" sz="quarter" idx="11"/>
          </p:nvPr>
        </p:nvSpPr>
        <p:spPr/>
        <p:txBody>
          <a:bodyPr/>
          <a:lstStyle/>
          <a:p>
            <a:r>
              <a:rPr lang="en-US" dirty="0"/>
              <a:t>Framework for generation and evaluation of Assessment Instrument</a:t>
            </a:r>
          </a:p>
        </p:txBody>
      </p:sp>
    </p:spTree>
    <p:extLst>
      <p:ext uri="{BB962C8B-B14F-4D97-AF65-F5344CB8AC3E}">
        <p14:creationId xmlns:p14="http://schemas.microsoft.com/office/powerpoint/2010/main" val="3317906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001000" cy="944562"/>
          </a:xfrm>
        </p:spPr>
        <p:txBody>
          <a:bodyPr>
            <a:noAutofit/>
          </a:bodyPr>
          <a:lstStyle/>
          <a:p>
            <a:pPr algn="l"/>
            <a:r>
              <a:rPr lang="en-US" sz="3200" b="1" dirty="0">
                <a:solidFill>
                  <a:srgbClr val="C00000"/>
                </a:solidFill>
              </a:rPr>
              <a:t>Stage 2: Generation of LO and Instrument Annotated Ontology</a:t>
            </a:r>
          </a:p>
        </p:txBody>
      </p:sp>
      <p:sp>
        <p:nvSpPr>
          <p:cNvPr id="3" name="Slide Number Placeholder 2"/>
          <p:cNvSpPr>
            <a:spLocks noGrp="1"/>
          </p:cNvSpPr>
          <p:nvPr>
            <p:ph type="sldNum" sz="quarter" idx="12"/>
          </p:nvPr>
        </p:nvSpPr>
        <p:spPr/>
        <p:txBody>
          <a:bodyPr/>
          <a:lstStyle/>
          <a:p>
            <a:fld id="{3CC161E5-DE07-4961-B22F-C68CF7F3FCB9}" type="slidenum">
              <a:rPr lang="en-US" smtClean="0"/>
              <a:t>20</a:t>
            </a:fld>
            <a:endParaRPr lang="en-US"/>
          </a:p>
        </p:txBody>
      </p:sp>
      <p:sp>
        <p:nvSpPr>
          <p:cNvPr id="5" name="Folded Corner 4"/>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IQuE/Stage 2</a:t>
            </a:r>
          </a:p>
        </p:txBody>
      </p:sp>
      <p:sp>
        <p:nvSpPr>
          <p:cNvPr id="4" name="Date Placeholder 3"/>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pic>
        <p:nvPicPr>
          <p:cNvPr id="7" name="Picture 6">
            <a:extLst>
              <a:ext uri="{FF2B5EF4-FFF2-40B4-BE49-F238E27FC236}">
                <a16:creationId xmlns:a16="http://schemas.microsoft.com/office/drawing/2014/main" id="{FCA93E9C-4C05-434C-86F9-265882FF2B35}"/>
              </a:ext>
            </a:extLst>
          </p:cNvPr>
          <p:cNvPicPr>
            <a:picLocks noChangeAspect="1"/>
          </p:cNvPicPr>
          <p:nvPr/>
        </p:nvPicPr>
        <p:blipFill>
          <a:blip r:embed="rId2"/>
          <a:stretch>
            <a:fillRect/>
          </a:stretch>
        </p:blipFill>
        <p:spPr>
          <a:xfrm>
            <a:off x="304800" y="1524000"/>
            <a:ext cx="8486775" cy="4565374"/>
          </a:xfrm>
          <a:prstGeom prst="rect">
            <a:avLst/>
          </a:prstGeom>
        </p:spPr>
      </p:pic>
      <p:sp>
        <p:nvSpPr>
          <p:cNvPr id="9" name="Rectangle 8">
            <a:hlinkClick r:id="rId3" action="ppaction://hlinksldjump"/>
            <a:extLst>
              <a:ext uri="{FF2B5EF4-FFF2-40B4-BE49-F238E27FC236}">
                <a16:creationId xmlns:a16="http://schemas.microsoft.com/office/drawing/2014/main" id="{CFFF34B0-280A-4026-98C0-CF1FA1DEAB4F}"/>
              </a:ext>
            </a:extLst>
          </p:cNvPr>
          <p:cNvSpPr/>
          <p:nvPr/>
        </p:nvSpPr>
        <p:spPr>
          <a:xfrm>
            <a:off x="3276600" y="3581400"/>
            <a:ext cx="1143000" cy="609600"/>
          </a:xfrm>
          <a:prstGeom prst="rect">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hlinkClick r:id="rId4" action="ppaction://hlinksldjump"/>
            <a:extLst>
              <a:ext uri="{FF2B5EF4-FFF2-40B4-BE49-F238E27FC236}">
                <a16:creationId xmlns:a16="http://schemas.microsoft.com/office/drawing/2014/main" id="{B49E36A8-691B-462E-916F-C03DA18F14CB}"/>
              </a:ext>
            </a:extLst>
          </p:cNvPr>
          <p:cNvSpPr/>
          <p:nvPr/>
        </p:nvSpPr>
        <p:spPr>
          <a:xfrm>
            <a:off x="4495800" y="4419600"/>
            <a:ext cx="1134717" cy="609600"/>
          </a:xfrm>
          <a:prstGeom prst="rect">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10987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b="1" dirty="0">
                <a:solidFill>
                  <a:srgbClr val="C00000"/>
                </a:solidFill>
              </a:rPr>
              <a:t>AI Alignment view</a:t>
            </a:r>
          </a:p>
        </p:txBody>
      </p:sp>
      <p:sp>
        <p:nvSpPr>
          <p:cNvPr id="4" name="Slide Number Placeholder 3"/>
          <p:cNvSpPr>
            <a:spLocks noGrp="1"/>
          </p:cNvSpPr>
          <p:nvPr>
            <p:ph type="sldNum" sz="quarter" idx="12"/>
          </p:nvPr>
        </p:nvSpPr>
        <p:spPr/>
        <p:txBody>
          <a:bodyPr/>
          <a:lstStyle/>
          <a:p>
            <a:fld id="{3CC161E5-DE07-4961-B22F-C68CF7F3FCB9}" type="slidenum">
              <a:rPr lang="en-US" smtClean="0"/>
              <a:t>21</a:t>
            </a:fld>
            <a:endParaRPr lang="en-US"/>
          </a:p>
        </p:txBody>
      </p:sp>
      <p:sp>
        <p:nvSpPr>
          <p:cNvPr id="6" name="TextBox 5"/>
          <p:cNvSpPr txBox="1"/>
          <p:nvPr/>
        </p:nvSpPr>
        <p:spPr>
          <a:xfrm>
            <a:off x="609600" y="4293275"/>
            <a:ext cx="7848600" cy="2031325"/>
          </a:xfrm>
          <a:prstGeom prst="rect">
            <a:avLst/>
          </a:prstGeom>
          <a:noFill/>
        </p:spPr>
        <p:txBody>
          <a:bodyPr wrap="square" rtlCol="0">
            <a:spAutoFit/>
          </a:bodyPr>
          <a:lstStyle/>
          <a:p>
            <a:r>
              <a:rPr lang="en-US" dirty="0"/>
              <a:t>Every node represent the concept in the domain, following information is associated with it such as </a:t>
            </a:r>
          </a:p>
          <a:p>
            <a:pPr marL="573088" indent="-285750">
              <a:buAutoNum type="romanLcParenBoth"/>
            </a:pPr>
            <a:r>
              <a:rPr lang="en-US" dirty="0"/>
              <a:t>Is the concept from the syllabus?</a:t>
            </a:r>
          </a:p>
          <a:p>
            <a:pPr marL="573088" indent="-285750">
              <a:buAutoNum type="romanLcParenBoth"/>
            </a:pPr>
            <a:r>
              <a:rPr lang="en-US" dirty="0"/>
              <a:t>Is it covered by any LO? If yes, what is the cognitive level expected from an assessment question that can be framed on that concept? </a:t>
            </a:r>
          </a:p>
          <a:p>
            <a:pPr marL="573088" indent="-285750">
              <a:buAutoNum type="romanLcParenBoth"/>
            </a:pPr>
            <a:r>
              <a:rPr lang="en-US" dirty="0"/>
              <a:t>Is there any assessment question that is actually asked on it? If yes, what is cognitive level of the asked question?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399"/>
            <a:ext cx="7010400" cy="337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lded Corner 6"/>
          <p:cNvSpPr/>
          <p:nvPr/>
        </p:nvSpPr>
        <p:spPr bwMode="auto">
          <a:xfrm>
            <a:off x="5943600" y="0"/>
            <a:ext cx="3124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2/Alignment </a:t>
            </a:r>
            <a:r>
              <a:rPr lang="en-US" b="1" dirty="0" err="1"/>
              <a:t>veiw</a:t>
            </a:r>
            <a:endParaRPr lang="en-US" b="1" dirty="0"/>
          </a:p>
        </p:txBody>
      </p:sp>
      <p:sp>
        <p:nvSpPr>
          <p:cNvPr id="3" name="Date Placeholder 2"/>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3623761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Autofit/>
          </a:bodyPr>
          <a:lstStyle/>
          <a:p>
            <a:pPr algn="l"/>
            <a:r>
              <a:rPr lang="en-US" sz="3600" b="1" dirty="0">
                <a:solidFill>
                  <a:srgbClr val="C00000"/>
                </a:solidFill>
              </a:rPr>
              <a:t>Stage 3: Devising an AI Alignment Score</a:t>
            </a:r>
          </a:p>
        </p:txBody>
      </p:sp>
      <p:sp>
        <p:nvSpPr>
          <p:cNvPr id="3" name="Content Placeholder 2"/>
          <p:cNvSpPr>
            <a:spLocks noGrp="1"/>
          </p:cNvSpPr>
          <p:nvPr>
            <p:ph idx="1"/>
          </p:nvPr>
        </p:nvSpPr>
        <p:spPr>
          <a:xfrm>
            <a:off x="457199" y="1143000"/>
            <a:ext cx="8610601" cy="2057400"/>
          </a:xfrm>
        </p:spPr>
        <p:txBody>
          <a:bodyPr>
            <a:normAutofit fontScale="92500" lnSpcReduction="10000"/>
          </a:bodyPr>
          <a:lstStyle/>
          <a:p>
            <a:r>
              <a:rPr lang="en-US" sz="3000" dirty="0"/>
              <a:t>When an AI and a set of LOs are fed to the IQuE system, it calculates the measure of alignment for every question-LO pair and calculates a </a:t>
            </a:r>
          </a:p>
          <a:p>
            <a:pPr lvl="1"/>
            <a:r>
              <a:rPr lang="en-US" sz="2600" dirty="0"/>
              <a:t>content alignment score </a:t>
            </a:r>
          </a:p>
          <a:p>
            <a:pPr lvl="1"/>
            <a:r>
              <a:rPr lang="en-US" sz="2600" dirty="0"/>
              <a:t>cognitive level alignment score </a:t>
            </a:r>
          </a:p>
          <a:p>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22</a:t>
            </a:fld>
            <a:endParaRPr lang="en-US"/>
          </a:p>
        </p:txBody>
      </p:sp>
      <p:sp>
        <p:nvSpPr>
          <p:cNvPr id="5" name="Folded Corner 4"/>
          <p:cNvSpPr/>
          <p:nvPr/>
        </p:nvSpPr>
        <p:spPr bwMode="auto">
          <a:xfrm>
            <a:off x="5943600" y="0"/>
            <a:ext cx="3124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3/Alignment score</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pic>
        <p:nvPicPr>
          <p:cNvPr id="8" name="Picture 7">
            <a:extLst>
              <a:ext uri="{FF2B5EF4-FFF2-40B4-BE49-F238E27FC236}">
                <a16:creationId xmlns:a16="http://schemas.microsoft.com/office/drawing/2014/main" id="{6FBAC72D-9B63-4AC8-B03B-B055152F38FE}"/>
              </a:ext>
            </a:extLst>
          </p:cNvPr>
          <p:cNvPicPr>
            <a:picLocks noChangeAspect="1"/>
          </p:cNvPicPr>
          <p:nvPr/>
        </p:nvPicPr>
        <p:blipFill>
          <a:blip r:embed="rId2"/>
          <a:stretch>
            <a:fillRect/>
          </a:stretch>
        </p:blipFill>
        <p:spPr>
          <a:xfrm>
            <a:off x="328612" y="3276600"/>
            <a:ext cx="8486775" cy="2819400"/>
          </a:xfrm>
          <a:prstGeom prst="rect">
            <a:avLst/>
          </a:prstGeom>
        </p:spPr>
      </p:pic>
    </p:spTree>
    <p:extLst>
      <p:ext uri="{BB962C8B-B14F-4D97-AF65-F5344CB8AC3E}">
        <p14:creationId xmlns:p14="http://schemas.microsoft.com/office/powerpoint/2010/main" val="226681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rmAutofit fontScale="90000"/>
          </a:bodyPr>
          <a:lstStyle/>
          <a:p>
            <a:pPr algn="l"/>
            <a:r>
              <a:rPr lang="en-US" sz="3600" b="1" dirty="0">
                <a:solidFill>
                  <a:srgbClr val="C00000"/>
                </a:solidFill>
              </a:rPr>
              <a:t>Alignment Score between LO and question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41437"/>
                <a:ext cx="8229600" cy="4830763"/>
              </a:xfrm>
            </p:spPr>
            <p:txBody>
              <a:bodyPr>
                <a:normAutofit fontScale="85000" lnSpcReduction="10000"/>
              </a:bodyPr>
              <a:lstStyle/>
              <a:p>
                <a:pPr marL="0" indent="0">
                  <a:buNone/>
                </a:pPr>
                <a:r>
                  <a:rPr lang="en-US" sz="2800" b="1" u="sng" dirty="0"/>
                  <a:t>[A] Measure of Content Alignment</a:t>
                </a:r>
                <a:r>
                  <a:rPr lang="en-US" sz="2800" dirty="0"/>
                  <a:t> </a:t>
                </a:r>
              </a:p>
              <a:p>
                <a:r>
                  <a:rPr lang="en-US" sz="2800" dirty="0"/>
                  <a:t>CL is the set of concepts covered by LO and CQ is the set of concepts covered by a question.</a:t>
                </a:r>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𝐴𝑙𝑖𝑔𝑛𝑚𝑒𝑛𝑡</m:t>
                      </m:r>
                      <m:r>
                        <a:rPr lang="en-US" sz="2000" i="1">
                          <a:latin typeface="Cambria Math"/>
                        </a:rPr>
                        <m:t> </m:t>
                      </m:r>
                      <m:d>
                        <m:dPr>
                          <m:ctrlPr>
                            <a:rPr lang="en-US" sz="2000" i="1">
                              <a:latin typeface="Cambria Math" panose="02040503050406030204" pitchFamily="18" charset="0"/>
                            </a:rPr>
                          </m:ctrlPr>
                        </m:dPr>
                        <m:e>
                          <m:r>
                            <a:rPr lang="en-US" sz="2000" i="1">
                              <a:latin typeface="Cambria Math"/>
                            </a:rPr>
                            <m:t>𝑄</m:t>
                          </m:r>
                          <m:r>
                            <a:rPr lang="en-US" sz="2000" i="1">
                              <a:latin typeface="Cambria Math"/>
                            </a:rPr>
                            <m:t>, </m:t>
                          </m:r>
                          <m:r>
                            <a:rPr lang="en-US" sz="2000" i="1">
                              <a:latin typeface="Cambria Math"/>
                            </a:rPr>
                            <m:t>𝐿𝑂</m:t>
                          </m:r>
                        </m:e>
                      </m:d>
                      <m:r>
                        <a:rPr lang="en-US" sz="2000" i="1">
                          <a:latin typeface="Cambria Math"/>
                        </a:rPr>
                        <m:t>= </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r>
                                <a:rPr lang="en-IN" sz="2000" b="0" i="1" smtClean="0">
                                  <a:latin typeface="Cambria Math" panose="02040503050406030204" pitchFamily="18" charset="0"/>
                                </a:rPr>
                                <m:t>𝐶</m:t>
                              </m:r>
                              <m:r>
                                <a:rPr lang="en-US" sz="2000" i="1">
                                  <a:latin typeface="Cambria Math"/>
                                </a:rPr>
                                <m:t>𝑄</m:t>
                              </m:r>
                              <m:r>
                                <a:rPr lang="en-US" sz="2000" i="1">
                                  <a:latin typeface="Cambria Math"/>
                                </a:rPr>
                                <m:t>∩</m:t>
                              </m:r>
                              <m:r>
                                <a:rPr lang="en-IN" sz="2000" b="0" i="1" smtClean="0">
                                  <a:latin typeface="Cambria Math" panose="02040503050406030204" pitchFamily="18" charset="0"/>
                                </a:rPr>
                                <m:t>𝐶</m:t>
                              </m:r>
                              <m:r>
                                <a:rPr lang="en-US" sz="2000" i="1">
                                  <a:latin typeface="Cambria Math"/>
                                </a:rPr>
                                <m:t>𝐿</m:t>
                              </m:r>
                            </m:e>
                          </m:d>
                        </m:num>
                        <m:den>
                          <m:d>
                            <m:dPr>
                              <m:begChr m:val="|"/>
                              <m:endChr m:val="|"/>
                              <m:ctrlPr>
                                <a:rPr lang="en-US" sz="2000" i="1">
                                  <a:latin typeface="Cambria Math" panose="02040503050406030204" pitchFamily="18" charset="0"/>
                                </a:rPr>
                              </m:ctrlPr>
                            </m:dPr>
                            <m:e>
                              <m:r>
                                <a:rPr lang="en-IN" sz="2000" b="0" i="1" smtClean="0">
                                  <a:latin typeface="Cambria Math" panose="02040503050406030204" pitchFamily="18" charset="0"/>
                                </a:rPr>
                                <m:t>𝐶</m:t>
                              </m:r>
                              <m:r>
                                <a:rPr lang="en-US" sz="2000" i="1">
                                  <a:latin typeface="Cambria Math"/>
                                </a:rPr>
                                <m:t>𝑄</m:t>
                              </m:r>
                              <m:r>
                                <a:rPr lang="en-US" sz="2000" i="1">
                                  <a:latin typeface="Cambria Math"/>
                                </a:rPr>
                                <m:t>∩</m:t>
                              </m:r>
                              <m:r>
                                <a:rPr lang="en-IN" sz="2000" b="0" i="1" smtClean="0">
                                  <a:latin typeface="Cambria Math" panose="02040503050406030204" pitchFamily="18" charset="0"/>
                                </a:rPr>
                                <m:t>𝐶</m:t>
                              </m:r>
                              <m:r>
                                <a:rPr lang="en-US" sz="2000" i="1">
                                  <a:latin typeface="Cambria Math"/>
                                </a:rPr>
                                <m:t>𝐿</m:t>
                              </m:r>
                            </m:e>
                          </m:d>
                          <m:r>
                            <a:rPr lang="en-US" sz="2000" i="1">
                              <a:latin typeface="Cambria Math"/>
                            </a:rPr>
                            <m:t>+∝ </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IN" sz="2000" b="0" i="1" smtClean="0">
                                      <a:latin typeface="Cambria Math" panose="02040503050406030204" pitchFamily="18" charset="0"/>
                                    </a:rPr>
                                    <m:t>𝐶</m:t>
                                  </m:r>
                                  <m:r>
                                    <a:rPr lang="en-US" sz="2000" i="1">
                                      <a:latin typeface="Cambria Math"/>
                                    </a:rPr>
                                    <m:t>𝑄</m:t>
                                  </m:r>
                                </m:e>
                                <m:e>
                                  <m:r>
                                    <a:rPr lang="en-IN" sz="2000" b="0" i="1" smtClean="0">
                                      <a:latin typeface="Cambria Math" panose="02040503050406030204" pitchFamily="18" charset="0"/>
                                    </a:rPr>
                                    <m:t>𝐶</m:t>
                                  </m:r>
                                  <m:r>
                                    <a:rPr lang="en-US" sz="2000" i="1">
                                      <a:latin typeface="Cambria Math"/>
                                    </a:rPr>
                                    <m:t>𝐿</m:t>
                                  </m:r>
                                </m:e>
                              </m:d>
                            </m:e>
                          </m:d>
                          <m:r>
                            <a:rPr lang="en-US" sz="2000" i="1">
                              <a:latin typeface="Cambria Math"/>
                            </a:rPr>
                            <m:t>+</m:t>
                          </m:r>
                          <m:r>
                            <a:rPr lang="en-US" sz="2000" i="1">
                              <a:latin typeface="Cambria Math"/>
                            </a:rPr>
                            <m:t>𝛽</m:t>
                          </m:r>
                          <m:r>
                            <a:rPr lang="en-US" sz="2000" i="1">
                              <a:latin typeface="Cambria Math"/>
                            </a:rPr>
                            <m:t> </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IN" sz="2000" b="0" i="1" smtClean="0">
                                      <a:latin typeface="Cambria Math" panose="02040503050406030204" pitchFamily="18" charset="0"/>
                                    </a:rPr>
                                    <m:t>𝐶</m:t>
                                  </m:r>
                                  <m:r>
                                    <a:rPr lang="en-US" sz="2000" i="1">
                                      <a:latin typeface="Cambria Math"/>
                                    </a:rPr>
                                    <m:t>𝐿</m:t>
                                  </m:r>
                                </m:e>
                                <m:e>
                                  <m:r>
                                    <a:rPr lang="en-IN" sz="2000" b="0" i="1" smtClean="0">
                                      <a:latin typeface="Cambria Math" panose="02040503050406030204" pitchFamily="18" charset="0"/>
                                    </a:rPr>
                                    <m:t>𝐶</m:t>
                                  </m:r>
                                  <m:r>
                                    <a:rPr lang="en-US" sz="2000" i="1">
                                      <a:latin typeface="Cambria Math"/>
                                    </a:rPr>
                                    <m:t>𝑄</m:t>
                                  </m:r>
                                </m:e>
                              </m:d>
                            </m:e>
                          </m:d>
                          <m:r>
                            <a:rPr lang="en-US" sz="2000" i="1">
                              <a:latin typeface="Cambria Math"/>
                            </a:rPr>
                            <m:t> </m:t>
                          </m:r>
                        </m:den>
                      </m:f>
                    </m:oMath>
                  </m:oMathPara>
                </a14:m>
                <a:endParaRPr lang="en-US" sz="2000" dirty="0"/>
              </a:p>
              <a:p>
                <a:pPr marL="0" indent="0">
                  <a:buNone/>
                </a:pPr>
                <a:r>
                  <a:rPr lang="en-US" sz="2000" dirty="0"/>
                  <a:t> </a:t>
                </a:r>
              </a:p>
              <a:p>
                <a:pPr marL="0" indent="0">
                  <a:buNone/>
                </a:pPr>
                <a:r>
                  <a:rPr lang="en-US" sz="2000" dirty="0"/>
                  <a:t>             Where </a:t>
                </a:r>
              </a:p>
              <a:p>
                <a:pPr marL="1081088" indent="-55563">
                  <a:buNone/>
                </a:pPr>
                <a:r>
                  <a:rPr lang="en-US" sz="2000" dirty="0"/>
                  <a:t> |(CL ᴒ CQ)| is the number of concepts common to both LO and             question </a:t>
                </a:r>
              </a:p>
              <a:p>
                <a:pPr marL="692150" indent="0">
                  <a:buNone/>
                </a:pPr>
                <a:r>
                  <a:rPr lang="en-US" sz="2000" dirty="0"/>
                  <a:t>      |(CQ|CL)| is the number of concepts only in question not in LO </a:t>
                </a:r>
              </a:p>
              <a:p>
                <a:pPr marL="692150" indent="0">
                  <a:buNone/>
                </a:pPr>
                <a:r>
                  <a:rPr lang="en-US" sz="2000" dirty="0"/>
                  <a:t>       |(CL|CQ)| is the number of concepts only in LO not in question</a:t>
                </a:r>
              </a:p>
              <a:p>
                <a:pPr marL="692150" indent="0">
                  <a:buNone/>
                </a:pPr>
                <a:r>
                  <a:rPr lang="en-US" sz="2000" dirty="0"/>
                  <a:t>       α and β are constants in the range [0,1].</a:t>
                </a:r>
              </a:p>
              <a:p>
                <a:pPr marL="692150" indent="0">
                  <a:buNone/>
                </a:pPr>
                <a:endParaRPr lang="en-US" sz="2000" dirty="0"/>
              </a:p>
              <a:p>
                <a:pPr marL="290513" indent="0">
                  <a:buNone/>
                </a:pPr>
                <a:r>
                  <a:rPr lang="en-US" sz="2600" dirty="0"/>
                  <a:t>The measure of content Alignment (Q, LO) lies in the range of [0, 1]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41437"/>
                <a:ext cx="8229600" cy="4830763"/>
              </a:xfrm>
              <a:blipFill>
                <a:blip r:embed="rId2"/>
                <a:stretch>
                  <a:fillRect l="-1111" t="-1765" r="-66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3CC161E5-DE07-4961-B22F-C68CF7F3FCB9}" type="slidenum">
              <a:rPr lang="en-US" smtClean="0"/>
              <a:t>23</a:t>
            </a:fld>
            <a:endParaRPr lang="en-US"/>
          </a:p>
        </p:txBody>
      </p:sp>
      <p:sp>
        <p:nvSpPr>
          <p:cNvPr id="5" name="Date Placeholder 4"/>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
        <p:nvSpPr>
          <p:cNvPr id="9" name="Folded Corner 4">
            <a:extLst>
              <a:ext uri="{FF2B5EF4-FFF2-40B4-BE49-F238E27FC236}">
                <a16:creationId xmlns:a16="http://schemas.microsoft.com/office/drawing/2014/main" id="{AB20BA53-DDE9-40C7-83A8-74E812FFFE1C}"/>
              </a:ext>
            </a:extLst>
          </p:cNvPr>
          <p:cNvSpPr/>
          <p:nvPr/>
        </p:nvSpPr>
        <p:spPr bwMode="auto">
          <a:xfrm>
            <a:off x="5715000" y="0"/>
            <a:ext cx="3352800" cy="4572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3/Content Alignment</a:t>
            </a:r>
          </a:p>
        </p:txBody>
      </p:sp>
      <p:sp>
        <p:nvSpPr>
          <p:cNvPr id="6" name="Rectangle 5">
            <a:extLst>
              <a:ext uri="{FF2B5EF4-FFF2-40B4-BE49-F238E27FC236}">
                <a16:creationId xmlns:a16="http://schemas.microsoft.com/office/drawing/2014/main" id="{AC371FA1-33FC-409E-9FE1-E0DB2ECA3997}"/>
              </a:ext>
            </a:extLst>
          </p:cNvPr>
          <p:cNvSpPr/>
          <p:nvPr/>
        </p:nvSpPr>
        <p:spPr>
          <a:xfrm>
            <a:off x="7239000" y="6019800"/>
            <a:ext cx="1066800"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3" action="ppaction://hlinksldjump"/>
              </a:rPr>
              <a:t>Expand</a:t>
            </a:r>
            <a:endParaRPr lang="en-IN" dirty="0"/>
          </a:p>
        </p:txBody>
      </p:sp>
    </p:spTree>
    <p:extLst>
      <p:ext uri="{BB962C8B-B14F-4D97-AF65-F5344CB8AC3E}">
        <p14:creationId xmlns:p14="http://schemas.microsoft.com/office/powerpoint/2010/main" val="392293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sz="3600" b="1" dirty="0">
                <a:solidFill>
                  <a:srgbClr val="C00000"/>
                </a:solidFill>
              </a:rPr>
              <a:t>Alignment Score between LO and question</a:t>
            </a:r>
          </a:p>
        </p:txBody>
      </p:sp>
      <p:sp>
        <p:nvSpPr>
          <p:cNvPr id="3" name="Content Placeholder 2"/>
          <p:cNvSpPr>
            <a:spLocks noGrp="1"/>
          </p:cNvSpPr>
          <p:nvPr>
            <p:ph idx="1"/>
          </p:nvPr>
        </p:nvSpPr>
        <p:spPr>
          <a:xfrm>
            <a:off x="457200" y="1219201"/>
            <a:ext cx="8229600" cy="4648200"/>
          </a:xfrm>
        </p:spPr>
        <p:txBody>
          <a:bodyPr>
            <a:normAutofit fontScale="77500" lnSpcReduction="20000"/>
          </a:bodyPr>
          <a:lstStyle/>
          <a:p>
            <a:pPr marL="0" indent="0">
              <a:buNone/>
            </a:pPr>
            <a:r>
              <a:rPr lang="en-US" b="1" u="sng" dirty="0"/>
              <a:t>[B] Measure of Cognitive Level Alignment</a:t>
            </a:r>
          </a:p>
          <a:p>
            <a:pPr marL="0" indent="0">
              <a:buNone/>
            </a:pPr>
            <a:endParaRPr lang="en-US" dirty="0"/>
          </a:p>
          <a:p>
            <a:r>
              <a:rPr lang="en-US" dirty="0"/>
              <a:t>The cognitive levels of LO and questions are matched to get the cognitive alignment matrix.</a:t>
            </a:r>
          </a:p>
          <a:p>
            <a:pPr marL="0" indent="0">
              <a:buNone/>
            </a:pPr>
            <a:endParaRPr lang="en-US" dirty="0"/>
          </a:p>
          <a:p>
            <a:r>
              <a:rPr lang="en-US" dirty="0"/>
              <a:t>The measure of cognitive level alignment is based on the difference in the cognitive level of question and LO  </a:t>
            </a:r>
          </a:p>
          <a:p>
            <a:endParaRPr lang="en-US" dirty="0"/>
          </a:p>
          <a:p>
            <a:pPr lvl="1"/>
            <a:r>
              <a:rPr lang="en-US" b="1" dirty="0"/>
              <a:t>Rule 1:</a:t>
            </a:r>
            <a:r>
              <a:rPr lang="en-US" dirty="0"/>
              <a:t> If there is an exact match, then alignment  is 100%</a:t>
            </a:r>
          </a:p>
          <a:p>
            <a:pPr lvl="1"/>
            <a:r>
              <a:rPr lang="en-US" b="1" dirty="0"/>
              <a:t>Rule 2:</a:t>
            </a:r>
            <a:r>
              <a:rPr lang="en-US" dirty="0"/>
              <a:t> If there is a level difference of +/- 1, then alignment  is  50%.</a:t>
            </a:r>
          </a:p>
          <a:p>
            <a:pPr lvl="1"/>
            <a:r>
              <a:rPr lang="en-US" b="1" dirty="0"/>
              <a:t>Rule 3:</a:t>
            </a:r>
            <a:r>
              <a:rPr lang="en-US" dirty="0"/>
              <a:t> If there is a level difference of greater than +/- 2 then alignment  is 0%.</a:t>
            </a:r>
          </a:p>
          <a:p>
            <a:pPr lvl="1"/>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24</a:t>
            </a:fld>
            <a:endParaRPr lang="en-US"/>
          </a:p>
        </p:txBody>
      </p:sp>
      <p:sp>
        <p:nvSpPr>
          <p:cNvPr id="5" name="Folded Corner 4"/>
          <p:cNvSpPr/>
          <p:nvPr/>
        </p:nvSpPr>
        <p:spPr bwMode="auto">
          <a:xfrm>
            <a:off x="6248400" y="0"/>
            <a:ext cx="28194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3/ Cog-Alignment </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344802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E5F9-A072-4100-A92D-86C17D4F06F9}"/>
              </a:ext>
            </a:extLst>
          </p:cNvPr>
          <p:cNvSpPr>
            <a:spLocks noGrp="1"/>
          </p:cNvSpPr>
          <p:nvPr>
            <p:ph type="title"/>
          </p:nvPr>
        </p:nvSpPr>
        <p:spPr/>
        <p:txBody>
          <a:bodyPr>
            <a:normAutofit/>
          </a:bodyPr>
          <a:lstStyle/>
          <a:p>
            <a:r>
              <a:rPr lang="en-US" sz="3200" b="1" dirty="0">
                <a:solidFill>
                  <a:srgbClr val="C00000"/>
                </a:solidFill>
              </a:rPr>
              <a:t>Calculating Alignment Score between Question Set (AI) and LO Set</a:t>
            </a:r>
            <a:endParaRPr lang="en-IN" sz="3200" dirty="0"/>
          </a:p>
        </p:txBody>
      </p:sp>
      <p:sp>
        <p:nvSpPr>
          <p:cNvPr id="4" name="Date Placeholder 3">
            <a:extLst>
              <a:ext uri="{FF2B5EF4-FFF2-40B4-BE49-F238E27FC236}">
                <a16:creationId xmlns:a16="http://schemas.microsoft.com/office/drawing/2014/main" id="{C4E306A5-F2FA-4A2F-9FC6-C170AE28FD26}"/>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6E209140-EB11-40F5-88A9-111A6B83A3CF}"/>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442617CC-E691-4F1A-9BEA-4CE92B82B99D}"/>
              </a:ext>
            </a:extLst>
          </p:cNvPr>
          <p:cNvSpPr>
            <a:spLocks noGrp="1"/>
          </p:cNvSpPr>
          <p:nvPr>
            <p:ph type="sldNum" sz="quarter" idx="12"/>
          </p:nvPr>
        </p:nvSpPr>
        <p:spPr/>
        <p:txBody>
          <a:bodyPr/>
          <a:lstStyle/>
          <a:p>
            <a:fld id="{3CC161E5-DE07-4961-B22F-C68CF7F3FCB9}" type="slidenum">
              <a:rPr lang="en-US" smtClean="0"/>
              <a:t>25</a:t>
            </a:fld>
            <a:endParaRPr lang="en-US"/>
          </a:p>
        </p:txBody>
      </p:sp>
      <p:pic>
        <p:nvPicPr>
          <p:cNvPr id="7" name="Picture 6">
            <a:extLst>
              <a:ext uri="{FF2B5EF4-FFF2-40B4-BE49-F238E27FC236}">
                <a16:creationId xmlns:a16="http://schemas.microsoft.com/office/drawing/2014/main" id="{64154CED-C4AC-44A5-B13F-30AACC4A9F3E}"/>
              </a:ext>
            </a:extLst>
          </p:cNvPr>
          <p:cNvPicPr>
            <a:picLocks noChangeAspect="1"/>
          </p:cNvPicPr>
          <p:nvPr/>
        </p:nvPicPr>
        <p:blipFill>
          <a:blip r:embed="rId2"/>
          <a:stretch>
            <a:fillRect/>
          </a:stretch>
        </p:blipFill>
        <p:spPr>
          <a:xfrm>
            <a:off x="420757" y="1371600"/>
            <a:ext cx="8229600" cy="4451117"/>
          </a:xfrm>
          <a:prstGeom prst="rect">
            <a:avLst/>
          </a:prstGeom>
        </p:spPr>
      </p:pic>
    </p:spTree>
    <p:extLst>
      <p:ext uri="{BB962C8B-B14F-4D97-AF65-F5344CB8AC3E}">
        <p14:creationId xmlns:p14="http://schemas.microsoft.com/office/powerpoint/2010/main" val="50473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EC9-5872-4934-8A95-37EB8B3FE5F6}"/>
              </a:ext>
            </a:extLst>
          </p:cNvPr>
          <p:cNvSpPr>
            <a:spLocks noGrp="1"/>
          </p:cNvSpPr>
          <p:nvPr>
            <p:ph type="title"/>
          </p:nvPr>
        </p:nvSpPr>
        <p:spPr/>
        <p:txBody>
          <a:bodyPr>
            <a:noAutofit/>
          </a:bodyPr>
          <a:lstStyle/>
          <a:p>
            <a:r>
              <a:rPr lang="en-US" sz="3200" b="1" dirty="0">
                <a:solidFill>
                  <a:srgbClr val="C00000"/>
                </a:solidFill>
              </a:rPr>
              <a:t>Calculating Alignment Score between Question Set (AI) and LO Set</a:t>
            </a:r>
            <a:endParaRPr lang="en-IN" sz="3200" b="1" dirty="0">
              <a:solidFill>
                <a:srgbClr val="C00000"/>
              </a:solidFill>
            </a:endParaRPr>
          </a:p>
        </p:txBody>
      </p:sp>
      <p:sp>
        <p:nvSpPr>
          <p:cNvPr id="9" name="Content Placeholder 8">
            <a:extLst>
              <a:ext uri="{FF2B5EF4-FFF2-40B4-BE49-F238E27FC236}">
                <a16:creationId xmlns:a16="http://schemas.microsoft.com/office/drawing/2014/main" id="{11E3FCDC-FCC7-4D88-9FD2-A752D54C8F4F}"/>
              </a:ext>
            </a:extLst>
          </p:cNvPr>
          <p:cNvSpPr>
            <a:spLocks noGrp="1"/>
          </p:cNvSpPr>
          <p:nvPr>
            <p:ph idx="1"/>
          </p:nvPr>
        </p:nvSpPr>
        <p:spPr>
          <a:xfrm>
            <a:off x="457200" y="1524000"/>
            <a:ext cx="8458200" cy="4419600"/>
          </a:xfrm>
        </p:spPr>
        <p:txBody>
          <a:bodyPr>
            <a:normAutofit fontScale="85000" lnSpcReduction="10000"/>
          </a:bodyPr>
          <a:lstStyle/>
          <a:p>
            <a:r>
              <a:rPr lang="en-US" sz="2800" dirty="0"/>
              <a:t>For every question of AI paired with every LO in the set of LOs</a:t>
            </a:r>
          </a:p>
          <a:p>
            <a:pPr lvl="1"/>
            <a:r>
              <a:rPr lang="en-US" sz="2400" dirty="0"/>
              <a:t>The content alignment score is calculated and put into CAM</a:t>
            </a:r>
          </a:p>
          <a:p>
            <a:pPr lvl="1"/>
            <a:r>
              <a:rPr lang="en-US" sz="2400" dirty="0"/>
              <a:t>The cognitive alignment score is calculated and put into LAM</a:t>
            </a:r>
          </a:p>
          <a:p>
            <a:endParaRPr lang="en-US" sz="2800" dirty="0"/>
          </a:p>
          <a:p>
            <a:r>
              <a:rPr lang="en-US" sz="2800" dirty="0"/>
              <a:t>The values from CAM and LAM are aggregated to generate a single score called as CAS and LAS</a:t>
            </a:r>
          </a:p>
          <a:p>
            <a:endParaRPr lang="en-US" dirty="0"/>
          </a:p>
          <a:p>
            <a:r>
              <a:rPr lang="en-US" sz="2800" dirty="0"/>
              <a:t>The aggregation takes into consideration</a:t>
            </a:r>
          </a:p>
          <a:p>
            <a:pPr lvl="1"/>
            <a:r>
              <a:rPr lang="en-US" sz="2400" dirty="0"/>
              <a:t>the maximum contribution of all questions towards each of the LOs </a:t>
            </a:r>
          </a:p>
          <a:p>
            <a:pPr lvl="1"/>
            <a:r>
              <a:rPr lang="en-US" sz="2400" dirty="0"/>
              <a:t>the contribution of each question towards all the LOs (utility of a question).</a:t>
            </a:r>
            <a:endParaRPr lang="en-IN" sz="2400" dirty="0"/>
          </a:p>
        </p:txBody>
      </p:sp>
      <p:sp>
        <p:nvSpPr>
          <p:cNvPr id="4" name="Date Placeholder 3">
            <a:extLst>
              <a:ext uri="{FF2B5EF4-FFF2-40B4-BE49-F238E27FC236}">
                <a16:creationId xmlns:a16="http://schemas.microsoft.com/office/drawing/2014/main" id="{C81B342E-CF91-406C-9EF5-935F94CDD2F7}"/>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62839DE6-97FD-4282-9CBC-BF0B9E2F9B44}"/>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5149AB9A-4C2E-49F9-AAA3-FDE548AA0074}"/>
              </a:ext>
            </a:extLst>
          </p:cNvPr>
          <p:cNvSpPr>
            <a:spLocks noGrp="1"/>
          </p:cNvSpPr>
          <p:nvPr>
            <p:ph type="sldNum" sz="quarter" idx="12"/>
          </p:nvPr>
        </p:nvSpPr>
        <p:spPr/>
        <p:txBody>
          <a:bodyPr/>
          <a:lstStyle/>
          <a:p>
            <a:fld id="{3CC161E5-DE07-4961-B22F-C68CF7F3FCB9}" type="slidenum">
              <a:rPr lang="en-US" smtClean="0"/>
              <a:t>26</a:t>
            </a:fld>
            <a:endParaRPr lang="en-US"/>
          </a:p>
        </p:txBody>
      </p:sp>
      <p:sp>
        <p:nvSpPr>
          <p:cNvPr id="7" name="Folded Corner 4">
            <a:extLst>
              <a:ext uri="{FF2B5EF4-FFF2-40B4-BE49-F238E27FC236}">
                <a16:creationId xmlns:a16="http://schemas.microsoft.com/office/drawing/2014/main" id="{E265E0EB-6F46-4578-B905-F7B3511C16F3}"/>
              </a:ext>
            </a:extLst>
          </p:cNvPr>
          <p:cNvSpPr/>
          <p:nvPr/>
        </p:nvSpPr>
        <p:spPr bwMode="auto">
          <a:xfrm>
            <a:off x="6248400" y="0"/>
            <a:ext cx="28194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3/ CAS </a:t>
            </a:r>
          </a:p>
        </p:txBody>
      </p:sp>
      <p:sp>
        <p:nvSpPr>
          <p:cNvPr id="12" name="Rectangle 11">
            <a:extLst>
              <a:ext uri="{FF2B5EF4-FFF2-40B4-BE49-F238E27FC236}">
                <a16:creationId xmlns:a16="http://schemas.microsoft.com/office/drawing/2014/main" id="{37DB1608-C912-426C-AFD0-3B205866BBAF}"/>
              </a:ext>
            </a:extLst>
          </p:cNvPr>
          <p:cNvSpPr/>
          <p:nvPr/>
        </p:nvSpPr>
        <p:spPr>
          <a:xfrm>
            <a:off x="7315200" y="56388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2" action="ppaction://hlinksldjump"/>
              </a:rPr>
              <a:t>DETAILS</a:t>
            </a:r>
            <a:endParaRPr lang="en-IN" dirty="0"/>
          </a:p>
        </p:txBody>
      </p:sp>
    </p:spTree>
    <p:extLst>
      <p:ext uri="{BB962C8B-B14F-4D97-AF65-F5344CB8AC3E}">
        <p14:creationId xmlns:p14="http://schemas.microsoft.com/office/powerpoint/2010/main" val="278845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6400" y="2590800"/>
            <a:ext cx="6172200" cy="1295400"/>
          </a:xfrm>
          <a:prstGeom prst="rect">
            <a:avLst/>
          </a:prstGeom>
          <a:solidFill>
            <a:srgbClr val="F6F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79438"/>
            <a:ext cx="8229600" cy="715962"/>
          </a:xfrm>
        </p:spPr>
        <p:txBody>
          <a:bodyPr>
            <a:normAutofit fontScale="90000"/>
          </a:bodyPr>
          <a:lstStyle/>
          <a:p>
            <a:pPr algn="l"/>
            <a:r>
              <a:rPr lang="en-US" b="1" dirty="0">
                <a:solidFill>
                  <a:srgbClr val="C00000"/>
                </a:solidFill>
              </a:rPr>
              <a:t>Reporting the Quality of AI</a:t>
            </a:r>
          </a:p>
        </p:txBody>
      </p:sp>
      <p:sp>
        <p:nvSpPr>
          <p:cNvPr id="3" name="Content Placeholder 2"/>
          <p:cNvSpPr>
            <a:spLocks noGrp="1"/>
          </p:cNvSpPr>
          <p:nvPr>
            <p:ph idx="1"/>
          </p:nvPr>
        </p:nvSpPr>
        <p:spPr>
          <a:xfrm>
            <a:off x="838200" y="1752600"/>
            <a:ext cx="7467600" cy="4267200"/>
          </a:xfrm>
        </p:spPr>
        <p:txBody>
          <a:bodyPr>
            <a:normAutofit fontScale="92500" lnSpcReduction="20000"/>
          </a:bodyPr>
          <a:lstStyle/>
          <a:p>
            <a:r>
              <a:rPr lang="en-US" dirty="0"/>
              <a:t>For the example AI, the quality report is</a:t>
            </a:r>
          </a:p>
          <a:p>
            <a:pPr marL="0" indent="0">
              <a:buNone/>
            </a:pPr>
            <a:r>
              <a:rPr lang="en-US" dirty="0"/>
              <a:t> </a:t>
            </a:r>
          </a:p>
          <a:p>
            <a:pPr lvl="2"/>
            <a:r>
              <a:rPr lang="en-US" dirty="0"/>
              <a:t>The content alignment score is 83.14% </a:t>
            </a:r>
          </a:p>
          <a:p>
            <a:pPr lvl="2"/>
            <a:r>
              <a:rPr lang="en-US" dirty="0"/>
              <a:t>The cognitive level alignment score is 100%</a:t>
            </a:r>
          </a:p>
          <a:p>
            <a:pPr lvl="2"/>
            <a:r>
              <a:rPr lang="en-US" dirty="0"/>
              <a:t>The Q4 and Q5 are non-utility questions. </a:t>
            </a:r>
          </a:p>
          <a:p>
            <a:pPr marL="346075" lvl="2" indent="0">
              <a:buNone/>
            </a:pPr>
            <a:r>
              <a:rPr lang="en-US" dirty="0"/>
              <a:t> </a:t>
            </a:r>
          </a:p>
          <a:p>
            <a:pPr marL="346075" lvl="2" indent="0">
              <a:buNone/>
            </a:pPr>
            <a:r>
              <a:rPr lang="en-US" b="1" dirty="0">
                <a:solidFill>
                  <a:srgbClr val="0070C0"/>
                </a:solidFill>
              </a:rPr>
              <a:t>The non-utility questions do not contribute anything to the alignment score neither in terms of content nor in terms of cognitive level to any of the LOs. </a:t>
            </a:r>
          </a:p>
          <a:p>
            <a:pPr marL="346075" lvl="2" indent="0">
              <a:buNone/>
            </a:pPr>
            <a:endParaRPr lang="en-US" dirty="0"/>
          </a:p>
          <a:p>
            <a:pPr marL="346075" lvl="2" indent="0">
              <a:buNone/>
            </a:pPr>
            <a:r>
              <a:rPr lang="en-US" dirty="0"/>
              <a:t>Hence, Q4 and Q5 can be replaced by some other useful questions that will increase the value of CAS.</a:t>
            </a:r>
          </a:p>
          <a:p>
            <a:pPr marL="0" indent="0">
              <a:buNone/>
            </a:pPr>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27</a:t>
            </a:fld>
            <a:endParaRPr lang="en-US"/>
          </a:p>
        </p:txBody>
      </p:sp>
      <p:sp>
        <p:nvSpPr>
          <p:cNvPr id="5" name="Folded Corner 4"/>
          <p:cNvSpPr/>
          <p:nvPr/>
        </p:nvSpPr>
        <p:spPr bwMode="auto">
          <a:xfrm>
            <a:off x="6096000" y="0"/>
            <a:ext cx="29718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3/CA/ </a:t>
            </a:r>
            <a:r>
              <a:rPr lang="en-US" sz="1600" b="1" dirty="0" err="1"/>
              <a:t>Qual</a:t>
            </a:r>
            <a:r>
              <a:rPr lang="en-US" sz="1600" b="1" dirty="0"/>
              <a:t>-Report</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369007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C00000"/>
                </a:solidFill>
              </a:rPr>
              <a:t>Performance Evaluation of IQuE</a:t>
            </a:r>
            <a:br>
              <a:rPr lang="en-US" b="1" dirty="0">
                <a:solidFill>
                  <a:srgbClr val="C00000"/>
                </a:solidFill>
              </a:rPr>
            </a:br>
            <a:r>
              <a:rPr lang="en-US" sz="3100" b="1" dirty="0">
                <a:solidFill>
                  <a:srgbClr val="0070C0"/>
                </a:solidFill>
              </a:rPr>
              <a:t>(A) Accuracy of IQuE</a:t>
            </a:r>
          </a:p>
        </p:txBody>
      </p:sp>
      <p:sp>
        <p:nvSpPr>
          <p:cNvPr id="3" name="Content Placeholder 2"/>
          <p:cNvSpPr>
            <a:spLocks noGrp="1"/>
          </p:cNvSpPr>
          <p:nvPr>
            <p:ph idx="1"/>
          </p:nvPr>
        </p:nvSpPr>
        <p:spPr>
          <a:xfrm>
            <a:off x="457200" y="1371600"/>
            <a:ext cx="8229600" cy="4495800"/>
          </a:xfrm>
        </p:spPr>
        <p:txBody>
          <a:bodyPr>
            <a:normAutofit fontScale="85000" lnSpcReduction="20000"/>
          </a:bodyPr>
          <a:lstStyle/>
          <a:p>
            <a:r>
              <a:rPr lang="en-US" sz="2400" b="1" dirty="0"/>
              <a:t>Sample</a:t>
            </a:r>
            <a:r>
              <a:rPr lang="en-US" sz="2400" dirty="0"/>
              <a:t>: A sample (a pair of LO and a question) of </a:t>
            </a:r>
            <a:r>
              <a:rPr lang="en-US" sz="2400" b="1" dirty="0">
                <a:solidFill>
                  <a:schemeClr val="accent6">
                    <a:lumMod val="75000"/>
                  </a:schemeClr>
                </a:solidFill>
              </a:rPr>
              <a:t>N = 1000</a:t>
            </a:r>
            <a:r>
              <a:rPr lang="en-US" sz="2400" dirty="0"/>
              <a:t> consisting of 100 questions and 10 LOs</a:t>
            </a:r>
          </a:p>
          <a:p>
            <a:pPr lvl="1"/>
            <a:r>
              <a:rPr lang="en-US" sz="2000" dirty="0"/>
              <a:t>The LOs are mostly adopted from ACM computer science curriculum (</a:t>
            </a:r>
            <a:r>
              <a:rPr lang="en-US" sz="2000" dirty="0" err="1"/>
              <a:t>Sahami</a:t>
            </a:r>
            <a:r>
              <a:rPr lang="en-US" sz="2000" dirty="0"/>
              <a:t> M., et al., 2012)</a:t>
            </a:r>
          </a:p>
          <a:p>
            <a:endParaRPr lang="en-US" sz="2400" b="1" dirty="0"/>
          </a:p>
          <a:p>
            <a:r>
              <a:rPr lang="en-US" sz="2400" b="1" dirty="0"/>
              <a:t>Domain</a:t>
            </a:r>
            <a:r>
              <a:rPr lang="en-US" sz="2400" dirty="0"/>
              <a:t> = Data structures</a:t>
            </a:r>
          </a:p>
          <a:p>
            <a:endParaRPr lang="en-US" sz="2400" dirty="0"/>
          </a:p>
          <a:p>
            <a:r>
              <a:rPr lang="en-US" sz="2400" b="1" dirty="0"/>
              <a:t>Experts</a:t>
            </a:r>
            <a:r>
              <a:rPr lang="en-US" sz="2400" dirty="0"/>
              <a:t>: A teacher who has </a:t>
            </a:r>
          </a:p>
          <a:p>
            <a:pPr marL="692150" indent="0">
              <a:buNone/>
            </a:pPr>
            <a:r>
              <a:rPr lang="en-US" sz="2400" dirty="0"/>
              <a:t>(</a:t>
            </a:r>
            <a:r>
              <a:rPr lang="en-US" sz="2400" dirty="0" err="1"/>
              <a:t>i</a:t>
            </a:r>
            <a:r>
              <a:rPr lang="en-US" sz="2400" dirty="0"/>
              <a:t>) a teaching experience of more than 10 years, </a:t>
            </a:r>
          </a:p>
          <a:p>
            <a:pPr marL="692150" indent="0">
              <a:buNone/>
            </a:pPr>
            <a:r>
              <a:rPr lang="en-US" sz="2400" dirty="0"/>
              <a:t>(ii) taught data structures course multiple times </a:t>
            </a:r>
          </a:p>
          <a:p>
            <a:pPr marL="692150" indent="0">
              <a:buNone/>
            </a:pPr>
            <a:r>
              <a:rPr lang="en-US" sz="2400" dirty="0"/>
              <a:t>(iii) been a member of curriculum revision committee of university  </a:t>
            </a:r>
          </a:p>
          <a:p>
            <a:pPr marL="692150" indent="0">
              <a:buNone/>
            </a:pPr>
            <a:r>
              <a:rPr lang="en-US" sz="2400" dirty="0"/>
              <a:t>(iv) designed the AI for the course in university examinations.</a:t>
            </a:r>
          </a:p>
          <a:p>
            <a:pPr marL="692150" indent="0">
              <a:buNone/>
            </a:pPr>
            <a:endParaRPr lang="en-US" sz="2400" dirty="0"/>
          </a:p>
          <a:p>
            <a:pPr marL="692150" indent="0">
              <a:buNone/>
            </a:pPr>
            <a:r>
              <a:rPr lang="en-US" sz="2400" dirty="0"/>
              <a:t>The system generated values are compared with expert generated values and a </a:t>
            </a:r>
            <a:r>
              <a:rPr lang="en-US" sz="2400" b="1" dirty="0"/>
              <a:t>confusion matrix</a:t>
            </a:r>
            <a:r>
              <a:rPr lang="en-US" sz="2400" dirty="0"/>
              <a:t> is generated. </a:t>
            </a:r>
          </a:p>
          <a:p>
            <a:pPr marL="692150" indent="0">
              <a:buNone/>
            </a:pPr>
            <a:endParaRPr lang="en-US" sz="2400" dirty="0"/>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28</a:t>
            </a:fld>
            <a:endParaRPr lang="en-US"/>
          </a:p>
        </p:txBody>
      </p:sp>
      <p:sp>
        <p:nvSpPr>
          <p:cNvPr id="6" name="Folded Corner 5"/>
          <p:cNvSpPr/>
          <p:nvPr/>
        </p:nvSpPr>
        <p:spPr bwMode="auto">
          <a:xfrm>
            <a:off x="7301344" y="0"/>
            <a:ext cx="1766455"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IQuE/Testing</a:t>
            </a:r>
          </a:p>
        </p:txBody>
      </p:sp>
      <p:sp>
        <p:nvSpPr>
          <p:cNvPr id="5" name="Date Placeholder 4"/>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4200425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rmAutofit/>
          </a:bodyPr>
          <a:lstStyle/>
          <a:p>
            <a:pPr algn="l"/>
            <a:r>
              <a:rPr lang="en-US" sz="3600" b="1" dirty="0">
                <a:solidFill>
                  <a:srgbClr val="C00000"/>
                </a:solidFill>
              </a:rPr>
              <a:t>Confusion Matrices : Content Alignment</a:t>
            </a:r>
          </a:p>
        </p:txBody>
      </p:sp>
      <p:sp>
        <p:nvSpPr>
          <p:cNvPr id="4" name="Slide Number Placeholder 3"/>
          <p:cNvSpPr>
            <a:spLocks noGrp="1"/>
          </p:cNvSpPr>
          <p:nvPr>
            <p:ph type="sldNum" sz="quarter" idx="12"/>
          </p:nvPr>
        </p:nvSpPr>
        <p:spPr/>
        <p:txBody>
          <a:bodyPr/>
          <a:lstStyle/>
          <a:p>
            <a:fld id="{3CC161E5-DE07-4961-B22F-C68CF7F3FCB9}" type="slidenum">
              <a:rPr lang="en-US" smtClean="0"/>
              <a:t>29</a:t>
            </a:fld>
            <a:endParaRPr lang="en-US"/>
          </a:p>
        </p:txBody>
      </p:sp>
      <p:pic>
        <p:nvPicPr>
          <p:cNvPr id="6" name="Picture 5"/>
          <p:cNvPicPr/>
          <p:nvPr/>
        </p:nvPicPr>
        <p:blipFill>
          <a:blip r:embed="rId2"/>
          <a:stretch>
            <a:fillRect/>
          </a:stretch>
        </p:blipFill>
        <p:spPr>
          <a:xfrm>
            <a:off x="533401" y="1143000"/>
            <a:ext cx="7848600" cy="4572000"/>
          </a:xfrm>
          <a:prstGeom prst="rect">
            <a:avLst/>
          </a:prstGeom>
        </p:spPr>
      </p:pic>
      <p:sp>
        <p:nvSpPr>
          <p:cNvPr id="7" name="Rectangle 6"/>
          <p:cNvSpPr/>
          <p:nvPr/>
        </p:nvSpPr>
        <p:spPr>
          <a:xfrm>
            <a:off x="685800" y="5867400"/>
            <a:ext cx="7315200" cy="461665"/>
          </a:xfrm>
          <a:prstGeom prst="rect">
            <a:avLst/>
          </a:prstGeom>
        </p:spPr>
        <p:txBody>
          <a:bodyPr wrap="square">
            <a:spAutoFit/>
          </a:bodyPr>
          <a:lstStyle/>
          <a:p>
            <a:r>
              <a:rPr lang="en-US" sz="2400" b="1" dirty="0">
                <a:solidFill>
                  <a:srgbClr val="0070C0"/>
                </a:solidFill>
              </a:rPr>
              <a:t>The overall accuracy is (833+79)/1000 = 91.2% </a:t>
            </a:r>
          </a:p>
        </p:txBody>
      </p:sp>
      <p:sp>
        <p:nvSpPr>
          <p:cNvPr id="9" name="Folded Corner 8"/>
          <p:cNvSpPr/>
          <p:nvPr/>
        </p:nvSpPr>
        <p:spPr bwMode="auto">
          <a:xfrm>
            <a:off x="7301344" y="0"/>
            <a:ext cx="1766455"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IQuE/Testing</a:t>
            </a:r>
          </a:p>
        </p:txBody>
      </p:sp>
      <p:sp>
        <p:nvSpPr>
          <p:cNvPr id="2" name="Date Placeholder 1"/>
          <p:cNvSpPr>
            <a:spLocks noGrp="1"/>
          </p:cNvSpPr>
          <p:nvPr>
            <p:ph type="dt" sz="half" idx="10"/>
          </p:nvPr>
        </p:nvSpPr>
        <p:spPr/>
        <p:txBody>
          <a:bodyPr/>
          <a:lstStyle/>
          <a:p>
            <a:r>
              <a:rPr lang="en-US"/>
              <a:t>17-10-2017</a:t>
            </a:r>
          </a:p>
        </p:txBody>
      </p:sp>
      <p:sp>
        <p:nvSpPr>
          <p:cNvPr id="3" name="Footer Placeholder 2"/>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7175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9DED-FD57-4D90-B998-8F6E5B6656E4}"/>
              </a:ext>
            </a:extLst>
          </p:cNvPr>
          <p:cNvSpPr>
            <a:spLocks noGrp="1"/>
          </p:cNvSpPr>
          <p:nvPr>
            <p:ph type="title"/>
          </p:nvPr>
        </p:nvSpPr>
        <p:spPr>
          <a:xfrm>
            <a:off x="457200" y="274638"/>
            <a:ext cx="8229600" cy="610369"/>
          </a:xfrm>
        </p:spPr>
        <p:txBody>
          <a:bodyPr>
            <a:normAutofit fontScale="90000"/>
          </a:bodyPr>
          <a:lstStyle/>
          <a:p>
            <a:r>
              <a:rPr lang="en-IN" b="1" dirty="0">
                <a:solidFill>
                  <a:srgbClr val="C00000"/>
                </a:solidFill>
              </a:rPr>
              <a:t>Motivation</a:t>
            </a:r>
          </a:p>
        </p:txBody>
      </p:sp>
      <p:sp>
        <p:nvSpPr>
          <p:cNvPr id="3" name="Date Placeholder 2">
            <a:extLst>
              <a:ext uri="{FF2B5EF4-FFF2-40B4-BE49-F238E27FC236}">
                <a16:creationId xmlns:a16="http://schemas.microsoft.com/office/drawing/2014/main" id="{A7DF818C-5254-4B50-9243-2DA43E8CA381}"/>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18C73E30-098E-4667-A01C-6E10BE599C52}"/>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43F4C0FE-DAD3-481F-8DC7-EDA0D26D6EA3}"/>
              </a:ext>
            </a:extLst>
          </p:cNvPr>
          <p:cNvSpPr>
            <a:spLocks noGrp="1"/>
          </p:cNvSpPr>
          <p:nvPr>
            <p:ph type="sldNum" sz="quarter" idx="12"/>
          </p:nvPr>
        </p:nvSpPr>
        <p:spPr/>
        <p:txBody>
          <a:bodyPr/>
          <a:lstStyle/>
          <a:p>
            <a:fld id="{3CC161E5-DE07-4961-B22F-C68CF7F3FCB9}" type="slidenum">
              <a:rPr lang="en-US" smtClean="0"/>
              <a:t>3</a:t>
            </a:fld>
            <a:endParaRPr lang="en-US"/>
          </a:p>
        </p:txBody>
      </p:sp>
      <p:grpSp>
        <p:nvGrpSpPr>
          <p:cNvPr id="15" name="Group 14">
            <a:extLst>
              <a:ext uri="{FF2B5EF4-FFF2-40B4-BE49-F238E27FC236}">
                <a16:creationId xmlns:a16="http://schemas.microsoft.com/office/drawing/2014/main" id="{658F20A7-37B4-4B1F-8A74-940B12A80D0A}"/>
              </a:ext>
            </a:extLst>
          </p:cNvPr>
          <p:cNvGrpSpPr/>
          <p:nvPr/>
        </p:nvGrpSpPr>
        <p:grpSpPr>
          <a:xfrm>
            <a:off x="990600" y="1360864"/>
            <a:ext cx="7010400" cy="3287337"/>
            <a:chOff x="1139687" y="2442679"/>
            <a:chExt cx="7010400" cy="3640760"/>
          </a:xfrm>
        </p:grpSpPr>
        <p:sp>
          <p:nvSpPr>
            <p:cNvPr id="8" name="Rectangle 7">
              <a:extLst>
                <a:ext uri="{FF2B5EF4-FFF2-40B4-BE49-F238E27FC236}">
                  <a16:creationId xmlns:a16="http://schemas.microsoft.com/office/drawing/2014/main" id="{EE5ADC94-BDC3-4A11-ADD5-5BC09E887278}"/>
                </a:ext>
              </a:extLst>
            </p:cNvPr>
            <p:cNvSpPr/>
            <p:nvPr/>
          </p:nvSpPr>
          <p:spPr>
            <a:xfrm>
              <a:off x="1139687" y="2442679"/>
              <a:ext cx="7010400" cy="605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     1. Assessment is a complex process</a:t>
              </a:r>
            </a:p>
            <a:p>
              <a:r>
                <a:rPr lang="en-IN" dirty="0">
                  <a:solidFill>
                    <a:schemeClr val="tx1"/>
                  </a:solidFill>
                </a:rPr>
                <a:t>     2. Design of AI is a major component </a:t>
              </a:r>
            </a:p>
          </p:txBody>
        </p:sp>
        <p:sp>
          <p:nvSpPr>
            <p:cNvPr id="10" name="Rectangle 9">
              <a:extLst>
                <a:ext uri="{FF2B5EF4-FFF2-40B4-BE49-F238E27FC236}">
                  <a16:creationId xmlns:a16="http://schemas.microsoft.com/office/drawing/2014/main" id="{A4094B59-34BD-4DAF-869B-BF499027A5EB}"/>
                </a:ext>
              </a:extLst>
            </p:cNvPr>
            <p:cNvSpPr/>
            <p:nvPr/>
          </p:nvSpPr>
          <p:spPr>
            <a:xfrm>
              <a:off x="1139687" y="3192118"/>
              <a:ext cx="7010400" cy="289132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en-IN" sz="2000" dirty="0">
                <a:solidFill>
                  <a:schemeClr val="tx1"/>
                </a:solidFill>
              </a:endParaRPr>
            </a:p>
            <a:p>
              <a:pPr marL="342900" indent="-342900">
                <a:buAutoNum type="arabicPeriod"/>
              </a:pPr>
              <a:endParaRPr lang="en-IN" sz="2000" dirty="0">
                <a:solidFill>
                  <a:schemeClr val="tx1"/>
                </a:solidFill>
              </a:endParaRPr>
            </a:p>
            <a:p>
              <a:pPr marL="342900" indent="-342900">
                <a:buAutoNum type="arabicPeriod"/>
              </a:pPr>
              <a:endParaRPr lang="en-IN" sz="2000" dirty="0">
                <a:solidFill>
                  <a:schemeClr val="tx1"/>
                </a:solidFill>
              </a:endParaRPr>
            </a:p>
            <a:p>
              <a:pPr marL="342900" indent="-342900">
                <a:buAutoNum type="arabicPeriod"/>
              </a:pPr>
              <a:endParaRPr lang="en-IN" sz="2000" dirty="0">
                <a:solidFill>
                  <a:schemeClr val="tx1"/>
                </a:solidFill>
              </a:endParaRPr>
            </a:p>
            <a:p>
              <a:pPr marL="342900" indent="-342900">
                <a:buAutoNum type="arabicPeriod"/>
              </a:pPr>
              <a:endParaRPr lang="en-IN" sz="2000" dirty="0">
                <a:solidFill>
                  <a:schemeClr val="tx1"/>
                </a:solidFill>
              </a:endParaRPr>
            </a:p>
            <a:p>
              <a:pPr marL="342900" indent="-342900">
                <a:buAutoNum type="arabicPeriod"/>
              </a:pPr>
              <a:endParaRPr lang="en-IN" sz="2000" dirty="0">
                <a:solidFill>
                  <a:schemeClr val="tx1"/>
                </a:solidFill>
              </a:endParaRPr>
            </a:p>
            <a:p>
              <a:r>
                <a:rPr lang="en-IN" sz="2000" dirty="0">
                  <a:solidFill>
                    <a:schemeClr val="tx1"/>
                  </a:solidFill>
                </a:rPr>
                <a:t>    7. </a:t>
              </a:r>
              <a:r>
                <a:rPr lang="en-IN" dirty="0">
                  <a:solidFill>
                    <a:schemeClr val="tx1"/>
                  </a:solidFill>
                </a:rPr>
                <a:t>Even expert teachers need lot of time and effort for creating AI </a:t>
              </a:r>
            </a:p>
          </p:txBody>
        </p:sp>
        <p:sp>
          <p:nvSpPr>
            <p:cNvPr id="11" name="Rectangle 10">
              <a:extLst>
                <a:ext uri="{FF2B5EF4-FFF2-40B4-BE49-F238E27FC236}">
                  <a16:creationId xmlns:a16="http://schemas.microsoft.com/office/drawing/2014/main" id="{570541FE-35A2-464D-9A2D-98A97A861FB0}"/>
                </a:ext>
              </a:extLst>
            </p:cNvPr>
            <p:cNvSpPr/>
            <p:nvPr/>
          </p:nvSpPr>
          <p:spPr>
            <a:xfrm>
              <a:off x="1371600" y="3285160"/>
              <a:ext cx="3051313" cy="2048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tx1"/>
                </a:solidFill>
              </a:endParaRPr>
            </a:p>
            <a:p>
              <a:pPr algn="just"/>
              <a:r>
                <a:rPr lang="en-IN" dirty="0">
                  <a:solidFill>
                    <a:schemeClr val="tx1"/>
                  </a:solidFill>
                </a:rPr>
                <a:t>3. Shortage of experienced </a:t>
              </a:r>
            </a:p>
            <a:p>
              <a:pPr algn="just"/>
              <a:r>
                <a:rPr lang="en-IN" dirty="0">
                  <a:solidFill>
                    <a:schemeClr val="tx1"/>
                  </a:solidFill>
                </a:rPr>
                <a:t>     faculty and domain experts</a:t>
              </a:r>
            </a:p>
            <a:p>
              <a:pPr algn="just"/>
              <a:r>
                <a:rPr lang="en-IN" dirty="0">
                  <a:solidFill>
                    <a:schemeClr val="tx1"/>
                  </a:solidFill>
                </a:rPr>
                <a:t>4. Dependency on individual        </a:t>
              </a:r>
            </a:p>
            <a:p>
              <a:pPr algn="just"/>
              <a:r>
                <a:rPr lang="en-IN" dirty="0">
                  <a:solidFill>
                    <a:schemeClr val="tx1"/>
                  </a:solidFill>
                </a:rPr>
                <a:t>    teachers experience and </a:t>
              </a:r>
            </a:p>
            <a:p>
              <a:pPr algn="just"/>
              <a:r>
                <a:rPr lang="en-IN" dirty="0">
                  <a:solidFill>
                    <a:schemeClr val="tx1"/>
                  </a:solidFill>
                </a:rPr>
                <a:t>    expectation </a:t>
              </a:r>
            </a:p>
          </p:txBody>
        </p:sp>
        <p:sp>
          <p:nvSpPr>
            <p:cNvPr id="12" name="Rectangle 11">
              <a:extLst>
                <a:ext uri="{FF2B5EF4-FFF2-40B4-BE49-F238E27FC236}">
                  <a16:creationId xmlns:a16="http://schemas.microsoft.com/office/drawing/2014/main" id="{9F0A5EA0-AB02-45FA-8517-9A8864B0B022}"/>
                </a:ext>
              </a:extLst>
            </p:cNvPr>
            <p:cNvSpPr/>
            <p:nvPr/>
          </p:nvSpPr>
          <p:spPr>
            <a:xfrm>
              <a:off x="4724400" y="3288473"/>
              <a:ext cx="32766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tx1"/>
                </a:solidFill>
              </a:endParaRPr>
            </a:p>
            <a:p>
              <a:r>
                <a:rPr lang="en-IN" dirty="0">
                  <a:solidFill>
                    <a:schemeClr val="tx1"/>
                  </a:solidFill>
                </a:rPr>
                <a:t>5. University guidelines </a:t>
              </a:r>
            </a:p>
            <a:p>
              <a:r>
                <a:rPr lang="en-IN" dirty="0">
                  <a:solidFill>
                    <a:schemeClr val="tx1"/>
                  </a:solidFill>
                </a:rPr>
                <a:t>     concentrate only on </a:t>
              </a:r>
            </a:p>
            <a:p>
              <a:r>
                <a:rPr lang="en-IN" dirty="0">
                  <a:solidFill>
                    <a:schemeClr val="tx1"/>
                  </a:solidFill>
                </a:rPr>
                <a:t>     structural information</a:t>
              </a:r>
            </a:p>
            <a:p>
              <a:r>
                <a:rPr lang="en-IN" dirty="0">
                  <a:solidFill>
                    <a:schemeClr val="tx1"/>
                  </a:solidFill>
                </a:rPr>
                <a:t>6. Lack of procedures concerning </a:t>
              </a:r>
            </a:p>
            <a:p>
              <a:r>
                <a:rPr lang="en-IN" dirty="0">
                  <a:solidFill>
                    <a:schemeClr val="tx1"/>
                  </a:solidFill>
                </a:rPr>
                <a:t>     the quality of AI</a:t>
              </a:r>
            </a:p>
          </p:txBody>
        </p:sp>
      </p:grpSp>
      <p:sp>
        <p:nvSpPr>
          <p:cNvPr id="17" name="Rectangle 16">
            <a:extLst>
              <a:ext uri="{FF2B5EF4-FFF2-40B4-BE49-F238E27FC236}">
                <a16:creationId xmlns:a16="http://schemas.microsoft.com/office/drawing/2014/main" id="{B41023A2-0290-4D4A-80E9-72E4651B5F2D}"/>
              </a:ext>
            </a:extLst>
          </p:cNvPr>
          <p:cNvSpPr/>
          <p:nvPr/>
        </p:nvSpPr>
        <p:spPr>
          <a:xfrm>
            <a:off x="990600" y="5257800"/>
            <a:ext cx="70104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     </a:t>
            </a:r>
            <a:r>
              <a:rPr lang="en-IN" b="1" dirty="0">
                <a:solidFill>
                  <a:srgbClr val="C00000"/>
                </a:solidFill>
              </a:rPr>
              <a:t>1. Random and unfair AI for students</a:t>
            </a:r>
          </a:p>
          <a:p>
            <a:r>
              <a:rPr lang="en-IN" b="1" dirty="0">
                <a:solidFill>
                  <a:srgbClr val="C00000"/>
                </a:solidFill>
              </a:rPr>
              <a:t>     2. Teachers do not receive adequate feedback </a:t>
            </a:r>
          </a:p>
        </p:txBody>
      </p:sp>
      <p:sp>
        <p:nvSpPr>
          <p:cNvPr id="18" name="Arrow: Down 17">
            <a:extLst>
              <a:ext uri="{FF2B5EF4-FFF2-40B4-BE49-F238E27FC236}">
                <a16:creationId xmlns:a16="http://schemas.microsoft.com/office/drawing/2014/main" id="{1E9CA038-0C70-4C30-A8D5-2A6CFFBD0A8F}"/>
              </a:ext>
            </a:extLst>
          </p:cNvPr>
          <p:cNvSpPr/>
          <p:nvPr/>
        </p:nvSpPr>
        <p:spPr>
          <a:xfrm>
            <a:off x="4191000" y="4778330"/>
            <a:ext cx="457200" cy="403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3124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715962"/>
          </a:xfrm>
        </p:spPr>
        <p:txBody>
          <a:bodyPr>
            <a:normAutofit/>
          </a:bodyPr>
          <a:lstStyle/>
          <a:p>
            <a:pPr algn="l"/>
            <a:r>
              <a:rPr lang="en-US" sz="3600" b="1" dirty="0">
                <a:solidFill>
                  <a:srgbClr val="C00000"/>
                </a:solidFill>
              </a:rPr>
              <a:t>Confusion Matrices : Content Alignment</a:t>
            </a:r>
            <a:endParaRPr lang="en-US" sz="3600" dirty="0">
              <a:solidFill>
                <a:srgbClr val="C00000"/>
              </a:solidFill>
            </a:endParaRPr>
          </a:p>
        </p:txBody>
      </p:sp>
      <p:sp>
        <p:nvSpPr>
          <p:cNvPr id="3" name="Slide Number Placeholder 2"/>
          <p:cNvSpPr>
            <a:spLocks noGrp="1"/>
          </p:cNvSpPr>
          <p:nvPr>
            <p:ph type="sldNum" sz="quarter" idx="12"/>
          </p:nvPr>
        </p:nvSpPr>
        <p:spPr/>
        <p:txBody>
          <a:bodyPr/>
          <a:lstStyle/>
          <a:p>
            <a:fld id="{3CC161E5-DE07-4961-B22F-C68CF7F3FCB9}" type="slidenum">
              <a:rPr lang="en-US" smtClean="0"/>
              <a:t>30</a:t>
            </a:fld>
            <a:endParaRPr lang="en-US"/>
          </a:p>
        </p:txBody>
      </p:sp>
      <p:pic>
        <p:nvPicPr>
          <p:cNvPr id="4" name="Picture 3"/>
          <p:cNvPicPr/>
          <p:nvPr/>
        </p:nvPicPr>
        <p:blipFill>
          <a:blip r:embed="rId2"/>
          <a:stretch>
            <a:fillRect/>
          </a:stretch>
        </p:blipFill>
        <p:spPr>
          <a:xfrm>
            <a:off x="762000" y="1143000"/>
            <a:ext cx="7620000" cy="5181600"/>
          </a:xfrm>
          <a:prstGeom prst="rect">
            <a:avLst/>
          </a:prstGeom>
        </p:spPr>
      </p:pic>
      <p:sp>
        <p:nvSpPr>
          <p:cNvPr id="5" name="Folded Corner 4"/>
          <p:cNvSpPr/>
          <p:nvPr/>
        </p:nvSpPr>
        <p:spPr bwMode="auto">
          <a:xfrm>
            <a:off x="7301344" y="0"/>
            <a:ext cx="1766455"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IQuE/Testing</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965235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57200"/>
            <a:ext cx="8229600" cy="639762"/>
          </a:xfrm>
        </p:spPr>
        <p:txBody>
          <a:bodyPr>
            <a:normAutofit/>
          </a:bodyPr>
          <a:lstStyle/>
          <a:p>
            <a:pPr lvl="0"/>
            <a:r>
              <a:rPr lang="en-US" sz="3200" b="1" dirty="0">
                <a:solidFill>
                  <a:srgbClr val="C00000"/>
                </a:solidFill>
              </a:rPr>
              <a:t>Confusion Matrix: Cognitive Level Alignment </a:t>
            </a:r>
            <a:endParaRPr lang="en-US" sz="3200" dirty="0">
              <a:solidFill>
                <a:srgbClr val="C00000"/>
              </a:solidFill>
            </a:endParaRPr>
          </a:p>
        </p:txBody>
      </p:sp>
      <p:sp>
        <p:nvSpPr>
          <p:cNvPr id="3" name="Content Placeholder 2"/>
          <p:cNvSpPr>
            <a:spLocks noGrp="1"/>
          </p:cNvSpPr>
          <p:nvPr>
            <p:ph idx="1"/>
          </p:nvPr>
        </p:nvSpPr>
        <p:spPr>
          <a:xfrm>
            <a:off x="457200" y="1066801"/>
            <a:ext cx="8229600" cy="1676400"/>
          </a:xfrm>
        </p:spPr>
        <p:txBody>
          <a:bodyPr/>
          <a:lstStyle/>
          <a:p>
            <a:pPr marL="0" indent="0">
              <a:buNone/>
            </a:pPr>
            <a:r>
              <a:rPr lang="en-US" dirty="0"/>
              <a:t>The system generated measure of cognitive level alignment is compared with expert generated values</a:t>
            </a:r>
          </a:p>
        </p:txBody>
      </p:sp>
      <p:sp>
        <p:nvSpPr>
          <p:cNvPr id="4" name="Slide Number Placeholder 3"/>
          <p:cNvSpPr>
            <a:spLocks noGrp="1"/>
          </p:cNvSpPr>
          <p:nvPr>
            <p:ph type="sldNum" sz="quarter" idx="12"/>
          </p:nvPr>
        </p:nvSpPr>
        <p:spPr/>
        <p:txBody>
          <a:bodyPr/>
          <a:lstStyle/>
          <a:p>
            <a:fld id="{3CC161E5-DE07-4961-B22F-C68CF7F3FCB9}" type="slidenum">
              <a:rPr lang="en-US" smtClean="0"/>
              <a:t>31</a:t>
            </a:fld>
            <a:endParaRPr lang="en-US"/>
          </a:p>
        </p:txBody>
      </p:sp>
      <p:pic>
        <p:nvPicPr>
          <p:cNvPr id="5" name="Picture 4"/>
          <p:cNvPicPr/>
          <p:nvPr/>
        </p:nvPicPr>
        <p:blipFill>
          <a:blip r:embed="rId2"/>
          <a:stretch>
            <a:fillRect/>
          </a:stretch>
        </p:blipFill>
        <p:spPr>
          <a:xfrm>
            <a:off x="685800" y="2630170"/>
            <a:ext cx="3505200" cy="3046988"/>
          </a:xfrm>
          <a:prstGeom prst="rect">
            <a:avLst/>
          </a:prstGeom>
        </p:spPr>
      </p:pic>
      <p:sp>
        <p:nvSpPr>
          <p:cNvPr id="6" name="Rectangle 5"/>
          <p:cNvSpPr/>
          <p:nvPr/>
        </p:nvSpPr>
        <p:spPr>
          <a:xfrm>
            <a:off x="4724400" y="2630170"/>
            <a:ext cx="3886200" cy="3046988"/>
          </a:xfrm>
          <a:prstGeom prst="rect">
            <a:avLst/>
          </a:prstGeom>
        </p:spPr>
        <p:txBody>
          <a:bodyPr wrap="square">
            <a:spAutoFit/>
          </a:bodyPr>
          <a:lstStyle/>
          <a:p>
            <a:r>
              <a:rPr lang="en-US" sz="2400" b="1" dirty="0">
                <a:solidFill>
                  <a:schemeClr val="accent6">
                    <a:lumMod val="75000"/>
                  </a:schemeClr>
                </a:solidFill>
              </a:rPr>
              <a:t>The accuracy for the cognitive level alignment is (524+399)/990 = 93.23%. </a:t>
            </a:r>
          </a:p>
          <a:p>
            <a:endParaRPr lang="en-US" sz="2400" b="1" dirty="0">
              <a:solidFill>
                <a:schemeClr val="accent6">
                  <a:lumMod val="75000"/>
                </a:schemeClr>
              </a:solidFill>
            </a:endParaRPr>
          </a:p>
          <a:p>
            <a:r>
              <a:rPr lang="en-US" sz="2400" b="1" dirty="0">
                <a:solidFill>
                  <a:schemeClr val="accent6">
                    <a:lumMod val="75000"/>
                  </a:schemeClr>
                </a:solidFill>
              </a:rPr>
              <a:t>In 1% cases, the system is not able to recognize the cognitive level of the question.</a:t>
            </a:r>
          </a:p>
        </p:txBody>
      </p:sp>
      <p:sp>
        <p:nvSpPr>
          <p:cNvPr id="7" name="Folded Corner 6"/>
          <p:cNvSpPr/>
          <p:nvPr/>
        </p:nvSpPr>
        <p:spPr bwMode="auto">
          <a:xfrm>
            <a:off x="7301344" y="0"/>
            <a:ext cx="1766455"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IQuE/Testing</a:t>
            </a:r>
          </a:p>
        </p:txBody>
      </p:sp>
      <p:sp>
        <p:nvSpPr>
          <p:cNvPr id="8" name="Date Placeholder 7"/>
          <p:cNvSpPr>
            <a:spLocks noGrp="1"/>
          </p:cNvSpPr>
          <p:nvPr>
            <p:ph type="dt" sz="half" idx="10"/>
          </p:nvPr>
        </p:nvSpPr>
        <p:spPr/>
        <p:txBody>
          <a:bodyPr/>
          <a:lstStyle/>
          <a:p>
            <a:r>
              <a:rPr lang="en-US"/>
              <a:t>17-10-2017</a:t>
            </a:r>
          </a:p>
        </p:txBody>
      </p:sp>
      <p:sp>
        <p:nvSpPr>
          <p:cNvPr id="9" name="Footer Placeholder 8"/>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98557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3600" b="1" dirty="0">
                <a:solidFill>
                  <a:srgbClr val="C00000"/>
                </a:solidFill>
              </a:rPr>
              <a:t>Usability and Usefulness of IQuE</a:t>
            </a:r>
          </a:p>
        </p:txBody>
      </p:sp>
      <p:sp>
        <p:nvSpPr>
          <p:cNvPr id="3" name="Content Placeholder 2"/>
          <p:cNvSpPr>
            <a:spLocks noGrp="1"/>
          </p:cNvSpPr>
          <p:nvPr>
            <p:ph idx="1"/>
          </p:nvPr>
        </p:nvSpPr>
        <p:spPr>
          <a:xfrm>
            <a:off x="457200" y="914400"/>
            <a:ext cx="8382000" cy="2514600"/>
          </a:xfrm>
        </p:spPr>
        <p:txBody>
          <a:bodyPr>
            <a:normAutofit fontScale="92500" lnSpcReduction="20000"/>
          </a:bodyPr>
          <a:lstStyle/>
          <a:p>
            <a:r>
              <a:rPr lang="en-US" sz="2400" dirty="0"/>
              <a:t>The SUS was administered to N= 20 users</a:t>
            </a:r>
          </a:p>
          <a:p>
            <a:r>
              <a:rPr lang="en-US" sz="2400" dirty="0"/>
              <a:t>The users were data structure domain experts</a:t>
            </a:r>
          </a:p>
          <a:p>
            <a:pPr lvl="1"/>
            <a:r>
              <a:rPr lang="en-US" sz="2400" dirty="0"/>
              <a:t>ET researchers(4)</a:t>
            </a:r>
          </a:p>
          <a:p>
            <a:pPr lvl="1"/>
            <a:r>
              <a:rPr lang="en-US" sz="2400" dirty="0"/>
              <a:t>CS instructors (16)</a:t>
            </a:r>
          </a:p>
          <a:p>
            <a:pPr lvl="1"/>
            <a:endParaRPr lang="en-US" sz="2400" dirty="0"/>
          </a:p>
          <a:p>
            <a:pPr marL="0" indent="0">
              <a:buNone/>
            </a:pPr>
            <a:r>
              <a:rPr lang="en-US" sz="2400" b="1" dirty="0">
                <a:solidFill>
                  <a:schemeClr val="accent6">
                    <a:lumMod val="75000"/>
                  </a:schemeClr>
                </a:solidFill>
              </a:rPr>
              <a:t>The average SUS score was found to be 73.4% for ET researchers and 85.53% for non-ET and CS instructors.</a:t>
            </a:r>
          </a:p>
        </p:txBody>
      </p:sp>
      <p:sp>
        <p:nvSpPr>
          <p:cNvPr id="4" name="Slide Number Placeholder 3"/>
          <p:cNvSpPr>
            <a:spLocks noGrp="1"/>
          </p:cNvSpPr>
          <p:nvPr>
            <p:ph type="sldNum" sz="quarter" idx="12"/>
          </p:nvPr>
        </p:nvSpPr>
        <p:spPr/>
        <p:txBody>
          <a:bodyPr/>
          <a:lstStyle/>
          <a:p>
            <a:fld id="{3CC161E5-DE07-4961-B22F-C68CF7F3FCB9}" type="slidenum">
              <a:rPr lang="en-US" smtClean="0"/>
              <a:t>32</a:t>
            </a:fld>
            <a:endParaRPr lang="en-US"/>
          </a:p>
        </p:txBody>
      </p:sp>
      <p:sp>
        <p:nvSpPr>
          <p:cNvPr id="5" name="Folded Corner 4"/>
          <p:cNvSpPr/>
          <p:nvPr/>
        </p:nvSpPr>
        <p:spPr bwMode="auto">
          <a:xfrm>
            <a:off x="7301344" y="0"/>
            <a:ext cx="1766455"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IQuE/Testing</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graphicFrame>
        <p:nvGraphicFramePr>
          <p:cNvPr id="8" name="Chart 7">
            <a:extLst>
              <a:ext uri="{FF2B5EF4-FFF2-40B4-BE49-F238E27FC236}">
                <a16:creationId xmlns:a16="http://schemas.microsoft.com/office/drawing/2014/main" id="{26A47916-E5ED-49EA-A00A-877CE1652D94}"/>
              </a:ext>
            </a:extLst>
          </p:cNvPr>
          <p:cNvGraphicFramePr/>
          <p:nvPr>
            <p:extLst>
              <p:ext uri="{D42A27DB-BD31-4B8C-83A1-F6EECF244321}">
                <p14:modId xmlns:p14="http://schemas.microsoft.com/office/powerpoint/2010/main" val="2257312544"/>
              </p:ext>
            </p:extLst>
          </p:nvPr>
        </p:nvGraphicFramePr>
        <p:xfrm>
          <a:off x="1524000" y="3276600"/>
          <a:ext cx="6629400" cy="281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802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b="1" dirty="0">
                <a:solidFill>
                  <a:srgbClr val="C00000"/>
                </a:solidFill>
              </a:rPr>
              <a:t>Teacher Training Module</a:t>
            </a:r>
          </a:p>
        </p:txBody>
      </p:sp>
      <p:sp>
        <p:nvSpPr>
          <p:cNvPr id="3" name="Content Placeholder 2"/>
          <p:cNvSpPr>
            <a:spLocks noGrp="1"/>
          </p:cNvSpPr>
          <p:nvPr>
            <p:ph idx="1"/>
          </p:nvPr>
        </p:nvSpPr>
        <p:spPr>
          <a:xfrm>
            <a:off x="457200" y="1036637"/>
            <a:ext cx="8229600" cy="2468563"/>
          </a:xfrm>
        </p:spPr>
        <p:txBody>
          <a:bodyPr>
            <a:normAutofit fontScale="92500" lnSpcReduction="20000"/>
          </a:bodyPr>
          <a:lstStyle/>
          <a:p>
            <a:r>
              <a:rPr lang="en-US" sz="2600" dirty="0"/>
              <a:t>To train teachers to write good assessment questions against a given set of LOs which in turn make them better AI designers.</a:t>
            </a:r>
          </a:p>
          <a:p>
            <a:pPr marL="0" indent="0">
              <a:buNone/>
            </a:pPr>
            <a:endParaRPr lang="en-US" sz="2600" dirty="0"/>
          </a:p>
          <a:p>
            <a:r>
              <a:rPr lang="en-US" sz="2600" dirty="0"/>
              <a:t>It measures the alignment between the teachers entered question and system given LO and provides a constructive feedback.</a:t>
            </a:r>
          </a:p>
          <a:p>
            <a:endParaRPr lang="en-US" dirty="0"/>
          </a:p>
          <a:p>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33</a:t>
            </a:fld>
            <a:endParaRPr lang="en-US"/>
          </a:p>
        </p:txBody>
      </p:sp>
      <p:pic>
        <p:nvPicPr>
          <p:cNvPr id="5" name="Picture 4"/>
          <p:cNvPicPr/>
          <p:nvPr/>
        </p:nvPicPr>
        <p:blipFill>
          <a:blip r:embed="rId2"/>
          <a:stretch>
            <a:fillRect/>
          </a:stretch>
        </p:blipFill>
        <p:spPr>
          <a:xfrm>
            <a:off x="1524000" y="3276600"/>
            <a:ext cx="6248400" cy="2819400"/>
          </a:xfrm>
          <a:prstGeom prst="rect">
            <a:avLst/>
          </a:prstGeom>
        </p:spPr>
      </p:pic>
      <p:sp>
        <p:nvSpPr>
          <p:cNvPr id="6" name="Folded Corner 5"/>
          <p:cNvSpPr/>
          <p:nvPr/>
        </p:nvSpPr>
        <p:spPr bwMode="auto">
          <a:xfrm>
            <a:off x="6934200" y="0"/>
            <a:ext cx="2133599"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DDR/cycle 5/TTM</a:t>
            </a:r>
          </a:p>
        </p:txBody>
      </p:sp>
      <p:sp>
        <p:nvSpPr>
          <p:cNvPr id="7" name="Date Placeholder 6"/>
          <p:cNvSpPr>
            <a:spLocks noGrp="1"/>
          </p:cNvSpPr>
          <p:nvPr>
            <p:ph type="dt" sz="half" idx="10"/>
          </p:nvPr>
        </p:nvSpPr>
        <p:spPr/>
        <p:txBody>
          <a:bodyPr/>
          <a:lstStyle/>
          <a:p>
            <a:r>
              <a:rPr lang="en-US"/>
              <a:t>17-10-2017</a:t>
            </a:r>
          </a:p>
        </p:txBody>
      </p:sp>
      <p:sp>
        <p:nvSpPr>
          <p:cNvPr id="8" name="Footer Placeholder 7"/>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14662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lvl="1" algn="l" rtl="0">
              <a:spcBef>
                <a:spcPct val="0"/>
              </a:spcBef>
            </a:pPr>
            <a:r>
              <a:rPr lang="en-US" sz="3600" b="1" dirty="0">
                <a:solidFill>
                  <a:srgbClr val="C00000"/>
                </a:solidFill>
              </a:rPr>
              <a:t>Multiple stages of TTM</a:t>
            </a:r>
            <a:endParaRPr lang="en-US" sz="3600" dirty="0">
              <a:solidFill>
                <a:srgbClr val="C00000"/>
              </a:solidFill>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r>
              <a:rPr lang="en-US" dirty="0"/>
              <a:t>3 Stages </a:t>
            </a:r>
          </a:p>
          <a:p>
            <a:pPr lvl="1"/>
            <a:r>
              <a:rPr lang="en-US" dirty="0"/>
              <a:t>Stage 1: One LO  one Question</a:t>
            </a:r>
          </a:p>
          <a:p>
            <a:pPr lvl="1"/>
            <a:r>
              <a:rPr lang="en-US" dirty="0"/>
              <a:t>Stage 2: One LO and Multiple Questions</a:t>
            </a:r>
          </a:p>
          <a:p>
            <a:pPr lvl="1"/>
            <a:r>
              <a:rPr lang="en-US" dirty="0"/>
              <a:t>Stage 3: Multiple LO and Multiple Questions</a:t>
            </a:r>
          </a:p>
          <a:p>
            <a:pPr marL="457200" lvl="1" indent="0">
              <a:buNone/>
            </a:pPr>
            <a:endParaRPr lang="en-US" dirty="0"/>
          </a:p>
          <a:p>
            <a:r>
              <a:rPr lang="en-US" dirty="0"/>
              <a:t>Teacher goes through every stage of TTM sequentially. </a:t>
            </a:r>
          </a:p>
          <a:p>
            <a:pPr marL="0" indent="0">
              <a:buNone/>
            </a:pPr>
            <a:endParaRPr lang="en-US" dirty="0"/>
          </a:p>
          <a:p>
            <a:r>
              <a:rPr lang="en-US" dirty="0"/>
              <a:t>The level of complexity increases in each stage for the teacher as well as for the system.</a:t>
            </a:r>
          </a:p>
          <a:p>
            <a:pPr marL="0" indent="0">
              <a:buNone/>
            </a:pPr>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34</a:t>
            </a:fld>
            <a:endParaRPr lang="en-US"/>
          </a:p>
        </p:txBody>
      </p:sp>
      <p:sp>
        <p:nvSpPr>
          <p:cNvPr id="5" name="Date Placeholder 4"/>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
        <p:nvSpPr>
          <p:cNvPr id="8" name="Folded Corner 7"/>
          <p:cNvSpPr/>
          <p:nvPr/>
        </p:nvSpPr>
        <p:spPr bwMode="auto">
          <a:xfrm>
            <a:off x="6934200" y="0"/>
            <a:ext cx="2133599"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DDR/cycle 5/TTM</a:t>
            </a:r>
          </a:p>
        </p:txBody>
      </p:sp>
    </p:spTree>
    <p:extLst>
      <p:ext uri="{BB962C8B-B14F-4D97-AF65-F5344CB8AC3E}">
        <p14:creationId xmlns:p14="http://schemas.microsoft.com/office/powerpoint/2010/main" val="2617876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6536B-F95A-44AC-BC80-E32D2CEC0471}"/>
              </a:ext>
            </a:extLst>
          </p:cNvPr>
          <p:cNvSpPr>
            <a:spLocks noGrp="1"/>
          </p:cNvSpPr>
          <p:nvPr>
            <p:ph idx="1"/>
          </p:nvPr>
        </p:nvSpPr>
        <p:spPr>
          <a:xfrm>
            <a:off x="457200" y="1600201"/>
            <a:ext cx="2209800" cy="533400"/>
          </a:xfrm>
        </p:spPr>
        <p:txBody>
          <a:bodyPr>
            <a:normAutofit lnSpcReduction="10000"/>
          </a:bodyPr>
          <a:lstStyle/>
          <a:p>
            <a:pPr marL="0" indent="0">
              <a:buNone/>
            </a:pPr>
            <a:r>
              <a:rPr lang="en-IN" dirty="0">
                <a:hlinkClick r:id="rId2" action="ppaction://hlinksldjump"/>
              </a:rPr>
              <a:t>TTM Demo</a:t>
            </a:r>
            <a:endParaRPr lang="en-IN" dirty="0"/>
          </a:p>
        </p:txBody>
      </p:sp>
      <p:sp>
        <p:nvSpPr>
          <p:cNvPr id="4" name="Date Placeholder 3">
            <a:extLst>
              <a:ext uri="{FF2B5EF4-FFF2-40B4-BE49-F238E27FC236}">
                <a16:creationId xmlns:a16="http://schemas.microsoft.com/office/drawing/2014/main" id="{6B3A1FF3-FD7B-4C3F-A6AB-05565271D473}"/>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0BA7FAE3-5238-42CE-BA03-03621462CCA1}"/>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0ACF7D4D-44A3-44A3-8C07-DA59B3940165}"/>
              </a:ext>
            </a:extLst>
          </p:cNvPr>
          <p:cNvSpPr>
            <a:spLocks noGrp="1"/>
          </p:cNvSpPr>
          <p:nvPr>
            <p:ph type="sldNum" sz="quarter" idx="12"/>
          </p:nvPr>
        </p:nvSpPr>
        <p:spPr/>
        <p:txBody>
          <a:bodyPr/>
          <a:lstStyle/>
          <a:p>
            <a:fld id="{3CC161E5-DE07-4961-B22F-C68CF7F3FCB9}" type="slidenum">
              <a:rPr lang="en-US" smtClean="0"/>
              <a:t>35</a:t>
            </a:fld>
            <a:endParaRPr lang="en-US"/>
          </a:p>
        </p:txBody>
      </p:sp>
    </p:spTree>
    <p:extLst>
      <p:ext uri="{BB962C8B-B14F-4D97-AF65-F5344CB8AC3E}">
        <p14:creationId xmlns:p14="http://schemas.microsoft.com/office/powerpoint/2010/main" val="1027422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9A74E2-CD79-480F-BD64-C5B97EACF799}"/>
              </a:ext>
            </a:extLst>
          </p:cNvPr>
          <p:cNvSpPr>
            <a:spLocks noGrp="1"/>
          </p:cNvSpPr>
          <p:nvPr>
            <p:ph type="title"/>
          </p:nvPr>
        </p:nvSpPr>
        <p:spPr>
          <a:xfrm>
            <a:off x="685800" y="350838"/>
            <a:ext cx="1752600" cy="411162"/>
          </a:xfrm>
        </p:spPr>
        <p:txBody>
          <a:bodyPr>
            <a:normAutofit fontScale="90000"/>
          </a:bodyPr>
          <a:lstStyle/>
          <a:p>
            <a:r>
              <a:rPr lang="en-US" b="1" dirty="0">
                <a:solidFill>
                  <a:srgbClr val="C00000"/>
                </a:solidFill>
              </a:rPr>
              <a:t>Testing</a:t>
            </a:r>
            <a:endParaRPr lang="en-IN" dirty="0"/>
          </a:p>
        </p:txBody>
      </p:sp>
      <p:sp>
        <p:nvSpPr>
          <p:cNvPr id="3" name="Content Placeholder 2"/>
          <p:cNvSpPr>
            <a:spLocks noGrp="1"/>
          </p:cNvSpPr>
          <p:nvPr>
            <p:ph idx="1"/>
          </p:nvPr>
        </p:nvSpPr>
        <p:spPr>
          <a:xfrm>
            <a:off x="457200" y="914401"/>
            <a:ext cx="8458200" cy="5333999"/>
          </a:xfrm>
        </p:spPr>
        <p:txBody>
          <a:bodyPr>
            <a:normAutofit fontScale="70000" lnSpcReduction="20000"/>
          </a:bodyPr>
          <a:lstStyle/>
          <a:p>
            <a:r>
              <a:rPr lang="en-US" b="1" dirty="0"/>
              <a:t>Sample</a:t>
            </a:r>
            <a:r>
              <a:rPr lang="en-US" dirty="0"/>
              <a:t>: </a:t>
            </a:r>
          </a:p>
          <a:p>
            <a:pPr lvl="1"/>
            <a:r>
              <a:rPr lang="en-US" dirty="0"/>
              <a:t> 10 CS instructors </a:t>
            </a:r>
          </a:p>
          <a:p>
            <a:pPr lvl="1"/>
            <a:r>
              <a:rPr lang="en-US" dirty="0"/>
              <a:t>experience of more than 10 years  and also ET experts</a:t>
            </a:r>
          </a:p>
          <a:p>
            <a:pPr lvl="1"/>
            <a:r>
              <a:rPr lang="en-US" dirty="0"/>
              <a:t>Have taught data structures course multiple times.</a:t>
            </a:r>
          </a:p>
          <a:p>
            <a:pPr marL="457200" lvl="1" indent="0">
              <a:buNone/>
            </a:pPr>
            <a:endParaRPr lang="en-US" dirty="0"/>
          </a:p>
          <a:p>
            <a:r>
              <a:rPr lang="en-US" b="1" dirty="0"/>
              <a:t>Methodology:</a:t>
            </a:r>
          </a:p>
          <a:p>
            <a:pPr lvl="1"/>
            <a:r>
              <a:rPr lang="en-US" dirty="0"/>
              <a:t>Teachers explored all the three stages of TTM. </a:t>
            </a:r>
          </a:p>
          <a:p>
            <a:pPr lvl="1"/>
            <a:r>
              <a:rPr lang="en-US" dirty="0"/>
              <a:t>It was compulsory to try atleast minimum required set of LOs in each stage i.e. five in stage 1, two in stage 2 and one in stage 3.</a:t>
            </a:r>
          </a:p>
          <a:p>
            <a:pPr lvl="1"/>
            <a:r>
              <a:rPr lang="en-US" dirty="0"/>
              <a:t>10 teachers together attempted 59 LOs (stage 1), 21 LOs (stage 2) and 18 LOs (stage 3) respectively.</a:t>
            </a:r>
          </a:p>
          <a:p>
            <a:pPr lvl="1"/>
            <a:r>
              <a:rPr lang="en-US" dirty="0"/>
              <a:t>For each successful attempt the teacher has to compulsorily write the comments on the feedback provided by the TTM </a:t>
            </a:r>
          </a:p>
          <a:p>
            <a:pPr marL="457200" lvl="1" indent="0">
              <a:buNone/>
            </a:pPr>
            <a:endParaRPr lang="en-US" dirty="0"/>
          </a:p>
          <a:p>
            <a:r>
              <a:rPr lang="en-US" b="1" dirty="0"/>
              <a:t>Analysis</a:t>
            </a:r>
          </a:p>
          <a:p>
            <a:pPr lvl="1"/>
            <a:r>
              <a:rPr lang="en-US" dirty="0"/>
              <a:t>The logs generated by the system for each user were analyzed including their open-ended explanations. </a:t>
            </a:r>
          </a:p>
          <a:p>
            <a:pPr lvl="1"/>
            <a:endParaRPr lang="en-US" dirty="0"/>
          </a:p>
        </p:txBody>
      </p:sp>
      <p:sp>
        <p:nvSpPr>
          <p:cNvPr id="2" name="Date Placeholder 1"/>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4" name="Slide Number Placeholder 3"/>
          <p:cNvSpPr>
            <a:spLocks noGrp="1"/>
          </p:cNvSpPr>
          <p:nvPr>
            <p:ph type="sldNum" sz="quarter" idx="12"/>
          </p:nvPr>
        </p:nvSpPr>
        <p:spPr/>
        <p:txBody>
          <a:bodyPr/>
          <a:lstStyle/>
          <a:p>
            <a:fld id="{3CC161E5-DE07-4961-B22F-C68CF7F3FCB9}" type="slidenum">
              <a:rPr lang="en-US" smtClean="0"/>
              <a:t>36</a:t>
            </a:fld>
            <a:endParaRPr lang="en-US"/>
          </a:p>
        </p:txBody>
      </p:sp>
      <p:sp>
        <p:nvSpPr>
          <p:cNvPr id="7" name="Folded Corner 6"/>
          <p:cNvSpPr/>
          <p:nvPr/>
        </p:nvSpPr>
        <p:spPr bwMode="auto">
          <a:xfrm>
            <a:off x="5867400" y="0"/>
            <a:ext cx="3200399"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DDR/cycle 6/TTM/Testing</a:t>
            </a:r>
          </a:p>
        </p:txBody>
      </p:sp>
    </p:spTree>
    <p:extLst>
      <p:ext uri="{BB962C8B-B14F-4D97-AF65-F5344CB8AC3E}">
        <p14:creationId xmlns:p14="http://schemas.microsoft.com/office/powerpoint/2010/main" val="3792860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9A74E2-CD79-480F-BD64-C5B97EACF799}"/>
              </a:ext>
            </a:extLst>
          </p:cNvPr>
          <p:cNvSpPr>
            <a:spLocks noGrp="1"/>
          </p:cNvSpPr>
          <p:nvPr>
            <p:ph type="title"/>
          </p:nvPr>
        </p:nvSpPr>
        <p:spPr>
          <a:xfrm>
            <a:off x="381000" y="655638"/>
            <a:ext cx="2057400" cy="411162"/>
          </a:xfrm>
        </p:spPr>
        <p:txBody>
          <a:bodyPr>
            <a:normAutofit fontScale="90000"/>
          </a:bodyPr>
          <a:lstStyle/>
          <a:p>
            <a:r>
              <a:rPr lang="en-US" b="1" dirty="0">
                <a:solidFill>
                  <a:srgbClr val="C00000"/>
                </a:solidFill>
              </a:rPr>
              <a:t> Testing</a:t>
            </a:r>
            <a:endParaRPr lang="en-IN" dirty="0"/>
          </a:p>
        </p:txBody>
      </p:sp>
      <p:sp>
        <p:nvSpPr>
          <p:cNvPr id="2" name="Date Placeholder 1"/>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
        <p:nvSpPr>
          <p:cNvPr id="4" name="Slide Number Placeholder 3"/>
          <p:cNvSpPr>
            <a:spLocks noGrp="1"/>
          </p:cNvSpPr>
          <p:nvPr>
            <p:ph type="sldNum" sz="quarter" idx="12"/>
          </p:nvPr>
        </p:nvSpPr>
        <p:spPr/>
        <p:txBody>
          <a:bodyPr/>
          <a:lstStyle/>
          <a:p>
            <a:fld id="{3CC161E5-DE07-4961-B22F-C68CF7F3FCB9}" type="slidenum">
              <a:rPr lang="en-US" smtClean="0"/>
              <a:t>37</a:t>
            </a:fld>
            <a:endParaRPr lang="en-US"/>
          </a:p>
        </p:txBody>
      </p:sp>
      <p:sp>
        <p:nvSpPr>
          <p:cNvPr id="7" name="Folded Corner 6"/>
          <p:cNvSpPr/>
          <p:nvPr/>
        </p:nvSpPr>
        <p:spPr bwMode="auto">
          <a:xfrm>
            <a:off x="5867400" y="0"/>
            <a:ext cx="3200399"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DDR/cycle 6/TTM/Testing</a:t>
            </a:r>
          </a:p>
        </p:txBody>
      </p:sp>
      <p:graphicFrame>
        <p:nvGraphicFramePr>
          <p:cNvPr id="10" name="Chart 9">
            <a:extLst>
              <a:ext uri="{FF2B5EF4-FFF2-40B4-BE49-F238E27FC236}">
                <a16:creationId xmlns:a16="http://schemas.microsoft.com/office/drawing/2014/main" id="{0101521B-E93F-4142-9801-2B42699A782C}"/>
              </a:ext>
            </a:extLst>
          </p:cNvPr>
          <p:cNvGraphicFramePr/>
          <p:nvPr>
            <p:extLst>
              <p:ext uri="{D42A27DB-BD31-4B8C-83A1-F6EECF244321}">
                <p14:modId xmlns:p14="http://schemas.microsoft.com/office/powerpoint/2010/main" val="4096901015"/>
              </p:ext>
            </p:extLst>
          </p:nvPr>
        </p:nvGraphicFramePr>
        <p:xfrm>
          <a:off x="533400" y="1524000"/>
          <a:ext cx="7696199"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662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24B3-E693-4C86-8D56-B2F3D698352D}"/>
              </a:ext>
            </a:extLst>
          </p:cNvPr>
          <p:cNvSpPr>
            <a:spLocks noGrp="1"/>
          </p:cNvSpPr>
          <p:nvPr>
            <p:ph type="title"/>
          </p:nvPr>
        </p:nvSpPr>
        <p:spPr>
          <a:xfrm>
            <a:off x="304800" y="304800"/>
            <a:ext cx="4038600" cy="487362"/>
          </a:xfrm>
        </p:spPr>
        <p:txBody>
          <a:bodyPr>
            <a:noAutofit/>
          </a:bodyPr>
          <a:lstStyle/>
          <a:p>
            <a:r>
              <a:rPr lang="en-US" b="1" dirty="0">
                <a:solidFill>
                  <a:srgbClr val="C00000"/>
                </a:solidFill>
              </a:rPr>
              <a:t>AIGen System</a:t>
            </a:r>
            <a:endParaRPr lang="en-IN" dirty="0"/>
          </a:p>
        </p:txBody>
      </p:sp>
      <p:sp>
        <p:nvSpPr>
          <p:cNvPr id="3" name="Date Placeholder 2">
            <a:extLst>
              <a:ext uri="{FF2B5EF4-FFF2-40B4-BE49-F238E27FC236}">
                <a16:creationId xmlns:a16="http://schemas.microsoft.com/office/drawing/2014/main" id="{C97E4938-14AA-43DB-9EAA-3EC2ED1FAA96}"/>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365A4532-D773-4680-A740-BFFC03A6B015}"/>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F1ACE87B-625C-481A-B72D-5B199AC5B341}"/>
              </a:ext>
            </a:extLst>
          </p:cNvPr>
          <p:cNvSpPr>
            <a:spLocks noGrp="1"/>
          </p:cNvSpPr>
          <p:nvPr>
            <p:ph type="sldNum" sz="quarter" idx="12"/>
          </p:nvPr>
        </p:nvSpPr>
        <p:spPr/>
        <p:txBody>
          <a:bodyPr/>
          <a:lstStyle/>
          <a:p>
            <a:fld id="{3CC161E5-DE07-4961-B22F-C68CF7F3FCB9}" type="slidenum">
              <a:rPr lang="en-US" smtClean="0"/>
              <a:t>38</a:t>
            </a:fld>
            <a:endParaRPr lang="en-US"/>
          </a:p>
        </p:txBody>
      </p:sp>
      <p:pic>
        <p:nvPicPr>
          <p:cNvPr id="7" name="Picture 6">
            <a:extLst>
              <a:ext uri="{FF2B5EF4-FFF2-40B4-BE49-F238E27FC236}">
                <a16:creationId xmlns:a16="http://schemas.microsoft.com/office/drawing/2014/main" id="{5C9C67B6-53F2-4B82-8336-3B76CEE64731}"/>
              </a:ext>
            </a:extLst>
          </p:cNvPr>
          <p:cNvPicPr>
            <a:picLocks noChangeAspect="1"/>
          </p:cNvPicPr>
          <p:nvPr/>
        </p:nvPicPr>
        <p:blipFill>
          <a:blip r:embed="rId2"/>
          <a:stretch>
            <a:fillRect/>
          </a:stretch>
        </p:blipFill>
        <p:spPr>
          <a:xfrm>
            <a:off x="685801" y="2581712"/>
            <a:ext cx="7467599" cy="3511171"/>
          </a:xfrm>
          <a:prstGeom prst="rect">
            <a:avLst/>
          </a:prstGeom>
        </p:spPr>
      </p:pic>
      <p:sp>
        <p:nvSpPr>
          <p:cNvPr id="8" name="Folded Corner 5">
            <a:extLst>
              <a:ext uri="{FF2B5EF4-FFF2-40B4-BE49-F238E27FC236}">
                <a16:creationId xmlns:a16="http://schemas.microsoft.com/office/drawing/2014/main" id="{B64BFCA9-B6E7-4FED-B06A-A0E38411C49B}"/>
              </a:ext>
            </a:extLst>
          </p:cNvPr>
          <p:cNvSpPr/>
          <p:nvPr/>
        </p:nvSpPr>
        <p:spPr bwMode="auto">
          <a:xfrm>
            <a:off x="6934200" y="0"/>
            <a:ext cx="2133599"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DDR/RC 7/AIGen</a:t>
            </a:r>
          </a:p>
        </p:txBody>
      </p:sp>
      <p:sp>
        <p:nvSpPr>
          <p:cNvPr id="9" name="TextBox 8">
            <a:extLst>
              <a:ext uri="{FF2B5EF4-FFF2-40B4-BE49-F238E27FC236}">
                <a16:creationId xmlns:a16="http://schemas.microsoft.com/office/drawing/2014/main" id="{9DFFD6C0-4D6F-4B56-A748-DF9277B5789E}"/>
              </a:ext>
            </a:extLst>
          </p:cNvPr>
          <p:cNvSpPr txBox="1"/>
          <p:nvPr/>
        </p:nvSpPr>
        <p:spPr>
          <a:xfrm>
            <a:off x="427382" y="990600"/>
            <a:ext cx="8488017" cy="1631216"/>
          </a:xfrm>
          <a:prstGeom prst="rect">
            <a:avLst/>
          </a:prstGeom>
          <a:noFill/>
        </p:spPr>
        <p:txBody>
          <a:bodyPr wrap="square" rtlCol="0">
            <a:spAutoFit/>
          </a:bodyPr>
          <a:lstStyle/>
          <a:p>
            <a:pPr marL="285750" indent="-285750">
              <a:buFont typeface="Arial" pitchFamily="34" charset="0"/>
              <a:buChar char="•"/>
            </a:pPr>
            <a:r>
              <a:rPr lang="en-US" sz="2000" dirty="0"/>
              <a:t>A prototype version of the AIGen is designed with restricted version of AIS structure.</a:t>
            </a:r>
          </a:p>
          <a:p>
            <a:pPr marL="285750" indent="-285750">
              <a:buFont typeface="Arial" pitchFamily="34" charset="0"/>
              <a:buChar char="•"/>
            </a:pPr>
            <a:r>
              <a:rPr lang="en-US" sz="2000" dirty="0"/>
              <a:t>AIGen take teachers’ request of assessment in the form of AIS, interprets it, then selects questions from QR meeting those specifications. </a:t>
            </a:r>
          </a:p>
          <a:p>
            <a:pPr marL="285750" indent="-285750">
              <a:buFont typeface="Arial" pitchFamily="34" charset="0"/>
              <a:buChar char="•"/>
            </a:pPr>
            <a:r>
              <a:rPr lang="en-US" sz="2000" dirty="0"/>
              <a:t>The output is generated in xml format and in word document. </a:t>
            </a:r>
          </a:p>
        </p:txBody>
      </p:sp>
    </p:spTree>
    <p:extLst>
      <p:ext uri="{BB962C8B-B14F-4D97-AF65-F5344CB8AC3E}">
        <p14:creationId xmlns:p14="http://schemas.microsoft.com/office/powerpoint/2010/main" val="146880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F1C6-6DB0-4992-9CB9-F88FE920C918}"/>
              </a:ext>
            </a:extLst>
          </p:cNvPr>
          <p:cNvSpPr>
            <a:spLocks noGrp="1"/>
          </p:cNvSpPr>
          <p:nvPr>
            <p:ph type="title"/>
          </p:nvPr>
        </p:nvSpPr>
        <p:spPr/>
        <p:txBody>
          <a:bodyPr>
            <a:normAutofit fontScale="90000"/>
          </a:bodyPr>
          <a:lstStyle/>
          <a:p>
            <a:r>
              <a:rPr lang="en-US" b="1" dirty="0">
                <a:solidFill>
                  <a:srgbClr val="C00000"/>
                </a:solidFill>
              </a:rPr>
              <a:t>An example AIS and the generated AI</a:t>
            </a:r>
            <a:endParaRPr lang="en-IN" b="1" dirty="0">
              <a:solidFill>
                <a:srgbClr val="C00000"/>
              </a:solidFill>
            </a:endParaRPr>
          </a:p>
        </p:txBody>
      </p:sp>
      <p:sp>
        <p:nvSpPr>
          <p:cNvPr id="3" name="Date Placeholder 2">
            <a:extLst>
              <a:ext uri="{FF2B5EF4-FFF2-40B4-BE49-F238E27FC236}">
                <a16:creationId xmlns:a16="http://schemas.microsoft.com/office/drawing/2014/main" id="{5546B96C-EEBF-448E-8133-E13F1AD6B08E}"/>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4798A228-8633-4483-9A4D-6BA2D39A5EE5}"/>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E1B5C58D-1246-4187-BCA3-F8337A0CC515}"/>
              </a:ext>
            </a:extLst>
          </p:cNvPr>
          <p:cNvSpPr>
            <a:spLocks noGrp="1"/>
          </p:cNvSpPr>
          <p:nvPr>
            <p:ph type="sldNum" sz="quarter" idx="12"/>
          </p:nvPr>
        </p:nvSpPr>
        <p:spPr/>
        <p:txBody>
          <a:bodyPr/>
          <a:lstStyle/>
          <a:p>
            <a:fld id="{3CC161E5-DE07-4961-B22F-C68CF7F3FCB9}" type="slidenum">
              <a:rPr lang="en-US" smtClean="0"/>
              <a:t>39</a:t>
            </a:fld>
            <a:endParaRPr lang="en-US"/>
          </a:p>
        </p:txBody>
      </p:sp>
      <p:pic>
        <p:nvPicPr>
          <p:cNvPr id="6" name="Picture 5">
            <a:extLst>
              <a:ext uri="{FF2B5EF4-FFF2-40B4-BE49-F238E27FC236}">
                <a16:creationId xmlns:a16="http://schemas.microsoft.com/office/drawing/2014/main" id="{62807ABF-F8E4-4811-B39F-DA562FBBDCB6}"/>
              </a:ext>
            </a:extLst>
          </p:cNvPr>
          <p:cNvPicPr/>
          <p:nvPr/>
        </p:nvPicPr>
        <p:blipFill>
          <a:blip r:embed="rId2">
            <a:extLst>
              <a:ext uri="{28A0092B-C50C-407E-A947-70E740481C1C}">
                <a14:useLocalDpi xmlns:a14="http://schemas.microsoft.com/office/drawing/2010/main" val="0"/>
              </a:ext>
            </a:extLst>
          </a:blip>
          <a:stretch>
            <a:fillRect/>
          </a:stretch>
        </p:blipFill>
        <p:spPr>
          <a:xfrm>
            <a:off x="609600" y="1828800"/>
            <a:ext cx="8077200" cy="4114800"/>
          </a:xfrm>
          <a:prstGeom prst="rect">
            <a:avLst/>
          </a:prstGeom>
        </p:spPr>
      </p:pic>
    </p:spTree>
    <p:extLst>
      <p:ext uri="{BB962C8B-B14F-4D97-AF65-F5344CB8AC3E}">
        <p14:creationId xmlns:p14="http://schemas.microsoft.com/office/powerpoint/2010/main" val="97138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6C17-A16A-4FB1-B7E7-ACD8F2D2A6BA}"/>
              </a:ext>
            </a:extLst>
          </p:cNvPr>
          <p:cNvSpPr>
            <a:spLocks noGrp="1"/>
          </p:cNvSpPr>
          <p:nvPr>
            <p:ph type="title"/>
          </p:nvPr>
        </p:nvSpPr>
        <p:spPr/>
        <p:txBody>
          <a:bodyPr/>
          <a:lstStyle/>
          <a:p>
            <a:r>
              <a:rPr lang="en-IN" b="1" dirty="0">
                <a:solidFill>
                  <a:srgbClr val="C00000"/>
                </a:solidFill>
              </a:rPr>
              <a:t>Solution Approach</a:t>
            </a:r>
          </a:p>
        </p:txBody>
      </p:sp>
      <p:sp>
        <p:nvSpPr>
          <p:cNvPr id="3" name="Content Placeholder 2">
            <a:extLst>
              <a:ext uri="{FF2B5EF4-FFF2-40B4-BE49-F238E27FC236}">
                <a16:creationId xmlns:a16="http://schemas.microsoft.com/office/drawing/2014/main" id="{225790D8-7367-47B8-ADE9-3223E202B1C6}"/>
              </a:ext>
            </a:extLst>
          </p:cNvPr>
          <p:cNvSpPr>
            <a:spLocks noGrp="1"/>
          </p:cNvSpPr>
          <p:nvPr>
            <p:ph idx="1"/>
          </p:nvPr>
        </p:nvSpPr>
        <p:spPr>
          <a:xfrm>
            <a:off x="457200" y="1722437"/>
            <a:ext cx="8229600" cy="3763963"/>
          </a:xfrm>
        </p:spPr>
        <p:txBody>
          <a:bodyPr/>
          <a:lstStyle/>
          <a:p>
            <a:pPr marL="0" indent="0">
              <a:buNone/>
            </a:pPr>
            <a:r>
              <a:rPr lang="en-IN" dirty="0"/>
              <a:t>There are two ways to improve the quality of AI</a:t>
            </a:r>
          </a:p>
          <a:p>
            <a:pPr marL="0" indent="0">
              <a:buNone/>
            </a:pPr>
            <a:endParaRPr lang="en-IN" dirty="0"/>
          </a:p>
          <a:p>
            <a:pPr lvl="0" algn="just"/>
            <a:r>
              <a:rPr lang="en-IN" sz="2400" dirty="0"/>
              <a:t>Evaluating the quality of AI generated by teacher and providing feedback</a:t>
            </a:r>
          </a:p>
          <a:p>
            <a:pPr marL="0" lvl="0" indent="0" algn="just">
              <a:buNone/>
            </a:pPr>
            <a:endParaRPr lang="en-IN" sz="2400" dirty="0"/>
          </a:p>
          <a:p>
            <a:pPr algn="just"/>
            <a:r>
              <a:rPr lang="en-US" sz="2400" dirty="0"/>
              <a:t>Automatically generating AI so that the quality is ensured at the time of creation itself.</a:t>
            </a:r>
            <a:endParaRPr lang="en-IN" sz="2400" dirty="0"/>
          </a:p>
        </p:txBody>
      </p:sp>
      <p:sp>
        <p:nvSpPr>
          <p:cNvPr id="4" name="Date Placeholder 3">
            <a:extLst>
              <a:ext uri="{FF2B5EF4-FFF2-40B4-BE49-F238E27FC236}">
                <a16:creationId xmlns:a16="http://schemas.microsoft.com/office/drawing/2014/main" id="{8F2F128D-C8D0-4D85-836A-4B2F9B33F07A}"/>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B5CA5691-9806-4B38-BD52-CC2ED6B29B1B}"/>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E9D41136-F0B5-450B-A796-292B233CE0B3}"/>
              </a:ext>
            </a:extLst>
          </p:cNvPr>
          <p:cNvSpPr>
            <a:spLocks noGrp="1"/>
          </p:cNvSpPr>
          <p:nvPr>
            <p:ph type="sldNum" sz="quarter" idx="12"/>
          </p:nvPr>
        </p:nvSpPr>
        <p:spPr/>
        <p:txBody>
          <a:bodyPr/>
          <a:lstStyle/>
          <a:p>
            <a:fld id="{3CC161E5-DE07-4961-B22F-C68CF7F3FCB9}" type="slidenum">
              <a:rPr lang="en-US" smtClean="0"/>
              <a:t>4</a:t>
            </a:fld>
            <a:endParaRPr lang="en-US"/>
          </a:p>
        </p:txBody>
      </p:sp>
    </p:spTree>
    <p:extLst>
      <p:ext uri="{BB962C8B-B14F-4D97-AF65-F5344CB8AC3E}">
        <p14:creationId xmlns:p14="http://schemas.microsoft.com/office/powerpoint/2010/main" val="1103662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245E-AE36-437C-B395-84D83D83C73D}"/>
              </a:ext>
            </a:extLst>
          </p:cNvPr>
          <p:cNvSpPr>
            <a:spLocks noGrp="1"/>
          </p:cNvSpPr>
          <p:nvPr>
            <p:ph type="title"/>
          </p:nvPr>
        </p:nvSpPr>
        <p:spPr/>
        <p:txBody>
          <a:bodyPr/>
          <a:lstStyle/>
          <a:p>
            <a:r>
              <a:rPr lang="en-IN" b="1" dirty="0">
                <a:solidFill>
                  <a:srgbClr val="C00000"/>
                </a:solidFill>
              </a:rPr>
              <a:t>Thesis Contribution</a:t>
            </a:r>
          </a:p>
        </p:txBody>
      </p:sp>
      <p:sp>
        <p:nvSpPr>
          <p:cNvPr id="3" name="Content Placeholder 2">
            <a:extLst>
              <a:ext uri="{FF2B5EF4-FFF2-40B4-BE49-F238E27FC236}">
                <a16:creationId xmlns:a16="http://schemas.microsoft.com/office/drawing/2014/main" id="{5B822159-CB71-44E7-9F1C-1DC172959011}"/>
              </a:ext>
            </a:extLst>
          </p:cNvPr>
          <p:cNvSpPr>
            <a:spLocks noGrp="1"/>
          </p:cNvSpPr>
          <p:nvPr>
            <p:ph idx="1"/>
          </p:nvPr>
        </p:nvSpPr>
        <p:spPr>
          <a:xfrm>
            <a:off x="457200" y="1600200"/>
            <a:ext cx="8153400" cy="4648200"/>
          </a:xfrm>
        </p:spPr>
        <p:txBody>
          <a:bodyPr>
            <a:noAutofit/>
          </a:bodyPr>
          <a:lstStyle/>
          <a:p>
            <a:r>
              <a:rPr lang="en-US" sz="2200" dirty="0"/>
              <a:t>A framework to evaluate the quality of AI </a:t>
            </a:r>
          </a:p>
          <a:p>
            <a:pPr marL="0" indent="0">
              <a:buNone/>
            </a:pPr>
            <a:endParaRPr lang="en-US" sz="2200" dirty="0"/>
          </a:p>
          <a:p>
            <a:r>
              <a:rPr lang="en-US" sz="2200" dirty="0"/>
              <a:t>An Instrument Quality Evaluator (IQuE) tool that realizes this framework</a:t>
            </a:r>
          </a:p>
          <a:p>
            <a:pPr marL="0" indent="0">
              <a:buNone/>
            </a:pPr>
            <a:endParaRPr lang="en-US" sz="2200" dirty="0"/>
          </a:p>
          <a:p>
            <a:r>
              <a:rPr lang="en-US" sz="2200" dirty="0"/>
              <a:t>Teacher training module that can be used to train teachers to write good assessment questions against given LOs</a:t>
            </a:r>
          </a:p>
          <a:p>
            <a:pPr marL="0" indent="0">
              <a:buNone/>
            </a:pPr>
            <a:endParaRPr lang="en-US" sz="2200" dirty="0"/>
          </a:p>
          <a:p>
            <a:r>
              <a:rPr lang="en-US" sz="2200" dirty="0"/>
              <a:t>A language to define assessment instrument specification (AIS) which encompasses its structural as well as behavioral aspect of AI</a:t>
            </a:r>
          </a:p>
          <a:p>
            <a:endParaRPr lang="en-IN" sz="2200" dirty="0"/>
          </a:p>
        </p:txBody>
      </p:sp>
      <p:sp>
        <p:nvSpPr>
          <p:cNvPr id="4" name="Date Placeholder 3">
            <a:extLst>
              <a:ext uri="{FF2B5EF4-FFF2-40B4-BE49-F238E27FC236}">
                <a16:creationId xmlns:a16="http://schemas.microsoft.com/office/drawing/2014/main" id="{DD03E6B7-B7E3-4457-8A89-A0DE8485B35F}"/>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C4F39DE3-02A5-45F1-93B1-DE3ACE76098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158BE0ED-D57D-4055-BEC2-D0BA00D62324}"/>
              </a:ext>
            </a:extLst>
          </p:cNvPr>
          <p:cNvSpPr>
            <a:spLocks noGrp="1"/>
          </p:cNvSpPr>
          <p:nvPr>
            <p:ph type="sldNum" sz="quarter" idx="12"/>
          </p:nvPr>
        </p:nvSpPr>
        <p:spPr/>
        <p:txBody>
          <a:bodyPr/>
          <a:lstStyle/>
          <a:p>
            <a:fld id="{3CC161E5-DE07-4961-B22F-C68CF7F3FCB9}" type="slidenum">
              <a:rPr lang="en-US" smtClean="0"/>
              <a:t>40</a:t>
            </a:fld>
            <a:endParaRPr lang="en-US"/>
          </a:p>
        </p:txBody>
      </p:sp>
    </p:spTree>
    <p:extLst>
      <p:ext uri="{BB962C8B-B14F-4D97-AF65-F5344CB8AC3E}">
        <p14:creationId xmlns:p14="http://schemas.microsoft.com/office/powerpoint/2010/main" val="1058406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76D0-57AE-4AF1-B2D9-15F6577AE21C}"/>
              </a:ext>
            </a:extLst>
          </p:cNvPr>
          <p:cNvSpPr>
            <a:spLocks noGrp="1"/>
          </p:cNvSpPr>
          <p:nvPr>
            <p:ph type="title"/>
          </p:nvPr>
        </p:nvSpPr>
        <p:spPr/>
        <p:txBody>
          <a:bodyPr/>
          <a:lstStyle/>
          <a:p>
            <a:r>
              <a:rPr lang="en-IN" b="1" dirty="0">
                <a:solidFill>
                  <a:srgbClr val="C00000"/>
                </a:solidFill>
              </a:rPr>
              <a:t>Thesis Contribution</a:t>
            </a:r>
            <a:endParaRPr lang="en-IN" dirty="0"/>
          </a:p>
        </p:txBody>
      </p:sp>
      <p:sp>
        <p:nvSpPr>
          <p:cNvPr id="3" name="Content Placeholder 2">
            <a:extLst>
              <a:ext uri="{FF2B5EF4-FFF2-40B4-BE49-F238E27FC236}">
                <a16:creationId xmlns:a16="http://schemas.microsoft.com/office/drawing/2014/main" id="{DA14A486-D254-4A14-AFFA-37EF9582EDCC}"/>
              </a:ext>
            </a:extLst>
          </p:cNvPr>
          <p:cNvSpPr>
            <a:spLocks noGrp="1"/>
          </p:cNvSpPr>
          <p:nvPr>
            <p:ph idx="1"/>
          </p:nvPr>
        </p:nvSpPr>
        <p:spPr>
          <a:xfrm>
            <a:off x="457200" y="1676400"/>
            <a:ext cx="8229600" cy="4343400"/>
          </a:xfrm>
        </p:spPr>
        <p:txBody>
          <a:bodyPr>
            <a:normAutofit fontScale="70000" lnSpcReduction="20000"/>
          </a:bodyPr>
          <a:lstStyle/>
          <a:p>
            <a:r>
              <a:rPr lang="en-US" dirty="0"/>
              <a:t>A framework for the automated generation of AI.</a:t>
            </a:r>
          </a:p>
          <a:p>
            <a:endParaRPr lang="en-US" dirty="0"/>
          </a:p>
          <a:p>
            <a:r>
              <a:rPr lang="en-US" dirty="0"/>
              <a:t>A prototype model of a tool (AIGen) that realizes this framework.</a:t>
            </a:r>
          </a:p>
          <a:p>
            <a:endParaRPr lang="en-US" dirty="0"/>
          </a:p>
          <a:p>
            <a:r>
              <a:rPr lang="en-US" dirty="0"/>
              <a:t>Software tool (QTagger) which suggests metadata for a given question.</a:t>
            </a:r>
          </a:p>
          <a:p>
            <a:endParaRPr lang="en-US" dirty="0"/>
          </a:p>
          <a:p>
            <a:r>
              <a:rPr lang="en-US" dirty="0"/>
              <a:t>Guidelines for building a domain ontology to represent the syllabus.</a:t>
            </a:r>
          </a:p>
          <a:p>
            <a:endParaRPr lang="en-US" dirty="0"/>
          </a:p>
          <a:p>
            <a:r>
              <a:rPr lang="en-US" dirty="0"/>
              <a:t>Formulation of alignment measure of AI in terms of its content and cognitive level</a:t>
            </a:r>
          </a:p>
          <a:p>
            <a:pPr marL="0" indent="0">
              <a:buNone/>
            </a:pPr>
            <a:endParaRPr lang="en-US" dirty="0"/>
          </a:p>
          <a:p>
            <a:r>
              <a:rPr lang="en-US" dirty="0"/>
              <a:t>Design of visual representation of alignment</a:t>
            </a:r>
            <a:endParaRPr lang="en-IN" dirty="0"/>
          </a:p>
        </p:txBody>
      </p:sp>
      <p:sp>
        <p:nvSpPr>
          <p:cNvPr id="4" name="Date Placeholder 3">
            <a:extLst>
              <a:ext uri="{FF2B5EF4-FFF2-40B4-BE49-F238E27FC236}">
                <a16:creationId xmlns:a16="http://schemas.microsoft.com/office/drawing/2014/main" id="{AEE474FD-9909-44E9-AB31-B1110EC75B11}"/>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33D22A41-46CF-475D-9040-7CAA53B5AC6C}"/>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5EB5F054-8E48-4EA8-A15C-7CC5E7979CC3}"/>
              </a:ext>
            </a:extLst>
          </p:cNvPr>
          <p:cNvSpPr>
            <a:spLocks noGrp="1"/>
          </p:cNvSpPr>
          <p:nvPr>
            <p:ph type="sldNum" sz="quarter" idx="12"/>
          </p:nvPr>
        </p:nvSpPr>
        <p:spPr/>
        <p:txBody>
          <a:bodyPr/>
          <a:lstStyle/>
          <a:p>
            <a:fld id="{3CC161E5-DE07-4961-B22F-C68CF7F3FCB9}" type="slidenum">
              <a:rPr lang="en-US" smtClean="0"/>
              <a:t>41</a:t>
            </a:fld>
            <a:endParaRPr lang="en-US"/>
          </a:p>
        </p:txBody>
      </p:sp>
    </p:spTree>
    <p:extLst>
      <p:ext uri="{BB962C8B-B14F-4D97-AF65-F5344CB8AC3E}">
        <p14:creationId xmlns:p14="http://schemas.microsoft.com/office/powerpoint/2010/main" val="2936558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a:t> </a:t>
            </a:r>
            <a:r>
              <a:rPr lang="en-US" b="1" dirty="0">
                <a:solidFill>
                  <a:srgbClr val="C00000"/>
                </a:solidFill>
              </a:rPr>
              <a:t>Future work</a:t>
            </a:r>
          </a:p>
        </p:txBody>
      </p:sp>
      <p:sp>
        <p:nvSpPr>
          <p:cNvPr id="3" name="Content Placeholder 2"/>
          <p:cNvSpPr>
            <a:spLocks noGrp="1"/>
          </p:cNvSpPr>
          <p:nvPr>
            <p:ph idx="1"/>
          </p:nvPr>
        </p:nvSpPr>
        <p:spPr>
          <a:xfrm>
            <a:off x="457200" y="1371600"/>
            <a:ext cx="8001000" cy="4648200"/>
          </a:xfrm>
        </p:spPr>
        <p:txBody>
          <a:bodyPr>
            <a:normAutofit fontScale="77500" lnSpcReduction="20000"/>
          </a:bodyPr>
          <a:lstStyle/>
          <a:p>
            <a:r>
              <a:rPr lang="en-US" b="1" dirty="0">
                <a:solidFill>
                  <a:srgbClr val="0070C0"/>
                </a:solidFill>
              </a:rPr>
              <a:t>Extending to Other Domains: </a:t>
            </a:r>
          </a:p>
          <a:p>
            <a:pPr lvl="1"/>
            <a:r>
              <a:rPr lang="en-US" b="1" dirty="0"/>
              <a:t>E</a:t>
            </a:r>
            <a:r>
              <a:rPr lang="en-US" dirty="0"/>
              <a:t>xtend the system to other courses in engineering curriculum or outside it and investigate the performance on them. </a:t>
            </a:r>
          </a:p>
          <a:p>
            <a:endParaRPr lang="en-US" dirty="0"/>
          </a:p>
          <a:p>
            <a:r>
              <a:rPr lang="en-US" b="1" dirty="0">
                <a:solidFill>
                  <a:srgbClr val="0070C0"/>
                </a:solidFill>
              </a:rPr>
              <a:t>Other Quality measures:</a:t>
            </a:r>
          </a:p>
          <a:p>
            <a:pPr lvl="1"/>
            <a:r>
              <a:rPr lang="en-US" dirty="0"/>
              <a:t>such as ambiguity in wording of questions, marks distribution, distribution of difficulty levels, etc. </a:t>
            </a:r>
          </a:p>
          <a:p>
            <a:endParaRPr lang="en-US" dirty="0"/>
          </a:p>
          <a:p>
            <a:r>
              <a:rPr lang="en-US" b="1" dirty="0">
                <a:solidFill>
                  <a:srgbClr val="0070C0"/>
                </a:solidFill>
              </a:rPr>
              <a:t>Nature of LOs and questions:</a:t>
            </a:r>
          </a:p>
          <a:p>
            <a:pPr lvl="1"/>
            <a:r>
              <a:rPr lang="en-US" dirty="0"/>
              <a:t>Removing manual preprocessing step before the LOs and questions are given to IQuE for further processing. </a:t>
            </a:r>
          </a:p>
          <a:p>
            <a:pPr marL="914400" lvl="2" indent="0">
              <a:buNone/>
            </a:pPr>
            <a:r>
              <a:rPr lang="en-US" dirty="0"/>
              <a:t> (i) Automate the process of preprocessing</a:t>
            </a:r>
          </a:p>
          <a:p>
            <a:pPr marL="914400" lvl="2" indent="0">
              <a:buNone/>
            </a:pPr>
            <a:r>
              <a:rPr lang="en-US" dirty="0"/>
              <a:t>(ii) Make the processing algorithm rich so that preprocessing is not required. </a:t>
            </a:r>
          </a:p>
        </p:txBody>
      </p:sp>
      <p:sp>
        <p:nvSpPr>
          <p:cNvPr id="4" name="Slide Number Placeholder 3"/>
          <p:cNvSpPr>
            <a:spLocks noGrp="1"/>
          </p:cNvSpPr>
          <p:nvPr>
            <p:ph type="sldNum" sz="quarter" idx="12"/>
          </p:nvPr>
        </p:nvSpPr>
        <p:spPr/>
        <p:txBody>
          <a:bodyPr/>
          <a:lstStyle/>
          <a:p>
            <a:fld id="{3CC161E5-DE07-4961-B22F-C68CF7F3FCB9}" type="slidenum">
              <a:rPr lang="en-US" smtClean="0"/>
              <a:t>42</a:t>
            </a:fld>
            <a:endParaRPr lang="en-US"/>
          </a:p>
        </p:txBody>
      </p:sp>
      <p:sp>
        <p:nvSpPr>
          <p:cNvPr id="5" name="Date Placeholder 4"/>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4284366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217C-74AD-4E36-B89F-23BB2AF08BBA}"/>
              </a:ext>
            </a:extLst>
          </p:cNvPr>
          <p:cNvSpPr>
            <a:spLocks noGrp="1"/>
          </p:cNvSpPr>
          <p:nvPr>
            <p:ph type="title"/>
          </p:nvPr>
        </p:nvSpPr>
        <p:spPr>
          <a:xfrm>
            <a:off x="457200" y="533400"/>
            <a:ext cx="3733800" cy="563562"/>
          </a:xfrm>
        </p:spPr>
        <p:txBody>
          <a:bodyPr>
            <a:normAutofit fontScale="90000"/>
          </a:bodyPr>
          <a:lstStyle/>
          <a:p>
            <a:r>
              <a:rPr lang="en-US" b="1" dirty="0">
                <a:solidFill>
                  <a:srgbClr val="C00000"/>
                </a:solidFill>
              </a:rPr>
              <a:t>Future work</a:t>
            </a:r>
            <a:endParaRPr lang="en-IN" dirty="0"/>
          </a:p>
        </p:txBody>
      </p:sp>
      <p:sp>
        <p:nvSpPr>
          <p:cNvPr id="3" name="Content Placeholder 2">
            <a:extLst>
              <a:ext uri="{FF2B5EF4-FFF2-40B4-BE49-F238E27FC236}">
                <a16:creationId xmlns:a16="http://schemas.microsoft.com/office/drawing/2014/main" id="{197BC1F2-A862-4B1C-8E85-23CF2B594056}"/>
              </a:ext>
            </a:extLst>
          </p:cNvPr>
          <p:cNvSpPr>
            <a:spLocks noGrp="1"/>
          </p:cNvSpPr>
          <p:nvPr>
            <p:ph idx="1"/>
          </p:nvPr>
        </p:nvSpPr>
        <p:spPr/>
        <p:txBody>
          <a:bodyPr>
            <a:normAutofit fontScale="85000" lnSpcReduction="10000"/>
          </a:bodyPr>
          <a:lstStyle/>
          <a:p>
            <a:r>
              <a:rPr lang="en-US" b="1" dirty="0">
                <a:solidFill>
                  <a:srgbClr val="0070C0"/>
                </a:solidFill>
              </a:rPr>
              <a:t>Improvement in AIGen:</a:t>
            </a:r>
          </a:p>
          <a:p>
            <a:pPr lvl="1"/>
            <a:r>
              <a:rPr lang="en-US" dirty="0"/>
              <a:t>Generating AI of good quality</a:t>
            </a:r>
          </a:p>
          <a:p>
            <a:pPr lvl="1"/>
            <a:r>
              <a:rPr lang="en-IN" dirty="0"/>
              <a:t>Providing intelligence to complete the partially filled AIS</a:t>
            </a:r>
          </a:p>
          <a:p>
            <a:pPr lvl="1"/>
            <a:r>
              <a:rPr lang="en-IN" dirty="0"/>
              <a:t>Exploring other search strategies. Currently it is blind exhaustive search</a:t>
            </a:r>
          </a:p>
          <a:p>
            <a:pPr marL="457200" lvl="1" indent="0">
              <a:buNone/>
            </a:pPr>
            <a:endParaRPr lang="en-IN" dirty="0"/>
          </a:p>
          <a:p>
            <a:r>
              <a:rPr lang="en-IN" b="1" dirty="0">
                <a:solidFill>
                  <a:srgbClr val="0070C0"/>
                </a:solidFill>
              </a:rPr>
              <a:t>Others (</a:t>
            </a:r>
            <a:r>
              <a:rPr lang="en-US" b="1" dirty="0">
                <a:solidFill>
                  <a:srgbClr val="0070C0"/>
                </a:solidFill>
              </a:rPr>
              <a:t>functional aspects of the system):</a:t>
            </a:r>
          </a:p>
          <a:p>
            <a:pPr lvl="1"/>
            <a:r>
              <a:rPr lang="en-US" dirty="0"/>
              <a:t>Extending the TTM to a mobile platform with IQuE loaded on the server side</a:t>
            </a:r>
          </a:p>
          <a:p>
            <a:pPr lvl="1"/>
            <a:r>
              <a:rPr lang="en-US" dirty="0"/>
              <a:t>Integrating both IQuE and AIGen</a:t>
            </a:r>
            <a:r>
              <a:rPr lang="en-US" b="1" dirty="0">
                <a:solidFill>
                  <a:srgbClr val="0070C0"/>
                </a:solidFill>
              </a:rPr>
              <a:t> </a:t>
            </a:r>
            <a:r>
              <a:rPr lang="en-US" dirty="0"/>
              <a:t>systems together as one whole system</a:t>
            </a:r>
            <a:r>
              <a:rPr lang="en-IN" dirty="0"/>
              <a:t> </a:t>
            </a:r>
          </a:p>
        </p:txBody>
      </p:sp>
      <p:sp>
        <p:nvSpPr>
          <p:cNvPr id="4" name="Date Placeholder 3">
            <a:extLst>
              <a:ext uri="{FF2B5EF4-FFF2-40B4-BE49-F238E27FC236}">
                <a16:creationId xmlns:a16="http://schemas.microsoft.com/office/drawing/2014/main" id="{4D43AC83-62B4-4EFE-8E63-71DE3554D384}"/>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2C4A7E42-8FE3-44D2-B870-BFE3A4C05BEB}"/>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E076EB16-27FE-4C0A-A259-0B68361093B4}"/>
              </a:ext>
            </a:extLst>
          </p:cNvPr>
          <p:cNvSpPr>
            <a:spLocks noGrp="1"/>
          </p:cNvSpPr>
          <p:nvPr>
            <p:ph type="sldNum" sz="quarter" idx="12"/>
          </p:nvPr>
        </p:nvSpPr>
        <p:spPr/>
        <p:txBody>
          <a:bodyPr/>
          <a:lstStyle/>
          <a:p>
            <a:fld id="{3CC161E5-DE07-4961-B22F-C68CF7F3FCB9}" type="slidenum">
              <a:rPr lang="en-US" smtClean="0"/>
              <a:t>43</a:t>
            </a:fld>
            <a:endParaRPr lang="en-US"/>
          </a:p>
        </p:txBody>
      </p:sp>
    </p:spTree>
    <p:extLst>
      <p:ext uri="{BB962C8B-B14F-4D97-AF65-F5344CB8AC3E}">
        <p14:creationId xmlns:p14="http://schemas.microsoft.com/office/powerpoint/2010/main" val="790663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Publications</a:t>
            </a:r>
          </a:p>
        </p:txBody>
      </p:sp>
      <p:sp>
        <p:nvSpPr>
          <p:cNvPr id="3" name="Content Placeholder 2"/>
          <p:cNvSpPr>
            <a:spLocks noGrp="1"/>
          </p:cNvSpPr>
          <p:nvPr>
            <p:ph idx="1"/>
          </p:nvPr>
        </p:nvSpPr>
        <p:spPr/>
        <p:txBody>
          <a:bodyPr>
            <a:normAutofit fontScale="47500" lnSpcReduction="20000"/>
          </a:bodyPr>
          <a:lstStyle/>
          <a:p>
            <a:pPr marL="346075" indent="-346075">
              <a:buFont typeface="+mj-lt"/>
              <a:buAutoNum type="arabicPeriod"/>
            </a:pPr>
            <a:r>
              <a:rPr lang="en-US" dirty="0"/>
              <a:t>Ramesh, R., Sasikumar, M., &amp; Iyer, S. (2016, July). Integrating the Learning Objectives and Syllabus into a Domain Ontology for Data structures Course. In Proceedings of the 2016 ACM Conference on Innovation and Technology in Computer Science Education (pp. 266-271). ACM.</a:t>
            </a:r>
          </a:p>
          <a:p>
            <a:pPr marL="346075" indent="-346075">
              <a:buFont typeface="+mj-lt"/>
              <a:buAutoNum type="arabicPeriod"/>
            </a:pPr>
            <a:r>
              <a:rPr lang="en-US" dirty="0"/>
              <a:t>Rekha R., Sasikumar M. Iyer S. (2016) “A Software Tool to Measure the Alignment of Assessment Instrument with a Set of Learning Objectives of a course”, International Conference on Advanced Learning Technologies (ICALT).</a:t>
            </a:r>
          </a:p>
          <a:p>
            <a:pPr marL="346075" indent="-346075">
              <a:buFont typeface="+mj-lt"/>
              <a:buAutoNum type="arabicPeriod"/>
            </a:pPr>
            <a:r>
              <a:rPr lang="en-US" dirty="0" err="1"/>
              <a:t>Nalawade</a:t>
            </a:r>
            <a:r>
              <a:rPr lang="en-US" dirty="0"/>
              <a:t>, G., &amp; Ramesh, R. (2016, December). Automatic Generation of Question Paper from User Entered Specifications Using a Semantically Tagged Question Repository. In Technology for Education (T4E), 2016 IEEE Eighth International Conference on (pp. 148-151). IEEE.</a:t>
            </a:r>
          </a:p>
          <a:p>
            <a:pPr marL="346075" indent="-346075">
              <a:buFont typeface="+mj-lt"/>
              <a:buAutoNum type="arabicPeriod"/>
            </a:pPr>
            <a:r>
              <a:rPr lang="en-US" dirty="0"/>
              <a:t>Ramesh, R., Mishra, S., Sasikumar, M., &amp; Iyer, S. (2014, December). Semi-Automatic Generation of Metadata for Items in a Question Repository. IEEE Sixth International Conference on Technology for Education (T4E), 2014 (pp. 222-228). IEEE</a:t>
            </a:r>
          </a:p>
          <a:p>
            <a:pPr marL="346075" indent="-346075">
              <a:buFont typeface="+mj-lt"/>
              <a:buAutoNum type="arabicPeriod"/>
            </a:pPr>
            <a:r>
              <a:rPr lang="en-US" dirty="0"/>
              <a:t>Mishra, S., &amp; Ramesh, R. (2013, December). A Software Solution to Facilitate Moderation, Observation and Analysis in a Focused Group Interview (FGI). InTechnology for Education (T4E), 2013 IEEE Fifth International Conference on(pp. 9-12). IEEE.</a:t>
            </a:r>
          </a:p>
          <a:p>
            <a:pPr marL="346075" indent="-346075">
              <a:buFont typeface="+mj-lt"/>
              <a:buAutoNum type="arabicPeriod"/>
            </a:pPr>
            <a:r>
              <a:rPr lang="en-US" dirty="0"/>
              <a:t>Rekha, R., Angadi, A., Pathak, A., </a:t>
            </a:r>
            <a:r>
              <a:rPr lang="en-US" dirty="0" err="1"/>
              <a:t>Kapur</a:t>
            </a:r>
            <a:r>
              <a:rPr lang="en-US" dirty="0"/>
              <a:t>, A., </a:t>
            </a:r>
            <a:r>
              <a:rPr lang="en-US" dirty="0" err="1"/>
              <a:t>Gosar</a:t>
            </a:r>
            <a:r>
              <a:rPr lang="en-US" dirty="0"/>
              <a:t>, H., </a:t>
            </a:r>
            <a:r>
              <a:rPr lang="en-US" dirty="0" err="1"/>
              <a:t>Ramanathan</a:t>
            </a:r>
            <a:r>
              <a:rPr lang="en-US" dirty="0"/>
              <a:t>, M., ... &amp; Sasikumar, M. (2012, January). Ontology driven framework for assessing the syllabus fairness of a question paper. IEEE International Conference In Technology Enhanced Education (ICTEE), 2012 (pp. 1-5). IEEE.</a:t>
            </a:r>
          </a:p>
          <a:p>
            <a:pPr marL="346075" indent="-346075">
              <a:buFont typeface="+mj-lt"/>
              <a:buAutoNum type="arabicPeriod"/>
            </a:pPr>
            <a:r>
              <a:rPr lang="en-US" dirty="0"/>
              <a:t>Ramesh, R., Sasikumar, M. (2010). Ontology Based Approach for Finding the Similarity Among Questions in a Distributed Question Bank Scenario. IJCSA, 7(1), 79-93.</a:t>
            </a:r>
          </a:p>
          <a:p>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44</a:t>
            </a:fld>
            <a:endParaRPr lang="en-US"/>
          </a:p>
        </p:txBody>
      </p:sp>
      <p:sp>
        <p:nvSpPr>
          <p:cNvPr id="5" name="Date Placeholder 4"/>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IN"/>
              <a:t>Framework for generation and evaluation of Assessment Instrument</a:t>
            </a:r>
            <a:endParaRPr lang="en-US"/>
          </a:p>
        </p:txBody>
      </p:sp>
    </p:spTree>
    <p:extLst>
      <p:ext uri="{BB962C8B-B14F-4D97-AF65-F5344CB8AC3E}">
        <p14:creationId xmlns:p14="http://schemas.microsoft.com/office/powerpoint/2010/main" val="874387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9389-74D6-4266-8322-0EFF1356F8F4}"/>
              </a:ext>
            </a:extLst>
          </p:cNvPr>
          <p:cNvSpPr>
            <a:spLocks noGrp="1"/>
          </p:cNvSpPr>
          <p:nvPr>
            <p:ph type="title"/>
          </p:nvPr>
        </p:nvSpPr>
        <p:spPr>
          <a:xfrm>
            <a:off x="304800" y="274638"/>
            <a:ext cx="5867400" cy="487362"/>
          </a:xfrm>
        </p:spPr>
        <p:txBody>
          <a:bodyPr>
            <a:normAutofit fontScale="90000"/>
          </a:bodyPr>
          <a:lstStyle/>
          <a:p>
            <a:r>
              <a:rPr lang="en-IN" b="1" dirty="0">
                <a:solidFill>
                  <a:srgbClr val="C00000"/>
                </a:solidFill>
              </a:rPr>
              <a:t>Thesis Clarification Table</a:t>
            </a:r>
          </a:p>
        </p:txBody>
      </p:sp>
      <p:sp>
        <p:nvSpPr>
          <p:cNvPr id="4" name="Date Placeholder 3">
            <a:extLst>
              <a:ext uri="{FF2B5EF4-FFF2-40B4-BE49-F238E27FC236}">
                <a16:creationId xmlns:a16="http://schemas.microsoft.com/office/drawing/2014/main" id="{17EEDAB4-9EAC-47CC-99CC-148AA054685D}"/>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5CEED1AF-AE11-4D33-A0D8-18E286340ABA}"/>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966FEE9-802D-4803-8404-AF898460E618}"/>
              </a:ext>
            </a:extLst>
          </p:cNvPr>
          <p:cNvSpPr>
            <a:spLocks noGrp="1"/>
          </p:cNvSpPr>
          <p:nvPr>
            <p:ph type="sldNum" sz="quarter" idx="12"/>
          </p:nvPr>
        </p:nvSpPr>
        <p:spPr/>
        <p:txBody>
          <a:bodyPr/>
          <a:lstStyle/>
          <a:p>
            <a:fld id="{3CC161E5-DE07-4961-B22F-C68CF7F3FCB9}" type="slidenum">
              <a:rPr lang="en-US" smtClean="0"/>
              <a:t>45</a:t>
            </a:fld>
            <a:endParaRPr lang="en-US"/>
          </a:p>
        </p:txBody>
      </p:sp>
      <p:graphicFrame>
        <p:nvGraphicFramePr>
          <p:cNvPr id="7" name="Table 6">
            <a:extLst>
              <a:ext uri="{FF2B5EF4-FFF2-40B4-BE49-F238E27FC236}">
                <a16:creationId xmlns:a16="http://schemas.microsoft.com/office/drawing/2014/main" id="{F25BE063-89F6-45B7-AE8A-14115A781CFE}"/>
              </a:ext>
            </a:extLst>
          </p:cNvPr>
          <p:cNvGraphicFramePr>
            <a:graphicFrameLocks noGrp="1"/>
          </p:cNvGraphicFramePr>
          <p:nvPr>
            <p:extLst>
              <p:ext uri="{D42A27DB-BD31-4B8C-83A1-F6EECF244321}">
                <p14:modId xmlns:p14="http://schemas.microsoft.com/office/powerpoint/2010/main" val="1485774778"/>
              </p:ext>
            </p:extLst>
          </p:nvPr>
        </p:nvGraphicFramePr>
        <p:xfrm>
          <a:off x="590867" y="838200"/>
          <a:ext cx="7962265" cy="4267200"/>
        </p:xfrm>
        <a:graphic>
          <a:graphicData uri="http://schemas.openxmlformats.org/drawingml/2006/table">
            <a:tbl>
              <a:tblPr firstRow="1" firstCol="1" bandRow="1">
                <a:tableStyleId>{5940675A-B579-460E-94D1-54222C63F5DA}</a:tableStyleId>
              </a:tblPr>
              <a:tblGrid>
                <a:gridCol w="428625">
                  <a:extLst>
                    <a:ext uri="{9D8B030D-6E8A-4147-A177-3AD203B41FA5}">
                      <a16:colId xmlns:a16="http://schemas.microsoft.com/office/drawing/2014/main" val="3695588052"/>
                    </a:ext>
                  </a:extLst>
                </a:gridCol>
                <a:gridCol w="2380615">
                  <a:extLst>
                    <a:ext uri="{9D8B030D-6E8A-4147-A177-3AD203B41FA5}">
                      <a16:colId xmlns:a16="http://schemas.microsoft.com/office/drawing/2014/main" val="399719765"/>
                    </a:ext>
                  </a:extLst>
                </a:gridCol>
                <a:gridCol w="2703830">
                  <a:extLst>
                    <a:ext uri="{9D8B030D-6E8A-4147-A177-3AD203B41FA5}">
                      <a16:colId xmlns:a16="http://schemas.microsoft.com/office/drawing/2014/main" val="3379973944"/>
                    </a:ext>
                  </a:extLst>
                </a:gridCol>
                <a:gridCol w="2449195">
                  <a:extLst>
                    <a:ext uri="{9D8B030D-6E8A-4147-A177-3AD203B41FA5}">
                      <a16:colId xmlns:a16="http://schemas.microsoft.com/office/drawing/2014/main" val="212614069"/>
                    </a:ext>
                  </a:extLst>
                </a:gridCol>
              </a:tblGrid>
              <a:tr h="539389">
                <a:tc>
                  <a:txBody>
                    <a:bodyPr/>
                    <a:lstStyle/>
                    <a:p>
                      <a:pPr algn="ctr">
                        <a:lnSpc>
                          <a:spcPct val="107000"/>
                        </a:lnSpc>
                        <a:spcAft>
                          <a:spcPts val="0"/>
                        </a:spcAft>
                      </a:pPr>
                      <a:r>
                        <a:rPr lang="en-US" sz="1600" b="1" dirty="0">
                          <a:effectLst/>
                        </a:rPr>
                        <a:t>Sr. No</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600" b="1" dirty="0">
                          <a:effectLst/>
                        </a:rPr>
                        <a:t>Issue raised</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600" b="1" dirty="0">
                          <a:effectLst/>
                        </a:rPr>
                        <a:t>Clarification/ justification</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600" b="1" dirty="0">
                          <a:effectLst/>
                        </a:rPr>
                        <a:t>Revision in the Thesis</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608006788"/>
                  </a:ext>
                </a:extLst>
              </a:tr>
              <a:tr h="348508">
                <a:tc gridSpan="4">
                  <a:txBody>
                    <a:bodyPr/>
                    <a:lstStyle/>
                    <a:p>
                      <a:pPr algn="ctr">
                        <a:lnSpc>
                          <a:spcPct val="107000"/>
                        </a:lnSpc>
                        <a:spcAft>
                          <a:spcPts val="0"/>
                        </a:spcAft>
                      </a:pPr>
                      <a:r>
                        <a:rPr lang="en-US" sz="1400" dirty="0">
                          <a:effectLst/>
                        </a:rPr>
                        <a:t>Referee II: Dr. </a:t>
                      </a:r>
                      <a:r>
                        <a:rPr lang="en-US" sz="1400" dirty="0" err="1">
                          <a:effectLst/>
                        </a:rPr>
                        <a:t>Sarat</a:t>
                      </a:r>
                      <a:r>
                        <a:rPr lang="en-US" sz="1400" dirty="0">
                          <a:effectLst/>
                        </a:rPr>
                        <a:t> Chandra </a:t>
                      </a:r>
                      <a:r>
                        <a:rPr lang="en-US" sz="1400" dirty="0" err="1">
                          <a:effectLst/>
                        </a:rPr>
                        <a:t>Babu</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78138901"/>
                  </a:ext>
                </a:extLst>
              </a:tr>
              <a:tr h="1736740">
                <a:tc>
                  <a:txBody>
                    <a:bodyPr/>
                    <a:lstStyle/>
                    <a:p>
                      <a:pPr marL="111760" indent="-111760" algn="ctr">
                        <a:lnSpc>
                          <a:spcPct val="107000"/>
                        </a:lnSpc>
                        <a:spcAft>
                          <a:spcPts val="0"/>
                        </a:spcAft>
                      </a:pPr>
                      <a:r>
                        <a:rPr lang="en-US"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rPr>
                        <a:t>(Page 3 Referee Report): Observations related to typos, repeating sentences and words and few minor oversights are indicated. The author should go through these and change accordingly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rPr>
                        <a:t>The researcher agrees to these problems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a:effectLst/>
                        </a:rPr>
                        <a:t>All corrections and modifications are done accordingly.</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201716"/>
                  </a:ext>
                </a:extLst>
              </a:tr>
              <a:tr h="1642563">
                <a:tc>
                  <a:txBody>
                    <a:bodyPr/>
                    <a:lstStyle/>
                    <a:p>
                      <a:pPr marL="111760" indent="-111760" algn="ctr">
                        <a:lnSpc>
                          <a:spcPct val="107000"/>
                        </a:lnSpc>
                        <a:spcAft>
                          <a:spcPts val="0"/>
                        </a:spcAft>
                      </a:pPr>
                      <a:r>
                        <a:rPr lang="en-US"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a:effectLst/>
                        </a:rPr>
                        <a:t>(Page 3 &amp; 4) All modules of all figures should be covered in the description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rPr>
                        <a:t>Descriptions of all the modules of the figures are present but they are hidden in the text inside a paragraph and also worded in a different way at some places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The text containing the descriptions are highlighted. The wording of the sentences are made similar to the module names wherever applicable. (Page 4 Fig. 1, Page 25, Fig.3.2)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156599"/>
                  </a:ext>
                </a:extLst>
              </a:tr>
            </a:tbl>
          </a:graphicData>
        </a:graphic>
      </p:graphicFrame>
      <p:graphicFrame>
        <p:nvGraphicFramePr>
          <p:cNvPr id="8" name="Table 7">
            <a:extLst>
              <a:ext uri="{FF2B5EF4-FFF2-40B4-BE49-F238E27FC236}">
                <a16:creationId xmlns:a16="http://schemas.microsoft.com/office/drawing/2014/main" id="{B460B5BF-01D4-4896-8951-3EAFBE8FEC58}"/>
              </a:ext>
            </a:extLst>
          </p:cNvPr>
          <p:cNvGraphicFramePr>
            <a:graphicFrameLocks noGrp="1"/>
          </p:cNvGraphicFramePr>
          <p:nvPr>
            <p:extLst>
              <p:ext uri="{D42A27DB-BD31-4B8C-83A1-F6EECF244321}">
                <p14:modId xmlns:p14="http://schemas.microsoft.com/office/powerpoint/2010/main" val="2060220213"/>
              </p:ext>
            </p:extLst>
          </p:nvPr>
        </p:nvGraphicFramePr>
        <p:xfrm>
          <a:off x="609600" y="5105400"/>
          <a:ext cx="7962265" cy="1304608"/>
        </p:xfrm>
        <a:graphic>
          <a:graphicData uri="http://schemas.openxmlformats.org/drawingml/2006/table">
            <a:tbl>
              <a:tblPr firstRow="1" firstCol="1" bandRow="1">
                <a:tableStyleId>{5940675A-B579-460E-94D1-54222C63F5DA}</a:tableStyleId>
              </a:tblPr>
              <a:tblGrid>
                <a:gridCol w="428625">
                  <a:extLst>
                    <a:ext uri="{9D8B030D-6E8A-4147-A177-3AD203B41FA5}">
                      <a16:colId xmlns:a16="http://schemas.microsoft.com/office/drawing/2014/main" val="1389101607"/>
                    </a:ext>
                  </a:extLst>
                </a:gridCol>
                <a:gridCol w="2380615">
                  <a:extLst>
                    <a:ext uri="{9D8B030D-6E8A-4147-A177-3AD203B41FA5}">
                      <a16:colId xmlns:a16="http://schemas.microsoft.com/office/drawing/2014/main" val="3226633287"/>
                    </a:ext>
                  </a:extLst>
                </a:gridCol>
                <a:gridCol w="2703830">
                  <a:extLst>
                    <a:ext uri="{9D8B030D-6E8A-4147-A177-3AD203B41FA5}">
                      <a16:colId xmlns:a16="http://schemas.microsoft.com/office/drawing/2014/main" val="1141819592"/>
                    </a:ext>
                  </a:extLst>
                </a:gridCol>
                <a:gridCol w="2449195">
                  <a:extLst>
                    <a:ext uri="{9D8B030D-6E8A-4147-A177-3AD203B41FA5}">
                      <a16:colId xmlns:a16="http://schemas.microsoft.com/office/drawing/2014/main" val="473663392"/>
                    </a:ext>
                  </a:extLst>
                </a:gridCol>
              </a:tblGrid>
              <a:tr h="990600">
                <a:tc>
                  <a:txBody>
                    <a:bodyPr/>
                    <a:lstStyle/>
                    <a:p>
                      <a:pPr marL="111760" indent="-111760" algn="ct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rPr>
                        <a:t>(Page 3 Referee Report): If first time any abbreviation appears, please expand in bracket even if given in glossary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rPr>
                        <a:t>The researcher agrees to this issue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Corrections are done wherever required and verified throughout the thesis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129372"/>
                  </a:ext>
                </a:extLst>
              </a:tr>
            </a:tbl>
          </a:graphicData>
        </a:graphic>
      </p:graphicFrame>
    </p:spTree>
    <p:extLst>
      <p:ext uri="{BB962C8B-B14F-4D97-AF65-F5344CB8AC3E}">
        <p14:creationId xmlns:p14="http://schemas.microsoft.com/office/powerpoint/2010/main" val="919165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9389-74D6-4266-8322-0EFF1356F8F4}"/>
              </a:ext>
            </a:extLst>
          </p:cNvPr>
          <p:cNvSpPr>
            <a:spLocks noGrp="1"/>
          </p:cNvSpPr>
          <p:nvPr>
            <p:ph type="title"/>
          </p:nvPr>
        </p:nvSpPr>
        <p:spPr>
          <a:xfrm>
            <a:off x="304800" y="274638"/>
            <a:ext cx="5867400" cy="487362"/>
          </a:xfrm>
        </p:spPr>
        <p:txBody>
          <a:bodyPr>
            <a:normAutofit fontScale="90000"/>
          </a:bodyPr>
          <a:lstStyle/>
          <a:p>
            <a:r>
              <a:rPr lang="en-IN" b="1" dirty="0">
                <a:solidFill>
                  <a:srgbClr val="C00000"/>
                </a:solidFill>
              </a:rPr>
              <a:t>Thesis Clarification Table</a:t>
            </a:r>
          </a:p>
        </p:txBody>
      </p:sp>
      <p:sp>
        <p:nvSpPr>
          <p:cNvPr id="4" name="Date Placeholder 3">
            <a:extLst>
              <a:ext uri="{FF2B5EF4-FFF2-40B4-BE49-F238E27FC236}">
                <a16:creationId xmlns:a16="http://schemas.microsoft.com/office/drawing/2014/main" id="{17EEDAB4-9EAC-47CC-99CC-148AA054685D}"/>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5CEED1AF-AE11-4D33-A0D8-18E286340ABA}"/>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966FEE9-802D-4803-8404-AF898460E618}"/>
              </a:ext>
            </a:extLst>
          </p:cNvPr>
          <p:cNvSpPr>
            <a:spLocks noGrp="1"/>
          </p:cNvSpPr>
          <p:nvPr>
            <p:ph type="sldNum" sz="quarter" idx="12"/>
          </p:nvPr>
        </p:nvSpPr>
        <p:spPr/>
        <p:txBody>
          <a:bodyPr/>
          <a:lstStyle/>
          <a:p>
            <a:fld id="{3CC161E5-DE07-4961-B22F-C68CF7F3FCB9}" type="slidenum">
              <a:rPr lang="en-US" smtClean="0"/>
              <a:t>46</a:t>
            </a:fld>
            <a:endParaRPr lang="en-US"/>
          </a:p>
        </p:txBody>
      </p:sp>
      <p:graphicFrame>
        <p:nvGraphicFramePr>
          <p:cNvPr id="7" name="Table 6">
            <a:extLst>
              <a:ext uri="{FF2B5EF4-FFF2-40B4-BE49-F238E27FC236}">
                <a16:creationId xmlns:a16="http://schemas.microsoft.com/office/drawing/2014/main" id="{F25BE063-89F6-45B7-AE8A-14115A781CFE}"/>
              </a:ext>
            </a:extLst>
          </p:cNvPr>
          <p:cNvGraphicFramePr>
            <a:graphicFrameLocks noGrp="1"/>
          </p:cNvGraphicFramePr>
          <p:nvPr>
            <p:extLst>
              <p:ext uri="{D42A27DB-BD31-4B8C-83A1-F6EECF244321}">
                <p14:modId xmlns:p14="http://schemas.microsoft.com/office/powerpoint/2010/main" val="58017645"/>
              </p:ext>
            </p:extLst>
          </p:nvPr>
        </p:nvGraphicFramePr>
        <p:xfrm>
          <a:off x="304800" y="838200"/>
          <a:ext cx="8610602" cy="5279685"/>
        </p:xfrm>
        <a:graphic>
          <a:graphicData uri="http://schemas.openxmlformats.org/drawingml/2006/table">
            <a:tbl>
              <a:tblPr firstRow="1" firstCol="1" bandRow="1">
                <a:tableStyleId>{5940675A-B579-460E-94D1-54222C63F5DA}</a:tableStyleId>
              </a:tblPr>
              <a:tblGrid>
                <a:gridCol w="463527">
                  <a:extLst>
                    <a:ext uri="{9D8B030D-6E8A-4147-A177-3AD203B41FA5}">
                      <a16:colId xmlns:a16="http://schemas.microsoft.com/office/drawing/2014/main" val="3695588052"/>
                    </a:ext>
                  </a:extLst>
                </a:gridCol>
                <a:gridCol w="3100133">
                  <a:extLst>
                    <a:ext uri="{9D8B030D-6E8A-4147-A177-3AD203B41FA5}">
                      <a16:colId xmlns:a16="http://schemas.microsoft.com/office/drawing/2014/main" val="399719765"/>
                    </a:ext>
                  </a:extLst>
                </a:gridCol>
                <a:gridCol w="2398319">
                  <a:extLst>
                    <a:ext uri="{9D8B030D-6E8A-4147-A177-3AD203B41FA5}">
                      <a16:colId xmlns:a16="http://schemas.microsoft.com/office/drawing/2014/main" val="3717508373"/>
                    </a:ext>
                  </a:extLst>
                </a:gridCol>
                <a:gridCol w="2648623">
                  <a:extLst>
                    <a:ext uri="{9D8B030D-6E8A-4147-A177-3AD203B41FA5}">
                      <a16:colId xmlns:a16="http://schemas.microsoft.com/office/drawing/2014/main" val="212614069"/>
                    </a:ext>
                  </a:extLst>
                </a:gridCol>
              </a:tblGrid>
              <a:tr h="400487">
                <a:tc>
                  <a:txBody>
                    <a:bodyPr/>
                    <a:lstStyle/>
                    <a:p>
                      <a:pPr algn="ctr">
                        <a:lnSpc>
                          <a:spcPct val="107000"/>
                        </a:lnSpc>
                        <a:spcAft>
                          <a:spcPts val="0"/>
                        </a:spcAft>
                      </a:pPr>
                      <a:r>
                        <a:rPr lang="en-US" sz="1400" b="1" dirty="0">
                          <a:effectLst/>
                        </a:rPr>
                        <a:t>Sr. No</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400" b="1" dirty="0">
                          <a:effectLst/>
                        </a:rPr>
                        <a:t>Issue raised</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400" b="1" dirty="0">
                          <a:effectLst/>
                        </a:rPr>
                        <a:t>Clarification/ justification</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400" b="1" dirty="0">
                          <a:effectLst/>
                        </a:rPr>
                        <a:t>Revision in the Thesis</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608006788"/>
                  </a:ext>
                </a:extLst>
              </a:tr>
              <a:tr h="249129">
                <a:tc gridSpan="4">
                  <a:txBody>
                    <a:bodyPr/>
                    <a:lstStyle/>
                    <a:p>
                      <a:pPr algn="ctr">
                        <a:lnSpc>
                          <a:spcPct val="107000"/>
                        </a:lnSpc>
                        <a:spcAft>
                          <a:spcPts val="0"/>
                        </a:spcAft>
                      </a:pPr>
                      <a:r>
                        <a:rPr lang="en-US" sz="1800" b="1" dirty="0">
                          <a:effectLst/>
                        </a:rPr>
                        <a:t>Referee II: Dr. </a:t>
                      </a:r>
                      <a:r>
                        <a:rPr lang="en-US" sz="1800" b="1" dirty="0" err="1">
                          <a:effectLst/>
                        </a:rPr>
                        <a:t>Sarat</a:t>
                      </a:r>
                      <a:r>
                        <a:rPr lang="en-US" sz="1800" b="1" dirty="0">
                          <a:effectLst/>
                        </a:rPr>
                        <a:t> Chandra </a:t>
                      </a:r>
                      <a:r>
                        <a:rPr lang="en-US" sz="1800" b="1" dirty="0" err="1">
                          <a:effectLst/>
                        </a:rPr>
                        <a:t>Babu</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78138901"/>
                  </a:ext>
                </a:extLst>
              </a:tr>
              <a:tr h="3355448">
                <a:tc>
                  <a:txBody>
                    <a:bodyPr/>
                    <a:lstStyle/>
                    <a:p>
                      <a:pPr marL="111760" indent="-111760"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(Page 3 Referee Report): Since the thesis will be published for wider reading, it is necessary to avoid statements denigrating Indian Universities. In section 5.2, a conclusion has been done without enough evidence. Therefore, in page 44; last para, the text “Even though samples are taken only from Mumbai University, scenario will be similar in many other engineering colleges in India. Hence, poor quality of AIs found in most of the engineering examinations is a serious issue faced by majority of the universities in India” may be deleted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The researcher agrees for removal of the sentence that generalizes the issue of poor quality of AIs found in most of the engineering examinations in India.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Such statements denigrating Indian Universities are removed from thesis. (Page 42, 44, 159)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201716"/>
                  </a:ext>
                </a:extLst>
              </a:tr>
              <a:tr h="1174175">
                <a:tc>
                  <a:txBody>
                    <a:bodyPr/>
                    <a:lstStyle/>
                    <a:p>
                      <a:pPr marL="111760" indent="-111760"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159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(Page 3 Referee Report): In chapter 9 all pseudocodes shall be connected to the text above through some sentences. Interconnections are missing here.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researcher agrees to this issue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All assumptions are now explicitly stated and pseudocodes are connected by its textual descriptions (pages 132, 133, 134, 136 and 137 of chapter 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156599"/>
                  </a:ext>
                </a:extLst>
              </a:tr>
            </a:tbl>
          </a:graphicData>
        </a:graphic>
      </p:graphicFrame>
    </p:spTree>
    <p:extLst>
      <p:ext uri="{BB962C8B-B14F-4D97-AF65-F5344CB8AC3E}">
        <p14:creationId xmlns:p14="http://schemas.microsoft.com/office/powerpoint/2010/main" val="692042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9389-74D6-4266-8322-0EFF1356F8F4}"/>
              </a:ext>
            </a:extLst>
          </p:cNvPr>
          <p:cNvSpPr>
            <a:spLocks noGrp="1"/>
          </p:cNvSpPr>
          <p:nvPr>
            <p:ph type="title"/>
          </p:nvPr>
        </p:nvSpPr>
        <p:spPr>
          <a:xfrm>
            <a:off x="304800" y="274638"/>
            <a:ext cx="5867400" cy="487362"/>
          </a:xfrm>
        </p:spPr>
        <p:txBody>
          <a:bodyPr>
            <a:normAutofit fontScale="90000"/>
          </a:bodyPr>
          <a:lstStyle/>
          <a:p>
            <a:r>
              <a:rPr lang="en-IN" b="1" dirty="0">
                <a:solidFill>
                  <a:srgbClr val="C00000"/>
                </a:solidFill>
              </a:rPr>
              <a:t>Thesis Clarification Table</a:t>
            </a:r>
          </a:p>
        </p:txBody>
      </p:sp>
      <p:sp>
        <p:nvSpPr>
          <p:cNvPr id="6" name="Slide Number Placeholder 5">
            <a:extLst>
              <a:ext uri="{FF2B5EF4-FFF2-40B4-BE49-F238E27FC236}">
                <a16:creationId xmlns:a16="http://schemas.microsoft.com/office/drawing/2014/main" id="{8966FEE9-802D-4803-8404-AF898460E618}"/>
              </a:ext>
            </a:extLst>
          </p:cNvPr>
          <p:cNvSpPr>
            <a:spLocks noGrp="1"/>
          </p:cNvSpPr>
          <p:nvPr>
            <p:ph type="sldNum" sz="quarter" idx="12"/>
          </p:nvPr>
        </p:nvSpPr>
        <p:spPr/>
        <p:txBody>
          <a:bodyPr/>
          <a:lstStyle/>
          <a:p>
            <a:fld id="{3CC161E5-DE07-4961-B22F-C68CF7F3FCB9}" type="slidenum">
              <a:rPr lang="en-US" smtClean="0"/>
              <a:t>47</a:t>
            </a:fld>
            <a:endParaRPr lang="en-US"/>
          </a:p>
        </p:txBody>
      </p:sp>
      <p:graphicFrame>
        <p:nvGraphicFramePr>
          <p:cNvPr id="7" name="Table 6">
            <a:extLst>
              <a:ext uri="{FF2B5EF4-FFF2-40B4-BE49-F238E27FC236}">
                <a16:creationId xmlns:a16="http://schemas.microsoft.com/office/drawing/2014/main" id="{F25BE063-89F6-45B7-AE8A-14115A781CFE}"/>
              </a:ext>
            </a:extLst>
          </p:cNvPr>
          <p:cNvGraphicFramePr>
            <a:graphicFrameLocks noGrp="1"/>
          </p:cNvGraphicFramePr>
          <p:nvPr>
            <p:extLst>
              <p:ext uri="{D42A27DB-BD31-4B8C-83A1-F6EECF244321}">
                <p14:modId xmlns:p14="http://schemas.microsoft.com/office/powerpoint/2010/main" val="865675910"/>
              </p:ext>
            </p:extLst>
          </p:nvPr>
        </p:nvGraphicFramePr>
        <p:xfrm>
          <a:off x="152401" y="965009"/>
          <a:ext cx="8991599" cy="5772278"/>
        </p:xfrm>
        <a:graphic>
          <a:graphicData uri="http://schemas.openxmlformats.org/drawingml/2006/table">
            <a:tbl>
              <a:tblPr firstRow="1" firstCol="1" bandRow="1">
                <a:tableStyleId>{5940675A-B579-460E-94D1-54222C63F5DA}</a:tableStyleId>
              </a:tblPr>
              <a:tblGrid>
                <a:gridCol w="484037">
                  <a:extLst>
                    <a:ext uri="{9D8B030D-6E8A-4147-A177-3AD203B41FA5}">
                      <a16:colId xmlns:a16="http://schemas.microsoft.com/office/drawing/2014/main" val="3695588052"/>
                    </a:ext>
                  </a:extLst>
                </a:gridCol>
                <a:gridCol w="2563963">
                  <a:extLst>
                    <a:ext uri="{9D8B030D-6E8A-4147-A177-3AD203B41FA5}">
                      <a16:colId xmlns:a16="http://schemas.microsoft.com/office/drawing/2014/main" val="399719765"/>
                    </a:ext>
                  </a:extLst>
                </a:gridCol>
                <a:gridCol w="4419600">
                  <a:extLst>
                    <a:ext uri="{9D8B030D-6E8A-4147-A177-3AD203B41FA5}">
                      <a16:colId xmlns:a16="http://schemas.microsoft.com/office/drawing/2014/main" val="4047939253"/>
                    </a:ext>
                  </a:extLst>
                </a:gridCol>
                <a:gridCol w="1523999">
                  <a:extLst>
                    <a:ext uri="{9D8B030D-6E8A-4147-A177-3AD203B41FA5}">
                      <a16:colId xmlns:a16="http://schemas.microsoft.com/office/drawing/2014/main" val="3814737403"/>
                    </a:ext>
                  </a:extLst>
                </a:gridCol>
              </a:tblGrid>
              <a:tr h="405282">
                <a:tc>
                  <a:txBody>
                    <a:bodyPr/>
                    <a:lstStyle/>
                    <a:p>
                      <a:pPr algn="ctr">
                        <a:lnSpc>
                          <a:spcPct val="107000"/>
                        </a:lnSpc>
                        <a:spcAft>
                          <a:spcPts val="0"/>
                        </a:spcAft>
                      </a:pPr>
                      <a:r>
                        <a:rPr lang="en-US" sz="1400" b="1" dirty="0">
                          <a:effectLst/>
                        </a:rPr>
                        <a:t>Sr. No</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400" b="1" dirty="0">
                          <a:effectLst/>
                        </a:rPr>
                        <a:t>Issue raised</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400" b="1" dirty="0">
                          <a:effectLst/>
                        </a:rPr>
                        <a:t>Clarification/ justification</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US" sz="1400" b="1" dirty="0">
                          <a:effectLst/>
                        </a:rPr>
                        <a:t>Revision in the Thesis</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608006788"/>
                  </a:ext>
                </a:extLst>
              </a:tr>
              <a:tr h="198058">
                <a:tc gridSpan="4">
                  <a:txBody>
                    <a:bodyPr/>
                    <a:lstStyle/>
                    <a:p>
                      <a:pPr algn="ctr">
                        <a:lnSpc>
                          <a:spcPct val="107000"/>
                        </a:lnSpc>
                        <a:spcAft>
                          <a:spcPts val="0"/>
                        </a:spcAft>
                      </a:pPr>
                      <a:r>
                        <a:rPr lang="en-US" sz="1800" b="1" kern="1200" dirty="0">
                          <a:solidFill>
                            <a:schemeClr val="tx1"/>
                          </a:solidFill>
                          <a:effectLst/>
                          <a:latin typeface="+mn-lt"/>
                          <a:ea typeface="+mn-ea"/>
                          <a:cs typeface="+mn-cs"/>
                        </a:rPr>
                        <a:t>Referee I: Dr. </a:t>
                      </a:r>
                      <a:r>
                        <a:rPr lang="en-US" sz="1800" b="1" kern="1200" dirty="0" err="1">
                          <a:solidFill>
                            <a:schemeClr val="tx1"/>
                          </a:solidFill>
                          <a:effectLst/>
                          <a:latin typeface="+mn-lt"/>
                          <a:ea typeface="+mn-ea"/>
                          <a:cs typeface="+mn-cs"/>
                        </a:rPr>
                        <a:t>Kinshuk</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pPr algn="ctr">
                        <a:lnSpc>
                          <a:spcPct val="107000"/>
                        </a:lnSpc>
                        <a:spcAft>
                          <a:spcPts val="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8138901"/>
                  </a:ext>
                </a:extLst>
              </a:tr>
              <a:tr h="2269254">
                <a:tc>
                  <a:txBody>
                    <a:bodyPr/>
                    <a:lstStyle/>
                    <a:p>
                      <a:pPr marL="111760" indent="-111760"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(Page 1 Referee Report): While the thesis is generally well organized and is correctly formatted, it would be important to check the flow between various chapters. For example, some connecting sentences are needed at the end of various chapters to link them to the next chapter (at the end of chapters 2, 3, 7, 8 and 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researcher agrees to this issue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Connecting statements are added at the end of each chapter.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201716"/>
                  </a:ext>
                </a:extLst>
              </a:tr>
              <a:tr h="2461404">
                <a:tc>
                  <a:txBody>
                    <a:bodyPr/>
                    <a:lstStyle/>
                    <a:p>
                      <a:pPr marL="111760" indent="-111760"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(Page 2 Referee Report): For the evaluation of AIS, two school teachers took part in the study. Since the research is primarily focused on higher education, with examples from University of Mumbai, please justify how evaluation by school teachers is appropriate in this context.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researcher has conducted this study in the initial phase of the research work. The purpose was to study the usability and usefulness of AIS. School teachers were preferred as they are more trained and more comfortable with AIS terminologies and models. Later the research work was more focused on evaluation of AI rather than generation of AI.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AIGen is only a prototype model as there are lot many improvements to be made. It takes only a subset of the original AIS. This needs to be investigated further and is considered as a future scope for research</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point is further emphasized in section 9.1.5 of chapter 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156599"/>
                  </a:ext>
                </a:extLst>
              </a:tr>
            </a:tbl>
          </a:graphicData>
        </a:graphic>
      </p:graphicFrame>
      <p:sp>
        <p:nvSpPr>
          <p:cNvPr id="3" name="Date Placeholder 2">
            <a:extLst>
              <a:ext uri="{FF2B5EF4-FFF2-40B4-BE49-F238E27FC236}">
                <a16:creationId xmlns:a16="http://schemas.microsoft.com/office/drawing/2014/main" id="{C71A4C53-0EFC-4A3F-968A-FE908150BB9C}"/>
              </a:ext>
            </a:extLst>
          </p:cNvPr>
          <p:cNvSpPr>
            <a:spLocks noGrp="1"/>
          </p:cNvSpPr>
          <p:nvPr>
            <p:ph type="dt" sz="half" idx="10"/>
          </p:nvPr>
        </p:nvSpPr>
        <p:spPr/>
        <p:txBody>
          <a:bodyPr/>
          <a:lstStyle/>
          <a:p>
            <a:r>
              <a:rPr lang="en-US"/>
              <a:t>17-10-2017</a:t>
            </a:r>
          </a:p>
        </p:txBody>
      </p:sp>
      <p:sp>
        <p:nvSpPr>
          <p:cNvPr id="8" name="Footer Placeholder 7">
            <a:extLst>
              <a:ext uri="{FF2B5EF4-FFF2-40B4-BE49-F238E27FC236}">
                <a16:creationId xmlns:a16="http://schemas.microsoft.com/office/drawing/2014/main" id="{270FAC6A-3DF7-4281-94B1-0A34932C0F8E}"/>
              </a:ext>
            </a:extLst>
          </p:cNvPr>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1153879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B614-9D83-4084-B961-453CA0549C3F}"/>
              </a:ext>
            </a:extLst>
          </p:cNvPr>
          <p:cNvSpPr>
            <a:spLocks noGrp="1"/>
          </p:cNvSpPr>
          <p:nvPr>
            <p:ph type="title"/>
          </p:nvPr>
        </p:nvSpPr>
        <p:spPr>
          <a:xfrm>
            <a:off x="381000" y="427038"/>
            <a:ext cx="2514600" cy="563562"/>
          </a:xfrm>
        </p:spPr>
        <p:txBody>
          <a:bodyPr>
            <a:normAutofit fontScale="90000"/>
          </a:bodyPr>
          <a:lstStyle/>
          <a:p>
            <a:r>
              <a:rPr lang="en-IN" b="1" dirty="0">
                <a:solidFill>
                  <a:srgbClr val="C00000"/>
                </a:solidFill>
              </a:rPr>
              <a:t>Questions </a:t>
            </a:r>
          </a:p>
        </p:txBody>
      </p:sp>
      <p:sp>
        <p:nvSpPr>
          <p:cNvPr id="3" name="Content Placeholder 2">
            <a:extLst>
              <a:ext uri="{FF2B5EF4-FFF2-40B4-BE49-F238E27FC236}">
                <a16:creationId xmlns:a16="http://schemas.microsoft.com/office/drawing/2014/main" id="{584FC56D-3340-45AE-B601-71041B6202DE}"/>
              </a:ext>
            </a:extLst>
          </p:cNvPr>
          <p:cNvSpPr>
            <a:spLocks noGrp="1"/>
          </p:cNvSpPr>
          <p:nvPr>
            <p:ph idx="1"/>
          </p:nvPr>
        </p:nvSpPr>
        <p:spPr>
          <a:xfrm>
            <a:off x="457200" y="1066800"/>
            <a:ext cx="8229600" cy="5059363"/>
          </a:xfrm>
        </p:spPr>
        <p:txBody>
          <a:bodyPr>
            <a:normAutofit fontScale="47500" lnSpcReduction="20000"/>
          </a:bodyPr>
          <a:lstStyle/>
          <a:p>
            <a:pPr marL="0" indent="0" algn="just">
              <a:buNone/>
            </a:pPr>
            <a:r>
              <a:rPr lang="en-IN" sz="3800" b="1" dirty="0">
                <a:solidFill>
                  <a:srgbClr val="0070C0"/>
                </a:solidFill>
              </a:rPr>
              <a:t>Q1. Does the author have any thought on implementing mathematics/in other words challenges for implementing mathematics subject?</a:t>
            </a:r>
          </a:p>
          <a:p>
            <a:pPr marL="0" indent="0">
              <a:buNone/>
            </a:pPr>
            <a:r>
              <a:rPr lang="en-IN" dirty="0"/>
              <a:t>Ans: </a:t>
            </a:r>
          </a:p>
          <a:p>
            <a:r>
              <a:rPr lang="en-IN" dirty="0"/>
              <a:t>Creating an ontology for mathematics is not that difficult task. </a:t>
            </a:r>
          </a:p>
          <a:p>
            <a:r>
              <a:rPr lang="en-IN" dirty="0"/>
              <a:t>Finding the topic to which the question belongs and mapping it to the domain ontology is extremely difficult. </a:t>
            </a:r>
          </a:p>
          <a:p>
            <a:r>
              <a:rPr lang="en-IN" dirty="0"/>
              <a:t>For some questions traditional methods can be followed. For examples </a:t>
            </a:r>
          </a:p>
          <a:p>
            <a:pPr lvl="1"/>
            <a:r>
              <a:rPr lang="en-IN" dirty="0"/>
              <a:t>Q: State and prove Euler’s theorem for 2 variables.</a:t>
            </a:r>
          </a:p>
          <a:p>
            <a:pPr lvl="1"/>
            <a:endParaRPr lang="en-IN" dirty="0"/>
          </a:p>
          <a:p>
            <a:r>
              <a:rPr lang="en-IN" dirty="0"/>
              <a:t>But some questions (e.g. Solve the equation) has no indication of any concept whether it is from integration, simultaneous equations, difference equation, etc. </a:t>
            </a:r>
          </a:p>
          <a:p>
            <a:endParaRPr lang="en-IN" dirty="0"/>
          </a:p>
          <a:p>
            <a:r>
              <a:rPr lang="en-IN" dirty="0"/>
              <a:t>In every question, there will be some indication that helps the students in understanding the concepts associated with the questions in order to answer it.  The questions can be classified into following categories like </a:t>
            </a:r>
          </a:p>
          <a:p>
            <a:pPr marL="457200" lvl="1" indent="0">
              <a:buNone/>
            </a:pPr>
            <a:r>
              <a:rPr lang="en-IN" dirty="0" err="1"/>
              <a:t>i</a:t>
            </a:r>
            <a:r>
              <a:rPr lang="en-IN" dirty="0"/>
              <a:t>) direct explicit indication which explicitly tell which subtopics it belongs.</a:t>
            </a:r>
          </a:p>
          <a:p>
            <a:pPr marL="457200" lvl="1" indent="0">
              <a:buNone/>
            </a:pPr>
            <a:r>
              <a:rPr lang="en-IN" dirty="0"/>
              <a:t> ii) Something is known about the question . </a:t>
            </a:r>
          </a:p>
          <a:p>
            <a:pPr marL="457200" lvl="1" indent="0">
              <a:buNone/>
            </a:pPr>
            <a:r>
              <a:rPr lang="en-IN" dirty="0"/>
              <a:t>iii) Higher level topic to which the question belong may be known</a:t>
            </a:r>
          </a:p>
          <a:p>
            <a:pPr marL="457200" lvl="1" indent="0">
              <a:buNone/>
            </a:pPr>
            <a:r>
              <a:rPr lang="en-IN" dirty="0"/>
              <a:t> iv) There is no indication of the concept at all. </a:t>
            </a:r>
          </a:p>
          <a:p>
            <a:pPr marL="457200" lvl="1" indent="0">
              <a:buNone/>
            </a:pPr>
            <a:endParaRPr lang="en-IN" dirty="0"/>
          </a:p>
          <a:p>
            <a:r>
              <a:rPr lang="en-IN" dirty="0"/>
              <a:t>As a future work, we want to collect more samples and tag that part of the question which indicate that it is from a particular topic of a course. Then think about how to make the machine intelligent so that it equally understands. </a:t>
            </a:r>
          </a:p>
        </p:txBody>
      </p:sp>
      <p:sp>
        <p:nvSpPr>
          <p:cNvPr id="4" name="Date Placeholder 3">
            <a:extLst>
              <a:ext uri="{FF2B5EF4-FFF2-40B4-BE49-F238E27FC236}">
                <a16:creationId xmlns:a16="http://schemas.microsoft.com/office/drawing/2014/main" id="{8EE2C941-9303-405C-9DD0-FC4FD95AB31E}"/>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B8B71267-0A40-4529-A35F-F7B9A2275EE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1371F54-270C-48DA-8C43-48985F11693D}"/>
              </a:ext>
            </a:extLst>
          </p:cNvPr>
          <p:cNvSpPr>
            <a:spLocks noGrp="1"/>
          </p:cNvSpPr>
          <p:nvPr>
            <p:ph type="sldNum" sz="quarter" idx="12"/>
          </p:nvPr>
        </p:nvSpPr>
        <p:spPr/>
        <p:txBody>
          <a:bodyPr/>
          <a:lstStyle/>
          <a:p>
            <a:fld id="{3CC161E5-DE07-4961-B22F-C68CF7F3FCB9}" type="slidenum">
              <a:rPr lang="en-US" smtClean="0"/>
              <a:t>48</a:t>
            </a:fld>
            <a:endParaRPr lang="en-US"/>
          </a:p>
        </p:txBody>
      </p:sp>
    </p:spTree>
    <p:extLst>
      <p:ext uri="{BB962C8B-B14F-4D97-AF65-F5344CB8AC3E}">
        <p14:creationId xmlns:p14="http://schemas.microsoft.com/office/powerpoint/2010/main" val="4105617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56D-3340-45AE-B601-71041B6202DE}"/>
              </a:ext>
            </a:extLst>
          </p:cNvPr>
          <p:cNvSpPr>
            <a:spLocks noGrp="1"/>
          </p:cNvSpPr>
          <p:nvPr>
            <p:ph idx="1"/>
          </p:nvPr>
        </p:nvSpPr>
        <p:spPr>
          <a:xfrm>
            <a:off x="457200" y="1828800"/>
            <a:ext cx="8229600" cy="3733800"/>
          </a:xfrm>
        </p:spPr>
        <p:txBody>
          <a:bodyPr>
            <a:normAutofit fontScale="92500" lnSpcReduction="20000"/>
          </a:bodyPr>
          <a:lstStyle/>
          <a:p>
            <a:pPr marL="0" indent="0" algn="just">
              <a:buNone/>
            </a:pPr>
            <a:r>
              <a:rPr lang="en-IN" sz="3100" b="1" dirty="0">
                <a:solidFill>
                  <a:srgbClr val="0070C0"/>
                </a:solidFill>
              </a:rPr>
              <a:t>Q2. Has the assessment created been given to students and if so, are there any interesting findings?</a:t>
            </a:r>
          </a:p>
          <a:p>
            <a:pPr marL="0" indent="0" algn="just">
              <a:buNone/>
            </a:pPr>
            <a:r>
              <a:rPr lang="en-IN" sz="2800" dirty="0">
                <a:solidFill>
                  <a:srgbClr val="FF0000"/>
                </a:solidFill>
              </a:rPr>
              <a:t>Ans:</a:t>
            </a:r>
            <a:r>
              <a:rPr lang="en-IN" sz="2800" dirty="0"/>
              <a:t> </a:t>
            </a:r>
          </a:p>
          <a:p>
            <a:pPr algn="just"/>
            <a:r>
              <a:rPr lang="en-IN" sz="2800" dirty="0"/>
              <a:t>Only prototype model of AIGen is built and the system is yet to be fully developed. </a:t>
            </a:r>
          </a:p>
          <a:p>
            <a:pPr algn="just"/>
            <a:r>
              <a:rPr lang="en-IN" sz="2800" dirty="0"/>
              <a:t>To create good assessment instrument meeting the AIS completely, a huge tagged question repository consisting of questions of various types are needed which at present we do not have. </a:t>
            </a:r>
          </a:p>
        </p:txBody>
      </p:sp>
      <p:sp>
        <p:nvSpPr>
          <p:cNvPr id="4" name="Date Placeholder 3">
            <a:extLst>
              <a:ext uri="{FF2B5EF4-FFF2-40B4-BE49-F238E27FC236}">
                <a16:creationId xmlns:a16="http://schemas.microsoft.com/office/drawing/2014/main" id="{8EE2C941-9303-405C-9DD0-FC4FD95AB31E}"/>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B8B71267-0A40-4529-A35F-F7B9A2275EE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1371F54-270C-48DA-8C43-48985F11693D}"/>
              </a:ext>
            </a:extLst>
          </p:cNvPr>
          <p:cNvSpPr>
            <a:spLocks noGrp="1"/>
          </p:cNvSpPr>
          <p:nvPr>
            <p:ph type="sldNum" sz="quarter" idx="12"/>
          </p:nvPr>
        </p:nvSpPr>
        <p:spPr/>
        <p:txBody>
          <a:bodyPr/>
          <a:lstStyle/>
          <a:p>
            <a:fld id="{3CC161E5-DE07-4961-B22F-C68CF7F3FCB9}" type="slidenum">
              <a:rPr lang="en-US" smtClean="0"/>
              <a:t>49</a:t>
            </a:fld>
            <a:endParaRPr lang="en-US"/>
          </a:p>
        </p:txBody>
      </p:sp>
    </p:spTree>
    <p:extLst>
      <p:ext uri="{BB962C8B-B14F-4D97-AF65-F5344CB8AC3E}">
        <p14:creationId xmlns:p14="http://schemas.microsoft.com/office/powerpoint/2010/main" val="7298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610600" cy="990600"/>
          </a:xfrm>
          <a:prstGeom prst="roundRect">
            <a:avLst/>
          </a:prstGeom>
          <a:solidFill>
            <a:schemeClr val="tx2">
              <a:lumMod val="75000"/>
            </a:schemeClr>
          </a:solidFill>
        </p:spPr>
        <p:txBody>
          <a:bodyPr>
            <a:normAutofit fontScale="90000"/>
          </a:bodyPr>
          <a:lstStyle/>
          <a:p>
            <a:pPr algn="l"/>
            <a:r>
              <a:rPr lang="en-US" sz="2700" dirty="0">
                <a:solidFill>
                  <a:schemeClr val="bg1"/>
                </a:solidFill>
              </a:rPr>
              <a:t>RQ: How to build a framework for the generation and evaluation of assessment instrument  that will improve the quality of AI?</a:t>
            </a:r>
          </a:p>
        </p:txBody>
      </p:sp>
      <p:sp>
        <p:nvSpPr>
          <p:cNvPr id="4" name="Slide Number Placeholder 3"/>
          <p:cNvSpPr>
            <a:spLocks noGrp="1"/>
          </p:cNvSpPr>
          <p:nvPr>
            <p:ph type="sldNum" sz="quarter" idx="12"/>
          </p:nvPr>
        </p:nvSpPr>
        <p:spPr/>
        <p:txBody>
          <a:bodyPr/>
          <a:lstStyle/>
          <a:p>
            <a:fld id="{3CC161E5-DE07-4961-B22F-C68CF7F3FCB9}" type="slidenum">
              <a:rPr lang="en-US" smtClean="0"/>
              <a:t>5</a:t>
            </a:fld>
            <a:endParaRPr lang="en-US"/>
          </a:p>
        </p:txBody>
      </p:sp>
      <p:graphicFrame>
        <p:nvGraphicFramePr>
          <p:cNvPr id="6" name="Diagram 5"/>
          <p:cNvGraphicFramePr/>
          <p:nvPr>
            <p:extLst>
              <p:ext uri="{D42A27DB-BD31-4B8C-83A1-F6EECF244321}">
                <p14:modId xmlns:p14="http://schemas.microsoft.com/office/powerpoint/2010/main" val="342744291"/>
              </p:ext>
            </p:extLst>
          </p:nvPr>
        </p:nvGraphicFramePr>
        <p:xfrm>
          <a:off x="533400" y="1371600"/>
          <a:ext cx="8153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a:t>17-10-2017</a:t>
            </a:r>
          </a:p>
        </p:txBody>
      </p:sp>
      <p:sp>
        <p:nvSpPr>
          <p:cNvPr id="3" name="Footer Placeholder 2"/>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3706514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56D-3340-45AE-B601-71041B6202DE}"/>
              </a:ext>
            </a:extLst>
          </p:cNvPr>
          <p:cNvSpPr>
            <a:spLocks noGrp="1"/>
          </p:cNvSpPr>
          <p:nvPr>
            <p:ph idx="1"/>
          </p:nvPr>
        </p:nvSpPr>
        <p:spPr>
          <a:xfrm>
            <a:off x="457200" y="533400"/>
            <a:ext cx="8229600" cy="5486400"/>
          </a:xfrm>
        </p:spPr>
        <p:txBody>
          <a:bodyPr>
            <a:normAutofit fontScale="70000" lnSpcReduction="20000"/>
          </a:bodyPr>
          <a:lstStyle/>
          <a:p>
            <a:pPr marL="0" indent="0" algn="just">
              <a:buNone/>
            </a:pPr>
            <a:r>
              <a:rPr lang="en-IN" b="1" dirty="0">
                <a:solidFill>
                  <a:srgbClr val="0070C0"/>
                </a:solidFill>
              </a:rPr>
              <a:t>Q3. If the author has any samples from IITs/IISc/</a:t>
            </a:r>
            <a:r>
              <a:rPr lang="en-IN" b="1" dirty="0" err="1">
                <a:solidFill>
                  <a:srgbClr val="0070C0"/>
                </a:solidFill>
              </a:rPr>
              <a:t>NITs’s</a:t>
            </a:r>
            <a:r>
              <a:rPr lang="en-IN" b="1" dirty="0">
                <a:solidFill>
                  <a:srgbClr val="0070C0"/>
                </a:solidFill>
              </a:rPr>
              <a:t> faculties to understand quality of assessment in general, and experiment with the system, would the result be same. Give your reasons and justify.</a:t>
            </a:r>
            <a:endParaRPr lang="en-IN" sz="3100" b="1" dirty="0">
              <a:solidFill>
                <a:srgbClr val="0070C0"/>
              </a:solidFill>
            </a:endParaRPr>
          </a:p>
          <a:p>
            <a:pPr marL="0" indent="0" algn="just">
              <a:buNone/>
            </a:pPr>
            <a:r>
              <a:rPr lang="en-IN" sz="2800" dirty="0">
                <a:solidFill>
                  <a:srgbClr val="FF0000"/>
                </a:solidFill>
              </a:rPr>
              <a:t>Ans:</a:t>
            </a:r>
            <a:r>
              <a:rPr lang="en-IN" sz="2800" dirty="0"/>
              <a:t> </a:t>
            </a:r>
          </a:p>
          <a:p>
            <a:pPr algn="just"/>
            <a:r>
              <a:rPr lang="en-IN" dirty="0"/>
              <a:t>Yes. The system has been tested with questions from DS course of IITB and the accuracy with respect to content and cognitive level alignment are 86.2% and 73.84% respectively. </a:t>
            </a:r>
          </a:p>
          <a:p>
            <a:pPr marL="0" indent="0" algn="just">
              <a:buNone/>
            </a:pPr>
            <a:endParaRPr lang="en-IN" dirty="0"/>
          </a:p>
          <a:p>
            <a:pPr algn="just"/>
            <a:r>
              <a:rPr lang="en-IN" dirty="0"/>
              <a:t>The difficulty level of the questions was high but content identification was not that difficult except in few cases.</a:t>
            </a:r>
          </a:p>
          <a:p>
            <a:pPr algn="just"/>
            <a:r>
              <a:rPr lang="en-IN" dirty="0"/>
              <a:t> </a:t>
            </a:r>
          </a:p>
          <a:p>
            <a:pPr algn="just"/>
            <a:r>
              <a:rPr lang="en-IN" dirty="0"/>
              <a:t>IQuE had more difficulty in finding the correct cognitive level of the questions as none of the words in some of the questions were matching with the Bloom’s taxonomy keywords.</a:t>
            </a:r>
          </a:p>
          <a:p>
            <a:pPr algn="just"/>
            <a:endParaRPr lang="en-IN" dirty="0"/>
          </a:p>
          <a:p>
            <a:pPr algn="just"/>
            <a:r>
              <a:rPr lang="en-IN" dirty="0"/>
              <a:t> In addition to Mumbai University, we have considered samples from many other Indian and Foreign universities like ‘University of Florida’, MIT, GATE questions, etc.</a:t>
            </a:r>
            <a:r>
              <a:rPr lang="en-IN" sz="2800" dirty="0"/>
              <a:t> </a:t>
            </a:r>
          </a:p>
        </p:txBody>
      </p:sp>
      <p:sp>
        <p:nvSpPr>
          <p:cNvPr id="4" name="Date Placeholder 3">
            <a:extLst>
              <a:ext uri="{FF2B5EF4-FFF2-40B4-BE49-F238E27FC236}">
                <a16:creationId xmlns:a16="http://schemas.microsoft.com/office/drawing/2014/main" id="{8EE2C941-9303-405C-9DD0-FC4FD95AB31E}"/>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B8B71267-0A40-4529-A35F-F7B9A2275EE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1371F54-270C-48DA-8C43-48985F11693D}"/>
              </a:ext>
            </a:extLst>
          </p:cNvPr>
          <p:cNvSpPr>
            <a:spLocks noGrp="1"/>
          </p:cNvSpPr>
          <p:nvPr>
            <p:ph type="sldNum" sz="quarter" idx="12"/>
          </p:nvPr>
        </p:nvSpPr>
        <p:spPr/>
        <p:txBody>
          <a:bodyPr/>
          <a:lstStyle/>
          <a:p>
            <a:fld id="{3CC161E5-DE07-4961-B22F-C68CF7F3FCB9}" type="slidenum">
              <a:rPr lang="en-US" smtClean="0"/>
              <a:t>50</a:t>
            </a:fld>
            <a:endParaRPr lang="en-US"/>
          </a:p>
        </p:txBody>
      </p:sp>
    </p:spTree>
    <p:extLst>
      <p:ext uri="{BB962C8B-B14F-4D97-AF65-F5344CB8AC3E}">
        <p14:creationId xmlns:p14="http://schemas.microsoft.com/office/powerpoint/2010/main" val="3822713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56D-3340-45AE-B601-71041B6202DE}"/>
              </a:ext>
            </a:extLst>
          </p:cNvPr>
          <p:cNvSpPr>
            <a:spLocks noGrp="1"/>
          </p:cNvSpPr>
          <p:nvPr>
            <p:ph idx="1"/>
          </p:nvPr>
        </p:nvSpPr>
        <p:spPr>
          <a:xfrm>
            <a:off x="457200" y="609600"/>
            <a:ext cx="8229600" cy="5105400"/>
          </a:xfrm>
        </p:spPr>
        <p:txBody>
          <a:bodyPr>
            <a:normAutofit fontScale="70000" lnSpcReduction="20000"/>
          </a:bodyPr>
          <a:lstStyle/>
          <a:p>
            <a:pPr marL="0" indent="0" algn="just">
              <a:buNone/>
            </a:pPr>
            <a:r>
              <a:rPr lang="en-IN" b="1" dirty="0">
                <a:solidFill>
                  <a:srgbClr val="0070C0"/>
                </a:solidFill>
              </a:rPr>
              <a:t>Q5. In section 6.1.3.1cb) Measure of Cognitive level – ln the example</a:t>
            </a:r>
          </a:p>
          <a:p>
            <a:pPr marL="0" indent="0" algn="just">
              <a:buNone/>
            </a:pPr>
            <a:r>
              <a:rPr lang="en-IN" b="1" dirty="0">
                <a:solidFill>
                  <a:srgbClr val="0070C0"/>
                </a:solidFill>
              </a:rPr>
              <a:t>     LO: Demonstrate and implement different methods of traversing trees.</a:t>
            </a:r>
          </a:p>
          <a:p>
            <a:pPr marL="0" indent="0" algn="just">
              <a:buNone/>
            </a:pPr>
            <a:r>
              <a:rPr lang="en-IN" b="1" dirty="0">
                <a:solidFill>
                  <a:srgbClr val="0070C0"/>
                </a:solidFill>
              </a:rPr>
              <a:t>      Q Write a program to implement circular queue using array and perform insert  and delete operation</a:t>
            </a:r>
          </a:p>
          <a:p>
            <a:pPr marL="0" indent="0" algn="just">
              <a:buNone/>
            </a:pPr>
            <a:r>
              <a:rPr lang="en-IN" b="1" dirty="0">
                <a:solidFill>
                  <a:srgbClr val="0070C0"/>
                </a:solidFill>
              </a:rPr>
              <a:t>And it is said that “Here, the LO and question are at ‘Apply’ level. Hence, the value is 100”. How does the LO match with the question? LO understand the Tree Traversal and the question is for implementing the circular queue and the author claims 100% alignment—justify the example.</a:t>
            </a:r>
          </a:p>
          <a:p>
            <a:pPr marL="0" indent="0" algn="just">
              <a:buNone/>
            </a:pPr>
            <a:endParaRPr lang="en-IN" b="1" dirty="0">
              <a:solidFill>
                <a:srgbClr val="0070C0"/>
              </a:solidFill>
            </a:endParaRPr>
          </a:p>
          <a:p>
            <a:pPr marL="0" indent="0" algn="just">
              <a:buNone/>
            </a:pPr>
            <a:r>
              <a:rPr lang="en-IN" sz="2800" dirty="0">
                <a:solidFill>
                  <a:srgbClr val="FF0000"/>
                </a:solidFill>
              </a:rPr>
              <a:t>Ans:</a:t>
            </a:r>
            <a:r>
              <a:rPr lang="en-IN" sz="2800" dirty="0"/>
              <a:t> </a:t>
            </a:r>
          </a:p>
          <a:p>
            <a:pPr algn="just"/>
            <a:r>
              <a:rPr lang="en-IN" dirty="0"/>
              <a:t>Ans. There are 2 components of LO matching with a question </a:t>
            </a:r>
            <a:r>
              <a:rPr lang="en-IN" dirty="0" err="1"/>
              <a:t>i</a:t>
            </a:r>
            <a:r>
              <a:rPr lang="en-IN" dirty="0"/>
              <a:t>) content level match and ii) cognitive level match. In the above example, there is 100% match of the cognitive levels of LO and question but 0% match at the content level</a:t>
            </a:r>
            <a:endParaRPr lang="en-IN" sz="2800" dirty="0"/>
          </a:p>
        </p:txBody>
      </p:sp>
      <p:sp>
        <p:nvSpPr>
          <p:cNvPr id="4" name="Date Placeholder 3">
            <a:extLst>
              <a:ext uri="{FF2B5EF4-FFF2-40B4-BE49-F238E27FC236}">
                <a16:creationId xmlns:a16="http://schemas.microsoft.com/office/drawing/2014/main" id="{8EE2C941-9303-405C-9DD0-FC4FD95AB31E}"/>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B8B71267-0A40-4529-A35F-F7B9A2275EE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1371F54-270C-48DA-8C43-48985F11693D}"/>
              </a:ext>
            </a:extLst>
          </p:cNvPr>
          <p:cNvSpPr>
            <a:spLocks noGrp="1"/>
          </p:cNvSpPr>
          <p:nvPr>
            <p:ph type="sldNum" sz="quarter" idx="12"/>
          </p:nvPr>
        </p:nvSpPr>
        <p:spPr/>
        <p:txBody>
          <a:bodyPr/>
          <a:lstStyle/>
          <a:p>
            <a:fld id="{3CC161E5-DE07-4961-B22F-C68CF7F3FCB9}" type="slidenum">
              <a:rPr lang="en-US" smtClean="0"/>
              <a:t>51</a:t>
            </a:fld>
            <a:endParaRPr lang="en-US"/>
          </a:p>
        </p:txBody>
      </p:sp>
    </p:spTree>
    <p:extLst>
      <p:ext uri="{BB962C8B-B14F-4D97-AF65-F5344CB8AC3E}">
        <p14:creationId xmlns:p14="http://schemas.microsoft.com/office/powerpoint/2010/main" val="4158444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56D-3340-45AE-B601-71041B6202DE}"/>
              </a:ext>
            </a:extLst>
          </p:cNvPr>
          <p:cNvSpPr>
            <a:spLocks noGrp="1"/>
          </p:cNvSpPr>
          <p:nvPr>
            <p:ph idx="1"/>
          </p:nvPr>
        </p:nvSpPr>
        <p:spPr>
          <a:xfrm>
            <a:off x="457200" y="762000"/>
            <a:ext cx="8229600" cy="4800600"/>
          </a:xfrm>
        </p:spPr>
        <p:txBody>
          <a:bodyPr>
            <a:normAutofit fontScale="70000" lnSpcReduction="20000"/>
          </a:bodyPr>
          <a:lstStyle/>
          <a:p>
            <a:pPr marL="0" indent="0" algn="just">
              <a:buNone/>
            </a:pPr>
            <a:r>
              <a:rPr lang="en-IN" b="1" dirty="0">
                <a:solidFill>
                  <a:srgbClr val="0070C0"/>
                </a:solidFill>
              </a:rPr>
              <a:t>Q6. Section 7.2.4.4 heading, “Identification of Unwanted Concepts” ---- Is it a good example for illustrating the mentioned heading. Does this para talk about the flaws in the algorithm? Explain</a:t>
            </a:r>
          </a:p>
          <a:p>
            <a:pPr marL="0" indent="0" algn="just">
              <a:buNone/>
            </a:pPr>
            <a:endParaRPr lang="en-IN" b="1" dirty="0">
              <a:solidFill>
                <a:srgbClr val="0070C0"/>
              </a:solidFill>
            </a:endParaRPr>
          </a:p>
          <a:p>
            <a:pPr marL="0" indent="0" algn="just">
              <a:buNone/>
            </a:pPr>
            <a:r>
              <a:rPr lang="en-IN" sz="2800" dirty="0">
                <a:solidFill>
                  <a:srgbClr val="FF0000"/>
                </a:solidFill>
              </a:rPr>
              <a:t>Ans:</a:t>
            </a:r>
            <a:r>
              <a:rPr lang="en-IN" sz="2800" dirty="0"/>
              <a:t> </a:t>
            </a:r>
          </a:p>
          <a:p>
            <a:pPr algn="just"/>
            <a:r>
              <a:rPr lang="en-IN" dirty="0"/>
              <a:t> Identification of relations (links) is an important part of content identification process. There are certain links such as ‘</a:t>
            </a:r>
            <a:r>
              <a:rPr lang="en-IN" dirty="0" err="1"/>
              <a:t>hasRepresentation</a:t>
            </a:r>
            <a:r>
              <a:rPr lang="en-IN" dirty="0"/>
              <a:t>’ which are identified by the presence of words such as ‘represent’, ‘representation’, etc. These as English words may have different meanings. This results in the identification of concepts that are not links or concepts from the concerned LO or question. These are unwanted concepts. </a:t>
            </a:r>
          </a:p>
          <a:p>
            <a:pPr marL="0" indent="0" algn="just">
              <a:buNone/>
            </a:pPr>
            <a:endParaRPr lang="en-IN" dirty="0"/>
          </a:p>
          <a:p>
            <a:pPr algn="just"/>
            <a:r>
              <a:rPr lang="en-IN" dirty="0"/>
              <a:t>This is one of the drawbacks of the algorithm. Disambiguate ‘representation’ as '</a:t>
            </a:r>
            <a:r>
              <a:rPr lang="en-IN" dirty="0" err="1"/>
              <a:t>hasRepresentation</a:t>
            </a:r>
            <a:r>
              <a:rPr lang="en-IN" dirty="0"/>
              <a:t>' or any other meaning word need to be done.</a:t>
            </a:r>
            <a:endParaRPr lang="en-IN" sz="2800" dirty="0"/>
          </a:p>
        </p:txBody>
      </p:sp>
      <p:sp>
        <p:nvSpPr>
          <p:cNvPr id="4" name="Date Placeholder 3">
            <a:extLst>
              <a:ext uri="{FF2B5EF4-FFF2-40B4-BE49-F238E27FC236}">
                <a16:creationId xmlns:a16="http://schemas.microsoft.com/office/drawing/2014/main" id="{8EE2C941-9303-405C-9DD0-FC4FD95AB31E}"/>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B8B71267-0A40-4529-A35F-F7B9A2275EE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81371F54-270C-48DA-8C43-48985F11693D}"/>
              </a:ext>
            </a:extLst>
          </p:cNvPr>
          <p:cNvSpPr>
            <a:spLocks noGrp="1"/>
          </p:cNvSpPr>
          <p:nvPr>
            <p:ph type="sldNum" sz="quarter" idx="12"/>
          </p:nvPr>
        </p:nvSpPr>
        <p:spPr/>
        <p:txBody>
          <a:bodyPr/>
          <a:lstStyle/>
          <a:p>
            <a:fld id="{3CC161E5-DE07-4961-B22F-C68CF7F3FCB9}" type="slidenum">
              <a:rPr lang="en-US" smtClean="0"/>
              <a:t>52</a:t>
            </a:fld>
            <a:endParaRPr lang="en-US"/>
          </a:p>
        </p:txBody>
      </p:sp>
    </p:spTree>
    <p:extLst>
      <p:ext uri="{BB962C8B-B14F-4D97-AF65-F5344CB8AC3E}">
        <p14:creationId xmlns:p14="http://schemas.microsoft.com/office/powerpoint/2010/main" val="4229432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a:solidFill>
                  <a:srgbClr val="C00000"/>
                </a:solidFill>
              </a:rPr>
              <a:t>Links in Domain Ontology</a:t>
            </a:r>
            <a:endParaRPr lang="en-US" dirty="0"/>
          </a:p>
        </p:txBody>
      </p:sp>
      <p:sp>
        <p:nvSpPr>
          <p:cNvPr id="3" name="Content Placeholder 2"/>
          <p:cNvSpPr>
            <a:spLocks noGrp="1"/>
          </p:cNvSpPr>
          <p:nvPr>
            <p:ph idx="1"/>
          </p:nvPr>
        </p:nvSpPr>
        <p:spPr>
          <a:xfrm>
            <a:off x="381000" y="1082735"/>
            <a:ext cx="4495800" cy="4708466"/>
          </a:xfrm>
        </p:spPr>
        <p:txBody>
          <a:bodyPr>
            <a:normAutofit fontScale="85000" lnSpcReduction="20000"/>
          </a:bodyPr>
          <a:lstStyle/>
          <a:p>
            <a:r>
              <a:rPr lang="en-US" dirty="0"/>
              <a:t>The links are used to traverse the ontology to locate the neighborhood nodes</a:t>
            </a:r>
          </a:p>
          <a:p>
            <a:endParaRPr lang="en-US" dirty="0"/>
          </a:p>
          <a:p>
            <a:r>
              <a:rPr lang="en-US" dirty="0"/>
              <a:t>Types of links</a:t>
            </a:r>
          </a:p>
          <a:p>
            <a:pPr lvl="1"/>
            <a:r>
              <a:rPr lang="en-US" dirty="0" err="1"/>
              <a:t>hasSubClass</a:t>
            </a:r>
            <a:endParaRPr lang="en-US" dirty="0">
              <a:solidFill>
                <a:srgbClr val="0000FF"/>
              </a:solidFill>
            </a:endParaRPr>
          </a:p>
          <a:p>
            <a:pPr lvl="1"/>
            <a:r>
              <a:rPr lang="en-US" dirty="0" err="1"/>
              <a:t>hasRepresentation</a:t>
            </a:r>
            <a:endParaRPr lang="en-US" dirty="0">
              <a:solidFill>
                <a:srgbClr val="0000FF"/>
              </a:solidFill>
            </a:endParaRPr>
          </a:p>
          <a:p>
            <a:pPr lvl="1"/>
            <a:r>
              <a:rPr lang="en-US" dirty="0" err="1"/>
              <a:t>hasOperation</a:t>
            </a:r>
            <a:endParaRPr lang="en-US" dirty="0"/>
          </a:p>
          <a:p>
            <a:pPr lvl="1"/>
            <a:r>
              <a:rPr lang="en-US" dirty="0" err="1"/>
              <a:t>hasApplication</a:t>
            </a:r>
            <a:endParaRPr lang="en-US" dirty="0">
              <a:solidFill>
                <a:srgbClr val="0000FF"/>
              </a:solidFill>
            </a:endParaRPr>
          </a:p>
          <a:p>
            <a:pPr lvl="1"/>
            <a:r>
              <a:rPr lang="en-US" dirty="0" err="1"/>
              <a:t>isA</a:t>
            </a:r>
            <a:endParaRPr lang="en-US" dirty="0"/>
          </a:p>
          <a:p>
            <a:pPr lvl="1"/>
            <a:r>
              <a:rPr lang="en-US" dirty="0"/>
              <a:t>Includes</a:t>
            </a:r>
          </a:p>
          <a:p>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53</a:t>
            </a:fld>
            <a:endParaRPr lang="en-US"/>
          </a:p>
        </p:txBody>
      </p:sp>
      <p:sp>
        <p:nvSpPr>
          <p:cNvPr id="5" name="TextBox 4"/>
          <p:cNvSpPr txBox="1"/>
          <p:nvPr/>
        </p:nvSpPr>
        <p:spPr>
          <a:xfrm>
            <a:off x="5029200" y="1143000"/>
            <a:ext cx="3352800" cy="1631216"/>
          </a:xfrm>
          <a:prstGeom prst="rect">
            <a:avLst/>
          </a:prstGeom>
          <a:noFill/>
          <a:ln>
            <a:solidFill>
              <a:schemeClr val="accent6">
                <a:lumMod val="75000"/>
              </a:schemeClr>
            </a:solidFill>
          </a:ln>
        </p:spPr>
        <p:txBody>
          <a:bodyPr wrap="square" rtlCol="0">
            <a:spAutoFit/>
          </a:bodyPr>
          <a:lstStyle/>
          <a:p>
            <a:r>
              <a:rPr lang="en-US" sz="2000" b="1" dirty="0">
                <a:solidFill>
                  <a:srgbClr val="0070C0"/>
                </a:solidFill>
              </a:rPr>
              <a:t>All it subclasses can inherit the properties of its super classes and can also override them by providing their own definitions of them. </a:t>
            </a:r>
          </a:p>
        </p:txBody>
      </p:sp>
      <p:sp>
        <p:nvSpPr>
          <p:cNvPr id="6" name="TextBox 5"/>
          <p:cNvSpPr txBox="1"/>
          <p:nvPr/>
        </p:nvSpPr>
        <p:spPr>
          <a:xfrm>
            <a:off x="838200" y="5638800"/>
            <a:ext cx="3200400" cy="707886"/>
          </a:xfrm>
          <a:prstGeom prst="rect">
            <a:avLst/>
          </a:prstGeom>
          <a:noFill/>
          <a:ln>
            <a:solidFill>
              <a:schemeClr val="accent6">
                <a:lumMod val="75000"/>
              </a:schemeClr>
            </a:solidFill>
          </a:ln>
        </p:spPr>
        <p:txBody>
          <a:bodyPr wrap="square" rtlCol="0">
            <a:spAutoFit/>
          </a:bodyPr>
          <a:lstStyle/>
          <a:p>
            <a:r>
              <a:rPr lang="en-US" sz="2000" b="1" dirty="0">
                <a:solidFill>
                  <a:srgbClr val="0070C0"/>
                </a:solidFill>
              </a:rPr>
              <a:t>The links can also have inverses.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926616"/>
            <a:ext cx="2895600" cy="2254984"/>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562600"/>
            <a:ext cx="3657600" cy="914400"/>
          </a:xfrm>
          <a:prstGeom prst="rect">
            <a:avLst/>
          </a:prstGeom>
          <a:noFill/>
          <a:ln>
            <a:noFill/>
          </a:ln>
        </p:spPr>
      </p:pic>
      <p:sp>
        <p:nvSpPr>
          <p:cNvPr id="9" name="Folded Corner 8"/>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IQuE/Stage 1</a:t>
            </a:r>
          </a:p>
        </p:txBody>
      </p:sp>
      <p:sp>
        <p:nvSpPr>
          <p:cNvPr id="10" name="Date Placeholder 9"/>
          <p:cNvSpPr>
            <a:spLocks noGrp="1"/>
          </p:cNvSpPr>
          <p:nvPr>
            <p:ph type="dt" sz="half" idx="10"/>
          </p:nvPr>
        </p:nvSpPr>
        <p:spPr/>
        <p:txBody>
          <a:bodyPr/>
          <a:lstStyle/>
          <a:p>
            <a:r>
              <a:rPr lang="en-US"/>
              <a:t>17-10-2017</a:t>
            </a:r>
          </a:p>
        </p:txBody>
      </p:sp>
      <p:sp>
        <p:nvSpPr>
          <p:cNvPr id="11" name="Footer Placeholder 10"/>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569206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487362"/>
          </a:xfrm>
        </p:spPr>
        <p:txBody>
          <a:bodyPr>
            <a:normAutofit fontScale="90000"/>
          </a:bodyPr>
          <a:lstStyle/>
          <a:p>
            <a:pPr algn="l"/>
            <a:r>
              <a:rPr lang="en-US" sz="3600" b="1" dirty="0">
                <a:solidFill>
                  <a:srgbClr val="C00000"/>
                </a:solidFill>
              </a:rPr>
              <a:t>Onto-Transformation</a:t>
            </a:r>
          </a:p>
        </p:txBody>
      </p:sp>
      <p:sp>
        <p:nvSpPr>
          <p:cNvPr id="5" name="Rounded Rectangle 4"/>
          <p:cNvSpPr/>
          <p:nvPr/>
        </p:nvSpPr>
        <p:spPr>
          <a:xfrm>
            <a:off x="1066800" y="1524000"/>
            <a:ext cx="6019800" cy="464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dirty="0"/>
          </a:p>
          <a:p>
            <a:pPr marL="342900" indent="-342900">
              <a:buAutoNum type="arabicParenR"/>
            </a:pPr>
            <a:endParaRPr lang="en-US" sz="1600" dirty="0"/>
          </a:p>
          <a:p>
            <a:pPr marL="342900" indent="-342900">
              <a:buAutoNum type="arabicParenR"/>
            </a:pPr>
            <a:r>
              <a:rPr lang="en-US" sz="1400" dirty="0"/>
              <a:t>Change the root node  to the name of domain</a:t>
            </a:r>
          </a:p>
          <a:p>
            <a:pPr marL="342900" indent="-342900">
              <a:buAutoNum type="arabicParenR"/>
            </a:pPr>
            <a:r>
              <a:rPr lang="en-US" sz="1400" dirty="0"/>
              <a:t>List the major topics as level 1 nodes</a:t>
            </a:r>
          </a:p>
          <a:p>
            <a:pPr marL="342900" indent="-342900">
              <a:buAutoNum type="arabicParenR"/>
            </a:pPr>
            <a:r>
              <a:rPr lang="en-US" sz="1400" dirty="0"/>
              <a:t>List the subtopics under each major topic to form level 2 nodes and so on</a:t>
            </a:r>
          </a:p>
          <a:p>
            <a:pPr marL="342900" indent="-342900">
              <a:buAutoNum type="arabicParenR"/>
            </a:pPr>
            <a:r>
              <a:rPr lang="en-US" sz="1400" dirty="0"/>
              <a:t>Group similar nodes under common heads such as Operations, Applications, Representations, etc.</a:t>
            </a:r>
          </a:p>
          <a:p>
            <a:pPr marL="342900" indent="-342900">
              <a:buAutoNum type="arabicParenR"/>
            </a:pPr>
            <a:r>
              <a:rPr lang="en-US" sz="1400" dirty="0"/>
              <a:t>Annotate the node names with synonyms</a:t>
            </a:r>
          </a:p>
          <a:p>
            <a:pPr marL="342900" indent="-342900">
              <a:buAutoNum type="arabicParenR"/>
            </a:pPr>
            <a:r>
              <a:rPr lang="en-US" sz="1400" dirty="0"/>
              <a:t>If the sub nodes are specialized form of the parent node, then Connect the link </a:t>
            </a:r>
            <a:r>
              <a:rPr lang="en-US" sz="1400" i="1" dirty="0">
                <a:solidFill>
                  <a:srgbClr val="0070C0"/>
                </a:solidFill>
              </a:rPr>
              <a:t>hasSubclass</a:t>
            </a:r>
            <a:r>
              <a:rPr lang="en-US" sz="1400" dirty="0"/>
              <a:t> between them</a:t>
            </a:r>
          </a:p>
          <a:p>
            <a:pPr marL="342900" indent="-342900">
              <a:buAutoNum type="arabicParenR"/>
            </a:pPr>
            <a:r>
              <a:rPr lang="en-US" sz="1400" dirty="0"/>
              <a:t>Choose the link names so as to enable parser identify them from LO or question statement</a:t>
            </a:r>
          </a:p>
          <a:p>
            <a:pPr marL="342900" indent="-342900">
              <a:buAutoNum type="arabicParenR"/>
            </a:pPr>
            <a:r>
              <a:rPr lang="en-US" sz="1400" dirty="0"/>
              <a:t>If nodes representing property are common to all the nodes connected in a subclass hierarchy, then connect the top most node in the hierarchy to that property.</a:t>
            </a:r>
          </a:p>
          <a:p>
            <a:pPr marL="342900" indent="-342900">
              <a:buFontTx/>
              <a:buAutoNum type="arabicParenR"/>
            </a:pPr>
            <a:r>
              <a:rPr lang="en-US" sz="1400" dirty="0"/>
              <a:t>Specific operations pertaining to a node are directly connected to it.</a:t>
            </a:r>
          </a:p>
          <a:p>
            <a:pPr marL="342900" indent="-342900">
              <a:buFontTx/>
              <a:buAutoNum type="arabicParenR"/>
            </a:pPr>
            <a:r>
              <a:rPr lang="en-US" sz="1400" dirty="0"/>
              <a:t>If the </a:t>
            </a:r>
            <a:r>
              <a:rPr lang="en-US" sz="1400" dirty="0" err="1"/>
              <a:t>subnodes</a:t>
            </a:r>
            <a:r>
              <a:rPr lang="en-US" sz="1400" dirty="0"/>
              <a:t>  are disjoint and necessary part of the parent node, then connect them to the parent node  with an </a:t>
            </a:r>
            <a:r>
              <a:rPr lang="en-US" sz="1400" i="1" dirty="0">
                <a:solidFill>
                  <a:srgbClr val="0070C0"/>
                </a:solidFill>
              </a:rPr>
              <a:t>includes</a:t>
            </a:r>
            <a:r>
              <a:rPr lang="en-US" sz="1400" dirty="0"/>
              <a:t> link</a:t>
            </a:r>
          </a:p>
          <a:p>
            <a:pPr marL="342900" indent="-342900">
              <a:buFontTx/>
              <a:buAutoNum type="arabicParenR"/>
            </a:pPr>
            <a:r>
              <a:rPr lang="en-US" sz="1400" dirty="0"/>
              <a:t> Define inverse links to facilitate traversing in a reverse direction</a:t>
            </a:r>
          </a:p>
          <a:p>
            <a:pPr marL="342900" indent="-342900">
              <a:buFontTx/>
              <a:buAutoNum type="arabicParenR"/>
            </a:pPr>
            <a:r>
              <a:rPr lang="en-US" sz="1600" dirty="0"/>
              <a:t>Annotate the link names with synonyms</a:t>
            </a:r>
          </a:p>
          <a:p>
            <a:pPr marL="342900" indent="-342900">
              <a:buAutoNum type="arabicParenR"/>
            </a:pPr>
            <a:endParaRPr lang="en-US" sz="1600" dirty="0"/>
          </a:p>
          <a:p>
            <a:pPr marL="342900" indent="-342900">
              <a:buAutoNum type="arabicParenR"/>
            </a:pPr>
            <a:endParaRPr lang="en-US" dirty="0"/>
          </a:p>
          <a:p>
            <a:pPr marL="342900" indent="-342900">
              <a:buAutoNum type="arabicParenR"/>
            </a:pPr>
            <a:endParaRPr lang="en-US" dirty="0"/>
          </a:p>
        </p:txBody>
      </p:sp>
      <p:sp>
        <p:nvSpPr>
          <p:cNvPr id="7" name="Right Arrow 6"/>
          <p:cNvSpPr/>
          <p:nvPr/>
        </p:nvSpPr>
        <p:spPr>
          <a:xfrm>
            <a:off x="228600" y="3505200"/>
            <a:ext cx="685800" cy="3429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ight Arrow 7"/>
          <p:cNvSpPr/>
          <p:nvPr/>
        </p:nvSpPr>
        <p:spPr>
          <a:xfrm>
            <a:off x="7162800" y="3467100"/>
            <a:ext cx="685800" cy="3429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p:cNvSpPr txBox="1"/>
          <p:nvPr/>
        </p:nvSpPr>
        <p:spPr>
          <a:xfrm>
            <a:off x="76200" y="2895600"/>
            <a:ext cx="1104900" cy="646331"/>
          </a:xfrm>
          <a:prstGeom prst="rect">
            <a:avLst/>
          </a:prstGeom>
          <a:noFill/>
        </p:spPr>
        <p:txBody>
          <a:bodyPr wrap="square" rtlCol="0">
            <a:spAutoFit/>
          </a:bodyPr>
          <a:lstStyle/>
          <a:p>
            <a:r>
              <a:rPr lang="en-US" dirty="0"/>
              <a:t>Domain </a:t>
            </a:r>
          </a:p>
          <a:p>
            <a:r>
              <a:rPr lang="en-US" dirty="0"/>
              <a:t>Ontology</a:t>
            </a:r>
          </a:p>
        </p:txBody>
      </p:sp>
      <p:sp>
        <p:nvSpPr>
          <p:cNvPr id="10" name="TextBox 9"/>
          <p:cNvSpPr txBox="1"/>
          <p:nvPr/>
        </p:nvSpPr>
        <p:spPr>
          <a:xfrm>
            <a:off x="7772400" y="3316069"/>
            <a:ext cx="1143000" cy="646331"/>
          </a:xfrm>
          <a:prstGeom prst="rect">
            <a:avLst/>
          </a:prstGeom>
          <a:noFill/>
        </p:spPr>
        <p:txBody>
          <a:bodyPr wrap="square" rtlCol="0">
            <a:spAutoFit/>
          </a:bodyPr>
          <a:lstStyle/>
          <a:p>
            <a:r>
              <a:rPr lang="en-US" dirty="0"/>
              <a:t>Domain </a:t>
            </a:r>
          </a:p>
          <a:p>
            <a:r>
              <a:rPr lang="en-US" dirty="0"/>
              <a:t>Ontology ’</a:t>
            </a:r>
          </a:p>
        </p:txBody>
      </p:sp>
      <p:sp>
        <p:nvSpPr>
          <p:cNvPr id="3" name="Date Placeholder 2"/>
          <p:cNvSpPr>
            <a:spLocks noGrp="1"/>
          </p:cNvSpPr>
          <p:nvPr>
            <p:ph type="dt" sz="half" idx="10"/>
          </p:nvPr>
        </p:nvSpPr>
        <p:spPr/>
        <p:txBody>
          <a:bodyPr/>
          <a:lstStyle/>
          <a:p>
            <a:r>
              <a:rPr lang="en-US"/>
              <a:t>17-10-2017</a:t>
            </a:r>
            <a:endParaRPr lang="en-IN"/>
          </a:p>
        </p:txBody>
      </p:sp>
      <p:sp>
        <p:nvSpPr>
          <p:cNvPr id="4" name="Footer Placeholder 3"/>
          <p:cNvSpPr>
            <a:spLocks noGrp="1"/>
          </p:cNvSpPr>
          <p:nvPr>
            <p:ph type="ftr" sz="quarter" idx="11"/>
          </p:nvPr>
        </p:nvSpPr>
        <p:spPr/>
        <p:txBody>
          <a:bodyPr/>
          <a:lstStyle/>
          <a:p>
            <a:r>
              <a:rPr lang="en-US"/>
              <a:t>Framework for generation and evaluation of Assessment Instrument</a:t>
            </a:r>
            <a:endParaRPr lang="en-IN"/>
          </a:p>
        </p:txBody>
      </p:sp>
      <p:sp>
        <p:nvSpPr>
          <p:cNvPr id="6" name="Slide Number Placeholder 5"/>
          <p:cNvSpPr>
            <a:spLocks noGrp="1"/>
          </p:cNvSpPr>
          <p:nvPr>
            <p:ph type="sldNum" sz="quarter" idx="12"/>
          </p:nvPr>
        </p:nvSpPr>
        <p:spPr/>
        <p:txBody>
          <a:bodyPr/>
          <a:lstStyle/>
          <a:p>
            <a:fld id="{DF6A1BAA-F7F2-4F0A-89DC-5AD682047011}" type="slidenum">
              <a:rPr lang="en-IN" smtClean="0"/>
              <a:pPr/>
              <a:t>54</a:t>
            </a:fld>
            <a:endParaRPr lang="en-IN"/>
          </a:p>
        </p:txBody>
      </p:sp>
      <p:sp>
        <p:nvSpPr>
          <p:cNvPr id="11" name="Folded Corner 10"/>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IQuE/Stage 1</a:t>
            </a:r>
          </a:p>
        </p:txBody>
      </p:sp>
      <p:sp>
        <p:nvSpPr>
          <p:cNvPr id="12" name="TextBox 11"/>
          <p:cNvSpPr txBox="1"/>
          <p:nvPr/>
        </p:nvSpPr>
        <p:spPr>
          <a:xfrm>
            <a:off x="228600" y="1066800"/>
            <a:ext cx="8305800" cy="369332"/>
          </a:xfrm>
          <a:prstGeom prst="rect">
            <a:avLst/>
          </a:prstGeom>
          <a:noFill/>
        </p:spPr>
        <p:txBody>
          <a:bodyPr wrap="square" rtlCol="0">
            <a:spAutoFit/>
          </a:bodyPr>
          <a:lstStyle/>
          <a:p>
            <a:r>
              <a:rPr lang="en-US" b="1" dirty="0">
                <a:solidFill>
                  <a:srgbClr val="0070C0"/>
                </a:solidFill>
              </a:rPr>
              <a:t>Guidelines for building a domain ontology to represent the syllabus of any course</a:t>
            </a:r>
          </a:p>
        </p:txBody>
      </p:sp>
    </p:spTree>
    <p:extLst>
      <p:ext uri="{BB962C8B-B14F-4D97-AF65-F5344CB8AC3E}">
        <p14:creationId xmlns:p14="http://schemas.microsoft.com/office/powerpoint/2010/main" val="1330099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11162"/>
          </a:xfrm>
        </p:spPr>
        <p:txBody>
          <a:bodyPr>
            <a:normAutofit fontScale="90000"/>
          </a:bodyPr>
          <a:lstStyle/>
          <a:p>
            <a:pPr algn="l"/>
            <a:r>
              <a:rPr lang="en-US" b="1" dirty="0">
                <a:solidFill>
                  <a:srgbClr val="C00000"/>
                </a:solidFill>
              </a:rPr>
              <a:t>Notion of Syllabus</a:t>
            </a:r>
          </a:p>
        </p:txBody>
      </p:sp>
      <p:sp>
        <p:nvSpPr>
          <p:cNvPr id="3" name="Date Placeholder 2"/>
          <p:cNvSpPr>
            <a:spLocks noGrp="1"/>
          </p:cNvSpPr>
          <p:nvPr>
            <p:ph type="dt" sz="half" idx="10"/>
          </p:nvPr>
        </p:nvSpPr>
        <p:spPr/>
        <p:txBody>
          <a:bodyPr/>
          <a:lstStyle/>
          <a:p>
            <a:r>
              <a:rPr lang="en-US"/>
              <a:t>17-10-2017</a:t>
            </a:r>
            <a:endParaRPr lang="en-IN"/>
          </a:p>
        </p:txBody>
      </p:sp>
      <p:sp>
        <p:nvSpPr>
          <p:cNvPr id="4" name="Footer Placeholder 3"/>
          <p:cNvSpPr>
            <a:spLocks noGrp="1"/>
          </p:cNvSpPr>
          <p:nvPr>
            <p:ph type="ftr" sz="quarter" idx="11"/>
          </p:nvPr>
        </p:nvSpPr>
        <p:spPr/>
        <p:txBody>
          <a:bodyPr/>
          <a:lstStyle/>
          <a:p>
            <a:r>
              <a:rPr lang="en-US"/>
              <a:t>Framework for generation and evaluation of Assessment Instrument</a:t>
            </a:r>
            <a:endParaRPr lang="en-IN"/>
          </a:p>
        </p:txBody>
      </p:sp>
      <p:sp>
        <p:nvSpPr>
          <p:cNvPr id="5" name="Slide Number Placeholder 4"/>
          <p:cNvSpPr>
            <a:spLocks noGrp="1"/>
          </p:cNvSpPr>
          <p:nvPr>
            <p:ph type="sldNum" sz="quarter" idx="12"/>
          </p:nvPr>
        </p:nvSpPr>
        <p:spPr/>
        <p:txBody>
          <a:bodyPr/>
          <a:lstStyle/>
          <a:p>
            <a:fld id="{DF6A1BAA-F7F2-4F0A-89DC-5AD682047011}" type="slidenum">
              <a:rPr lang="en-IN" smtClean="0"/>
              <a:pPr/>
              <a:t>55</a:t>
            </a:fld>
            <a:endParaRPr lang="en-IN"/>
          </a:p>
        </p:txBody>
      </p:sp>
      <p:sp>
        <p:nvSpPr>
          <p:cNvPr id="6" name="Rectangle 5"/>
          <p:cNvSpPr/>
          <p:nvPr/>
        </p:nvSpPr>
        <p:spPr>
          <a:xfrm>
            <a:off x="446751" y="1066800"/>
            <a:ext cx="8136904" cy="923330"/>
          </a:xfrm>
          <a:prstGeom prst="rect">
            <a:avLst/>
          </a:prstGeom>
        </p:spPr>
        <p:txBody>
          <a:bodyPr wrap="square">
            <a:spAutoFit/>
          </a:bodyPr>
          <a:lstStyle/>
          <a:p>
            <a:pPr marL="285750" indent="-285750">
              <a:buFont typeface="Arial" pitchFamily="34" charset="0"/>
              <a:buChar char="•"/>
            </a:pPr>
            <a:r>
              <a:rPr lang="en-US" dirty="0"/>
              <a:t>Syllabus is considered as set of keywords which have a corresponding match to nodes of ontology</a:t>
            </a:r>
          </a:p>
          <a:p>
            <a:pPr marL="285750" indent="-285750">
              <a:buFont typeface="Arial" pitchFamily="34" charset="0"/>
              <a:buChar char="•"/>
            </a:pPr>
            <a:r>
              <a:rPr lang="en-US" dirty="0"/>
              <a:t>The contents included in syllabus are shaded in black</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81200"/>
            <a:ext cx="6768752" cy="3984247"/>
          </a:xfrm>
          <a:prstGeom prst="rect">
            <a:avLst/>
          </a:prstGeom>
          <a:noFill/>
          <a:ln>
            <a:noFill/>
          </a:ln>
        </p:spPr>
      </p:pic>
      <p:sp>
        <p:nvSpPr>
          <p:cNvPr id="8" name="Folded Corner 7"/>
          <p:cNvSpPr/>
          <p:nvPr/>
        </p:nvSpPr>
        <p:spPr bwMode="auto">
          <a:xfrm>
            <a:off x="6934200" y="0"/>
            <a:ext cx="2133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IQuE/Stage 1</a:t>
            </a:r>
          </a:p>
        </p:txBody>
      </p:sp>
      <p:sp>
        <p:nvSpPr>
          <p:cNvPr id="9" name="Rectangle 8">
            <a:extLst>
              <a:ext uri="{FF2B5EF4-FFF2-40B4-BE49-F238E27FC236}">
                <a16:creationId xmlns:a16="http://schemas.microsoft.com/office/drawing/2014/main" id="{94C12CC3-E549-44EF-AEBB-5CF8E74BF0EF}"/>
              </a:ext>
            </a:extLst>
          </p:cNvPr>
          <p:cNvSpPr/>
          <p:nvPr/>
        </p:nvSpPr>
        <p:spPr>
          <a:xfrm>
            <a:off x="7620000" y="5562600"/>
            <a:ext cx="1219200" cy="402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3" action="ppaction://hlinksldjump"/>
              </a:rPr>
              <a:t>RETURN</a:t>
            </a:r>
            <a:endParaRPr lang="en-IN" dirty="0"/>
          </a:p>
        </p:txBody>
      </p:sp>
    </p:spTree>
    <p:extLst>
      <p:ext uri="{BB962C8B-B14F-4D97-AF65-F5344CB8AC3E}">
        <p14:creationId xmlns:p14="http://schemas.microsoft.com/office/powerpoint/2010/main" val="775609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00000"/>
                </a:solidFill>
              </a:rPr>
              <a:t>LO Annotator </a:t>
            </a:r>
          </a:p>
        </p:txBody>
      </p:sp>
      <p:sp>
        <p:nvSpPr>
          <p:cNvPr id="6" name="Content Placeholder 5"/>
          <p:cNvSpPr>
            <a:spLocks noGrp="1"/>
          </p:cNvSpPr>
          <p:nvPr>
            <p:ph idx="1"/>
          </p:nvPr>
        </p:nvSpPr>
        <p:spPr>
          <a:xfrm>
            <a:off x="457200" y="1752600"/>
            <a:ext cx="8229600" cy="3886200"/>
          </a:xfrm>
        </p:spPr>
        <p:txBody>
          <a:bodyPr>
            <a:normAutofit/>
          </a:bodyPr>
          <a:lstStyle/>
          <a:p>
            <a:pPr marL="0" indent="0">
              <a:buNone/>
            </a:pPr>
            <a:r>
              <a:rPr lang="en-US" dirty="0"/>
              <a:t>Step 1: Preprocessing of LO</a:t>
            </a:r>
          </a:p>
          <a:p>
            <a:r>
              <a:rPr lang="en-US" sz="2400" dirty="0">
                <a:solidFill>
                  <a:schemeClr val="tx2"/>
                </a:solidFill>
              </a:rPr>
              <a:t>Remove the punctuations, Lemmatize, Perform POS Tagging</a:t>
            </a:r>
          </a:p>
          <a:p>
            <a:pPr marL="0" indent="0">
              <a:buNone/>
            </a:pPr>
            <a:endParaRPr lang="en-US" sz="2400" dirty="0">
              <a:solidFill>
                <a:schemeClr val="tx2"/>
              </a:solidFill>
            </a:endParaRPr>
          </a:p>
          <a:p>
            <a:pPr marL="0" indent="0">
              <a:buNone/>
            </a:pPr>
            <a:r>
              <a:rPr lang="en-US" dirty="0"/>
              <a:t>Step2: Extracting Concepts from preprocessed LOs</a:t>
            </a:r>
          </a:p>
          <a:p>
            <a:r>
              <a:rPr lang="en-US" sz="2400" dirty="0">
                <a:solidFill>
                  <a:schemeClr val="tx2"/>
                </a:solidFill>
              </a:rPr>
              <a:t>The words or tokens are matched to the nodes/concepts of domain ontology.</a:t>
            </a:r>
          </a:p>
          <a:p>
            <a:pPr marL="0" indent="0">
              <a:buNone/>
            </a:pPr>
            <a:endParaRPr lang="en-US" dirty="0"/>
          </a:p>
          <a:p>
            <a:pPr marL="0" indent="0">
              <a:buNone/>
            </a:pPr>
            <a:endParaRPr lang="en-US" dirty="0"/>
          </a:p>
          <a:p>
            <a:endParaRPr lang="en-US" dirty="0"/>
          </a:p>
        </p:txBody>
      </p:sp>
      <p:sp>
        <p:nvSpPr>
          <p:cNvPr id="3" name="Date Placeholder 2"/>
          <p:cNvSpPr>
            <a:spLocks noGrp="1"/>
          </p:cNvSpPr>
          <p:nvPr>
            <p:ph type="dt" sz="half" idx="10"/>
          </p:nvPr>
        </p:nvSpPr>
        <p:spPr/>
        <p:txBody>
          <a:bodyPr/>
          <a:lstStyle/>
          <a:p>
            <a:r>
              <a:rPr lang="en-US"/>
              <a:t>17-10-2017</a:t>
            </a:r>
            <a:endParaRPr lang="en-IN" dirty="0"/>
          </a:p>
        </p:txBody>
      </p:sp>
      <p:sp>
        <p:nvSpPr>
          <p:cNvPr id="4" name="Footer Placeholder 3"/>
          <p:cNvSpPr>
            <a:spLocks noGrp="1"/>
          </p:cNvSpPr>
          <p:nvPr>
            <p:ph type="ftr" sz="quarter" idx="11"/>
          </p:nvPr>
        </p:nvSpPr>
        <p:spPr/>
        <p:txBody>
          <a:bodyPr/>
          <a:lstStyle/>
          <a:p>
            <a:r>
              <a:rPr lang="en-US" dirty="0"/>
              <a:t>Framework for generation and evaluation of Assessment Instrument</a:t>
            </a:r>
            <a:endParaRPr lang="en-IN" dirty="0"/>
          </a:p>
        </p:txBody>
      </p:sp>
      <p:sp>
        <p:nvSpPr>
          <p:cNvPr id="5" name="Slide Number Placeholder 4"/>
          <p:cNvSpPr>
            <a:spLocks noGrp="1"/>
          </p:cNvSpPr>
          <p:nvPr>
            <p:ph type="sldNum" sz="quarter" idx="12"/>
          </p:nvPr>
        </p:nvSpPr>
        <p:spPr/>
        <p:txBody>
          <a:bodyPr/>
          <a:lstStyle/>
          <a:p>
            <a:fld id="{DF6A1BAA-F7F2-4F0A-89DC-5AD682047011}" type="slidenum">
              <a:rPr lang="en-IN" smtClean="0"/>
              <a:pPr/>
              <a:t>56</a:t>
            </a:fld>
            <a:endParaRPr lang="en-IN" dirty="0"/>
          </a:p>
        </p:txBody>
      </p:sp>
      <p:sp>
        <p:nvSpPr>
          <p:cNvPr id="7" name="Folded Corner 6"/>
          <p:cNvSpPr/>
          <p:nvPr/>
        </p:nvSpPr>
        <p:spPr bwMode="auto">
          <a:xfrm>
            <a:off x="5029200" y="0"/>
            <a:ext cx="4038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2/LO Annotator/step 1 of 4</a:t>
            </a:r>
          </a:p>
        </p:txBody>
      </p:sp>
    </p:spTree>
    <p:extLst>
      <p:ext uri="{BB962C8B-B14F-4D97-AF65-F5344CB8AC3E}">
        <p14:creationId xmlns:p14="http://schemas.microsoft.com/office/powerpoint/2010/main" val="580036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609601"/>
          <a:ext cx="8856984" cy="6103703"/>
        </p:xfrm>
        <a:graphic>
          <a:graphicData uri="http://schemas.openxmlformats.org/drawingml/2006/table">
            <a:tbl>
              <a:tblPr firstRow="1" firstCol="1" bandRow="1">
                <a:tableStyleId>{69C7853C-536D-4A76-A0AE-DD22124D55A5}</a:tableStyleId>
              </a:tblPr>
              <a:tblGrid>
                <a:gridCol w="3554288">
                  <a:extLst>
                    <a:ext uri="{9D8B030D-6E8A-4147-A177-3AD203B41FA5}">
                      <a16:colId xmlns:a16="http://schemas.microsoft.com/office/drawing/2014/main" val="20000"/>
                    </a:ext>
                  </a:extLst>
                </a:gridCol>
                <a:gridCol w="5302696">
                  <a:extLst>
                    <a:ext uri="{9D8B030D-6E8A-4147-A177-3AD203B41FA5}">
                      <a16:colId xmlns:a16="http://schemas.microsoft.com/office/drawing/2014/main" val="20001"/>
                    </a:ext>
                  </a:extLst>
                </a:gridCol>
              </a:tblGrid>
              <a:tr h="371833">
                <a:tc>
                  <a:txBody>
                    <a:bodyPr/>
                    <a:lstStyle/>
                    <a:p>
                      <a:pPr marL="0" marR="0" indent="0" algn="ctr">
                        <a:lnSpc>
                          <a:spcPct val="115000"/>
                        </a:lnSpc>
                        <a:spcBef>
                          <a:spcPts val="0"/>
                        </a:spcBef>
                        <a:spcAft>
                          <a:spcPts val="0"/>
                        </a:spcAft>
                        <a:tabLst>
                          <a:tab pos="182880" algn="l"/>
                          <a:tab pos="457200" algn="l"/>
                        </a:tabLst>
                      </a:pPr>
                      <a:r>
                        <a:rPr lang="en-US" sz="2000" dirty="0">
                          <a:effectLst/>
                        </a:rPr>
                        <a:t>Challenges and Issues</a:t>
                      </a:r>
                      <a:endParaRPr lang="en-US" sz="2000" b="1" i="1" dirty="0">
                        <a:solidFill>
                          <a:schemeClr val="tx1"/>
                        </a:solidFill>
                        <a:effectLst/>
                        <a:latin typeface="Calibri"/>
                        <a:ea typeface="MS Mincho"/>
                        <a:cs typeface="Times New Roman"/>
                      </a:endParaRPr>
                    </a:p>
                  </a:txBody>
                  <a:tcPr marL="68580" marR="68580" marT="0" marB="0">
                    <a:solidFill>
                      <a:srgbClr val="002060"/>
                    </a:solidFill>
                  </a:tcPr>
                </a:tc>
                <a:tc>
                  <a:txBody>
                    <a:bodyPr/>
                    <a:lstStyle/>
                    <a:p>
                      <a:pPr marL="0" marR="0" indent="0" algn="ctr">
                        <a:lnSpc>
                          <a:spcPct val="115000"/>
                        </a:lnSpc>
                        <a:spcBef>
                          <a:spcPts val="0"/>
                        </a:spcBef>
                        <a:spcAft>
                          <a:spcPts val="0"/>
                        </a:spcAft>
                        <a:tabLst>
                          <a:tab pos="182880" algn="l"/>
                          <a:tab pos="457200" algn="l"/>
                        </a:tabLst>
                      </a:pPr>
                      <a:r>
                        <a:rPr lang="en-US" sz="2000" dirty="0">
                          <a:effectLst/>
                        </a:rPr>
                        <a:t>Proposed Solution</a:t>
                      </a:r>
                      <a:endParaRPr lang="en-US" sz="2000" b="1" i="1" dirty="0">
                        <a:solidFill>
                          <a:schemeClr val="tx1"/>
                        </a:solidFill>
                        <a:effectLst/>
                        <a:latin typeface="Calibri"/>
                        <a:ea typeface="MS Mincho"/>
                        <a:cs typeface="Times New Roman"/>
                      </a:endParaRPr>
                    </a:p>
                  </a:txBody>
                  <a:tcPr marL="68580" marR="68580" marT="0" marB="0">
                    <a:solidFill>
                      <a:srgbClr val="002060"/>
                    </a:solidFill>
                  </a:tcPr>
                </a:tc>
                <a:extLst>
                  <a:ext uri="{0D108BD9-81ED-4DB2-BD59-A6C34878D82A}">
                    <a16:rowId xmlns:a16="http://schemas.microsoft.com/office/drawing/2014/main" val="10000"/>
                  </a:ext>
                </a:extLst>
              </a:tr>
              <a:tr h="553129">
                <a:tc>
                  <a:txBody>
                    <a:bodyPr/>
                    <a:lstStyle/>
                    <a:p>
                      <a:pPr marL="0" marR="0" indent="0">
                        <a:lnSpc>
                          <a:spcPct val="115000"/>
                        </a:lnSpc>
                        <a:spcBef>
                          <a:spcPts val="0"/>
                        </a:spcBef>
                        <a:spcAft>
                          <a:spcPts val="0"/>
                        </a:spcAft>
                        <a:tabLst>
                          <a:tab pos="182880" algn="l"/>
                          <a:tab pos="457200" algn="l"/>
                        </a:tabLst>
                      </a:pPr>
                      <a:r>
                        <a:rPr lang="en-US" sz="1600" dirty="0">
                          <a:effectLst/>
                        </a:rPr>
                        <a:t>1) Identification of Multi worded concepts</a:t>
                      </a:r>
                      <a:endParaRPr lang="en-US" sz="1600" b="1" i="1" dirty="0">
                        <a:effectLst/>
                        <a:latin typeface="Calibri"/>
                        <a:ea typeface="MS Mincho"/>
                        <a:cs typeface="Times New Roman"/>
                      </a:endParaRPr>
                    </a:p>
                  </a:txBody>
                  <a:tcPr marL="68580" marR="68580" marT="0" marB="0">
                    <a:solidFill>
                      <a:schemeClr val="bg2">
                        <a:lumMod val="90000"/>
                      </a:schemeClr>
                    </a:solidFill>
                  </a:tcPr>
                </a:tc>
                <a:tc>
                  <a:txBody>
                    <a:bodyPr/>
                    <a:lstStyle/>
                    <a:p>
                      <a:pPr marL="0" marR="0" indent="0" algn="just">
                        <a:lnSpc>
                          <a:spcPct val="115000"/>
                        </a:lnSpc>
                        <a:spcBef>
                          <a:spcPts val="0"/>
                        </a:spcBef>
                        <a:spcAft>
                          <a:spcPts val="0"/>
                        </a:spcAft>
                        <a:tabLst>
                          <a:tab pos="182880" algn="l"/>
                          <a:tab pos="457200" algn="l"/>
                        </a:tabLst>
                      </a:pPr>
                      <a:r>
                        <a:rPr lang="en-US" sz="1600" dirty="0">
                          <a:effectLst/>
                        </a:rPr>
                        <a:t>N-Grams algorithm</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594933">
                <a:tc>
                  <a:txBody>
                    <a:bodyPr/>
                    <a:lstStyle/>
                    <a:p>
                      <a:pPr marL="0" marR="0" indent="0" algn="just">
                        <a:lnSpc>
                          <a:spcPct val="115000"/>
                        </a:lnSpc>
                        <a:spcBef>
                          <a:spcPts val="0"/>
                        </a:spcBef>
                        <a:spcAft>
                          <a:spcPts val="0"/>
                        </a:spcAft>
                        <a:tabLst>
                          <a:tab pos="182880" algn="l"/>
                          <a:tab pos="457200" algn="l"/>
                        </a:tabLst>
                      </a:pPr>
                      <a:r>
                        <a:rPr lang="en-US" sz="1600" dirty="0">
                          <a:effectLst/>
                        </a:rPr>
                        <a:t>2) Identification of differently worded concepts</a:t>
                      </a:r>
                      <a:endParaRPr lang="en-US" sz="1600" b="1" i="1" dirty="0">
                        <a:effectLst/>
                        <a:latin typeface="Calibri"/>
                        <a:ea typeface="MS Mincho"/>
                        <a:cs typeface="Times New Roman"/>
                      </a:endParaRPr>
                    </a:p>
                  </a:txBody>
                  <a:tcPr marL="68580" marR="68580" marT="0" marB="0">
                    <a:solidFill>
                      <a:schemeClr val="bg2">
                        <a:lumMod val="90000"/>
                      </a:schemeClr>
                    </a:solidFill>
                  </a:tcPr>
                </a:tc>
                <a:tc>
                  <a:txBody>
                    <a:bodyPr/>
                    <a:lstStyle/>
                    <a:p>
                      <a:pPr marL="0" marR="0" indent="0">
                        <a:lnSpc>
                          <a:spcPct val="115000"/>
                        </a:lnSpc>
                        <a:spcBef>
                          <a:spcPts val="0"/>
                        </a:spcBef>
                        <a:spcAft>
                          <a:spcPts val="0"/>
                        </a:spcAft>
                        <a:tabLst>
                          <a:tab pos="182880" algn="l"/>
                          <a:tab pos="457200" algn="l"/>
                        </a:tabLst>
                      </a:pPr>
                      <a:r>
                        <a:rPr lang="en-US" sz="1600" dirty="0">
                          <a:effectLst/>
                        </a:rPr>
                        <a:t>Associating synonyms with the  nodes in ontology </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892400">
                <a:tc>
                  <a:txBody>
                    <a:bodyPr/>
                    <a:lstStyle/>
                    <a:p>
                      <a:pPr marL="0" marR="0" indent="0" algn="just">
                        <a:lnSpc>
                          <a:spcPct val="115000"/>
                        </a:lnSpc>
                        <a:spcBef>
                          <a:spcPts val="0"/>
                        </a:spcBef>
                        <a:spcAft>
                          <a:spcPts val="0"/>
                        </a:spcAft>
                        <a:tabLst>
                          <a:tab pos="182880" algn="l"/>
                          <a:tab pos="457200" algn="l"/>
                        </a:tabLst>
                      </a:pPr>
                      <a:r>
                        <a:rPr lang="en-US" sz="1600" dirty="0">
                          <a:effectLst/>
                        </a:rPr>
                        <a:t>3) Finding other related nodes to be mapped in the ontology other than the identified concepts . </a:t>
                      </a:r>
                      <a:endParaRPr lang="en-US" sz="1600" b="1" i="1" dirty="0">
                        <a:effectLst/>
                        <a:latin typeface="Calibri"/>
                        <a:ea typeface="MS Mincho"/>
                        <a:cs typeface="Times New Roman"/>
                      </a:endParaRPr>
                    </a:p>
                  </a:txBody>
                  <a:tcPr marL="68580" marR="68580" marT="0" marB="0">
                    <a:solidFill>
                      <a:schemeClr val="bg2">
                        <a:lumMod val="90000"/>
                      </a:schemeClr>
                    </a:solidFill>
                  </a:tcPr>
                </a:tc>
                <a:tc>
                  <a:txBody>
                    <a:bodyPr/>
                    <a:lstStyle/>
                    <a:p>
                      <a:pPr marL="0" marR="0" indent="0" algn="just">
                        <a:lnSpc>
                          <a:spcPct val="115000"/>
                        </a:lnSpc>
                        <a:spcBef>
                          <a:spcPts val="0"/>
                        </a:spcBef>
                        <a:spcAft>
                          <a:spcPts val="0"/>
                        </a:spcAft>
                        <a:tabLst>
                          <a:tab pos="182880" algn="l"/>
                          <a:tab pos="457200" algn="l"/>
                        </a:tabLst>
                      </a:pPr>
                      <a:r>
                        <a:rPr lang="en-US" sz="1600" dirty="0">
                          <a:effectLst/>
                        </a:rPr>
                        <a:t>Introducing the concept of slot variable to decide whether to traverse the subclass hierarchy and include all the nodes in that.</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3"/>
                  </a:ext>
                </a:extLst>
              </a:tr>
              <a:tr h="594933">
                <a:tc>
                  <a:txBody>
                    <a:bodyPr/>
                    <a:lstStyle/>
                    <a:p>
                      <a:pPr marL="0" marR="0" indent="0">
                        <a:lnSpc>
                          <a:spcPct val="115000"/>
                        </a:lnSpc>
                        <a:spcBef>
                          <a:spcPts val="0"/>
                        </a:spcBef>
                        <a:spcAft>
                          <a:spcPts val="0"/>
                        </a:spcAft>
                        <a:tabLst>
                          <a:tab pos="182880" algn="l"/>
                          <a:tab pos="457200" algn="l"/>
                        </a:tabLst>
                      </a:pPr>
                      <a:r>
                        <a:rPr lang="en-US" sz="1600" dirty="0">
                          <a:effectLst/>
                        </a:rPr>
                        <a:t>4) Identification of differently worded links from LO</a:t>
                      </a:r>
                      <a:endParaRPr lang="en-US" sz="1600" b="1" i="1" dirty="0">
                        <a:effectLst/>
                        <a:latin typeface="Calibri"/>
                        <a:ea typeface="MS Mincho"/>
                        <a:cs typeface="Times New Roman"/>
                      </a:endParaRPr>
                    </a:p>
                  </a:txBody>
                  <a:tcPr marL="68580" marR="68580" marT="0" marB="0">
                    <a:solidFill>
                      <a:schemeClr val="bg2">
                        <a:lumMod val="90000"/>
                      </a:schemeClr>
                    </a:solidFill>
                  </a:tcPr>
                </a:tc>
                <a:tc>
                  <a:txBody>
                    <a:bodyPr/>
                    <a:lstStyle/>
                    <a:p>
                      <a:pPr marL="0" marR="0" indent="0" algn="just">
                        <a:lnSpc>
                          <a:spcPct val="115000"/>
                        </a:lnSpc>
                        <a:spcBef>
                          <a:spcPts val="0"/>
                        </a:spcBef>
                        <a:spcAft>
                          <a:spcPts val="0"/>
                        </a:spcAft>
                        <a:tabLst>
                          <a:tab pos="182880" algn="l"/>
                          <a:tab pos="457200" algn="l"/>
                        </a:tabLst>
                      </a:pPr>
                      <a:r>
                        <a:rPr lang="en-US" sz="1600" dirty="0">
                          <a:effectLst/>
                        </a:rPr>
                        <a:t>Links in ontology are associated with synonyms</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4"/>
                  </a:ext>
                </a:extLst>
              </a:tr>
              <a:tr h="994274">
                <a:tc>
                  <a:txBody>
                    <a:bodyPr/>
                    <a:lstStyle/>
                    <a:p>
                      <a:pPr marL="0" marR="0" indent="0">
                        <a:lnSpc>
                          <a:spcPct val="115000"/>
                        </a:lnSpc>
                        <a:spcBef>
                          <a:spcPts val="0"/>
                        </a:spcBef>
                        <a:spcAft>
                          <a:spcPts val="0"/>
                        </a:spcAft>
                        <a:tabLst>
                          <a:tab pos="182880" algn="l"/>
                          <a:tab pos="457200" algn="l"/>
                        </a:tabLst>
                      </a:pPr>
                      <a:r>
                        <a:rPr lang="en-US" sz="1600" dirty="0">
                          <a:effectLst/>
                        </a:rPr>
                        <a:t>5) Finding the nodes connected by links if the concept from LO do not have the identified link connected to it</a:t>
                      </a:r>
                      <a:endParaRPr lang="en-US" sz="1600" b="1" i="1" dirty="0">
                        <a:effectLst/>
                        <a:latin typeface="Calibri"/>
                        <a:ea typeface="MS Mincho"/>
                        <a:cs typeface="Times New Roman"/>
                      </a:endParaRPr>
                    </a:p>
                  </a:txBody>
                  <a:tcPr marL="68580" marR="68580" marT="0" marB="0">
                    <a:solidFill>
                      <a:schemeClr val="bg2">
                        <a:lumMod val="90000"/>
                      </a:schemeClr>
                    </a:solidFill>
                  </a:tcPr>
                </a:tc>
                <a:tc>
                  <a:txBody>
                    <a:bodyPr/>
                    <a:lstStyle/>
                    <a:p>
                      <a:pPr marL="0" marR="0" indent="0" algn="just">
                        <a:lnSpc>
                          <a:spcPct val="115000"/>
                        </a:lnSpc>
                        <a:spcBef>
                          <a:spcPts val="0"/>
                        </a:spcBef>
                        <a:spcAft>
                          <a:spcPts val="0"/>
                        </a:spcAft>
                        <a:tabLst>
                          <a:tab pos="182880" algn="l"/>
                          <a:tab pos="457200" algn="l"/>
                        </a:tabLst>
                      </a:pPr>
                      <a:r>
                        <a:rPr lang="en-US" sz="1600" dirty="0">
                          <a:effectLst/>
                        </a:rPr>
                        <a:t>Traverse the superclass hierarchy of concepts to find the connected link</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5"/>
                  </a:ext>
                </a:extLst>
              </a:tr>
              <a:tr h="594933">
                <a:tc>
                  <a:txBody>
                    <a:bodyPr/>
                    <a:lstStyle/>
                    <a:p>
                      <a:pPr marL="0" marR="0" indent="0">
                        <a:lnSpc>
                          <a:spcPct val="115000"/>
                        </a:lnSpc>
                        <a:spcBef>
                          <a:spcPts val="0"/>
                        </a:spcBef>
                        <a:spcAft>
                          <a:spcPts val="0"/>
                        </a:spcAft>
                        <a:tabLst>
                          <a:tab pos="182880" algn="l"/>
                          <a:tab pos="457200" algn="l"/>
                        </a:tabLst>
                      </a:pPr>
                      <a:r>
                        <a:rPr lang="en-US" sz="1600" dirty="0">
                          <a:effectLst/>
                        </a:rPr>
                        <a:t>6) Coloring the intermediate nodes between two explicit isolated nodes</a:t>
                      </a:r>
                    </a:p>
                  </a:txBody>
                  <a:tcPr marL="68580" marR="68580" marT="0" marB="0">
                    <a:solidFill>
                      <a:schemeClr val="bg2">
                        <a:lumMod val="90000"/>
                      </a:schemeClr>
                    </a:solidFill>
                  </a:tcPr>
                </a:tc>
                <a:tc>
                  <a:txBody>
                    <a:bodyPr/>
                    <a:lstStyle/>
                    <a:p>
                      <a:pPr marL="0" marR="0" indent="0" algn="just">
                        <a:lnSpc>
                          <a:spcPct val="115000"/>
                        </a:lnSpc>
                        <a:spcBef>
                          <a:spcPts val="0"/>
                        </a:spcBef>
                        <a:spcAft>
                          <a:spcPts val="0"/>
                        </a:spcAft>
                        <a:tabLst>
                          <a:tab pos="182880" algn="l"/>
                          <a:tab pos="457200" algn="l"/>
                        </a:tabLst>
                      </a:pPr>
                      <a:r>
                        <a:rPr lang="en-US" sz="1600" dirty="0">
                          <a:effectLst/>
                        </a:rPr>
                        <a:t>Color the only intermediate node between them if there exists. </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6"/>
                  </a:ext>
                </a:extLst>
              </a:tr>
              <a:tr h="1499565">
                <a:tc>
                  <a:txBody>
                    <a:bodyPr/>
                    <a:lstStyle/>
                    <a:p>
                      <a:pPr marL="0" marR="0" indent="0" algn="just">
                        <a:lnSpc>
                          <a:spcPct val="115000"/>
                        </a:lnSpc>
                        <a:spcBef>
                          <a:spcPts val="0"/>
                        </a:spcBef>
                        <a:spcAft>
                          <a:spcPts val="0"/>
                        </a:spcAft>
                        <a:tabLst>
                          <a:tab pos="182880" algn="l"/>
                          <a:tab pos="457200" algn="l"/>
                        </a:tabLst>
                      </a:pPr>
                      <a:r>
                        <a:rPr lang="en-US" sz="1600" dirty="0">
                          <a:effectLst/>
                        </a:rPr>
                        <a:t>7) Identification of cognitive level of LO</a:t>
                      </a:r>
                      <a:endParaRPr lang="en-US" sz="1600" b="1" i="1" dirty="0">
                        <a:effectLst/>
                        <a:latin typeface="Calibri"/>
                        <a:ea typeface="MS Mincho"/>
                        <a:cs typeface="Times New Roman"/>
                      </a:endParaRPr>
                    </a:p>
                  </a:txBody>
                  <a:tcPr marL="68580" marR="68580" marT="0" marB="0">
                    <a:solidFill>
                      <a:schemeClr val="bg2">
                        <a:lumMod val="90000"/>
                      </a:schemeClr>
                    </a:solidFill>
                  </a:tcPr>
                </a:tc>
                <a:tc>
                  <a:txBody>
                    <a:bodyPr/>
                    <a:lstStyle/>
                    <a:p>
                      <a:pPr marL="0" marR="0" indent="0" algn="just">
                        <a:lnSpc>
                          <a:spcPct val="115000"/>
                        </a:lnSpc>
                        <a:spcBef>
                          <a:spcPts val="0"/>
                        </a:spcBef>
                        <a:spcAft>
                          <a:spcPts val="0"/>
                        </a:spcAft>
                        <a:tabLst>
                          <a:tab pos="182880" algn="l"/>
                          <a:tab pos="457200" algn="l"/>
                        </a:tabLst>
                      </a:pPr>
                      <a:r>
                        <a:rPr lang="en-US" sz="1600" dirty="0">
                          <a:effectLst/>
                        </a:rPr>
                        <a:t>Matching of tokens or words in LO with keywords associated with Blooms level. If the LO has multiple concepts matching with keywords associated with different levels then it is resolved by considering the highest level among them.</a:t>
                      </a:r>
                      <a:endParaRPr lang="en-US" sz="1600" b="1" i="1" dirty="0">
                        <a:effectLst/>
                        <a:latin typeface="Calibri"/>
                        <a:ea typeface="MS Mincho"/>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518864" y="76200"/>
            <a:ext cx="8229600" cy="504056"/>
          </a:xfrm>
        </p:spPr>
        <p:txBody>
          <a:bodyPr>
            <a:noAutofit/>
          </a:bodyPr>
          <a:lstStyle/>
          <a:p>
            <a:r>
              <a:rPr lang="en-US" sz="2800" b="1" dirty="0">
                <a:solidFill>
                  <a:srgbClr val="C00000"/>
                </a:solidFill>
              </a:rPr>
              <a:t>Design of LO Annotator-step 2: Issues and challenges</a:t>
            </a:r>
          </a:p>
        </p:txBody>
      </p:sp>
      <p:sp>
        <p:nvSpPr>
          <p:cNvPr id="4" name="Date Placeholder 3"/>
          <p:cNvSpPr>
            <a:spLocks noGrp="1"/>
          </p:cNvSpPr>
          <p:nvPr>
            <p:ph type="dt" sz="half" idx="10"/>
          </p:nvPr>
        </p:nvSpPr>
        <p:spPr/>
        <p:txBody>
          <a:bodyPr/>
          <a:lstStyle/>
          <a:p>
            <a:r>
              <a:rPr lang="en-US"/>
              <a:t>17-10-2017</a:t>
            </a:r>
            <a:endParaRPr lang="en-IN"/>
          </a:p>
        </p:txBody>
      </p:sp>
      <p:sp>
        <p:nvSpPr>
          <p:cNvPr id="5" name="Footer Placeholder 4"/>
          <p:cNvSpPr>
            <a:spLocks noGrp="1"/>
          </p:cNvSpPr>
          <p:nvPr>
            <p:ph type="ftr" sz="quarter" idx="11"/>
          </p:nvPr>
        </p:nvSpPr>
        <p:spPr/>
        <p:txBody>
          <a:bodyPr/>
          <a:lstStyle/>
          <a:p>
            <a:r>
              <a:rPr lang="en-US" dirty="0"/>
              <a:t>Framework for generation and evaluation of Assessment Instrument</a:t>
            </a:r>
            <a:endParaRPr lang="en-IN" dirty="0"/>
          </a:p>
        </p:txBody>
      </p:sp>
      <p:sp>
        <p:nvSpPr>
          <p:cNvPr id="6" name="Slide Number Placeholder 5"/>
          <p:cNvSpPr>
            <a:spLocks noGrp="1"/>
          </p:cNvSpPr>
          <p:nvPr>
            <p:ph type="sldNum" sz="quarter" idx="12"/>
          </p:nvPr>
        </p:nvSpPr>
        <p:spPr/>
        <p:txBody>
          <a:bodyPr/>
          <a:lstStyle/>
          <a:p>
            <a:fld id="{DF6A1BAA-F7F2-4F0A-89DC-5AD682047011}" type="slidenum">
              <a:rPr lang="en-IN" smtClean="0"/>
              <a:pPr/>
              <a:t>57</a:t>
            </a:fld>
            <a:endParaRPr lang="en-IN" dirty="0"/>
          </a:p>
        </p:txBody>
      </p:sp>
    </p:spTree>
    <p:extLst>
      <p:ext uri="{BB962C8B-B14F-4D97-AF65-F5344CB8AC3E}">
        <p14:creationId xmlns:p14="http://schemas.microsoft.com/office/powerpoint/2010/main" val="3607955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00000"/>
                </a:solidFill>
              </a:rPr>
              <a:t>LO Annotator (Step 3)</a:t>
            </a:r>
            <a:endParaRPr lang="en-US" sz="3600" dirty="0"/>
          </a:p>
        </p:txBody>
      </p:sp>
      <p:sp>
        <p:nvSpPr>
          <p:cNvPr id="3" name="Content Placeholder 2"/>
          <p:cNvSpPr>
            <a:spLocks noGrp="1"/>
          </p:cNvSpPr>
          <p:nvPr>
            <p:ph idx="1"/>
          </p:nvPr>
        </p:nvSpPr>
        <p:spPr>
          <a:xfrm>
            <a:off x="457200" y="1295400"/>
            <a:ext cx="8229600" cy="4525963"/>
          </a:xfrm>
        </p:spPr>
        <p:txBody>
          <a:bodyPr>
            <a:normAutofit fontScale="85000" lnSpcReduction="20000"/>
          </a:bodyPr>
          <a:lstStyle/>
          <a:p>
            <a:pPr marL="0" lvl="1" indent="0">
              <a:buNone/>
            </a:pPr>
            <a:r>
              <a:rPr lang="en-US" sz="2400" b="1" dirty="0"/>
              <a:t>Extracting Cognitive level from LOs</a:t>
            </a:r>
          </a:p>
          <a:p>
            <a:pPr marL="342900" lvl="1" indent="-342900"/>
            <a:r>
              <a:rPr lang="en-US" sz="2400" dirty="0"/>
              <a:t>A set of keywords associated with every level of Blooms taxonomy are stored into a dictionary</a:t>
            </a:r>
          </a:p>
          <a:p>
            <a:pPr marL="0" lvl="1" indent="0">
              <a:buNone/>
            </a:pPr>
            <a:endParaRPr lang="en-US" sz="2400" dirty="0"/>
          </a:p>
          <a:p>
            <a:pPr marL="342900" lvl="1" indent="-342900"/>
            <a:r>
              <a:rPr lang="en-US" sz="2400" dirty="0"/>
              <a:t>The tokens are matched to the keywords in the dictionary and accordingly its cognitive level is identified.</a:t>
            </a:r>
          </a:p>
          <a:p>
            <a:pPr marL="342900" lvl="1" indent="-342900"/>
            <a:endParaRPr lang="en-US" sz="2400" dirty="0"/>
          </a:p>
          <a:p>
            <a:pPr marL="342900" lvl="1" indent="-342900"/>
            <a:r>
              <a:rPr lang="en-US" sz="2400" dirty="0"/>
              <a:t>If two tokens match with the keywords of two different Blooms level, then the higher level one is chosen as cognitive level of the complete LO.</a:t>
            </a:r>
          </a:p>
          <a:p>
            <a:pPr marL="342900" lvl="1" indent="-342900"/>
            <a:endParaRPr lang="en-US" sz="2400" dirty="0"/>
          </a:p>
          <a:p>
            <a:r>
              <a:rPr lang="en-US" dirty="0"/>
              <a:t>Students should be able to-</a:t>
            </a:r>
            <a:endParaRPr lang="en-US" sz="2000" dirty="0"/>
          </a:p>
          <a:p>
            <a:pPr lvl="1"/>
            <a:r>
              <a:rPr lang="en-US" sz="1900" b="1" dirty="0">
                <a:solidFill>
                  <a:srgbClr val="0000FF"/>
                </a:solidFill>
              </a:rPr>
              <a:t>Compare</a:t>
            </a:r>
            <a:r>
              <a:rPr lang="en-US" sz="1900" dirty="0"/>
              <a:t> and </a:t>
            </a:r>
            <a:r>
              <a:rPr lang="en-US" sz="1900" b="1" dirty="0">
                <a:solidFill>
                  <a:srgbClr val="0000FF"/>
                </a:solidFill>
              </a:rPr>
              <a:t>contrast</a:t>
            </a:r>
            <a:r>
              <a:rPr lang="en-US" sz="1900" dirty="0"/>
              <a:t> </a:t>
            </a:r>
            <a:r>
              <a:rPr lang="en-US" sz="1900" i="1" dirty="0"/>
              <a:t>stack</a:t>
            </a:r>
            <a:r>
              <a:rPr lang="en-US" sz="1900" dirty="0"/>
              <a:t> and </a:t>
            </a:r>
            <a:r>
              <a:rPr lang="en-US" sz="1900" i="1" dirty="0"/>
              <a:t>queue</a:t>
            </a:r>
            <a:r>
              <a:rPr lang="en-US" sz="1900" dirty="0"/>
              <a:t> data structure </a:t>
            </a:r>
            <a:r>
              <a:rPr lang="en-US" sz="1900" b="1" dirty="0">
                <a:solidFill>
                  <a:srgbClr val="FF0000"/>
                </a:solidFill>
              </a:rPr>
              <a:t>(Analyze)</a:t>
            </a:r>
          </a:p>
          <a:p>
            <a:pPr lvl="1"/>
            <a:r>
              <a:rPr lang="en-US" sz="1900" b="1" dirty="0">
                <a:solidFill>
                  <a:srgbClr val="0000FF"/>
                </a:solidFill>
              </a:rPr>
              <a:t>Explain</a:t>
            </a:r>
            <a:r>
              <a:rPr lang="en-US" sz="1900" dirty="0"/>
              <a:t> the working of</a:t>
            </a:r>
            <a:r>
              <a:rPr lang="en-US" sz="1900" b="1" i="1" dirty="0"/>
              <a:t> </a:t>
            </a:r>
            <a:r>
              <a:rPr lang="en-US" sz="1900" i="1" dirty="0"/>
              <a:t>Expression Tree</a:t>
            </a:r>
            <a:r>
              <a:rPr lang="en-US" sz="1900" dirty="0"/>
              <a:t> </a:t>
            </a:r>
            <a:r>
              <a:rPr lang="en-US" sz="1900" b="1" dirty="0">
                <a:solidFill>
                  <a:srgbClr val="FF0000"/>
                </a:solidFill>
              </a:rPr>
              <a:t>(Understand)</a:t>
            </a:r>
          </a:p>
          <a:p>
            <a:pPr lvl="1"/>
            <a:r>
              <a:rPr lang="en-US" sz="1800" i="1" dirty="0">
                <a:solidFill>
                  <a:srgbClr val="0000FF"/>
                </a:solidFill>
              </a:rPr>
              <a:t>Demonstrate </a:t>
            </a:r>
            <a:r>
              <a:rPr lang="en-US" sz="1800" i="1" dirty="0"/>
              <a:t>and</a:t>
            </a:r>
            <a:r>
              <a:rPr lang="en-US" sz="1800" i="1" dirty="0">
                <a:solidFill>
                  <a:srgbClr val="0000FF"/>
                </a:solidFill>
              </a:rPr>
              <a:t> implement </a:t>
            </a:r>
            <a:r>
              <a:rPr lang="en-US" sz="1800" i="1" dirty="0"/>
              <a:t>various operations on data structures  </a:t>
            </a:r>
            <a:r>
              <a:rPr lang="en-US" sz="1800" b="1" i="1" dirty="0">
                <a:solidFill>
                  <a:srgbClr val="FF0000"/>
                </a:solidFill>
              </a:rPr>
              <a:t>(Apply)</a:t>
            </a:r>
          </a:p>
          <a:p>
            <a:pPr lvl="1"/>
            <a:r>
              <a:rPr lang="en-US" sz="1900" b="1" dirty="0">
                <a:solidFill>
                  <a:srgbClr val="0000FF"/>
                </a:solidFill>
              </a:rPr>
              <a:t>Define</a:t>
            </a:r>
            <a:r>
              <a:rPr lang="en-US" sz="1900" dirty="0"/>
              <a:t> </a:t>
            </a:r>
            <a:r>
              <a:rPr lang="en-US" sz="1900" i="1" dirty="0"/>
              <a:t>Abstract Data Type</a:t>
            </a:r>
            <a:r>
              <a:rPr lang="en-US" sz="1900" b="1" i="1" dirty="0"/>
              <a:t> </a:t>
            </a:r>
            <a:r>
              <a:rPr lang="en-US" sz="1900" b="1" dirty="0">
                <a:solidFill>
                  <a:srgbClr val="FF0000"/>
                </a:solidFill>
              </a:rPr>
              <a:t>(Recall)</a:t>
            </a:r>
          </a:p>
          <a:p>
            <a:pPr marL="342900" lvl="1" indent="-342900"/>
            <a:endParaRPr lang="en-US" sz="2400" b="1" dirty="0"/>
          </a:p>
          <a:p>
            <a:endParaRPr lang="en-US" dirty="0"/>
          </a:p>
        </p:txBody>
      </p:sp>
      <p:sp>
        <p:nvSpPr>
          <p:cNvPr id="4" name="Date Placeholder 3"/>
          <p:cNvSpPr>
            <a:spLocks noGrp="1"/>
          </p:cNvSpPr>
          <p:nvPr>
            <p:ph type="dt" sz="half" idx="10"/>
          </p:nvPr>
        </p:nvSpPr>
        <p:spPr/>
        <p:txBody>
          <a:bodyPr/>
          <a:lstStyle/>
          <a:p>
            <a:r>
              <a:rPr lang="en-US"/>
              <a:t>17-10-2017</a:t>
            </a:r>
            <a:endParaRPr lang="en-IN"/>
          </a:p>
        </p:txBody>
      </p:sp>
      <p:sp>
        <p:nvSpPr>
          <p:cNvPr id="5" name="Footer Placeholder 4"/>
          <p:cNvSpPr>
            <a:spLocks noGrp="1"/>
          </p:cNvSpPr>
          <p:nvPr>
            <p:ph type="ftr" sz="quarter" idx="11"/>
          </p:nvPr>
        </p:nvSpPr>
        <p:spPr/>
        <p:txBody>
          <a:bodyPr/>
          <a:lstStyle/>
          <a:p>
            <a:r>
              <a:rPr lang="en-US"/>
              <a:t>Framework for generation and evaluation of Assessment Instrument</a:t>
            </a:r>
            <a:endParaRPr lang="en-IN"/>
          </a:p>
        </p:txBody>
      </p:sp>
      <p:sp>
        <p:nvSpPr>
          <p:cNvPr id="6" name="Slide Number Placeholder 5"/>
          <p:cNvSpPr>
            <a:spLocks noGrp="1"/>
          </p:cNvSpPr>
          <p:nvPr>
            <p:ph type="sldNum" sz="quarter" idx="12"/>
          </p:nvPr>
        </p:nvSpPr>
        <p:spPr/>
        <p:txBody>
          <a:bodyPr/>
          <a:lstStyle/>
          <a:p>
            <a:fld id="{DF6A1BAA-F7F2-4F0A-89DC-5AD682047011}" type="slidenum">
              <a:rPr lang="en-IN" smtClean="0"/>
              <a:pPr/>
              <a:t>58</a:t>
            </a:fld>
            <a:endParaRPr lang="en-IN"/>
          </a:p>
        </p:txBody>
      </p:sp>
      <p:sp>
        <p:nvSpPr>
          <p:cNvPr id="7" name="Folded Corner 6"/>
          <p:cNvSpPr/>
          <p:nvPr/>
        </p:nvSpPr>
        <p:spPr bwMode="auto">
          <a:xfrm>
            <a:off x="5562600" y="0"/>
            <a:ext cx="3505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2/LO Annotator/step 3 of 4</a:t>
            </a:r>
          </a:p>
        </p:txBody>
      </p:sp>
    </p:spTree>
    <p:extLst>
      <p:ext uri="{BB962C8B-B14F-4D97-AF65-F5344CB8AC3E}">
        <p14:creationId xmlns:p14="http://schemas.microsoft.com/office/powerpoint/2010/main" val="2450985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solidFill>
                  <a:srgbClr val="C00000"/>
                </a:solidFill>
              </a:rPr>
              <a:t>Generating LO Annotated Ontology (step 4)</a:t>
            </a:r>
            <a:endParaRPr lang="en-US" sz="3200" dirty="0"/>
          </a:p>
        </p:txBody>
      </p:sp>
      <p:sp>
        <p:nvSpPr>
          <p:cNvPr id="7" name="Content Placeholder 6"/>
          <p:cNvSpPr>
            <a:spLocks noGrp="1"/>
          </p:cNvSpPr>
          <p:nvPr>
            <p:ph idx="1"/>
          </p:nvPr>
        </p:nvSpPr>
        <p:spPr>
          <a:xfrm>
            <a:off x="457200" y="1371601"/>
            <a:ext cx="8229600" cy="1143000"/>
          </a:xfrm>
        </p:spPr>
        <p:txBody>
          <a:bodyPr>
            <a:normAutofit fontScale="62500" lnSpcReduction="20000"/>
          </a:bodyPr>
          <a:lstStyle/>
          <a:p>
            <a:pPr marL="342900" lvl="1" indent="-342900"/>
            <a:r>
              <a:rPr lang="en-US" dirty="0"/>
              <a:t>LAO provides the visual representation of LOs overlaid on Domain Ontology</a:t>
            </a:r>
          </a:p>
          <a:p>
            <a:pPr marL="342900" lvl="1" indent="-342900"/>
            <a:endParaRPr lang="en-US" dirty="0"/>
          </a:p>
          <a:p>
            <a:pPr marL="342900" lvl="1" indent="-342900"/>
            <a:r>
              <a:rPr lang="en-US" dirty="0"/>
              <a:t>Concepts  and Cognitive level extracted from LO are mapped to the nodes of the domain ontology and color coded to generate LAO.</a:t>
            </a:r>
          </a:p>
          <a:p>
            <a:pPr marL="342900" lvl="1" indent="-342900"/>
            <a:endParaRPr lang="en-US" dirty="0"/>
          </a:p>
          <a:p>
            <a:pPr marL="342900" lvl="1" indent="-342900"/>
            <a:endParaRPr lang="en-US" dirty="0"/>
          </a:p>
          <a:p>
            <a:pPr marL="342900" lvl="1" indent="-342900"/>
            <a:endParaRPr lang="en-US" dirty="0"/>
          </a:p>
          <a:p>
            <a:pPr marL="342900" lvl="1" indent="-342900"/>
            <a:endParaRPr lang="en-US" b="1" dirty="0"/>
          </a:p>
          <a:p>
            <a:pPr marL="342900" lvl="1" indent="-342900"/>
            <a:endParaRPr lang="en-US" b="1" dirty="0"/>
          </a:p>
          <a:p>
            <a:endParaRPr lang="en-US" dirty="0"/>
          </a:p>
        </p:txBody>
      </p:sp>
      <p:sp>
        <p:nvSpPr>
          <p:cNvPr id="3" name="Date Placeholder 2"/>
          <p:cNvSpPr>
            <a:spLocks noGrp="1"/>
          </p:cNvSpPr>
          <p:nvPr>
            <p:ph type="dt" sz="half" idx="10"/>
          </p:nvPr>
        </p:nvSpPr>
        <p:spPr/>
        <p:txBody>
          <a:bodyPr/>
          <a:lstStyle/>
          <a:p>
            <a:r>
              <a:rPr lang="en-US"/>
              <a:t>17-10-2017</a:t>
            </a:r>
            <a:endParaRPr lang="en-IN"/>
          </a:p>
        </p:txBody>
      </p:sp>
      <p:sp>
        <p:nvSpPr>
          <p:cNvPr id="4" name="Footer Placeholder 3"/>
          <p:cNvSpPr>
            <a:spLocks noGrp="1"/>
          </p:cNvSpPr>
          <p:nvPr>
            <p:ph type="ftr" sz="quarter" idx="11"/>
          </p:nvPr>
        </p:nvSpPr>
        <p:spPr/>
        <p:txBody>
          <a:bodyPr/>
          <a:lstStyle/>
          <a:p>
            <a:r>
              <a:rPr lang="en-US"/>
              <a:t>Framework for generation and evaluation of Assessment Instrument</a:t>
            </a:r>
            <a:endParaRPr lang="en-IN"/>
          </a:p>
        </p:txBody>
      </p:sp>
      <p:sp>
        <p:nvSpPr>
          <p:cNvPr id="5" name="Slide Number Placeholder 4"/>
          <p:cNvSpPr>
            <a:spLocks noGrp="1"/>
          </p:cNvSpPr>
          <p:nvPr>
            <p:ph type="sldNum" sz="quarter" idx="12"/>
          </p:nvPr>
        </p:nvSpPr>
        <p:spPr/>
        <p:txBody>
          <a:bodyPr/>
          <a:lstStyle/>
          <a:p>
            <a:fld id="{DF6A1BAA-F7F2-4F0A-89DC-5AD682047011}" type="slidenum">
              <a:rPr lang="en-IN" smtClean="0"/>
              <a:pPr/>
              <a:t>59</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233287"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lded Corner 7"/>
          <p:cNvSpPr/>
          <p:nvPr/>
        </p:nvSpPr>
        <p:spPr bwMode="auto">
          <a:xfrm>
            <a:off x="5562600" y="0"/>
            <a:ext cx="3505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2/</a:t>
            </a:r>
            <a:r>
              <a:rPr lang="en-US" sz="1600" b="1" dirty="0" err="1"/>
              <a:t>LOAnnotator</a:t>
            </a:r>
            <a:r>
              <a:rPr lang="en-US" sz="1600" b="1" dirty="0"/>
              <a:t>/step 4 of 4</a:t>
            </a:r>
          </a:p>
        </p:txBody>
      </p:sp>
      <p:sp>
        <p:nvSpPr>
          <p:cNvPr id="2" name="Rectangle 1">
            <a:extLst>
              <a:ext uri="{FF2B5EF4-FFF2-40B4-BE49-F238E27FC236}">
                <a16:creationId xmlns:a16="http://schemas.microsoft.com/office/drawing/2014/main" id="{835F425E-D17D-47D0-8639-036076202D26}"/>
              </a:ext>
            </a:extLst>
          </p:cNvPr>
          <p:cNvSpPr/>
          <p:nvPr/>
        </p:nvSpPr>
        <p:spPr>
          <a:xfrm>
            <a:off x="7620000" y="59436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3" action="ppaction://hlinksldjump"/>
              </a:rPr>
              <a:t>RETURN</a:t>
            </a:r>
            <a:endParaRPr lang="en-IN" dirty="0"/>
          </a:p>
        </p:txBody>
      </p:sp>
    </p:spTree>
    <p:extLst>
      <p:ext uri="{BB962C8B-B14F-4D97-AF65-F5344CB8AC3E}">
        <p14:creationId xmlns:p14="http://schemas.microsoft.com/office/powerpoint/2010/main" val="60665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C123-79D9-4801-931F-95AE02FB5C1A}"/>
              </a:ext>
            </a:extLst>
          </p:cNvPr>
          <p:cNvSpPr>
            <a:spLocks noGrp="1"/>
          </p:cNvSpPr>
          <p:nvPr>
            <p:ph type="title"/>
          </p:nvPr>
        </p:nvSpPr>
        <p:spPr>
          <a:xfrm>
            <a:off x="457200" y="264698"/>
            <a:ext cx="8229600" cy="497302"/>
          </a:xfrm>
        </p:spPr>
        <p:txBody>
          <a:bodyPr>
            <a:normAutofit fontScale="90000"/>
          </a:bodyPr>
          <a:lstStyle/>
          <a:p>
            <a:r>
              <a:rPr lang="en-IN" b="1" dirty="0">
                <a:solidFill>
                  <a:srgbClr val="C00000"/>
                </a:solidFill>
              </a:rPr>
              <a:t>Solution Approach</a:t>
            </a:r>
          </a:p>
        </p:txBody>
      </p:sp>
      <p:sp>
        <p:nvSpPr>
          <p:cNvPr id="4" name="Date Placeholder 3">
            <a:extLst>
              <a:ext uri="{FF2B5EF4-FFF2-40B4-BE49-F238E27FC236}">
                <a16:creationId xmlns:a16="http://schemas.microsoft.com/office/drawing/2014/main" id="{693D9519-9190-490E-8454-849D2C4963D8}"/>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F24737F0-ECB6-41C0-9C68-2AA1ED956158}"/>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E51A9C6E-D489-4559-A835-B2349B8A5C17}"/>
              </a:ext>
            </a:extLst>
          </p:cNvPr>
          <p:cNvSpPr>
            <a:spLocks noGrp="1"/>
          </p:cNvSpPr>
          <p:nvPr>
            <p:ph type="sldNum" sz="quarter" idx="12"/>
          </p:nvPr>
        </p:nvSpPr>
        <p:spPr/>
        <p:txBody>
          <a:bodyPr/>
          <a:lstStyle/>
          <a:p>
            <a:fld id="{3CC161E5-DE07-4961-B22F-C68CF7F3FCB9}" type="slidenum">
              <a:rPr lang="en-US" smtClean="0"/>
              <a:t>6</a:t>
            </a:fld>
            <a:endParaRPr lang="en-US"/>
          </a:p>
        </p:txBody>
      </p:sp>
      <p:pic>
        <p:nvPicPr>
          <p:cNvPr id="3" name="Picture 2">
            <a:extLst>
              <a:ext uri="{FF2B5EF4-FFF2-40B4-BE49-F238E27FC236}">
                <a16:creationId xmlns:a16="http://schemas.microsoft.com/office/drawing/2014/main" id="{57689464-5473-419C-AA47-2B425EFA9213}"/>
              </a:ext>
            </a:extLst>
          </p:cNvPr>
          <p:cNvPicPr>
            <a:picLocks noChangeAspect="1"/>
          </p:cNvPicPr>
          <p:nvPr/>
        </p:nvPicPr>
        <p:blipFill>
          <a:blip r:embed="rId2"/>
          <a:stretch>
            <a:fillRect/>
          </a:stretch>
        </p:blipFill>
        <p:spPr>
          <a:xfrm>
            <a:off x="1143000" y="1066800"/>
            <a:ext cx="7034373" cy="4953000"/>
          </a:xfrm>
          <a:prstGeom prst="rect">
            <a:avLst/>
          </a:prstGeom>
        </p:spPr>
      </p:pic>
    </p:spTree>
    <p:extLst>
      <p:ext uri="{BB962C8B-B14F-4D97-AF65-F5344CB8AC3E}">
        <p14:creationId xmlns:p14="http://schemas.microsoft.com/office/powerpoint/2010/main" val="3303989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5A5E-6863-46F7-9671-D0E2B2345CAF}"/>
              </a:ext>
            </a:extLst>
          </p:cNvPr>
          <p:cNvSpPr>
            <a:spLocks noGrp="1"/>
          </p:cNvSpPr>
          <p:nvPr>
            <p:ph type="title"/>
          </p:nvPr>
        </p:nvSpPr>
        <p:spPr>
          <a:xfrm>
            <a:off x="457200" y="207344"/>
            <a:ext cx="4495800" cy="944562"/>
          </a:xfrm>
        </p:spPr>
        <p:txBody>
          <a:bodyPr/>
          <a:lstStyle/>
          <a:p>
            <a:r>
              <a:rPr lang="en-US" b="1" dirty="0">
                <a:solidFill>
                  <a:srgbClr val="C00000"/>
                </a:solidFill>
              </a:rPr>
              <a:t>AI Annotator</a:t>
            </a:r>
            <a:endParaRPr lang="en-IN" dirty="0"/>
          </a:p>
        </p:txBody>
      </p:sp>
      <p:sp>
        <p:nvSpPr>
          <p:cNvPr id="4" name="Date Placeholder 3">
            <a:extLst>
              <a:ext uri="{FF2B5EF4-FFF2-40B4-BE49-F238E27FC236}">
                <a16:creationId xmlns:a16="http://schemas.microsoft.com/office/drawing/2014/main" id="{40ACC682-0DEF-4DE8-985B-52DCA54C27B1}"/>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60CE4BBD-E69B-4B80-BFDA-9402C91A3887}"/>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F739ED87-44D3-40FF-BE40-2BCD1333CEE3}"/>
              </a:ext>
            </a:extLst>
          </p:cNvPr>
          <p:cNvSpPr>
            <a:spLocks noGrp="1"/>
          </p:cNvSpPr>
          <p:nvPr>
            <p:ph type="sldNum" sz="quarter" idx="12"/>
          </p:nvPr>
        </p:nvSpPr>
        <p:spPr/>
        <p:txBody>
          <a:bodyPr/>
          <a:lstStyle/>
          <a:p>
            <a:fld id="{3CC161E5-DE07-4961-B22F-C68CF7F3FCB9}" type="slidenum">
              <a:rPr lang="en-US" smtClean="0"/>
              <a:t>60</a:t>
            </a:fld>
            <a:endParaRPr lang="en-US"/>
          </a:p>
        </p:txBody>
      </p:sp>
      <p:sp>
        <p:nvSpPr>
          <p:cNvPr id="9" name="Folded Corner 7">
            <a:extLst>
              <a:ext uri="{FF2B5EF4-FFF2-40B4-BE49-F238E27FC236}">
                <a16:creationId xmlns:a16="http://schemas.microsoft.com/office/drawing/2014/main" id="{0926DAC6-09A4-46FA-81B0-F0705D707C9A}"/>
              </a:ext>
            </a:extLst>
          </p:cNvPr>
          <p:cNvSpPr/>
          <p:nvPr/>
        </p:nvSpPr>
        <p:spPr bwMode="auto">
          <a:xfrm>
            <a:off x="5791200" y="0"/>
            <a:ext cx="32766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2/AI Annotator</a:t>
            </a:r>
          </a:p>
        </p:txBody>
      </p:sp>
      <p:pic>
        <p:nvPicPr>
          <p:cNvPr id="10" name="Picture 9">
            <a:extLst>
              <a:ext uri="{FF2B5EF4-FFF2-40B4-BE49-F238E27FC236}">
                <a16:creationId xmlns:a16="http://schemas.microsoft.com/office/drawing/2014/main" id="{D7293360-F120-461C-AA49-D55DB480EE4C}"/>
              </a:ext>
            </a:extLst>
          </p:cNvPr>
          <p:cNvPicPr>
            <a:picLocks noChangeAspect="1"/>
          </p:cNvPicPr>
          <p:nvPr/>
        </p:nvPicPr>
        <p:blipFill>
          <a:blip r:embed="rId2"/>
          <a:stretch>
            <a:fillRect/>
          </a:stretch>
        </p:blipFill>
        <p:spPr>
          <a:xfrm>
            <a:off x="395287" y="1166812"/>
            <a:ext cx="8353425" cy="4524375"/>
          </a:xfrm>
          <a:prstGeom prst="rect">
            <a:avLst/>
          </a:prstGeom>
        </p:spPr>
      </p:pic>
    </p:spTree>
    <p:extLst>
      <p:ext uri="{BB962C8B-B14F-4D97-AF65-F5344CB8AC3E}">
        <p14:creationId xmlns:p14="http://schemas.microsoft.com/office/powerpoint/2010/main" val="1737507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2590800"/>
            <a:ext cx="8153400" cy="1295400"/>
          </a:xfrm>
          <a:prstGeom prst="rect">
            <a:avLst/>
          </a:prstGeom>
          <a:solidFill>
            <a:srgbClr val="F6F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b="1" dirty="0">
                <a:solidFill>
                  <a:srgbClr val="C00000"/>
                </a:solidFill>
              </a:rPr>
              <a:t>AI Annotator (Step 1)</a:t>
            </a:r>
          </a:p>
        </p:txBody>
      </p:sp>
      <p:sp>
        <p:nvSpPr>
          <p:cNvPr id="3" name="Content Placeholder 2"/>
          <p:cNvSpPr>
            <a:spLocks noGrp="1"/>
          </p:cNvSpPr>
          <p:nvPr>
            <p:ph idx="1"/>
          </p:nvPr>
        </p:nvSpPr>
        <p:spPr>
          <a:xfrm>
            <a:off x="457200" y="1219200"/>
            <a:ext cx="8229600" cy="5069160"/>
          </a:xfrm>
        </p:spPr>
        <p:txBody>
          <a:bodyPr>
            <a:normAutofit fontScale="85000" lnSpcReduction="10000"/>
          </a:bodyPr>
          <a:lstStyle/>
          <a:p>
            <a:pPr marL="0" lvl="1" indent="0">
              <a:buNone/>
            </a:pPr>
            <a:r>
              <a:rPr lang="en-US" b="1" i="1" dirty="0"/>
              <a:t>Extraction of concepts from an question</a:t>
            </a:r>
          </a:p>
          <a:p>
            <a:pPr marL="342900" lvl="1" indent="-342900"/>
            <a:r>
              <a:rPr lang="en-US" sz="2400" dirty="0"/>
              <a:t>Process is same as followed by LO Annotator</a:t>
            </a:r>
          </a:p>
          <a:p>
            <a:pPr marL="342900" lvl="1" indent="-342900"/>
            <a:r>
              <a:rPr lang="en-US" sz="2400" dirty="0"/>
              <a:t>More challenging as Question are more creative</a:t>
            </a:r>
          </a:p>
          <a:p>
            <a:pPr marL="342900" lvl="1" indent="-342900"/>
            <a:endParaRPr lang="en-US" sz="2400" dirty="0"/>
          </a:p>
          <a:p>
            <a:pPr marL="285750" lvl="1" indent="0" algn="just">
              <a:buNone/>
            </a:pPr>
            <a:r>
              <a:rPr lang="en-US" sz="2400" i="1" dirty="0"/>
              <a:t>Q. Imagine you have a web-site which serves files to thousands of users. It cannot service all requests and can only handle only 100 at a time. It adopts a fair policy of serving 100 at a time in order of arrival. Select the most </a:t>
            </a:r>
            <a:r>
              <a:rPr lang="en-US" sz="2400" i="1"/>
              <a:t>appropriate method </a:t>
            </a:r>
            <a:r>
              <a:rPr lang="en-US" sz="2400" i="1" dirty="0"/>
              <a:t>to simulate such a system.</a:t>
            </a:r>
          </a:p>
          <a:p>
            <a:pPr marL="285750" lvl="1" indent="0" algn="just">
              <a:buNone/>
            </a:pPr>
            <a:endParaRPr lang="en-US" sz="2400" i="1" dirty="0">
              <a:solidFill>
                <a:srgbClr val="0000FF"/>
              </a:solidFill>
            </a:endParaRPr>
          </a:p>
          <a:p>
            <a:pPr marL="0" lvl="1" indent="0">
              <a:buNone/>
            </a:pPr>
            <a:r>
              <a:rPr lang="en-US" sz="2400" dirty="0"/>
              <a:t>There are no explicit concepts available to map to the ontology.</a:t>
            </a:r>
          </a:p>
          <a:p>
            <a:pPr marL="342900" lvl="1" indent="-342900"/>
            <a:r>
              <a:rPr lang="en-US" dirty="0"/>
              <a:t>Solution:</a:t>
            </a:r>
          </a:p>
          <a:p>
            <a:pPr marL="617220" lvl="2" indent="-342900"/>
            <a:r>
              <a:rPr lang="en-US" dirty="0"/>
              <a:t>using more sophisticated NLP techniques, </a:t>
            </a:r>
          </a:p>
          <a:p>
            <a:pPr marL="617220" lvl="2" indent="-342900"/>
            <a:r>
              <a:rPr lang="en-US" dirty="0"/>
              <a:t>using templates to find semantically close concepts from a question </a:t>
            </a:r>
          </a:p>
          <a:p>
            <a:pPr marL="617220" lvl="2" indent="-342900"/>
            <a:r>
              <a:rPr lang="en-US" dirty="0"/>
              <a:t>manually annotating the question.</a:t>
            </a:r>
          </a:p>
          <a:p>
            <a:pPr marL="617220" lvl="2" indent="-342900"/>
            <a:endParaRPr lang="en-US" dirty="0"/>
          </a:p>
        </p:txBody>
      </p:sp>
      <p:sp>
        <p:nvSpPr>
          <p:cNvPr id="4" name="Date Placeholder 3"/>
          <p:cNvSpPr>
            <a:spLocks noGrp="1"/>
          </p:cNvSpPr>
          <p:nvPr>
            <p:ph type="dt" sz="half" idx="10"/>
          </p:nvPr>
        </p:nvSpPr>
        <p:spPr/>
        <p:txBody>
          <a:bodyPr/>
          <a:lstStyle/>
          <a:p>
            <a:r>
              <a:rPr lang="en-US"/>
              <a:t>17-10-2017</a:t>
            </a:r>
            <a:endParaRPr lang="en-IN"/>
          </a:p>
        </p:txBody>
      </p:sp>
      <p:sp>
        <p:nvSpPr>
          <p:cNvPr id="5" name="Footer Placeholder 4"/>
          <p:cNvSpPr>
            <a:spLocks noGrp="1"/>
          </p:cNvSpPr>
          <p:nvPr>
            <p:ph type="ftr" sz="quarter" idx="11"/>
          </p:nvPr>
        </p:nvSpPr>
        <p:spPr/>
        <p:txBody>
          <a:bodyPr/>
          <a:lstStyle/>
          <a:p>
            <a:r>
              <a:rPr lang="en-US"/>
              <a:t>Framework for generation and evaluation of Assessment Instrument</a:t>
            </a:r>
            <a:endParaRPr lang="en-IN"/>
          </a:p>
        </p:txBody>
      </p:sp>
      <p:sp>
        <p:nvSpPr>
          <p:cNvPr id="6" name="Slide Number Placeholder 5"/>
          <p:cNvSpPr>
            <a:spLocks noGrp="1"/>
          </p:cNvSpPr>
          <p:nvPr>
            <p:ph type="sldNum" sz="quarter" idx="12"/>
          </p:nvPr>
        </p:nvSpPr>
        <p:spPr/>
        <p:txBody>
          <a:bodyPr/>
          <a:lstStyle/>
          <a:p>
            <a:fld id="{DF6A1BAA-F7F2-4F0A-89DC-5AD682047011}" type="slidenum">
              <a:rPr lang="en-IN" smtClean="0"/>
              <a:pPr/>
              <a:t>61</a:t>
            </a:fld>
            <a:endParaRPr lang="en-IN"/>
          </a:p>
        </p:txBody>
      </p:sp>
      <p:sp>
        <p:nvSpPr>
          <p:cNvPr id="7" name="Folded Corner 6"/>
          <p:cNvSpPr/>
          <p:nvPr/>
        </p:nvSpPr>
        <p:spPr bwMode="auto">
          <a:xfrm>
            <a:off x="5181600" y="0"/>
            <a:ext cx="3886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2/AI Annotator/step 1of 2</a:t>
            </a:r>
          </a:p>
        </p:txBody>
      </p:sp>
    </p:spTree>
    <p:extLst>
      <p:ext uri="{BB962C8B-B14F-4D97-AF65-F5344CB8AC3E}">
        <p14:creationId xmlns:p14="http://schemas.microsoft.com/office/powerpoint/2010/main" val="2920960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AI Annotator (Step 2)</a:t>
            </a:r>
            <a:endParaRPr lang="en-US" dirty="0"/>
          </a:p>
        </p:txBody>
      </p:sp>
      <p:sp>
        <p:nvSpPr>
          <p:cNvPr id="3" name="Content Placeholder 2"/>
          <p:cNvSpPr>
            <a:spLocks noGrp="1"/>
          </p:cNvSpPr>
          <p:nvPr>
            <p:ph idx="1"/>
          </p:nvPr>
        </p:nvSpPr>
        <p:spPr/>
        <p:txBody>
          <a:bodyPr/>
          <a:lstStyle/>
          <a:p>
            <a:pPr marL="182880" lvl="1"/>
            <a:r>
              <a:rPr lang="en-US" sz="2400" dirty="0"/>
              <a:t>Process is same as followed by LO Annotator</a:t>
            </a:r>
          </a:p>
          <a:p>
            <a:pPr marL="0" lvl="1" indent="0">
              <a:buNone/>
            </a:pPr>
            <a:endParaRPr lang="en-US" sz="2400" dirty="0"/>
          </a:p>
          <a:p>
            <a:pPr marL="182880" lvl="1"/>
            <a:r>
              <a:rPr lang="en-US" sz="2400" dirty="0"/>
              <a:t>Apart from the available action words in each level of the Blooms Taxonomy, </a:t>
            </a:r>
            <a:r>
              <a:rPr lang="en-US" sz="2400" b="1" dirty="0">
                <a:solidFill>
                  <a:srgbClr val="0070C0"/>
                </a:solidFill>
              </a:rPr>
              <a:t>some domain specific </a:t>
            </a:r>
            <a:r>
              <a:rPr lang="en-US" sz="2400" dirty="0"/>
              <a:t>action verbs are added into the dictionary such as</a:t>
            </a:r>
          </a:p>
          <a:p>
            <a:pPr marL="457200" lvl="2"/>
            <a:r>
              <a:rPr lang="en-US" sz="2200" dirty="0"/>
              <a:t> ‘write a program’  (Apply )</a:t>
            </a:r>
          </a:p>
          <a:p>
            <a:pPr marL="457200" lvl="2"/>
            <a:r>
              <a:rPr lang="en-US" sz="2200" dirty="0"/>
              <a:t>‘devise an Algorithm’ (Evaluate)</a:t>
            </a:r>
          </a:p>
          <a:p>
            <a:pPr marL="457200" lvl="2"/>
            <a:r>
              <a:rPr lang="en-US" sz="2200" dirty="0"/>
              <a:t> ‘show a stepwise execution’ (understand)</a:t>
            </a:r>
          </a:p>
          <a:p>
            <a:pPr marL="457200" lvl="2"/>
            <a:endParaRPr lang="en-US" sz="2200" dirty="0"/>
          </a:p>
          <a:p>
            <a:pPr marL="0" lvl="1" indent="0">
              <a:buNone/>
            </a:pPr>
            <a:r>
              <a:rPr lang="en-US" sz="2400" i="1" dirty="0">
                <a:solidFill>
                  <a:srgbClr val="0000FF"/>
                </a:solidFill>
              </a:rPr>
              <a:t>Q. Write a ‘C’ program </a:t>
            </a:r>
            <a:r>
              <a:rPr lang="en-US" sz="2400" i="1" dirty="0"/>
              <a:t>to form a circular linked list and display the contents in reverse order</a:t>
            </a:r>
            <a:r>
              <a:rPr lang="en-US" sz="2400" i="1" dirty="0">
                <a:solidFill>
                  <a:srgbClr val="0000FF"/>
                </a:solidFill>
              </a:rPr>
              <a:t>.</a:t>
            </a:r>
            <a:endParaRPr lang="en-US" sz="2400" dirty="0">
              <a:solidFill>
                <a:srgbClr val="0000FF"/>
              </a:solidFill>
            </a:endParaRPr>
          </a:p>
          <a:p>
            <a:pPr marL="182880" lvl="1"/>
            <a:endParaRPr lang="en-US" sz="2400" dirty="0"/>
          </a:p>
          <a:p>
            <a:endParaRPr lang="en-US" dirty="0"/>
          </a:p>
        </p:txBody>
      </p:sp>
      <p:sp>
        <p:nvSpPr>
          <p:cNvPr id="4" name="Date Placeholder 3"/>
          <p:cNvSpPr>
            <a:spLocks noGrp="1"/>
          </p:cNvSpPr>
          <p:nvPr>
            <p:ph type="dt" sz="half" idx="10"/>
          </p:nvPr>
        </p:nvSpPr>
        <p:spPr/>
        <p:txBody>
          <a:bodyPr/>
          <a:lstStyle/>
          <a:p>
            <a:r>
              <a:rPr lang="en-US"/>
              <a:t>17-10-2017</a:t>
            </a:r>
            <a:endParaRPr lang="en-IN"/>
          </a:p>
        </p:txBody>
      </p:sp>
      <p:sp>
        <p:nvSpPr>
          <p:cNvPr id="5" name="Footer Placeholder 4"/>
          <p:cNvSpPr>
            <a:spLocks noGrp="1"/>
          </p:cNvSpPr>
          <p:nvPr>
            <p:ph type="ftr" sz="quarter" idx="11"/>
          </p:nvPr>
        </p:nvSpPr>
        <p:spPr/>
        <p:txBody>
          <a:bodyPr/>
          <a:lstStyle/>
          <a:p>
            <a:r>
              <a:rPr lang="en-US"/>
              <a:t>Framework for generation and evaluation of Assessment Instrument</a:t>
            </a:r>
            <a:endParaRPr lang="en-IN"/>
          </a:p>
        </p:txBody>
      </p:sp>
      <p:sp>
        <p:nvSpPr>
          <p:cNvPr id="6" name="Slide Number Placeholder 5"/>
          <p:cNvSpPr>
            <a:spLocks noGrp="1"/>
          </p:cNvSpPr>
          <p:nvPr>
            <p:ph type="sldNum" sz="quarter" idx="12"/>
          </p:nvPr>
        </p:nvSpPr>
        <p:spPr/>
        <p:txBody>
          <a:bodyPr/>
          <a:lstStyle/>
          <a:p>
            <a:fld id="{DF6A1BAA-F7F2-4F0A-89DC-5AD682047011}" type="slidenum">
              <a:rPr lang="en-IN" smtClean="0"/>
              <a:pPr/>
              <a:t>62</a:t>
            </a:fld>
            <a:endParaRPr lang="en-IN"/>
          </a:p>
        </p:txBody>
      </p:sp>
      <p:sp>
        <p:nvSpPr>
          <p:cNvPr id="7" name="Folded Corner 6"/>
          <p:cNvSpPr/>
          <p:nvPr/>
        </p:nvSpPr>
        <p:spPr bwMode="auto">
          <a:xfrm>
            <a:off x="5181600" y="0"/>
            <a:ext cx="3886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2/AI Annotator/step 2 of 2</a:t>
            </a:r>
          </a:p>
        </p:txBody>
      </p:sp>
      <p:sp>
        <p:nvSpPr>
          <p:cNvPr id="9" name="Rectangle 8">
            <a:extLst>
              <a:ext uri="{FF2B5EF4-FFF2-40B4-BE49-F238E27FC236}">
                <a16:creationId xmlns:a16="http://schemas.microsoft.com/office/drawing/2014/main" id="{6B074E14-D847-4AEC-A990-756E3FB9659A}"/>
              </a:ext>
            </a:extLst>
          </p:cNvPr>
          <p:cNvSpPr/>
          <p:nvPr/>
        </p:nvSpPr>
        <p:spPr>
          <a:xfrm>
            <a:off x="7010400" y="5943599"/>
            <a:ext cx="1295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2" action="ppaction://hlinksldjump"/>
              </a:rPr>
              <a:t>RETURN</a:t>
            </a:r>
            <a:endParaRPr lang="en-IN" dirty="0"/>
          </a:p>
        </p:txBody>
      </p:sp>
    </p:spTree>
    <p:extLst>
      <p:ext uri="{BB962C8B-B14F-4D97-AF65-F5344CB8AC3E}">
        <p14:creationId xmlns:p14="http://schemas.microsoft.com/office/powerpoint/2010/main" val="3978208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4724400"/>
            <a:ext cx="8077200" cy="1295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2438400"/>
            <a:ext cx="8077200" cy="14478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152400" y="304800"/>
                <a:ext cx="8229600" cy="609600"/>
              </a:xfrm>
            </p:spPr>
            <p:txBody>
              <a:bodyPr>
                <a:normAutofit fontScale="90000"/>
              </a:bodyPr>
              <a:lstStyle/>
              <a:p>
                <a:pPr algn="l"/>
                <a:r>
                  <a:rPr lang="en-US" dirty="0"/>
                  <a:t> </a:t>
                </a:r>
                <a:r>
                  <a:rPr lang="en-US" sz="3100" b="1" dirty="0">
                    <a:solidFill>
                      <a:srgbClr val="C00000"/>
                    </a:solidFill>
                  </a:rPr>
                  <a:t>Calculating</a:t>
                </a:r>
                <a14:m>
                  <m:oMath xmlns:m="http://schemas.openxmlformats.org/officeDocument/2006/math">
                    <m:d>
                      <m:dPr>
                        <m:begChr m:val="|"/>
                        <m:endChr m:val="|"/>
                        <m:ctrlPr>
                          <a:rPr lang="en-US" sz="3100" b="1" i="1">
                            <a:solidFill>
                              <a:srgbClr val="C00000"/>
                            </a:solidFill>
                            <a:latin typeface="Cambria Math" panose="02040503050406030204" pitchFamily="18" charset="0"/>
                          </a:rPr>
                        </m:ctrlPr>
                      </m:dPr>
                      <m:e>
                        <m:r>
                          <a:rPr lang="en-US" sz="3100" b="1" i="1">
                            <a:solidFill>
                              <a:srgbClr val="C00000"/>
                            </a:solidFill>
                            <a:latin typeface="Cambria Math"/>
                          </a:rPr>
                          <m:t>𝑸</m:t>
                        </m:r>
                        <m:r>
                          <a:rPr lang="en-US" sz="3100" b="1">
                            <a:solidFill>
                              <a:srgbClr val="C00000"/>
                            </a:solidFill>
                            <a:latin typeface="Cambria Math"/>
                          </a:rPr>
                          <m:t>∩</m:t>
                        </m:r>
                        <m:r>
                          <a:rPr lang="en-US" sz="3100" b="1" i="1">
                            <a:solidFill>
                              <a:srgbClr val="C00000"/>
                            </a:solidFill>
                            <a:latin typeface="Cambria Math"/>
                          </a:rPr>
                          <m:t>𝑳</m:t>
                        </m:r>
                      </m:e>
                    </m:d>
                  </m:oMath>
                </a14:m>
                <a:r>
                  <a:rPr lang="en-US" sz="3100" b="1" dirty="0">
                    <a:solidFill>
                      <a:srgbClr val="C00000"/>
                    </a:solidFill>
                  </a:rPr>
                  <a:t>, </a:t>
                </a:r>
                <a14:m>
                  <m:oMath xmlns:m="http://schemas.openxmlformats.org/officeDocument/2006/math">
                    <m:d>
                      <m:dPr>
                        <m:begChr m:val="|"/>
                        <m:endChr m:val="|"/>
                        <m:ctrlPr>
                          <a:rPr lang="en-US" sz="3100" b="1" i="1">
                            <a:solidFill>
                              <a:srgbClr val="C00000"/>
                            </a:solidFill>
                            <a:latin typeface="Cambria Math" panose="02040503050406030204" pitchFamily="18" charset="0"/>
                          </a:rPr>
                        </m:ctrlPr>
                      </m:dPr>
                      <m:e>
                        <m:d>
                          <m:dPr>
                            <m:ctrlPr>
                              <a:rPr lang="en-US" sz="3100" b="1" i="1">
                                <a:solidFill>
                                  <a:srgbClr val="C00000"/>
                                </a:solidFill>
                                <a:latin typeface="Cambria Math" panose="02040503050406030204" pitchFamily="18" charset="0"/>
                              </a:rPr>
                            </m:ctrlPr>
                          </m:dPr>
                          <m:e>
                            <m:r>
                              <a:rPr lang="en-US" sz="3100" b="1" i="1">
                                <a:solidFill>
                                  <a:srgbClr val="C00000"/>
                                </a:solidFill>
                                <a:latin typeface="Cambria Math"/>
                              </a:rPr>
                              <m:t>𝑸</m:t>
                            </m:r>
                          </m:e>
                          <m:e>
                            <m:r>
                              <a:rPr lang="en-US" sz="3100" b="1" i="1">
                                <a:solidFill>
                                  <a:srgbClr val="C00000"/>
                                </a:solidFill>
                                <a:latin typeface="Cambria Math"/>
                              </a:rPr>
                              <m:t>𝑳</m:t>
                            </m:r>
                          </m:e>
                        </m:d>
                      </m:e>
                    </m:d>
                  </m:oMath>
                </a14:m>
                <a:r>
                  <a:rPr lang="en-US" sz="3100" b="1" dirty="0">
                    <a:solidFill>
                      <a:srgbClr val="C00000"/>
                    </a:solidFill>
                  </a:rPr>
                  <a:t> and </a:t>
                </a:r>
                <a14:m>
                  <m:oMath xmlns:m="http://schemas.openxmlformats.org/officeDocument/2006/math">
                    <m:d>
                      <m:dPr>
                        <m:begChr m:val="|"/>
                        <m:endChr m:val="|"/>
                        <m:ctrlPr>
                          <a:rPr lang="en-US" sz="3100" b="1" i="1">
                            <a:solidFill>
                              <a:srgbClr val="C00000"/>
                            </a:solidFill>
                            <a:latin typeface="Cambria Math" panose="02040503050406030204" pitchFamily="18" charset="0"/>
                          </a:rPr>
                        </m:ctrlPr>
                      </m:dPr>
                      <m:e>
                        <m:d>
                          <m:dPr>
                            <m:ctrlPr>
                              <a:rPr lang="en-US" sz="3100" b="1" i="1">
                                <a:solidFill>
                                  <a:srgbClr val="C00000"/>
                                </a:solidFill>
                                <a:latin typeface="Cambria Math" panose="02040503050406030204" pitchFamily="18" charset="0"/>
                              </a:rPr>
                            </m:ctrlPr>
                          </m:dPr>
                          <m:e>
                            <m:r>
                              <a:rPr lang="en-US" sz="3100" b="1" i="1">
                                <a:solidFill>
                                  <a:srgbClr val="C00000"/>
                                </a:solidFill>
                                <a:latin typeface="Cambria Math"/>
                              </a:rPr>
                              <m:t>𝑳</m:t>
                            </m:r>
                          </m:e>
                          <m:e>
                            <m:r>
                              <a:rPr lang="en-US" sz="3100" b="1" i="1">
                                <a:solidFill>
                                  <a:srgbClr val="C00000"/>
                                </a:solidFill>
                                <a:latin typeface="Cambria Math"/>
                              </a:rPr>
                              <m:t>𝑸</m:t>
                            </m:r>
                          </m:e>
                        </m:d>
                      </m:e>
                    </m:d>
                  </m:oMath>
                </a14:m>
                <a:endParaRPr lang="en-US" sz="3100" b="1"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400" y="304800"/>
                <a:ext cx="8229600" cy="609600"/>
              </a:xfrm>
              <a:blipFill rotWithShape="1">
                <a:blip r:embed="rId3"/>
                <a:stretch>
                  <a:fillRect l="-2593" t="-25000" b="-50000"/>
                </a:stretch>
              </a:blipFill>
            </p:spPr>
            <p:txBody>
              <a:bodyPr/>
              <a:lstStyle/>
              <a:p>
                <a:r>
                  <a:rPr lang="en-US">
                    <a:noFill/>
                  </a:rPr>
                  <a:t> </a:t>
                </a:r>
              </a:p>
            </p:txBody>
          </p:sp>
        </mc:Fallback>
      </mc:AlternateContent>
      <p:sp>
        <p:nvSpPr>
          <p:cNvPr id="3" name="Content Placeholder 2"/>
          <p:cNvSpPr>
            <a:spLocks noGrp="1"/>
          </p:cNvSpPr>
          <p:nvPr>
            <p:ph idx="1"/>
          </p:nvPr>
        </p:nvSpPr>
        <p:spPr>
          <a:xfrm>
            <a:off x="304800" y="990600"/>
            <a:ext cx="7924800" cy="5211763"/>
          </a:xfrm>
        </p:spPr>
        <p:txBody>
          <a:bodyPr>
            <a:normAutofit fontScale="62500" lnSpcReduction="20000"/>
          </a:bodyPr>
          <a:lstStyle/>
          <a:p>
            <a:pPr marL="0" indent="0">
              <a:buNone/>
            </a:pPr>
            <a:r>
              <a:rPr lang="en-US" sz="3800" dirty="0"/>
              <a:t>CQ[i] is any concept in CQ and CL[j] is any concept in CL. The CQ[i] matches with CL[j] </a:t>
            </a:r>
            <a:r>
              <a:rPr lang="en-US" sz="3800" dirty="0" err="1"/>
              <a:t>iff</a:t>
            </a:r>
            <a:r>
              <a:rPr lang="en-US" sz="3800" dirty="0"/>
              <a:t>—</a:t>
            </a:r>
          </a:p>
          <a:p>
            <a:pPr marL="0" indent="0">
              <a:buNone/>
            </a:pPr>
            <a:endParaRPr lang="en-US" dirty="0"/>
          </a:p>
          <a:p>
            <a:pPr marL="0" indent="0">
              <a:buNone/>
            </a:pPr>
            <a:r>
              <a:rPr lang="en-US" sz="3400" b="1" dirty="0"/>
              <a:t>Case1:</a:t>
            </a:r>
            <a:r>
              <a:rPr lang="en-US" sz="3400" dirty="0"/>
              <a:t> </a:t>
            </a:r>
            <a:r>
              <a:rPr lang="en-US" dirty="0"/>
              <a:t>CQ[</a:t>
            </a:r>
            <a:r>
              <a:rPr lang="en-US" dirty="0" err="1"/>
              <a:t>i</a:t>
            </a:r>
            <a:r>
              <a:rPr lang="en-US" dirty="0"/>
              <a:t>] ɞ syn (CL[j])</a:t>
            </a:r>
            <a:r>
              <a:rPr lang="en-US" sz="3400" dirty="0"/>
              <a:t>. For example, </a:t>
            </a:r>
          </a:p>
          <a:p>
            <a:pPr marL="0" indent="0">
              <a:buNone/>
            </a:pPr>
            <a:endParaRPr lang="en-US" sz="3400" dirty="0"/>
          </a:p>
          <a:p>
            <a:pPr marL="512763" indent="-166688"/>
            <a:r>
              <a:rPr lang="en-US" sz="2900" dirty="0"/>
              <a:t>LO: Students should be able to implement the </a:t>
            </a:r>
            <a:r>
              <a:rPr lang="en-US" sz="2900" b="1" i="1" dirty="0">
                <a:solidFill>
                  <a:srgbClr val="0070C0"/>
                </a:solidFill>
              </a:rPr>
              <a:t>Huffman coding algorithm</a:t>
            </a:r>
            <a:r>
              <a:rPr lang="en-US" sz="2900" dirty="0"/>
              <a:t> using binary tree.</a:t>
            </a:r>
          </a:p>
          <a:p>
            <a:pPr marL="512763" indent="-166688"/>
            <a:r>
              <a:rPr lang="en-US" sz="2900" dirty="0"/>
              <a:t>Q: What is Huffman Coding? Apply the </a:t>
            </a:r>
            <a:r>
              <a:rPr lang="en-US" sz="2900" b="1" i="1" dirty="0">
                <a:solidFill>
                  <a:srgbClr val="0070C0"/>
                </a:solidFill>
              </a:rPr>
              <a:t>Huffman coding algorithm</a:t>
            </a:r>
            <a:r>
              <a:rPr lang="en-US" sz="2900" dirty="0"/>
              <a:t> and determine the code for the following characters whose frequencies are given.</a:t>
            </a:r>
          </a:p>
          <a:p>
            <a:pPr marL="346075" lvl="0" indent="0">
              <a:buNone/>
            </a:pPr>
            <a:endParaRPr lang="en-US" dirty="0"/>
          </a:p>
          <a:p>
            <a:pPr marL="0" indent="0">
              <a:buNone/>
            </a:pPr>
            <a:endParaRPr lang="en-US" sz="3400" b="1" dirty="0"/>
          </a:p>
          <a:p>
            <a:pPr marL="0" indent="0">
              <a:buNone/>
            </a:pPr>
            <a:r>
              <a:rPr lang="en-US" sz="3400" b="1" dirty="0"/>
              <a:t>Case 2:</a:t>
            </a:r>
            <a:r>
              <a:rPr lang="en-US" sz="3400" dirty="0"/>
              <a:t> </a:t>
            </a:r>
            <a:r>
              <a:rPr lang="en-US" dirty="0"/>
              <a:t>CQ[</a:t>
            </a:r>
            <a:r>
              <a:rPr lang="en-US" dirty="0" err="1"/>
              <a:t>i</a:t>
            </a:r>
            <a:r>
              <a:rPr lang="en-US" dirty="0"/>
              <a:t>] ɞ syn_expand (CL[j]). </a:t>
            </a:r>
            <a:r>
              <a:rPr lang="en-US" sz="3400" dirty="0"/>
              <a:t>For example, </a:t>
            </a:r>
          </a:p>
          <a:p>
            <a:pPr marL="0" indent="0">
              <a:buNone/>
            </a:pPr>
            <a:endParaRPr lang="en-US" sz="3400" dirty="0"/>
          </a:p>
          <a:p>
            <a:pPr marL="512763" indent="-222250"/>
            <a:r>
              <a:rPr lang="en-US" sz="2900" dirty="0"/>
              <a:t>LO: Students should be able to understand the working of various </a:t>
            </a:r>
            <a:r>
              <a:rPr lang="en-US" sz="2900" b="1" i="1" dirty="0">
                <a:solidFill>
                  <a:srgbClr val="0070C0"/>
                </a:solidFill>
              </a:rPr>
              <a:t>multi-way search tree structures</a:t>
            </a:r>
            <a:r>
              <a:rPr lang="en-US" sz="2900" i="1" dirty="0"/>
              <a:t>.</a:t>
            </a:r>
            <a:endParaRPr lang="en-US" sz="2900" dirty="0"/>
          </a:p>
          <a:p>
            <a:pPr marL="512763" lvl="0" indent="-222250"/>
            <a:r>
              <a:rPr lang="en-US" sz="2900" dirty="0"/>
              <a:t>Q: Construct a </a:t>
            </a:r>
            <a:r>
              <a:rPr lang="en-US" sz="2900" b="1" i="1" dirty="0">
                <a:solidFill>
                  <a:srgbClr val="0070C0"/>
                </a:solidFill>
              </a:rPr>
              <a:t>B tree</a:t>
            </a:r>
            <a:r>
              <a:rPr lang="en-US" sz="2900" dirty="0"/>
              <a:t> of order 5 for the following data</a:t>
            </a:r>
          </a:p>
          <a:p>
            <a:pPr marL="0" indent="0">
              <a:buNone/>
            </a:pPr>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63</a:t>
            </a:fld>
            <a:endParaRPr lang="en-US" dirty="0"/>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
        <p:nvSpPr>
          <p:cNvPr id="12" name="Folded Corner 4">
            <a:extLst>
              <a:ext uri="{FF2B5EF4-FFF2-40B4-BE49-F238E27FC236}">
                <a16:creationId xmlns:a16="http://schemas.microsoft.com/office/drawing/2014/main" id="{2A285476-DB75-4DF8-A413-30F6D17ED4AC}"/>
              </a:ext>
            </a:extLst>
          </p:cNvPr>
          <p:cNvSpPr/>
          <p:nvPr/>
        </p:nvSpPr>
        <p:spPr bwMode="auto">
          <a:xfrm>
            <a:off x="5715000" y="0"/>
            <a:ext cx="3352800" cy="4572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3/Content Alignment</a:t>
            </a:r>
          </a:p>
        </p:txBody>
      </p:sp>
    </p:spTree>
    <p:extLst>
      <p:ext uri="{BB962C8B-B14F-4D97-AF65-F5344CB8AC3E}">
        <p14:creationId xmlns:p14="http://schemas.microsoft.com/office/powerpoint/2010/main" val="2364025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678" y="1752600"/>
            <a:ext cx="8133522" cy="1111250"/>
          </a:xfrm>
          <a:prstGeom prst="rect">
            <a:avLst/>
          </a:prstGeom>
          <a:solidFill>
            <a:srgbClr val="F6F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152400" y="503238"/>
                <a:ext cx="8229600" cy="563562"/>
              </a:xfrm>
            </p:spPr>
            <p:txBody>
              <a:bodyPr>
                <a:normAutofit fontScale="90000"/>
              </a:bodyPr>
              <a:lstStyle/>
              <a:p>
                <a:pPr algn="l"/>
                <a:r>
                  <a:rPr lang="en-US" sz="3200" b="1" dirty="0">
                    <a:solidFill>
                      <a:srgbClr val="C00000"/>
                    </a:solidFill>
                  </a:rPr>
                  <a:t>Calculating</a:t>
                </a:r>
                <a14:m>
                  <m:oMath xmlns:m="http://schemas.openxmlformats.org/officeDocument/2006/math">
                    <m:d>
                      <m:dPr>
                        <m:begChr m:val="|"/>
                        <m:endChr m:val="|"/>
                        <m:ctrlPr>
                          <a:rPr lang="en-US" sz="3200" b="1" i="1">
                            <a:solidFill>
                              <a:srgbClr val="C00000"/>
                            </a:solidFill>
                            <a:latin typeface="Cambria Math" panose="02040503050406030204" pitchFamily="18" charset="0"/>
                          </a:rPr>
                        </m:ctrlPr>
                      </m:dPr>
                      <m:e>
                        <m:r>
                          <a:rPr lang="en-US" sz="3200" b="1" i="1">
                            <a:solidFill>
                              <a:srgbClr val="C00000"/>
                            </a:solidFill>
                            <a:latin typeface="Cambria Math"/>
                          </a:rPr>
                          <m:t>𝑸</m:t>
                        </m:r>
                        <m:r>
                          <a:rPr lang="en-US" sz="3200" b="1">
                            <a:solidFill>
                              <a:srgbClr val="C00000"/>
                            </a:solidFill>
                            <a:latin typeface="Cambria Math"/>
                          </a:rPr>
                          <m:t>∩</m:t>
                        </m:r>
                        <m:r>
                          <a:rPr lang="en-US" sz="3200" b="1" i="1">
                            <a:solidFill>
                              <a:srgbClr val="C00000"/>
                            </a:solidFill>
                            <a:latin typeface="Cambria Math"/>
                          </a:rPr>
                          <m:t>𝑳</m:t>
                        </m:r>
                      </m:e>
                    </m:d>
                  </m:oMath>
                </a14:m>
                <a:r>
                  <a:rPr lang="en-US" sz="3200" b="1" dirty="0">
                    <a:solidFill>
                      <a:srgbClr val="C00000"/>
                    </a:solidFill>
                  </a:rPr>
                  <a:t>, </a:t>
                </a:r>
                <a14:m>
                  <m:oMath xmlns:m="http://schemas.openxmlformats.org/officeDocument/2006/math">
                    <m:d>
                      <m:dPr>
                        <m:begChr m:val="|"/>
                        <m:endChr m:val="|"/>
                        <m:ctrlPr>
                          <a:rPr lang="en-US" sz="3200" b="1" i="1">
                            <a:solidFill>
                              <a:srgbClr val="C00000"/>
                            </a:solidFill>
                            <a:latin typeface="Cambria Math" panose="02040503050406030204" pitchFamily="18" charset="0"/>
                          </a:rPr>
                        </m:ctrlPr>
                      </m:dPr>
                      <m:e>
                        <m:d>
                          <m:dPr>
                            <m:ctrlPr>
                              <a:rPr lang="en-US" sz="3200" b="1" i="1">
                                <a:solidFill>
                                  <a:srgbClr val="C00000"/>
                                </a:solidFill>
                                <a:latin typeface="Cambria Math" panose="02040503050406030204" pitchFamily="18" charset="0"/>
                              </a:rPr>
                            </m:ctrlPr>
                          </m:dPr>
                          <m:e>
                            <m:r>
                              <a:rPr lang="en-US" sz="3200" b="1" i="1">
                                <a:solidFill>
                                  <a:srgbClr val="C00000"/>
                                </a:solidFill>
                                <a:latin typeface="Cambria Math"/>
                              </a:rPr>
                              <m:t>𝑸</m:t>
                            </m:r>
                          </m:e>
                          <m:e>
                            <m:r>
                              <a:rPr lang="en-US" sz="3200" b="1" i="1">
                                <a:solidFill>
                                  <a:srgbClr val="C00000"/>
                                </a:solidFill>
                                <a:latin typeface="Cambria Math"/>
                              </a:rPr>
                              <m:t>𝑳</m:t>
                            </m:r>
                          </m:e>
                        </m:d>
                      </m:e>
                    </m:d>
                  </m:oMath>
                </a14:m>
                <a:r>
                  <a:rPr lang="en-US" sz="3200" b="1" dirty="0">
                    <a:solidFill>
                      <a:srgbClr val="C00000"/>
                    </a:solidFill>
                  </a:rPr>
                  <a:t> and </a:t>
                </a:r>
                <a14:m>
                  <m:oMath xmlns:m="http://schemas.openxmlformats.org/officeDocument/2006/math">
                    <m:d>
                      <m:dPr>
                        <m:begChr m:val="|"/>
                        <m:endChr m:val="|"/>
                        <m:ctrlPr>
                          <a:rPr lang="en-US" sz="3200" b="1" i="1">
                            <a:solidFill>
                              <a:srgbClr val="C00000"/>
                            </a:solidFill>
                            <a:latin typeface="Cambria Math" panose="02040503050406030204" pitchFamily="18" charset="0"/>
                          </a:rPr>
                        </m:ctrlPr>
                      </m:dPr>
                      <m:e>
                        <m:d>
                          <m:dPr>
                            <m:ctrlPr>
                              <a:rPr lang="en-US" sz="3200" b="1" i="1">
                                <a:solidFill>
                                  <a:srgbClr val="C00000"/>
                                </a:solidFill>
                                <a:latin typeface="Cambria Math" panose="02040503050406030204" pitchFamily="18" charset="0"/>
                              </a:rPr>
                            </m:ctrlPr>
                          </m:dPr>
                          <m:e>
                            <m:r>
                              <a:rPr lang="en-US" sz="3200" b="1" i="1">
                                <a:solidFill>
                                  <a:srgbClr val="C00000"/>
                                </a:solidFill>
                                <a:latin typeface="Cambria Math"/>
                              </a:rPr>
                              <m:t>𝑳</m:t>
                            </m:r>
                          </m:e>
                          <m:e>
                            <m:r>
                              <a:rPr lang="en-US" sz="3200" b="1" i="1">
                                <a:solidFill>
                                  <a:srgbClr val="C00000"/>
                                </a:solidFill>
                                <a:latin typeface="Cambria Math"/>
                              </a:rPr>
                              <m:t>𝑸</m:t>
                            </m:r>
                          </m:e>
                        </m:d>
                      </m:e>
                    </m:d>
                  </m:oMath>
                </a14:m>
                <a:endParaRPr lang="en-US" sz="3200" b="1"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400" y="503238"/>
                <a:ext cx="8229600" cy="563562"/>
              </a:xfrm>
              <a:blipFill>
                <a:blip r:embed="rId2"/>
                <a:stretch>
                  <a:fillRect l="-1556" t="-8696" b="-2934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95400"/>
                <a:ext cx="8534400" cy="2667000"/>
              </a:xfrm>
            </p:spPr>
            <p:txBody>
              <a:bodyPr>
                <a:normAutofit fontScale="85000" lnSpcReduction="20000"/>
              </a:bodyPr>
              <a:lstStyle/>
              <a:p>
                <a:pPr marL="0" indent="0">
                  <a:buNone/>
                </a:pPr>
                <a:r>
                  <a:rPr lang="en-US" sz="2400" b="1" dirty="0"/>
                  <a:t>Case 3:</a:t>
                </a:r>
                <a:r>
                  <a:rPr lang="en-US" sz="2400" dirty="0"/>
                  <a:t> CQ[</a:t>
                </a:r>
                <a:r>
                  <a:rPr lang="en-US" sz="2400" dirty="0" err="1"/>
                  <a:t>i</a:t>
                </a:r>
                <a:r>
                  <a:rPr lang="en-US" sz="2400" dirty="0"/>
                  <a:t>] is a leaf node, CQ[</a:t>
                </a:r>
                <a:r>
                  <a:rPr lang="en-US" sz="2400" dirty="0" err="1"/>
                  <a:t>i</a:t>
                </a:r>
                <a:r>
                  <a:rPr lang="en-US" sz="2400" dirty="0"/>
                  <a:t>] is connected to CL[j] with an “</a:t>
                </a:r>
                <a:r>
                  <a:rPr lang="en-US" sz="2400" dirty="0" err="1"/>
                  <a:t>isA</a:t>
                </a:r>
                <a:r>
                  <a:rPr lang="en-US" sz="2400" dirty="0"/>
                  <a:t>” link</a:t>
                </a:r>
              </a:p>
              <a:p>
                <a:pPr marL="0" indent="0">
                  <a:buNone/>
                </a:pPr>
                <a:endParaRPr lang="en-US" sz="2400" dirty="0"/>
              </a:p>
              <a:p>
                <a:pPr marL="692150" lvl="0" indent="-234950"/>
                <a:r>
                  <a:rPr lang="en-US" sz="1800" dirty="0"/>
                  <a:t>LO4: Students should be able to demonstrate and implement different </a:t>
                </a:r>
                <a:r>
                  <a:rPr lang="en-US" sz="1800" b="1" i="1" dirty="0">
                    <a:solidFill>
                      <a:srgbClr val="0070C0"/>
                    </a:solidFill>
                  </a:rPr>
                  <a:t>methods for traversing </a:t>
                </a:r>
                <a:r>
                  <a:rPr lang="en-US" sz="1800" i="1" dirty="0"/>
                  <a:t>trees</a:t>
                </a:r>
                <a:endParaRPr lang="en-US" sz="1800" dirty="0"/>
              </a:p>
              <a:p>
                <a:pPr marL="692150" lvl="0" indent="-234950"/>
                <a:r>
                  <a:rPr lang="en-US" sz="1800" dirty="0"/>
                  <a:t>Q5: Write a program to construct binary tree for the following  </a:t>
                </a:r>
                <a:r>
                  <a:rPr lang="en-US" sz="1800" b="1" i="1" dirty="0">
                    <a:solidFill>
                      <a:srgbClr val="0070C0"/>
                    </a:solidFill>
                  </a:rPr>
                  <a:t>preorder and  inorder traversal</a:t>
                </a:r>
                <a:r>
                  <a:rPr lang="en-US" sz="1800" dirty="0"/>
                  <a:t> sequences</a:t>
                </a:r>
              </a:p>
              <a:p>
                <a:pPr marL="290512" lvl="0" indent="0">
                  <a:buNone/>
                </a:pPr>
                <a:endParaRPr lang="en-US" sz="2400" dirty="0"/>
              </a:p>
              <a:p>
                <a:pPr marL="0" indent="0">
                  <a:buNone/>
                </a:pPr>
                <a:r>
                  <a:rPr lang="en-US" sz="2400" dirty="0"/>
                  <a:t>Every time the CQ[i] matches with CL[j], increment the count of</a:t>
                </a:r>
                <a14:m>
                  <m:oMath xmlns:m="http://schemas.openxmlformats.org/officeDocument/2006/math">
                    <m:d>
                      <m:dPr>
                        <m:begChr m:val="|"/>
                        <m:endChr m:val="|"/>
                        <m:ctrlPr>
                          <a:rPr lang="en-US" sz="2400" i="1">
                            <a:latin typeface="Cambria Math" panose="02040503050406030204" pitchFamily="18" charset="0"/>
                          </a:rPr>
                        </m:ctrlPr>
                      </m:dPr>
                      <m:e>
                        <m:r>
                          <a:rPr lang="en-IN" sz="2400" b="0" i="1" smtClean="0">
                            <a:latin typeface="Cambria Math" panose="02040503050406030204" pitchFamily="18" charset="0"/>
                          </a:rPr>
                          <m:t>𝐶</m:t>
                        </m:r>
                        <m:r>
                          <a:rPr lang="en-US" sz="2400" i="1">
                            <a:latin typeface="Cambria Math"/>
                          </a:rPr>
                          <m:t>𝑄</m:t>
                        </m:r>
                        <m:r>
                          <a:rPr lang="en-US" sz="2400" i="1">
                            <a:latin typeface="Cambria Math"/>
                          </a:rPr>
                          <m:t>∩</m:t>
                        </m:r>
                        <m:r>
                          <a:rPr lang="en-IN" sz="2400" b="0" i="1" smtClean="0">
                            <a:latin typeface="Cambria Math" panose="02040503050406030204" pitchFamily="18" charset="0"/>
                          </a:rPr>
                          <m:t>𝐶</m:t>
                        </m:r>
                        <m:r>
                          <a:rPr lang="en-US" sz="2400" i="1">
                            <a:latin typeface="Cambria Math"/>
                          </a:rPr>
                          <m:t>𝐿</m:t>
                        </m:r>
                      </m:e>
                    </m:d>
                  </m:oMath>
                </a14:m>
                <a:r>
                  <a:rPr lang="en-US" sz="2400" dirty="0"/>
                  <a:t>. Similarly, find the count of remaining elements of Q to get </a:t>
                </a:r>
                <a14:m>
                  <m:oMath xmlns:m="http://schemas.openxmlformats.org/officeDocument/2006/math">
                    <m:d>
                      <m:dPr>
                        <m:begChr m:val="|"/>
                        <m:endChr m:val="|"/>
                        <m:ctrlPr>
                          <a:rPr lang="en-US" sz="2400" i="1">
                            <a:latin typeface="Cambria Math" panose="02040503050406030204" pitchFamily="18" charset="0"/>
                          </a:rPr>
                        </m:ctrlPr>
                      </m:dPr>
                      <m:e>
                        <m:d>
                          <m:dPr>
                            <m:ctrlPr>
                              <a:rPr lang="en-US" sz="2400" i="1">
                                <a:latin typeface="Cambria Math" panose="02040503050406030204" pitchFamily="18" charset="0"/>
                              </a:rPr>
                            </m:ctrlPr>
                          </m:dPr>
                          <m:e>
                            <m:r>
                              <a:rPr lang="en-IN" sz="2400" b="0" i="1" smtClean="0">
                                <a:latin typeface="Cambria Math" panose="02040503050406030204" pitchFamily="18" charset="0"/>
                              </a:rPr>
                              <m:t>𝐶</m:t>
                            </m:r>
                            <m:r>
                              <a:rPr lang="en-US" sz="2400" i="1">
                                <a:latin typeface="Cambria Math"/>
                              </a:rPr>
                              <m:t>𝑄</m:t>
                            </m:r>
                          </m:e>
                          <m:e>
                            <m:r>
                              <a:rPr lang="en-IN" sz="2400" b="0" i="1" smtClean="0">
                                <a:latin typeface="Cambria Math" panose="02040503050406030204" pitchFamily="18" charset="0"/>
                              </a:rPr>
                              <m:t>𝐶</m:t>
                            </m:r>
                            <m:r>
                              <a:rPr lang="en-US" sz="2400" i="1">
                                <a:latin typeface="Cambria Math"/>
                              </a:rPr>
                              <m:t>𝐿</m:t>
                            </m:r>
                          </m:e>
                        </m:d>
                      </m:e>
                    </m:d>
                  </m:oMath>
                </a14:m>
                <a:r>
                  <a:rPr lang="en-US" sz="2400" dirty="0"/>
                  <a:t> and L to get</a:t>
                </a:r>
                <a14:m>
                  <m:oMath xmlns:m="http://schemas.openxmlformats.org/officeDocument/2006/math">
                    <m:d>
                      <m:dPr>
                        <m:begChr m:val="|"/>
                        <m:endChr m:val="|"/>
                        <m:ctrlPr>
                          <a:rPr lang="en-US" sz="2400" i="1">
                            <a:latin typeface="Cambria Math" panose="02040503050406030204" pitchFamily="18" charset="0"/>
                          </a:rPr>
                        </m:ctrlPr>
                      </m:dPr>
                      <m:e>
                        <m:d>
                          <m:dPr>
                            <m:ctrlPr>
                              <a:rPr lang="en-US" sz="2400" i="1">
                                <a:latin typeface="Cambria Math" panose="02040503050406030204" pitchFamily="18" charset="0"/>
                              </a:rPr>
                            </m:ctrlPr>
                          </m:dPr>
                          <m:e>
                            <m:r>
                              <a:rPr lang="en-IN" sz="2400" b="0" i="1" smtClean="0">
                                <a:latin typeface="Cambria Math" panose="02040503050406030204" pitchFamily="18" charset="0"/>
                              </a:rPr>
                              <m:t>𝐶</m:t>
                            </m:r>
                            <m:r>
                              <a:rPr lang="en-US" sz="2400" i="1">
                                <a:latin typeface="Cambria Math"/>
                              </a:rPr>
                              <m:t>𝐿</m:t>
                            </m:r>
                          </m:e>
                          <m:e>
                            <m:r>
                              <a:rPr lang="en-IN" sz="2400" b="0" i="1" smtClean="0">
                                <a:latin typeface="Cambria Math" panose="02040503050406030204" pitchFamily="18" charset="0"/>
                              </a:rPr>
                              <m:t>𝐶</m:t>
                            </m:r>
                            <m:r>
                              <a:rPr lang="en-US" sz="2400" i="1">
                                <a:latin typeface="Cambria Math"/>
                              </a:rPr>
                              <m:t>𝑄</m:t>
                            </m:r>
                          </m:e>
                        </m:d>
                      </m:e>
                    </m:d>
                  </m:oMath>
                </a14:m>
                <a:r>
                  <a:rPr lang="en-US" sz="2400" dirty="0"/>
                  <a: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95400"/>
                <a:ext cx="8534400" cy="2667000"/>
              </a:xfrm>
              <a:blipFill>
                <a:blip r:embed="rId3"/>
                <a:stretch>
                  <a:fillRect l="-714" t="-3432" b="-22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3CC161E5-DE07-4961-B22F-C68CF7F3FCB9}" type="slidenum">
              <a:rPr lang="en-US" smtClean="0"/>
              <a:t>64</a:t>
            </a:fld>
            <a:endParaRPr lang="en-US"/>
          </a:p>
        </p:txBody>
      </p:sp>
      <p:sp>
        <p:nvSpPr>
          <p:cNvPr id="5" name="Folded Corner 4"/>
          <p:cNvSpPr/>
          <p:nvPr/>
        </p:nvSpPr>
        <p:spPr bwMode="auto">
          <a:xfrm>
            <a:off x="5715000" y="0"/>
            <a:ext cx="3352800" cy="4572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3/Content Alignment</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graphicFrame>
        <p:nvGraphicFramePr>
          <p:cNvPr id="9" name="Table 8">
            <a:extLst>
              <a:ext uri="{FF2B5EF4-FFF2-40B4-BE49-F238E27FC236}">
                <a16:creationId xmlns:a16="http://schemas.microsoft.com/office/drawing/2014/main" id="{F8B6E0F3-967B-4F3C-8B21-2C39CBEE4622}"/>
              </a:ext>
            </a:extLst>
          </p:cNvPr>
          <p:cNvGraphicFramePr>
            <a:graphicFrameLocks noGrp="1"/>
          </p:cNvGraphicFramePr>
          <p:nvPr>
            <p:extLst>
              <p:ext uri="{D42A27DB-BD31-4B8C-83A1-F6EECF244321}">
                <p14:modId xmlns:p14="http://schemas.microsoft.com/office/powerpoint/2010/main" val="2365557407"/>
              </p:ext>
            </p:extLst>
          </p:nvPr>
        </p:nvGraphicFramePr>
        <p:xfrm>
          <a:off x="685800" y="3886200"/>
          <a:ext cx="7620000" cy="2194560"/>
        </p:xfrm>
        <a:graphic>
          <a:graphicData uri="http://schemas.openxmlformats.org/drawingml/2006/table">
            <a:tbl>
              <a:tblPr firstRow="1" firstCol="1" bandRow="1">
                <a:tableStyleId>{69C7853C-536D-4A76-A0AE-DD22124D55A5}</a:tableStyleId>
              </a:tblPr>
              <a:tblGrid>
                <a:gridCol w="1447800">
                  <a:extLst>
                    <a:ext uri="{9D8B030D-6E8A-4147-A177-3AD203B41FA5}">
                      <a16:colId xmlns:a16="http://schemas.microsoft.com/office/drawing/2014/main" val="2490594390"/>
                    </a:ext>
                  </a:extLst>
                </a:gridCol>
                <a:gridCol w="6172200">
                  <a:extLst>
                    <a:ext uri="{9D8B030D-6E8A-4147-A177-3AD203B41FA5}">
                      <a16:colId xmlns:a16="http://schemas.microsoft.com/office/drawing/2014/main" val="3240242579"/>
                    </a:ext>
                  </a:extLst>
                </a:gridCol>
              </a:tblGrid>
              <a:tr h="0">
                <a:tc>
                  <a:txBody>
                    <a:bodyPr/>
                    <a:lstStyle/>
                    <a:p>
                      <a:pPr>
                        <a:lnSpc>
                          <a:spcPct val="150000"/>
                        </a:lnSpc>
                        <a:spcBef>
                          <a:spcPts val="300"/>
                        </a:spcBef>
                        <a:spcAft>
                          <a:spcPts val="0"/>
                        </a:spcAft>
                      </a:pPr>
                      <a:r>
                        <a:rPr lang="en-US" sz="1600" dirty="0">
                          <a:effectLst/>
                        </a:rPr>
                        <a:t>Function</a:t>
                      </a:r>
                      <a:endParaRPr lang="en-IN" sz="1600" dirty="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tc>
                  <a:txBody>
                    <a:bodyPr/>
                    <a:lstStyle/>
                    <a:p>
                      <a:pPr algn="just">
                        <a:lnSpc>
                          <a:spcPct val="150000"/>
                        </a:lnSpc>
                        <a:spcBef>
                          <a:spcPts val="300"/>
                        </a:spcBef>
                        <a:spcAft>
                          <a:spcPts val="0"/>
                        </a:spcAft>
                      </a:pPr>
                      <a:r>
                        <a:rPr lang="en-US" sz="1600" dirty="0">
                          <a:effectLst/>
                        </a:rPr>
                        <a:t>Definition</a:t>
                      </a:r>
                      <a:endParaRPr lang="en-IN" sz="1600" dirty="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2105210669"/>
                  </a:ext>
                </a:extLst>
              </a:tr>
              <a:tr h="0">
                <a:tc>
                  <a:txBody>
                    <a:bodyPr/>
                    <a:lstStyle/>
                    <a:p>
                      <a:pPr algn="just">
                        <a:lnSpc>
                          <a:spcPct val="150000"/>
                        </a:lnSpc>
                        <a:spcBef>
                          <a:spcPts val="300"/>
                        </a:spcBef>
                        <a:spcAft>
                          <a:spcPts val="0"/>
                        </a:spcAft>
                      </a:pPr>
                      <a:r>
                        <a:rPr lang="en-US" sz="1600">
                          <a:effectLst/>
                        </a:rPr>
                        <a:t>syn (C)</a:t>
                      </a:r>
                      <a:endParaRPr lang="en-IN" sz="160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tc>
                  <a:txBody>
                    <a:bodyPr/>
                    <a:lstStyle/>
                    <a:p>
                      <a:pPr algn="just">
                        <a:lnSpc>
                          <a:spcPct val="150000"/>
                        </a:lnSpc>
                        <a:spcBef>
                          <a:spcPts val="300"/>
                        </a:spcBef>
                        <a:spcAft>
                          <a:spcPts val="0"/>
                        </a:spcAft>
                      </a:pPr>
                      <a:r>
                        <a:rPr lang="en-US" sz="1600" dirty="0">
                          <a:effectLst/>
                        </a:rPr>
                        <a:t>C ᴜ all its synonyms as defined in ontology</a:t>
                      </a:r>
                      <a:endParaRPr lang="en-IN" sz="1600" dirty="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1547926132"/>
                  </a:ext>
                </a:extLst>
              </a:tr>
              <a:tr h="0">
                <a:tc>
                  <a:txBody>
                    <a:bodyPr/>
                    <a:lstStyle/>
                    <a:p>
                      <a:pPr algn="just">
                        <a:lnSpc>
                          <a:spcPct val="150000"/>
                        </a:lnSpc>
                        <a:spcBef>
                          <a:spcPts val="300"/>
                        </a:spcBef>
                        <a:spcAft>
                          <a:spcPts val="0"/>
                        </a:spcAft>
                      </a:pPr>
                      <a:r>
                        <a:rPr lang="en-US" sz="1600">
                          <a:effectLst/>
                        </a:rPr>
                        <a:t>expand (C)</a:t>
                      </a:r>
                      <a:endParaRPr lang="en-IN" sz="160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tc>
                  <a:txBody>
                    <a:bodyPr/>
                    <a:lstStyle/>
                    <a:p>
                      <a:pPr algn="just">
                        <a:lnSpc>
                          <a:spcPct val="150000"/>
                        </a:lnSpc>
                        <a:spcBef>
                          <a:spcPts val="300"/>
                        </a:spcBef>
                        <a:spcAft>
                          <a:spcPts val="0"/>
                        </a:spcAft>
                      </a:pPr>
                      <a:r>
                        <a:rPr lang="en-US" sz="1600" dirty="0">
                          <a:effectLst/>
                        </a:rPr>
                        <a:t>C ᴜ all the implicit nodes as identified by the ontology traversal algorithm depending on the conditions present in the LO in which C is present.</a:t>
                      </a:r>
                      <a:endParaRPr lang="en-IN" sz="1600" dirty="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1220351747"/>
                  </a:ext>
                </a:extLst>
              </a:tr>
              <a:tr h="0">
                <a:tc>
                  <a:txBody>
                    <a:bodyPr/>
                    <a:lstStyle/>
                    <a:p>
                      <a:pPr algn="just">
                        <a:lnSpc>
                          <a:spcPct val="150000"/>
                        </a:lnSpc>
                        <a:spcBef>
                          <a:spcPts val="300"/>
                        </a:spcBef>
                        <a:spcAft>
                          <a:spcPts val="0"/>
                        </a:spcAft>
                      </a:pPr>
                      <a:r>
                        <a:rPr lang="en-US" sz="1600" dirty="0">
                          <a:effectLst/>
                        </a:rPr>
                        <a:t>syn_expand (C)</a:t>
                      </a:r>
                      <a:endParaRPr lang="en-IN" sz="1600" dirty="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tc>
                  <a:txBody>
                    <a:bodyPr/>
                    <a:lstStyle/>
                    <a:p>
                      <a:pPr algn="just">
                        <a:lnSpc>
                          <a:spcPct val="150000"/>
                        </a:lnSpc>
                        <a:spcBef>
                          <a:spcPts val="300"/>
                        </a:spcBef>
                        <a:spcAft>
                          <a:spcPts val="0"/>
                        </a:spcAft>
                      </a:pPr>
                      <a:r>
                        <a:rPr lang="en-US" sz="1600" dirty="0">
                          <a:effectLst/>
                        </a:rPr>
                        <a:t>expand (C) ᴜ syn (C) for all </a:t>
                      </a:r>
                      <a:r>
                        <a:rPr lang="en-US" sz="1600" dirty="0" err="1">
                          <a:effectLst/>
                        </a:rPr>
                        <a:t>i</a:t>
                      </a:r>
                      <a:r>
                        <a:rPr lang="en-US" sz="1600" dirty="0">
                          <a:effectLst/>
                        </a:rPr>
                        <a:t> ɞ expand (C). It contains the synonym nodes and the nodes that we get after expanding every node from the syn (C).</a:t>
                      </a:r>
                      <a:endParaRPr lang="en-IN" sz="1600" dirty="0">
                        <a:solidFill>
                          <a:srgbClr val="1F497D"/>
                        </a:solidFill>
                        <a:effectLst/>
                        <a:latin typeface="Calibri" panose="020F0502020204030204"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4116832397"/>
                  </a:ext>
                </a:extLst>
              </a:tr>
            </a:tbl>
          </a:graphicData>
        </a:graphic>
      </p:graphicFrame>
      <p:sp>
        <p:nvSpPr>
          <p:cNvPr id="10" name="Rectangle 9">
            <a:extLst>
              <a:ext uri="{FF2B5EF4-FFF2-40B4-BE49-F238E27FC236}">
                <a16:creationId xmlns:a16="http://schemas.microsoft.com/office/drawing/2014/main" id="{7A8D02C9-8AC3-46FD-814B-62B0F3A41B6C}"/>
              </a:ext>
            </a:extLst>
          </p:cNvPr>
          <p:cNvSpPr/>
          <p:nvPr/>
        </p:nvSpPr>
        <p:spPr>
          <a:xfrm>
            <a:off x="7696200" y="60960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4" action="ppaction://hlinksldjump"/>
              </a:rPr>
              <a:t>RETURN</a:t>
            </a:r>
            <a:endParaRPr lang="en-IN" dirty="0"/>
          </a:p>
        </p:txBody>
      </p:sp>
    </p:spTree>
    <p:extLst>
      <p:ext uri="{BB962C8B-B14F-4D97-AF65-F5344CB8AC3E}">
        <p14:creationId xmlns:p14="http://schemas.microsoft.com/office/powerpoint/2010/main" val="1294667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210E-FC90-4066-8380-56C2E245FB46}"/>
              </a:ext>
            </a:extLst>
          </p:cNvPr>
          <p:cNvSpPr>
            <a:spLocks noGrp="1"/>
          </p:cNvSpPr>
          <p:nvPr>
            <p:ph type="title"/>
          </p:nvPr>
        </p:nvSpPr>
        <p:spPr>
          <a:xfrm>
            <a:off x="457200" y="274638"/>
            <a:ext cx="8229600" cy="703262"/>
          </a:xfrm>
        </p:spPr>
        <p:txBody>
          <a:bodyPr>
            <a:normAutofit fontScale="90000"/>
          </a:bodyPr>
          <a:lstStyle/>
          <a:p>
            <a:r>
              <a:rPr lang="en-IN" b="1" dirty="0">
                <a:solidFill>
                  <a:srgbClr val="C00000"/>
                </a:solidFill>
              </a:rPr>
              <a:t>Sample set of LOs and questions</a:t>
            </a:r>
          </a:p>
        </p:txBody>
      </p:sp>
      <p:sp>
        <p:nvSpPr>
          <p:cNvPr id="4" name="Date Placeholder 3">
            <a:extLst>
              <a:ext uri="{FF2B5EF4-FFF2-40B4-BE49-F238E27FC236}">
                <a16:creationId xmlns:a16="http://schemas.microsoft.com/office/drawing/2014/main" id="{4A7285FB-B0DA-4888-9142-83F541406C7E}"/>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1C7A7DE5-3AE3-438F-9018-69A5B878FDEA}"/>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03E697CA-A902-410C-AE70-1F8F81D6746B}"/>
              </a:ext>
            </a:extLst>
          </p:cNvPr>
          <p:cNvSpPr>
            <a:spLocks noGrp="1"/>
          </p:cNvSpPr>
          <p:nvPr>
            <p:ph type="sldNum" sz="quarter" idx="12"/>
          </p:nvPr>
        </p:nvSpPr>
        <p:spPr/>
        <p:txBody>
          <a:bodyPr/>
          <a:lstStyle/>
          <a:p>
            <a:fld id="{3CC161E5-DE07-4961-B22F-C68CF7F3FCB9}" type="slidenum">
              <a:rPr lang="en-US" smtClean="0"/>
              <a:t>65</a:t>
            </a:fld>
            <a:endParaRPr lang="en-US"/>
          </a:p>
        </p:txBody>
      </p:sp>
      <p:pic>
        <p:nvPicPr>
          <p:cNvPr id="7" name="Picture 6">
            <a:extLst>
              <a:ext uri="{FF2B5EF4-FFF2-40B4-BE49-F238E27FC236}">
                <a16:creationId xmlns:a16="http://schemas.microsoft.com/office/drawing/2014/main" id="{EA925DC0-8DC2-45FB-833B-61D05EBAE1F9}"/>
              </a:ext>
            </a:extLst>
          </p:cNvPr>
          <p:cNvPicPr>
            <a:picLocks noChangeAspect="1"/>
          </p:cNvPicPr>
          <p:nvPr/>
        </p:nvPicPr>
        <p:blipFill>
          <a:blip r:embed="rId2"/>
          <a:stretch>
            <a:fillRect/>
          </a:stretch>
        </p:blipFill>
        <p:spPr>
          <a:xfrm>
            <a:off x="200025" y="1238250"/>
            <a:ext cx="8743950" cy="4857750"/>
          </a:xfrm>
          <a:prstGeom prst="rect">
            <a:avLst/>
          </a:prstGeom>
        </p:spPr>
      </p:pic>
    </p:spTree>
    <p:extLst>
      <p:ext uri="{BB962C8B-B14F-4D97-AF65-F5344CB8AC3E}">
        <p14:creationId xmlns:p14="http://schemas.microsoft.com/office/powerpoint/2010/main" val="121384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b="1" dirty="0">
                <a:solidFill>
                  <a:srgbClr val="C00000"/>
                </a:solidFill>
              </a:rPr>
              <a:t>Q-Utility Matrix</a:t>
            </a:r>
          </a:p>
        </p:txBody>
      </p:sp>
      <p:sp>
        <p:nvSpPr>
          <p:cNvPr id="4" name="Slide Number Placeholder 3"/>
          <p:cNvSpPr>
            <a:spLocks noGrp="1"/>
          </p:cNvSpPr>
          <p:nvPr>
            <p:ph type="sldNum" sz="quarter" idx="12"/>
          </p:nvPr>
        </p:nvSpPr>
        <p:spPr/>
        <p:txBody>
          <a:bodyPr/>
          <a:lstStyle/>
          <a:p>
            <a:fld id="{3CC161E5-DE07-4961-B22F-C68CF7F3FCB9}" type="slidenum">
              <a:rPr lang="en-US" smtClean="0"/>
              <a:t>66</a:t>
            </a:fld>
            <a:endParaRPr lang="en-US"/>
          </a:p>
        </p:txBody>
      </p:sp>
      <p:sp>
        <p:nvSpPr>
          <p:cNvPr id="5" name="Folded Corner 4"/>
          <p:cNvSpPr/>
          <p:nvPr/>
        </p:nvSpPr>
        <p:spPr bwMode="auto">
          <a:xfrm>
            <a:off x="5562600" y="0"/>
            <a:ext cx="35052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3/CAS/step 1 of 2</a:t>
            </a:r>
          </a:p>
        </p:txBody>
      </p:sp>
      <p:sp>
        <p:nvSpPr>
          <p:cNvPr id="3" name="Date Placeholder 2"/>
          <p:cNvSpPr>
            <a:spLocks noGrp="1"/>
          </p:cNvSpPr>
          <p:nvPr>
            <p:ph type="dt" sz="half" idx="10"/>
          </p:nvPr>
        </p:nvSpPr>
        <p:spPr/>
        <p:txBody>
          <a:bodyPr/>
          <a:lstStyle/>
          <a:p>
            <a:r>
              <a:rPr lang="en-US"/>
              <a:t>17-10-2017</a:t>
            </a:r>
          </a:p>
        </p:txBody>
      </p:sp>
      <p:sp>
        <p:nvSpPr>
          <p:cNvPr id="6" name="Footer Placeholder 5"/>
          <p:cNvSpPr>
            <a:spLocks noGrp="1"/>
          </p:cNvSpPr>
          <p:nvPr>
            <p:ph type="ftr" sz="quarter" idx="11"/>
          </p:nvPr>
        </p:nvSpPr>
        <p:spPr/>
        <p:txBody>
          <a:bodyPr/>
          <a:lstStyle/>
          <a:p>
            <a:r>
              <a:rPr lang="en-US"/>
              <a:t>Framework for generation and evaluation of Assessment Instrument</a:t>
            </a:r>
          </a:p>
        </p:txBody>
      </p:sp>
      <p:pic>
        <p:nvPicPr>
          <p:cNvPr id="7" name="Picture 6">
            <a:extLst>
              <a:ext uri="{FF2B5EF4-FFF2-40B4-BE49-F238E27FC236}">
                <a16:creationId xmlns:a16="http://schemas.microsoft.com/office/drawing/2014/main" id="{404171F3-A7BC-4C86-A816-9627DCD29BCE}"/>
              </a:ext>
            </a:extLst>
          </p:cNvPr>
          <p:cNvPicPr>
            <a:picLocks noChangeAspect="1"/>
          </p:cNvPicPr>
          <p:nvPr/>
        </p:nvPicPr>
        <p:blipFill>
          <a:blip r:embed="rId2"/>
          <a:stretch>
            <a:fillRect/>
          </a:stretch>
        </p:blipFill>
        <p:spPr>
          <a:xfrm>
            <a:off x="1835840" y="2076450"/>
            <a:ext cx="4733925" cy="3562350"/>
          </a:xfrm>
          <a:prstGeom prst="rect">
            <a:avLst/>
          </a:prstGeom>
        </p:spPr>
      </p:pic>
    </p:spTree>
    <p:extLst>
      <p:ext uri="{BB962C8B-B14F-4D97-AF65-F5344CB8AC3E}">
        <p14:creationId xmlns:p14="http://schemas.microsoft.com/office/powerpoint/2010/main" val="4131162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639762"/>
          </a:xfrm>
        </p:spPr>
        <p:txBody>
          <a:bodyPr>
            <a:noAutofit/>
          </a:bodyPr>
          <a:lstStyle/>
          <a:p>
            <a:pPr algn="l"/>
            <a:r>
              <a:rPr lang="en-US" sz="2800" b="1" dirty="0">
                <a:solidFill>
                  <a:srgbClr val="C00000"/>
                </a:solidFill>
              </a:rPr>
              <a:t>Step 2: Compute the AI-content Alignment score</a:t>
            </a:r>
          </a:p>
        </p:txBody>
      </p:sp>
      <p:sp>
        <p:nvSpPr>
          <p:cNvPr id="3" name="Content Placeholder 2"/>
          <p:cNvSpPr>
            <a:spLocks noGrp="1"/>
          </p:cNvSpPr>
          <p:nvPr>
            <p:ph idx="1"/>
          </p:nvPr>
        </p:nvSpPr>
        <p:spPr>
          <a:xfrm>
            <a:off x="533400" y="1143000"/>
            <a:ext cx="8229600" cy="4999038"/>
          </a:xfrm>
        </p:spPr>
        <p:txBody>
          <a:bodyPr>
            <a:normAutofit fontScale="62500" lnSpcReduction="20000"/>
          </a:bodyPr>
          <a:lstStyle/>
          <a:p>
            <a:r>
              <a:rPr lang="en-US" dirty="0"/>
              <a:t>From the Q-utility matrix, </a:t>
            </a:r>
          </a:p>
          <a:p>
            <a:pPr lvl="1"/>
            <a:r>
              <a:rPr lang="en-US" dirty="0"/>
              <a:t>For every row, calculate the combined alignment score of all questions together that has a non-zero score.. </a:t>
            </a:r>
          </a:p>
          <a:p>
            <a:pPr lvl="1"/>
            <a:r>
              <a:rPr lang="en-US" dirty="0"/>
              <a:t>The mean of all these values will be the content alignment score for the AI.</a:t>
            </a:r>
          </a:p>
          <a:p>
            <a:pPr marL="457200" lvl="1" indent="0">
              <a:buNone/>
            </a:pPr>
            <a:r>
              <a:rPr lang="en-US" dirty="0"/>
              <a:t> </a:t>
            </a:r>
          </a:p>
          <a:p>
            <a:r>
              <a:rPr lang="en-IN" dirty="0"/>
              <a:t>For example, </a:t>
            </a:r>
          </a:p>
          <a:p>
            <a:pPr lvl="1"/>
            <a:r>
              <a:rPr lang="en-IN" dirty="0"/>
              <a:t>From the first row the combined aligned score of Q3 and Q6 with respect to LO1 was calculated. </a:t>
            </a:r>
          </a:p>
          <a:p>
            <a:pPr marL="0" indent="0">
              <a:buNone/>
            </a:pPr>
            <a:r>
              <a:rPr lang="en-IN" dirty="0"/>
              <a:t>		CQ3 ᴜ CQ6 = {queue, operation}</a:t>
            </a:r>
          </a:p>
          <a:p>
            <a:pPr marL="0" indent="0">
              <a:buNone/>
            </a:pPr>
            <a:r>
              <a:rPr lang="en-IN" dirty="0"/>
              <a:t>		CL</a:t>
            </a:r>
            <a:r>
              <a:rPr lang="en-IN" baseline="-25000" dirty="0"/>
              <a:t>1</a:t>
            </a:r>
            <a:r>
              <a:rPr lang="en-IN" dirty="0"/>
              <a:t> = {operation, stack}</a:t>
            </a:r>
          </a:p>
          <a:p>
            <a:pPr marL="0" indent="0">
              <a:buNone/>
            </a:pPr>
            <a:r>
              <a:rPr lang="en-US" dirty="0"/>
              <a:t>		Alignment ((CQ3 ᴜ CQ6), CL</a:t>
            </a:r>
            <a:r>
              <a:rPr lang="en-US" baseline="-25000" dirty="0"/>
              <a:t>1</a:t>
            </a:r>
            <a:r>
              <a:rPr lang="en-US" dirty="0"/>
              <a:t>) = (1)/ (1+1+1) = 0.66</a:t>
            </a:r>
          </a:p>
          <a:p>
            <a:pPr lvl="1"/>
            <a:endParaRPr lang="en-US" dirty="0"/>
          </a:p>
          <a:p>
            <a:r>
              <a:rPr lang="en-US" dirty="0"/>
              <a:t>For the above Q-utility matrix, </a:t>
            </a:r>
          </a:p>
          <a:p>
            <a:pPr marL="0" indent="0">
              <a:buNone/>
            </a:pPr>
            <a:r>
              <a:rPr lang="en-US" dirty="0"/>
              <a:t>     The mean is </a:t>
            </a:r>
          </a:p>
          <a:p>
            <a:pPr marL="0" indent="0">
              <a:buNone/>
            </a:pPr>
            <a:r>
              <a:rPr lang="en-US" dirty="0"/>
              <a:t>     		 (0.66+1+0.66+1+1+0.5+1)/ 7 = 5.16/7 = 0.8314</a:t>
            </a:r>
          </a:p>
          <a:p>
            <a:endParaRPr lang="en-US" dirty="0"/>
          </a:p>
          <a:p>
            <a:r>
              <a:rPr lang="en-US" sz="3800" dirty="0"/>
              <a:t>Hence,  the content alignment score of the above AI is </a:t>
            </a:r>
            <a:r>
              <a:rPr lang="en-US" sz="3800" b="1" dirty="0">
                <a:solidFill>
                  <a:srgbClr val="0070C0"/>
                </a:solidFill>
              </a:rPr>
              <a:t>83.14%</a:t>
            </a:r>
          </a:p>
          <a:p>
            <a:pPr marL="0" indent="0">
              <a:buNone/>
            </a:pPr>
            <a:endParaRPr lang="en-US" b="1" dirty="0"/>
          </a:p>
        </p:txBody>
      </p:sp>
      <p:sp>
        <p:nvSpPr>
          <p:cNvPr id="4" name="Slide Number Placeholder 3"/>
          <p:cNvSpPr>
            <a:spLocks noGrp="1"/>
          </p:cNvSpPr>
          <p:nvPr>
            <p:ph type="sldNum" sz="quarter" idx="12"/>
          </p:nvPr>
        </p:nvSpPr>
        <p:spPr/>
        <p:txBody>
          <a:bodyPr/>
          <a:lstStyle/>
          <a:p>
            <a:fld id="{3CC161E5-DE07-4961-B22F-C68CF7F3FCB9}" type="slidenum">
              <a:rPr lang="en-US" smtClean="0"/>
              <a:t>67</a:t>
            </a:fld>
            <a:endParaRPr lang="en-US" dirty="0"/>
          </a:p>
        </p:txBody>
      </p:sp>
      <p:sp>
        <p:nvSpPr>
          <p:cNvPr id="5" name="Folded Corner 4"/>
          <p:cNvSpPr/>
          <p:nvPr/>
        </p:nvSpPr>
        <p:spPr bwMode="auto">
          <a:xfrm>
            <a:off x="5715000" y="0"/>
            <a:ext cx="33528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3/CAM/step 2 of 2</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3223506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563562"/>
          </a:xfrm>
        </p:spPr>
        <p:txBody>
          <a:bodyPr>
            <a:noAutofit/>
          </a:bodyPr>
          <a:lstStyle/>
          <a:p>
            <a:pPr algn="l"/>
            <a:r>
              <a:rPr lang="en-US" sz="2800" b="1" dirty="0">
                <a:solidFill>
                  <a:srgbClr val="C00000"/>
                </a:solidFill>
              </a:rPr>
              <a:t>Computing utility of questions from CAS</a:t>
            </a:r>
          </a:p>
        </p:txBody>
      </p:sp>
      <p:sp>
        <p:nvSpPr>
          <p:cNvPr id="3" name="Content Placeholder 2"/>
          <p:cNvSpPr>
            <a:spLocks noGrp="1"/>
          </p:cNvSpPr>
          <p:nvPr>
            <p:ph idx="1"/>
          </p:nvPr>
        </p:nvSpPr>
        <p:spPr>
          <a:xfrm>
            <a:off x="457200" y="1265237"/>
            <a:ext cx="8229600" cy="4983163"/>
          </a:xfrm>
        </p:spPr>
        <p:txBody>
          <a:bodyPr>
            <a:normAutofit fontScale="85000" lnSpcReduction="10000"/>
          </a:bodyPr>
          <a:lstStyle/>
          <a:p>
            <a:r>
              <a:rPr lang="en-US" dirty="0"/>
              <a:t>From the Q-utility Matrix, utility of a question can be calculated by considering the maximum value of each column. </a:t>
            </a:r>
          </a:p>
          <a:p>
            <a:endParaRPr lang="en-US" dirty="0"/>
          </a:p>
          <a:p>
            <a:r>
              <a:rPr lang="en-US" dirty="0"/>
              <a:t>The average utility of all the questions together is the mean of the individual questions utility value. </a:t>
            </a:r>
          </a:p>
          <a:p>
            <a:endParaRPr lang="en-US" dirty="0"/>
          </a:p>
          <a:p>
            <a:r>
              <a:rPr lang="en-US" dirty="0"/>
              <a:t>The average utility of all the questions is (4/6) = 0.66</a:t>
            </a:r>
          </a:p>
          <a:p>
            <a:endParaRPr lang="en-US" dirty="0"/>
          </a:p>
          <a:p>
            <a:r>
              <a:rPr lang="en-US" dirty="0"/>
              <a:t>If any column has all the values as zero, then that question is considered as non-utility questions. </a:t>
            </a:r>
          </a:p>
          <a:p>
            <a:endParaRPr lang="en-US" dirty="0"/>
          </a:p>
        </p:txBody>
      </p:sp>
      <p:sp>
        <p:nvSpPr>
          <p:cNvPr id="4" name="Slide Number Placeholder 3"/>
          <p:cNvSpPr>
            <a:spLocks noGrp="1"/>
          </p:cNvSpPr>
          <p:nvPr>
            <p:ph type="sldNum" sz="quarter" idx="12"/>
          </p:nvPr>
        </p:nvSpPr>
        <p:spPr/>
        <p:txBody>
          <a:bodyPr/>
          <a:lstStyle/>
          <a:p>
            <a:fld id="{3CC161E5-DE07-4961-B22F-C68CF7F3FCB9}" type="slidenum">
              <a:rPr lang="en-US" smtClean="0"/>
              <a:t>68</a:t>
            </a:fld>
            <a:endParaRPr lang="en-US"/>
          </a:p>
        </p:txBody>
      </p:sp>
      <p:sp>
        <p:nvSpPr>
          <p:cNvPr id="5" name="Folded Corner 4"/>
          <p:cNvSpPr/>
          <p:nvPr/>
        </p:nvSpPr>
        <p:spPr bwMode="auto">
          <a:xfrm>
            <a:off x="5867400" y="0"/>
            <a:ext cx="32004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1" dirty="0"/>
              <a:t>IQuE/Stage 3/CAS/ Q-utility</a:t>
            </a:r>
          </a:p>
        </p:txBody>
      </p:sp>
      <p:sp>
        <p:nvSpPr>
          <p:cNvPr id="6" name="Date Placeholder 5"/>
          <p:cNvSpPr>
            <a:spLocks noGrp="1"/>
          </p:cNvSpPr>
          <p:nvPr>
            <p:ph type="dt" sz="half" idx="10"/>
          </p:nvPr>
        </p:nvSpPr>
        <p:spPr/>
        <p:txBody>
          <a:bodyPr/>
          <a:lstStyle/>
          <a:p>
            <a:r>
              <a:rPr lang="en-US"/>
              <a:t>17-10-2017</a:t>
            </a:r>
          </a:p>
        </p:txBody>
      </p:sp>
      <p:sp>
        <p:nvSpPr>
          <p:cNvPr id="7" name="Footer Placeholder 6"/>
          <p:cNvSpPr>
            <a:spLocks noGrp="1"/>
          </p:cNvSpPr>
          <p:nvPr>
            <p:ph type="ftr" sz="quarter" idx="11"/>
          </p:nvPr>
        </p:nvSpPr>
        <p:spPr/>
        <p:txBody>
          <a:bodyPr/>
          <a:lstStyle/>
          <a:p>
            <a:r>
              <a:rPr lang="en-US"/>
              <a:t>Framework for generation and evaluation of Assessment Instrument</a:t>
            </a:r>
          </a:p>
        </p:txBody>
      </p:sp>
    </p:spTree>
    <p:extLst>
      <p:ext uri="{BB962C8B-B14F-4D97-AF65-F5344CB8AC3E}">
        <p14:creationId xmlns:p14="http://schemas.microsoft.com/office/powerpoint/2010/main" val="3968149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3600" b="1" dirty="0">
                <a:solidFill>
                  <a:srgbClr val="C00000"/>
                </a:solidFill>
              </a:rPr>
              <a:t>AI-Cognitive Level Alignment Matrix</a:t>
            </a:r>
          </a:p>
        </p:txBody>
      </p:sp>
      <p:sp>
        <p:nvSpPr>
          <p:cNvPr id="8" name="Content Placeholder 7">
            <a:extLst>
              <a:ext uri="{FF2B5EF4-FFF2-40B4-BE49-F238E27FC236}">
                <a16:creationId xmlns:a16="http://schemas.microsoft.com/office/drawing/2014/main" id="{EE6BF0E4-26D1-473B-83F0-86D294A14BC3}"/>
              </a:ext>
            </a:extLst>
          </p:cNvPr>
          <p:cNvSpPr>
            <a:spLocks noGrp="1"/>
          </p:cNvSpPr>
          <p:nvPr>
            <p:ph idx="1"/>
          </p:nvPr>
        </p:nvSpPr>
        <p:spPr>
          <a:xfrm>
            <a:off x="457200" y="990600"/>
            <a:ext cx="8229600" cy="1219200"/>
          </a:xfrm>
        </p:spPr>
        <p:txBody>
          <a:bodyPr>
            <a:normAutofit/>
          </a:bodyPr>
          <a:lstStyle/>
          <a:p>
            <a:pPr marL="0" indent="0">
              <a:buNone/>
            </a:pPr>
            <a:r>
              <a:rPr lang="en-IN" sz="2000" dirty="0"/>
              <a:t>LAM [</a:t>
            </a:r>
            <a:r>
              <a:rPr lang="en-IN" sz="2000" dirty="0" err="1"/>
              <a:t>i</a:t>
            </a:r>
            <a:r>
              <a:rPr lang="en-IN" sz="2000" dirty="0"/>
              <a:t>, j] = cog_alignment (LL</a:t>
            </a:r>
            <a:r>
              <a:rPr lang="en-IN" sz="2000" baseline="-25000" dirty="0"/>
              <a:t>i</a:t>
            </a:r>
            <a:r>
              <a:rPr lang="en-IN" sz="2000" dirty="0"/>
              <a:t>, LQ</a:t>
            </a:r>
            <a:r>
              <a:rPr lang="en-IN" sz="2000" baseline="-25000" dirty="0"/>
              <a:t>j</a:t>
            </a:r>
            <a:r>
              <a:rPr lang="en-IN" sz="2000" dirty="0"/>
              <a:t>)   </a:t>
            </a:r>
          </a:p>
          <a:p>
            <a:pPr marL="0" indent="0">
              <a:buNone/>
            </a:pPr>
            <a:r>
              <a:rPr lang="en-IN" sz="2000" dirty="0"/>
              <a:t>    	      </a:t>
            </a:r>
            <a:r>
              <a:rPr lang="en-IN" sz="2000" dirty="0" err="1"/>
              <a:t>i</a:t>
            </a:r>
            <a:r>
              <a:rPr lang="en-IN" sz="2000" dirty="0"/>
              <a:t> ɞ L and j ɞ Q where L is set of LOs and Q is set of questions</a:t>
            </a:r>
          </a:p>
          <a:p>
            <a:pPr marL="0" indent="0">
              <a:buNone/>
            </a:pPr>
            <a:r>
              <a:rPr lang="en-US" sz="2000" dirty="0"/>
              <a:t>  where LL is cognitive level of LO and LQ is cognitive level of question</a:t>
            </a:r>
            <a:endParaRPr lang="en-IN" sz="2000" dirty="0"/>
          </a:p>
        </p:txBody>
      </p:sp>
      <p:sp>
        <p:nvSpPr>
          <p:cNvPr id="3" name="Date Placeholder 2"/>
          <p:cNvSpPr>
            <a:spLocks noGrp="1"/>
          </p:cNvSpPr>
          <p:nvPr>
            <p:ph type="dt" sz="half" idx="10"/>
          </p:nvPr>
        </p:nvSpPr>
        <p:spPr/>
        <p:txBody>
          <a:bodyPr/>
          <a:lstStyle/>
          <a:p>
            <a:r>
              <a:rPr lang="en-US"/>
              <a:t>17-10-2017</a:t>
            </a:r>
          </a:p>
        </p:txBody>
      </p:sp>
      <p:sp>
        <p:nvSpPr>
          <p:cNvPr id="5" name="Footer Placeholder 4"/>
          <p:cNvSpPr>
            <a:spLocks noGrp="1"/>
          </p:cNvSpPr>
          <p:nvPr>
            <p:ph type="ftr" sz="quarter" idx="11"/>
          </p:nvPr>
        </p:nvSpPr>
        <p:spPr/>
        <p:txBody>
          <a:bodyPr/>
          <a:lstStyle/>
          <a:p>
            <a:r>
              <a:rPr lang="en-US"/>
              <a:t>Framework for generation and evaluation of Assessment Instrument</a:t>
            </a:r>
          </a:p>
        </p:txBody>
      </p:sp>
      <p:sp>
        <p:nvSpPr>
          <p:cNvPr id="4" name="Slide Number Placeholder 3"/>
          <p:cNvSpPr>
            <a:spLocks noGrp="1"/>
          </p:cNvSpPr>
          <p:nvPr>
            <p:ph type="sldNum" sz="quarter" idx="12"/>
          </p:nvPr>
        </p:nvSpPr>
        <p:spPr/>
        <p:txBody>
          <a:bodyPr/>
          <a:lstStyle/>
          <a:p>
            <a:fld id="{3CC161E5-DE07-4961-B22F-C68CF7F3FCB9}" type="slidenum">
              <a:rPr lang="en-US" smtClean="0"/>
              <a:t>69</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5410200" y="2743200"/>
                <a:ext cx="3429000" cy="2194062"/>
              </a:xfrm>
              <a:prstGeom prst="rect">
                <a:avLst/>
              </a:prstGeom>
              <a:noFill/>
            </p:spPr>
            <p:txBody>
              <a:bodyPr wrap="square" rtlCol="0">
                <a:spAutoFit/>
              </a:bodyPr>
              <a:lstStyle/>
              <a:p>
                <a:r>
                  <a:rPr lang="en-US" sz="2400" b="1" dirty="0">
                    <a:solidFill>
                      <a:schemeClr val="accent6">
                        <a:lumMod val="50000"/>
                      </a:schemeClr>
                    </a:solidFill>
                  </a:rPr>
                  <a:t>LAS = </a:t>
                </a:r>
                <a14:m>
                  <m:oMath xmlns:m="http://schemas.openxmlformats.org/officeDocument/2006/math">
                    <m:f>
                      <m:fPr>
                        <m:ctrlPr>
                          <a:rPr lang="en-IN" sz="2400" b="1" i="1">
                            <a:solidFill>
                              <a:schemeClr val="accent6">
                                <a:lumMod val="50000"/>
                              </a:schemeClr>
                            </a:solidFill>
                            <a:latin typeface="Cambria Math" panose="02040503050406030204" pitchFamily="18" charset="0"/>
                          </a:rPr>
                        </m:ctrlPr>
                      </m:fPr>
                      <m:num>
                        <m:nary>
                          <m:naryPr>
                            <m:chr m:val="∑"/>
                            <m:limLoc m:val="undOvr"/>
                            <m:supHide m:val="on"/>
                            <m:ctrlPr>
                              <a:rPr lang="en-IN" sz="2400" b="1" i="1">
                                <a:solidFill>
                                  <a:schemeClr val="accent6">
                                    <a:lumMod val="50000"/>
                                  </a:schemeClr>
                                </a:solidFill>
                                <a:latin typeface="Cambria Math" panose="02040503050406030204" pitchFamily="18" charset="0"/>
                              </a:rPr>
                            </m:ctrlPr>
                          </m:naryPr>
                          <m:sub>
                            <m:r>
                              <a:rPr lang="en-US" sz="2400" b="1" i="1">
                                <a:solidFill>
                                  <a:schemeClr val="accent6">
                                    <a:lumMod val="50000"/>
                                  </a:schemeClr>
                                </a:solidFill>
                                <a:latin typeface="Cambria Math" panose="02040503050406030204" pitchFamily="18" charset="0"/>
                              </a:rPr>
                              <m:t>𝒊</m:t>
                            </m:r>
                            <m:r>
                              <a:rPr lang="en-US" sz="2400" b="1" i="1">
                                <a:solidFill>
                                  <a:schemeClr val="accent6">
                                    <a:lumMod val="50000"/>
                                  </a:schemeClr>
                                </a:solidFill>
                                <a:latin typeface="Cambria Math" panose="02040503050406030204" pitchFamily="18" charset="0"/>
                              </a:rPr>
                              <m:t>ɞ</m:t>
                            </m:r>
                            <m:r>
                              <a:rPr lang="en-US" sz="2400" b="1" i="1">
                                <a:solidFill>
                                  <a:schemeClr val="accent6">
                                    <a:lumMod val="50000"/>
                                  </a:schemeClr>
                                </a:solidFill>
                                <a:latin typeface="Cambria Math" panose="02040503050406030204" pitchFamily="18" charset="0"/>
                              </a:rPr>
                              <m:t>𝑳</m:t>
                            </m:r>
                          </m:sub>
                          <m:sup/>
                          <m:e>
                            <m:r>
                              <a:rPr lang="en-US" sz="2400" b="1" i="1">
                                <a:solidFill>
                                  <a:schemeClr val="accent6">
                                    <a:lumMod val="50000"/>
                                  </a:schemeClr>
                                </a:solidFill>
                                <a:latin typeface="Cambria Math" panose="02040503050406030204" pitchFamily="18" charset="0"/>
                              </a:rPr>
                              <m:t>𝑳𝒐</m:t>
                            </m:r>
                            <m:r>
                              <a:rPr lang="en-US" sz="2400" b="1" i="1">
                                <a:solidFill>
                                  <a:schemeClr val="accent6">
                                    <a:lumMod val="50000"/>
                                  </a:schemeClr>
                                </a:solidFill>
                                <a:latin typeface="Cambria Math" panose="02040503050406030204" pitchFamily="18" charset="0"/>
                              </a:rPr>
                              <m:t>_</m:t>
                            </m:r>
                            <m:r>
                              <a:rPr lang="en-US" sz="2400" b="1" i="1">
                                <a:solidFill>
                                  <a:schemeClr val="accent6">
                                    <a:lumMod val="50000"/>
                                  </a:schemeClr>
                                </a:solidFill>
                                <a:latin typeface="Cambria Math" panose="02040503050406030204" pitchFamily="18" charset="0"/>
                              </a:rPr>
                              <m:t>𝒔𝒄𝒐𝒓𝒆</m:t>
                            </m:r>
                            <m:r>
                              <a:rPr lang="en-US" sz="2400" b="1" i="1">
                                <a:solidFill>
                                  <a:schemeClr val="accent6">
                                    <a:lumMod val="50000"/>
                                  </a:schemeClr>
                                </a:solidFill>
                                <a:latin typeface="Cambria Math" panose="02040503050406030204" pitchFamily="18" charset="0"/>
                              </a:rPr>
                              <m:t>(</m:t>
                            </m:r>
                            <m:r>
                              <a:rPr lang="en-US" sz="2400" b="1" i="1">
                                <a:solidFill>
                                  <a:schemeClr val="accent6">
                                    <a:lumMod val="50000"/>
                                  </a:schemeClr>
                                </a:solidFill>
                                <a:latin typeface="Cambria Math" panose="02040503050406030204" pitchFamily="18" charset="0"/>
                              </a:rPr>
                              <m:t>𝑳𝒊</m:t>
                            </m:r>
                            <m:r>
                              <a:rPr lang="en-US" sz="2400" b="1" i="1">
                                <a:solidFill>
                                  <a:schemeClr val="accent6">
                                    <a:lumMod val="50000"/>
                                  </a:schemeClr>
                                </a:solidFill>
                                <a:latin typeface="Cambria Math" panose="02040503050406030204" pitchFamily="18" charset="0"/>
                              </a:rPr>
                              <m:t>)</m:t>
                            </m:r>
                          </m:e>
                        </m:nary>
                      </m:num>
                      <m:den>
                        <m:r>
                          <a:rPr lang="en-US" sz="2400" b="1" i="1">
                            <a:solidFill>
                              <a:schemeClr val="accent6">
                                <a:lumMod val="50000"/>
                              </a:schemeClr>
                            </a:solidFill>
                            <a:latin typeface="Cambria Math" panose="02040503050406030204" pitchFamily="18" charset="0"/>
                          </a:rPr>
                          <m:t>|</m:t>
                        </m:r>
                        <m:r>
                          <a:rPr lang="en-US" sz="2400" b="1" i="1">
                            <a:solidFill>
                              <a:schemeClr val="accent6">
                                <a:lumMod val="50000"/>
                              </a:schemeClr>
                            </a:solidFill>
                            <a:latin typeface="Cambria Math" panose="02040503050406030204" pitchFamily="18" charset="0"/>
                          </a:rPr>
                          <m:t>𝑳</m:t>
                        </m:r>
                        <m:r>
                          <a:rPr lang="en-US" sz="2400" b="1" i="1">
                            <a:solidFill>
                              <a:schemeClr val="accent6">
                                <a:lumMod val="50000"/>
                              </a:schemeClr>
                            </a:solidFill>
                            <a:latin typeface="Cambria Math" panose="02040503050406030204" pitchFamily="18" charset="0"/>
                          </a:rPr>
                          <m:t>|</m:t>
                        </m:r>
                      </m:den>
                    </m:f>
                  </m:oMath>
                </a14:m>
                <a:endParaRPr lang="en-US" sz="2400" b="1" dirty="0">
                  <a:solidFill>
                    <a:schemeClr val="accent6">
                      <a:lumMod val="50000"/>
                    </a:schemeClr>
                  </a:solidFill>
                  <a:latin typeface="Times New Roman" pitchFamily="18" charset="0"/>
                  <a:cs typeface="Times New Roman" pitchFamily="18" charset="0"/>
                </a:endParaRPr>
              </a:p>
              <a:p>
                <a:endParaRPr lang="en-US" sz="2000" b="1" dirty="0">
                  <a:solidFill>
                    <a:schemeClr val="accent6">
                      <a:lumMod val="50000"/>
                    </a:schemeClr>
                  </a:solidFill>
                </a:endParaRPr>
              </a:p>
              <a:p>
                <a:r>
                  <a:rPr lang="en-US" sz="2000" b="1" dirty="0" err="1">
                    <a:solidFill>
                      <a:schemeClr val="accent6">
                        <a:lumMod val="50000"/>
                      </a:schemeClr>
                    </a:solidFill>
                  </a:rPr>
                  <a:t>LO_score</a:t>
                </a:r>
                <a:r>
                  <a:rPr lang="en-US" sz="2000" b="1" dirty="0">
                    <a:solidFill>
                      <a:schemeClr val="accent6">
                        <a:lumMod val="50000"/>
                      </a:schemeClr>
                    </a:solidFill>
                  </a:rPr>
                  <a:t>(L</a:t>
                </a:r>
                <a:r>
                  <a:rPr lang="en-US" sz="2000" b="1" baseline="-25000" dirty="0">
                    <a:solidFill>
                      <a:schemeClr val="accent6">
                        <a:lumMod val="50000"/>
                      </a:schemeClr>
                    </a:solidFill>
                  </a:rPr>
                  <a:t>i</a:t>
                </a:r>
                <a:r>
                  <a:rPr lang="en-US" sz="2000" b="1" dirty="0">
                    <a:solidFill>
                      <a:schemeClr val="accent6">
                        <a:lumMod val="50000"/>
                      </a:schemeClr>
                    </a:solidFill>
                  </a:rPr>
                  <a:t>) = Max</a:t>
                </a:r>
                <a:r>
                  <a:rPr lang="en-US" sz="2000" b="1" baseline="-25000" dirty="0">
                    <a:solidFill>
                      <a:schemeClr val="accent6">
                        <a:lumMod val="50000"/>
                      </a:schemeClr>
                    </a:solidFill>
                  </a:rPr>
                  <a:t>j</a:t>
                </a:r>
                <a:r>
                  <a:rPr lang="en-US" sz="2000" b="1" dirty="0">
                    <a:solidFill>
                      <a:schemeClr val="accent6">
                        <a:lumMod val="50000"/>
                      </a:schemeClr>
                    </a:solidFill>
                  </a:rPr>
                  <a:t> (LAM [</a:t>
                </a:r>
                <a:r>
                  <a:rPr lang="en-US" sz="2000" b="1" dirty="0" err="1">
                    <a:solidFill>
                      <a:schemeClr val="accent6">
                        <a:lumMod val="50000"/>
                      </a:schemeClr>
                    </a:solidFill>
                  </a:rPr>
                  <a:t>i</a:t>
                </a:r>
                <a:r>
                  <a:rPr lang="en-US" sz="2000" b="1" dirty="0">
                    <a:solidFill>
                      <a:schemeClr val="accent6">
                        <a:lumMod val="50000"/>
                      </a:schemeClr>
                    </a:solidFill>
                  </a:rPr>
                  <a:t>, j])</a:t>
                </a:r>
              </a:p>
              <a:p>
                <a:r>
                  <a:rPr lang="en-US" b="1" dirty="0">
                    <a:solidFill>
                      <a:schemeClr val="accent6">
                        <a:lumMod val="50000"/>
                      </a:schemeClr>
                    </a:solidFill>
                  </a:rPr>
                  <a:t>	            </a:t>
                </a:r>
                <a:r>
                  <a:rPr lang="en-US" b="1" dirty="0" err="1">
                    <a:solidFill>
                      <a:schemeClr val="accent6">
                        <a:lumMod val="50000"/>
                      </a:schemeClr>
                    </a:solidFill>
                  </a:rPr>
                  <a:t>i</a:t>
                </a:r>
                <a:r>
                  <a:rPr lang="en-US" b="1" dirty="0">
                    <a:solidFill>
                      <a:schemeClr val="accent6">
                        <a:lumMod val="50000"/>
                      </a:schemeClr>
                    </a:solidFill>
                  </a:rPr>
                  <a:t> ɞ L and j ɞ Q</a:t>
                </a:r>
              </a:p>
              <a:p>
                <a:r>
                  <a:rPr lang="en-US" sz="2000" b="1" dirty="0">
                    <a:solidFill>
                      <a:schemeClr val="accent6">
                        <a:lumMod val="50000"/>
                      </a:schemeClr>
                    </a:solidFill>
                    <a:latin typeface="Times New Roman" pitchFamily="18" charset="0"/>
                    <a:cs typeface="Times New Roman" pitchFamily="18" charset="0"/>
                  </a:rPr>
                  <a:t>(excluding the values for non-utility questions)</a:t>
                </a:r>
              </a:p>
            </p:txBody>
          </p:sp>
        </mc:Choice>
        <mc:Fallback xmlns="">
          <p:sp>
            <p:nvSpPr>
              <p:cNvPr id="6" name="TextBox 5"/>
              <p:cNvSpPr txBox="1">
                <a:spLocks noRot="1" noChangeAspect="1" noMove="1" noResize="1" noEditPoints="1" noAdjustHandles="1" noChangeArrowheads="1" noChangeShapeType="1" noTextEdit="1"/>
              </p:cNvSpPr>
              <p:nvPr/>
            </p:nvSpPr>
            <p:spPr>
              <a:xfrm>
                <a:off x="5410200" y="2743200"/>
                <a:ext cx="3429000" cy="2194062"/>
              </a:xfrm>
              <a:prstGeom prst="rect">
                <a:avLst/>
              </a:prstGeom>
              <a:blipFill>
                <a:blip r:embed="rId2"/>
                <a:stretch>
                  <a:fillRect l="-2847" r="-534" b="-4167"/>
                </a:stretch>
              </a:blipFill>
            </p:spPr>
            <p:txBody>
              <a:bodyPr/>
              <a:lstStyle/>
              <a:p>
                <a:r>
                  <a:rPr lang="en-IN">
                    <a:noFill/>
                  </a:rPr>
                  <a:t> </a:t>
                </a:r>
              </a:p>
            </p:txBody>
          </p:sp>
        </mc:Fallback>
      </mc:AlternateContent>
      <p:sp>
        <p:nvSpPr>
          <p:cNvPr id="7" name="Folded Corner 6"/>
          <p:cNvSpPr/>
          <p:nvPr/>
        </p:nvSpPr>
        <p:spPr bwMode="auto">
          <a:xfrm>
            <a:off x="5715000" y="0"/>
            <a:ext cx="33528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t>IQuE/Stage 3/ Cog-Alignment  Matrix</a:t>
            </a:r>
          </a:p>
        </p:txBody>
      </p:sp>
      <p:pic>
        <p:nvPicPr>
          <p:cNvPr id="9" name="Picture 8">
            <a:extLst>
              <a:ext uri="{FF2B5EF4-FFF2-40B4-BE49-F238E27FC236}">
                <a16:creationId xmlns:a16="http://schemas.microsoft.com/office/drawing/2014/main" id="{3D932527-0AB3-46D6-A9A1-53A4D3CB540E}"/>
              </a:ext>
            </a:extLst>
          </p:cNvPr>
          <p:cNvPicPr>
            <a:picLocks noChangeAspect="1"/>
          </p:cNvPicPr>
          <p:nvPr/>
        </p:nvPicPr>
        <p:blipFill>
          <a:blip r:embed="rId3"/>
          <a:stretch>
            <a:fillRect/>
          </a:stretch>
        </p:blipFill>
        <p:spPr>
          <a:xfrm>
            <a:off x="457200" y="2438400"/>
            <a:ext cx="4733925" cy="3429000"/>
          </a:xfrm>
          <a:prstGeom prst="rect">
            <a:avLst/>
          </a:prstGeom>
        </p:spPr>
      </p:pic>
      <p:sp>
        <p:nvSpPr>
          <p:cNvPr id="10" name="Rectangle 9">
            <a:extLst>
              <a:ext uri="{FF2B5EF4-FFF2-40B4-BE49-F238E27FC236}">
                <a16:creationId xmlns:a16="http://schemas.microsoft.com/office/drawing/2014/main" id="{7E50143D-0838-4CF6-82F4-BA459BD8D851}"/>
              </a:ext>
            </a:extLst>
          </p:cNvPr>
          <p:cNvSpPr/>
          <p:nvPr/>
        </p:nvSpPr>
        <p:spPr>
          <a:xfrm>
            <a:off x="6934200" y="58674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4" action="ppaction://hlinksldjump"/>
              </a:rPr>
              <a:t>RETURN</a:t>
            </a:r>
            <a:endParaRPr lang="en-IN" dirty="0"/>
          </a:p>
        </p:txBody>
      </p:sp>
    </p:spTree>
    <p:extLst>
      <p:ext uri="{BB962C8B-B14F-4D97-AF65-F5344CB8AC3E}">
        <p14:creationId xmlns:p14="http://schemas.microsoft.com/office/powerpoint/2010/main" val="19641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6F1C-76DA-4536-8823-72B0656633EB}"/>
              </a:ext>
            </a:extLst>
          </p:cNvPr>
          <p:cNvSpPr>
            <a:spLocks noGrp="1"/>
          </p:cNvSpPr>
          <p:nvPr>
            <p:ph type="title"/>
          </p:nvPr>
        </p:nvSpPr>
        <p:spPr>
          <a:xfrm>
            <a:off x="457200" y="274638"/>
            <a:ext cx="8229600" cy="715962"/>
          </a:xfrm>
        </p:spPr>
        <p:txBody>
          <a:bodyPr>
            <a:normAutofit fontScale="90000"/>
          </a:bodyPr>
          <a:lstStyle/>
          <a:p>
            <a:r>
              <a:rPr lang="en-US" b="1" dirty="0">
                <a:solidFill>
                  <a:srgbClr val="C00000"/>
                </a:solidFill>
              </a:rPr>
              <a:t>Scope and Limitations of Thesis</a:t>
            </a:r>
            <a:endParaRPr lang="en-IN" b="1" dirty="0">
              <a:solidFill>
                <a:srgbClr val="C00000"/>
              </a:solidFill>
            </a:endParaRPr>
          </a:p>
        </p:txBody>
      </p:sp>
      <p:sp>
        <p:nvSpPr>
          <p:cNvPr id="6" name="Content Placeholder 5">
            <a:extLst>
              <a:ext uri="{FF2B5EF4-FFF2-40B4-BE49-F238E27FC236}">
                <a16:creationId xmlns:a16="http://schemas.microsoft.com/office/drawing/2014/main" id="{1F4B02C9-4874-45B7-87C0-939686DACFEF}"/>
              </a:ext>
            </a:extLst>
          </p:cNvPr>
          <p:cNvSpPr>
            <a:spLocks noGrp="1"/>
          </p:cNvSpPr>
          <p:nvPr>
            <p:ph idx="1"/>
          </p:nvPr>
        </p:nvSpPr>
        <p:spPr>
          <a:xfrm>
            <a:off x="457200" y="1295400"/>
            <a:ext cx="8458200" cy="4953000"/>
          </a:xfrm>
        </p:spPr>
        <p:txBody>
          <a:bodyPr>
            <a:normAutofit fontScale="85000" lnSpcReduction="20000"/>
          </a:bodyPr>
          <a:lstStyle/>
          <a:p>
            <a:pPr marL="0" indent="0">
              <a:buNone/>
            </a:pPr>
            <a:r>
              <a:rPr lang="en-IN" sz="2400" b="1" dirty="0"/>
              <a:t>[A] Quality Parameters of AI</a:t>
            </a:r>
          </a:p>
          <a:p>
            <a:r>
              <a:rPr lang="en-US" sz="2400" dirty="0"/>
              <a:t>The emphasis of framework is on alignment problem</a:t>
            </a:r>
          </a:p>
          <a:p>
            <a:pPr marL="0" indent="0">
              <a:buNone/>
            </a:pPr>
            <a:r>
              <a:rPr lang="en-US" sz="2400" dirty="0"/>
              <a:t> </a:t>
            </a:r>
            <a:endParaRPr lang="en-IN" sz="2400" b="1" dirty="0"/>
          </a:p>
          <a:p>
            <a:pPr marL="0" indent="0">
              <a:buNone/>
            </a:pPr>
            <a:r>
              <a:rPr lang="en-IN" sz="2400" b="1" dirty="0"/>
              <a:t>[B] </a:t>
            </a:r>
            <a:r>
              <a:rPr lang="en-US" sz="2400" b="1" dirty="0"/>
              <a:t>Type of LOs and Questions</a:t>
            </a:r>
            <a:r>
              <a:rPr lang="en-US" sz="2400" dirty="0"/>
              <a:t> </a:t>
            </a:r>
          </a:p>
          <a:p>
            <a:r>
              <a:rPr lang="en-US" sz="2400" dirty="0"/>
              <a:t>LOs and questions must be machine parsable.</a:t>
            </a:r>
          </a:p>
          <a:p>
            <a:r>
              <a:rPr lang="en-IN" sz="2400" dirty="0"/>
              <a:t>There should be some indication of concepts involved</a:t>
            </a:r>
          </a:p>
          <a:p>
            <a:r>
              <a:rPr lang="en-US" sz="2400" dirty="0"/>
              <a:t>system is capable of handling domains where predominantly text based questions are present.</a:t>
            </a:r>
          </a:p>
          <a:p>
            <a:r>
              <a:rPr lang="en-US" sz="2400" dirty="0"/>
              <a:t>Certain natural language ambiguities are handled by a manual pre-processing step</a:t>
            </a:r>
          </a:p>
          <a:p>
            <a:pPr marL="0" indent="0">
              <a:buNone/>
            </a:pPr>
            <a:endParaRPr lang="en-IN" sz="2400" dirty="0"/>
          </a:p>
          <a:p>
            <a:pPr marL="0" indent="0">
              <a:buNone/>
            </a:pPr>
            <a:r>
              <a:rPr lang="en-US" sz="2400" b="1" dirty="0"/>
              <a:t>[C] Type of Assessments</a:t>
            </a:r>
          </a:p>
          <a:p>
            <a:r>
              <a:rPr lang="en-US" sz="2400" dirty="0"/>
              <a:t>Restricted only to written assessments in a typical university scenario</a:t>
            </a:r>
          </a:p>
          <a:p>
            <a:endParaRPr lang="en-US" sz="2400" b="1" dirty="0"/>
          </a:p>
          <a:p>
            <a:pPr marL="0" indent="0">
              <a:buNone/>
            </a:pPr>
            <a:r>
              <a:rPr lang="en-US" sz="2400" b="1" dirty="0"/>
              <a:t>[D]Selection of Domain</a:t>
            </a:r>
          </a:p>
          <a:p>
            <a:r>
              <a:rPr lang="en-US" sz="2400" dirty="0"/>
              <a:t>Data Structures</a:t>
            </a:r>
          </a:p>
          <a:p>
            <a:endParaRPr lang="en-US" sz="2400" dirty="0"/>
          </a:p>
          <a:p>
            <a:endParaRPr lang="en-US" sz="2400" b="1" dirty="0"/>
          </a:p>
          <a:p>
            <a:endParaRPr lang="en-IN" sz="2400" dirty="0"/>
          </a:p>
        </p:txBody>
      </p:sp>
      <p:sp>
        <p:nvSpPr>
          <p:cNvPr id="3" name="Date Placeholder 2">
            <a:extLst>
              <a:ext uri="{FF2B5EF4-FFF2-40B4-BE49-F238E27FC236}">
                <a16:creationId xmlns:a16="http://schemas.microsoft.com/office/drawing/2014/main" id="{E8CC3545-6EA8-4E59-A39B-6690738A11F2}"/>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D364A509-AE1D-4BF3-AABC-9EB9B5FC4C18}"/>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1D2AA1C4-3763-477F-9F15-38D14C5D7731}"/>
              </a:ext>
            </a:extLst>
          </p:cNvPr>
          <p:cNvSpPr>
            <a:spLocks noGrp="1"/>
          </p:cNvSpPr>
          <p:nvPr>
            <p:ph type="sldNum" sz="quarter" idx="12"/>
          </p:nvPr>
        </p:nvSpPr>
        <p:spPr/>
        <p:txBody>
          <a:bodyPr/>
          <a:lstStyle/>
          <a:p>
            <a:fld id="{3CC161E5-DE07-4961-B22F-C68CF7F3FCB9}" type="slidenum">
              <a:rPr lang="en-US" smtClean="0"/>
              <a:t>7</a:t>
            </a:fld>
            <a:endParaRPr lang="en-US"/>
          </a:p>
        </p:txBody>
      </p:sp>
    </p:spTree>
    <p:extLst>
      <p:ext uri="{BB962C8B-B14F-4D97-AF65-F5344CB8AC3E}">
        <p14:creationId xmlns:p14="http://schemas.microsoft.com/office/powerpoint/2010/main" val="2343426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47800"/>
            <a:ext cx="9067800" cy="4525963"/>
          </a:xfrm>
        </p:spPr>
        <p:txBody>
          <a:bodyPr/>
          <a:lstStyle/>
          <a:p>
            <a:pPr marL="0" indent="0" algn="ctr">
              <a:buNone/>
            </a:pPr>
            <a:r>
              <a:rPr lang="en-US" sz="8800" dirty="0">
                <a:solidFill>
                  <a:srgbClr val="D91C0D"/>
                </a:solidFill>
              </a:rPr>
              <a:t>IQuE </a:t>
            </a:r>
          </a:p>
          <a:p>
            <a:pPr marL="0" indent="0">
              <a:buNone/>
            </a:pPr>
            <a:r>
              <a:rPr lang="en-US" dirty="0">
                <a:solidFill>
                  <a:srgbClr val="D91C0D"/>
                </a:solidFill>
              </a:rPr>
              <a:t> </a:t>
            </a:r>
            <a:r>
              <a:rPr lang="en-US" sz="4400" dirty="0">
                <a:solidFill>
                  <a:srgbClr val="D91C0D"/>
                </a:solidFill>
              </a:rPr>
              <a:t>(Instrument Quality Evaluator System)</a:t>
            </a:r>
          </a:p>
          <a:p>
            <a:pPr marL="0" indent="0" algn="ctr">
              <a:buNone/>
            </a:pPr>
            <a:r>
              <a:rPr lang="en-US" dirty="0"/>
              <a:t>  </a:t>
            </a:r>
            <a:endParaRPr lang="en-US" sz="6000" dirty="0"/>
          </a:p>
        </p:txBody>
      </p:sp>
      <p:sp>
        <p:nvSpPr>
          <p:cNvPr id="5" name="Rectangle 4"/>
          <p:cNvSpPr/>
          <p:nvPr/>
        </p:nvSpPr>
        <p:spPr>
          <a:xfrm>
            <a:off x="609600" y="1566208"/>
            <a:ext cx="819273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dirty="0">
                <a:solidFill>
                  <a:schemeClr val="accent6">
                    <a:lumMod val="50000"/>
                  </a:schemeClr>
                </a:solidFill>
              </a:rPr>
              <a:t> </a:t>
            </a:r>
            <a:endParaRPr lang="en-US" sz="4000" dirty="0">
              <a:solidFill>
                <a:schemeClr val="accent6">
                  <a:lumMod val="50000"/>
                </a:schemeClr>
              </a:solidFill>
            </a:endParaRPr>
          </a:p>
        </p:txBody>
      </p:sp>
      <p:sp>
        <p:nvSpPr>
          <p:cNvPr id="2" name="Date Placeholder 1">
            <a:extLst>
              <a:ext uri="{FF2B5EF4-FFF2-40B4-BE49-F238E27FC236}">
                <a16:creationId xmlns:a16="http://schemas.microsoft.com/office/drawing/2014/main" id="{8CE3AD90-43CF-4973-A7EC-4EE27CC4190F}"/>
              </a:ext>
            </a:extLst>
          </p:cNvPr>
          <p:cNvSpPr>
            <a:spLocks noGrp="1"/>
          </p:cNvSpPr>
          <p:nvPr>
            <p:ph type="dt" sz="half" idx="10"/>
          </p:nvPr>
        </p:nvSpPr>
        <p:spPr/>
        <p:txBody>
          <a:bodyPr/>
          <a:lstStyle/>
          <a:p>
            <a:r>
              <a:rPr lang="en-US"/>
              <a:t>17-10-2017</a:t>
            </a:r>
          </a:p>
        </p:txBody>
      </p:sp>
      <p:sp>
        <p:nvSpPr>
          <p:cNvPr id="6" name="Footer Placeholder 5">
            <a:extLst>
              <a:ext uri="{FF2B5EF4-FFF2-40B4-BE49-F238E27FC236}">
                <a16:creationId xmlns:a16="http://schemas.microsoft.com/office/drawing/2014/main" id="{5AF67728-21E8-4823-ABB3-D6B51E20D206}"/>
              </a:ext>
            </a:extLst>
          </p:cNvPr>
          <p:cNvSpPr>
            <a:spLocks noGrp="1"/>
          </p:cNvSpPr>
          <p:nvPr>
            <p:ph type="ftr" sz="quarter" idx="11"/>
          </p:nvPr>
        </p:nvSpPr>
        <p:spPr/>
        <p:txBody>
          <a:bodyPr/>
          <a:lstStyle/>
          <a:p>
            <a:r>
              <a:rPr lang="en-US"/>
              <a:t>Framework for generation and evaluation of Assessment Instrument</a:t>
            </a:r>
          </a:p>
        </p:txBody>
      </p:sp>
      <p:sp>
        <p:nvSpPr>
          <p:cNvPr id="7" name="Slide Number Placeholder 6">
            <a:extLst>
              <a:ext uri="{FF2B5EF4-FFF2-40B4-BE49-F238E27FC236}">
                <a16:creationId xmlns:a16="http://schemas.microsoft.com/office/drawing/2014/main" id="{21AAA27E-AD65-476F-A0AB-E506879DAD73}"/>
              </a:ext>
            </a:extLst>
          </p:cNvPr>
          <p:cNvSpPr>
            <a:spLocks noGrp="1"/>
          </p:cNvSpPr>
          <p:nvPr>
            <p:ph type="sldNum" sz="quarter" idx="12"/>
          </p:nvPr>
        </p:nvSpPr>
        <p:spPr/>
        <p:txBody>
          <a:bodyPr/>
          <a:lstStyle/>
          <a:p>
            <a:fld id="{3CC161E5-DE07-4961-B22F-C68CF7F3FCB9}" type="slidenum">
              <a:rPr lang="en-US" smtClean="0"/>
              <a:t>70</a:t>
            </a:fld>
            <a:endParaRPr lang="en-US"/>
          </a:p>
        </p:txBody>
      </p:sp>
    </p:spTree>
    <p:extLst>
      <p:ext uri="{BB962C8B-B14F-4D97-AF65-F5344CB8AC3E}">
        <p14:creationId xmlns:p14="http://schemas.microsoft.com/office/powerpoint/2010/main" val="2253594690"/>
      </p:ext>
    </p:extLst>
  </p:cSld>
  <p:clrMapOvr>
    <a:masterClrMapping/>
  </p:clrMapOvr>
  <mc:AlternateContent xmlns:mc="http://schemas.openxmlformats.org/markup-compatibility/2006" xmlns:p14="http://schemas.microsoft.com/office/powerpoint/2010/main">
    <mc:Choice Requires="p14">
      <p:transition spd="slow" p14:dur="2000" advTm="1589"/>
    </mc:Choice>
    <mc:Fallback xmlns="">
      <p:transition spd="slow" advTm="1589"/>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2195512" cy="170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20059626">
            <a:off x="2480661" y="3847750"/>
            <a:ext cx="1313976" cy="37032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44C4F0A5-3955-48B6-87B8-F12166B8C1A7}"/>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A7A8F49A-F06E-4ABA-97DD-98FA31D316DF}"/>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2AB06EEE-2BBE-4326-A90D-6FE82648F46F}"/>
              </a:ext>
            </a:extLst>
          </p:cNvPr>
          <p:cNvSpPr>
            <a:spLocks noGrp="1"/>
          </p:cNvSpPr>
          <p:nvPr>
            <p:ph type="sldNum" sz="quarter" idx="12"/>
          </p:nvPr>
        </p:nvSpPr>
        <p:spPr/>
        <p:txBody>
          <a:bodyPr/>
          <a:lstStyle/>
          <a:p>
            <a:fld id="{3CC161E5-DE07-4961-B22F-C68CF7F3FCB9}" type="slidenum">
              <a:rPr lang="en-US" smtClean="0"/>
              <a:t>71</a:t>
            </a:fld>
            <a:endParaRPr lang="en-US"/>
          </a:p>
        </p:txBody>
      </p:sp>
    </p:spTree>
    <p:extLst>
      <p:ext uri="{BB962C8B-B14F-4D97-AF65-F5344CB8AC3E}">
        <p14:creationId xmlns:p14="http://schemas.microsoft.com/office/powerpoint/2010/main" val="1293882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28800"/>
            <a:ext cx="34242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9022250">
            <a:off x="4175887" y="4305072"/>
            <a:ext cx="927728" cy="37032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0E8CC713-0085-4301-AC3D-A450B1098158}"/>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16BA5653-1868-4EA6-B2B2-11418A69F28E}"/>
              </a:ext>
            </a:extLst>
          </p:cNvPr>
          <p:cNvSpPr>
            <a:spLocks noGrp="1"/>
          </p:cNvSpPr>
          <p:nvPr>
            <p:ph type="ftr" sz="quarter" idx="11"/>
          </p:nvPr>
        </p:nvSpPr>
        <p:spPr/>
        <p:txBody>
          <a:bodyPr/>
          <a:lstStyle/>
          <a:p>
            <a:r>
              <a:rPr lang="en-US"/>
              <a:t>Framework for generation and evaluation of Assessment Instrument</a:t>
            </a:r>
          </a:p>
        </p:txBody>
      </p:sp>
      <p:sp>
        <p:nvSpPr>
          <p:cNvPr id="4" name="Slide Number Placeholder 3">
            <a:extLst>
              <a:ext uri="{FF2B5EF4-FFF2-40B4-BE49-F238E27FC236}">
                <a16:creationId xmlns:a16="http://schemas.microsoft.com/office/drawing/2014/main" id="{0BB146EC-4216-4E0E-BAD1-0A7C6B9C4F0F}"/>
              </a:ext>
            </a:extLst>
          </p:cNvPr>
          <p:cNvSpPr>
            <a:spLocks noGrp="1"/>
          </p:cNvSpPr>
          <p:nvPr>
            <p:ph type="sldNum" sz="quarter" idx="12"/>
          </p:nvPr>
        </p:nvSpPr>
        <p:spPr/>
        <p:txBody>
          <a:bodyPr/>
          <a:lstStyle/>
          <a:p>
            <a:fld id="{3CC161E5-DE07-4961-B22F-C68CF7F3FCB9}" type="slidenum">
              <a:rPr lang="en-US" smtClean="0"/>
              <a:t>72</a:t>
            </a:fld>
            <a:endParaRPr lang="en-US"/>
          </a:p>
        </p:txBody>
      </p:sp>
    </p:spTree>
    <p:extLst>
      <p:ext uri="{BB962C8B-B14F-4D97-AF65-F5344CB8AC3E}">
        <p14:creationId xmlns:p14="http://schemas.microsoft.com/office/powerpoint/2010/main" val="1525002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0B867-A3A3-48F5-8BF2-26035FA3292C}"/>
              </a:ext>
            </a:extLst>
          </p:cNvPr>
          <p:cNvPicPr>
            <a:picLocks noChangeAspect="1"/>
          </p:cNvPicPr>
          <p:nvPr/>
        </p:nvPicPr>
        <p:blipFill>
          <a:blip r:embed="rId2"/>
          <a:stretch>
            <a:fillRect/>
          </a:stretch>
        </p:blipFill>
        <p:spPr>
          <a:xfrm>
            <a:off x="1403649" y="0"/>
            <a:ext cx="6368752" cy="6328143"/>
          </a:xfrm>
          <a:prstGeom prst="rect">
            <a:avLst/>
          </a:prstGeom>
        </p:spPr>
      </p:pic>
      <p:sp>
        <p:nvSpPr>
          <p:cNvPr id="3" name="Right Arrow 2"/>
          <p:cNvSpPr/>
          <p:nvPr/>
        </p:nvSpPr>
        <p:spPr>
          <a:xfrm rot="19583072">
            <a:off x="4218675" y="5865115"/>
            <a:ext cx="738701" cy="312921"/>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noFill/>
            </a:endParaRPr>
          </a:p>
        </p:txBody>
      </p:sp>
      <p:sp>
        <p:nvSpPr>
          <p:cNvPr id="4" name="Date Placeholder 3">
            <a:extLst>
              <a:ext uri="{FF2B5EF4-FFF2-40B4-BE49-F238E27FC236}">
                <a16:creationId xmlns:a16="http://schemas.microsoft.com/office/drawing/2014/main" id="{16AAF62C-6A5A-489B-8E04-B6DCE1666859}"/>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1320C505-6A47-47A8-8F36-ED70F7B2982F}"/>
              </a:ext>
            </a:extLst>
          </p:cNvPr>
          <p:cNvSpPr>
            <a:spLocks noGrp="1"/>
          </p:cNvSpPr>
          <p:nvPr>
            <p:ph type="ftr" sz="quarter" idx="11"/>
          </p:nvPr>
        </p:nvSpPr>
        <p:spPr/>
        <p:txBody>
          <a:bodyPr/>
          <a:lstStyle/>
          <a:p>
            <a:r>
              <a:rPr lang="en-US" dirty="0"/>
              <a:t>Framework for generation and evaluation of Assessment Instrument</a:t>
            </a:r>
          </a:p>
        </p:txBody>
      </p:sp>
      <p:sp>
        <p:nvSpPr>
          <p:cNvPr id="6" name="Slide Number Placeholder 5">
            <a:extLst>
              <a:ext uri="{FF2B5EF4-FFF2-40B4-BE49-F238E27FC236}">
                <a16:creationId xmlns:a16="http://schemas.microsoft.com/office/drawing/2014/main" id="{4C6E7E7B-15CA-4ADB-879F-A2EFCBE7598E}"/>
              </a:ext>
            </a:extLst>
          </p:cNvPr>
          <p:cNvSpPr>
            <a:spLocks noGrp="1"/>
          </p:cNvSpPr>
          <p:nvPr>
            <p:ph type="sldNum" sz="quarter" idx="12"/>
          </p:nvPr>
        </p:nvSpPr>
        <p:spPr/>
        <p:txBody>
          <a:bodyPr/>
          <a:lstStyle/>
          <a:p>
            <a:fld id="{3CC161E5-DE07-4961-B22F-C68CF7F3FCB9}" type="slidenum">
              <a:rPr lang="en-US" smtClean="0"/>
              <a:t>73</a:t>
            </a:fld>
            <a:endParaRPr lang="en-US"/>
          </a:p>
        </p:txBody>
      </p:sp>
    </p:spTree>
    <p:extLst>
      <p:ext uri="{BB962C8B-B14F-4D97-AF65-F5344CB8AC3E}">
        <p14:creationId xmlns:p14="http://schemas.microsoft.com/office/powerpoint/2010/main" val="541627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2780347"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0059626">
            <a:off x="2377563" y="2792323"/>
            <a:ext cx="1313976" cy="37032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2A256CBA-A387-4AE6-844B-3B4AA6E2F9D7}"/>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AF0D49D5-FAB4-4039-AD30-9D6965028923}"/>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41D102F7-DDE4-4A3A-B604-A64DB28A1348}"/>
              </a:ext>
            </a:extLst>
          </p:cNvPr>
          <p:cNvSpPr>
            <a:spLocks noGrp="1"/>
          </p:cNvSpPr>
          <p:nvPr>
            <p:ph type="sldNum" sz="quarter" idx="12"/>
          </p:nvPr>
        </p:nvSpPr>
        <p:spPr/>
        <p:txBody>
          <a:bodyPr/>
          <a:lstStyle/>
          <a:p>
            <a:fld id="{3CC161E5-DE07-4961-B22F-C68CF7F3FCB9}" type="slidenum">
              <a:rPr lang="en-US" smtClean="0"/>
              <a:t>74</a:t>
            </a:fld>
            <a:endParaRPr lang="en-US"/>
          </a:p>
        </p:txBody>
      </p:sp>
    </p:spTree>
    <p:extLst>
      <p:ext uri="{BB962C8B-B14F-4D97-AF65-F5344CB8AC3E}">
        <p14:creationId xmlns:p14="http://schemas.microsoft.com/office/powerpoint/2010/main" val="4049407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04800" y="0"/>
            <a:ext cx="1066800" cy="281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77781" y="2566987"/>
            <a:ext cx="1066800" cy="8905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5029200"/>
            <a:ext cx="1066800" cy="8905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4E082C4-6C7F-426E-8B0A-B0412BBB9EB5}"/>
              </a:ext>
            </a:extLst>
          </p:cNvPr>
          <p:cNvSpPr>
            <a:spLocks noGrp="1"/>
          </p:cNvSpPr>
          <p:nvPr>
            <p:ph type="dt" sz="half" idx="10"/>
          </p:nvPr>
        </p:nvSpPr>
        <p:spPr/>
        <p:txBody>
          <a:bodyPr/>
          <a:lstStyle/>
          <a:p>
            <a:r>
              <a:rPr lang="en-US"/>
              <a:t>17-10-2017</a:t>
            </a:r>
          </a:p>
        </p:txBody>
      </p:sp>
      <p:sp>
        <p:nvSpPr>
          <p:cNvPr id="6" name="Footer Placeholder 5">
            <a:extLst>
              <a:ext uri="{FF2B5EF4-FFF2-40B4-BE49-F238E27FC236}">
                <a16:creationId xmlns:a16="http://schemas.microsoft.com/office/drawing/2014/main" id="{5F877AE1-9F19-4327-B952-626B631DEDC0}"/>
              </a:ext>
            </a:extLst>
          </p:cNvPr>
          <p:cNvSpPr>
            <a:spLocks noGrp="1"/>
          </p:cNvSpPr>
          <p:nvPr>
            <p:ph type="ftr" sz="quarter" idx="11"/>
          </p:nvPr>
        </p:nvSpPr>
        <p:spPr/>
        <p:txBody>
          <a:bodyPr/>
          <a:lstStyle/>
          <a:p>
            <a:r>
              <a:rPr lang="en-US"/>
              <a:t>Framework for generation and evaluation of Assessment Instrument</a:t>
            </a:r>
          </a:p>
        </p:txBody>
      </p:sp>
      <p:sp>
        <p:nvSpPr>
          <p:cNvPr id="7" name="Slide Number Placeholder 6">
            <a:extLst>
              <a:ext uri="{FF2B5EF4-FFF2-40B4-BE49-F238E27FC236}">
                <a16:creationId xmlns:a16="http://schemas.microsoft.com/office/drawing/2014/main" id="{2EE142DF-CBA1-410A-A7F0-1B173DA27C2F}"/>
              </a:ext>
            </a:extLst>
          </p:cNvPr>
          <p:cNvSpPr>
            <a:spLocks noGrp="1"/>
          </p:cNvSpPr>
          <p:nvPr>
            <p:ph type="sldNum" sz="quarter" idx="12"/>
          </p:nvPr>
        </p:nvSpPr>
        <p:spPr/>
        <p:txBody>
          <a:bodyPr/>
          <a:lstStyle/>
          <a:p>
            <a:fld id="{3CC161E5-DE07-4961-B22F-C68CF7F3FCB9}" type="slidenum">
              <a:rPr lang="en-US" smtClean="0"/>
              <a:t>75</a:t>
            </a:fld>
            <a:endParaRPr lang="en-US"/>
          </a:p>
        </p:txBody>
      </p:sp>
    </p:spTree>
    <p:extLst>
      <p:ext uri="{BB962C8B-B14F-4D97-AF65-F5344CB8AC3E}">
        <p14:creationId xmlns:p14="http://schemas.microsoft.com/office/powerpoint/2010/main" val="2387257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2780347"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040100">
            <a:off x="2986594" y="3453716"/>
            <a:ext cx="892186" cy="37032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8D502A66-5E17-41FC-889D-1B29A45293C2}"/>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4E6A0B56-BF67-4092-B6E1-9D93214FC958}"/>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4D67CCA6-B15D-4749-B249-05A5AD54DFD2}"/>
              </a:ext>
            </a:extLst>
          </p:cNvPr>
          <p:cNvSpPr>
            <a:spLocks noGrp="1"/>
          </p:cNvSpPr>
          <p:nvPr>
            <p:ph type="sldNum" sz="quarter" idx="12"/>
          </p:nvPr>
        </p:nvSpPr>
        <p:spPr/>
        <p:txBody>
          <a:bodyPr/>
          <a:lstStyle/>
          <a:p>
            <a:fld id="{3CC161E5-DE07-4961-B22F-C68CF7F3FCB9}" type="slidenum">
              <a:rPr lang="en-US" smtClean="0"/>
              <a:t>76</a:t>
            </a:fld>
            <a:endParaRPr lang="en-US"/>
          </a:p>
        </p:txBody>
      </p:sp>
    </p:spTree>
    <p:extLst>
      <p:ext uri="{BB962C8B-B14F-4D97-AF65-F5344CB8AC3E}">
        <p14:creationId xmlns:p14="http://schemas.microsoft.com/office/powerpoint/2010/main" val="2055729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33513"/>
            <a:ext cx="48768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E14008CC-0F01-4721-9E76-03F9D6674EAF}"/>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46B8D6D5-D382-4385-95B6-EAC85C931A2E}"/>
              </a:ext>
            </a:extLst>
          </p:cNvPr>
          <p:cNvSpPr>
            <a:spLocks noGrp="1"/>
          </p:cNvSpPr>
          <p:nvPr>
            <p:ph type="ftr" sz="quarter" idx="11"/>
          </p:nvPr>
        </p:nvSpPr>
        <p:spPr/>
        <p:txBody>
          <a:bodyPr/>
          <a:lstStyle/>
          <a:p>
            <a:r>
              <a:rPr lang="en-US"/>
              <a:t>Framework for generation and evaluation of Assessment Instrument</a:t>
            </a:r>
          </a:p>
        </p:txBody>
      </p:sp>
      <p:sp>
        <p:nvSpPr>
          <p:cNvPr id="4" name="Slide Number Placeholder 3">
            <a:extLst>
              <a:ext uri="{FF2B5EF4-FFF2-40B4-BE49-F238E27FC236}">
                <a16:creationId xmlns:a16="http://schemas.microsoft.com/office/drawing/2014/main" id="{285AFC48-DEAB-4C58-B6E5-8F2EC8A04EA4}"/>
              </a:ext>
            </a:extLst>
          </p:cNvPr>
          <p:cNvSpPr>
            <a:spLocks noGrp="1"/>
          </p:cNvSpPr>
          <p:nvPr>
            <p:ph type="sldNum" sz="quarter" idx="12"/>
          </p:nvPr>
        </p:nvSpPr>
        <p:spPr/>
        <p:txBody>
          <a:bodyPr/>
          <a:lstStyle/>
          <a:p>
            <a:fld id="{3CC161E5-DE07-4961-B22F-C68CF7F3FCB9}" type="slidenum">
              <a:rPr lang="en-US" smtClean="0"/>
              <a:t>77</a:t>
            </a:fld>
            <a:endParaRPr lang="en-US"/>
          </a:p>
        </p:txBody>
      </p:sp>
    </p:spTree>
    <p:extLst>
      <p:ext uri="{BB962C8B-B14F-4D97-AF65-F5344CB8AC3E}">
        <p14:creationId xmlns:p14="http://schemas.microsoft.com/office/powerpoint/2010/main" val="20792078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0B867-A3A3-48F5-8BF2-26035FA3292C}"/>
              </a:ext>
            </a:extLst>
          </p:cNvPr>
          <p:cNvPicPr>
            <a:picLocks noChangeAspect="1"/>
          </p:cNvPicPr>
          <p:nvPr/>
        </p:nvPicPr>
        <p:blipFill>
          <a:blip r:embed="rId2"/>
          <a:stretch>
            <a:fillRect/>
          </a:stretch>
        </p:blipFill>
        <p:spPr>
          <a:xfrm>
            <a:off x="1600200" y="152400"/>
            <a:ext cx="6140151" cy="6101000"/>
          </a:xfrm>
          <a:prstGeom prst="rect">
            <a:avLst/>
          </a:prstGeom>
        </p:spPr>
      </p:pic>
      <p:sp>
        <p:nvSpPr>
          <p:cNvPr id="3" name="Right Arrow 2"/>
          <p:cNvSpPr/>
          <p:nvPr/>
        </p:nvSpPr>
        <p:spPr>
          <a:xfrm rot="19583072">
            <a:off x="4368254" y="6184414"/>
            <a:ext cx="738701" cy="312921"/>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noFill/>
            </a:endParaRPr>
          </a:p>
        </p:txBody>
      </p:sp>
      <p:sp>
        <p:nvSpPr>
          <p:cNvPr id="4" name="Date Placeholder 3">
            <a:extLst>
              <a:ext uri="{FF2B5EF4-FFF2-40B4-BE49-F238E27FC236}">
                <a16:creationId xmlns:a16="http://schemas.microsoft.com/office/drawing/2014/main" id="{11C91FB1-DD60-402D-AFC4-CF785DEED2BB}"/>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D9CBF6D8-AE2F-4EBE-BFA6-19418221A8B5}"/>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4E6D6DF8-D218-4EF2-A977-A5C1E55296E7}"/>
              </a:ext>
            </a:extLst>
          </p:cNvPr>
          <p:cNvSpPr>
            <a:spLocks noGrp="1"/>
          </p:cNvSpPr>
          <p:nvPr>
            <p:ph type="sldNum" sz="quarter" idx="12"/>
          </p:nvPr>
        </p:nvSpPr>
        <p:spPr/>
        <p:txBody>
          <a:bodyPr/>
          <a:lstStyle/>
          <a:p>
            <a:fld id="{3CC161E5-DE07-4961-B22F-C68CF7F3FCB9}" type="slidenum">
              <a:rPr lang="en-US" smtClean="0"/>
              <a:t>78</a:t>
            </a:fld>
            <a:endParaRPr lang="en-US"/>
          </a:p>
        </p:txBody>
      </p:sp>
    </p:spTree>
    <p:extLst>
      <p:ext uri="{BB962C8B-B14F-4D97-AF65-F5344CB8AC3E}">
        <p14:creationId xmlns:p14="http://schemas.microsoft.com/office/powerpoint/2010/main" val="14181638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D39567-988D-4A3C-AADB-5F9002A3DD63}"/>
              </a:ext>
            </a:extLst>
          </p:cNvPr>
          <p:cNvPicPr>
            <a:picLocks noChangeAspect="1"/>
          </p:cNvPicPr>
          <p:nvPr/>
        </p:nvPicPr>
        <p:blipFill>
          <a:blip r:embed="rId2"/>
          <a:stretch>
            <a:fillRect/>
          </a:stretch>
        </p:blipFill>
        <p:spPr>
          <a:xfrm>
            <a:off x="30426" y="764704"/>
            <a:ext cx="9036496" cy="5544616"/>
          </a:xfrm>
          <a:prstGeom prst="rect">
            <a:avLst/>
          </a:prstGeom>
        </p:spPr>
      </p:pic>
      <p:sp>
        <p:nvSpPr>
          <p:cNvPr id="6" name="Title 5">
            <a:extLst>
              <a:ext uri="{FF2B5EF4-FFF2-40B4-BE49-F238E27FC236}">
                <a16:creationId xmlns:a16="http://schemas.microsoft.com/office/drawing/2014/main" id="{1B97288F-E09D-432E-860F-5A931DEA968B}"/>
              </a:ext>
            </a:extLst>
          </p:cNvPr>
          <p:cNvSpPr>
            <a:spLocks noGrp="1"/>
          </p:cNvSpPr>
          <p:nvPr>
            <p:ph type="title"/>
          </p:nvPr>
        </p:nvSpPr>
        <p:spPr>
          <a:xfrm>
            <a:off x="152400" y="304800"/>
            <a:ext cx="6400800" cy="334962"/>
          </a:xfrm>
        </p:spPr>
        <p:txBody>
          <a:bodyPr>
            <a:noAutofit/>
          </a:bodyPr>
          <a:lstStyle/>
          <a:p>
            <a:r>
              <a:rPr lang="en-IN" sz="3200" b="1" dirty="0">
                <a:solidFill>
                  <a:srgbClr val="C00000"/>
                </a:solidFill>
              </a:rPr>
              <a:t>Content Alignment Matrix (CAM)</a:t>
            </a:r>
          </a:p>
        </p:txBody>
      </p:sp>
      <p:sp>
        <p:nvSpPr>
          <p:cNvPr id="2" name="Date Placeholder 1">
            <a:extLst>
              <a:ext uri="{FF2B5EF4-FFF2-40B4-BE49-F238E27FC236}">
                <a16:creationId xmlns:a16="http://schemas.microsoft.com/office/drawing/2014/main" id="{2CAF5719-9203-42B3-9886-F9A0B6BCA778}"/>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A18B3FCA-10CB-43E1-AE19-07936D867787}"/>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5924EA97-5BFF-4945-B7DA-7927B29B78CC}"/>
              </a:ext>
            </a:extLst>
          </p:cNvPr>
          <p:cNvSpPr>
            <a:spLocks noGrp="1"/>
          </p:cNvSpPr>
          <p:nvPr>
            <p:ph type="sldNum" sz="quarter" idx="12"/>
          </p:nvPr>
        </p:nvSpPr>
        <p:spPr/>
        <p:txBody>
          <a:bodyPr/>
          <a:lstStyle/>
          <a:p>
            <a:fld id="{3CC161E5-DE07-4961-B22F-C68CF7F3FCB9}" type="slidenum">
              <a:rPr lang="en-US" smtClean="0"/>
              <a:t>79</a:t>
            </a:fld>
            <a:endParaRPr lang="en-US"/>
          </a:p>
        </p:txBody>
      </p:sp>
    </p:spTree>
    <p:extLst>
      <p:ext uri="{BB962C8B-B14F-4D97-AF65-F5344CB8AC3E}">
        <p14:creationId xmlns:p14="http://schemas.microsoft.com/office/powerpoint/2010/main" val="188895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642B1-5A10-42CC-81F0-DA917FEA454F}"/>
              </a:ext>
            </a:extLst>
          </p:cNvPr>
          <p:cNvSpPr>
            <a:spLocks noGrp="1"/>
          </p:cNvSpPr>
          <p:nvPr>
            <p:ph idx="1"/>
          </p:nvPr>
        </p:nvSpPr>
        <p:spPr>
          <a:xfrm>
            <a:off x="457200" y="1600201"/>
            <a:ext cx="2057400" cy="609600"/>
          </a:xfrm>
        </p:spPr>
        <p:txBody>
          <a:bodyPr/>
          <a:lstStyle/>
          <a:p>
            <a:pPr marL="0" indent="0">
              <a:buNone/>
            </a:pPr>
            <a:r>
              <a:rPr lang="en-IN" dirty="0">
                <a:hlinkClick r:id="rId2" action="ppaction://hlinksldjump"/>
              </a:rPr>
              <a:t>IQuE Demo</a:t>
            </a:r>
            <a:endParaRPr lang="en-IN" dirty="0"/>
          </a:p>
        </p:txBody>
      </p:sp>
      <p:sp>
        <p:nvSpPr>
          <p:cNvPr id="4" name="Date Placeholder 3">
            <a:extLst>
              <a:ext uri="{FF2B5EF4-FFF2-40B4-BE49-F238E27FC236}">
                <a16:creationId xmlns:a16="http://schemas.microsoft.com/office/drawing/2014/main" id="{00883285-1195-4861-B565-AED92A22426F}"/>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31349E3B-243C-4C64-88D4-F192B053C549}"/>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050814F0-2AC4-4307-80E1-8FD5D2036CB3}"/>
              </a:ext>
            </a:extLst>
          </p:cNvPr>
          <p:cNvSpPr>
            <a:spLocks noGrp="1"/>
          </p:cNvSpPr>
          <p:nvPr>
            <p:ph type="sldNum" sz="quarter" idx="12"/>
          </p:nvPr>
        </p:nvSpPr>
        <p:spPr/>
        <p:txBody>
          <a:bodyPr/>
          <a:lstStyle/>
          <a:p>
            <a:fld id="{3CC161E5-DE07-4961-B22F-C68CF7F3FCB9}" type="slidenum">
              <a:rPr lang="en-US" smtClean="0"/>
              <a:t>8</a:t>
            </a:fld>
            <a:endParaRPr lang="en-US"/>
          </a:p>
        </p:txBody>
      </p:sp>
    </p:spTree>
    <p:extLst>
      <p:ext uri="{BB962C8B-B14F-4D97-AF65-F5344CB8AC3E}">
        <p14:creationId xmlns:p14="http://schemas.microsoft.com/office/powerpoint/2010/main" val="3568871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D84E6-4729-47A9-9149-0E8992F9F5A6}"/>
              </a:ext>
            </a:extLst>
          </p:cNvPr>
          <p:cNvPicPr>
            <a:picLocks noChangeAspect="1"/>
          </p:cNvPicPr>
          <p:nvPr/>
        </p:nvPicPr>
        <p:blipFill>
          <a:blip r:embed="rId2"/>
          <a:stretch>
            <a:fillRect/>
          </a:stretch>
        </p:blipFill>
        <p:spPr>
          <a:xfrm>
            <a:off x="1259632" y="33469"/>
            <a:ext cx="6356514" cy="6322882"/>
          </a:xfrm>
          <a:prstGeom prst="rect">
            <a:avLst/>
          </a:prstGeom>
        </p:spPr>
      </p:pic>
      <p:sp>
        <p:nvSpPr>
          <p:cNvPr id="4" name="Right Arrow 2">
            <a:extLst>
              <a:ext uri="{FF2B5EF4-FFF2-40B4-BE49-F238E27FC236}">
                <a16:creationId xmlns:a16="http://schemas.microsoft.com/office/drawing/2014/main" id="{C7DFB4EA-3E43-4731-A9DE-131805D13482}"/>
              </a:ext>
            </a:extLst>
          </p:cNvPr>
          <p:cNvSpPr/>
          <p:nvPr/>
        </p:nvSpPr>
        <p:spPr>
          <a:xfrm rot="19040100">
            <a:off x="2493627" y="6346432"/>
            <a:ext cx="892186" cy="37032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3" name="Date Placeholder 2">
            <a:extLst>
              <a:ext uri="{FF2B5EF4-FFF2-40B4-BE49-F238E27FC236}">
                <a16:creationId xmlns:a16="http://schemas.microsoft.com/office/drawing/2014/main" id="{8113F0BE-644A-4359-A86C-C381B703E3A5}"/>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998E2C25-F9E0-4FBC-A9D8-0BF829F906D6}"/>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1E9C141E-962C-4C92-AF9E-4A177D05D177}"/>
              </a:ext>
            </a:extLst>
          </p:cNvPr>
          <p:cNvSpPr>
            <a:spLocks noGrp="1"/>
          </p:cNvSpPr>
          <p:nvPr>
            <p:ph type="sldNum" sz="quarter" idx="12"/>
          </p:nvPr>
        </p:nvSpPr>
        <p:spPr/>
        <p:txBody>
          <a:bodyPr/>
          <a:lstStyle/>
          <a:p>
            <a:fld id="{3CC161E5-DE07-4961-B22F-C68CF7F3FCB9}" type="slidenum">
              <a:rPr lang="en-US" smtClean="0"/>
              <a:t>80</a:t>
            </a:fld>
            <a:endParaRPr lang="en-US"/>
          </a:p>
        </p:txBody>
      </p:sp>
    </p:spTree>
    <p:extLst>
      <p:ext uri="{BB962C8B-B14F-4D97-AF65-F5344CB8AC3E}">
        <p14:creationId xmlns:p14="http://schemas.microsoft.com/office/powerpoint/2010/main" val="246958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44570B-EC7E-4212-9D3C-240B0B0186D0}"/>
              </a:ext>
            </a:extLst>
          </p:cNvPr>
          <p:cNvPicPr>
            <a:picLocks noChangeAspect="1"/>
          </p:cNvPicPr>
          <p:nvPr/>
        </p:nvPicPr>
        <p:blipFill>
          <a:blip r:embed="rId2"/>
          <a:stretch>
            <a:fillRect/>
          </a:stretch>
        </p:blipFill>
        <p:spPr>
          <a:xfrm>
            <a:off x="1609725" y="1619250"/>
            <a:ext cx="5924550" cy="3619500"/>
          </a:xfrm>
          <a:prstGeom prst="rect">
            <a:avLst/>
          </a:prstGeom>
        </p:spPr>
      </p:pic>
      <p:sp>
        <p:nvSpPr>
          <p:cNvPr id="3" name="Date Placeholder 2">
            <a:extLst>
              <a:ext uri="{FF2B5EF4-FFF2-40B4-BE49-F238E27FC236}">
                <a16:creationId xmlns:a16="http://schemas.microsoft.com/office/drawing/2014/main" id="{1B30B8BD-B017-4701-AF40-30700018EAC0}"/>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9DBAC0FE-278F-4E11-B789-BAAF0CFED973}"/>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949D1A8F-4726-47F7-A660-2E782CE9D2EA}"/>
              </a:ext>
            </a:extLst>
          </p:cNvPr>
          <p:cNvSpPr>
            <a:spLocks noGrp="1"/>
          </p:cNvSpPr>
          <p:nvPr>
            <p:ph type="sldNum" sz="quarter" idx="12"/>
          </p:nvPr>
        </p:nvSpPr>
        <p:spPr/>
        <p:txBody>
          <a:bodyPr/>
          <a:lstStyle/>
          <a:p>
            <a:fld id="{3CC161E5-DE07-4961-B22F-C68CF7F3FCB9}" type="slidenum">
              <a:rPr lang="en-US" smtClean="0"/>
              <a:t>81</a:t>
            </a:fld>
            <a:endParaRPr lang="en-US"/>
          </a:p>
        </p:txBody>
      </p:sp>
    </p:spTree>
    <p:extLst>
      <p:ext uri="{BB962C8B-B14F-4D97-AF65-F5344CB8AC3E}">
        <p14:creationId xmlns:p14="http://schemas.microsoft.com/office/powerpoint/2010/main" val="7735981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3CD78E-CC73-4E8C-8047-7FB6316F722A}"/>
              </a:ext>
            </a:extLst>
          </p:cNvPr>
          <p:cNvPicPr>
            <a:picLocks noChangeAspect="1"/>
          </p:cNvPicPr>
          <p:nvPr/>
        </p:nvPicPr>
        <p:blipFill>
          <a:blip r:embed="rId2"/>
          <a:stretch>
            <a:fillRect/>
          </a:stretch>
        </p:blipFill>
        <p:spPr>
          <a:xfrm>
            <a:off x="1691680" y="914400"/>
            <a:ext cx="5886450" cy="5217889"/>
          </a:xfrm>
          <a:prstGeom prst="rect">
            <a:avLst/>
          </a:prstGeom>
        </p:spPr>
      </p:pic>
      <p:sp>
        <p:nvSpPr>
          <p:cNvPr id="3" name="Title 2">
            <a:extLst>
              <a:ext uri="{FF2B5EF4-FFF2-40B4-BE49-F238E27FC236}">
                <a16:creationId xmlns:a16="http://schemas.microsoft.com/office/drawing/2014/main" id="{6D11883F-E161-4D7C-BB94-9F669341F259}"/>
              </a:ext>
            </a:extLst>
          </p:cNvPr>
          <p:cNvSpPr>
            <a:spLocks noGrp="1"/>
          </p:cNvSpPr>
          <p:nvPr>
            <p:ph type="title"/>
          </p:nvPr>
        </p:nvSpPr>
        <p:spPr>
          <a:xfrm>
            <a:off x="457200" y="264699"/>
            <a:ext cx="8229600" cy="716029"/>
          </a:xfrm>
        </p:spPr>
        <p:txBody>
          <a:bodyPr>
            <a:normAutofit fontScale="90000"/>
          </a:bodyPr>
          <a:lstStyle/>
          <a:p>
            <a:r>
              <a:rPr lang="en-IN" dirty="0"/>
              <a:t>Confusion Matrix: Content</a:t>
            </a:r>
          </a:p>
        </p:txBody>
      </p:sp>
      <p:sp>
        <p:nvSpPr>
          <p:cNvPr id="4" name="Date Placeholder 3">
            <a:extLst>
              <a:ext uri="{FF2B5EF4-FFF2-40B4-BE49-F238E27FC236}">
                <a16:creationId xmlns:a16="http://schemas.microsoft.com/office/drawing/2014/main" id="{27A06ADA-4F85-4344-AD45-AD7E3C964BE6}"/>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103EF180-FD11-489D-B9C3-7A81DA587A69}"/>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7F7B15CA-8B65-4725-9FC7-F24AAACCAB42}"/>
              </a:ext>
            </a:extLst>
          </p:cNvPr>
          <p:cNvSpPr>
            <a:spLocks noGrp="1"/>
          </p:cNvSpPr>
          <p:nvPr>
            <p:ph type="sldNum" sz="quarter" idx="12"/>
          </p:nvPr>
        </p:nvSpPr>
        <p:spPr/>
        <p:txBody>
          <a:bodyPr/>
          <a:lstStyle/>
          <a:p>
            <a:fld id="{3CC161E5-DE07-4961-B22F-C68CF7F3FCB9}" type="slidenum">
              <a:rPr lang="en-US" smtClean="0"/>
              <a:t>82</a:t>
            </a:fld>
            <a:endParaRPr lang="en-US"/>
          </a:p>
        </p:txBody>
      </p:sp>
    </p:spTree>
    <p:extLst>
      <p:ext uri="{BB962C8B-B14F-4D97-AF65-F5344CB8AC3E}">
        <p14:creationId xmlns:p14="http://schemas.microsoft.com/office/powerpoint/2010/main" val="401125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335DDE-29B6-45F9-B700-31A629535012}"/>
              </a:ext>
            </a:extLst>
          </p:cNvPr>
          <p:cNvPicPr>
            <a:picLocks noChangeAspect="1"/>
          </p:cNvPicPr>
          <p:nvPr/>
        </p:nvPicPr>
        <p:blipFill>
          <a:blip r:embed="rId2"/>
          <a:stretch>
            <a:fillRect/>
          </a:stretch>
        </p:blipFill>
        <p:spPr>
          <a:xfrm>
            <a:off x="1595437" y="1609725"/>
            <a:ext cx="5953125" cy="3638550"/>
          </a:xfrm>
          <a:prstGeom prst="rect">
            <a:avLst/>
          </a:prstGeom>
        </p:spPr>
      </p:pic>
      <p:sp>
        <p:nvSpPr>
          <p:cNvPr id="3" name="Date Placeholder 2">
            <a:extLst>
              <a:ext uri="{FF2B5EF4-FFF2-40B4-BE49-F238E27FC236}">
                <a16:creationId xmlns:a16="http://schemas.microsoft.com/office/drawing/2014/main" id="{2B3147EC-10F5-4D0F-819B-902581309B30}"/>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FDD5B055-CC61-402E-A67C-72C7AFDF69F5}"/>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29963C7B-4019-45BA-9E74-37124C0EE5CA}"/>
              </a:ext>
            </a:extLst>
          </p:cNvPr>
          <p:cNvSpPr>
            <a:spLocks noGrp="1"/>
          </p:cNvSpPr>
          <p:nvPr>
            <p:ph type="sldNum" sz="quarter" idx="12"/>
          </p:nvPr>
        </p:nvSpPr>
        <p:spPr/>
        <p:txBody>
          <a:bodyPr/>
          <a:lstStyle/>
          <a:p>
            <a:fld id="{3CC161E5-DE07-4961-B22F-C68CF7F3FCB9}" type="slidenum">
              <a:rPr lang="en-US" smtClean="0"/>
              <a:t>83</a:t>
            </a:fld>
            <a:endParaRPr lang="en-US"/>
          </a:p>
        </p:txBody>
      </p:sp>
    </p:spTree>
    <p:extLst>
      <p:ext uri="{BB962C8B-B14F-4D97-AF65-F5344CB8AC3E}">
        <p14:creationId xmlns:p14="http://schemas.microsoft.com/office/powerpoint/2010/main" val="3725518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E72786-72DB-48DE-A3F3-B2484D5FD922}"/>
              </a:ext>
            </a:extLst>
          </p:cNvPr>
          <p:cNvPicPr>
            <a:picLocks noChangeAspect="1"/>
          </p:cNvPicPr>
          <p:nvPr/>
        </p:nvPicPr>
        <p:blipFill>
          <a:blip r:embed="rId2"/>
          <a:stretch>
            <a:fillRect/>
          </a:stretch>
        </p:blipFill>
        <p:spPr>
          <a:xfrm>
            <a:off x="1835696" y="1052736"/>
            <a:ext cx="5543699" cy="5419725"/>
          </a:xfrm>
          <a:prstGeom prst="rect">
            <a:avLst/>
          </a:prstGeom>
        </p:spPr>
      </p:pic>
      <p:sp>
        <p:nvSpPr>
          <p:cNvPr id="3" name="Title 2">
            <a:extLst>
              <a:ext uri="{FF2B5EF4-FFF2-40B4-BE49-F238E27FC236}">
                <a16:creationId xmlns:a16="http://schemas.microsoft.com/office/drawing/2014/main" id="{FD3B6D23-104A-4CD4-8AB9-E8CE3E653123}"/>
              </a:ext>
            </a:extLst>
          </p:cNvPr>
          <p:cNvSpPr txBox="1">
            <a:spLocks/>
          </p:cNvSpPr>
          <p:nvPr/>
        </p:nvSpPr>
        <p:spPr>
          <a:xfrm>
            <a:off x="457200" y="264699"/>
            <a:ext cx="8229600" cy="716029"/>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a:t>Confusion Matrix: Cognitive Level</a:t>
            </a:r>
          </a:p>
        </p:txBody>
      </p:sp>
      <p:sp>
        <p:nvSpPr>
          <p:cNvPr id="4" name="Rectangle 3">
            <a:extLst>
              <a:ext uri="{FF2B5EF4-FFF2-40B4-BE49-F238E27FC236}">
                <a16:creationId xmlns:a16="http://schemas.microsoft.com/office/drawing/2014/main" id="{42D24E98-4B80-4A6A-8B4A-FE09BB7BC5D3}"/>
              </a:ext>
            </a:extLst>
          </p:cNvPr>
          <p:cNvSpPr/>
          <p:nvPr/>
        </p:nvSpPr>
        <p:spPr>
          <a:xfrm>
            <a:off x="7696200" y="58674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3" action="ppaction://hlinksldjump"/>
              </a:rPr>
              <a:t>RETURN</a:t>
            </a:r>
            <a:endParaRPr lang="en-IN" dirty="0"/>
          </a:p>
        </p:txBody>
      </p:sp>
      <p:sp>
        <p:nvSpPr>
          <p:cNvPr id="5" name="Date Placeholder 4">
            <a:extLst>
              <a:ext uri="{FF2B5EF4-FFF2-40B4-BE49-F238E27FC236}">
                <a16:creationId xmlns:a16="http://schemas.microsoft.com/office/drawing/2014/main" id="{A0A495BA-EE91-455D-B424-ED49FAD61AC8}"/>
              </a:ext>
            </a:extLst>
          </p:cNvPr>
          <p:cNvSpPr>
            <a:spLocks noGrp="1"/>
          </p:cNvSpPr>
          <p:nvPr>
            <p:ph type="dt" sz="half" idx="10"/>
          </p:nvPr>
        </p:nvSpPr>
        <p:spPr/>
        <p:txBody>
          <a:bodyPr/>
          <a:lstStyle/>
          <a:p>
            <a:r>
              <a:rPr lang="en-US"/>
              <a:t>17-10-2017</a:t>
            </a:r>
          </a:p>
        </p:txBody>
      </p:sp>
      <p:sp>
        <p:nvSpPr>
          <p:cNvPr id="6" name="Footer Placeholder 5">
            <a:extLst>
              <a:ext uri="{FF2B5EF4-FFF2-40B4-BE49-F238E27FC236}">
                <a16:creationId xmlns:a16="http://schemas.microsoft.com/office/drawing/2014/main" id="{A57B5D83-32FA-480B-A96A-28E5D633E0CB}"/>
              </a:ext>
            </a:extLst>
          </p:cNvPr>
          <p:cNvSpPr>
            <a:spLocks noGrp="1"/>
          </p:cNvSpPr>
          <p:nvPr>
            <p:ph type="ftr" sz="quarter" idx="11"/>
          </p:nvPr>
        </p:nvSpPr>
        <p:spPr/>
        <p:txBody>
          <a:bodyPr/>
          <a:lstStyle/>
          <a:p>
            <a:r>
              <a:rPr lang="en-US"/>
              <a:t>Framework for generation and evaluation of Assessment Instrument</a:t>
            </a:r>
          </a:p>
        </p:txBody>
      </p:sp>
      <p:sp>
        <p:nvSpPr>
          <p:cNvPr id="7" name="Slide Number Placeholder 6">
            <a:extLst>
              <a:ext uri="{FF2B5EF4-FFF2-40B4-BE49-F238E27FC236}">
                <a16:creationId xmlns:a16="http://schemas.microsoft.com/office/drawing/2014/main" id="{CBECF6AB-DDF1-450C-BD3E-913199DC464E}"/>
              </a:ext>
            </a:extLst>
          </p:cNvPr>
          <p:cNvSpPr>
            <a:spLocks noGrp="1"/>
          </p:cNvSpPr>
          <p:nvPr>
            <p:ph type="sldNum" sz="quarter" idx="12"/>
          </p:nvPr>
        </p:nvSpPr>
        <p:spPr/>
        <p:txBody>
          <a:bodyPr/>
          <a:lstStyle/>
          <a:p>
            <a:fld id="{3CC161E5-DE07-4961-B22F-C68CF7F3FCB9}" type="slidenum">
              <a:rPr lang="en-US" smtClean="0"/>
              <a:t>84</a:t>
            </a:fld>
            <a:endParaRPr lang="en-US"/>
          </a:p>
        </p:txBody>
      </p:sp>
    </p:spTree>
    <p:extLst>
      <p:ext uri="{BB962C8B-B14F-4D97-AF65-F5344CB8AC3E}">
        <p14:creationId xmlns:p14="http://schemas.microsoft.com/office/powerpoint/2010/main" val="40762684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31770"/>
            <a:ext cx="2790825" cy="21306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20059626">
            <a:off x="2638146" y="2745684"/>
            <a:ext cx="782033" cy="294140"/>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3" name="Date Placeholder 2">
            <a:extLst>
              <a:ext uri="{FF2B5EF4-FFF2-40B4-BE49-F238E27FC236}">
                <a16:creationId xmlns:a16="http://schemas.microsoft.com/office/drawing/2014/main" id="{4063B966-5AFF-42B6-A2A0-C5380013EB38}"/>
              </a:ext>
            </a:extLst>
          </p:cNvPr>
          <p:cNvSpPr>
            <a:spLocks noGrp="1"/>
          </p:cNvSpPr>
          <p:nvPr>
            <p:ph type="dt" sz="half" idx="10"/>
          </p:nvPr>
        </p:nvSpPr>
        <p:spPr/>
        <p:txBody>
          <a:bodyPr/>
          <a:lstStyle/>
          <a:p>
            <a:r>
              <a:rPr lang="en-US"/>
              <a:t>17-10-2017</a:t>
            </a:r>
          </a:p>
        </p:txBody>
      </p:sp>
      <p:sp>
        <p:nvSpPr>
          <p:cNvPr id="5" name="Footer Placeholder 4">
            <a:extLst>
              <a:ext uri="{FF2B5EF4-FFF2-40B4-BE49-F238E27FC236}">
                <a16:creationId xmlns:a16="http://schemas.microsoft.com/office/drawing/2014/main" id="{53721C32-E4E4-4839-87AB-F89F8DB16313}"/>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0208EF3E-BCA1-4FB7-9FEC-5FDD6202FFDF}"/>
              </a:ext>
            </a:extLst>
          </p:cNvPr>
          <p:cNvSpPr>
            <a:spLocks noGrp="1"/>
          </p:cNvSpPr>
          <p:nvPr>
            <p:ph type="sldNum" sz="quarter" idx="12"/>
          </p:nvPr>
        </p:nvSpPr>
        <p:spPr/>
        <p:txBody>
          <a:bodyPr/>
          <a:lstStyle/>
          <a:p>
            <a:fld id="{3CC161E5-DE07-4961-B22F-C68CF7F3FCB9}" type="slidenum">
              <a:rPr lang="en-US" smtClean="0"/>
              <a:t>85</a:t>
            </a:fld>
            <a:endParaRPr lang="en-US"/>
          </a:p>
        </p:txBody>
      </p:sp>
    </p:spTree>
    <p:extLst>
      <p:ext uri="{BB962C8B-B14F-4D97-AF65-F5344CB8AC3E}">
        <p14:creationId xmlns:p14="http://schemas.microsoft.com/office/powerpoint/2010/main" val="786954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633115"/>
            <a:ext cx="5192414" cy="42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8456004">
            <a:off x="5147775" y="3224698"/>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1DF2277F-6640-422A-B239-65E151434408}"/>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3AA1A14D-6CC9-4F34-BD26-04909CC68D22}"/>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B0DFC824-3095-4782-A325-6584AD051303}"/>
              </a:ext>
            </a:extLst>
          </p:cNvPr>
          <p:cNvSpPr>
            <a:spLocks noGrp="1"/>
          </p:cNvSpPr>
          <p:nvPr>
            <p:ph type="sldNum" sz="quarter" idx="12"/>
          </p:nvPr>
        </p:nvSpPr>
        <p:spPr/>
        <p:txBody>
          <a:bodyPr/>
          <a:lstStyle/>
          <a:p>
            <a:fld id="{3CC161E5-DE07-4961-B22F-C68CF7F3FCB9}" type="slidenum">
              <a:rPr lang="en-US" smtClean="0"/>
              <a:t>86</a:t>
            </a:fld>
            <a:endParaRPr lang="en-US"/>
          </a:p>
        </p:txBody>
      </p:sp>
    </p:spTree>
    <p:extLst>
      <p:ext uri="{BB962C8B-B14F-4D97-AF65-F5344CB8AC3E}">
        <p14:creationId xmlns:p14="http://schemas.microsoft.com/office/powerpoint/2010/main" val="3738829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340768"/>
            <a:ext cx="5427488" cy="445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50126">
            <a:off x="1492894" y="2188208"/>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B238AEA1-BF8E-4A8B-909C-E8DCCA500D43}"/>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CA196C7F-8873-4924-88CB-472AEA2BD840}"/>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6E90FAF4-35E6-4F63-83BE-0D4ED83AE403}"/>
              </a:ext>
            </a:extLst>
          </p:cNvPr>
          <p:cNvSpPr>
            <a:spLocks noGrp="1"/>
          </p:cNvSpPr>
          <p:nvPr>
            <p:ph type="sldNum" sz="quarter" idx="12"/>
          </p:nvPr>
        </p:nvSpPr>
        <p:spPr/>
        <p:txBody>
          <a:bodyPr/>
          <a:lstStyle/>
          <a:p>
            <a:fld id="{3CC161E5-DE07-4961-B22F-C68CF7F3FCB9}" type="slidenum">
              <a:rPr lang="en-US" smtClean="0"/>
              <a:t>87</a:t>
            </a:fld>
            <a:endParaRPr lang="en-US"/>
          </a:p>
        </p:txBody>
      </p:sp>
    </p:spTree>
    <p:extLst>
      <p:ext uri="{BB962C8B-B14F-4D97-AF65-F5344CB8AC3E}">
        <p14:creationId xmlns:p14="http://schemas.microsoft.com/office/powerpoint/2010/main" val="1082414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56792"/>
            <a:ext cx="4894857" cy="402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50126">
            <a:off x="2284982" y="4564473"/>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235E70F0-1C8F-4C2C-A0E6-8DAB3062678D}"/>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5E477035-BBF5-43BA-AEA4-719E792E6879}"/>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1C39F6E0-D9C1-4451-919C-5000CCE3E7C7}"/>
              </a:ext>
            </a:extLst>
          </p:cNvPr>
          <p:cNvSpPr>
            <a:spLocks noGrp="1"/>
          </p:cNvSpPr>
          <p:nvPr>
            <p:ph type="sldNum" sz="quarter" idx="12"/>
          </p:nvPr>
        </p:nvSpPr>
        <p:spPr/>
        <p:txBody>
          <a:bodyPr/>
          <a:lstStyle/>
          <a:p>
            <a:fld id="{3CC161E5-DE07-4961-B22F-C68CF7F3FCB9}" type="slidenum">
              <a:rPr lang="en-US" smtClean="0"/>
              <a:t>88</a:t>
            </a:fld>
            <a:endParaRPr lang="en-US"/>
          </a:p>
        </p:txBody>
      </p:sp>
    </p:spTree>
    <p:extLst>
      <p:ext uri="{BB962C8B-B14F-4D97-AF65-F5344CB8AC3E}">
        <p14:creationId xmlns:p14="http://schemas.microsoft.com/office/powerpoint/2010/main" val="37303277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862821" cy="4896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50126">
            <a:off x="3005061" y="5356559"/>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2FC88DA1-18C4-4401-85F0-F186DF555D73}"/>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8FB74F6B-3AB5-41C0-B276-F988ABA148D5}"/>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DFA345DE-DDEF-4509-8917-484123D72CFD}"/>
              </a:ext>
            </a:extLst>
          </p:cNvPr>
          <p:cNvSpPr>
            <a:spLocks noGrp="1"/>
          </p:cNvSpPr>
          <p:nvPr>
            <p:ph type="sldNum" sz="quarter" idx="12"/>
          </p:nvPr>
        </p:nvSpPr>
        <p:spPr/>
        <p:txBody>
          <a:bodyPr/>
          <a:lstStyle/>
          <a:p>
            <a:fld id="{3CC161E5-DE07-4961-B22F-C68CF7F3FCB9}" type="slidenum">
              <a:rPr lang="en-US" smtClean="0"/>
              <a:t>89</a:t>
            </a:fld>
            <a:endParaRPr lang="en-US"/>
          </a:p>
        </p:txBody>
      </p:sp>
    </p:spTree>
    <p:extLst>
      <p:ext uri="{BB962C8B-B14F-4D97-AF65-F5344CB8AC3E}">
        <p14:creationId xmlns:p14="http://schemas.microsoft.com/office/powerpoint/2010/main" val="346095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p:cNvSpPr/>
          <p:nvPr/>
        </p:nvSpPr>
        <p:spPr>
          <a:xfrm>
            <a:off x="6817652" y="2780928"/>
            <a:ext cx="1498764" cy="147729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Rounded Corners 40"/>
          <p:cNvSpPr/>
          <p:nvPr/>
        </p:nvSpPr>
        <p:spPr>
          <a:xfrm>
            <a:off x="1704338" y="4499828"/>
            <a:ext cx="4968552" cy="1296144"/>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4" name="Rectangle: Rounded Corners 93"/>
          <p:cNvSpPr/>
          <p:nvPr/>
        </p:nvSpPr>
        <p:spPr>
          <a:xfrm>
            <a:off x="6776059" y="1116033"/>
            <a:ext cx="1540358" cy="1497212"/>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Rectangle: Rounded Corners 91"/>
          <p:cNvSpPr/>
          <p:nvPr/>
        </p:nvSpPr>
        <p:spPr>
          <a:xfrm>
            <a:off x="1688999" y="2773857"/>
            <a:ext cx="4968552" cy="148859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8" name="Rectangle: Rounded Corners 87"/>
          <p:cNvSpPr/>
          <p:nvPr/>
        </p:nvSpPr>
        <p:spPr>
          <a:xfrm>
            <a:off x="1691679" y="1116033"/>
            <a:ext cx="4968552" cy="1497212"/>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p:cNvSpPr/>
          <p:nvPr/>
        </p:nvSpPr>
        <p:spPr>
          <a:xfrm>
            <a:off x="179512" y="1988840"/>
            <a:ext cx="1224136" cy="288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Design Specs</a:t>
            </a:r>
          </a:p>
        </p:txBody>
      </p:sp>
      <p:sp>
        <p:nvSpPr>
          <p:cNvPr id="8" name="Rectangle: Rounded Corners 7"/>
          <p:cNvSpPr/>
          <p:nvPr/>
        </p:nvSpPr>
        <p:spPr>
          <a:xfrm>
            <a:off x="1907704" y="1729913"/>
            <a:ext cx="1308224" cy="834991"/>
          </a:xfrm>
          <a:prstGeom prst="roundRect">
            <a:avLst/>
          </a:prstGeom>
          <a:solidFill>
            <a:srgbClr val="C1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2</a:t>
            </a:r>
          </a:p>
          <a:p>
            <a:pPr algn="ctr"/>
            <a:r>
              <a:rPr lang="en-IN" sz="1400" dirty="0"/>
              <a:t>Development of IQuE</a:t>
            </a:r>
          </a:p>
        </p:txBody>
      </p:sp>
      <p:sp>
        <p:nvSpPr>
          <p:cNvPr id="9" name="Rectangle: Rounded Corners 8"/>
          <p:cNvSpPr/>
          <p:nvPr/>
        </p:nvSpPr>
        <p:spPr>
          <a:xfrm>
            <a:off x="107505" y="188640"/>
            <a:ext cx="1508138" cy="1299157"/>
          </a:xfrm>
          <a:prstGeom prst="roundRect">
            <a:avLst/>
          </a:prstGeom>
          <a:solidFill>
            <a:srgbClr val="7D74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1 </a:t>
            </a:r>
          </a:p>
          <a:p>
            <a:pPr algn="ctr"/>
            <a:r>
              <a:rPr lang="en-IN" sz="1400" dirty="0"/>
              <a:t>Literature Review and Need Analysis for IQuE, TTM, AIGen</a:t>
            </a:r>
          </a:p>
        </p:txBody>
      </p:sp>
      <p:sp>
        <p:nvSpPr>
          <p:cNvPr id="10" name="Arrow: Right 9"/>
          <p:cNvSpPr/>
          <p:nvPr/>
        </p:nvSpPr>
        <p:spPr>
          <a:xfrm rot="5400000">
            <a:off x="640456" y="1527897"/>
            <a:ext cx="354013" cy="41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p:cNvSpPr/>
          <p:nvPr/>
        </p:nvSpPr>
        <p:spPr>
          <a:xfrm>
            <a:off x="4355976" y="1700808"/>
            <a:ext cx="1222637" cy="834991"/>
          </a:xfrm>
          <a:prstGeom prst="roundRect">
            <a:avLst/>
          </a:prstGeom>
          <a:solidFill>
            <a:srgbClr val="C1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3</a:t>
            </a:r>
          </a:p>
          <a:p>
            <a:pPr algn="ctr"/>
            <a:r>
              <a:rPr lang="en-IN" sz="1400" dirty="0"/>
              <a:t>Refinement of IQuE</a:t>
            </a:r>
          </a:p>
        </p:txBody>
      </p:sp>
      <p:sp>
        <p:nvSpPr>
          <p:cNvPr id="12" name="Rectangle: Rounded Corners 11"/>
          <p:cNvSpPr/>
          <p:nvPr/>
        </p:nvSpPr>
        <p:spPr>
          <a:xfrm>
            <a:off x="6948263" y="1700808"/>
            <a:ext cx="1152129" cy="834991"/>
          </a:xfrm>
          <a:prstGeom prst="roundRect">
            <a:avLst/>
          </a:prstGeom>
          <a:solidFill>
            <a:srgbClr val="C1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4</a:t>
            </a:r>
          </a:p>
          <a:p>
            <a:pPr algn="ctr"/>
            <a:r>
              <a:rPr lang="en-IN" sz="1400" dirty="0"/>
              <a:t>Evaluation of IQuE</a:t>
            </a:r>
          </a:p>
        </p:txBody>
      </p:sp>
      <p:sp>
        <p:nvSpPr>
          <p:cNvPr id="23" name="Rectangle: Rounded Corners 22"/>
          <p:cNvSpPr/>
          <p:nvPr/>
        </p:nvSpPr>
        <p:spPr>
          <a:xfrm>
            <a:off x="4355976" y="3284984"/>
            <a:ext cx="1269306" cy="86409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5</a:t>
            </a:r>
          </a:p>
          <a:p>
            <a:pPr algn="ctr"/>
            <a:r>
              <a:rPr lang="en-IN" sz="1400" dirty="0"/>
              <a:t>Development of TTM</a:t>
            </a:r>
          </a:p>
        </p:txBody>
      </p:sp>
      <p:sp>
        <p:nvSpPr>
          <p:cNvPr id="24" name="Rectangle: Rounded Corners 23"/>
          <p:cNvSpPr/>
          <p:nvPr/>
        </p:nvSpPr>
        <p:spPr>
          <a:xfrm>
            <a:off x="6953694" y="3288735"/>
            <a:ext cx="1146698" cy="86034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6</a:t>
            </a:r>
          </a:p>
          <a:p>
            <a:pPr algn="ctr"/>
            <a:r>
              <a:rPr lang="en-IN" sz="1400" dirty="0"/>
              <a:t>Evaluation of TTM</a:t>
            </a:r>
          </a:p>
        </p:txBody>
      </p:sp>
      <p:sp>
        <p:nvSpPr>
          <p:cNvPr id="31" name="Rectangle: Rounded Corners 30"/>
          <p:cNvSpPr/>
          <p:nvPr/>
        </p:nvSpPr>
        <p:spPr>
          <a:xfrm>
            <a:off x="4355976" y="4869160"/>
            <a:ext cx="1269306" cy="8640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RC 7</a:t>
            </a:r>
          </a:p>
          <a:p>
            <a:pPr algn="ctr"/>
            <a:r>
              <a:rPr lang="en-IN" sz="1400" dirty="0"/>
              <a:t>Development of AIGen</a:t>
            </a:r>
          </a:p>
        </p:txBody>
      </p:sp>
      <p:sp>
        <p:nvSpPr>
          <p:cNvPr id="35" name="Rectangle 34"/>
          <p:cNvSpPr/>
          <p:nvPr/>
        </p:nvSpPr>
        <p:spPr>
          <a:xfrm>
            <a:off x="3491880" y="1916832"/>
            <a:ext cx="621441" cy="42602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V</a:t>
            </a:r>
            <a:r>
              <a:rPr lang="en-IN" baseline="-25000" dirty="0"/>
              <a:t>1</a:t>
            </a:r>
          </a:p>
        </p:txBody>
      </p:sp>
      <p:cxnSp>
        <p:nvCxnSpPr>
          <p:cNvPr id="39" name="Straight Arrow Connector 38"/>
          <p:cNvCxnSpPr>
            <a:cxnSpLocks/>
            <a:stCxn id="8" idx="3"/>
          </p:cNvCxnSpPr>
          <p:nvPr/>
        </p:nvCxnSpPr>
        <p:spPr>
          <a:xfrm flipV="1">
            <a:off x="3215928" y="2146973"/>
            <a:ext cx="275952" cy="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a:off x="4067944" y="2132856"/>
            <a:ext cx="3035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a:off x="5580112" y="2132856"/>
            <a:ext cx="2864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868144" y="1916832"/>
            <a:ext cx="621441" cy="42602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V</a:t>
            </a:r>
            <a:r>
              <a:rPr lang="en-IN" baseline="-25000" dirty="0"/>
              <a:t>F</a:t>
            </a:r>
          </a:p>
        </p:txBody>
      </p:sp>
      <p:cxnSp>
        <p:nvCxnSpPr>
          <p:cNvPr id="50" name="Straight Arrow Connector 49"/>
          <p:cNvCxnSpPr>
            <a:cxnSpLocks/>
            <a:endCxn id="12" idx="1"/>
          </p:cNvCxnSpPr>
          <p:nvPr/>
        </p:nvCxnSpPr>
        <p:spPr>
          <a:xfrm flipV="1">
            <a:off x="6516216" y="2118304"/>
            <a:ext cx="432047" cy="145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a:off x="5580112" y="3717032"/>
            <a:ext cx="3035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flipV="1">
            <a:off x="6516216" y="3715156"/>
            <a:ext cx="437478" cy="1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868144" y="3507034"/>
            <a:ext cx="621441" cy="42602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V</a:t>
            </a:r>
            <a:r>
              <a:rPr lang="en-IN" baseline="-25000" dirty="0"/>
              <a:t>F</a:t>
            </a:r>
          </a:p>
        </p:txBody>
      </p:sp>
      <p:cxnSp>
        <p:nvCxnSpPr>
          <p:cNvPr id="54" name="Straight Arrow Connector 53"/>
          <p:cNvCxnSpPr>
            <a:cxnSpLocks/>
            <a:endCxn id="23" idx="0"/>
          </p:cNvCxnSpPr>
          <p:nvPr/>
        </p:nvCxnSpPr>
        <p:spPr>
          <a:xfrm flipH="1">
            <a:off x="4990629" y="2699063"/>
            <a:ext cx="13418" cy="585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890350" y="5091210"/>
            <a:ext cx="621441" cy="42602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V</a:t>
            </a:r>
            <a:r>
              <a:rPr lang="en-IN" baseline="-25000" dirty="0"/>
              <a:t>P</a:t>
            </a:r>
          </a:p>
        </p:txBody>
      </p:sp>
      <p:cxnSp>
        <p:nvCxnSpPr>
          <p:cNvPr id="65" name="Straight Arrow Connector 64"/>
          <p:cNvCxnSpPr>
            <a:cxnSpLocks/>
          </p:cNvCxnSpPr>
          <p:nvPr/>
        </p:nvCxnSpPr>
        <p:spPr>
          <a:xfrm>
            <a:off x="5625282" y="5301208"/>
            <a:ext cx="3035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endCxn id="8" idx="1"/>
          </p:cNvCxnSpPr>
          <p:nvPr/>
        </p:nvCxnSpPr>
        <p:spPr>
          <a:xfrm flipV="1">
            <a:off x="1439652" y="2147409"/>
            <a:ext cx="468052" cy="141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a:stCxn id="3" idx="2"/>
          </p:cNvCxnSpPr>
          <p:nvPr/>
        </p:nvCxnSpPr>
        <p:spPr>
          <a:xfrm>
            <a:off x="791580" y="2276872"/>
            <a:ext cx="41624" cy="302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V="1">
            <a:off x="809582" y="5275856"/>
            <a:ext cx="3546394" cy="253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787112" y="1116033"/>
            <a:ext cx="2857632" cy="584775"/>
          </a:xfrm>
          <a:prstGeom prst="rect">
            <a:avLst/>
          </a:prstGeom>
          <a:noFill/>
        </p:spPr>
        <p:txBody>
          <a:bodyPr wrap="square" rtlCol="0">
            <a:spAutoFit/>
          </a:bodyPr>
          <a:lstStyle/>
          <a:p>
            <a:r>
              <a:rPr lang="en-IN" sz="1600" b="1" dirty="0"/>
              <a:t>Design and Development Phase of IQuE</a:t>
            </a:r>
          </a:p>
        </p:txBody>
      </p:sp>
      <p:sp>
        <p:nvSpPr>
          <p:cNvPr id="93" name="TextBox 92"/>
          <p:cNvSpPr txBox="1"/>
          <p:nvPr/>
        </p:nvSpPr>
        <p:spPr>
          <a:xfrm>
            <a:off x="1763688" y="4499828"/>
            <a:ext cx="2617409" cy="584775"/>
          </a:xfrm>
          <a:prstGeom prst="rect">
            <a:avLst/>
          </a:prstGeom>
          <a:noFill/>
        </p:spPr>
        <p:txBody>
          <a:bodyPr wrap="square" rtlCol="0">
            <a:spAutoFit/>
          </a:bodyPr>
          <a:lstStyle/>
          <a:p>
            <a:r>
              <a:rPr lang="en-IN" sz="1600" b="1" dirty="0"/>
              <a:t>Design and Development Phase of AIGen</a:t>
            </a:r>
          </a:p>
        </p:txBody>
      </p:sp>
      <p:sp>
        <p:nvSpPr>
          <p:cNvPr id="96" name="TextBox 95"/>
          <p:cNvSpPr txBox="1"/>
          <p:nvPr/>
        </p:nvSpPr>
        <p:spPr>
          <a:xfrm>
            <a:off x="6967364" y="1290246"/>
            <a:ext cx="1349052" cy="338554"/>
          </a:xfrm>
          <a:prstGeom prst="rect">
            <a:avLst/>
          </a:prstGeom>
          <a:noFill/>
        </p:spPr>
        <p:txBody>
          <a:bodyPr wrap="square" rtlCol="0">
            <a:spAutoFit/>
          </a:bodyPr>
          <a:lstStyle/>
          <a:p>
            <a:r>
              <a:rPr lang="en-IN" sz="1600" b="1" dirty="0"/>
              <a:t>SE of IQuE</a:t>
            </a:r>
          </a:p>
        </p:txBody>
      </p:sp>
      <p:sp>
        <p:nvSpPr>
          <p:cNvPr id="99" name="TextBox 98"/>
          <p:cNvSpPr txBox="1"/>
          <p:nvPr/>
        </p:nvSpPr>
        <p:spPr>
          <a:xfrm>
            <a:off x="179512" y="5877272"/>
            <a:ext cx="4968552" cy="738664"/>
          </a:xfrm>
          <a:prstGeom prst="rect">
            <a:avLst/>
          </a:prstGeom>
          <a:noFill/>
        </p:spPr>
        <p:txBody>
          <a:bodyPr wrap="square" rtlCol="0">
            <a:spAutoFit/>
          </a:bodyPr>
          <a:lstStyle/>
          <a:p>
            <a:r>
              <a:rPr lang="en-IN" sz="1400" dirty="0"/>
              <a:t>RC- Research cycle, V</a:t>
            </a:r>
            <a:r>
              <a:rPr lang="en-IN" sz="1400" baseline="-25000" dirty="0"/>
              <a:t>N </a:t>
            </a:r>
            <a:r>
              <a:rPr lang="en-IN" sz="1400" dirty="0"/>
              <a:t>- N</a:t>
            </a:r>
            <a:r>
              <a:rPr lang="en-IN" sz="1400" baseline="30000" dirty="0"/>
              <a:t>th</a:t>
            </a:r>
            <a:r>
              <a:rPr lang="en-IN" sz="1400" dirty="0"/>
              <a:t> Version, V</a:t>
            </a:r>
            <a:r>
              <a:rPr lang="en-IN" sz="1400" baseline="-25000" dirty="0"/>
              <a:t>F</a:t>
            </a:r>
            <a:r>
              <a:rPr lang="en-IN" sz="1400" dirty="0"/>
              <a:t> – Final version,</a:t>
            </a:r>
          </a:p>
          <a:p>
            <a:r>
              <a:rPr lang="en-IN" sz="1400" dirty="0"/>
              <a:t>V</a:t>
            </a:r>
            <a:r>
              <a:rPr lang="en-IN" sz="1400" baseline="-25000" dirty="0"/>
              <a:t>P – </a:t>
            </a:r>
            <a:r>
              <a:rPr lang="en-IN" sz="1400" dirty="0"/>
              <a:t>Prototype version, SE -  Summative evaluation, </a:t>
            </a:r>
          </a:p>
          <a:p>
            <a:r>
              <a:rPr lang="en-IN" sz="1400" dirty="0"/>
              <a:t>FE – Formative Evaluation</a:t>
            </a:r>
          </a:p>
        </p:txBody>
      </p:sp>
      <p:cxnSp>
        <p:nvCxnSpPr>
          <p:cNvPr id="102" name="Straight Connector 101"/>
          <p:cNvCxnSpPr>
            <a:cxnSpLocks/>
          </p:cNvCxnSpPr>
          <p:nvPr/>
        </p:nvCxnSpPr>
        <p:spPr>
          <a:xfrm>
            <a:off x="7524328" y="2535799"/>
            <a:ext cx="0" cy="173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p:cNvCxnSpPr>
          <p:nvPr/>
        </p:nvCxnSpPr>
        <p:spPr>
          <a:xfrm flipH="1">
            <a:off x="5004048" y="2708920"/>
            <a:ext cx="25202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a:off x="834703" y="3717032"/>
            <a:ext cx="35212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43240" y="2780928"/>
            <a:ext cx="2857632" cy="584775"/>
          </a:xfrm>
          <a:prstGeom prst="rect">
            <a:avLst/>
          </a:prstGeom>
          <a:noFill/>
        </p:spPr>
        <p:txBody>
          <a:bodyPr wrap="square" rtlCol="0">
            <a:spAutoFit/>
          </a:bodyPr>
          <a:lstStyle/>
          <a:p>
            <a:r>
              <a:rPr lang="en-IN" sz="1600" b="1" dirty="0"/>
              <a:t>Design and Development Phase of TTM</a:t>
            </a:r>
          </a:p>
        </p:txBody>
      </p:sp>
      <p:sp>
        <p:nvSpPr>
          <p:cNvPr id="45" name="TextBox 44"/>
          <p:cNvSpPr txBox="1"/>
          <p:nvPr/>
        </p:nvSpPr>
        <p:spPr>
          <a:xfrm>
            <a:off x="6967793" y="2852936"/>
            <a:ext cx="1349052" cy="338554"/>
          </a:xfrm>
          <a:prstGeom prst="rect">
            <a:avLst/>
          </a:prstGeom>
          <a:noFill/>
        </p:spPr>
        <p:txBody>
          <a:bodyPr wrap="square" rtlCol="0">
            <a:spAutoFit/>
          </a:bodyPr>
          <a:lstStyle/>
          <a:p>
            <a:r>
              <a:rPr lang="en-IN" sz="1600" b="1" dirty="0"/>
              <a:t>SE of TTM</a:t>
            </a:r>
          </a:p>
        </p:txBody>
      </p:sp>
      <p:cxnSp>
        <p:nvCxnSpPr>
          <p:cNvPr id="6" name="Straight Connector 5"/>
          <p:cNvCxnSpPr>
            <a:stCxn id="12" idx="3"/>
          </p:cNvCxnSpPr>
          <p:nvPr/>
        </p:nvCxnSpPr>
        <p:spPr>
          <a:xfrm>
            <a:off x="8100392" y="2118304"/>
            <a:ext cx="432048"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8532440" y="2132856"/>
            <a:ext cx="0" cy="229346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flipV="1">
            <a:off x="4932040" y="4426322"/>
            <a:ext cx="3600400" cy="107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32040" y="4437112"/>
            <a:ext cx="0" cy="432048"/>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498465D4-3E26-4395-B40F-9573CCF2F97E}"/>
              </a:ext>
            </a:extLst>
          </p:cNvPr>
          <p:cNvSpPr txBox="1">
            <a:spLocks/>
          </p:cNvSpPr>
          <p:nvPr/>
        </p:nvSpPr>
        <p:spPr>
          <a:xfrm>
            <a:off x="2022609" y="228600"/>
            <a:ext cx="4759191" cy="7159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rPr>
              <a:t>Research Methodology</a:t>
            </a:r>
            <a:endParaRPr lang="en-US" sz="3600" dirty="0"/>
          </a:p>
        </p:txBody>
      </p:sp>
      <p:sp>
        <p:nvSpPr>
          <p:cNvPr id="55" name="Folded Corner 14">
            <a:extLst>
              <a:ext uri="{FF2B5EF4-FFF2-40B4-BE49-F238E27FC236}">
                <a16:creationId xmlns:a16="http://schemas.microsoft.com/office/drawing/2014/main" id="{700A900B-FE9D-4138-8D2A-95E96C282C0B}"/>
              </a:ext>
            </a:extLst>
          </p:cNvPr>
          <p:cNvSpPr/>
          <p:nvPr/>
        </p:nvSpPr>
        <p:spPr bwMode="auto">
          <a:xfrm>
            <a:off x="7391400" y="0"/>
            <a:ext cx="1676400" cy="3810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t>RM/DDR</a:t>
            </a:r>
          </a:p>
        </p:txBody>
      </p:sp>
      <p:sp>
        <p:nvSpPr>
          <p:cNvPr id="2" name="Date Placeholder 1">
            <a:extLst>
              <a:ext uri="{FF2B5EF4-FFF2-40B4-BE49-F238E27FC236}">
                <a16:creationId xmlns:a16="http://schemas.microsoft.com/office/drawing/2014/main" id="{F94F686C-8DCF-47AE-83A7-26481299A456}"/>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75D3312B-BB26-4AC8-90BE-9893110AD055}"/>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D9F48041-DB2A-4EC8-8102-C9BDFB7DB14E}"/>
              </a:ext>
            </a:extLst>
          </p:cNvPr>
          <p:cNvSpPr>
            <a:spLocks noGrp="1"/>
          </p:cNvSpPr>
          <p:nvPr>
            <p:ph type="sldNum" sz="quarter" idx="12"/>
          </p:nvPr>
        </p:nvSpPr>
        <p:spPr/>
        <p:txBody>
          <a:bodyPr/>
          <a:lstStyle/>
          <a:p>
            <a:fld id="{3CC161E5-DE07-4961-B22F-C68CF7F3FCB9}" type="slidenum">
              <a:rPr lang="en-US" smtClean="0"/>
              <a:t>9</a:t>
            </a:fld>
            <a:endParaRPr lang="en-US"/>
          </a:p>
        </p:txBody>
      </p:sp>
    </p:spTree>
    <p:extLst>
      <p:ext uri="{BB962C8B-B14F-4D97-AF65-F5344CB8AC3E}">
        <p14:creationId xmlns:p14="http://schemas.microsoft.com/office/powerpoint/2010/main" val="39695154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767637" cy="42064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50126">
            <a:off x="4561475" y="4980524"/>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9B3E5E05-07EA-41DC-8384-0A4449D68409}"/>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E85D46C2-6BE1-498C-A690-493643116F60}"/>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6847F50B-5EB0-4263-A786-4F5F08CDE380}"/>
              </a:ext>
            </a:extLst>
          </p:cNvPr>
          <p:cNvSpPr>
            <a:spLocks noGrp="1"/>
          </p:cNvSpPr>
          <p:nvPr>
            <p:ph type="sldNum" sz="quarter" idx="12"/>
          </p:nvPr>
        </p:nvSpPr>
        <p:spPr/>
        <p:txBody>
          <a:bodyPr/>
          <a:lstStyle/>
          <a:p>
            <a:fld id="{3CC161E5-DE07-4961-B22F-C68CF7F3FCB9}" type="slidenum">
              <a:rPr lang="en-US" smtClean="0"/>
              <a:t>90</a:t>
            </a:fld>
            <a:endParaRPr lang="en-US"/>
          </a:p>
        </p:txBody>
      </p:sp>
    </p:spTree>
    <p:extLst>
      <p:ext uri="{BB962C8B-B14F-4D97-AF65-F5344CB8AC3E}">
        <p14:creationId xmlns:p14="http://schemas.microsoft.com/office/powerpoint/2010/main" val="3348954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14" y="980728"/>
            <a:ext cx="8030357" cy="5092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724128" y="1484784"/>
            <a:ext cx="2088232" cy="244827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9650126">
            <a:off x="4822530" y="5356560"/>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3" name="Date Placeholder 2">
            <a:extLst>
              <a:ext uri="{FF2B5EF4-FFF2-40B4-BE49-F238E27FC236}">
                <a16:creationId xmlns:a16="http://schemas.microsoft.com/office/drawing/2014/main" id="{DEB72AE4-3161-402A-A9A0-6968A9369227}"/>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63254FFA-030C-42FA-A329-D8215FAEE289}"/>
              </a:ext>
            </a:extLst>
          </p:cNvPr>
          <p:cNvSpPr>
            <a:spLocks noGrp="1"/>
          </p:cNvSpPr>
          <p:nvPr>
            <p:ph type="ftr" sz="quarter" idx="11"/>
          </p:nvPr>
        </p:nvSpPr>
        <p:spPr/>
        <p:txBody>
          <a:bodyPr/>
          <a:lstStyle/>
          <a:p>
            <a:r>
              <a:rPr lang="en-US"/>
              <a:t>Framework for generation and evaluation of Assessment Instrument</a:t>
            </a:r>
          </a:p>
        </p:txBody>
      </p:sp>
      <p:sp>
        <p:nvSpPr>
          <p:cNvPr id="6" name="Slide Number Placeholder 5">
            <a:extLst>
              <a:ext uri="{FF2B5EF4-FFF2-40B4-BE49-F238E27FC236}">
                <a16:creationId xmlns:a16="http://schemas.microsoft.com/office/drawing/2014/main" id="{5820293A-6280-4F94-81D1-2A7EFDA51584}"/>
              </a:ext>
            </a:extLst>
          </p:cNvPr>
          <p:cNvSpPr>
            <a:spLocks noGrp="1"/>
          </p:cNvSpPr>
          <p:nvPr>
            <p:ph type="sldNum" sz="quarter" idx="12"/>
          </p:nvPr>
        </p:nvSpPr>
        <p:spPr/>
        <p:txBody>
          <a:bodyPr/>
          <a:lstStyle/>
          <a:p>
            <a:fld id="{3CC161E5-DE07-4961-B22F-C68CF7F3FCB9}" type="slidenum">
              <a:rPr lang="en-US" smtClean="0"/>
              <a:t>91</a:t>
            </a:fld>
            <a:endParaRPr lang="en-US"/>
          </a:p>
        </p:txBody>
      </p:sp>
    </p:spTree>
    <p:extLst>
      <p:ext uri="{BB962C8B-B14F-4D97-AF65-F5344CB8AC3E}">
        <p14:creationId xmlns:p14="http://schemas.microsoft.com/office/powerpoint/2010/main" val="36120585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90600"/>
            <a:ext cx="3748087" cy="4049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4C126D97-D6ED-42DA-9A05-03664F40A812}"/>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1D1C5AEF-1466-43A4-B466-48810DD52B84}"/>
              </a:ext>
            </a:extLst>
          </p:cNvPr>
          <p:cNvSpPr>
            <a:spLocks noGrp="1"/>
          </p:cNvSpPr>
          <p:nvPr>
            <p:ph type="ftr" sz="quarter" idx="11"/>
          </p:nvPr>
        </p:nvSpPr>
        <p:spPr/>
        <p:txBody>
          <a:bodyPr/>
          <a:lstStyle/>
          <a:p>
            <a:r>
              <a:rPr lang="en-US"/>
              <a:t>Framework for generation and evaluation of Assessment Instrument</a:t>
            </a:r>
          </a:p>
        </p:txBody>
      </p:sp>
      <p:sp>
        <p:nvSpPr>
          <p:cNvPr id="4" name="Slide Number Placeholder 3">
            <a:extLst>
              <a:ext uri="{FF2B5EF4-FFF2-40B4-BE49-F238E27FC236}">
                <a16:creationId xmlns:a16="http://schemas.microsoft.com/office/drawing/2014/main" id="{8FE67E10-3791-4D91-8692-ADC59C268787}"/>
              </a:ext>
            </a:extLst>
          </p:cNvPr>
          <p:cNvSpPr>
            <a:spLocks noGrp="1"/>
          </p:cNvSpPr>
          <p:nvPr>
            <p:ph type="sldNum" sz="quarter" idx="12"/>
          </p:nvPr>
        </p:nvSpPr>
        <p:spPr/>
        <p:txBody>
          <a:bodyPr/>
          <a:lstStyle/>
          <a:p>
            <a:fld id="{3CC161E5-DE07-4961-B22F-C68CF7F3FCB9}" type="slidenum">
              <a:rPr lang="en-US" smtClean="0"/>
              <a:t>92</a:t>
            </a:fld>
            <a:endParaRPr lang="en-US"/>
          </a:p>
        </p:txBody>
      </p:sp>
    </p:spTree>
    <p:extLst>
      <p:ext uri="{BB962C8B-B14F-4D97-AF65-F5344CB8AC3E}">
        <p14:creationId xmlns:p14="http://schemas.microsoft.com/office/powerpoint/2010/main" val="29671736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834313" cy="4217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50126">
            <a:off x="5427437" y="3856968"/>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 name="Date Placeholder 1">
            <a:extLst>
              <a:ext uri="{FF2B5EF4-FFF2-40B4-BE49-F238E27FC236}">
                <a16:creationId xmlns:a16="http://schemas.microsoft.com/office/drawing/2014/main" id="{8913C9D4-FE96-47EF-B61F-FC5BA0606A07}"/>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58E1C534-8818-483E-ACB0-3C9D1C3F5BF9}"/>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1D88E8EE-EFC8-4918-9544-3B3EEB51C584}"/>
              </a:ext>
            </a:extLst>
          </p:cNvPr>
          <p:cNvSpPr>
            <a:spLocks noGrp="1"/>
          </p:cNvSpPr>
          <p:nvPr>
            <p:ph type="sldNum" sz="quarter" idx="12"/>
          </p:nvPr>
        </p:nvSpPr>
        <p:spPr/>
        <p:txBody>
          <a:bodyPr/>
          <a:lstStyle/>
          <a:p>
            <a:fld id="{3CC161E5-DE07-4961-B22F-C68CF7F3FCB9}" type="slidenum">
              <a:rPr lang="en-US" smtClean="0"/>
              <a:t>93</a:t>
            </a:fld>
            <a:endParaRPr lang="en-US"/>
          </a:p>
        </p:txBody>
      </p:sp>
    </p:spTree>
    <p:extLst>
      <p:ext uri="{BB962C8B-B14F-4D97-AF65-F5344CB8AC3E}">
        <p14:creationId xmlns:p14="http://schemas.microsoft.com/office/powerpoint/2010/main" val="17112794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D1622-5B9E-4A49-B8B9-CC74C2644821}"/>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002D1F9A-A0BF-4504-B6FF-490A1C55454C}"/>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321F4823-C4D1-403A-9191-4BEBC18F9DDE}"/>
              </a:ext>
            </a:extLst>
          </p:cNvPr>
          <p:cNvSpPr>
            <a:spLocks noGrp="1"/>
          </p:cNvSpPr>
          <p:nvPr>
            <p:ph type="sldNum" sz="quarter" idx="12"/>
          </p:nvPr>
        </p:nvSpPr>
        <p:spPr/>
        <p:txBody>
          <a:bodyPr/>
          <a:lstStyle/>
          <a:p>
            <a:fld id="{3CC161E5-DE07-4961-B22F-C68CF7F3FCB9}" type="slidenum">
              <a:rPr lang="en-US" smtClean="0"/>
              <a:t>94</a:t>
            </a:fld>
            <a:endParaRPr lang="en-US"/>
          </a:p>
        </p:txBody>
      </p:sp>
      <p:pic>
        <p:nvPicPr>
          <p:cNvPr id="6" name="Picture 5">
            <a:extLst>
              <a:ext uri="{FF2B5EF4-FFF2-40B4-BE49-F238E27FC236}">
                <a16:creationId xmlns:a16="http://schemas.microsoft.com/office/drawing/2014/main" id="{87D908FE-FF75-48D1-B346-6A58EAA33D1E}"/>
              </a:ext>
            </a:extLst>
          </p:cNvPr>
          <p:cNvPicPr>
            <a:picLocks noChangeAspect="1"/>
          </p:cNvPicPr>
          <p:nvPr/>
        </p:nvPicPr>
        <p:blipFill>
          <a:blip r:embed="rId2"/>
          <a:stretch>
            <a:fillRect/>
          </a:stretch>
        </p:blipFill>
        <p:spPr>
          <a:xfrm>
            <a:off x="814387" y="652462"/>
            <a:ext cx="7515225" cy="5553075"/>
          </a:xfrm>
          <a:prstGeom prst="rect">
            <a:avLst/>
          </a:prstGeom>
        </p:spPr>
      </p:pic>
      <p:sp>
        <p:nvSpPr>
          <p:cNvPr id="3" name="Right Arrow 2"/>
          <p:cNvSpPr/>
          <p:nvPr/>
        </p:nvSpPr>
        <p:spPr>
          <a:xfrm rot="19650126">
            <a:off x="245837" y="961368"/>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602979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D1622-5B9E-4A49-B8B9-CC74C2644821}"/>
              </a:ext>
            </a:extLst>
          </p:cNvPr>
          <p:cNvSpPr>
            <a:spLocks noGrp="1"/>
          </p:cNvSpPr>
          <p:nvPr>
            <p:ph type="dt" sz="half" idx="10"/>
          </p:nvPr>
        </p:nvSpPr>
        <p:spPr/>
        <p:txBody>
          <a:bodyPr/>
          <a:lstStyle/>
          <a:p>
            <a:r>
              <a:rPr lang="en-US"/>
              <a:t>17-10-2017</a:t>
            </a:r>
          </a:p>
        </p:txBody>
      </p:sp>
      <p:sp>
        <p:nvSpPr>
          <p:cNvPr id="4" name="Footer Placeholder 3">
            <a:extLst>
              <a:ext uri="{FF2B5EF4-FFF2-40B4-BE49-F238E27FC236}">
                <a16:creationId xmlns:a16="http://schemas.microsoft.com/office/drawing/2014/main" id="{002D1F9A-A0BF-4504-B6FF-490A1C55454C}"/>
              </a:ext>
            </a:extLst>
          </p:cNvPr>
          <p:cNvSpPr>
            <a:spLocks noGrp="1"/>
          </p:cNvSpPr>
          <p:nvPr>
            <p:ph type="ftr" sz="quarter" idx="11"/>
          </p:nvPr>
        </p:nvSpPr>
        <p:spPr/>
        <p:txBody>
          <a:bodyPr/>
          <a:lstStyle/>
          <a:p>
            <a:r>
              <a:rPr lang="en-US"/>
              <a:t>Framework for generation and evaluation of Assessment Instrument</a:t>
            </a:r>
          </a:p>
        </p:txBody>
      </p:sp>
      <p:sp>
        <p:nvSpPr>
          <p:cNvPr id="5" name="Slide Number Placeholder 4">
            <a:extLst>
              <a:ext uri="{FF2B5EF4-FFF2-40B4-BE49-F238E27FC236}">
                <a16:creationId xmlns:a16="http://schemas.microsoft.com/office/drawing/2014/main" id="{321F4823-C4D1-403A-9191-4BEBC18F9DDE}"/>
              </a:ext>
            </a:extLst>
          </p:cNvPr>
          <p:cNvSpPr>
            <a:spLocks noGrp="1"/>
          </p:cNvSpPr>
          <p:nvPr>
            <p:ph type="sldNum" sz="quarter" idx="12"/>
          </p:nvPr>
        </p:nvSpPr>
        <p:spPr/>
        <p:txBody>
          <a:bodyPr/>
          <a:lstStyle/>
          <a:p>
            <a:fld id="{3CC161E5-DE07-4961-B22F-C68CF7F3FCB9}" type="slidenum">
              <a:rPr lang="en-US" smtClean="0"/>
              <a:t>95</a:t>
            </a:fld>
            <a:endParaRPr lang="en-US"/>
          </a:p>
        </p:txBody>
      </p:sp>
      <p:pic>
        <p:nvPicPr>
          <p:cNvPr id="8" name="Picture 7">
            <a:extLst>
              <a:ext uri="{FF2B5EF4-FFF2-40B4-BE49-F238E27FC236}">
                <a16:creationId xmlns:a16="http://schemas.microsoft.com/office/drawing/2014/main" id="{FA5E901D-DC62-495A-B067-EA3BABCC2145}"/>
              </a:ext>
            </a:extLst>
          </p:cNvPr>
          <p:cNvPicPr>
            <a:picLocks noChangeAspect="1"/>
          </p:cNvPicPr>
          <p:nvPr/>
        </p:nvPicPr>
        <p:blipFill>
          <a:blip r:embed="rId2"/>
          <a:stretch>
            <a:fillRect/>
          </a:stretch>
        </p:blipFill>
        <p:spPr>
          <a:xfrm>
            <a:off x="685800" y="609600"/>
            <a:ext cx="8208865" cy="5638800"/>
          </a:xfrm>
          <a:prstGeom prst="rect">
            <a:avLst/>
          </a:prstGeom>
        </p:spPr>
      </p:pic>
      <p:sp>
        <p:nvSpPr>
          <p:cNvPr id="3" name="Right Arrow 2"/>
          <p:cNvSpPr/>
          <p:nvPr/>
        </p:nvSpPr>
        <p:spPr>
          <a:xfrm rot="19650126">
            <a:off x="169638" y="885169"/>
            <a:ext cx="831487" cy="306507"/>
          </a:xfrm>
          <a:prstGeom prst="rightArrow">
            <a:avLst>
              <a:gd name="adj1" fmla="val 50000"/>
              <a:gd name="adj2" fmla="val 111766"/>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1546405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834313" cy="4217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572132" y="1647828"/>
            <a:ext cx="2071702" cy="235267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1857364"/>
            <a:ext cx="4320401" cy="3786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5786" y="1571612"/>
            <a:ext cx="100013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ounded Rectangular Callout 6"/>
          <p:cNvSpPr/>
          <p:nvPr/>
        </p:nvSpPr>
        <p:spPr>
          <a:xfrm>
            <a:off x="1428728" y="785794"/>
            <a:ext cx="2428892" cy="357190"/>
          </a:xfrm>
          <a:prstGeom prst="wedgeRoundRectCallout">
            <a:avLst>
              <a:gd name="adj1" fmla="val -57901"/>
              <a:gd name="adj2" fmla="val 1688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Dashboard</a:t>
            </a:r>
          </a:p>
        </p:txBody>
      </p:sp>
      <p:sp>
        <p:nvSpPr>
          <p:cNvPr id="9" name="Rounded Rectangular Callout 8"/>
          <p:cNvSpPr/>
          <p:nvPr/>
        </p:nvSpPr>
        <p:spPr>
          <a:xfrm>
            <a:off x="6143636" y="785794"/>
            <a:ext cx="2428892" cy="357190"/>
          </a:xfrm>
          <a:prstGeom prst="wedgeRoundRectCallout">
            <a:avLst>
              <a:gd name="adj1" fmla="val -40647"/>
              <a:gd name="adj2" fmla="val 2399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Scoreboard</a:t>
            </a:r>
          </a:p>
        </p:txBody>
      </p:sp>
      <p:sp>
        <p:nvSpPr>
          <p:cNvPr id="2" name="Date Placeholder 1">
            <a:extLst>
              <a:ext uri="{FF2B5EF4-FFF2-40B4-BE49-F238E27FC236}">
                <a16:creationId xmlns:a16="http://schemas.microsoft.com/office/drawing/2014/main" id="{67CB7F64-9EE3-46DB-B9FF-109A18E994C5}"/>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5A9176FD-01FC-40C6-AC99-AF0DAE888301}"/>
              </a:ext>
            </a:extLst>
          </p:cNvPr>
          <p:cNvSpPr>
            <a:spLocks noGrp="1"/>
          </p:cNvSpPr>
          <p:nvPr>
            <p:ph type="ftr" sz="quarter" idx="11"/>
          </p:nvPr>
        </p:nvSpPr>
        <p:spPr/>
        <p:txBody>
          <a:bodyPr/>
          <a:lstStyle/>
          <a:p>
            <a:r>
              <a:rPr lang="en-US"/>
              <a:t>Framework for generation and evaluation of Assessment Instrument</a:t>
            </a:r>
          </a:p>
        </p:txBody>
      </p:sp>
      <p:sp>
        <p:nvSpPr>
          <p:cNvPr id="8" name="Slide Number Placeholder 7">
            <a:extLst>
              <a:ext uri="{FF2B5EF4-FFF2-40B4-BE49-F238E27FC236}">
                <a16:creationId xmlns:a16="http://schemas.microsoft.com/office/drawing/2014/main" id="{B3867938-D968-4CF5-BAB7-4EC2C8F20296}"/>
              </a:ext>
            </a:extLst>
          </p:cNvPr>
          <p:cNvSpPr>
            <a:spLocks noGrp="1"/>
          </p:cNvSpPr>
          <p:nvPr>
            <p:ph type="sldNum" sz="quarter" idx="12"/>
          </p:nvPr>
        </p:nvSpPr>
        <p:spPr/>
        <p:txBody>
          <a:bodyPr/>
          <a:lstStyle/>
          <a:p>
            <a:fld id="{3CC161E5-DE07-4961-B22F-C68CF7F3FCB9}" type="slidenum">
              <a:rPr lang="en-US" smtClean="0"/>
              <a:t>96</a:t>
            </a:fld>
            <a:endParaRPr lang="en-US"/>
          </a:p>
        </p:txBody>
      </p:sp>
      <p:sp>
        <p:nvSpPr>
          <p:cNvPr id="10" name="Rectangle 9">
            <a:extLst>
              <a:ext uri="{FF2B5EF4-FFF2-40B4-BE49-F238E27FC236}">
                <a16:creationId xmlns:a16="http://schemas.microsoft.com/office/drawing/2014/main" id="{9B5F8686-AEBD-4111-9123-1166E1A834D4}"/>
              </a:ext>
            </a:extLst>
          </p:cNvPr>
          <p:cNvSpPr/>
          <p:nvPr/>
        </p:nvSpPr>
        <p:spPr>
          <a:xfrm>
            <a:off x="7543800" y="5943600"/>
            <a:ext cx="1219200" cy="41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hlinkClick r:id="rId4" action="ppaction://hlinksldjump"/>
              </a:rPr>
              <a:t>RETURN</a:t>
            </a:r>
            <a:endParaRPr lang="en-IN" dirty="0"/>
          </a:p>
        </p:txBody>
      </p:sp>
    </p:spTree>
    <p:extLst>
      <p:ext uri="{BB962C8B-B14F-4D97-AF65-F5344CB8AC3E}">
        <p14:creationId xmlns:p14="http://schemas.microsoft.com/office/powerpoint/2010/main" val="3624985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0D52F-8000-42A3-B27D-396490C9BD27}"/>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5EFD435E-CBD8-4970-A516-E2E0A97E90D9}"/>
              </a:ext>
            </a:extLst>
          </p:cNvPr>
          <p:cNvSpPr>
            <a:spLocks noGrp="1"/>
          </p:cNvSpPr>
          <p:nvPr>
            <p:ph type="ftr" sz="quarter" idx="11"/>
          </p:nvPr>
        </p:nvSpPr>
        <p:spPr/>
        <p:txBody>
          <a:bodyPr/>
          <a:lstStyle/>
          <a:p>
            <a:r>
              <a:rPr lang="en-US"/>
              <a:t>Framework for generation and evaluation of Assessment Instrument</a:t>
            </a:r>
          </a:p>
        </p:txBody>
      </p:sp>
      <p:sp>
        <p:nvSpPr>
          <p:cNvPr id="4" name="Slide Number Placeholder 3">
            <a:extLst>
              <a:ext uri="{FF2B5EF4-FFF2-40B4-BE49-F238E27FC236}">
                <a16:creationId xmlns:a16="http://schemas.microsoft.com/office/drawing/2014/main" id="{10026493-00DA-4BB0-8FD0-8E5C5A279875}"/>
              </a:ext>
            </a:extLst>
          </p:cNvPr>
          <p:cNvSpPr>
            <a:spLocks noGrp="1"/>
          </p:cNvSpPr>
          <p:nvPr>
            <p:ph type="sldNum" sz="quarter" idx="12"/>
          </p:nvPr>
        </p:nvSpPr>
        <p:spPr/>
        <p:txBody>
          <a:bodyPr/>
          <a:lstStyle/>
          <a:p>
            <a:fld id="{3CC161E5-DE07-4961-B22F-C68CF7F3FCB9}" type="slidenum">
              <a:rPr lang="en-US" smtClean="0"/>
              <a:t>97</a:t>
            </a:fld>
            <a:endParaRPr lang="en-US"/>
          </a:p>
        </p:txBody>
      </p:sp>
      <p:graphicFrame>
        <p:nvGraphicFramePr>
          <p:cNvPr id="5" name="Table 4">
            <a:extLst>
              <a:ext uri="{FF2B5EF4-FFF2-40B4-BE49-F238E27FC236}">
                <a16:creationId xmlns:a16="http://schemas.microsoft.com/office/drawing/2014/main" id="{6FC0280B-FCD1-419D-8FBB-5E7BDAA04622}"/>
              </a:ext>
            </a:extLst>
          </p:cNvPr>
          <p:cNvGraphicFramePr>
            <a:graphicFrameLocks noGrp="1"/>
          </p:cNvGraphicFramePr>
          <p:nvPr>
            <p:extLst>
              <p:ext uri="{D42A27DB-BD31-4B8C-83A1-F6EECF244321}">
                <p14:modId xmlns:p14="http://schemas.microsoft.com/office/powerpoint/2010/main" val="2315512246"/>
              </p:ext>
            </p:extLst>
          </p:nvPr>
        </p:nvGraphicFramePr>
        <p:xfrm>
          <a:off x="304800" y="762000"/>
          <a:ext cx="4038600" cy="3810000"/>
        </p:xfrm>
        <a:graphic>
          <a:graphicData uri="http://schemas.openxmlformats.org/drawingml/2006/table">
            <a:tbl>
              <a:tblPr>
                <a:tableStyleId>{284E427A-3D55-4303-BF80-6455036E1DE7}</a:tableStyleId>
              </a:tblPr>
              <a:tblGrid>
                <a:gridCol w="807720">
                  <a:extLst>
                    <a:ext uri="{9D8B030D-6E8A-4147-A177-3AD203B41FA5}">
                      <a16:colId xmlns:a16="http://schemas.microsoft.com/office/drawing/2014/main" val="574537254"/>
                    </a:ext>
                  </a:extLst>
                </a:gridCol>
                <a:gridCol w="807720">
                  <a:extLst>
                    <a:ext uri="{9D8B030D-6E8A-4147-A177-3AD203B41FA5}">
                      <a16:colId xmlns:a16="http://schemas.microsoft.com/office/drawing/2014/main" val="2818472055"/>
                    </a:ext>
                  </a:extLst>
                </a:gridCol>
                <a:gridCol w="807720">
                  <a:extLst>
                    <a:ext uri="{9D8B030D-6E8A-4147-A177-3AD203B41FA5}">
                      <a16:colId xmlns:a16="http://schemas.microsoft.com/office/drawing/2014/main" val="3042606513"/>
                    </a:ext>
                  </a:extLst>
                </a:gridCol>
                <a:gridCol w="807720">
                  <a:extLst>
                    <a:ext uri="{9D8B030D-6E8A-4147-A177-3AD203B41FA5}">
                      <a16:colId xmlns:a16="http://schemas.microsoft.com/office/drawing/2014/main" val="3688633952"/>
                    </a:ext>
                  </a:extLst>
                </a:gridCol>
                <a:gridCol w="807720">
                  <a:extLst>
                    <a:ext uri="{9D8B030D-6E8A-4147-A177-3AD203B41FA5}">
                      <a16:colId xmlns:a16="http://schemas.microsoft.com/office/drawing/2014/main" val="2751641888"/>
                    </a:ext>
                  </a:extLst>
                </a:gridCol>
              </a:tblGrid>
              <a:tr h="762000">
                <a:tc rowSpan="2" gridSpan="2">
                  <a:txBody>
                    <a:bodyPr/>
                    <a:lstStyle/>
                    <a:p>
                      <a:pPr algn="ctr" fontAlgn="ctr"/>
                      <a:r>
                        <a:rPr lang="en-IN" sz="1600" u="none" strike="noStrike" dirty="0">
                          <a:effectLst/>
                        </a:rPr>
                        <a:t>N=1000</a:t>
                      </a:r>
                      <a:endParaRPr lang="en-IN" sz="1600" b="1" i="0" u="none" strike="noStrike" dirty="0">
                        <a:solidFill>
                          <a:srgbClr val="000000"/>
                        </a:solidFill>
                        <a:effectLst/>
                        <a:latin typeface="Calibri" panose="020F0502020204030204" pitchFamily="34" charset="0"/>
                      </a:endParaRPr>
                    </a:p>
                  </a:txBody>
                  <a:tcPr marL="6350" marR="6350" marT="6350" marB="0" anchor="ctr"/>
                </a:tc>
                <a:tc rowSpan="2" hMerge="1">
                  <a:txBody>
                    <a:bodyPr/>
                    <a:lstStyle/>
                    <a:p>
                      <a:endParaRPr lang="en-IN"/>
                    </a:p>
                  </a:txBody>
                  <a:tcPr/>
                </a:tc>
                <a:tc gridSpan="3">
                  <a:txBody>
                    <a:bodyPr/>
                    <a:lstStyle/>
                    <a:p>
                      <a:pPr algn="ctr" fontAlgn="ctr"/>
                      <a:r>
                        <a:rPr lang="en-IN" sz="1600" u="none" strike="noStrike">
                          <a:effectLst/>
                        </a:rPr>
                        <a:t>Program Generated</a:t>
                      </a:r>
                      <a:endParaRPr lang="en-IN" sz="1600" b="1"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95137989"/>
                  </a:ext>
                </a:extLst>
              </a:tr>
              <a:tr h="762000">
                <a:tc gridSpan="2" vMerge="1">
                  <a:txBody>
                    <a:bodyPr/>
                    <a:lstStyle/>
                    <a:p>
                      <a:endParaRPr lang="en-IN"/>
                    </a:p>
                  </a:txBody>
                  <a:tcPr/>
                </a:tc>
                <a:tc hMerge="1" vMerge="1">
                  <a:txBody>
                    <a:bodyPr/>
                    <a:lstStyle/>
                    <a:p>
                      <a:endParaRPr lang="en-IN"/>
                    </a:p>
                  </a:txBody>
                  <a:tcP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Medium</a:t>
                      </a:r>
                      <a:br>
                        <a:rPr lang="en-IN" sz="1600" u="none" strike="noStrike">
                          <a:effectLst/>
                        </a:rPr>
                      </a:br>
                      <a:r>
                        <a:rPr lang="en-IN" sz="1600" u="none" strike="noStrike">
                          <a:effectLst/>
                        </a:rPr>
                        <a:t>(0.36-0.7)</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High</a:t>
                      </a:r>
                      <a:br>
                        <a:rPr lang="en-IN" sz="1600" u="none" strike="noStrike">
                          <a:effectLst/>
                        </a:rPr>
                      </a:br>
                      <a:r>
                        <a:rPr lang="en-IN" sz="1600" u="none" strike="noStrike">
                          <a:effectLst/>
                        </a:rPr>
                        <a:t>(0.7-1.0)</a:t>
                      </a:r>
                      <a:endParaRPr lang="en-IN"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09898009"/>
                  </a:ext>
                </a:extLst>
              </a:tr>
              <a:tr h="762000">
                <a:tc rowSpan="3">
                  <a:txBody>
                    <a:bodyPr/>
                    <a:lstStyle/>
                    <a:p>
                      <a:pPr algn="ctr" fontAlgn="ctr"/>
                      <a:r>
                        <a:rPr lang="en-IN" sz="1600" u="none" strike="noStrike">
                          <a:effectLst/>
                        </a:rPr>
                        <a:t>Expert</a:t>
                      </a:r>
                      <a:br>
                        <a:rPr lang="en-IN" sz="1600" u="none" strike="noStrike">
                          <a:effectLst/>
                        </a:rPr>
                      </a:br>
                      <a:r>
                        <a:rPr lang="en-IN" sz="1600" u="none" strike="noStrike">
                          <a:effectLst/>
                        </a:rPr>
                        <a:t>(Teacher)</a:t>
                      </a:r>
                      <a:br>
                        <a:rPr lang="en-IN" sz="1600" u="none" strike="noStrike">
                          <a:effectLst/>
                        </a:rPr>
                      </a:br>
                      <a:r>
                        <a:rPr lang="en-IN" sz="1600" u="none" strike="noStrike">
                          <a:effectLst/>
                        </a:rPr>
                        <a:t>Generated</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665</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137</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33</a:t>
                      </a:r>
                      <a:endParaRPr lang="en-IN"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83009776"/>
                  </a:ext>
                </a:extLst>
              </a:tr>
              <a:tr h="762000">
                <a:tc vMerge="1">
                  <a:txBody>
                    <a:bodyPr/>
                    <a:lstStyle/>
                    <a:p>
                      <a:endParaRPr lang="en-IN"/>
                    </a:p>
                  </a:txBody>
                  <a:tcPr/>
                </a:tc>
                <a:tc>
                  <a:txBody>
                    <a:bodyPr/>
                    <a:lstStyle/>
                    <a:p>
                      <a:pPr algn="ctr" fontAlgn="ctr"/>
                      <a:r>
                        <a:rPr lang="en-IN" sz="1600" u="none" strike="noStrike">
                          <a:effectLst/>
                        </a:rPr>
                        <a:t>Medium</a:t>
                      </a:r>
                      <a:br>
                        <a:rPr lang="en-IN" sz="1600" u="none" strike="noStrike">
                          <a:effectLst/>
                        </a:rPr>
                      </a:br>
                      <a:r>
                        <a:rPr lang="en-IN" sz="1600" u="none" strike="noStrike">
                          <a:effectLst/>
                        </a:rPr>
                        <a:t>(0.36-0.7)</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14</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7</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0</a:t>
                      </a:r>
                      <a:endParaRPr lang="en-IN"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67559637"/>
                  </a:ext>
                </a:extLst>
              </a:tr>
              <a:tr h="762000">
                <a:tc vMerge="1">
                  <a:txBody>
                    <a:bodyPr/>
                    <a:lstStyle/>
                    <a:p>
                      <a:endParaRPr lang="en-IN"/>
                    </a:p>
                  </a:txBody>
                  <a:tcPr/>
                </a:tc>
                <a:tc>
                  <a:txBody>
                    <a:bodyPr/>
                    <a:lstStyle/>
                    <a:p>
                      <a:pPr algn="ctr" fontAlgn="ctr"/>
                      <a:r>
                        <a:rPr lang="en-IN" sz="1600" u="none" strike="noStrike">
                          <a:effectLst/>
                        </a:rPr>
                        <a:t>High</a:t>
                      </a:r>
                      <a:br>
                        <a:rPr lang="en-IN" sz="1600" u="none" strike="noStrike">
                          <a:effectLst/>
                        </a:rPr>
                      </a:br>
                      <a:r>
                        <a:rPr lang="en-IN" sz="1600" u="none" strike="noStrike">
                          <a:effectLst/>
                        </a:rPr>
                        <a:t>(0.7-1.0)</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43</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dirty="0">
                          <a:effectLst/>
                        </a:rPr>
                        <a:t>53</a:t>
                      </a:r>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dirty="0">
                          <a:effectLst/>
                        </a:rPr>
                        <a:t>48</a:t>
                      </a:r>
                      <a:endParaRPr lang="en-IN"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731116"/>
                  </a:ext>
                </a:extLst>
              </a:tr>
            </a:tbl>
          </a:graphicData>
        </a:graphic>
      </p:graphicFrame>
      <p:sp>
        <p:nvSpPr>
          <p:cNvPr id="6" name="TextBox 5">
            <a:extLst>
              <a:ext uri="{FF2B5EF4-FFF2-40B4-BE49-F238E27FC236}">
                <a16:creationId xmlns:a16="http://schemas.microsoft.com/office/drawing/2014/main" id="{1D4CF59C-8CCD-4D61-B5A5-7A11C0D7BF02}"/>
              </a:ext>
            </a:extLst>
          </p:cNvPr>
          <p:cNvSpPr txBox="1"/>
          <p:nvPr/>
        </p:nvSpPr>
        <p:spPr>
          <a:xfrm>
            <a:off x="228600" y="4953000"/>
            <a:ext cx="4038600" cy="369332"/>
          </a:xfrm>
          <a:prstGeom prst="rect">
            <a:avLst/>
          </a:prstGeom>
          <a:noFill/>
        </p:spPr>
        <p:txBody>
          <a:bodyPr wrap="square" rtlCol="0">
            <a:spAutoFit/>
          </a:bodyPr>
          <a:lstStyle/>
          <a:p>
            <a:r>
              <a:rPr lang="en-IN" dirty="0"/>
              <a:t>Accuracy =72%</a:t>
            </a:r>
          </a:p>
        </p:txBody>
      </p:sp>
      <p:graphicFrame>
        <p:nvGraphicFramePr>
          <p:cNvPr id="7" name="Table 6">
            <a:extLst>
              <a:ext uri="{FF2B5EF4-FFF2-40B4-BE49-F238E27FC236}">
                <a16:creationId xmlns:a16="http://schemas.microsoft.com/office/drawing/2014/main" id="{BEAA23D9-AB2D-4797-A6B0-C986E50BF5DF}"/>
              </a:ext>
            </a:extLst>
          </p:cNvPr>
          <p:cNvGraphicFramePr>
            <a:graphicFrameLocks noGrp="1"/>
          </p:cNvGraphicFramePr>
          <p:nvPr>
            <p:extLst>
              <p:ext uri="{D42A27DB-BD31-4B8C-83A1-F6EECF244321}">
                <p14:modId xmlns:p14="http://schemas.microsoft.com/office/powerpoint/2010/main" val="1790661872"/>
              </p:ext>
            </p:extLst>
          </p:nvPr>
        </p:nvGraphicFramePr>
        <p:xfrm>
          <a:off x="4724398" y="762000"/>
          <a:ext cx="3810000" cy="3810000"/>
        </p:xfrm>
        <a:graphic>
          <a:graphicData uri="http://schemas.openxmlformats.org/drawingml/2006/table">
            <a:tbl>
              <a:tblPr>
                <a:tableStyleId>{18603FDC-E32A-4AB5-989C-0864C3EAD2B8}</a:tableStyleId>
              </a:tblPr>
              <a:tblGrid>
                <a:gridCol w="762000">
                  <a:extLst>
                    <a:ext uri="{9D8B030D-6E8A-4147-A177-3AD203B41FA5}">
                      <a16:colId xmlns:a16="http://schemas.microsoft.com/office/drawing/2014/main" val="155816960"/>
                    </a:ext>
                  </a:extLst>
                </a:gridCol>
                <a:gridCol w="762000">
                  <a:extLst>
                    <a:ext uri="{9D8B030D-6E8A-4147-A177-3AD203B41FA5}">
                      <a16:colId xmlns:a16="http://schemas.microsoft.com/office/drawing/2014/main" val="4108628415"/>
                    </a:ext>
                  </a:extLst>
                </a:gridCol>
                <a:gridCol w="762000">
                  <a:extLst>
                    <a:ext uri="{9D8B030D-6E8A-4147-A177-3AD203B41FA5}">
                      <a16:colId xmlns:a16="http://schemas.microsoft.com/office/drawing/2014/main" val="1974715368"/>
                    </a:ext>
                  </a:extLst>
                </a:gridCol>
                <a:gridCol w="762000">
                  <a:extLst>
                    <a:ext uri="{9D8B030D-6E8A-4147-A177-3AD203B41FA5}">
                      <a16:colId xmlns:a16="http://schemas.microsoft.com/office/drawing/2014/main" val="749167989"/>
                    </a:ext>
                  </a:extLst>
                </a:gridCol>
                <a:gridCol w="762000">
                  <a:extLst>
                    <a:ext uri="{9D8B030D-6E8A-4147-A177-3AD203B41FA5}">
                      <a16:colId xmlns:a16="http://schemas.microsoft.com/office/drawing/2014/main" val="3582669143"/>
                    </a:ext>
                  </a:extLst>
                </a:gridCol>
              </a:tblGrid>
              <a:tr h="762000">
                <a:tc rowSpan="2" gridSpan="2">
                  <a:txBody>
                    <a:bodyPr/>
                    <a:lstStyle/>
                    <a:p>
                      <a:pPr algn="ctr" fontAlgn="ctr"/>
                      <a:r>
                        <a:rPr lang="en-IN" sz="1600" u="none" strike="noStrike" dirty="0">
                          <a:effectLst/>
                        </a:rPr>
                        <a:t>N=1000</a:t>
                      </a:r>
                      <a:endParaRPr lang="en-IN"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IN"/>
                    </a:p>
                  </a:txBody>
                  <a:tcPr/>
                </a:tc>
                <a:tc gridSpan="3">
                  <a:txBody>
                    <a:bodyPr/>
                    <a:lstStyle/>
                    <a:p>
                      <a:pPr algn="ctr" fontAlgn="ctr"/>
                      <a:r>
                        <a:rPr lang="en-IN" sz="1600" u="none" strike="noStrike">
                          <a:effectLst/>
                        </a:rPr>
                        <a:t>Program Generated</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05973673"/>
                  </a:ext>
                </a:extLst>
              </a:tr>
              <a:tr h="762000">
                <a:tc gridSpan="2" vMerge="1">
                  <a:txBody>
                    <a:bodyPr/>
                    <a:lstStyle/>
                    <a:p>
                      <a:endParaRPr lang="en-IN"/>
                    </a:p>
                  </a:txBody>
                  <a:tcPr/>
                </a:tc>
                <a:tc hMerge="1" vMerge="1">
                  <a:txBody>
                    <a:bodyPr/>
                    <a:lstStyle/>
                    <a:p>
                      <a:endParaRPr lang="en-IN"/>
                    </a:p>
                  </a:txBody>
                  <a:tcP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Medium</a:t>
                      </a:r>
                      <a:br>
                        <a:rPr lang="en-IN" sz="1600" u="none" strike="noStrike">
                          <a:effectLst/>
                        </a:rPr>
                      </a:br>
                      <a:r>
                        <a:rPr lang="en-IN" sz="1600" u="none" strike="noStrike">
                          <a:effectLst/>
                        </a:rPr>
                        <a:t>(0.36-0.85)</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High</a:t>
                      </a:r>
                      <a:br>
                        <a:rPr lang="en-IN" sz="1600" u="none" strike="noStrike">
                          <a:effectLst/>
                        </a:rPr>
                      </a:br>
                      <a:r>
                        <a:rPr lang="en-IN" sz="1600" u="none" strike="noStrike">
                          <a:effectLst/>
                        </a:rPr>
                        <a:t>(0.85-1.0)</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601339"/>
                  </a:ext>
                </a:extLst>
              </a:tr>
              <a:tr h="762000">
                <a:tc rowSpan="3">
                  <a:txBody>
                    <a:bodyPr/>
                    <a:lstStyle/>
                    <a:p>
                      <a:pPr algn="ctr" fontAlgn="ctr"/>
                      <a:r>
                        <a:rPr lang="en-IN" sz="1600" u="none" strike="noStrike">
                          <a:effectLst/>
                        </a:rPr>
                        <a:t>Expert</a:t>
                      </a:r>
                      <a:br>
                        <a:rPr lang="en-IN" sz="1600" u="none" strike="noStrike">
                          <a:effectLst/>
                        </a:rPr>
                      </a:br>
                      <a:r>
                        <a:rPr lang="en-IN" sz="1600" u="none" strike="noStrike">
                          <a:effectLst/>
                        </a:rPr>
                        <a:t>(Teacher)</a:t>
                      </a:r>
                      <a:br>
                        <a:rPr lang="en-IN" sz="1600" u="none" strike="noStrike">
                          <a:effectLst/>
                        </a:rPr>
                      </a:br>
                      <a:r>
                        <a:rPr lang="en-IN" sz="1600" u="none" strike="noStrike">
                          <a:effectLst/>
                        </a:rPr>
                        <a:t>Generated</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a:effectLst/>
                        </a:rPr>
                        <a:t>665</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a:effectLst/>
                        </a:rPr>
                        <a:t>137</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dirty="0">
                          <a:effectLst/>
                        </a:rPr>
                        <a:t>33</a:t>
                      </a:r>
                      <a:endParaRPr lang="en-IN"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624607"/>
                  </a:ext>
                </a:extLst>
              </a:tr>
              <a:tr h="762000">
                <a:tc vMerge="1">
                  <a:txBody>
                    <a:bodyPr/>
                    <a:lstStyle/>
                    <a:p>
                      <a:endParaRPr lang="en-IN"/>
                    </a:p>
                  </a:txBody>
                  <a:tcPr/>
                </a:tc>
                <a:tc>
                  <a:txBody>
                    <a:bodyPr/>
                    <a:lstStyle/>
                    <a:p>
                      <a:pPr algn="ctr" fontAlgn="ctr"/>
                      <a:r>
                        <a:rPr lang="en-IN" sz="1600" u="none" strike="noStrike">
                          <a:effectLst/>
                        </a:rPr>
                        <a:t>Medium</a:t>
                      </a:r>
                      <a:br>
                        <a:rPr lang="en-IN" sz="1600" u="none" strike="noStrike">
                          <a:effectLst/>
                        </a:rPr>
                      </a:br>
                      <a:r>
                        <a:rPr lang="en-IN" sz="1600" u="none" strike="noStrike">
                          <a:effectLst/>
                        </a:rPr>
                        <a:t>(0.36-0.7)</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a:effectLst/>
                        </a:rPr>
                        <a:t>14</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a:effectLst/>
                        </a:rPr>
                        <a:t>7</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dirty="0">
                          <a:effectLst/>
                        </a:rPr>
                        <a:t>0</a:t>
                      </a:r>
                      <a:endParaRPr lang="en-IN"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875732"/>
                  </a:ext>
                </a:extLst>
              </a:tr>
              <a:tr h="762000">
                <a:tc vMerge="1">
                  <a:txBody>
                    <a:bodyPr/>
                    <a:lstStyle/>
                    <a:p>
                      <a:endParaRPr lang="en-IN"/>
                    </a:p>
                  </a:txBody>
                  <a:tcPr/>
                </a:tc>
                <a:tc>
                  <a:txBody>
                    <a:bodyPr/>
                    <a:lstStyle/>
                    <a:p>
                      <a:pPr algn="ctr" fontAlgn="ctr"/>
                      <a:r>
                        <a:rPr lang="en-IN" sz="1600" u="none" strike="noStrike">
                          <a:effectLst/>
                        </a:rPr>
                        <a:t>High</a:t>
                      </a:r>
                      <a:br>
                        <a:rPr lang="en-IN" sz="1600" u="none" strike="noStrike">
                          <a:effectLst/>
                        </a:rPr>
                      </a:br>
                      <a:r>
                        <a:rPr lang="en-IN" sz="1600" u="none" strike="noStrike">
                          <a:effectLst/>
                        </a:rPr>
                        <a:t>(0.7-1.0)</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a:effectLst/>
                        </a:rPr>
                        <a:t>43</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a:effectLst/>
                        </a:rPr>
                        <a:t>53</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IN" sz="1600" u="none" strike="noStrike" dirty="0">
                          <a:effectLst/>
                        </a:rPr>
                        <a:t>48</a:t>
                      </a:r>
                      <a:endParaRPr lang="en-IN"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019882"/>
                  </a:ext>
                </a:extLst>
              </a:tr>
            </a:tbl>
          </a:graphicData>
        </a:graphic>
      </p:graphicFrame>
      <p:sp>
        <p:nvSpPr>
          <p:cNvPr id="8" name="TextBox 7">
            <a:extLst>
              <a:ext uri="{FF2B5EF4-FFF2-40B4-BE49-F238E27FC236}">
                <a16:creationId xmlns:a16="http://schemas.microsoft.com/office/drawing/2014/main" id="{13DC24EA-CA14-4CE3-8207-110CCE147AD8}"/>
              </a:ext>
            </a:extLst>
          </p:cNvPr>
          <p:cNvSpPr txBox="1"/>
          <p:nvPr/>
        </p:nvSpPr>
        <p:spPr>
          <a:xfrm>
            <a:off x="4724400" y="4876800"/>
            <a:ext cx="4038600" cy="369332"/>
          </a:xfrm>
          <a:prstGeom prst="rect">
            <a:avLst/>
          </a:prstGeom>
          <a:noFill/>
        </p:spPr>
        <p:txBody>
          <a:bodyPr wrap="square" rtlCol="0">
            <a:spAutoFit/>
          </a:bodyPr>
          <a:lstStyle/>
          <a:p>
            <a:r>
              <a:rPr lang="en-IN" dirty="0"/>
              <a:t>Accuracy =72%</a:t>
            </a:r>
          </a:p>
        </p:txBody>
      </p:sp>
    </p:spTree>
    <p:extLst>
      <p:ext uri="{BB962C8B-B14F-4D97-AF65-F5344CB8AC3E}">
        <p14:creationId xmlns:p14="http://schemas.microsoft.com/office/powerpoint/2010/main" val="11929977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A6431-B0CD-4ABF-AB8B-CE83967EE4EF}"/>
              </a:ext>
            </a:extLst>
          </p:cNvPr>
          <p:cNvSpPr>
            <a:spLocks noGrp="1"/>
          </p:cNvSpPr>
          <p:nvPr>
            <p:ph type="dt" sz="half" idx="10"/>
          </p:nvPr>
        </p:nvSpPr>
        <p:spPr/>
        <p:txBody>
          <a:bodyPr/>
          <a:lstStyle/>
          <a:p>
            <a:r>
              <a:rPr lang="en-US"/>
              <a:t>17-10-2017</a:t>
            </a:r>
          </a:p>
        </p:txBody>
      </p:sp>
      <p:sp>
        <p:nvSpPr>
          <p:cNvPr id="3" name="Footer Placeholder 2">
            <a:extLst>
              <a:ext uri="{FF2B5EF4-FFF2-40B4-BE49-F238E27FC236}">
                <a16:creationId xmlns:a16="http://schemas.microsoft.com/office/drawing/2014/main" id="{CE6B3EB7-1668-4EA4-A1A2-A01E2D2A0004}"/>
              </a:ext>
            </a:extLst>
          </p:cNvPr>
          <p:cNvSpPr>
            <a:spLocks noGrp="1"/>
          </p:cNvSpPr>
          <p:nvPr>
            <p:ph type="ftr" sz="quarter" idx="11"/>
          </p:nvPr>
        </p:nvSpPr>
        <p:spPr/>
        <p:txBody>
          <a:bodyPr/>
          <a:lstStyle/>
          <a:p>
            <a:r>
              <a:rPr lang="en-US"/>
              <a:t>Framework for generation and evaluation of Assessment Instrument</a:t>
            </a:r>
          </a:p>
        </p:txBody>
      </p:sp>
      <p:sp>
        <p:nvSpPr>
          <p:cNvPr id="4" name="Slide Number Placeholder 3">
            <a:extLst>
              <a:ext uri="{FF2B5EF4-FFF2-40B4-BE49-F238E27FC236}">
                <a16:creationId xmlns:a16="http://schemas.microsoft.com/office/drawing/2014/main" id="{42FA8D4C-AA5E-4F15-9336-A878FF1540AB}"/>
              </a:ext>
            </a:extLst>
          </p:cNvPr>
          <p:cNvSpPr>
            <a:spLocks noGrp="1"/>
          </p:cNvSpPr>
          <p:nvPr>
            <p:ph type="sldNum" sz="quarter" idx="12"/>
          </p:nvPr>
        </p:nvSpPr>
        <p:spPr/>
        <p:txBody>
          <a:bodyPr/>
          <a:lstStyle/>
          <a:p>
            <a:fld id="{3CC161E5-DE07-4961-B22F-C68CF7F3FCB9}" type="slidenum">
              <a:rPr lang="en-US" smtClean="0"/>
              <a:t>98</a:t>
            </a:fld>
            <a:endParaRPr lang="en-US"/>
          </a:p>
        </p:txBody>
      </p:sp>
      <p:graphicFrame>
        <p:nvGraphicFramePr>
          <p:cNvPr id="5" name="Table 4">
            <a:extLst>
              <a:ext uri="{FF2B5EF4-FFF2-40B4-BE49-F238E27FC236}">
                <a16:creationId xmlns:a16="http://schemas.microsoft.com/office/drawing/2014/main" id="{86E83505-F979-4BDC-8B67-49D8F0C2E93B}"/>
              </a:ext>
            </a:extLst>
          </p:cNvPr>
          <p:cNvGraphicFramePr>
            <a:graphicFrameLocks noGrp="1"/>
          </p:cNvGraphicFramePr>
          <p:nvPr>
            <p:extLst>
              <p:ext uri="{D42A27DB-BD31-4B8C-83A1-F6EECF244321}">
                <p14:modId xmlns:p14="http://schemas.microsoft.com/office/powerpoint/2010/main" val="2898787067"/>
              </p:ext>
            </p:extLst>
          </p:nvPr>
        </p:nvGraphicFramePr>
        <p:xfrm>
          <a:off x="152400" y="838200"/>
          <a:ext cx="4267200" cy="3810000"/>
        </p:xfrm>
        <a:graphic>
          <a:graphicData uri="http://schemas.openxmlformats.org/drawingml/2006/table">
            <a:tbl>
              <a:tblPr>
                <a:tableStyleId>{69C7853C-536D-4A76-A0AE-DD22124D55A5}</a:tableStyleId>
              </a:tblPr>
              <a:tblGrid>
                <a:gridCol w="711200">
                  <a:extLst>
                    <a:ext uri="{9D8B030D-6E8A-4147-A177-3AD203B41FA5}">
                      <a16:colId xmlns:a16="http://schemas.microsoft.com/office/drawing/2014/main" val="2663594658"/>
                    </a:ext>
                  </a:extLst>
                </a:gridCol>
                <a:gridCol w="711200">
                  <a:extLst>
                    <a:ext uri="{9D8B030D-6E8A-4147-A177-3AD203B41FA5}">
                      <a16:colId xmlns:a16="http://schemas.microsoft.com/office/drawing/2014/main" val="3545884262"/>
                    </a:ext>
                  </a:extLst>
                </a:gridCol>
                <a:gridCol w="711200">
                  <a:extLst>
                    <a:ext uri="{9D8B030D-6E8A-4147-A177-3AD203B41FA5}">
                      <a16:colId xmlns:a16="http://schemas.microsoft.com/office/drawing/2014/main" val="2788077022"/>
                    </a:ext>
                  </a:extLst>
                </a:gridCol>
                <a:gridCol w="711200">
                  <a:extLst>
                    <a:ext uri="{9D8B030D-6E8A-4147-A177-3AD203B41FA5}">
                      <a16:colId xmlns:a16="http://schemas.microsoft.com/office/drawing/2014/main" val="2162213241"/>
                    </a:ext>
                  </a:extLst>
                </a:gridCol>
                <a:gridCol w="711200">
                  <a:extLst>
                    <a:ext uri="{9D8B030D-6E8A-4147-A177-3AD203B41FA5}">
                      <a16:colId xmlns:a16="http://schemas.microsoft.com/office/drawing/2014/main" val="3015071304"/>
                    </a:ext>
                  </a:extLst>
                </a:gridCol>
                <a:gridCol w="711200">
                  <a:extLst>
                    <a:ext uri="{9D8B030D-6E8A-4147-A177-3AD203B41FA5}">
                      <a16:colId xmlns:a16="http://schemas.microsoft.com/office/drawing/2014/main" val="2709101012"/>
                    </a:ext>
                  </a:extLst>
                </a:gridCol>
              </a:tblGrid>
              <a:tr h="762000">
                <a:tc rowSpan="2" gridSpan="2">
                  <a:txBody>
                    <a:bodyPr/>
                    <a:lstStyle/>
                    <a:p>
                      <a:pPr algn="ctr" fontAlgn="ctr"/>
                      <a:r>
                        <a:rPr lang="en-IN" sz="1600" u="none" strike="noStrike">
                          <a:effectLst/>
                        </a:rPr>
                        <a:t>N=1000</a:t>
                      </a:r>
                      <a:endParaRPr lang="en-IN" sz="1600" b="1" i="0" u="none" strike="noStrike">
                        <a:solidFill>
                          <a:srgbClr val="000000"/>
                        </a:solidFill>
                        <a:effectLst/>
                        <a:latin typeface="Calibri" panose="020F0502020204030204" pitchFamily="34" charset="0"/>
                      </a:endParaRPr>
                    </a:p>
                  </a:txBody>
                  <a:tcPr marL="6350" marR="6350" marT="6350" marB="0" anchor="ctr"/>
                </a:tc>
                <a:tc rowSpan="2" hMerge="1">
                  <a:txBody>
                    <a:bodyPr/>
                    <a:lstStyle/>
                    <a:p>
                      <a:endParaRPr lang="en-IN"/>
                    </a:p>
                  </a:txBody>
                  <a:tcPr/>
                </a:tc>
                <a:tc gridSpan="4">
                  <a:txBody>
                    <a:bodyPr/>
                    <a:lstStyle/>
                    <a:p>
                      <a:pPr algn="ctr" fontAlgn="ctr"/>
                      <a:r>
                        <a:rPr lang="en-IN" sz="1600" u="none" strike="noStrike">
                          <a:effectLst/>
                        </a:rPr>
                        <a:t>Program Generated</a:t>
                      </a:r>
                      <a:endParaRPr lang="en-IN" sz="1600" b="1"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86166448"/>
                  </a:ext>
                </a:extLst>
              </a:tr>
              <a:tr h="762000">
                <a:tc gridSpan="2" vMerge="1">
                  <a:txBody>
                    <a:bodyPr/>
                    <a:lstStyle/>
                    <a:p>
                      <a:endParaRPr lang="en-IN"/>
                    </a:p>
                  </a:txBody>
                  <a:tcPr/>
                </a:tc>
                <a:tc hMerge="1" vMerge="1">
                  <a:txBody>
                    <a:bodyPr/>
                    <a:lstStyle/>
                    <a:p>
                      <a:endParaRPr lang="en-IN"/>
                    </a:p>
                  </a:txBody>
                  <a:tcP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Medium</a:t>
                      </a:r>
                      <a:br>
                        <a:rPr lang="en-IN" sz="1600" u="none" strike="noStrike">
                          <a:effectLst/>
                        </a:rPr>
                      </a:br>
                      <a:r>
                        <a:rPr lang="en-IN" sz="1600" u="none" strike="noStrike">
                          <a:effectLst/>
                        </a:rPr>
                        <a:t>(0.36-0.7)</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High</a:t>
                      </a:r>
                      <a:br>
                        <a:rPr lang="en-IN" sz="1600" u="none" strike="noStrike">
                          <a:effectLst/>
                        </a:rPr>
                      </a:br>
                      <a:r>
                        <a:rPr lang="en-IN" sz="1600" u="none" strike="noStrike">
                          <a:effectLst/>
                        </a:rPr>
                        <a:t>(0.7-1.0)</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No Match</a:t>
                      </a:r>
                      <a:endParaRPr lang="en-IN"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58749241"/>
                  </a:ext>
                </a:extLst>
              </a:tr>
              <a:tr h="762000">
                <a:tc rowSpan="3">
                  <a:txBody>
                    <a:bodyPr/>
                    <a:lstStyle/>
                    <a:p>
                      <a:pPr algn="ctr" fontAlgn="ctr"/>
                      <a:r>
                        <a:rPr lang="en-IN" sz="1600" u="none" strike="noStrike">
                          <a:effectLst/>
                        </a:rPr>
                        <a:t>Expert</a:t>
                      </a:r>
                      <a:br>
                        <a:rPr lang="en-IN" sz="1600" u="none" strike="noStrike">
                          <a:effectLst/>
                        </a:rPr>
                      </a:br>
                      <a:r>
                        <a:rPr lang="en-IN" sz="1600" u="none" strike="noStrike">
                          <a:effectLst/>
                        </a:rPr>
                        <a:t>(Teacher)</a:t>
                      </a:r>
                      <a:br>
                        <a:rPr lang="en-IN" sz="1600" u="none" strike="noStrike">
                          <a:effectLst/>
                        </a:rPr>
                      </a:br>
                      <a:r>
                        <a:rPr lang="en-IN" sz="1600" u="none" strike="noStrike">
                          <a:effectLst/>
                        </a:rPr>
                        <a:t>Generated</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165</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14</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9</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1</a:t>
                      </a:r>
                      <a:endParaRPr lang="en-IN"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80419397"/>
                  </a:ext>
                </a:extLst>
              </a:tr>
              <a:tr h="762000">
                <a:tc vMerge="1">
                  <a:txBody>
                    <a:bodyPr/>
                    <a:lstStyle/>
                    <a:p>
                      <a:endParaRPr lang="en-IN"/>
                    </a:p>
                  </a:txBody>
                  <a:tcPr/>
                </a:tc>
                <a:tc>
                  <a:txBody>
                    <a:bodyPr/>
                    <a:lstStyle/>
                    <a:p>
                      <a:pPr algn="ctr" fontAlgn="ctr"/>
                      <a:r>
                        <a:rPr lang="en-IN" sz="1600" u="none" strike="noStrike">
                          <a:effectLst/>
                        </a:rPr>
                        <a:t>Medium</a:t>
                      </a:r>
                      <a:br>
                        <a:rPr lang="en-IN" sz="1600" u="none" strike="noStrike">
                          <a:effectLst/>
                        </a:rPr>
                      </a:br>
                      <a:r>
                        <a:rPr lang="en-IN" sz="1600" u="none" strike="noStrike">
                          <a:effectLst/>
                        </a:rPr>
                        <a:t>(0.36-0.7)</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48</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295</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11</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59731927"/>
                  </a:ext>
                </a:extLst>
              </a:tr>
              <a:tr h="762000">
                <a:tc vMerge="1">
                  <a:txBody>
                    <a:bodyPr/>
                    <a:lstStyle/>
                    <a:p>
                      <a:endParaRPr lang="en-IN"/>
                    </a:p>
                  </a:txBody>
                  <a:tcPr/>
                </a:tc>
                <a:tc>
                  <a:txBody>
                    <a:bodyPr/>
                    <a:lstStyle/>
                    <a:p>
                      <a:pPr algn="ctr" fontAlgn="ctr"/>
                      <a:r>
                        <a:rPr lang="en-IN" sz="1600" u="none" strike="noStrike">
                          <a:effectLst/>
                        </a:rPr>
                        <a:t>High</a:t>
                      </a:r>
                      <a:br>
                        <a:rPr lang="en-IN" sz="1600" u="none" strike="noStrike">
                          <a:effectLst/>
                        </a:rPr>
                      </a:br>
                      <a:r>
                        <a:rPr lang="en-IN" sz="1600" u="none" strike="noStrike">
                          <a:effectLst/>
                        </a:rPr>
                        <a:t>(0.7-1.0)</a:t>
                      </a:r>
                      <a:endParaRPr lang="en-IN"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dirty="0">
                          <a:effectLst/>
                        </a:rPr>
                        <a:t>16</a:t>
                      </a:r>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42</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a:effectLst/>
                        </a:rPr>
                        <a:t>390</a:t>
                      </a:r>
                      <a:endParaRPr lang="en-IN"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u="none" strike="noStrike" dirty="0">
                          <a:effectLst/>
                        </a:rPr>
                        <a:t>7</a:t>
                      </a:r>
                      <a:endParaRPr lang="en-IN"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40568751"/>
                  </a:ext>
                </a:extLst>
              </a:tr>
            </a:tbl>
          </a:graphicData>
        </a:graphic>
      </p:graphicFrame>
      <p:sp>
        <p:nvSpPr>
          <p:cNvPr id="6" name="TextBox 5">
            <a:extLst>
              <a:ext uri="{FF2B5EF4-FFF2-40B4-BE49-F238E27FC236}">
                <a16:creationId xmlns:a16="http://schemas.microsoft.com/office/drawing/2014/main" id="{6323A01F-3558-4C92-AB2C-B2CA061A99EE}"/>
              </a:ext>
            </a:extLst>
          </p:cNvPr>
          <p:cNvSpPr txBox="1"/>
          <p:nvPr/>
        </p:nvSpPr>
        <p:spPr>
          <a:xfrm>
            <a:off x="152400" y="4953000"/>
            <a:ext cx="4038600" cy="369332"/>
          </a:xfrm>
          <a:prstGeom prst="rect">
            <a:avLst/>
          </a:prstGeom>
          <a:noFill/>
        </p:spPr>
        <p:txBody>
          <a:bodyPr wrap="square" rtlCol="0">
            <a:spAutoFit/>
          </a:bodyPr>
          <a:lstStyle/>
          <a:p>
            <a:r>
              <a:rPr lang="en-IN" dirty="0"/>
              <a:t>Accuracy =85%</a:t>
            </a:r>
          </a:p>
        </p:txBody>
      </p:sp>
      <p:graphicFrame>
        <p:nvGraphicFramePr>
          <p:cNvPr id="9" name="Table 8">
            <a:extLst>
              <a:ext uri="{FF2B5EF4-FFF2-40B4-BE49-F238E27FC236}">
                <a16:creationId xmlns:a16="http://schemas.microsoft.com/office/drawing/2014/main" id="{E8B2F132-F11F-407E-8836-4D060A746E9B}"/>
              </a:ext>
            </a:extLst>
          </p:cNvPr>
          <p:cNvGraphicFramePr>
            <a:graphicFrameLocks noGrp="1"/>
          </p:cNvGraphicFramePr>
          <p:nvPr>
            <p:extLst>
              <p:ext uri="{D42A27DB-BD31-4B8C-83A1-F6EECF244321}">
                <p14:modId xmlns:p14="http://schemas.microsoft.com/office/powerpoint/2010/main" val="3760127764"/>
              </p:ext>
            </p:extLst>
          </p:nvPr>
        </p:nvGraphicFramePr>
        <p:xfrm>
          <a:off x="4572000" y="838200"/>
          <a:ext cx="4114800" cy="3865975"/>
        </p:xfrm>
        <a:graphic>
          <a:graphicData uri="http://schemas.openxmlformats.org/drawingml/2006/table">
            <a:tbl>
              <a:tblPr>
                <a:tableStyleId>{306799F8-075E-4A3A-A7F6-7FBC6576F1A4}</a:tableStyleId>
              </a:tblPr>
              <a:tblGrid>
                <a:gridCol w="685800">
                  <a:extLst>
                    <a:ext uri="{9D8B030D-6E8A-4147-A177-3AD203B41FA5}">
                      <a16:colId xmlns:a16="http://schemas.microsoft.com/office/drawing/2014/main" val="2153533226"/>
                    </a:ext>
                  </a:extLst>
                </a:gridCol>
                <a:gridCol w="762000">
                  <a:extLst>
                    <a:ext uri="{9D8B030D-6E8A-4147-A177-3AD203B41FA5}">
                      <a16:colId xmlns:a16="http://schemas.microsoft.com/office/drawing/2014/main" val="2594949897"/>
                    </a:ext>
                  </a:extLst>
                </a:gridCol>
                <a:gridCol w="609600">
                  <a:extLst>
                    <a:ext uri="{9D8B030D-6E8A-4147-A177-3AD203B41FA5}">
                      <a16:colId xmlns:a16="http://schemas.microsoft.com/office/drawing/2014/main" val="1274802988"/>
                    </a:ext>
                  </a:extLst>
                </a:gridCol>
                <a:gridCol w="685800">
                  <a:extLst>
                    <a:ext uri="{9D8B030D-6E8A-4147-A177-3AD203B41FA5}">
                      <a16:colId xmlns:a16="http://schemas.microsoft.com/office/drawing/2014/main" val="2360387748"/>
                    </a:ext>
                  </a:extLst>
                </a:gridCol>
                <a:gridCol w="685800">
                  <a:extLst>
                    <a:ext uri="{9D8B030D-6E8A-4147-A177-3AD203B41FA5}">
                      <a16:colId xmlns:a16="http://schemas.microsoft.com/office/drawing/2014/main" val="4199104376"/>
                    </a:ext>
                  </a:extLst>
                </a:gridCol>
                <a:gridCol w="685800">
                  <a:extLst>
                    <a:ext uri="{9D8B030D-6E8A-4147-A177-3AD203B41FA5}">
                      <a16:colId xmlns:a16="http://schemas.microsoft.com/office/drawing/2014/main" val="3217377337"/>
                    </a:ext>
                  </a:extLst>
                </a:gridCol>
              </a:tblGrid>
              <a:tr h="631365">
                <a:tc rowSpan="2" gridSpan="2">
                  <a:txBody>
                    <a:bodyPr/>
                    <a:lstStyle/>
                    <a:p>
                      <a:pPr algn="ctr" fontAlgn="ctr"/>
                      <a:r>
                        <a:rPr lang="en-IN" sz="1600" u="none" strike="noStrike" dirty="0">
                          <a:effectLst/>
                        </a:rPr>
                        <a:t>N=1000</a:t>
                      </a:r>
                      <a:endParaRPr lang="en-IN"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IN"/>
                    </a:p>
                  </a:txBody>
                  <a:tcPr/>
                </a:tc>
                <a:tc gridSpan="4">
                  <a:txBody>
                    <a:bodyPr/>
                    <a:lstStyle/>
                    <a:p>
                      <a:pPr algn="ctr" fontAlgn="ctr"/>
                      <a:r>
                        <a:rPr lang="en-IN" sz="1600" u="none" strike="noStrike">
                          <a:effectLst/>
                        </a:rPr>
                        <a:t>Program Generated</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4643337"/>
                  </a:ext>
                </a:extLst>
              </a:tr>
              <a:tr h="925736">
                <a:tc gridSpan="2" vMerge="1">
                  <a:txBody>
                    <a:bodyPr/>
                    <a:lstStyle/>
                    <a:p>
                      <a:endParaRPr lang="en-IN"/>
                    </a:p>
                  </a:txBody>
                  <a:tcPr/>
                </a:tc>
                <a:tc hMerge="1" vMerge="1">
                  <a:txBody>
                    <a:bodyPr/>
                    <a:lstStyle/>
                    <a:p>
                      <a:endParaRPr lang="en-IN"/>
                    </a:p>
                  </a:txBody>
                  <a:tcP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Medium</a:t>
                      </a:r>
                      <a:br>
                        <a:rPr lang="en-IN" sz="1600" u="none" strike="noStrike">
                          <a:effectLst/>
                        </a:rPr>
                      </a:br>
                      <a:r>
                        <a:rPr lang="en-IN" sz="1600" u="none" strike="noStrike">
                          <a:effectLst/>
                        </a:rPr>
                        <a:t>(0.36-0.85)</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High</a:t>
                      </a:r>
                      <a:br>
                        <a:rPr lang="en-IN" sz="1600" u="none" strike="noStrike">
                          <a:effectLst/>
                        </a:rPr>
                      </a:br>
                      <a:r>
                        <a:rPr lang="en-IN" sz="1600" u="none" strike="noStrike">
                          <a:effectLst/>
                        </a:rPr>
                        <a:t>(0.85-1.0)</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No Match</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936727"/>
                  </a:ext>
                </a:extLst>
              </a:tr>
              <a:tr h="631365">
                <a:tc rowSpan="3">
                  <a:txBody>
                    <a:bodyPr/>
                    <a:lstStyle/>
                    <a:p>
                      <a:pPr algn="ctr" fontAlgn="ctr"/>
                      <a:r>
                        <a:rPr lang="en-IN" sz="1600" u="none" strike="noStrike">
                          <a:effectLst/>
                        </a:rPr>
                        <a:t>Expert</a:t>
                      </a:r>
                      <a:br>
                        <a:rPr lang="en-IN" sz="1600" u="none" strike="noStrike">
                          <a:effectLst/>
                        </a:rPr>
                      </a:br>
                      <a:r>
                        <a:rPr lang="en-IN" sz="1600" u="none" strike="noStrike">
                          <a:effectLst/>
                        </a:rPr>
                        <a:t>(Teacher)</a:t>
                      </a:r>
                      <a:br>
                        <a:rPr lang="en-IN" sz="1600" u="none" strike="noStrike">
                          <a:effectLst/>
                        </a:rPr>
                      </a:br>
                      <a:r>
                        <a:rPr lang="en-IN" sz="1600" u="none" strike="noStrike">
                          <a:effectLst/>
                        </a:rPr>
                        <a:t>Generated</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Low </a:t>
                      </a:r>
                      <a:br>
                        <a:rPr lang="en-IN" sz="1600" u="none" strike="noStrike">
                          <a:effectLst/>
                        </a:rPr>
                      </a:br>
                      <a:r>
                        <a:rPr lang="en-IN" sz="1600" u="none" strike="noStrike">
                          <a:effectLst/>
                        </a:rPr>
                        <a:t>(0-0.35)</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165</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14</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9</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dirty="0">
                          <a:effectLst/>
                        </a:rPr>
                        <a:t>1</a:t>
                      </a:r>
                      <a:endParaRPr lang="en-IN"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926871"/>
                  </a:ext>
                </a:extLst>
              </a:tr>
              <a:tr h="925736">
                <a:tc vMerge="1">
                  <a:txBody>
                    <a:bodyPr/>
                    <a:lstStyle/>
                    <a:p>
                      <a:endParaRPr lang="en-IN"/>
                    </a:p>
                  </a:txBody>
                  <a:tcPr/>
                </a:tc>
                <a:tc>
                  <a:txBody>
                    <a:bodyPr/>
                    <a:lstStyle/>
                    <a:p>
                      <a:pPr algn="ctr" fontAlgn="ctr"/>
                      <a:r>
                        <a:rPr lang="en-IN" sz="1600" u="none" strike="noStrike">
                          <a:effectLst/>
                        </a:rPr>
                        <a:t>Medium</a:t>
                      </a:r>
                      <a:br>
                        <a:rPr lang="en-IN" sz="1600" u="none" strike="noStrike">
                          <a:effectLst/>
                        </a:rPr>
                      </a:br>
                      <a:r>
                        <a:rPr lang="en-IN" sz="1600" u="none" strike="noStrike">
                          <a:effectLst/>
                        </a:rPr>
                        <a:t>(0.36-0.7)</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48</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295</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11</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949702"/>
                  </a:ext>
                </a:extLst>
              </a:tr>
              <a:tr h="695799">
                <a:tc vMerge="1">
                  <a:txBody>
                    <a:bodyPr/>
                    <a:lstStyle/>
                    <a:p>
                      <a:endParaRPr lang="en-IN"/>
                    </a:p>
                  </a:txBody>
                  <a:tcPr/>
                </a:tc>
                <a:tc>
                  <a:txBody>
                    <a:bodyPr/>
                    <a:lstStyle/>
                    <a:p>
                      <a:pPr algn="ctr" fontAlgn="ctr"/>
                      <a:r>
                        <a:rPr lang="en-IN" sz="1600" u="none" strike="noStrike">
                          <a:effectLst/>
                        </a:rPr>
                        <a:t>High</a:t>
                      </a:r>
                      <a:br>
                        <a:rPr lang="en-IN" sz="1600" u="none" strike="noStrike">
                          <a:effectLst/>
                        </a:rPr>
                      </a:br>
                      <a:r>
                        <a:rPr lang="en-IN" sz="1600" u="none" strike="noStrike">
                          <a:effectLst/>
                        </a:rPr>
                        <a:t>(0.7-1.0)</a:t>
                      </a:r>
                      <a:endParaRPr lang="en-IN"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16</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42</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390</a:t>
                      </a:r>
                      <a:endParaRPr lang="en-IN"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dirty="0">
                          <a:effectLst/>
                        </a:rPr>
                        <a:t>7</a:t>
                      </a:r>
                      <a:endParaRPr lang="en-IN"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461503"/>
                  </a:ext>
                </a:extLst>
              </a:tr>
            </a:tbl>
          </a:graphicData>
        </a:graphic>
      </p:graphicFrame>
      <p:sp>
        <p:nvSpPr>
          <p:cNvPr id="10" name="TextBox 9">
            <a:extLst>
              <a:ext uri="{FF2B5EF4-FFF2-40B4-BE49-F238E27FC236}">
                <a16:creationId xmlns:a16="http://schemas.microsoft.com/office/drawing/2014/main" id="{42616D65-F170-4E86-ABCD-598CC7EB6F9C}"/>
              </a:ext>
            </a:extLst>
          </p:cNvPr>
          <p:cNvSpPr txBox="1"/>
          <p:nvPr/>
        </p:nvSpPr>
        <p:spPr>
          <a:xfrm>
            <a:off x="4648200" y="4876800"/>
            <a:ext cx="4038600" cy="369332"/>
          </a:xfrm>
          <a:prstGeom prst="rect">
            <a:avLst/>
          </a:prstGeom>
          <a:noFill/>
        </p:spPr>
        <p:txBody>
          <a:bodyPr wrap="square" rtlCol="0">
            <a:spAutoFit/>
          </a:bodyPr>
          <a:lstStyle/>
          <a:p>
            <a:r>
              <a:rPr lang="en-IN" dirty="0"/>
              <a:t>Accuracy =85%</a:t>
            </a:r>
          </a:p>
        </p:txBody>
      </p:sp>
    </p:spTree>
    <p:extLst>
      <p:ext uri="{BB962C8B-B14F-4D97-AF65-F5344CB8AC3E}">
        <p14:creationId xmlns:p14="http://schemas.microsoft.com/office/powerpoint/2010/main" val="3333437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19693</TotalTime>
  <Words>7412</Words>
  <Application>Microsoft Office PowerPoint</Application>
  <PresentationFormat>On-screen Show (4:3)</PresentationFormat>
  <Paragraphs>1135</Paragraphs>
  <Slides>98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MS Mincho</vt:lpstr>
      <vt:lpstr>Arial</vt:lpstr>
      <vt:lpstr>Calibri</vt:lpstr>
      <vt:lpstr>Cambria Math</vt:lpstr>
      <vt:lpstr>Segoe UI</vt:lpstr>
      <vt:lpstr>Times New Roman</vt:lpstr>
      <vt:lpstr>Office Theme</vt:lpstr>
      <vt:lpstr>Framework for Generation and Evaluation of Assessment Instrument</vt:lpstr>
      <vt:lpstr>Assessment is a broad term defined as a process for obtaining information that is used for making decisions about students, curricula and educational policy.        (Nitko, A. J, 2001) </vt:lpstr>
      <vt:lpstr>Motivation</vt:lpstr>
      <vt:lpstr>Solution Approach</vt:lpstr>
      <vt:lpstr>RQ: How to build a framework for the generation and evaluation of assessment instrument  that will improve the quality of AI?</vt:lpstr>
      <vt:lpstr>Solution Approach</vt:lpstr>
      <vt:lpstr>Scope and Limitations of Thesis</vt:lpstr>
      <vt:lpstr>PowerPoint Presentation</vt:lpstr>
      <vt:lpstr>PowerPoint Presentation</vt:lpstr>
      <vt:lpstr>Phase 1: Need and context analysis </vt:lpstr>
      <vt:lpstr>Key Findings from Literature (1) </vt:lpstr>
      <vt:lpstr>Key Findings From Literature (2)</vt:lpstr>
      <vt:lpstr>Key Findings From Literature (3)</vt:lpstr>
      <vt:lpstr>Phase2:Design and development </vt:lpstr>
      <vt:lpstr>Phase 3:Summative Evaluation phase</vt:lpstr>
      <vt:lpstr>Design and Development Phase of IQuE</vt:lpstr>
      <vt:lpstr>Development Stages of IQuE</vt:lpstr>
      <vt:lpstr>Stage 1: Creation of Domain Ontology</vt:lpstr>
      <vt:lpstr>Stage 1: Creation of Domain Ontology</vt:lpstr>
      <vt:lpstr>Stage 2: Generation of LO and Instrument Annotated Ontology</vt:lpstr>
      <vt:lpstr>AI Alignment view</vt:lpstr>
      <vt:lpstr>Stage 3: Devising an AI Alignment Score</vt:lpstr>
      <vt:lpstr>Alignment Score between LO and question</vt:lpstr>
      <vt:lpstr>Alignment Score between LO and question</vt:lpstr>
      <vt:lpstr>Calculating Alignment Score between Question Set (AI) and LO Set</vt:lpstr>
      <vt:lpstr>Calculating Alignment Score between Question Set (AI) and LO Set</vt:lpstr>
      <vt:lpstr>Reporting the Quality of AI</vt:lpstr>
      <vt:lpstr>Performance Evaluation of IQuE (A) Accuracy of IQuE</vt:lpstr>
      <vt:lpstr>Confusion Matrices : Content Alignment</vt:lpstr>
      <vt:lpstr>Confusion Matrices : Content Alignment</vt:lpstr>
      <vt:lpstr>Confusion Matrix: Cognitive Level Alignment </vt:lpstr>
      <vt:lpstr>Usability and Usefulness of IQuE</vt:lpstr>
      <vt:lpstr>Teacher Training Module</vt:lpstr>
      <vt:lpstr>Multiple stages of TTM</vt:lpstr>
      <vt:lpstr>PowerPoint Presentation</vt:lpstr>
      <vt:lpstr>Testing</vt:lpstr>
      <vt:lpstr> Testing</vt:lpstr>
      <vt:lpstr>AIGen System</vt:lpstr>
      <vt:lpstr>An example AIS and the generated AI</vt:lpstr>
      <vt:lpstr>Thesis Contribution</vt:lpstr>
      <vt:lpstr>Thesis Contribution</vt:lpstr>
      <vt:lpstr> Future work</vt:lpstr>
      <vt:lpstr>Future work</vt:lpstr>
      <vt:lpstr>Publications</vt:lpstr>
      <vt:lpstr>Thesis Clarification Table</vt:lpstr>
      <vt:lpstr>Thesis Clarification Table</vt:lpstr>
      <vt:lpstr>Thesis Clarification Table</vt:lpstr>
      <vt:lpstr>Questions </vt:lpstr>
      <vt:lpstr>PowerPoint Presentation</vt:lpstr>
      <vt:lpstr>PowerPoint Presentation</vt:lpstr>
      <vt:lpstr>PowerPoint Presentation</vt:lpstr>
      <vt:lpstr>PowerPoint Presentation</vt:lpstr>
      <vt:lpstr>Links in Domain Ontology</vt:lpstr>
      <vt:lpstr>Onto-Transformation</vt:lpstr>
      <vt:lpstr>Notion of Syllabus</vt:lpstr>
      <vt:lpstr>LO Annotator </vt:lpstr>
      <vt:lpstr>Design of LO Annotator-step 2: Issues and challenges</vt:lpstr>
      <vt:lpstr>LO Annotator (Step 3)</vt:lpstr>
      <vt:lpstr>Generating LO Annotated Ontology (step 4)</vt:lpstr>
      <vt:lpstr>AI Annotator</vt:lpstr>
      <vt:lpstr>AI Annotator (Step 1)</vt:lpstr>
      <vt:lpstr>AI Annotator (Step 2)</vt:lpstr>
      <vt:lpstr> Calculating|Q∩L|, |(Q│L)| and |(L│Q)|</vt:lpstr>
      <vt:lpstr>Calculating|Q∩L|, |(Q│L)| and |(L│Q)|</vt:lpstr>
      <vt:lpstr>Sample set of LOs and questions</vt:lpstr>
      <vt:lpstr>Q-Utility Matrix</vt:lpstr>
      <vt:lpstr>Step 2: Compute the AI-content Alignment score</vt:lpstr>
      <vt:lpstr>Computing utility of questions from CAS</vt:lpstr>
      <vt:lpstr>AI-Cognitive Level Alignment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Alignment Matrix (CAM)</vt:lpstr>
      <vt:lpstr>PowerPoint Presentation</vt:lpstr>
      <vt:lpstr>PowerPoint Presentation</vt:lpstr>
      <vt:lpstr>Confusion Matrix: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Rekha</cp:lastModifiedBy>
  <cp:revision>326</cp:revision>
  <cp:lastPrinted>2017-10-15T14:24:24Z</cp:lastPrinted>
  <dcterms:created xsi:type="dcterms:W3CDTF">2017-01-26T13:43:16Z</dcterms:created>
  <dcterms:modified xsi:type="dcterms:W3CDTF">2017-10-27T02:34:31Z</dcterms:modified>
</cp:coreProperties>
</file>