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5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  <p:sldId id="311" r:id="rId54"/>
    <p:sldId id="313" r:id="rId55"/>
    <p:sldId id="314" r:id="rId56"/>
  </p:sldIdLst>
  <p:sldSz cx="9144000" cy="5143500" type="screen16x9"/>
  <p:notesSz cx="6858000" cy="9144000"/>
  <p:embeddedFontLst>
    <p:embeddedFont>
      <p:font typeface="Century" panose="02040604050505020304" pitchFamily="18" charset="0"/>
      <p:regular r:id="rId58"/>
    </p:embeddedFont>
    <p:embeddedFont>
      <p:font typeface="Lato" panose="020B0604020202020204" charset="0"/>
      <p:regular r:id="rId59"/>
      <p:bold r:id="rId60"/>
      <p:italic r:id="rId61"/>
      <p:boldItalic r:id="rId62"/>
    </p:embeddedFont>
    <p:embeddedFont>
      <p:font typeface="Raleway" panose="020B0604020202020204" charset="0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rme" panose="020B0604020202020204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  <p15:guide id="12" orient="horz" pos="3060">
          <p15:clr>
            <a:srgbClr val="000000"/>
          </p15:clr>
        </p15:guide>
        <p15:guide id="13" orient="horz" pos="3204">
          <p15:clr>
            <a:srgbClr val="000000"/>
          </p15:clr>
        </p15:guide>
        <p15:guide id="14" orient="horz" pos="996">
          <p15:clr>
            <a:srgbClr val="000000"/>
          </p15:clr>
        </p15:guide>
        <p15:guide id="15" orient="horz" pos="1860">
          <p15:clr>
            <a:srgbClr val="000000"/>
          </p15:clr>
        </p15:guide>
        <p15:guide id="16" orient="horz" pos="1444">
          <p15:clr>
            <a:srgbClr val="000000"/>
          </p15:clr>
        </p15:guide>
        <p15:guide id="17" orient="horz" pos="1764">
          <p15:clr>
            <a:srgbClr val="000000"/>
          </p15:clr>
        </p15:guide>
        <p15:guide id="18" orient="horz" pos="2100">
          <p15:clr>
            <a:srgbClr val="000000"/>
          </p15:clr>
        </p15:guide>
        <p15:guide id="19" orient="horz" pos="2484">
          <p15:clr>
            <a:srgbClr val="000000"/>
          </p15:clr>
        </p15:guide>
        <p15:guide id="20" orient="horz" pos="1140">
          <p15:clr>
            <a:srgbClr val="000000"/>
          </p15:clr>
        </p15:guide>
        <p15:guide id="21" pos="4806">
          <p15:clr>
            <a:srgbClr val="000000"/>
          </p15:clr>
        </p15:guide>
        <p15:guide id="22" pos="216">
          <p15:clr>
            <a:srgbClr val="000000"/>
          </p15:clr>
        </p15:guide>
        <p15:guide id="23" pos="5561">
          <p15:clr>
            <a:srgbClr val="000000"/>
          </p15:clr>
        </p15:guide>
        <p15:guide id="24" pos="4080">
          <p15:clr>
            <a:srgbClr val="000000"/>
          </p15:clr>
        </p15:guide>
        <p15:guide id="25" pos="2784">
          <p15:clr>
            <a:srgbClr val="000000"/>
          </p15:clr>
        </p15:guide>
        <p15:guide id="26" pos="5759">
          <p15:clr>
            <a:srgbClr val="000000"/>
          </p15:clr>
        </p15:guide>
        <p15:guide id="27" pos="5424">
          <p15:clr>
            <a:srgbClr val="000000"/>
          </p15:clr>
        </p15:guide>
        <p15:guide id="28" pos="336">
          <p15:clr>
            <a:srgbClr val="000000"/>
          </p15:clr>
        </p15:guide>
        <p15:guide id="29">
          <p15:clr>
            <a:srgbClr val="000000"/>
          </p15:clr>
        </p15:guide>
        <p15:guide id="30" pos="2640">
          <p15:clr>
            <a:srgbClr val="000000"/>
          </p15:clr>
        </p15:guide>
        <p15:guide id="31" pos="2976">
          <p15:clr>
            <a:srgbClr val="000000"/>
          </p15:clr>
        </p15:guide>
        <p15:guide id="32" pos="1872">
          <p15:clr>
            <a:srgbClr val="000000"/>
          </p15:clr>
        </p15:guide>
        <p15:guide id="33" pos="117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18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  <p:guide orient="horz" pos="3060"/>
        <p:guide orient="horz" pos="3204"/>
        <p:guide orient="horz" pos="996"/>
        <p:guide orient="horz" pos="1860"/>
        <p:guide orient="horz" pos="1444"/>
        <p:guide orient="horz" pos="1764"/>
        <p:guide orient="horz" pos="2100"/>
        <p:guide orient="horz" pos="2484"/>
        <p:guide orient="horz" pos="1140"/>
        <p:guide pos="4806"/>
        <p:guide pos="216"/>
        <p:guide pos="5561"/>
        <p:guide pos="4080"/>
        <p:guide pos="2784"/>
        <p:guide pos="5759"/>
        <p:guide pos="5424"/>
        <p:guide pos="336"/>
        <p:guide/>
        <p:guide pos="2640"/>
        <p:guide pos="2976"/>
        <p:guide pos="1872"/>
        <p:guide pos="11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70c098197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70c098197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70c09819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70c09819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70c098197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70c098197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  <p:sp>
        <p:nvSpPr>
          <p:cNvPr id="291" name="Google Shape;291;g470c098197_0_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70c098197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70c098197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70c09819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70c09819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g470c098197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70c09819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70c09819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70c09819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70c09819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70c098197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470c098197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470c098197_0_5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0c0981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70c0981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70c098197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70c098197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470c098197_0_2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70c098197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70c098197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g470c098197_0_5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70c098197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70c098197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g470c098197_0_5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70c098197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70c098197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8" name="Google Shape;438;g470c098197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70c098197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70c098197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470c098197_0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70c098197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470c098197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470c098197_0_6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70c098197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70c098197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470c098197_0_5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71655dc7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71655dc7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g471655dc7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0c098197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0c098197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470c098197_0_6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70c098197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70c098197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70c098197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470c098197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470c098197_0_6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470c098197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470c098197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470c098197_0_6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70c098197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470c098197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470c098197_0_6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70c098197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70c098197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470c098197_0_6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71655dc7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71655dc7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2" name="Google Shape;572;g471655dc76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470c09819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470c09819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470c098197_0_6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470c098197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470c098197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470c098197_0_7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70c098197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470c098197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470c098197_0_9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70c098197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470c098197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g470c098197_0_9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70c0981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70c0981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470c09819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470c09819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470c098197_0_7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471655dc7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471655dc7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1" name="Google Shape;651;g471655dc7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470c098197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470c098197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g470c098197_0_7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70c098197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70c098197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470c098197_0_7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470c098197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470c098197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470c098197_0_9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470c098197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470c098197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g470c098197_0_7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471655dc7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471655dc7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2" name="Google Shape;722;g471655dc76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470c098197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470c098197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470c098197_0_7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70c098197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70c098197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470c098197_0_7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470c098197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470c098197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g470c098197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470c098197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470c098197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g470c098197_0_7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470c098197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470c098197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g470c098197_0_5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8d61bba8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8d61bba8c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70c098197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4" name="Google Shape;244;g470c098197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70c098197_0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51" name="Google Shape;251;g470c098197_0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70c098197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470c098197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70c098197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470c098197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360000" y="2266950"/>
            <a:ext cx="8468088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0760" y="4837946"/>
            <a:ext cx="635788" cy="22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0" y="257175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794" y="3114675"/>
            <a:ext cx="914241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0" y="4144241"/>
            <a:ext cx="9144000" cy="4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4"/>
          </p:nvPr>
        </p:nvSpPr>
        <p:spPr>
          <a:xfrm>
            <a:off x="0" y="1657350"/>
            <a:ext cx="914241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874180" y="406048"/>
            <a:ext cx="984053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s">
  <p:cSld name="Text with Image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42248" y="1047750"/>
            <a:ext cx="3600000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026824" y="1047749"/>
            <a:ext cx="3600000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476365"/>
            <a:ext cx="7635875" cy="475988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87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2"/>
          <p:cNvCxnSpPr/>
          <p:nvPr/>
        </p:nvCxnSpPr>
        <p:spPr>
          <a:xfrm>
            <a:off x="360000" y="2800350"/>
            <a:ext cx="8250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2"/>
          <p:cNvSpPr txBox="1"/>
          <p:nvPr/>
        </p:nvSpPr>
        <p:spPr>
          <a:xfrm>
            <a:off x="381000" y="2038350"/>
            <a:ext cx="7411872" cy="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entury"/>
                <a:ea typeface="Century"/>
                <a:cs typeface="Century"/>
                <a:sym typeface="Century"/>
              </a:rPr>
              <a:t>Thank you</a:t>
            </a:r>
            <a:endParaRPr sz="4000" b="0" i="0" u="none" strike="noStrike" cap="none">
              <a:solidFill>
                <a:schemeClr val="dk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1860700" y="415650"/>
            <a:ext cx="6861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073350" y="4740000"/>
            <a:ext cx="6648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870400" y="1595775"/>
            <a:ext cx="6861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22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0" y="4410950"/>
            <a:ext cx="9144000" cy="7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6" name="Google Shape;8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nciple: Name and statement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2"/>
          </p:nvPr>
        </p:nvSpPr>
        <p:spPr>
          <a:xfrm>
            <a:off x="729450" y="484250"/>
            <a:ext cx="7688400" cy="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lanation OR Discussion: One column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1" name="Google Shape;10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76887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">
  <p:cSld name="TITLE_AND_BODY_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1107125"/>
            <a:ext cx="9144000" cy="4036500"/>
          </a:xfrm>
          <a:prstGeom prst="rect">
            <a:avLst/>
          </a:prstGeom>
          <a:solidFill>
            <a:srgbClr val="FFF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0" y="0"/>
            <a:ext cx="9144000" cy="110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0" name="Google Shape;110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76887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planation OR Discussion: Two columns">
  <p:cSld name="TITLE_AND_BODY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8" name="Google Shape;11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38067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920450" y="1321200"/>
            <a:ext cx="38067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OC elements">
  <p:cSld name="TITLE_AND_TWO_COLUMNS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548700" cy="5143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7" name="Google Shape;127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729450" y="185900"/>
            <a:ext cx="76884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76884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381000" y="1428750"/>
            <a:ext cx="80010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1" name="Google Shape;141;p21"/>
          <p:cNvCxnSpPr/>
          <p:nvPr/>
        </p:nvCxnSpPr>
        <p:spPr>
          <a:xfrm>
            <a:off x="381000" y="2266950"/>
            <a:ext cx="80010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81600" y="2562225"/>
            <a:ext cx="8000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476365"/>
            <a:ext cx="7635875" cy="475988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86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270184" y="1047750"/>
            <a:ext cx="7365691" cy="34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>
  <p:cSld name="Text with Bullets poi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507600" y="1123200"/>
            <a:ext cx="7341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">
  <p:cSld name="Activity 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486000" y="476250"/>
            <a:ext cx="7210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s">
  <p:cSld name="Text with Image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375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4470000" y="1123950"/>
            <a:ext cx="337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3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81000" y="2131219"/>
            <a:ext cx="74676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9" name="Google Shape;169;p25"/>
          <p:cNvCxnSpPr/>
          <p:nvPr/>
        </p:nvCxnSpPr>
        <p:spPr>
          <a:xfrm>
            <a:off x="381000" y="2800350"/>
            <a:ext cx="74676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anner">
  <p:cSld name="Title Slide With Bann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81000" y="1657350"/>
            <a:ext cx="79248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4" name="Google Shape;174;p26"/>
          <p:cNvCxnSpPr/>
          <p:nvPr/>
        </p:nvCxnSpPr>
        <p:spPr>
          <a:xfrm>
            <a:off x="381000" y="2495550"/>
            <a:ext cx="79248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81600" y="2562225"/>
            <a:ext cx="7924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2"/>
          </p:nvPr>
        </p:nvSpPr>
        <p:spPr>
          <a:xfrm>
            <a:off x="19049" y="19050"/>
            <a:ext cx="7839000" cy="12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Sub Bullets and Image">
  <p:cSld name="Text with Sub Bullets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2"/>
          </p:nvPr>
        </p:nvSpPr>
        <p:spPr>
          <a:xfrm>
            <a:off x="5076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3"/>
          </p:nvPr>
        </p:nvSpPr>
        <p:spPr>
          <a:xfrm>
            <a:off x="4799012" y="1123200"/>
            <a:ext cx="30495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4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/>
          <p:nvPr/>
        </p:nvSpPr>
        <p:spPr>
          <a:xfrm>
            <a:off x="381000" y="476381"/>
            <a:ext cx="7467600" cy="47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0" y="476381"/>
            <a:ext cx="291900" cy="4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>
            <a:spLocks noGrp="1"/>
          </p:cNvSpPr>
          <p:nvPr>
            <p:ph type="tbl" idx="2"/>
          </p:nvPr>
        </p:nvSpPr>
        <p:spPr>
          <a:xfrm>
            <a:off x="507600" y="1123200"/>
            <a:ext cx="7239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 Heading with Bullets points">
  <p:cSld name="Sec Heading with Bullets poin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1" y="476365"/>
            <a:ext cx="7635874" cy="475988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43385" y="483681"/>
            <a:ext cx="6538416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249713" y="1047750"/>
            <a:ext cx="7386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256537" y="1404000"/>
            <a:ext cx="737933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">
  <p:cSld name="Text with 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476365"/>
            <a:ext cx="7635874" cy="475988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491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256537" y="1054474"/>
            <a:ext cx="737933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 Heading with Normal text">
  <p:cSld name="Sec Heading with Normal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1" y="476365"/>
            <a:ext cx="7635874" cy="475988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56537" y="1504950"/>
            <a:ext cx="737933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43384" y="483681"/>
            <a:ext cx="7392491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249713" y="1047750"/>
            <a:ext cx="7386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Sub Bullets and Image">
  <p:cSld name="Text with Sub Bullets and Im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5705475" y="1067359"/>
            <a:ext cx="1930400" cy="35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0" y="476365"/>
            <a:ext cx="7635875" cy="475988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243384" y="483681"/>
            <a:ext cx="7392491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249713" y="1047750"/>
            <a:ext cx="4474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256537" y="1468800"/>
            <a:ext cx="527748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ction spot">
  <p:cSld name="Reflection spot">
    <p:bg>
      <p:bgPr>
        <a:gradFill>
          <a:gsLst>
            <a:gs pos="0">
              <a:schemeClr val="lt1"/>
            </a:gs>
            <a:gs pos="100000">
              <a:srgbClr val="FEE9A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4833143"/>
            <a:ext cx="9143999" cy="228600"/>
          </a:xfrm>
          <a:prstGeom prst="rect">
            <a:avLst/>
          </a:prstGeom>
          <a:solidFill>
            <a:srgbClr val="FEE3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0" y="476365"/>
            <a:ext cx="7635875" cy="475988"/>
          </a:xfrm>
          <a:prstGeom prst="rect">
            <a:avLst/>
          </a:prstGeom>
          <a:solidFill>
            <a:srgbClr val="FE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491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249713" y="1047750"/>
            <a:ext cx="7386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-1" y="4836318"/>
            <a:ext cx="9142413" cy="3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Learner Centric MOOC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256537" y="1468800"/>
            <a:ext cx="737933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ction Summary">
  <p:cSld name="Reflection Summary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0" y="4833143"/>
            <a:ext cx="9143999" cy="228600"/>
          </a:xfrm>
          <a:prstGeom prst="rect">
            <a:avLst/>
          </a:prstGeom>
          <a:solidFill>
            <a:srgbClr val="FEE3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0" y="476365"/>
            <a:ext cx="7635875" cy="475988"/>
          </a:xfrm>
          <a:prstGeom prst="rect">
            <a:avLst/>
          </a:prstGeom>
          <a:solidFill>
            <a:srgbClr val="FE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-1" y="4836318"/>
            <a:ext cx="9142413" cy="3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Learner Centric MOOC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491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249713" y="1047750"/>
            <a:ext cx="73861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256537" y="1468800"/>
            <a:ext cx="7379338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2pPr>
            <a:lvl3pPr marL="1371600" marR="0" lvl="2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833143"/>
            <a:ext cx="9143999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1" y="4836318"/>
            <a:ext cx="9142413" cy="3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Learner Centric MOOC</a:t>
            </a: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64914" y="487559"/>
            <a:ext cx="465782" cy="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0" y="4823618"/>
            <a:ext cx="9144000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 descr="iitblogo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20262" y="269078"/>
            <a:ext cx="566537" cy="55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7951559" y="790575"/>
            <a:ext cx="92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IIT BOMBAY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918273" y="4829968"/>
            <a:ext cx="7307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 TechNext 2018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unnel_of_participation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NmXw-cT6h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kT9Qn3RT3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OiuBDzCv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KteTZ9dEj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5ejK-idpY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HTzsGwTU4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0" y="257175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Sridhar Iyer | Jayakrishnan M | Sahana Murthy | Sameer Sahasrabudhe </a:t>
            </a:r>
            <a:endParaRPr sz="1800"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3"/>
          </p:nvPr>
        </p:nvSpPr>
        <p:spPr>
          <a:xfrm>
            <a:off x="0" y="4144241"/>
            <a:ext cx="9144000" cy="4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Indian Institute of Technology Bombay | Indian Institute of Technology Madras </a:t>
            </a: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4"/>
          </p:nvPr>
        </p:nvSpPr>
        <p:spPr>
          <a:xfrm>
            <a:off x="794" y="1657350"/>
            <a:ext cx="914241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Designing Learner Centric MOOCs 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t="40352"/>
          <a:stretch/>
        </p:blipFill>
        <p:spPr>
          <a:xfrm>
            <a:off x="4615909" y="3408714"/>
            <a:ext cx="722637" cy="43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5655" y="3410671"/>
            <a:ext cx="1456496" cy="4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774" y="3329001"/>
            <a:ext cx="558197" cy="6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1250" y="3353850"/>
            <a:ext cx="484900" cy="4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/>
          <p:nvPr/>
        </p:nvSpPr>
        <p:spPr>
          <a:xfrm>
            <a:off x="2797800" y="3398300"/>
            <a:ext cx="484800" cy="48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6961" y="3364518"/>
            <a:ext cx="1259439" cy="52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693171"/>
            <a:ext cx="669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00" dirty="0" smtClean="0">
                <a:solidFill>
                  <a:schemeClr val="dk2"/>
                </a:solidFill>
                <a:latin typeface="+mn-lt"/>
                <a:ea typeface="Lato"/>
                <a:cs typeface="Lato"/>
                <a:sym typeface="Lato"/>
              </a:rPr>
              <a:t>This </a:t>
            </a:r>
            <a:r>
              <a:rPr lang="en" sz="900" dirty="0">
                <a:solidFill>
                  <a:schemeClr val="dk2"/>
                </a:solidFill>
                <a:latin typeface="+mn-lt"/>
                <a:ea typeface="Lato"/>
                <a:cs typeface="Lato"/>
                <a:sym typeface="Lato"/>
              </a:rPr>
              <a:t>presentation is released under Creative Commons-Attribution 4.0 License. You are free to use, distribute and modify it , including for commercial purposes, provided you acknowledge the source.</a:t>
            </a:r>
            <a:endParaRPr lang="en-IN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Implications 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2"/>
          </p:nvPr>
        </p:nvSpPr>
        <p:spPr>
          <a:xfrm>
            <a:off x="507600" y="1352550"/>
            <a:ext cx="7341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Common MOOC problems may persist - low student engagement, low participation in discussion forums, low completion rates</a:t>
            </a:r>
            <a:endParaRPr/>
          </a:p>
          <a:p>
            <a:pPr marL="457200" lvl="0" indent="-203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Problems of engagement worsen in a MOOC setting -  distance, scale and diversity of learners are all high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10-Feb-18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250125" y="571925"/>
            <a:ext cx="8742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might go wrong if we mimic a typical classroom</a:t>
            </a: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410875" y="1321200"/>
            <a:ext cx="83580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 a typical classroom (recall teacher-centric class):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The standard 1-hr lecture is not too engaging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Lecture + HW at the end is known to be not too effective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Even asking questions in between - did you understand, what doubts do you have - may only get a few students to respond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Problems of engagement and effectiveness worsen in a MOOC setting -  distance, scale and diversity of learners are all high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FF"/>
                </a:solidFill>
              </a:rPr>
              <a:t>Takeaway:</a:t>
            </a:r>
            <a:r>
              <a:rPr lang="en-US" sz="2000">
                <a:solidFill>
                  <a:srgbClr val="0000FF"/>
                </a:solidFill>
              </a:rPr>
              <a:t> Do not attempt to mimic a typical classroom. </a:t>
            </a:r>
            <a:endParaRPr sz="20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</a:rPr>
              <a:t>Instead incorporate effective, learner-centric approaches.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287" name="Google Shape;287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Challenges in MOOC</a:t>
            </a: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2"/>
          </p:nvPr>
        </p:nvSpPr>
        <p:spPr>
          <a:xfrm>
            <a:off x="270175" y="1047750"/>
            <a:ext cx="4264500" cy="349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Funnel of participation (Clow, 2013)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Well organized and presented but lack good instructional design (Margaryan et. al., 2015)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Inadequate attention on existing research on pedagogy (Fischer, 2014)  </a:t>
            </a:r>
            <a:endParaRPr/>
          </a:p>
        </p:txBody>
      </p:sp>
      <p:pic>
        <p:nvPicPr>
          <p:cNvPr id="295" name="Google Shape;295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500" y="1272125"/>
            <a:ext cx="4084125" cy="30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 txBox="1"/>
          <p:nvPr/>
        </p:nvSpPr>
        <p:spPr>
          <a:xfrm>
            <a:off x="4969525" y="4588925"/>
            <a:ext cx="3990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Century"/>
                <a:ea typeface="Century"/>
                <a:cs typeface="Century"/>
                <a:sym typeface="Century"/>
              </a:rPr>
              <a:t>Source: https://commons.wikimedia.org/wiki/File:Funnel_of_participation.png</a:t>
            </a:r>
            <a:endParaRPr sz="8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Need - Learner Centric MOOCs</a:t>
            </a:r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body" idx="2"/>
          </p:nvPr>
        </p:nvSpPr>
        <p:spPr>
          <a:xfrm>
            <a:off x="507600" y="1123200"/>
            <a:ext cx="7341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/>
              <a:t>Not sufficient to focus only on the technology features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/>
              <a:t>Not effective to mimic a typical classroom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en-US" sz="2400" i="1">
                <a:solidFill>
                  <a:srgbClr val="0000FF"/>
                </a:solidFill>
              </a:rPr>
              <a:t>Need: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sz="24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en-US" sz="2400">
                <a:solidFill>
                  <a:srgbClr val="0000FF"/>
                </a:solidFill>
              </a:rPr>
              <a:t>Incorporate learner-centric approaches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en-US" sz="2400">
                <a:solidFill>
                  <a:srgbClr val="0000FF"/>
                </a:solidFill>
              </a:rPr>
              <a:t>using technology affordances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/>
          </a:p>
        </p:txBody>
      </p:sp>
      <p:sp>
        <p:nvSpPr>
          <p:cNvPr id="304" name="Google Shape;304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10-Feb-18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Why LCM</a:t>
            </a:r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12" name="Google Shape;312;p42" title="ET701x Why LC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325" y="10858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3"/>
          <p:cNvGrpSpPr/>
          <p:nvPr/>
        </p:nvGrpSpPr>
        <p:grpSpPr>
          <a:xfrm flipH="1">
            <a:off x="4620524" y="2946380"/>
            <a:ext cx="2999476" cy="1690688"/>
            <a:chOff x="375339" y="1133475"/>
            <a:chExt cx="4148137" cy="1690688"/>
          </a:xfrm>
        </p:grpSpPr>
        <p:sp>
          <p:nvSpPr>
            <p:cNvPr id="319" name="Google Shape;319;p43"/>
            <p:cNvSpPr/>
            <p:nvPr/>
          </p:nvSpPr>
          <p:spPr>
            <a:xfrm rot="10800000" flipH="1">
              <a:off x="375339" y="1133475"/>
              <a:ext cx="4148137" cy="1690688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D5EDF3"/>
                </a:gs>
                <a:gs pos="52000">
                  <a:srgbClr val="D5EDF3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43"/>
            <p:cNvSpPr/>
            <p:nvPr/>
          </p:nvSpPr>
          <p:spPr>
            <a:xfrm>
              <a:off x="453787" y="1661095"/>
              <a:ext cx="17305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Activities + Customized Feedback</a:t>
              </a:r>
              <a:endParaRPr sz="1200" b="0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grpSp>
        <p:nvGrpSpPr>
          <p:cNvPr id="321" name="Google Shape;321;p43"/>
          <p:cNvGrpSpPr/>
          <p:nvPr/>
        </p:nvGrpSpPr>
        <p:grpSpPr>
          <a:xfrm flipH="1">
            <a:off x="4638675" y="1123950"/>
            <a:ext cx="2999476" cy="1690688"/>
            <a:chOff x="375339" y="1133475"/>
            <a:chExt cx="4148137" cy="1690688"/>
          </a:xfrm>
        </p:grpSpPr>
        <p:sp>
          <p:nvSpPr>
            <p:cNvPr id="322" name="Google Shape;322;p43"/>
            <p:cNvSpPr/>
            <p:nvPr/>
          </p:nvSpPr>
          <p:spPr>
            <a:xfrm>
              <a:off x="375339" y="1133475"/>
              <a:ext cx="4148137" cy="1690688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DDE8C6"/>
                </a:gs>
                <a:gs pos="52000">
                  <a:srgbClr val="DDE8C6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630934" y="1514325"/>
              <a:ext cx="15800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Content + Reflection Spot</a:t>
              </a:r>
              <a:endParaRPr/>
            </a:p>
          </p:txBody>
        </p:sp>
      </p:grpSp>
      <p:grpSp>
        <p:nvGrpSpPr>
          <p:cNvPr id="324" name="Google Shape;324;p43"/>
          <p:cNvGrpSpPr/>
          <p:nvPr/>
        </p:nvGrpSpPr>
        <p:grpSpPr>
          <a:xfrm>
            <a:off x="1524000" y="2952750"/>
            <a:ext cx="2999476" cy="1690688"/>
            <a:chOff x="375339" y="1133475"/>
            <a:chExt cx="4148137" cy="1690688"/>
          </a:xfrm>
        </p:grpSpPr>
        <p:sp>
          <p:nvSpPr>
            <p:cNvPr id="325" name="Google Shape;325;p43"/>
            <p:cNvSpPr/>
            <p:nvPr/>
          </p:nvSpPr>
          <p:spPr>
            <a:xfrm rot="10800000" flipH="1">
              <a:off x="375339" y="1133475"/>
              <a:ext cx="4148137" cy="1690688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F8F0B2"/>
                </a:gs>
                <a:gs pos="52000">
                  <a:srgbClr val="F8F0B2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453777" y="1814810"/>
              <a:ext cx="22794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Resources + Assimilation Quiz</a:t>
              </a:r>
              <a:endParaRPr/>
            </a:p>
          </p:txBody>
        </p:sp>
      </p:grpSp>
      <p:grpSp>
        <p:nvGrpSpPr>
          <p:cNvPr id="327" name="Google Shape;327;p43"/>
          <p:cNvGrpSpPr/>
          <p:nvPr/>
        </p:nvGrpSpPr>
        <p:grpSpPr>
          <a:xfrm>
            <a:off x="1524000" y="1133475"/>
            <a:ext cx="2999476" cy="1690688"/>
            <a:chOff x="375339" y="1133475"/>
            <a:chExt cx="4148137" cy="1690688"/>
          </a:xfrm>
        </p:grpSpPr>
        <p:sp>
          <p:nvSpPr>
            <p:cNvPr id="328" name="Google Shape;328;p43"/>
            <p:cNvSpPr/>
            <p:nvPr/>
          </p:nvSpPr>
          <p:spPr>
            <a:xfrm>
              <a:off x="375339" y="1133475"/>
              <a:ext cx="4148137" cy="1690688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E5DFEC"/>
                </a:gs>
                <a:gs pos="52000">
                  <a:srgbClr val="E5DFEC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453776" y="1504800"/>
              <a:ext cx="22794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Focus question for discussion + </a:t>
              </a:r>
              <a:b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</a:b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Peer interaction + Reflection Quiz</a:t>
              </a:r>
              <a:endParaRPr sz="1200" b="0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330" name="Google Shape;330;p43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86" cy="4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Learner-Centric MOOC (LCM) Model</a:t>
            </a:r>
            <a:endParaRPr/>
          </a:p>
        </p:txBody>
      </p:sp>
      <p:grpSp>
        <p:nvGrpSpPr>
          <p:cNvPr id="331" name="Google Shape;331;p43"/>
          <p:cNvGrpSpPr/>
          <p:nvPr/>
        </p:nvGrpSpPr>
        <p:grpSpPr>
          <a:xfrm>
            <a:off x="2843087" y="1131810"/>
            <a:ext cx="3468821" cy="3493214"/>
            <a:chOff x="2843087" y="1131810"/>
            <a:chExt cx="3468821" cy="3493214"/>
          </a:xfrm>
        </p:grpSpPr>
        <p:sp>
          <p:nvSpPr>
            <p:cNvPr id="332" name="Google Shape;332;p43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3"/>
            <p:cNvSpPr/>
            <p:nvPr/>
          </p:nvSpPr>
          <p:spPr>
            <a:xfrm rot="10800000">
              <a:off x="4619908" y="2929128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E4F3F6"/>
                </a:gs>
                <a:gs pos="13000">
                  <a:srgbClr val="E4F3F6"/>
                </a:gs>
                <a:gs pos="44000">
                  <a:srgbClr val="A8DBE6"/>
                </a:gs>
                <a:gs pos="100000">
                  <a:srgbClr val="A8DB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3"/>
            <p:cNvSpPr/>
            <p:nvPr/>
          </p:nvSpPr>
          <p:spPr>
            <a:xfrm rot="-5400000">
              <a:off x="2843088" y="2933024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EE697"/>
                </a:gs>
                <a:gs pos="37000">
                  <a:srgbClr val="FEE697"/>
                </a:gs>
                <a:gs pos="68000">
                  <a:srgbClr val="FFD319"/>
                </a:gs>
                <a:gs pos="100000">
                  <a:srgbClr val="FFD31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2843087" y="1133475"/>
              <a:ext cx="1690688" cy="16906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7CDE1"/>
                </a:gs>
                <a:gs pos="38000">
                  <a:srgbClr val="D7CDE1"/>
                </a:gs>
                <a:gs pos="49000">
                  <a:srgbClr val="CCC0D9"/>
                </a:gs>
                <a:gs pos="100000">
                  <a:srgbClr val="CCC0D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43"/>
            <p:cNvGrpSpPr/>
            <p:nvPr/>
          </p:nvGrpSpPr>
          <p:grpSpPr>
            <a:xfrm>
              <a:off x="3730616" y="2219692"/>
              <a:ext cx="1624436" cy="1314286"/>
              <a:chOff x="3730616" y="2295892"/>
              <a:chExt cx="1624436" cy="1314286"/>
            </a:xfrm>
          </p:grpSpPr>
          <p:sp>
            <p:nvSpPr>
              <p:cNvPr id="337" name="Google Shape;337;p43"/>
              <p:cNvSpPr/>
              <p:nvPr/>
            </p:nvSpPr>
            <p:spPr>
              <a:xfrm>
                <a:off x="3896092" y="2295892"/>
                <a:ext cx="1314286" cy="1314286"/>
              </a:xfrm>
              <a:prstGeom prst="ellipse">
                <a:avLst/>
              </a:prstGeom>
              <a:solidFill>
                <a:srgbClr val="EEECE2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3"/>
              <p:cNvSpPr/>
              <p:nvPr/>
            </p:nvSpPr>
            <p:spPr>
              <a:xfrm>
                <a:off x="3730616" y="2781985"/>
                <a:ext cx="1624436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Orchestration</a:t>
                </a:r>
                <a:endParaRPr sz="1500" b="1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339" name="Google Shape;339;p43"/>
            <p:cNvSpPr/>
            <p:nvPr/>
          </p:nvSpPr>
          <p:spPr>
            <a:xfrm>
              <a:off x="3228975" y="1504950"/>
              <a:ext cx="1333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Learner Experience Interaction</a:t>
              </a:r>
              <a:endParaRPr sz="15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4629150" y="1542900"/>
              <a:ext cx="1162456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Learning Dialogs</a:t>
              </a:r>
              <a:endParaRPr sz="15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3235325" y="3486150"/>
              <a:ext cx="1319087" cy="646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Learning Extension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Trajectories</a:t>
              </a:r>
              <a:endParaRPr/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4629599" y="3683269"/>
              <a:ext cx="1490663" cy="488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Learning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by Doing</a:t>
              </a:r>
              <a:endParaRPr/>
            </a:p>
          </p:txBody>
        </p:sp>
      </p:grpSp>
      <p:sp>
        <p:nvSpPr>
          <p:cNvPr id="343" name="Google Shape;343;p43"/>
          <p:cNvSpPr/>
          <p:nvPr/>
        </p:nvSpPr>
        <p:spPr>
          <a:xfrm>
            <a:off x="5286578" y="2390775"/>
            <a:ext cx="1100422" cy="46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LeD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5289745" y="2867025"/>
            <a:ext cx="1101530" cy="46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LbD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2843087" y="2419781"/>
            <a:ext cx="1101530" cy="46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I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2841617" y="2857500"/>
            <a:ext cx="1101530" cy="46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T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>
            <a:spLocks noGrp="1"/>
          </p:cNvSpPr>
          <p:nvPr>
            <p:ph type="title"/>
          </p:nvPr>
        </p:nvSpPr>
        <p:spPr>
          <a:xfrm>
            <a:off x="435300" y="571925"/>
            <a:ext cx="8287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Sneak Preview - Creating Learner Centric MOOC </a:t>
            </a:r>
            <a:endParaRPr/>
          </a:p>
        </p:txBody>
      </p:sp>
      <p:sp>
        <p:nvSpPr>
          <p:cNvPr id="352" name="Google Shape;352;p44"/>
          <p:cNvSpPr txBox="1">
            <a:spLocks noGrp="1"/>
          </p:cNvSpPr>
          <p:nvPr>
            <p:ph type="body" idx="1"/>
          </p:nvPr>
        </p:nvSpPr>
        <p:spPr>
          <a:xfrm>
            <a:off x="402875" y="1337525"/>
            <a:ext cx="32220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Classroom Scenario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Lectures and Demos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Assignments and Activities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Instructor-Learner interaction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Learner-Learner interaction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Additional Readings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Exams and Assessment</a:t>
            </a:r>
            <a:endParaRPr/>
          </a:p>
        </p:txBody>
      </p:sp>
      <p:sp>
        <p:nvSpPr>
          <p:cNvPr id="353" name="Google Shape;353;p4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"/>
          <p:cNvSpPr txBox="1">
            <a:spLocks noGrp="1"/>
          </p:cNvSpPr>
          <p:nvPr>
            <p:ph type="body" idx="1"/>
          </p:nvPr>
        </p:nvSpPr>
        <p:spPr>
          <a:xfrm>
            <a:off x="402875" y="1337525"/>
            <a:ext cx="32220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Classroom Scenario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Lectures and Demos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Assignments and Activities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Instructor-Learner interaction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Learner-Learner interaction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Additional Readings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Exams and Assessment</a:t>
            </a:r>
            <a:endParaRPr/>
          </a:p>
        </p:txBody>
      </p:sp>
      <p:sp>
        <p:nvSpPr>
          <p:cNvPr id="359" name="Google Shape;359;p45"/>
          <p:cNvSpPr txBox="1">
            <a:spLocks noGrp="1"/>
          </p:cNvSpPr>
          <p:nvPr>
            <p:ph type="body" idx="1"/>
          </p:nvPr>
        </p:nvSpPr>
        <p:spPr>
          <a:xfrm>
            <a:off x="4310775" y="1337525"/>
            <a:ext cx="47352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LCM Model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Learning Dialogues (LeD)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by Doing (LbD)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 and Feedback (RF)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experience Interactions (LxI)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Learning extensions (LxT)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Knowledge Consolidation (KC)</a:t>
            </a:r>
            <a:endParaRPr/>
          </a:p>
        </p:txBody>
      </p:sp>
      <p:cxnSp>
        <p:nvCxnSpPr>
          <p:cNvPr id="360" name="Google Shape;360;p45"/>
          <p:cNvCxnSpPr/>
          <p:nvPr/>
        </p:nvCxnSpPr>
        <p:spPr>
          <a:xfrm rot="10800000" flipH="1">
            <a:off x="3385400" y="2381950"/>
            <a:ext cx="909000" cy="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45"/>
          <p:cNvCxnSpPr/>
          <p:nvPr/>
        </p:nvCxnSpPr>
        <p:spPr>
          <a:xfrm>
            <a:off x="3624875" y="3019050"/>
            <a:ext cx="68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45"/>
          <p:cNvCxnSpPr/>
          <p:nvPr/>
        </p:nvCxnSpPr>
        <p:spPr>
          <a:xfrm>
            <a:off x="3624875" y="3351050"/>
            <a:ext cx="68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45"/>
          <p:cNvCxnSpPr/>
          <p:nvPr/>
        </p:nvCxnSpPr>
        <p:spPr>
          <a:xfrm rot="10800000" flipH="1">
            <a:off x="2637000" y="3791625"/>
            <a:ext cx="1706400" cy="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45"/>
          <p:cNvCxnSpPr/>
          <p:nvPr/>
        </p:nvCxnSpPr>
        <p:spPr>
          <a:xfrm rot="10800000" flipH="1">
            <a:off x="2871025" y="4297900"/>
            <a:ext cx="1505100" cy="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4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cxnSp>
        <p:nvCxnSpPr>
          <p:cNvPr id="366" name="Google Shape;366;p45"/>
          <p:cNvCxnSpPr/>
          <p:nvPr/>
        </p:nvCxnSpPr>
        <p:spPr>
          <a:xfrm>
            <a:off x="2775900" y="2071625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>
            <a:off x="435300" y="571925"/>
            <a:ext cx="8287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Sneak Preview - Creating Learner Centric MOOC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46"/>
          <p:cNvGrpSpPr/>
          <p:nvPr/>
        </p:nvGrpSpPr>
        <p:grpSpPr>
          <a:xfrm flipH="1">
            <a:off x="4620505" y="2946268"/>
            <a:ext cx="2999491" cy="1690800"/>
            <a:chOff x="375339" y="1133363"/>
            <a:chExt cx="4148100" cy="1690800"/>
          </a:xfrm>
        </p:grpSpPr>
        <p:sp>
          <p:nvSpPr>
            <p:cNvPr id="374" name="Google Shape;374;p46"/>
            <p:cNvSpPr/>
            <p:nvPr/>
          </p:nvSpPr>
          <p:spPr>
            <a:xfrm rot="10800000" flipH="1">
              <a:off x="375339" y="1133363"/>
              <a:ext cx="4148100" cy="1690800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D5EDF3"/>
                </a:gs>
                <a:gs pos="52000">
                  <a:srgbClr val="D5EDF3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46"/>
            <p:cNvSpPr/>
            <p:nvPr/>
          </p:nvSpPr>
          <p:spPr>
            <a:xfrm>
              <a:off x="453787" y="1661095"/>
              <a:ext cx="1730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Activities + Customized Feedback</a:t>
              </a:r>
              <a:endParaRPr sz="1200" b="0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376" name="Google Shape;376;p46"/>
          <p:cNvSpPr/>
          <p:nvPr/>
        </p:nvSpPr>
        <p:spPr>
          <a:xfrm flipH="1">
            <a:off x="4638656" y="1123950"/>
            <a:ext cx="2999491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DE8C6"/>
              </a:gs>
              <a:gs pos="52000">
                <a:srgbClr val="DDE8C6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6"/>
          <p:cNvSpPr/>
          <p:nvPr/>
        </p:nvSpPr>
        <p:spPr>
          <a:xfrm rot="10800000" flipH="1">
            <a:off x="1524004" y="2952638"/>
            <a:ext cx="2999491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8F0B2"/>
              </a:gs>
              <a:gs pos="52000">
                <a:srgbClr val="F8F0B2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6"/>
          <p:cNvSpPr/>
          <p:nvPr/>
        </p:nvSpPr>
        <p:spPr>
          <a:xfrm>
            <a:off x="1524004" y="1133475"/>
            <a:ext cx="2999491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E5DFEC"/>
              </a:gs>
              <a:gs pos="52000">
                <a:srgbClr val="E5DFEC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Learner-Centric MOOC (LCM) Model</a:t>
            </a:r>
            <a:endParaRPr/>
          </a:p>
        </p:txBody>
      </p:sp>
      <p:grpSp>
        <p:nvGrpSpPr>
          <p:cNvPr id="380" name="Google Shape;380;p46"/>
          <p:cNvGrpSpPr/>
          <p:nvPr/>
        </p:nvGrpSpPr>
        <p:grpSpPr>
          <a:xfrm>
            <a:off x="2843087" y="1131810"/>
            <a:ext cx="3468821" cy="3493214"/>
            <a:chOff x="2843087" y="1131810"/>
            <a:chExt cx="3468821" cy="3493214"/>
          </a:xfrm>
        </p:grpSpPr>
        <p:sp>
          <p:nvSpPr>
            <p:cNvPr id="381" name="Google Shape;381;p46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6"/>
            <p:cNvSpPr/>
            <p:nvPr/>
          </p:nvSpPr>
          <p:spPr>
            <a:xfrm rot="10800000">
              <a:off x="4619908" y="2929128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E4F3F6"/>
                </a:gs>
                <a:gs pos="13000">
                  <a:srgbClr val="E4F3F6"/>
                </a:gs>
                <a:gs pos="44000">
                  <a:srgbClr val="A8DBE6"/>
                </a:gs>
                <a:gs pos="100000">
                  <a:srgbClr val="A8DB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6"/>
            <p:cNvSpPr/>
            <p:nvPr/>
          </p:nvSpPr>
          <p:spPr>
            <a:xfrm rot="-5400000">
              <a:off x="2843088" y="2933024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EE697"/>
                </a:gs>
                <a:gs pos="37000">
                  <a:srgbClr val="FEE697"/>
                </a:gs>
                <a:gs pos="68000">
                  <a:srgbClr val="FFD319"/>
                </a:gs>
                <a:gs pos="100000">
                  <a:srgbClr val="FFD31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2843087" y="1133475"/>
              <a:ext cx="16908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7CDE1"/>
                </a:gs>
                <a:gs pos="38000">
                  <a:srgbClr val="D7CDE1"/>
                </a:gs>
                <a:gs pos="49000">
                  <a:srgbClr val="CCC0D9"/>
                </a:gs>
                <a:gs pos="100000">
                  <a:srgbClr val="CCC0D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" name="Google Shape;385;p46"/>
            <p:cNvGrpSpPr/>
            <p:nvPr/>
          </p:nvGrpSpPr>
          <p:grpSpPr>
            <a:xfrm>
              <a:off x="3730616" y="2219692"/>
              <a:ext cx="1624500" cy="1314300"/>
              <a:chOff x="3730616" y="2295892"/>
              <a:chExt cx="1624500" cy="1314300"/>
            </a:xfrm>
          </p:grpSpPr>
          <p:sp>
            <p:nvSpPr>
              <p:cNvPr id="386" name="Google Shape;386;p46"/>
              <p:cNvSpPr/>
              <p:nvPr/>
            </p:nvSpPr>
            <p:spPr>
              <a:xfrm>
                <a:off x="3896092" y="2295892"/>
                <a:ext cx="1314300" cy="1314300"/>
              </a:xfrm>
              <a:prstGeom prst="ellipse">
                <a:avLst/>
              </a:prstGeom>
              <a:solidFill>
                <a:srgbClr val="EEECE2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46"/>
              <p:cNvSpPr/>
              <p:nvPr/>
            </p:nvSpPr>
            <p:spPr>
              <a:xfrm>
                <a:off x="3730616" y="2781985"/>
                <a:ext cx="1624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rgbClr val="999999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Orchestration</a:t>
                </a:r>
                <a:endParaRPr sz="1500" b="1" i="0" u="none" strike="noStrike" cap="none">
                  <a:solidFill>
                    <a:srgbClr val="999999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388" name="Google Shape;388;p46"/>
            <p:cNvSpPr/>
            <p:nvPr/>
          </p:nvSpPr>
          <p:spPr>
            <a:xfrm>
              <a:off x="3228975" y="1504950"/>
              <a:ext cx="1333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Learner Experience Interaction</a:t>
              </a:r>
              <a:endParaRPr sz="15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389" name="Google Shape;389;p46"/>
            <p:cNvSpPr/>
            <p:nvPr/>
          </p:nvSpPr>
          <p:spPr>
            <a:xfrm>
              <a:off x="4629150" y="1542900"/>
              <a:ext cx="1162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 Dialogs</a:t>
              </a:r>
              <a:endParaRPr sz="15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390" name="Google Shape;390;p46"/>
            <p:cNvSpPr/>
            <p:nvPr/>
          </p:nvSpPr>
          <p:spPr>
            <a:xfrm>
              <a:off x="3235325" y="3486150"/>
              <a:ext cx="1319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Learning Extension</a:t>
              </a:r>
              <a:endParaRPr>
                <a:solidFill>
                  <a:srgbClr val="F3F3F3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Trajectories</a:t>
              </a: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4629599" y="3683269"/>
              <a:ext cx="14907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latin typeface="Century"/>
                  <a:ea typeface="Century"/>
                  <a:cs typeface="Century"/>
                  <a:sym typeface="Century"/>
                </a:rPr>
                <a:t>Learning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latin typeface="Century"/>
                  <a:ea typeface="Century"/>
                  <a:cs typeface="Century"/>
                  <a:sym typeface="Century"/>
                </a:rPr>
                <a:t>by Doing</a:t>
              </a:r>
              <a:endParaRPr/>
            </a:p>
          </p:txBody>
        </p:sp>
      </p:grpSp>
      <p:sp>
        <p:nvSpPr>
          <p:cNvPr id="392" name="Google Shape;392;p46"/>
          <p:cNvSpPr/>
          <p:nvPr/>
        </p:nvSpPr>
        <p:spPr>
          <a:xfrm>
            <a:off x="5286578" y="2390775"/>
            <a:ext cx="1100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LeD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93" name="Google Shape;393;p46"/>
          <p:cNvSpPr/>
          <p:nvPr/>
        </p:nvSpPr>
        <p:spPr>
          <a:xfrm>
            <a:off x="5289745" y="2867025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latin typeface="Century"/>
                <a:ea typeface="Century"/>
                <a:cs typeface="Century"/>
                <a:sym typeface="Century"/>
              </a:rPr>
              <a:t>LbD</a:t>
            </a:r>
            <a:endParaRPr sz="2400" b="1" i="0" u="none" strike="noStrike" cap="none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94" name="Google Shape;394;p46"/>
          <p:cNvSpPr/>
          <p:nvPr/>
        </p:nvSpPr>
        <p:spPr>
          <a:xfrm>
            <a:off x="2843087" y="2419781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I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95" name="Google Shape;395;p46"/>
          <p:cNvSpPr/>
          <p:nvPr/>
        </p:nvSpPr>
        <p:spPr>
          <a:xfrm>
            <a:off x="2841617" y="2857500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T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7"/>
          <p:cNvPicPr preferRelativeResize="0"/>
          <p:nvPr/>
        </p:nvPicPr>
        <p:blipFill rotWithShape="1">
          <a:blip r:embed="rId3">
            <a:alphaModFix/>
          </a:blip>
          <a:srcRect t="14291" b="11982"/>
          <a:stretch/>
        </p:blipFill>
        <p:spPr>
          <a:xfrm>
            <a:off x="0" y="1083610"/>
            <a:ext cx="8952151" cy="371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Warm-up: Differentiate between</a:t>
            </a:r>
            <a:endParaRPr sz="300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823500" y="2696550"/>
            <a:ext cx="54504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Come up with one difference between these scenarios wrt: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1) Students’ access to information.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2) Role of teachers.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39138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/>
              <a:t>Scenario1</a:t>
            </a:r>
            <a:r>
              <a:rPr lang="en-US" sz="2200"/>
              <a:t>: Consider a class in the 20</a:t>
            </a:r>
            <a:r>
              <a:rPr lang="en-US" sz="2200" baseline="30000"/>
              <a:t>th</a:t>
            </a:r>
            <a:r>
              <a:rPr lang="en-US" sz="2200"/>
              <a:t> century.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200"/>
          </a:p>
        </p:txBody>
      </p:sp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4840075" y="1366245"/>
            <a:ext cx="39138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/>
              <a:t>Scenario2</a:t>
            </a:r>
            <a:r>
              <a:rPr lang="en-US" sz="2200"/>
              <a:t>: Consider a class in the 21</a:t>
            </a:r>
            <a:r>
              <a:rPr lang="en-US" sz="2200" baseline="30000"/>
              <a:t>st</a:t>
            </a:r>
            <a:r>
              <a:rPr lang="en-US" sz="2200"/>
              <a:t> century. </a:t>
            </a:r>
            <a:br>
              <a:rPr lang="en-US" sz="2200"/>
            </a:b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08" name="Google Shape;408;p48" title="ET701x Learning by Do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000" y="10858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8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is Learning by Doing?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16" name="Google Shape;416;p49"/>
          <p:cNvSpPr txBox="1">
            <a:spLocks noGrp="1"/>
          </p:cNvSpPr>
          <p:nvPr>
            <p:ph type="body" idx="1"/>
          </p:nvPr>
        </p:nvSpPr>
        <p:spPr>
          <a:xfrm>
            <a:off x="156434" y="4910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Examples of LbD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Research Evidence</a:t>
            </a:r>
            <a:endParaRPr/>
          </a:p>
        </p:txBody>
      </p:sp>
      <p:sp>
        <p:nvSpPr>
          <p:cNvPr id="433" name="Google Shape;433;p51"/>
          <p:cNvSpPr txBox="1">
            <a:spLocks noGrp="1"/>
          </p:cNvSpPr>
          <p:nvPr>
            <p:ph type="body" idx="2"/>
          </p:nvPr>
        </p:nvSpPr>
        <p:spPr>
          <a:xfrm>
            <a:off x="256537" y="1054474"/>
            <a:ext cx="7379400" cy="31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“We estimate the learning benefit from extra doing (1 SD increase) to be more than six times that of extra watching or reading.”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(Koedinger et. al., 2015)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91.8% people found LbD activities useful [N=695]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1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41" name="Google Shape;441;p52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LbD Takeaway</a:t>
            </a:r>
            <a:endParaRPr sz="3000" b="1"/>
          </a:p>
        </p:txBody>
      </p:sp>
      <p:sp>
        <p:nvSpPr>
          <p:cNvPr id="442" name="Google Shape;442;p52"/>
          <p:cNvSpPr txBox="1">
            <a:spLocks noGrp="1"/>
          </p:cNvSpPr>
          <p:nvPr>
            <p:ph type="body" idx="2"/>
          </p:nvPr>
        </p:nvSpPr>
        <p:spPr>
          <a:xfrm>
            <a:off x="256537" y="1054474"/>
            <a:ext cx="7379400" cy="31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Intersperse videos with Learning by Doing activities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Provide customized constructive feedback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3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LbD on creating your own LbD</a:t>
            </a:r>
            <a:endParaRPr/>
          </a:p>
        </p:txBody>
      </p:sp>
      <p:sp>
        <p:nvSpPr>
          <p:cNvPr id="449" name="Google Shape;449;p53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50" name="Google Shape;450;p53"/>
          <p:cNvSpPr txBox="1"/>
          <p:nvPr/>
        </p:nvSpPr>
        <p:spPr>
          <a:xfrm>
            <a:off x="750325" y="1674625"/>
            <a:ext cx="709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Write an LbD for one video in your NPTEL Course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/>
          <p:nvPr/>
        </p:nvSpPr>
        <p:spPr>
          <a:xfrm rot="10800000">
            <a:off x="4620505" y="2946268"/>
            <a:ext cx="2999491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5EDF3"/>
              </a:gs>
              <a:gs pos="52000">
                <a:srgbClr val="D5EDF3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4"/>
          <p:cNvSpPr/>
          <p:nvPr/>
        </p:nvSpPr>
        <p:spPr>
          <a:xfrm flipH="1">
            <a:off x="4638747" y="1123950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DE8C6"/>
              </a:gs>
              <a:gs pos="52000">
                <a:srgbClr val="DDE8C6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4"/>
          <p:cNvSpPr/>
          <p:nvPr/>
        </p:nvSpPr>
        <p:spPr>
          <a:xfrm rot="10800000" flipH="1">
            <a:off x="1524004" y="2952638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8F0B2"/>
              </a:gs>
              <a:gs pos="52000">
                <a:srgbClr val="F8F0B2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4"/>
          <p:cNvSpPr/>
          <p:nvPr/>
        </p:nvSpPr>
        <p:spPr>
          <a:xfrm>
            <a:off x="1524004" y="1133475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E5DFEC"/>
              </a:gs>
              <a:gs pos="52000">
                <a:srgbClr val="E5DFEC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4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Learner-Centric MOOC (LCM) Model</a:t>
            </a:r>
            <a:endParaRPr/>
          </a:p>
        </p:txBody>
      </p:sp>
      <p:grpSp>
        <p:nvGrpSpPr>
          <p:cNvPr id="461" name="Google Shape;461;p54"/>
          <p:cNvGrpSpPr/>
          <p:nvPr/>
        </p:nvGrpSpPr>
        <p:grpSpPr>
          <a:xfrm>
            <a:off x="2843087" y="1131810"/>
            <a:ext cx="3468821" cy="3493214"/>
            <a:chOff x="2843087" y="1131810"/>
            <a:chExt cx="3468821" cy="3493214"/>
          </a:xfrm>
        </p:grpSpPr>
        <p:sp>
          <p:nvSpPr>
            <p:cNvPr id="462" name="Google Shape;462;p54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4"/>
            <p:cNvSpPr/>
            <p:nvPr/>
          </p:nvSpPr>
          <p:spPr>
            <a:xfrm rot="10800000">
              <a:off x="4619908" y="2929128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E4F3F6"/>
                </a:gs>
                <a:gs pos="13000">
                  <a:srgbClr val="E4F3F6"/>
                </a:gs>
                <a:gs pos="44000">
                  <a:srgbClr val="A8DBE6"/>
                </a:gs>
                <a:gs pos="100000">
                  <a:srgbClr val="A8DB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4"/>
            <p:cNvSpPr/>
            <p:nvPr/>
          </p:nvSpPr>
          <p:spPr>
            <a:xfrm rot="-5400000">
              <a:off x="2843088" y="2933024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EE697"/>
                </a:gs>
                <a:gs pos="37000">
                  <a:srgbClr val="FEE697"/>
                </a:gs>
                <a:gs pos="68000">
                  <a:srgbClr val="FFD319"/>
                </a:gs>
                <a:gs pos="100000">
                  <a:srgbClr val="FFD31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2843087" y="1133475"/>
              <a:ext cx="16908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7CDE1"/>
                </a:gs>
                <a:gs pos="38000">
                  <a:srgbClr val="D7CDE1"/>
                </a:gs>
                <a:gs pos="49000">
                  <a:srgbClr val="CCC0D9"/>
                </a:gs>
                <a:gs pos="100000">
                  <a:srgbClr val="CCC0D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54"/>
            <p:cNvGrpSpPr/>
            <p:nvPr/>
          </p:nvGrpSpPr>
          <p:grpSpPr>
            <a:xfrm>
              <a:off x="3730616" y="2219692"/>
              <a:ext cx="1624500" cy="1314300"/>
              <a:chOff x="3730616" y="2295892"/>
              <a:chExt cx="1624500" cy="1314300"/>
            </a:xfrm>
          </p:grpSpPr>
          <p:sp>
            <p:nvSpPr>
              <p:cNvPr id="467" name="Google Shape;467;p54"/>
              <p:cNvSpPr/>
              <p:nvPr/>
            </p:nvSpPr>
            <p:spPr>
              <a:xfrm>
                <a:off x="3896092" y="2295892"/>
                <a:ext cx="1314300" cy="1314300"/>
              </a:xfrm>
              <a:prstGeom prst="ellipse">
                <a:avLst/>
              </a:prstGeom>
              <a:solidFill>
                <a:srgbClr val="EEECE2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4"/>
              <p:cNvSpPr/>
              <p:nvPr/>
            </p:nvSpPr>
            <p:spPr>
              <a:xfrm>
                <a:off x="3730616" y="2781985"/>
                <a:ext cx="1624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rgbClr val="999999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Orchestration</a:t>
                </a:r>
                <a:endParaRPr sz="1500" b="1" i="0" u="none" strike="noStrike" cap="none">
                  <a:solidFill>
                    <a:srgbClr val="999999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469" name="Google Shape;469;p54"/>
            <p:cNvSpPr/>
            <p:nvPr/>
          </p:nvSpPr>
          <p:spPr>
            <a:xfrm>
              <a:off x="3228975" y="1504950"/>
              <a:ext cx="1333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Learner Experience Interaction</a:t>
              </a:r>
              <a:endParaRPr sz="15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4629150" y="1542900"/>
              <a:ext cx="1162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latin typeface="Century"/>
                  <a:ea typeface="Century"/>
                  <a:cs typeface="Century"/>
                  <a:sym typeface="Century"/>
                </a:rPr>
                <a:t>Learning Dialogs</a:t>
              </a:r>
              <a:endParaRPr sz="1500" b="1" i="0" u="none" strike="noStrike" cap="none"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3235325" y="3486150"/>
              <a:ext cx="1319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Learning Extension</a:t>
              </a:r>
              <a:endParaRPr>
                <a:solidFill>
                  <a:srgbClr val="F3F3F3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Trajectories</a:t>
              </a: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4629599" y="3683269"/>
              <a:ext cx="14907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by Doing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73" name="Google Shape;473;p54"/>
          <p:cNvSpPr/>
          <p:nvPr/>
        </p:nvSpPr>
        <p:spPr>
          <a:xfrm>
            <a:off x="5286578" y="2390775"/>
            <a:ext cx="1100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latin typeface="Century"/>
                <a:ea typeface="Century"/>
                <a:cs typeface="Century"/>
                <a:sym typeface="Century"/>
              </a:rPr>
              <a:t>LeD</a:t>
            </a:r>
            <a:endParaRPr sz="2400" b="1" i="0" u="none" strike="noStrike" cap="none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74" name="Google Shape;474;p54"/>
          <p:cNvSpPr/>
          <p:nvPr/>
        </p:nvSpPr>
        <p:spPr>
          <a:xfrm>
            <a:off x="5289745" y="2867025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LbD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75" name="Google Shape;475;p54"/>
          <p:cNvSpPr/>
          <p:nvPr/>
        </p:nvSpPr>
        <p:spPr>
          <a:xfrm>
            <a:off x="2843087" y="2419781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I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76" name="Google Shape;476;p54"/>
          <p:cNvSpPr/>
          <p:nvPr/>
        </p:nvSpPr>
        <p:spPr>
          <a:xfrm>
            <a:off x="2841617" y="2857500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rPr>
              <a:t>T</a:t>
            </a:r>
            <a:endParaRPr sz="2400" b="1" i="0" u="none" strike="noStrike" cap="none">
              <a:solidFill>
                <a:srgbClr val="F2F2F2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77" name="Google Shape;477;p54"/>
          <p:cNvSpPr/>
          <p:nvPr/>
        </p:nvSpPr>
        <p:spPr>
          <a:xfrm flipH="1">
            <a:off x="6310926" y="1504800"/>
            <a:ext cx="114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Content + Reflection Spot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5"/>
          <p:cNvPicPr preferRelativeResize="0"/>
          <p:nvPr/>
        </p:nvPicPr>
        <p:blipFill rotWithShape="1">
          <a:blip r:embed="rId3">
            <a:alphaModFix/>
          </a:blip>
          <a:srcRect t="13943" b="11633"/>
          <a:stretch/>
        </p:blipFill>
        <p:spPr>
          <a:xfrm>
            <a:off x="0" y="1056715"/>
            <a:ext cx="8955741" cy="37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89" name="Google Shape;489;p56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is Learning Dialog?</a:t>
            </a:r>
            <a:endParaRPr/>
          </a:p>
        </p:txBody>
      </p:sp>
      <p:pic>
        <p:nvPicPr>
          <p:cNvPr id="490" name="Google Shape;490;p56" title="ET701x Learning Dialogu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400" y="10858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97" name="Google Shape;497;p57"/>
          <p:cNvSpPr txBox="1">
            <a:spLocks noGrp="1"/>
          </p:cNvSpPr>
          <p:nvPr>
            <p:ph type="body" idx="1"/>
          </p:nvPr>
        </p:nvSpPr>
        <p:spPr>
          <a:xfrm>
            <a:off x="156434" y="4910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Examples of LeD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9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Research Evidence</a:t>
            </a:r>
            <a:endParaRPr/>
          </a:p>
        </p:txBody>
      </p:sp>
      <p:sp>
        <p:nvSpPr>
          <p:cNvPr id="511" name="Google Shape;511;p59"/>
          <p:cNvSpPr txBox="1">
            <a:spLocks noGrp="1"/>
          </p:cNvSpPr>
          <p:nvPr>
            <p:ph type="body" idx="2"/>
          </p:nvPr>
        </p:nvSpPr>
        <p:spPr>
          <a:xfrm>
            <a:off x="256524" y="1054475"/>
            <a:ext cx="8016900" cy="31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Drop-off in the first few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question per 8.7 minute increased engagement to 71-86%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(Cummins et. al., 2016)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Average retention rate in FDP101x: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2925" lvl="1" indent="-27622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LeD videos : 69.9%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2925" lvl="1" indent="-27622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•"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Regular videos : 55.73%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lvl="0" indent="-15240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Participants highlighted relevance and usefulness of LeD.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9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3424900" y="1321200"/>
            <a:ext cx="5450400" cy="3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/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353250" y="142150"/>
            <a:ext cx="84375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Differences between 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20th and 21st century classrooms</a:t>
            </a:r>
            <a:endParaRPr sz="3000">
              <a:solidFill>
                <a:srgbClr val="F3F3F3"/>
              </a:solidFill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7881000" cy="3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/>
              <a:t>Note Audience Responses here</a:t>
            </a:r>
            <a:r>
              <a:rPr lang="en-US" sz="2200"/>
              <a:t>: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Google, Wikipedia, Youtube versus Notebook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Access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Distractions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NPTEL vs </a:t>
            </a:r>
            <a:endParaRPr sz="220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0"/>
          <p:cNvSpPr txBox="1">
            <a:spLocks noGrp="1"/>
          </p:cNvSpPr>
          <p:nvPr>
            <p:ph type="body" idx="2"/>
          </p:nvPr>
        </p:nvSpPr>
        <p:spPr>
          <a:xfrm>
            <a:off x="256524" y="1054475"/>
            <a:ext cx="7944000" cy="315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Include reflection spot in videos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Reflection spot should be connected to immediate preceding content; Learner should get opportunity to express their ideas</a:t>
            </a:r>
            <a:endParaRPr sz="2000"/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20" name="Google Shape;520;p60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LeD Takeaway</a:t>
            </a:r>
            <a:endParaRPr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1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LbD on creating your own LeD</a:t>
            </a:r>
            <a:endParaRPr/>
          </a:p>
        </p:txBody>
      </p:sp>
      <p:sp>
        <p:nvSpPr>
          <p:cNvPr id="527" name="Google Shape;527;p61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28" name="Google Shape;528;p61"/>
          <p:cNvSpPr txBox="1"/>
          <p:nvPr/>
        </p:nvSpPr>
        <p:spPr>
          <a:xfrm>
            <a:off x="243375" y="1674625"/>
            <a:ext cx="84435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Write a Reflection Spot for one video in your NPTEL Course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"/>
          <p:cNvSpPr/>
          <p:nvPr/>
        </p:nvSpPr>
        <p:spPr>
          <a:xfrm rot="10800000">
            <a:off x="4620505" y="2946268"/>
            <a:ext cx="2999491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5EDF3"/>
              </a:gs>
              <a:gs pos="52000">
                <a:srgbClr val="D5EDF3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62"/>
          <p:cNvSpPr/>
          <p:nvPr/>
        </p:nvSpPr>
        <p:spPr>
          <a:xfrm flipH="1">
            <a:off x="4638747" y="1123950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DE8C6"/>
              </a:gs>
              <a:gs pos="52000">
                <a:srgbClr val="DDE8C6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2"/>
          <p:cNvSpPr/>
          <p:nvPr/>
        </p:nvSpPr>
        <p:spPr>
          <a:xfrm rot="10800000" flipH="1">
            <a:off x="1524004" y="2952638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8F0B2"/>
              </a:gs>
              <a:gs pos="52000">
                <a:srgbClr val="F8F0B2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1524004" y="1133475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E5DFEC"/>
              </a:gs>
              <a:gs pos="52000">
                <a:srgbClr val="E5DFEC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62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Learner-Centric MOOC (LCM) Model</a:t>
            </a:r>
            <a:endParaRPr/>
          </a:p>
        </p:txBody>
      </p:sp>
      <p:grpSp>
        <p:nvGrpSpPr>
          <p:cNvPr id="539" name="Google Shape;539;p62"/>
          <p:cNvGrpSpPr/>
          <p:nvPr/>
        </p:nvGrpSpPr>
        <p:grpSpPr>
          <a:xfrm>
            <a:off x="2843087" y="1131810"/>
            <a:ext cx="3468821" cy="3493214"/>
            <a:chOff x="2843087" y="1131810"/>
            <a:chExt cx="3468821" cy="3493214"/>
          </a:xfrm>
        </p:grpSpPr>
        <p:sp>
          <p:nvSpPr>
            <p:cNvPr id="540" name="Google Shape;540;p62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2"/>
            <p:cNvSpPr/>
            <p:nvPr/>
          </p:nvSpPr>
          <p:spPr>
            <a:xfrm rot="10800000">
              <a:off x="4619908" y="2929128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E4F3F6"/>
                </a:gs>
                <a:gs pos="13000">
                  <a:srgbClr val="E4F3F6"/>
                </a:gs>
                <a:gs pos="44000">
                  <a:srgbClr val="A8DBE6"/>
                </a:gs>
                <a:gs pos="100000">
                  <a:srgbClr val="A8DB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2"/>
            <p:cNvSpPr/>
            <p:nvPr/>
          </p:nvSpPr>
          <p:spPr>
            <a:xfrm rot="-5400000">
              <a:off x="2843088" y="2933024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EE697"/>
                </a:gs>
                <a:gs pos="37000">
                  <a:srgbClr val="FEE697"/>
                </a:gs>
                <a:gs pos="68000">
                  <a:srgbClr val="FFD319"/>
                </a:gs>
                <a:gs pos="100000">
                  <a:srgbClr val="FFD31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2"/>
            <p:cNvSpPr/>
            <p:nvPr/>
          </p:nvSpPr>
          <p:spPr>
            <a:xfrm>
              <a:off x="2843087" y="1133475"/>
              <a:ext cx="16908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7CDE1"/>
                </a:gs>
                <a:gs pos="38000">
                  <a:srgbClr val="D7CDE1"/>
                </a:gs>
                <a:gs pos="49000">
                  <a:srgbClr val="CCC0D9"/>
                </a:gs>
                <a:gs pos="100000">
                  <a:srgbClr val="CCC0D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62"/>
            <p:cNvGrpSpPr/>
            <p:nvPr/>
          </p:nvGrpSpPr>
          <p:grpSpPr>
            <a:xfrm>
              <a:off x="3730616" y="2219692"/>
              <a:ext cx="1624500" cy="1314300"/>
              <a:chOff x="3730616" y="2295892"/>
              <a:chExt cx="1624500" cy="1314300"/>
            </a:xfrm>
          </p:grpSpPr>
          <p:sp>
            <p:nvSpPr>
              <p:cNvPr id="545" name="Google Shape;545;p62"/>
              <p:cNvSpPr/>
              <p:nvPr/>
            </p:nvSpPr>
            <p:spPr>
              <a:xfrm>
                <a:off x="3896092" y="2295892"/>
                <a:ext cx="1314300" cy="1314300"/>
              </a:xfrm>
              <a:prstGeom prst="ellipse">
                <a:avLst/>
              </a:prstGeom>
              <a:solidFill>
                <a:srgbClr val="EEECE2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62"/>
              <p:cNvSpPr/>
              <p:nvPr/>
            </p:nvSpPr>
            <p:spPr>
              <a:xfrm>
                <a:off x="3730616" y="2781985"/>
                <a:ext cx="1624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rgbClr val="999999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Orchestration</a:t>
                </a:r>
                <a:endParaRPr sz="1500" b="1" i="0" u="none" strike="noStrike" cap="none">
                  <a:solidFill>
                    <a:srgbClr val="999999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547" name="Google Shape;547;p62"/>
            <p:cNvSpPr/>
            <p:nvPr/>
          </p:nvSpPr>
          <p:spPr>
            <a:xfrm>
              <a:off x="3228975" y="1504950"/>
              <a:ext cx="1333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Learner Experience Interaction</a:t>
              </a:r>
              <a:endParaRPr sz="15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548" name="Google Shape;548;p62"/>
            <p:cNvSpPr/>
            <p:nvPr/>
          </p:nvSpPr>
          <p:spPr>
            <a:xfrm>
              <a:off x="4629150" y="1542900"/>
              <a:ext cx="1162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 Dialogs</a:t>
              </a:r>
              <a:endParaRPr sz="15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549" name="Google Shape;549;p62"/>
            <p:cNvSpPr/>
            <p:nvPr/>
          </p:nvSpPr>
          <p:spPr>
            <a:xfrm>
              <a:off x="3235325" y="3486150"/>
              <a:ext cx="1319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latin typeface="Century"/>
                  <a:ea typeface="Century"/>
                  <a:cs typeface="Century"/>
                  <a:sym typeface="Century"/>
                </a:rPr>
                <a:t>Learning Extension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latin typeface="Century"/>
                  <a:ea typeface="Century"/>
                  <a:cs typeface="Century"/>
                  <a:sym typeface="Century"/>
                </a:rPr>
                <a:t>Trajectories</a:t>
              </a:r>
              <a:endParaRPr/>
            </a:p>
          </p:txBody>
        </p:sp>
        <p:sp>
          <p:nvSpPr>
            <p:cNvPr id="550" name="Google Shape;550;p62"/>
            <p:cNvSpPr/>
            <p:nvPr/>
          </p:nvSpPr>
          <p:spPr>
            <a:xfrm>
              <a:off x="4629599" y="3683269"/>
              <a:ext cx="14907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by Doing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51" name="Google Shape;551;p62"/>
          <p:cNvSpPr/>
          <p:nvPr/>
        </p:nvSpPr>
        <p:spPr>
          <a:xfrm>
            <a:off x="5286578" y="2390775"/>
            <a:ext cx="1100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LeD</a:t>
            </a:r>
            <a:endParaRPr sz="2400" b="1" i="0" u="none" strike="noStrike" cap="none">
              <a:solidFill>
                <a:srgbClr val="FFFF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2" name="Google Shape;552;p62"/>
          <p:cNvSpPr/>
          <p:nvPr/>
        </p:nvSpPr>
        <p:spPr>
          <a:xfrm>
            <a:off x="5289745" y="2867025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LbD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3" name="Google Shape;553;p62"/>
          <p:cNvSpPr/>
          <p:nvPr/>
        </p:nvSpPr>
        <p:spPr>
          <a:xfrm>
            <a:off x="2843087" y="2419781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I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4" name="Google Shape;554;p62"/>
          <p:cNvSpPr/>
          <p:nvPr/>
        </p:nvSpPr>
        <p:spPr>
          <a:xfrm>
            <a:off x="2841617" y="2857500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latin typeface="Century"/>
                <a:ea typeface="Century"/>
                <a:cs typeface="Century"/>
                <a:sym typeface="Century"/>
              </a:rPr>
              <a:t>T</a:t>
            </a:r>
            <a:endParaRPr sz="2400" b="1" i="0" u="none" strike="noStrike" cap="none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555" name="Google Shape;555;p62"/>
          <p:cNvSpPr/>
          <p:nvPr/>
        </p:nvSpPr>
        <p:spPr>
          <a:xfrm>
            <a:off x="1580722" y="3634085"/>
            <a:ext cx="16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Resources + Assimilation Quiz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63"/>
          <p:cNvPicPr preferRelativeResize="0"/>
          <p:nvPr/>
        </p:nvPicPr>
        <p:blipFill rotWithShape="1">
          <a:blip r:embed="rId3">
            <a:alphaModFix/>
          </a:blip>
          <a:srcRect t="13943" b="11633"/>
          <a:stretch/>
        </p:blipFill>
        <p:spPr>
          <a:xfrm>
            <a:off x="0" y="1056715"/>
            <a:ext cx="8953950" cy="374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67" name="Google Shape;567;p64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is Learning Extension Trajectory?</a:t>
            </a:r>
            <a:endParaRPr/>
          </a:p>
        </p:txBody>
      </p:sp>
      <p:pic>
        <p:nvPicPr>
          <p:cNvPr id="568" name="Google Shape;568;p64" title="ET701x Learning eXtension Trajecto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800" y="10858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body" idx="1"/>
          </p:nvPr>
        </p:nvSpPr>
        <p:spPr>
          <a:xfrm>
            <a:off x="156434" y="4910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Examples of LxT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Research Evidence</a:t>
            </a:r>
            <a:endParaRPr/>
          </a:p>
        </p:txBody>
      </p:sp>
      <p:sp>
        <p:nvSpPr>
          <p:cNvPr id="589" name="Google Shape;589;p67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590" name="Google Shape;590;p67"/>
          <p:cNvSpPr txBox="1"/>
          <p:nvPr/>
        </p:nvSpPr>
        <p:spPr>
          <a:xfrm>
            <a:off x="570150" y="1322275"/>
            <a:ext cx="8040300" cy="3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1" indent="-28575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000"/>
              <a:buChar char="•"/>
            </a:pPr>
            <a:r>
              <a:rPr lang="en-US" sz="2000" i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-US" sz="20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Having the assimilation quiz following the LxT resources made us look into those resources […] we realized that the LxT resources gives you details about strategies and their uses at different places” </a:t>
            </a: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[ET611Tx participant]  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1" indent="-28575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000"/>
              <a:buChar char="•"/>
            </a:pPr>
            <a:r>
              <a:rPr lang="en-US" sz="20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“Watching videos of Prof. Mazur made me realize that students in my class may also be nodding their heads without really understanding the concept</a:t>
            </a: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” [ET601Tx participant] 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8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LxT Takeaway</a:t>
            </a:r>
            <a:endParaRPr/>
          </a:p>
        </p:txBody>
      </p:sp>
      <p:sp>
        <p:nvSpPr>
          <p:cNvPr id="597" name="Google Shape;597;p68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98" name="Google Shape;598;p68"/>
          <p:cNvSpPr txBox="1"/>
          <p:nvPr/>
        </p:nvSpPr>
        <p:spPr>
          <a:xfrm>
            <a:off x="326225" y="1239650"/>
            <a:ext cx="74706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"/>
                <a:ea typeface="Century"/>
                <a:cs typeface="Century"/>
                <a:sym typeface="Century"/>
              </a:rPr>
              <a:t>Cater to diverse learners and diverse learning levels</a:t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"/>
                <a:ea typeface="Century"/>
                <a:cs typeface="Century"/>
                <a:sym typeface="Century"/>
              </a:rPr>
              <a:t>Provide resources to increase depth and breadth</a:t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"/>
                <a:ea typeface="Century"/>
                <a:cs typeface="Century"/>
                <a:sym typeface="Century"/>
              </a:rPr>
              <a:t>Close the loop with Assimilation Quiz</a:t>
            </a:r>
            <a:endParaRPr sz="18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9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LbD on creating your own LxT</a:t>
            </a:r>
            <a:endParaRPr/>
          </a:p>
        </p:txBody>
      </p:sp>
      <p:sp>
        <p:nvSpPr>
          <p:cNvPr id="605" name="Google Shape;605;p69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06" name="Google Shape;606;p69"/>
          <p:cNvSpPr txBox="1"/>
          <p:nvPr/>
        </p:nvSpPr>
        <p:spPr>
          <a:xfrm>
            <a:off x="243375" y="1711025"/>
            <a:ext cx="85848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Identify LxT resources for one week in your NPTEL Course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Write the Assimilation Quiz for the LxT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70"/>
          <p:cNvGrpSpPr/>
          <p:nvPr/>
        </p:nvGrpSpPr>
        <p:grpSpPr>
          <a:xfrm flipH="1">
            <a:off x="4620505" y="2946268"/>
            <a:ext cx="2999491" cy="1690800"/>
            <a:chOff x="375339" y="1133363"/>
            <a:chExt cx="4148100" cy="1690800"/>
          </a:xfrm>
        </p:grpSpPr>
        <p:sp>
          <p:nvSpPr>
            <p:cNvPr id="613" name="Google Shape;613;p70"/>
            <p:cNvSpPr/>
            <p:nvPr/>
          </p:nvSpPr>
          <p:spPr>
            <a:xfrm rot="10800000" flipH="1">
              <a:off x="375339" y="1133363"/>
              <a:ext cx="4148100" cy="1690800"/>
            </a:xfrm>
            <a:prstGeom prst="roundRect">
              <a:avLst>
                <a:gd name="adj" fmla="val 3600"/>
              </a:avLst>
            </a:prstGeom>
            <a:gradFill>
              <a:gsLst>
                <a:gs pos="0">
                  <a:srgbClr val="D5EDF3"/>
                </a:gs>
                <a:gs pos="52000">
                  <a:srgbClr val="D5EDF3"/>
                </a:gs>
                <a:gs pos="68000">
                  <a:schemeClr val="lt1"/>
                </a:gs>
                <a:gs pos="100000">
                  <a:schemeClr val="lt1"/>
                </a:gs>
              </a:gsLst>
              <a:lin ang="21001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0"/>
            <p:cNvSpPr/>
            <p:nvPr/>
          </p:nvSpPr>
          <p:spPr>
            <a:xfrm>
              <a:off x="453787" y="1661095"/>
              <a:ext cx="1730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Activities + Customized Feedback</a:t>
              </a:r>
              <a:endParaRPr sz="1200" b="0" i="0" u="none" strike="noStrike" cap="non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615" name="Google Shape;615;p70"/>
          <p:cNvSpPr/>
          <p:nvPr/>
        </p:nvSpPr>
        <p:spPr>
          <a:xfrm flipH="1">
            <a:off x="4638747" y="1123950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DE8C6"/>
              </a:gs>
              <a:gs pos="52000">
                <a:srgbClr val="DDE8C6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70"/>
          <p:cNvSpPr/>
          <p:nvPr/>
        </p:nvSpPr>
        <p:spPr>
          <a:xfrm rot="10800000" flipH="1">
            <a:off x="1524004" y="2952638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8F0B2"/>
              </a:gs>
              <a:gs pos="52000">
                <a:srgbClr val="F8F0B2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70"/>
          <p:cNvSpPr/>
          <p:nvPr/>
        </p:nvSpPr>
        <p:spPr>
          <a:xfrm>
            <a:off x="1524004" y="1133475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E5DFEC"/>
              </a:gs>
              <a:gs pos="52000">
                <a:srgbClr val="E5DFEC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70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Learner-Centric MOOC (LCM) Model</a:t>
            </a:r>
            <a:endParaRPr/>
          </a:p>
        </p:txBody>
      </p:sp>
      <p:grpSp>
        <p:nvGrpSpPr>
          <p:cNvPr id="619" name="Google Shape;619;p70"/>
          <p:cNvGrpSpPr/>
          <p:nvPr/>
        </p:nvGrpSpPr>
        <p:grpSpPr>
          <a:xfrm>
            <a:off x="2843087" y="1131810"/>
            <a:ext cx="3468821" cy="3493214"/>
            <a:chOff x="2843087" y="1131810"/>
            <a:chExt cx="3468821" cy="3493214"/>
          </a:xfrm>
        </p:grpSpPr>
        <p:sp>
          <p:nvSpPr>
            <p:cNvPr id="620" name="Google Shape;620;p70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0"/>
            <p:cNvSpPr/>
            <p:nvPr/>
          </p:nvSpPr>
          <p:spPr>
            <a:xfrm rot="10800000">
              <a:off x="4619908" y="2929128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E4F3F6"/>
                </a:gs>
                <a:gs pos="13000">
                  <a:srgbClr val="E4F3F6"/>
                </a:gs>
                <a:gs pos="44000">
                  <a:srgbClr val="A8DBE6"/>
                </a:gs>
                <a:gs pos="100000">
                  <a:srgbClr val="A8DB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0"/>
            <p:cNvSpPr/>
            <p:nvPr/>
          </p:nvSpPr>
          <p:spPr>
            <a:xfrm rot="-5400000">
              <a:off x="2843088" y="2933024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EE697"/>
                </a:gs>
                <a:gs pos="37000">
                  <a:srgbClr val="FEE697"/>
                </a:gs>
                <a:gs pos="68000">
                  <a:srgbClr val="FFD319"/>
                </a:gs>
                <a:gs pos="100000">
                  <a:srgbClr val="FFD31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0"/>
            <p:cNvSpPr/>
            <p:nvPr/>
          </p:nvSpPr>
          <p:spPr>
            <a:xfrm>
              <a:off x="2843087" y="1133475"/>
              <a:ext cx="16908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7CDE1"/>
                </a:gs>
                <a:gs pos="38000">
                  <a:srgbClr val="D7CDE1"/>
                </a:gs>
                <a:gs pos="49000">
                  <a:srgbClr val="CCC0D9"/>
                </a:gs>
                <a:gs pos="100000">
                  <a:srgbClr val="CCC0D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70"/>
            <p:cNvGrpSpPr/>
            <p:nvPr/>
          </p:nvGrpSpPr>
          <p:grpSpPr>
            <a:xfrm>
              <a:off x="3730616" y="2219692"/>
              <a:ext cx="1624500" cy="1314300"/>
              <a:chOff x="3730616" y="2295892"/>
              <a:chExt cx="1624500" cy="1314300"/>
            </a:xfrm>
          </p:grpSpPr>
          <p:sp>
            <p:nvSpPr>
              <p:cNvPr id="625" name="Google Shape;625;p70"/>
              <p:cNvSpPr/>
              <p:nvPr/>
            </p:nvSpPr>
            <p:spPr>
              <a:xfrm>
                <a:off x="3896092" y="2295892"/>
                <a:ext cx="1314300" cy="1314300"/>
              </a:xfrm>
              <a:prstGeom prst="ellipse">
                <a:avLst/>
              </a:prstGeom>
              <a:solidFill>
                <a:srgbClr val="EEECE2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0"/>
              <p:cNvSpPr/>
              <p:nvPr/>
            </p:nvSpPr>
            <p:spPr>
              <a:xfrm>
                <a:off x="3730616" y="2781985"/>
                <a:ext cx="1624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rgbClr val="999999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Orchestration</a:t>
                </a:r>
                <a:endParaRPr sz="1500" b="1" i="0" u="none" strike="noStrike" cap="none">
                  <a:solidFill>
                    <a:srgbClr val="999999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627" name="Google Shape;627;p70"/>
            <p:cNvSpPr/>
            <p:nvPr/>
          </p:nvSpPr>
          <p:spPr>
            <a:xfrm>
              <a:off x="3228975" y="1504950"/>
              <a:ext cx="1333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latin typeface="Century"/>
                  <a:ea typeface="Century"/>
                  <a:cs typeface="Century"/>
                  <a:sym typeface="Century"/>
                </a:rPr>
                <a:t>Learner Experience Interaction</a:t>
              </a:r>
              <a:endParaRPr sz="1500" b="1" i="0" u="none" strike="noStrike" cap="none"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28" name="Google Shape;628;p70"/>
            <p:cNvSpPr/>
            <p:nvPr/>
          </p:nvSpPr>
          <p:spPr>
            <a:xfrm>
              <a:off x="4629150" y="1542900"/>
              <a:ext cx="1162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 Dialogs</a:t>
              </a:r>
              <a:endParaRPr sz="15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29" name="Google Shape;629;p70"/>
            <p:cNvSpPr/>
            <p:nvPr/>
          </p:nvSpPr>
          <p:spPr>
            <a:xfrm>
              <a:off x="3235325" y="3486150"/>
              <a:ext cx="1319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Learning Extension</a:t>
              </a:r>
              <a:endParaRPr>
                <a:solidFill>
                  <a:srgbClr val="F3F3F3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Trajectories</a:t>
              </a: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630" name="Google Shape;630;p70"/>
            <p:cNvSpPr/>
            <p:nvPr/>
          </p:nvSpPr>
          <p:spPr>
            <a:xfrm>
              <a:off x="4629599" y="3683269"/>
              <a:ext cx="14907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by Doing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31" name="Google Shape;631;p70"/>
          <p:cNvSpPr/>
          <p:nvPr/>
        </p:nvSpPr>
        <p:spPr>
          <a:xfrm>
            <a:off x="5286578" y="2390775"/>
            <a:ext cx="1100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LeD</a:t>
            </a:r>
            <a:endParaRPr sz="2400" b="1" i="0" u="none" strike="noStrike" cap="none">
              <a:solidFill>
                <a:srgbClr val="FFFF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32" name="Google Shape;632;p70"/>
          <p:cNvSpPr/>
          <p:nvPr/>
        </p:nvSpPr>
        <p:spPr>
          <a:xfrm>
            <a:off x="5289745" y="2867025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LbD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33" name="Google Shape;633;p70"/>
          <p:cNvSpPr/>
          <p:nvPr/>
        </p:nvSpPr>
        <p:spPr>
          <a:xfrm>
            <a:off x="2843087" y="2419781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latin typeface="Century"/>
                <a:ea typeface="Century"/>
                <a:cs typeface="Century"/>
                <a:sym typeface="Century"/>
              </a:rPr>
              <a:t>I</a:t>
            </a:r>
            <a:endParaRPr sz="2400" b="1" i="0" u="none" strike="noStrike" cap="none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34" name="Google Shape;634;p70"/>
          <p:cNvSpPr/>
          <p:nvPr/>
        </p:nvSpPr>
        <p:spPr>
          <a:xfrm>
            <a:off x="2841617" y="2857500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T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Summarizing differences </a:t>
            </a:r>
            <a:endParaRPr sz="3000"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2"/>
          </p:nvPr>
        </p:nvSpPr>
        <p:spPr>
          <a:xfrm>
            <a:off x="4920450" y="1321200"/>
            <a:ext cx="38067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21st century class: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•Information is no longer at a premium – WWW! Lots of accessible videos, demos, etc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•Hence,  not enough for a teacher to only transmit information.  Also - impossible to compete with WWW.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•It is necessary for a teacher to ensure that students are able to assimilate the information, through appropriate and timely practice.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38067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20th century class: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•Information was at a premium – No Internet, expensive books, limited access to libraries.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•Hence, those who had access to information and could transmit it effectively were highly valued.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•So, students were mostly listeners and note-takers, absorbing information during the lecture, and doing their practice later.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71"/>
          <p:cNvPicPr preferRelativeResize="0"/>
          <p:nvPr/>
        </p:nvPicPr>
        <p:blipFill rotWithShape="1">
          <a:blip r:embed="rId3">
            <a:alphaModFix/>
          </a:blip>
          <a:srcRect t="13594" b="14597"/>
          <a:stretch/>
        </p:blipFill>
        <p:spPr>
          <a:xfrm>
            <a:off x="0" y="1155324"/>
            <a:ext cx="8969221" cy="36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2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646" name="Google Shape;646;p72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is Learner Experience Interaction?</a:t>
            </a:r>
            <a:endParaRPr/>
          </a:p>
        </p:txBody>
      </p:sp>
      <p:pic>
        <p:nvPicPr>
          <p:cNvPr id="647" name="Google Shape;647;p72" title="ET701x Learner eXperience Intera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075" y="10858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3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654" name="Google Shape;654;p73"/>
          <p:cNvSpPr txBox="1">
            <a:spLocks noGrp="1"/>
          </p:cNvSpPr>
          <p:nvPr>
            <p:ph type="body" idx="1"/>
          </p:nvPr>
        </p:nvSpPr>
        <p:spPr>
          <a:xfrm>
            <a:off x="156434" y="4910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Examples of LxI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5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Research Evidence</a:t>
            </a:r>
            <a:endParaRPr/>
          </a:p>
        </p:txBody>
      </p:sp>
      <p:sp>
        <p:nvSpPr>
          <p:cNvPr id="669" name="Google Shape;669;p75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670" name="Google Shape;670;p75"/>
          <p:cNvSpPr txBox="1"/>
          <p:nvPr/>
        </p:nvSpPr>
        <p:spPr>
          <a:xfrm>
            <a:off x="376050" y="1298000"/>
            <a:ext cx="77154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Century"/>
                <a:ea typeface="Century"/>
                <a:cs typeface="Century"/>
                <a:sym typeface="Century"/>
              </a:rPr>
              <a:t>1691 active participants in the discussion forum </a:t>
            </a:r>
            <a:endParaRPr sz="2400">
              <a:solidFill>
                <a:srgbClr val="0000FF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Century"/>
                <a:ea typeface="Century"/>
                <a:cs typeface="Century"/>
                <a:sym typeface="Century"/>
              </a:rPr>
              <a:t>Total of 29355 posts across 8 weeks.</a:t>
            </a:r>
            <a:endParaRPr sz="2400">
              <a:solidFill>
                <a:srgbClr val="0000FF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Century"/>
                <a:ea typeface="Century"/>
                <a:cs typeface="Century"/>
                <a:sym typeface="Century"/>
              </a:rPr>
              <a:t>(Banerjee et. al., 2018)</a:t>
            </a:r>
            <a:endParaRPr sz="2400">
              <a:solidFill>
                <a:srgbClr val="0000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6"/>
          <p:cNvSpPr txBox="1"/>
          <p:nvPr/>
        </p:nvSpPr>
        <p:spPr>
          <a:xfrm>
            <a:off x="326225" y="1239650"/>
            <a:ext cx="74706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Leverage peer learning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Anchor discussions around focus question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"/>
                <a:ea typeface="Century"/>
                <a:cs typeface="Century"/>
                <a:sym typeface="Century"/>
              </a:rPr>
              <a:t>Close the loop with Reflection Quiz</a:t>
            </a:r>
            <a:endParaRPr sz="24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77" name="Google Shape;677;p76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LxI Takeaway</a:t>
            </a:r>
            <a:endParaRPr/>
          </a:p>
        </p:txBody>
      </p:sp>
      <p:sp>
        <p:nvSpPr>
          <p:cNvPr id="678" name="Google Shape;678;p76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7"/>
          <p:cNvSpPr/>
          <p:nvPr/>
        </p:nvSpPr>
        <p:spPr>
          <a:xfrm rot="10800000">
            <a:off x="4620505" y="2946268"/>
            <a:ext cx="2999491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5EDF3"/>
              </a:gs>
              <a:gs pos="52000">
                <a:srgbClr val="D5EDF3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7"/>
          <p:cNvSpPr/>
          <p:nvPr/>
        </p:nvSpPr>
        <p:spPr>
          <a:xfrm flipH="1">
            <a:off x="4638747" y="1123950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DDE8C6"/>
              </a:gs>
              <a:gs pos="52000">
                <a:srgbClr val="DDE8C6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77"/>
          <p:cNvSpPr/>
          <p:nvPr/>
        </p:nvSpPr>
        <p:spPr>
          <a:xfrm rot="10800000" flipH="1">
            <a:off x="1524004" y="2952638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F8F0B2"/>
              </a:gs>
              <a:gs pos="52000">
                <a:srgbClr val="F8F0B2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77"/>
          <p:cNvSpPr/>
          <p:nvPr/>
        </p:nvSpPr>
        <p:spPr>
          <a:xfrm>
            <a:off x="1524004" y="1133475"/>
            <a:ext cx="2999400" cy="1690800"/>
          </a:xfrm>
          <a:prstGeom prst="roundRect">
            <a:avLst>
              <a:gd name="adj" fmla="val 3600"/>
            </a:avLst>
          </a:prstGeom>
          <a:gradFill>
            <a:gsLst>
              <a:gs pos="0">
                <a:srgbClr val="E5DFEC"/>
              </a:gs>
              <a:gs pos="52000">
                <a:srgbClr val="E5DFEC"/>
              </a:gs>
              <a:gs pos="68000">
                <a:schemeClr val="lt1"/>
              </a:gs>
              <a:gs pos="100000">
                <a:schemeClr val="lt1"/>
              </a:gs>
            </a:gsLst>
            <a:lin ang="21001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7"/>
          <p:cNvSpPr txBox="1">
            <a:spLocks noGrp="1"/>
          </p:cNvSpPr>
          <p:nvPr>
            <p:ph type="body" idx="1"/>
          </p:nvPr>
        </p:nvSpPr>
        <p:spPr>
          <a:xfrm>
            <a:off x="242888" y="483681"/>
            <a:ext cx="73929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Learner-Centric MOOC (LCM) Model</a:t>
            </a:r>
            <a:endParaRPr/>
          </a:p>
        </p:txBody>
      </p:sp>
      <p:grpSp>
        <p:nvGrpSpPr>
          <p:cNvPr id="689" name="Google Shape;689;p77"/>
          <p:cNvGrpSpPr/>
          <p:nvPr/>
        </p:nvGrpSpPr>
        <p:grpSpPr>
          <a:xfrm>
            <a:off x="2843087" y="1131810"/>
            <a:ext cx="3468821" cy="3493214"/>
            <a:chOff x="2843087" y="1131810"/>
            <a:chExt cx="3468821" cy="3493214"/>
          </a:xfrm>
        </p:grpSpPr>
        <p:sp>
          <p:nvSpPr>
            <p:cNvPr id="690" name="Google Shape;690;p77"/>
            <p:cNvSpPr/>
            <p:nvPr/>
          </p:nvSpPr>
          <p:spPr>
            <a:xfrm rot="5400000">
              <a:off x="4619907" y="1131810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C4D79D"/>
                </a:gs>
                <a:gs pos="27000">
                  <a:srgbClr val="C4D79D"/>
                </a:gs>
                <a:gs pos="52000">
                  <a:srgbClr val="A5C65F"/>
                </a:gs>
                <a:gs pos="100000">
                  <a:srgbClr val="A5C65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7"/>
            <p:cNvSpPr/>
            <p:nvPr/>
          </p:nvSpPr>
          <p:spPr>
            <a:xfrm rot="10800000">
              <a:off x="4619908" y="2929128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E4F3F6"/>
                </a:gs>
                <a:gs pos="13000">
                  <a:srgbClr val="E4F3F6"/>
                </a:gs>
                <a:gs pos="44000">
                  <a:srgbClr val="A8DBE6"/>
                </a:gs>
                <a:gs pos="100000">
                  <a:srgbClr val="A8DB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7"/>
            <p:cNvSpPr/>
            <p:nvPr/>
          </p:nvSpPr>
          <p:spPr>
            <a:xfrm rot="-5400000">
              <a:off x="2843088" y="2933024"/>
              <a:ext cx="1692000" cy="16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EE697"/>
                </a:gs>
                <a:gs pos="37000">
                  <a:srgbClr val="FEE697"/>
                </a:gs>
                <a:gs pos="68000">
                  <a:srgbClr val="FFD319"/>
                </a:gs>
                <a:gs pos="100000">
                  <a:srgbClr val="FFD31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7"/>
            <p:cNvSpPr/>
            <p:nvPr/>
          </p:nvSpPr>
          <p:spPr>
            <a:xfrm>
              <a:off x="2843087" y="1133475"/>
              <a:ext cx="16908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D7CDE1"/>
                </a:gs>
                <a:gs pos="38000">
                  <a:srgbClr val="D7CDE1"/>
                </a:gs>
                <a:gs pos="49000">
                  <a:srgbClr val="CCC0D9"/>
                </a:gs>
                <a:gs pos="100000">
                  <a:srgbClr val="CCC0D9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4" name="Google Shape;694;p77"/>
            <p:cNvGrpSpPr/>
            <p:nvPr/>
          </p:nvGrpSpPr>
          <p:grpSpPr>
            <a:xfrm>
              <a:off x="3730616" y="2219692"/>
              <a:ext cx="1624500" cy="1314300"/>
              <a:chOff x="3730616" y="2295892"/>
              <a:chExt cx="1624500" cy="1314300"/>
            </a:xfrm>
          </p:grpSpPr>
          <p:sp>
            <p:nvSpPr>
              <p:cNvPr id="695" name="Google Shape;695;p77"/>
              <p:cNvSpPr/>
              <p:nvPr/>
            </p:nvSpPr>
            <p:spPr>
              <a:xfrm>
                <a:off x="3896092" y="2295892"/>
                <a:ext cx="1314300" cy="1314300"/>
              </a:xfrm>
              <a:prstGeom prst="ellipse">
                <a:avLst/>
              </a:prstGeom>
              <a:solidFill>
                <a:srgbClr val="EEECE2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77"/>
              <p:cNvSpPr/>
              <p:nvPr/>
            </p:nvSpPr>
            <p:spPr>
              <a:xfrm>
                <a:off x="3730616" y="2781985"/>
                <a:ext cx="1624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latin typeface="Century"/>
                    <a:ea typeface="Century"/>
                    <a:cs typeface="Century"/>
                    <a:sym typeface="Century"/>
                  </a:rPr>
                  <a:t>Orchestration</a:t>
                </a:r>
                <a:endParaRPr sz="1500" b="1" i="0" u="none" strike="noStrike" cap="none"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sp>
          <p:nvSpPr>
            <p:cNvPr id="697" name="Google Shape;697;p77"/>
            <p:cNvSpPr/>
            <p:nvPr/>
          </p:nvSpPr>
          <p:spPr>
            <a:xfrm>
              <a:off x="3228975" y="1504950"/>
              <a:ext cx="1333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Learner Experience Interaction</a:t>
              </a:r>
              <a:endParaRPr sz="15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98" name="Google Shape;698;p77"/>
            <p:cNvSpPr/>
            <p:nvPr/>
          </p:nvSpPr>
          <p:spPr>
            <a:xfrm>
              <a:off x="4629150" y="1542900"/>
              <a:ext cx="11625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 Dialogs</a:t>
              </a:r>
              <a:endParaRPr sz="15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699" name="Google Shape;699;p77"/>
            <p:cNvSpPr/>
            <p:nvPr/>
          </p:nvSpPr>
          <p:spPr>
            <a:xfrm>
              <a:off x="3235325" y="3486150"/>
              <a:ext cx="1319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Learning Extension</a:t>
              </a:r>
              <a:endParaRPr>
                <a:solidFill>
                  <a:srgbClr val="F3F3F3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3F3F3"/>
                  </a:solidFill>
                  <a:latin typeface="Century"/>
                  <a:ea typeface="Century"/>
                  <a:cs typeface="Century"/>
                  <a:sym typeface="Century"/>
                </a:rPr>
                <a:t>Trajectories</a:t>
              </a: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700" name="Google Shape;700;p77"/>
            <p:cNvSpPr/>
            <p:nvPr/>
          </p:nvSpPr>
          <p:spPr>
            <a:xfrm>
              <a:off x="4629599" y="3683269"/>
              <a:ext cx="14907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Learning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"/>
                  <a:ea typeface="Century"/>
                  <a:cs typeface="Century"/>
                  <a:sym typeface="Century"/>
                </a:rPr>
                <a:t>by Doing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01" name="Google Shape;701;p77"/>
          <p:cNvSpPr/>
          <p:nvPr/>
        </p:nvSpPr>
        <p:spPr>
          <a:xfrm>
            <a:off x="5286578" y="2390775"/>
            <a:ext cx="1100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LeD</a:t>
            </a:r>
            <a:endParaRPr sz="2400" b="1" i="0" u="none" strike="noStrike" cap="none">
              <a:solidFill>
                <a:srgbClr val="FFFFFF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02" name="Google Shape;702;p77"/>
          <p:cNvSpPr/>
          <p:nvPr/>
        </p:nvSpPr>
        <p:spPr>
          <a:xfrm>
            <a:off x="5289745" y="2867025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LbD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03" name="Google Shape;703;p77"/>
          <p:cNvSpPr/>
          <p:nvPr/>
        </p:nvSpPr>
        <p:spPr>
          <a:xfrm>
            <a:off x="2843087" y="2419781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I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704" name="Google Shape;704;p77"/>
          <p:cNvSpPr/>
          <p:nvPr/>
        </p:nvSpPr>
        <p:spPr>
          <a:xfrm>
            <a:off x="2841617" y="2857500"/>
            <a:ext cx="1101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13775" rIns="144000" bIns="113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Lx</a:t>
            </a:r>
            <a:r>
              <a:rPr lang="en-US" sz="2400" b="1">
                <a:solidFill>
                  <a:srgbClr val="F3F3F3"/>
                </a:solidFill>
                <a:latin typeface="Century"/>
                <a:ea typeface="Century"/>
                <a:cs typeface="Century"/>
                <a:sym typeface="Century"/>
              </a:rPr>
              <a:t>T</a:t>
            </a:r>
            <a:endParaRPr sz="2400" b="1" i="0" u="none" strike="noStrike" cap="none">
              <a:solidFill>
                <a:srgbClr val="F3F3F3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78"/>
          <p:cNvPicPr preferRelativeResize="0"/>
          <p:nvPr/>
        </p:nvPicPr>
        <p:blipFill rotWithShape="1">
          <a:blip r:embed="rId3">
            <a:alphaModFix/>
          </a:blip>
          <a:srcRect t="13769" b="12330"/>
          <a:stretch/>
        </p:blipFill>
        <p:spPr>
          <a:xfrm>
            <a:off x="-1" y="1065680"/>
            <a:ext cx="8928847" cy="371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9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717" name="Google Shape;717;p79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is Orchestration Dynamics</a:t>
            </a:r>
            <a:endParaRPr/>
          </a:p>
        </p:txBody>
      </p:sp>
      <p:pic>
        <p:nvPicPr>
          <p:cNvPr id="718" name="Google Shape;718;p79" title="ET701x Orchestration Dynamic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325" y="12382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0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725" name="Google Shape;725;p80"/>
          <p:cNvSpPr txBox="1">
            <a:spLocks noGrp="1"/>
          </p:cNvSpPr>
          <p:nvPr>
            <p:ph type="body" idx="1"/>
          </p:nvPr>
        </p:nvSpPr>
        <p:spPr>
          <a:xfrm>
            <a:off x="156434" y="4910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Examples of Orchestration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2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Research Evidence</a:t>
            </a:r>
            <a:endParaRPr/>
          </a:p>
        </p:txBody>
      </p:sp>
      <p:sp>
        <p:nvSpPr>
          <p:cNvPr id="739" name="Google Shape;739;p82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740" name="Google Shape;740;p82"/>
          <p:cNvSpPr txBox="1"/>
          <p:nvPr/>
        </p:nvSpPr>
        <p:spPr>
          <a:xfrm>
            <a:off x="376050" y="1298000"/>
            <a:ext cx="73149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ET601Tx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: Jan- Mar 2016, 5500 participants, engg instructors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lvl="0" indent="-26670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Active participants: 67%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(participated in at least one activity – LeD, submit LbD, LXI post, quiz …) </a:t>
            </a:r>
            <a:endParaRPr sz="1800" b="1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lvl="0" indent="-26670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▪"/>
            </a:pP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Persistence rate: 37%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(completed all activities / active participants) </a:t>
            </a:r>
            <a:endParaRPr sz="1800" b="1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lvl="0" indent="-26670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Completion rate: 23%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(completed all activities / registered participants) </a:t>
            </a:r>
            <a:endParaRPr sz="1800" b="1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729450" y="571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Massive Open Online Courses in 21st century </a:t>
            </a: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729450" y="1321200"/>
            <a:ext cx="69804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Provide access to information anytime, anywhere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Technology platforms to support scale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Instructor provides content in the form of videos, slides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Learners access content and do assessments.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Existing platforms - NPTEL, edX, Coursera, Futurelearn</a:t>
            </a:r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3"/>
          <p:cNvSpPr txBox="1">
            <a:spLocks noGrp="1"/>
          </p:cNvSpPr>
          <p:nvPr>
            <p:ph type="body" idx="3"/>
          </p:nvPr>
        </p:nvSpPr>
        <p:spPr>
          <a:xfrm>
            <a:off x="242887" y="483681"/>
            <a:ext cx="73929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Orchestration Takeaway</a:t>
            </a:r>
            <a:endParaRPr/>
          </a:p>
        </p:txBody>
      </p:sp>
      <p:sp>
        <p:nvSpPr>
          <p:cNvPr id="747" name="Google Shape;747;p83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48" name="Google Shape;748;p83"/>
          <p:cNvSpPr txBox="1"/>
          <p:nvPr/>
        </p:nvSpPr>
        <p:spPr>
          <a:xfrm>
            <a:off x="424100" y="1261400"/>
            <a:ext cx="7392900" cy="3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Exploit the power of analytics to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learner engagement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the course content for the cohort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response to learner actions.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Envisage different learner actions and design customised responses.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4"/>
          <p:cNvSpPr txBox="1">
            <a:spLocks noGrp="1"/>
          </p:cNvSpPr>
          <p:nvPr>
            <p:ph type="body" idx="1"/>
          </p:nvPr>
        </p:nvSpPr>
        <p:spPr>
          <a:xfrm>
            <a:off x="243384" y="483681"/>
            <a:ext cx="73926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Closing</a:t>
            </a:r>
            <a:endParaRPr/>
          </a:p>
        </p:txBody>
      </p:sp>
      <p:sp>
        <p:nvSpPr>
          <p:cNvPr id="755" name="Google Shape;755;p84"/>
          <p:cNvSpPr txBox="1">
            <a:spLocks noGrp="1"/>
          </p:cNvSpPr>
          <p:nvPr>
            <p:ph type="body" idx="2"/>
          </p:nvPr>
        </p:nvSpPr>
        <p:spPr>
          <a:xfrm>
            <a:off x="256537" y="1054474"/>
            <a:ext cx="7379400" cy="31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MOOC is a balanced combination of various learning activities using appropriate media, not just a collection of lecture videos and exercises.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Use the LCM model to achieve the balance.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84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6"/>
          <p:cNvSpPr txBox="1">
            <a:spLocks noGrp="1"/>
          </p:cNvSpPr>
          <p:nvPr>
            <p:ph type="sldNum" idx="12"/>
          </p:nvPr>
        </p:nvSpPr>
        <p:spPr>
          <a:xfrm>
            <a:off x="8107344" y="4810125"/>
            <a:ext cx="566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771" name="Google Shape;771;p86"/>
          <p:cNvSpPr txBox="1">
            <a:spLocks noGrp="1"/>
          </p:cNvSpPr>
          <p:nvPr>
            <p:ph type="body" idx="1"/>
          </p:nvPr>
        </p:nvSpPr>
        <p:spPr>
          <a:xfrm>
            <a:off x="243385" y="483681"/>
            <a:ext cx="6538500" cy="46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772" name="Google Shape;772;p86"/>
          <p:cNvSpPr txBox="1">
            <a:spLocks noGrp="1"/>
          </p:cNvSpPr>
          <p:nvPr>
            <p:ph type="body" idx="2"/>
          </p:nvPr>
        </p:nvSpPr>
        <p:spPr>
          <a:xfrm>
            <a:off x="249717" y="1047750"/>
            <a:ext cx="2588400" cy="46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MOOC Challenges</a:t>
            </a:r>
            <a:endParaRPr/>
          </a:p>
        </p:txBody>
      </p:sp>
      <p:sp>
        <p:nvSpPr>
          <p:cNvPr id="773" name="Google Shape;773;p86"/>
          <p:cNvSpPr txBox="1">
            <a:spLocks noGrp="1"/>
          </p:cNvSpPr>
          <p:nvPr>
            <p:ph type="body" idx="3"/>
          </p:nvPr>
        </p:nvSpPr>
        <p:spPr>
          <a:xfrm>
            <a:off x="256525" y="1480200"/>
            <a:ext cx="7379400" cy="109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Clow, D. (2013, April). MOOCs and the funnel of participation. In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Proceedings of the Third International Conference on Learning Analytics and Knowledge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(pp. 185-189). ACM.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Fischer, G. (2014). Beyond hype and underestimation: identifying research challenges for the future of MOOCs.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Distance education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35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(2), 149-158.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Margaryan, A., Bianco, M., &amp; Littlejohn, A. (2015). Instructional quality of massive open online courses (MOOCs).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Computers &amp; Education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77-83.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86"/>
          <p:cNvSpPr txBox="1">
            <a:spLocks noGrp="1"/>
          </p:cNvSpPr>
          <p:nvPr>
            <p:ph type="body" idx="2"/>
          </p:nvPr>
        </p:nvSpPr>
        <p:spPr>
          <a:xfrm>
            <a:off x="228592" y="2607075"/>
            <a:ext cx="2588400" cy="46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LCM Elements</a:t>
            </a:r>
            <a:endParaRPr/>
          </a:p>
        </p:txBody>
      </p:sp>
      <p:sp>
        <p:nvSpPr>
          <p:cNvPr id="775" name="Google Shape;775;p86"/>
          <p:cNvSpPr txBox="1">
            <a:spLocks noGrp="1"/>
          </p:cNvSpPr>
          <p:nvPr>
            <p:ph type="body" idx="3"/>
          </p:nvPr>
        </p:nvSpPr>
        <p:spPr>
          <a:xfrm>
            <a:off x="235400" y="3115725"/>
            <a:ext cx="7379400" cy="109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Cummins, S., Beresford, A., &amp; Rice, A. (2016). Investigating engagement with in-video quiz questions in a programming course.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Learning Technologies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(1), 1-1.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Koedinger, K. R., Kim, J., Jia, J. Z., McLaughlin, E. A., &amp; Bier, N. L. (2015, March). Learning is not a spectator sport: Doing is better than watching for learning from a MOOC. In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Proceedings of the second (2015) ACM conference on learning@ scale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(pp. 111-120). ACM.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Banerjee, G., Warriem, J. M., &amp; Mishra, S. (2018, December). Learning experience interaction (LxI): Pedagogy for peer connect in MOOCs. In Proceedings of 26th International Conference on Computers in Education (ICCE2018). in press. 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5"/>
          <p:cNvSpPr txBox="1">
            <a:spLocks noGrp="1"/>
          </p:cNvSpPr>
          <p:nvPr>
            <p:ph type="title"/>
          </p:nvPr>
        </p:nvSpPr>
        <p:spPr>
          <a:xfrm>
            <a:off x="1860550" y="575950"/>
            <a:ext cx="686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487" name="Google Shape;487;p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488" name="Google Shape;4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150" y="996434"/>
            <a:ext cx="6564100" cy="36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8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/>
              <a:t>In order to create a MOOC, an instructor creates lecture videos, provides exercises, clarifies queries on discussion forums and does assessment.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1"/>
              <a:t>What has this instructor missed?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b="0"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2"/>
          </p:nvPr>
        </p:nvSpPr>
        <p:spPr>
          <a:xfrm>
            <a:off x="486000" y="476250"/>
            <a:ext cx="7210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Scenario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507600" y="1123200"/>
            <a:ext cx="81792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Note Audience Responses here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Real-time interaction, Knowing the pulse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Getting Feedback from students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Incorporating Corrective measures</a:t>
            </a:r>
            <a:endParaRPr sz="1800" b="0"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5438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What do you think – what has been missed?</a:t>
            </a: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10-Feb-18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What’s missing</a:t>
            </a: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2"/>
          </p:nvPr>
        </p:nvSpPr>
        <p:spPr>
          <a:xfrm>
            <a:off x="507600" y="1123200"/>
            <a:ext cx="74172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Attention to learner motivation 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Getting learners to express their reasoning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Opportunities for immediate micro-application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Formative assessment and instant feedback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Explicit activities to foster peer-learning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Ensuring learner connect during the MOOC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Established theories of </a:t>
            </a:r>
            <a:r>
              <a:rPr lang="en-US" sz="2400" i="1"/>
              <a:t>How People Learn</a:t>
            </a:r>
            <a:r>
              <a:rPr lang="en-US" sz="2400"/>
              <a:t> is missing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64" name="Google Shape;26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10-Feb-18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486000" y="481078"/>
            <a:ext cx="7134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Traditional MOOCs 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2"/>
          </p:nvPr>
        </p:nvSpPr>
        <p:spPr>
          <a:xfrm>
            <a:off x="507600" y="1352550"/>
            <a:ext cx="7341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Provide anytime anywhere access to learners for:</a:t>
            </a:r>
            <a:endParaRPr/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Information – lectures, resources</a:t>
            </a:r>
            <a:endParaRPr/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Assessment - activities and exercises</a:t>
            </a:r>
            <a:endParaRPr/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Discussion – with peers and instructor(s)</a:t>
            </a:r>
            <a:endParaRPr sz="2400"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10-Feb-18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1744</Words>
  <Application>Microsoft Office PowerPoint</Application>
  <PresentationFormat>On-screen Show (16:9)</PresentationFormat>
  <Paragraphs>368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Century</vt:lpstr>
      <vt:lpstr>Arial</vt:lpstr>
      <vt:lpstr>Lato</vt:lpstr>
      <vt:lpstr>Raleway</vt:lpstr>
      <vt:lpstr>Calibri</vt:lpstr>
      <vt:lpstr>Carme</vt:lpstr>
      <vt:lpstr>Noto Sans Symbols</vt:lpstr>
      <vt:lpstr>Arial</vt:lpstr>
      <vt:lpstr>Master layout</vt:lpstr>
      <vt:lpstr>Streamline</vt:lpstr>
      <vt:lpstr>Master layout</vt:lpstr>
      <vt:lpstr>PowerPoint Presentation</vt:lpstr>
      <vt:lpstr>Warm-up: Differentiate between</vt:lpstr>
      <vt:lpstr>Differences between  20th and 21st century classrooms</vt:lpstr>
      <vt:lpstr>Summarizing differences </vt:lpstr>
      <vt:lpstr>Massive Open Online Courses in 21st century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might go wrong if we mimic a typical classroom</vt:lpstr>
      <vt:lpstr>PowerPoint Presentation</vt:lpstr>
      <vt:lpstr>PowerPoint Presentation</vt:lpstr>
      <vt:lpstr>PowerPoint Presentation</vt:lpstr>
      <vt:lpstr>PowerPoint Presentation</vt:lpstr>
      <vt:lpstr>Sneak Preview - Creating Learner Centric MOOC </vt:lpstr>
      <vt:lpstr>Sneak Preview - Creating Learner Centric MOOC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Sridhar Iyer</cp:lastModifiedBy>
  <cp:revision>4</cp:revision>
  <dcterms:modified xsi:type="dcterms:W3CDTF">2019-05-04T11:37:44Z</dcterms:modified>
</cp:coreProperties>
</file>