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382" r:id="rId2"/>
    <p:sldId id="354" r:id="rId3"/>
    <p:sldId id="422" r:id="rId4"/>
    <p:sldId id="358" r:id="rId5"/>
    <p:sldId id="366" r:id="rId6"/>
    <p:sldId id="357" r:id="rId7"/>
    <p:sldId id="423" r:id="rId8"/>
    <p:sldId id="359" r:id="rId9"/>
    <p:sldId id="360" r:id="rId10"/>
    <p:sldId id="383" r:id="rId11"/>
    <p:sldId id="390" r:id="rId12"/>
    <p:sldId id="385" r:id="rId13"/>
    <p:sldId id="386" r:id="rId14"/>
    <p:sldId id="384" r:id="rId15"/>
    <p:sldId id="401" r:id="rId16"/>
    <p:sldId id="424" r:id="rId17"/>
    <p:sldId id="425" r:id="rId18"/>
    <p:sldId id="446" r:id="rId19"/>
    <p:sldId id="403" r:id="rId20"/>
    <p:sldId id="371" r:id="rId21"/>
    <p:sldId id="381" r:id="rId22"/>
    <p:sldId id="361" r:id="rId23"/>
    <p:sldId id="389" r:id="rId24"/>
    <p:sldId id="404" r:id="rId25"/>
    <p:sldId id="402" r:id="rId26"/>
    <p:sldId id="392" r:id="rId27"/>
    <p:sldId id="393" r:id="rId28"/>
    <p:sldId id="426" r:id="rId29"/>
    <p:sldId id="429" r:id="rId30"/>
    <p:sldId id="427" r:id="rId31"/>
    <p:sldId id="395" r:id="rId32"/>
    <p:sldId id="415" r:id="rId33"/>
    <p:sldId id="431" r:id="rId34"/>
    <p:sldId id="397" r:id="rId35"/>
    <p:sldId id="432" r:id="rId36"/>
    <p:sldId id="418" r:id="rId37"/>
    <p:sldId id="434" r:id="rId38"/>
    <p:sldId id="442" r:id="rId39"/>
    <p:sldId id="436" r:id="rId40"/>
    <p:sldId id="444" r:id="rId41"/>
    <p:sldId id="438" r:id="rId42"/>
    <p:sldId id="445" r:id="rId43"/>
    <p:sldId id="433" r:id="rId44"/>
    <p:sldId id="439" r:id="rId45"/>
    <p:sldId id="441" r:id="rId46"/>
    <p:sldId id="440" r:id="rId47"/>
    <p:sldId id="417" r:id="rId48"/>
    <p:sldId id="430" r:id="rId49"/>
    <p:sldId id="414" r:id="rId50"/>
    <p:sldId id="416" r:id="rId51"/>
    <p:sldId id="40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3ED4EA-C164-43B4-90A6-8D9B7AACDC9A}">
          <p14:sldIdLst>
            <p14:sldId id="382"/>
            <p14:sldId id="354"/>
            <p14:sldId id="422"/>
            <p14:sldId id="358"/>
            <p14:sldId id="366"/>
            <p14:sldId id="357"/>
            <p14:sldId id="423"/>
            <p14:sldId id="359"/>
            <p14:sldId id="360"/>
            <p14:sldId id="383"/>
            <p14:sldId id="390"/>
            <p14:sldId id="385"/>
            <p14:sldId id="386"/>
            <p14:sldId id="384"/>
            <p14:sldId id="401"/>
            <p14:sldId id="424"/>
            <p14:sldId id="425"/>
            <p14:sldId id="446"/>
            <p14:sldId id="403"/>
            <p14:sldId id="371"/>
            <p14:sldId id="381"/>
            <p14:sldId id="361"/>
            <p14:sldId id="389"/>
            <p14:sldId id="404"/>
            <p14:sldId id="402"/>
            <p14:sldId id="392"/>
            <p14:sldId id="393"/>
            <p14:sldId id="426"/>
            <p14:sldId id="429"/>
            <p14:sldId id="427"/>
            <p14:sldId id="395"/>
            <p14:sldId id="415"/>
            <p14:sldId id="431"/>
            <p14:sldId id="397"/>
            <p14:sldId id="432"/>
            <p14:sldId id="418"/>
            <p14:sldId id="434"/>
            <p14:sldId id="442"/>
            <p14:sldId id="436"/>
            <p14:sldId id="444"/>
            <p14:sldId id="438"/>
            <p14:sldId id="445"/>
            <p14:sldId id="433"/>
            <p14:sldId id="439"/>
            <p14:sldId id="441"/>
            <p14:sldId id="440"/>
            <p14:sldId id="417"/>
            <p14:sldId id="430"/>
            <p14:sldId id="414"/>
            <p14:sldId id="416"/>
            <p14:sldId id="4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007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0" d="100"/>
          <a:sy n="70" d="100"/>
        </p:scale>
        <p:origin x="536" y="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543C7-70B0-40D4-95E2-E7C27AA4051A}" type="datetimeFigureOut">
              <a:rPr lang="en-US" smtClean="0"/>
              <a:t>29-Aug-17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95B1-857F-4145-BE45-C2AA0178691C}" type="slidenum">
              <a:rPr lang="en-US" smtClean="0"/>
              <a:t>‹#›</a:t>
            </a:fld>
            <a:endParaRPr lang="en-US"/>
          </a:p>
        </p:txBody>
      </p:sp>
    </p:spTree>
    <p:extLst>
      <p:ext uri="{BB962C8B-B14F-4D97-AF65-F5344CB8AC3E}">
        <p14:creationId xmlns:p14="http://schemas.microsoft.com/office/powerpoint/2010/main" val="219804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1</a:t>
            </a:fld>
            <a:endParaRPr lang="en-US"/>
          </a:p>
        </p:txBody>
      </p:sp>
    </p:spTree>
    <p:extLst>
      <p:ext uri="{BB962C8B-B14F-4D97-AF65-F5344CB8AC3E}">
        <p14:creationId xmlns:p14="http://schemas.microsoft.com/office/powerpoint/2010/main" val="336870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0652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11</a:t>
            </a:fld>
            <a:endParaRPr lang="en-US"/>
          </a:p>
        </p:txBody>
      </p:sp>
    </p:spTree>
    <p:extLst>
      <p:ext uri="{BB962C8B-B14F-4D97-AF65-F5344CB8AC3E}">
        <p14:creationId xmlns:p14="http://schemas.microsoft.com/office/powerpoint/2010/main" val="170591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3198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3623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4930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6260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6232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0191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18</a:t>
            </a:fld>
            <a:endParaRPr lang="en-US"/>
          </a:p>
        </p:txBody>
      </p:sp>
    </p:spTree>
    <p:extLst>
      <p:ext uri="{BB962C8B-B14F-4D97-AF65-F5344CB8AC3E}">
        <p14:creationId xmlns:p14="http://schemas.microsoft.com/office/powerpoint/2010/main" val="3896256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19</a:t>
            </a:fld>
            <a:endParaRPr lang="en-US"/>
          </a:p>
        </p:txBody>
      </p:sp>
    </p:spTree>
    <p:extLst>
      <p:ext uri="{BB962C8B-B14F-4D97-AF65-F5344CB8AC3E}">
        <p14:creationId xmlns:p14="http://schemas.microsoft.com/office/powerpoint/2010/main" val="74885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a:t>
            </a:fld>
            <a:endParaRPr lang="en-US"/>
          </a:p>
        </p:txBody>
      </p:sp>
    </p:spTree>
    <p:extLst>
      <p:ext uri="{BB962C8B-B14F-4D97-AF65-F5344CB8AC3E}">
        <p14:creationId xmlns:p14="http://schemas.microsoft.com/office/powerpoint/2010/main" val="3185904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20</a:t>
            </a:fld>
            <a:endParaRPr lang="en-US"/>
          </a:p>
        </p:txBody>
      </p:sp>
    </p:spTree>
    <p:extLst>
      <p:ext uri="{BB962C8B-B14F-4D97-AF65-F5344CB8AC3E}">
        <p14:creationId xmlns:p14="http://schemas.microsoft.com/office/powerpoint/2010/main" val="2521502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21</a:t>
            </a:fld>
            <a:endParaRPr lang="en-US"/>
          </a:p>
        </p:txBody>
      </p:sp>
    </p:spTree>
    <p:extLst>
      <p:ext uri="{BB962C8B-B14F-4D97-AF65-F5344CB8AC3E}">
        <p14:creationId xmlns:p14="http://schemas.microsoft.com/office/powerpoint/2010/main" val="529188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22</a:t>
            </a:fld>
            <a:endParaRPr lang="en-US"/>
          </a:p>
        </p:txBody>
      </p:sp>
    </p:spTree>
    <p:extLst>
      <p:ext uri="{BB962C8B-B14F-4D97-AF65-F5344CB8AC3E}">
        <p14:creationId xmlns:p14="http://schemas.microsoft.com/office/powerpoint/2010/main" val="3946380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3EDEDE-1250-480F-A397-81EA79D26680}" type="slidenum">
              <a:rPr lang="en-IN">
                <a:cs typeface="Arial" charset="0"/>
              </a:rPr>
              <a:pPr fontAlgn="base">
                <a:spcBef>
                  <a:spcPct val="0"/>
                </a:spcBef>
                <a:spcAft>
                  <a:spcPct val="0"/>
                </a:spcAft>
                <a:defRPr/>
              </a:pPr>
              <a:t>23</a:t>
            </a:fld>
            <a:endParaRPr lang="en-IN">
              <a:cs typeface="Arial" charset="0"/>
            </a:endParaRPr>
          </a:p>
        </p:txBody>
      </p:sp>
    </p:spTree>
    <p:extLst>
      <p:ext uri="{BB962C8B-B14F-4D97-AF65-F5344CB8AC3E}">
        <p14:creationId xmlns:p14="http://schemas.microsoft.com/office/powerpoint/2010/main" val="282040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38375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25</a:t>
            </a:fld>
            <a:endParaRPr lang="en-US"/>
          </a:p>
        </p:txBody>
      </p:sp>
    </p:spTree>
    <p:extLst>
      <p:ext uri="{BB962C8B-B14F-4D97-AF65-F5344CB8AC3E}">
        <p14:creationId xmlns:p14="http://schemas.microsoft.com/office/powerpoint/2010/main" val="1138550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26</a:t>
            </a:fld>
            <a:endParaRPr lang="en-US"/>
          </a:p>
        </p:txBody>
      </p:sp>
    </p:spTree>
    <p:extLst>
      <p:ext uri="{BB962C8B-B14F-4D97-AF65-F5344CB8AC3E}">
        <p14:creationId xmlns:p14="http://schemas.microsoft.com/office/powerpoint/2010/main" val="469620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27</a:t>
            </a:fld>
            <a:endParaRPr lang="en-US"/>
          </a:p>
        </p:txBody>
      </p:sp>
    </p:spTree>
    <p:extLst>
      <p:ext uri="{BB962C8B-B14F-4D97-AF65-F5344CB8AC3E}">
        <p14:creationId xmlns:p14="http://schemas.microsoft.com/office/powerpoint/2010/main" val="3671745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28</a:t>
            </a:fld>
            <a:endParaRPr lang="en-US"/>
          </a:p>
        </p:txBody>
      </p:sp>
    </p:spTree>
    <p:extLst>
      <p:ext uri="{BB962C8B-B14F-4D97-AF65-F5344CB8AC3E}">
        <p14:creationId xmlns:p14="http://schemas.microsoft.com/office/powerpoint/2010/main" val="1133963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29</a:t>
            </a:fld>
            <a:endParaRPr lang="en-US"/>
          </a:p>
        </p:txBody>
      </p:sp>
    </p:spTree>
    <p:extLst>
      <p:ext uri="{BB962C8B-B14F-4D97-AF65-F5344CB8AC3E}">
        <p14:creationId xmlns:p14="http://schemas.microsoft.com/office/powerpoint/2010/main" val="263444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a:t>
            </a:fld>
            <a:endParaRPr lang="en-US"/>
          </a:p>
        </p:txBody>
      </p:sp>
    </p:spTree>
    <p:extLst>
      <p:ext uri="{BB962C8B-B14F-4D97-AF65-F5344CB8AC3E}">
        <p14:creationId xmlns:p14="http://schemas.microsoft.com/office/powerpoint/2010/main" val="2710821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30</a:t>
            </a:fld>
            <a:endParaRPr lang="en-US"/>
          </a:p>
        </p:txBody>
      </p:sp>
    </p:spTree>
    <p:extLst>
      <p:ext uri="{BB962C8B-B14F-4D97-AF65-F5344CB8AC3E}">
        <p14:creationId xmlns:p14="http://schemas.microsoft.com/office/powerpoint/2010/main" val="1871877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31</a:t>
            </a:fld>
            <a:endParaRPr lang="en-US"/>
          </a:p>
        </p:txBody>
      </p:sp>
    </p:spTree>
    <p:extLst>
      <p:ext uri="{BB962C8B-B14F-4D97-AF65-F5344CB8AC3E}">
        <p14:creationId xmlns:p14="http://schemas.microsoft.com/office/powerpoint/2010/main" val="873021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32</a:t>
            </a:fld>
            <a:endParaRPr lang="en-US"/>
          </a:p>
        </p:txBody>
      </p:sp>
    </p:spTree>
    <p:extLst>
      <p:ext uri="{BB962C8B-B14F-4D97-AF65-F5344CB8AC3E}">
        <p14:creationId xmlns:p14="http://schemas.microsoft.com/office/powerpoint/2010/main" val="3099107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xfrm>
            <a:off x="974725" y="4559300"/>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Tree>
    <p:extLst>
      <p:ext uri="{BB962C8B-B14F-4D97-AF65-F5344CB8AC3E}">
        <p14:creationId xmlns:p14="http://schemas.microsoft.com/office/powerpoint/2010/main" val="1473658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34</a:t>
            </a:fld>
            <a:endParaRPr lang="en-US"/>
          </a:p>
        </p:txBody>
      </p:sp>
    </p:spTree>
    <p:extLst>
      <p:ext uri="{BB962C8B-B14F-4D97-AF65-F5344CB8AC3E}">
        <p14:creationId xmlns:p14="http://schemas.microsoft.com/office/powerpoint/2010/main" val="4251245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TextEdit="1"/>
          </p:cNvSpPr>
          <p:nvPr>
            <p:ph type="sldImg"/>
          </p:nvPr>
        </p:nvSpPr>
        <p:spPr bwMode="auto">
          <a:xfrm>
            <a:off x="460375" y="720725"/>
            <a:ext cx="6396038" cy="3598863"/>
          </a:xfrm>
          <a:noFill/>
          <a:ln>
            <a:solidFill>
              <a:srgbClr val="000000"/>
            </a:solidFill>
            <a:miter lim="800000"/>
            <a:headEnd/>
            <a:tailEnd/>
          </a:ln>
        </p:spPr>
      </p:sp>
      <p:sp>
        <p:nvSpPr>
          <p:cNvPr id="263170"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dirty="0" smtClean="0"/>
          </a:p>
        </p:txBody>
      </p:sp>
    </p:spTree>
    <p:extLst>
      <p:ext uri="{BB962C8B-B14F-4D97-AF65-F5344CB8AC3E}">
        <p14:creationId xmlns:p14="http://schemas.microsoft.com/office/powerpoint/2010/main" val="2249759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36</a:t>
            </a:fld>
            <a:endParaRPr lang="en-US"/>
          </a:p>
        </p:txBody>
      </p:sp>
    </p:spTree>
    <p:extLst>
      <p:ext uri="{BB962C8B-B14F-4D97-AF65-F5344CB8AC3E}">
        <p14:creationId xmlns:p14="http://schemas.microsoft.com/office/powerpoint/2010/main" val="1047314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37</a:t>
            </a:fld>
            <a:endParaRPr lang="en-US"/>
          </a:p>
        </p:txBody>
      </p:sp>
    </p:spTree>
    <p:extLst>
      <p:ext uri="{BB962C8B-B14F-4D97-AF65-F5344CB8AC3E}">
        <p14:creationId xmlns:p14="http://schemas.microsoft.com/office/powerpoint/2010/main" val="3436743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38</a:t>
            </a:fld>
            <a:endParaRPr lang="en-US"/>
          </a:p>
        </p:txBody>
      </p:sp>
    </p:spTree>
    <p:extLst>
      <p:ext uri="{BB962C8B-B14F-4D97-AF65-F5344CB8AC3E}">
        <p14:creationId xmlns:p14="http://schemas.microsoft.com/office/powerpoint/2010/main" val="2048276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39</a:t>
            </a:fld>
            <a:endParaRPr lang="en-US"/>
          </a:p>
        </p:txBody>
      </p:sp>
    </p:spTree>
    <p:extLst>
      <p:ext uri="{BB962C8B-B14F-4D97-AF65-F5344CB8AC3E}">
        <p14:creationId xmlns:p14="http://schemas.microsoft.com/office/powerpoint/2010/main" val="136687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a:t>
            </a:fld>
            <a:endParaRPr lang="en-US"/>
          </a:p>
        </p:txBody>
      </p:sp>
    </p:spTree>
    <p:extLst>
      <p:ext uri="{BB962C8B-B14F-4D97-AF65-F5344CB8AC3E}">
        <p14:creationId xmlns:p14="http://schemas.microsoft.com/office/powerpoint/2010/main" val="1220750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40</a:t>
            </a:fld>
            <a:endParaRPr lang="en-US"/>
          </a:p>
        </p:txBody>
      </p:sp>
    </p:spTree>
    <p:extLst>
      <p:ext uri="{BB962C8B-B14F-4D97-AF65-F5344CB8AC3E}">
        <p14:creationId xmlns:p14="http://schemas.microsoft.com/office/powerpoint/2010/main" val="2106249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41</a:t>
            </a:fld>
            <a:endParaRPr lang="en-US"/>
          </a:p>
        </p:txBody>
      </p:sp>
    </p:spTree>
    <p:extLst>
      <p:ext uri="{BB962C8B-B14F-4D97-AF65-F5344CB8AC3E}">
        <p14:creationId xmlns:p14="http://schemas.microsoft.com/office/powerpoint/2010/main" val="2534789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42</a:t>
            </a:fld>
            <a:endParaRPr lang="en-US"/>
          </a:p>
        </p:txBody>
      </p:sp>
    </p:spTree>
    <p:extLst>
      <p:ext uri="{BB962C8B-B14F-4D97-AF65-F5344CB8AC3E}">
        <p14:creationId xmlns:p14="http://schemas.microsoft.com/office/powerpoint/2010/main" val="304769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46</a:t>
            </a:fld>
            <a:endParaRPr lang="en-US"/>
          </a:p>
        </p:txBody>
      </p:sp>
    </p:spTree>
    <p:extLst>
      <p:ext uri="{BB962C8B-B14F-4D97-AF65-F5344CB8AC3E}">
        <p14:creationId xmlns:p14="http://schemas.microsoft.com/office/powerpoint/2010/main" val="3153870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47</a:t>
            </a:fld>
            <a:endParaRPr lang="en-US"/>
          </a:p>
        </p:txBody>
      </p:sp>
    </p:spTree>
    <p:extLst>
      <p:ext uri="{BB962C8B-B14F-4D97-AF65-F5344CB8AC3E}">
        <p14:creationId xmlns:p14="http://schemas.microsoft.com/office/powerpoint/2010/main" val="3458249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48</a:t>
            </a:fld>
            <a:endParaRPr lang="en-US"/>
          </a:p>
        </p:txBody>
      </p:sp>
    </p:spTree>
    <p:extLst>
      <p:ext uri="{BB962C8B-B14F-4D97-AF65-F5344CB8AC3E}">
        <p14:creationId xmlns:p14="http://schemas.microsoft.com/office/powerpoint/2010/main" val="1421164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49</a:t>
            </a:fld>
            <a:endParaRPr lang="en-US"/>
          </a:p>
        </p:txBody>
      </p:sp>
    </p:spTree>
    <p:extLst>
      <p:ext uri="{BB962C8B-B14F-4D97-AF65-F5344CB8AC3E}">
        <p14:creationId xmlns:p14="http://schemas.microsoft.com/office/powerpoint/2010/main" val="1963734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50</a:t>
            </a:fld>
            <a:endParaRPr lang="en-US"/>
          </a:p>
        </p:txBody>
      </p:sp>
    </p:spTree>
    <p:extLst>
      <p:ext uri="{BB962C8B-B14F-4D97-AF65-F5344CB8AC3E}">
        <p14:creationId xmlns:p14="http://schemas.microsoft.com/office/powerpoint/2010/main" val="6667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6097" y="4343701"/>
            <a:ext cx="5485804" cy="4113892"/>
          </a:xfrm>
          <a:prstGeom prst="rect">
            <a:avLst/>
          </a:prstGeom>
        </p:spPr>
        <p:txBody>
          <a:bodyPr lIns="86175" tIns="86175" rIns="86175" bIns="86175" anchor="ctr" anchorCtr="0">
            <a:noAutofit/>
          </a:bodyPr>
          <a:lstStyle/>
          <a:p>
            <a:pPr>
              <a:spcBef>
                <a:spcPts val="0"/>
              </a:spcBef>
              <a:buNone/>
            </a:pPr>
            <a:endParaRPr/>
          </a:p>
        </p:txBody>
      </p:sp>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2500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6</a:t>
            </a:fld>
            <a:endParaRPr lang="en-US"/>
          </a:p>
        </p:txBody>
      </p:sp>
    </p:spTree>
    <p:extLst>
      <p:ext uri="{BB962C8B-B14F-4D97-AF65-F5344CB8AC3E}">
        <p14:creationId xmlns:p14="http://schemas.microsoft.com/office/powerpoint/2010/main" val="101851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7</a:t>
            </a:fld>
            <a:endParaRPr lang="en-US"/>
          </a:p>
        </p:txBody>
      </p:sp>
    </p:spTree>
    <p:extLst>
      <p:ext uri="{BB962C8B-B14F-4D97-AF65-F5344CB8AC3E}">
        <p14:creationId xmlns:p14="http://schemas.microsoft.com/office/powerpoint/2010/main" val="188530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8</a:t>
            </a:fld>
            <a:endParaRPr lang="en-US"/>
          </a:p>
        </p:txBody>
      </p:sp>
    </p:spTree>
    <p:extLst>
      <p:ext uri="{BB962C8B-B14F-4D97-AF65-F5344CB8AC3E}">
        <p14:creationId xmlns:p14="http://schemas.microsoft.com/office/powerpoint/2010/main" val="150575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95B1-857F-4145-BE45-C2AA0178691C}" type="slidenum">
              <a:rPr lang="en-US" smtClean="0"/>
              <a:t>9</a:t>
            </a:fld>
            <a:endParaRPr lang="en-US"/>
          </a:p>
        </p:txBody>
      </p:sp>
    </p:spTree>
    <p:extLst>
      <p:ext uri="{BB962C8B-B14F-4D97-AF65-F5344CB8AC3E}">
        <p14:creationId xmlns:p14="http://schemas.microsoft.com/office/powerpoint/2010/main" val="52815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159628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p>
            <a:r>
              <a:rPr lang="en-US" smtClean="0"/>
              <a:t>Principal's Workshops, Next Education - 2016</a:t>
            </a:r>
            <a:endParaRPr lang="en-US" dirty="0"/>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194287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p>
            <a:r>
              <a:rPr lang="en-US" smtClean="0"/>
              <a:t>Principal's Workshops, Next Education - 2016</a:t>
            </a:r>
            <a:endParaRPr lang="en-US" dirty="0"/>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110394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lvl1pPr>
              <a:defRPr/>
            </a:lvl1pPr>
          </a:lstStyle>
          <a:p>
            <a:r>
              <a:rPr lang="en-US" smtClean="0"/>
              <a:t>Principal's Workshops, Next Education - 2016</a:t>
            </a:r>
            <a:endParaRPr lang="en-US" dirty="0"/>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308617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IIT Bombay</a:t>
            </a:r>
            <a:endParaRPr lang="en-US"/>
          </a:p>
        </p:txBody>
      </p:sp>
      <p:sp>
        <p:nvSpPr>
          <p:cNvPr id="5" name="Footer Placeholder 4"/>
          <p:cNvSpPr>
            <a:spLocks noGrp="1"/>
          </p:cNvSpPr>
          <p:nvPr>
            <p:ph type="ftr" sz="quarter" idx="11"/>
          </p:nvPr>
        </p:nvSpPr>
        <p:spPr/>
        <p:txBody>
          <a:bodyPr/>
          <a:lstStyle/>
          <a:p>
            <a:r>
              <a:rPr lang="en-US" smtClean="0"/>
              <a:t>Principal's Workshops, Next Education - 2016</a:t>
            </a:r>
            <a:endParaRPr lang="en-US" dirty="0"/>
          </a:p>
        </p:txBody>
      </p:sp>
      <p:sp>
        <p:nvSpPr>
          <p:cNvPr id="6" name="Slide Number Placeholder 5"/>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7954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IIT Bombay</a:t>
            </a:r>
            <a:endParaRPr lang="en-US"/>
          </a:p>
        </p:txBody>
      </p:sp>
      <p:sp>
        <p:nvSpPr>
          <p:cNvPr id="6" name="Footer Placeholder 5"/>
          <p:cNvSpPr>
            <a:spLocks noGrp="1"/>
          </p:cNvSpPr>
          <p:nvPr>
            <p:ph type="ftr" sz="quarter" idx="11"/>
          </p:nvPr>
        </p:nvSpPr>
        <p:spPr/>
        <p:txBody>
          <a:bodyPr/>
          <a:lstStyle/>
          <a:p>
            <a:r>
              <a:rPr lang="en-US" smtClean="0"/>
              <a:t>Principal's Workshops, Next Education - 2016</a:t>
            </a:r>
            <a:endParaRPr lang="en-US" dirty="0"/>
          </a:p>
        </p:txBody>
      </p:sp>
      <p:sp>
        <p:nvSpPr>
          <p:cNvPr id="7" name="Slide Number Placeholder 6"/>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417496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IIT Bombay</a:t>
            </a:r>
            <a:endParaRPr lang="en-US"/>
          </a:p>
        </p:txBody>
      </p:sp>
      <p:sp>
        <p:nvSpPr>
          <p:cNvPr id="8" name="Footer Placeholder 7"/>
          <p:cNvSpPr>
            <a:spLocks noGrp="1"/>
          </p:cNvSpPr>
          <p:nvPr>
            <p:ph type="ftr" sz="quarter" idx="11"/>
          </p:nvPr>
        </p:nvSpPr>
        <p:spPr/>
        <p:txBody>
          <a:bodyPr/>
          <a:lstStyle/>
          <a:p>
            <a:r>
              <a:rPr lang="en-US" smtClean="0"/>
              <a:t>Principal's Workshops, Next Education - 2016</a:t>
            </a:r>
            <a:endParaRPr lang="en-US" dirty="0"/>
          </a:p>
        </p:txBody>
      </p:sp>
      <p:sp>
        <p:nvSpPr>
          <p:cNvPr id="9" name="Slide Number Placeholder 8"/>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132075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IIT Bombay</a:t>
            </a:r>
            <a:endParaRPr lang="en-US"/>
          </a:p>
        </p:txBody>
      </p:sp>
      <p:sp>
        <p:nvSpPr>
          <p:cNvPr id="4" name="Footer Placeholder 3"/>
          <p:cNvSpPr>
            <a:spLocks noGrp="1"/>
          </p:cNvSpPr>
          <p:nvPr>
            <p:ph type="ftr" sz="quarter" idx="11"/>
          </p:nvPr>
        </p:nvSpPr>
        <p:spPr/>
        <p:txBody>
          <a:bodyPr/>
          <a:lstStyle/>
          <a:p>
            <a:r>
              <a:rPr lang="en-US" smtClean="0"/>
              <a:t>Principal's Workshops, Next Education - 2016</a:t>
            </a:r>
            <a:endParaRPr lang="en-US" dirty="0"/>
          </a:p>
        </p:txBody>
      </p:sp>
      <p:sp>
        <p:nvSpPr>
          <p:cNvPr id="5" name="Slide Number Placeholder 4"/>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45072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Principal's Workshops, Next Education - 2016</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237980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IIT Bombay</a:t>
            </a:r>
            <a:endParaRPr lang="en-US"/>
          </a:p>
        </p:txBody>
      </p:sp>
      <p:sp>
        <p:nvSpPr>
          <p:cNvPr id="6" name="Footer Placeholder 5"/>
          <p:cNvSpPr>
            <a:spLocks noGrp="1"/>
          </p:cNvSpPr>
          <p:nvPr>
            <p:ph type="ftr" sz="quarter" idx="11"/>
          </p:nvPr>
        </p:nvSpPr>
        <p:spPr/>
        <p:txBody>
          <a:bodyPr/>
          <a:lstStyle/>
          <a:p>
            <a:r>
              <a:rPr lang="en-US" smtClean="0"/>
              <a:t>Principal's Workshops, Next Education - 2016</a:t>
            </a:r>
            <a:endParaRPr lang="en-US" dirty="0"/>
          </a:p>
        </p:txBody>
      </p:sp>
      <p:sp>
        <p:nvSpPr>
          <p:cNvPr id="7" name="Slide Number Placeholder 6"/>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90027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IIT Bombay</a:t>
            </a:r>
            <a:endParaRPr lang="en-US"/>
          </a:p>
        </p:txBody>
      </p:sp>
      <p:sp>
        <p:nvSpPr>
          <p:cNvPr id="6" name="Footer Placeholder 5"/>
          <p:cNvSpPr>
            <a:spLocks noGrp="1"/>
          </p:cNvSpPr>
          <p:nvPr>
            <p:ph type="ftr" sz="quarter" idx="11"/>
          </p:nvPr>
        </p:nvSpPr>
        <p:spPr/>
        <p:txBody>
          <a:bodyPr/>
          <a:lstStyle/>
          <a:p>
            <a:r>
              <a:rPr lang="en-US" smtClean="0"/>
              <a:t>Principal's Workshops, Next Education - 2016</a:t>
            </a:r>
            <a:endParaRPr lang="en-US" dirty="0"/>
          </a:p>
        </p:txBody>
      </p:sp>
      <p:sp>
        <p:nvSpPr>
          <p:cNvPr id="7" name="Slide Number Placeholder 6"/>
          <p:cNvSpPr>
            <a:spLocks noGrp="1"/>
          </p:cNvSpPr>
          <p:nvPr>
            <p:ph type="sldNum" sz="quarter" idx="12"/>
          </p:nvPr>
        </p:nvSpPr>
        <p:spPr/>
        <p:txBody>
          <a:bodyPr/>
          <a:lstStyle/>
          <a:p>
            <a:fld id="{6255A744-DAA4-4A3D-BD9E-C311E6CB5A18}" type="slidenum">
              <a:rPr lang="en-US" smtClean="0"/>
              <a:t>‹#›</a:t>
            </a:fld>
            <a:endParaRPr lang="en-US"/>
          </a:p>
        </p:txBody>
      </p:sp>
    </p:spTree>
    <p:extLst>
      <p:ext uri="{BB962C8B-B14F-4D97-AF65-F5344CB8AC3E}">
        <p14:creationId xmlns:p14="http://schemas.microsoft.com/office/powerpoint/2010/main" val="215846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IIT Bombay</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Principal's Workshops, Next Education - 2016</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A744-DAA4-4A3D-BD9E-C311E6CB5A18}" type="slidenum">
              <a:rPr lang="en-US" smtClean="0"/>
              <a:t>‹#›</a:t>
            </a:fld>
            <a:endParaRPr lang="en-US"/>
          </a:p>
        </p:txBody>
      </p:sp>
    </p:spTree>
    <p:extLst>
      <p:ext uri="{BB962C8B-B14F-4D97-AF65-F5344CB8AC3E}">
        <p14:creationId xmlns:p14="http://schemas.microsoft.com/office/powerpoint/2010/main" val="4044224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paer.rutgers.edu/pt3/experiment.php?topicid=13&amp;exptid=121"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t.iitb.ac.in/TeachingStrategies.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42" y="1857557"/>
            <a:ext cx="4672584" cy="892552"/>
          </a:xfrm>
          <a:prstGeom prst="rect">
            <a:avLst/>
          </a:prstGeom>
        </p:spPr>
        <p:txBody>
          <a:bodyPr wrap="square">
            <a:spAutoFit/>
          </a:bodyPr>
          <a:lstStyle/>
          <a:p>
            <a:pPr lvl="0" algn="ctr" fontAlgn="base">
              <a:lnSpc>
                <a:spcPct val="100000"/>
              </a:lnSpc>
              <a:spcBef>
                <a:spcPts val="0"/>
              </a:spcBef>
            </a:pPr>
            <a:r>
              <a:rPr lang="en-US" sz="2800" dirty="0" smtClean="0">
                <a:solidFill>
                  <a:srgbClr val="002060"/>
                </a:solidFill>
                <a:latin typeface="Calibri" pitchFamily="34" charset="0"/>
                <a:cs typeface="Arial" charset="0"/>
              </a:rPr>
              <a:t>Sridhar Iyer</a:t>
            </a:r>
          </a:p>
          <a:p>
            <a:pPr lvl="0" algn="ctr" fontAlgn="base">
              <a:lnSpc>
                <a:spcPct val="100000"/>
              </a:lnSpc>
              <a:spcBef>
                <a:spcPts val="0"/>
              </a:spcBef>
            </a:pPr>
            <a:r>
              <a:rPr lang="en-US" sz="2400" dirty="0" err="1" smtClean="0">
                <a:solidFill>
                  <a:srgbClr val="002060"/>
                </a:solidFill>
                <a:latin typeface="Calibri" pitchFamily="34" charset="0"/>
                <a:cs typeface="Arial" charset="0"/>
              </a:rPr>
              <a:t>Dept</a:t>
            </a:r>
            <a:r>
              <a:rPr lang="en-US" sz="2400" dirty="0" smtClean="0">
                <a:solidFill>
                  <a:srgbClr val="002060"/>
                </a:solidFill>
                <a:latin typeface="Calibri" pitchFamily="34" charset="0"/>
                <a:cs typeface="Arial" charset="0"/>
              </a:rPr>
              <a:t> of Computer Science and </a:t>
            </a:r>
            <a:r>
              <a:rPr lang="en-US" sz="2400" dirty="0" err="1" smtClean="0">
                <a:solidFill>
                  <a:srgbClr val="002060"/>
                </a:solidFill>
                <a:latin typeface="Calibri" pitchFamily="34" charset="0"/>
                <a:cs typeface="Arial" charset="0"/>
              </a:rPr>
              <a:t>Engg</a:t>
            </a:r>
            <a:endParaRPr lang="en-US" sz="2800" dirty="0" smtClean="0">
              <a:solidFill>
                <a:srgbClr val="002060"/>
              </a:solidFill>
              <a:latin typeface="Calibri" pitchFamily="34" charset="0"/>
              <a:cs typeface="Arial" charset="0"/>
            </a:endParaRPr>
          </a:p>
        </p:txBody>
      </p:sp>
      <p:sp>
        <p:nvSpPr>
          <p:cNvPr id="2" name="Title 1"/>
          <p:cNvSpPr>
            <a:spLocks noGrp="1"/>
          </p:cNvSpPr>
          <p:nvPr>
            <p:ph type="ctrTitle"/>
          </p:nvPr>
        </p:nvSpPr>
        <p:spPr>
          <a:xfrm>
            <a:off x="684144" y="98581"/>
            <a:ext cx="10823712" cy="1576232"/>
          </a:xfrm>
        </p:spPr>
        <p:txBody>
          <a:bodyPr lIns="45720" rIns="45720" anchor="t" anchorCtr="0">
            <a:noAutofit/>
          </a:bodyPr>
          <a:lstStyle/>
          <a:p>
            <a:r>
              <a:rPr lang="en-US" sz="4800" b="1" dirty="0" smtClean="0"/>
              <a:t>Moving from teacher-centric to </a:t>
            </a:r>
            <a:br>
              <a:rPr lang="en-US" sz="4800" b="1" dirty="0" smtClean="0"/>
            </a:br>
            <a:r>
              <a:rPr lang="en-US" sz="4800" b="1" dirty="0" smtClean="0"/>
              <a:t>student-centric teaching</a:t>
            </a:r>
            <a:endParaRPr lang="en-US" sz="4800" b="1" dirty="0"/>
          </a:p>
        </p:txBody>
      </p:sp>
      <p:pic>
        <p:nvPicPr>
          <p:cNvPr id="7" name="Picture 6" descr="http://upload.wikimedia.org/wikipedia/sa/d/da/IIT_Bombay_logo.png"/>
          <p:cNvPicPr>
            <a:picLocks noChangeAspect="1" noChangeArrowheads="1"/>
          </p:cNvPicPr>
          <p:nvPr/>
        </p:nvPicPr>
        <p:blipFill>
          <a:blip r:embed="rId3"/>
          <a:srcRect/>
          <a:stretch>
            <a:fillRect/>
          </a:stretch>
        </p:blipFill>
        <p:spPr bwMode="auto">
          <a:xfrm>
            <a:off x="5600700" y="3558979"/>
            <a:ext cx="990600" cy="971682"/>
          </a:xfrm>
          <a:prstGeom prst="rect">
            <a:avLst/>
          </a:prstGeom>
          <a:noFill/>
          <a:ln w="9525">
            <a:noFill/>
            <a:miter lim="800000"/>
            <a:headEnd/>
            <a:tailEnd/>
          </a:ln>
        </p:spPr>
      </p:pic>
      <p:sp>
        <p:nvSpPr>
          <p:cNvPr id="8" name="Shape 86"/>
          <p:cNvSpPr txBox="1">
            <a:spLocks/>
          </p:cNvSpPr>
          <p:nvPr/>
        </p:nvSpPr>
        <p:spPr>
          <a:xfrm>
            <a:off x="1717065" y="4814261"/>
            <a:ext cx="8991600" cy="1256713"/>
          </a:xfrm>
          <a:prstGeom prst="rect">
            <a:avLst/>
          </a:prstGeom>
          <a:noFill/>
          <a:ln>
            <a:noFill/>
          </a:ln>
        </p:spPr>
        <p:txBody>
          <a:bodyPr vert="horz"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Clr>
                <a:schemeClr val="dk1"/>
              </a:buClr>
              <a:buSzPct val="25000"/>
              <a:buFont typeface="Arial"/>
              <a:buNone/>
            </a:pPr>
            <a:r>
              <a:rPr lang="en" sz="2800" dirty="0" smtClean="0"/>
              <a:t>Principal’s Workshops</a:t>
            </a:r>
          </a:p>
          <a:p>
            <a:pPr>
              <a:lnSpc>
                <a:spcPct val="100000"/>
              </a:lnSpc>
              <a:spcBef>
                <a:spcPts val="0"/>
              </a:spcBef>
              <a:buClr>
                <a:schemeClr val="dk1"/>
              </a:buClr>
              <a:buSzPct val="25000"/>
              <a:buFont typeface="Arial"/>
              <a:buNone/>
            </a:pPr>
            <a:r>
              <a:rPr lang="en" dirty="0" smtClean="0"/>
              <a:t>Sponsored by Next Education </a:t>
            </a:r>
          </a:p>
          <a:p>
            <a:pPr>
              <a:lnSpc>
                <a:spcPct val="100000"/>
              </a:lnSpc>
              <a:spcBef>
                <a:spcPts val="0"/>
              </a:spcBef>
              <a:buClr>
                <a:schemeClr val="dk1"/>
              </a:buClr>
              <a:buSzPct val="25000"/>
              <a:buFont typeface="Arial"/>
              <a:buNone/>
            </a:pPr>
            <a:r>
              <a:rPr lang="en" dirty="0" smtClean="0"/>
              <a:t>2016</a:t>
            </a:r>
            <a:endParaRPr lang="en" sz="2800" dirty="0"/>
          </a:p>
        </p:txBody>
      </p:sp>
      <p:sp>
        <p:nvSpPr>
          <p:cNvPr id="6" name="Rectangle 5"/>
          <p:cNvSpPr/>
          <p:nvPr/>
        </p:nvSpPr>
        <p:spPr>
          <a:xfrm>
            <a:off x="3048000" y="2890548"/>
            <a:ext cx="6096000" cy="584775"/>
          </a:xfrm>
          <a:prstGeom prst="rect">
            <a:avLst/>
          </a:prstGeom>
        </p:spPr>
        <p:txBody>
          <a:bodyPr>
            <a:spAutoFit/>
          </a:bodyPr>
          <a:lstStyle/>
          <a:p>
            <a:pPr lvl="0" algn="ctr" fontAlgn="base">
              <a:lnSpc>
                <a:spcPct val="100000"/>
              </a:lnSpc>
              <a:spcBef>
                <a:spcPts val="0"/>
              </a:spcBef>
            </a:pPr>
            <a:r>
              <a:rPr lang="en-US" sz="3200" dirty="0" smtClean="0">
                <a:solidFill>
                  <a:srgbClr val="002060"/>
                </a:solidFill>
                <a:latin typeface="Calibri" pitchFamily="34" charset="0"/>
                <a:cs typeface="Arial" charset="0"/>
              </a:rPr>
              <a:t>IIT Bombay</a:t>
            </a:r>
            <a:endParaRPr lang="en-US" sz="3200" dirty="0">
              <a:solidFill>
                <a:srgbClr val="002060"/>
              </a:solidFill>
              <a:latin typeface="Calibri" pitchFamily="34" charset="0"/>
              <a:cs typeface="Arial" charset="0"/>
            </a:endParaRPr>
          </a:p>
        </p:txBody>
      </p:sp>
      <p:sp>
        <p:nvSpPr>
          <p:cNvPr id="9" name="Rectangle 8"/>
          <p:cNvSpPr/>
          <p:nvPr/>
        </p:nvSpPr>
        <p:spPr>
          <a:xfrm>
            <a:off x="7727794" y="1905709"/>
            <a:ext cx="4275361" cy="892552"/>
          </a:xfrm>
          <a:prstGeom prst="rect">
            <a:avLst/>
          </a:prstGeom>
        </p:spPr>
        <p:txBody>
          <a:bodyPr wrap="square">
            <a:spAutoFit/>
          </a:bodyPr>
          <a:lstStyle/>
          <a:p>
            <a:pPr lvl="0" algn="ctr" fontAlgn="base">
              <a:lnSpc>
                <a:spcPct val="100000"/>
              </a:lnSpc>
              <a:spcBef>
                <a:spcPts val="0"/>
              </a:spcBef>
            </a:pPr>
            <a:r>
              <a:rPr lang="en-US" sz="2800" dirty="0" err="1" smtClean="0">
                <a:solidFill>
                  <a:srgbClr val="002060"/>
                </a:solidFill>
                <a:latin typeface="Calibri" pitchFamily="34" charset="0"/>
                <a:cs typeface="Arial" charset="0"/>
              </a:rPr>
              <a:t>Sahana</a:t>
            </a:r>
            <a:r>
              <a:rPr lang="en-US" sz="2800" dirty="0" smtClean="0">
                <a:solidFill>
                  <a:srgbClr val="002060"/>
                </a:solidFill>
                <a:latin typeface="Calibri" pitchFamily="34" charset="0"/>
                <a:cs typeface="Arial" charset="0"/>
              </a:rPr>
              <a:t> Murthy</a:t>
            </a:r>
          </a:p>
          <a:p>
            <a:pPr lvl="0" algn="ctr" fontAlgn="base">
              <a:lnSpc>
                <a:spcPct val="100000"/>
              </a:lnSpc>
              <a:spcBef>
                <a:spcPts val="0"/>
              </a:spcBef>
            </a:pPr>
            <a:r>
              <a:rPr lang="en-US" sz="2400" dirty="0" smtClean="0">
                <a:solidFill>
                  <a:srgbClr val="002060"/>
                </a:solidFill>
                <a:latin typeface="Calibri" pitchFamily="34" charset="0"/>
                <a:cs typeface="Arial" charset="0"/>
              </a:rPr>
              <a:t>IDP </a:t>
            </a:r>
            <a:r>
              <a:rPr lang="en-US" sz="2400" dirty="0">
                <a:solidFill>
                  <a:srgbClr val="002060"/>
                </a:solidFill>
                <a:latin typeface="Calibri" pitchFamily="34" charset="0"/>
                <a:cs typeface="Arial" charset="0"/>
              </a:rPr>
              <a:t>on Educational </a:t>
            </a:r>
            <a:r>
              <a:rPr lang="en-US" sz="2400" dirty="0" smtClean="0">
                <a:solidFill>
                  <a:srgbClr val="002060"/>
                </a:solidFill>
                <a:latin typeface="Calibri" pitchFamily="34" charset="0"/>
                <a:cs typeface="Arial" charset="0"/>
              </a:rPr>
              <a:t>Technology</a:t>
            </a:r>
            <a:endParaRPr lang="en-US" sz="2400" dirty="0">
              <a:solidFill>
                <a:srgbClr val="002060"/>
              </a:solidFill>
              <a:latin typeface="Calibri" pitchFamily="34" charset="0"/>
              <a:cs typeface="Arial" charset="0"/>
            </a:endParaRPr>
          </a:p>
        </p:txBody>
      </p:sp>
      <p:sp>
        <p:nvSpPr>
          <p:cNvPr id="10" name="TextBox 9"/>
          <p:cNvSpPr txBox="1"/>
          <p:nvPr/>
        </p:nvSpPr>
        <p:spPr>
          <a:xfrm>
            <a:off x="1181433" y="6269662"/>
            <a:ext cx="10883814" cy="553998"/>
          </a:xfrm>
          <a:prstGeom prst="rect">
            <a:avLst/>
          </a:prstGeom>
          <a:noFill/>
        </p:spPr>
        <p:txBody>
          <a:bodyPr wrap="square" rtlCol="0">
            <a:spAutoFit/>
          </a:bodyPr>
          <a:lstStyle/>
          <a:p>
            <a:r>
              <a:rPr lang="en-US" sz="1600" dirty="0" smtClean="0"/>
              <a:t>This presentation is released under Creative Commons-Attribution 4.0 License.</a:t>
            </a:r>
          </a:p>
          <a:p>
            <a:r>
              <a:rPr lang="en-US" sz="1400" dirty="0" smtClean="0"/>
              <a:t>You are free to use, distribute and modify it, including for commercial purposes, provided you acknowledge the source.</a:t>
            </a:r>
            <a:endParaRPr lang="en-US" sz="1400" dirty="0"/>
          </a:p>
        </p:txBody>
      </p:sp>
      <p:pic>
        <p:nvPicPr>
          <p:cNvPr id="11" name="Picture 10" descr="CC-BY.png"/>
          <p:cNvPicPr>
            <a:picLocks noChangeAspect="1"/>
          </p:cNvPicPr>
          <p:nvPr/>
        </p:nvPicPr>
        <p:blipFill>
          <a:blip r:embed="rId4"/>
          <a:stretch>
            <a:fillRect/>
          </a:stretch>
        </p:blipFill>
        <p:spPr>
          <a:xfrm>
            <a:off x="63973" y="6379314"/>
            <a:ext cx="1117460" cy="393651"/>
          </a:xfrm>
          <a:prstGeom prst="rect">
            <a:avLst/>
          </a:prstGeom>
        </p:spPr>
      </p:pic>
    </p:spTree>
    <p:extLst>
      <p:ext uri="{BB962C8B-B14F-4D97-AF65-F5344CB8AC3E}">
        <p14:creationId xmlns:p14="http://schemas.microsoft.com/office/powerpoint/2010/main" val="236345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124" y="128016"/>
            <a:ext cx="10087731" cy="925355"/>
          </a:xfrm>
        </p:spPr>
        <p:txBody>
          <a:bodyPr>
            <a:normAutofit/>
          </a:bodyPr>
          <a:lstStyle/>
          <a:p>
            <a:pPr algn="ctr"/>
            <a:r>
              <a:rPr lang="en-US" b="1" dirty="0" smtClean="0">
                <a:solidFill>
                  <a:srgbClr val="800000"/>
                </a:solidFill>
              </a:rPr>
              <a:t>Evidence from research</a:t>
            </a:r>
            <a:endParaRPr lang="en-US" b="1"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Principal's Workshops, Next Education - 2016</a:t>
            </a:r>
            <a:endParaRPr lang="en-US">
              <a:solidFill>
                <a:prstClr val="black">
                  <a:tint val="75000"/>
                </a:prstClr>
              </a:solidFill>
            </a:endParaRPr>
          </a:p>
        </p:txBody>
      </p:sp>
      <p:sp>
        <p:nvSpPr>
          <p:cNvPr id="9" name="Text Box 4"/>
          <p:cNvSpPr txBox="1">
            <a:spLocks noChangeArrowheads="1"/>
          </p:cNvSpPr>
          <p:nvPr/>
        </p:nvSpPr>
        <p:spPr bwMode="auto">
          <a:xfrm>
            <a:off x="675861" y="6148556"/>
            <a:ext cx="10929729" cy="276999"/>
          </a:xfrm>
          <a:prstGeom prst="rect">
            <a:avLst/>
          </a:prstGeom>
          <a:solidFill>
            <a:schemeClr val="bg1"/>
          </a:solidFill>
          <a:ln w="9525">
            <a:noFill/>
            <a:miter lim="800000"/>
            <a:headEnd/>
            <a:tailEnd/>
          </a:ln>
        </p:spPr>
        <p:txBody>
          <a:bodyPr wrap="square" lIns="54000" rIns="54000">
            <a:spAutoFit/>
          </a:bodyPr>
          <a:lstStyle/>
          <a:p>
            <a:r>
              <a:rPr lang="en-US" sz="1200" dirty="0">
                <a:solidFill>
                  <a:srgbClr val="007006"/>
                </a:solidFill>
                <a:cs typeface="Calibri" pitchFamily="34" charset="0"/>
              </a:rPr>
              <a:t>R. Hake, “</a:t>
            </a:r>
            <a:r>
              <a:rPr lang="en-IN" sz="1200" dirty="0">
                <a:solidFill>
                  <a:srgbClr val="007006"/>
                </a:solidFill>
                <a:cs typeface="Calibri" pitchFamily="34" charset="0"/>
              </a:rPr>
              <a:t>Interactive-engagement versus traditional methods: A six-thousand student survey of </a:t>
            </a:r>
            <a:r>
              <a:rPr lang="en-IN" sz="1200" dirty="0" smtClean="0">
                <a:solidFill>
                  <a:srgbClr val="007006"/>
                </a:solidFill>
                <a:cs typeface="Calibri" pitchFamily="34" charset="0"/>
              </a:rPr>
              <a:t>mechanics </a:t>
            </a:r>
            <a:r>
              <a:rPr lang="en-IN" sz="1200" dirty="0">
                <a:solidFill>
                  <a:srgbClr val="007006"/>
                </a:solidFill>
                <a:cs typeface="Calibri" pitchFamily="34" charset="0"/>
              </a:rPr>
              <a:t>test data for introductory physics courses” </a:t>
            </a:r>
            <a:r>
              <a:rPr lang="en-US" sz="1200" dirty="0">
                <a:solidFill>
                  <a:srgbClr val="007006"/>
                </a:solidFill>
                <a:cs typeface="Calibri" pitchFamily="34" charset="0"/>
              </a:rPr>
              <a:t>Am. </a:t>
            </a:r>
            <a:r>
              <a:rPr lang="en-US" sz="1200" dirty="0" smtClean="0">
                <a:solidFill>
                  <a:srgbClr val="007006"/>
                </a:solidFill>
                <a:cs typeface="Calibri" pitchFamily="34" charset="0"/>
              </a:rPr>
              <a:t>J. </a:t>
            </a:r>
            <a:r>
              <a:rPr lang="en-US" sz="1200" dirty="0">
                <a:solidFill>
                  <a:srgbClr val="007006"/>
                </a:solidFill>
                <a:cs typeface="Calibri" pitchFamily="34" charset="0"/>
              </a:rPr>
              <a:t>Phys., </a:t>
            </a:r>
            <a:r>
              <a:rPr lang="en-US" sz="1200" b="1" dirty="0">
                <a:solidFill>
                  <a:srgbClr val="007006"/>
                </a:solidFill>
                <a:cs typeface="Calibri" pitchFamily="34" charset="0"/>
              </a:rPr>
              <a:t>66</a:t>
            </a:r>
            <a:r>
              <a:rPr lang="en-US" sz="1200" dirty="0">
                <a:solidFill>
                  <a:srgbClr val="007006"/>
                </a:solidFill>
                <a:cs typeface="Calibri" pitchFamily="34" charset="0"/>
              </a:rPr>
              <a:t> (1998)</a:t>
            </a:r>
          </a:p>
        </p:txBody>
      </p:sp>
      <p:sp>
        <p:nvSpPr>
          <p:cNvPr id="10" name="Text Box 11"/>
          <p:cNvSpPr txBox="1">
            <a:spLocks noChangeArrowheads="1"/>
          </p:cNvSpPr>
          <p:nvPr/>
        </p:nvSpPr>
        <p:spPr bwMode="auto">
          <a:xfrm>
            <a:off x="675862" y="1053371"/>
            <a:ext cx="4333460" cy="2971070"/>
          </a:xfrm>
          <a:prstGeom prst="rect">
            <a:avLst/>
          </a:prstGeom>
          <a:noFill/>
          <a:ln w="9525">
            <a:solidFill>
              <a:schemeClr val="tx1"/>
            </a:solidFill>
            <a:miter lim="800000"/>
            <a:headEnd/>
            <a:tailEnd/>
          </a:ln>
        </p:spPr>
        <p:txBody>
          <a:bodyPr wrap="square">
            <a:spAutoFit/>
          </a:bodyPr>
          <a:lstStyle/>
          <a:p>
            <a:pPr>
              <a:lnSpc>
                <a:spcPct val="105000"/>
              </a:lnSpc>
              <a:spcBef>
                <a:spcPct val="20000"/>
              </a:spcBef>
            </a:pPr>
            <a:r>
              <a:rPr lang="en-US" sz="2400" dirty="0">
                <a:solidFill>
                  <a:srgbClr val="0000FF"/>
                </a:solidFill>
                <a:cs typeface="Calibri" pitchFamily="34" charset="0"/>
              </a:rPr>
              <a:t>Comparative study of 62 Physics courses (1998)</a:t>
            </a:r>
          </a:p>
          <a:p>
            <a:pPr marL="71438" indent="-71438">
              <a:spcBef>
                <a:spcPts val="450"/>
              </a:spcBef>
              <a:buFontTx/>
              <a:buChar char="•"/>
            </a:pPr>
            <a:r>
              <a:rPr lang="en-US" dirty="0" smtClean="0">
                <a:solidFill>
                  <a:prstClr val="black"/>
                </a:solidFill>
                <a:cs typeface="Calibri" pitchFamily="34" charset="0"/>
              </a:rPr>
              <a:t> </a:t>
            </a:r>
            <a:r>
              <a:rPr lang="en-US" sz="2000" dirty="0" smtClean="0">
                <a:solidFill>
                  <a:prstClr val="black"/>
                </a:solidFill>
                <a:cs typeface="Calibri" pitchFamily="34" charset="0"/>
              </a:rPr>
              <a:t>6542 students</a:t>
            </a:r>
          </a:p>
          <a:p>
            <a:pPr marL="71438" indent="-71438">
              <a:spcBef>
                <a:spcPts val="450"/>
              </a:spcBef>
              <a:buFontTx/>
              <a:buChar char="•"/>
            </a:pPr>
            <a:r>
              <a:rPr lang="en-US" sz="2000" dirty="0" smtClean="0">
                <a:solidFill>
                  <a:prstClr val="black"/>
                </a:solidFill>
                <a:cs typeface="Calibri" pitchFamily="34" charset="0"/>
              </a:rPr>
              <a:t>Variety of institutions: high school, college, university </a:t>
            </a:r>
          </a:p>
          <a:p>
            <a:pPr marL="71438" indent="-71438">
              <a:spcBef>
                <a:spcPts val="450"/>
              </a:spcBef>
              <a:buFontTx/>
              <a:buChar char="•"/>
            </a:pPr>
            <a:r>
              <a:rPr lang="en-US" sz="2000" dirty="0" smtClean="0">
                <a:solidFill>
                  <a:prstClr val="black"/>
                </a:solidFill>
                <a:cs typeface="Calibri" pitchFamily="34" charset="0"/>
              </a:rPr>
              <a:t>Semester long physics course</a:t>
            </a:r>
          </a:p>
          <a:p>
            <a:pPr marL="71438" indent="-71438">
              <a:spcBef>
                <a:spcPts val="450"/>
              </a:spcBef>
              <a:buFontTx/>
              <a:buChar char="•"/>
            </a:pPr>
            <a:r>
              <a:rPr lang="en-US" sz="2000" dirty="0" smtClean="0">
                <a:solidFill>
                  <a:prstClr val="black"/>
                </a:solidFill>
                <a:cs typeface="Calibri" pitchFamily="34" charset="0"/>
              </a:rPr>
              <a:t>Pre-post test of conceptual reasoning – Force Concept Inventory</a:t>
            </a:r>
            <a:endParaRPr lang="en-US" sz="2000" dirty="0">
              <a:solidFill>
                <a:prstClr val="black"/>
              </a:solidFill>
              <a:cs typeface="Calibri" pitchFamily="34" charset="0"/>
            </a:endParaRPr>
          </a:p>
        </p:txBody>
      </p:sp>
      <p:sp>
        <p:nvSpPr>
          <p:cNvPr id="11" name="Text Box 14"/>
          <p:cNvSpPr txBox="1">
            <a:spLocks noChangeArrowheads="1"/>
          </p:cNvSpPr>
          <p:nvPr/>
        </p:nvSpPr>
        <p:spPr bwMode="auto">
          <a:xfrm>
            <a:off x="5258018" y="4283848"/>
            <a:ext cx="6347572" cy="1785104"/>
          </a:xfrm>
          <a:prstGeom prst="rect">
            <a:avLst/>
          </a:prstGeom>
          <a:noFill/>
          <a:ln w="9525">
            <a:solidFill>
              <a:schemeClr val="tx1"/>
            </a:solidFill>
            <a:miter lim="800000"/>
            <a:headEnd/>
            <a:tailEnd/>
          </a:ln>
        </p:spPr>
        <p:txBody>
          <a:bodyPr wrap="square">
            <a:spAutoFit/>
          </a:bodyPr>
          <a:lstStyle/>
          <a:p>
            <a:pPr>
              <a:lnSpc>
                <a:spcPct val="110000"/>
              </a:lnSpc>
            </a:pPr>
            <a:r>
              <a:rPr lang="en-US" sz="2000" dirty="0">
                <a:solidFill>
                  <a:prstClr val="black"/>
                </a:solidFill>
                <a:cs typeface="Calibri" pitchFamily="34" charset="0"/>
              </a:rPr>
              <a:t>RESULTS:</a:t>
            </a:r>
            <a:endParaRPr lang="en-US" sz="2400" dirty="0">
              <a:solidFill>
                <a:prstClr val="black"/>
              </a:solidFill>
              <a:cs typeface="Calibri" pitchFamily="34" charset="0"/>
            </a:endParaRPr>
          </a:p>
          <a:p>
            <a:pPr marL="71438" indent="-71438">
              <a:lnSpc>
                <a:spcPct val="110000"/>
              </a:lnSpc>
              <a:buFontTx/>
              <a:buChar char="•"/>
            </a:pPr>
            <a:r>
              <a:rPr lang="en-US" sz="2000" dirty="0">
                <a:solidFill>
                  <a:prstClr val="black"/>
                </a:solidFill>
                <a:cs typeface="Calibri" pitchFamily="34" charset="0"/>
              </a:rPr>
              <a:t> Maximum gain from lecture courses was 0.28</a:t>
            </a:r>
          </a:p>
          <a:p>
            <a:pPr lvl="1">
              <a:lnSpc>
                <a:spcPct val="110000"/>
              </a:lnSpc>
            </a:pPr>
            <a:r>
              <a:rPr lang="en-US" sz="2000" dirty="0">
                <a:solidFill>
                  <a:prstClr val="black"/>
                </a:solidFill>
                <a:cs typeface="Calibri" pitchFamily="34" charset="0"/>
              </a:rPr>
              <a:t>- Many instructors had high </a:t>
            </a:r>
            <a:r>
              <a:rPr lang="en-US" sz="2000" dirty="0" smtClean="0">
                <a:solidFill>
                  <a:prstClr val="black"/>
                </a:solidFill>
                <a:cs typeface="Calibri" pitchFamily="34" charset="0"/>
              </a:rPr>
              <a:t>teaching evaluation scores</a:t>
            </a:r>
            <a:endParaRPr lang="en-US" sz="2000" dirty="0">
              <a:solidFill>
                <a:prstClr val="black"/>
              </a:solidFill>
              <a:cs typeface="Calibri" pitchFamily="34" charset="0"/>
            </a:endParaRPr>
          </a:p>
          <a:p>
            <a:pPr marL="71438" indent="-71438">
              <a:lnSpc>
                <a:spcPct val="110000"/>
              </a:lnSpc>
              <a:buFontTx/>
              <a:buChar char="•"/>
            </a:pPr>
            <a:r>
              <a:rPr lang="en-US" sz="2000" dirty="0">
                <a:solidFill>
                  <a:prstClr val="black"/>
                </a:solidFill>
                <a:cs typeface="Calibri" pitchFamily="34" charset="0"/>
              </a:rPr>
              <a:t> Gain from </a:t>
            </a:r>
            <a:r>
              <a:rPr lang="en-US" sz="2000" dirty="0" smtClean="0">
                <a:solidFill>
                  <a:prstClr val="black"/>
                </a:solidFill>
                <a:cs typeface="Calibri" pitchFamily="34" charset="0"/>
              </a:rPr>
              <a:t>learner-centric </a:t>
            </a:r>
            <a:r>
              <a:rPr lang="en-US" sz="2000" dirty="0">
                <a:solidFill>
                  <a:prstClr val="black"/>
                </a:solidFill>
                <a:cs typeface="Calibri" pitchFamily="34" charset="0"/>
              </a:rPr>
              <a:t>courses had </a:t>
            </a:r>
            <a:r>
              <a:rPr lang="en-US" sz="2000" dirty="0" smtClean="0">
                <a:solidFill>
                  <a:prstClr val="black"/>
                </a:solidFill>
                <a:cs typeface="Calibri" pitchFamily="34" charset="0"/>
              </a:rPr>
              <a:t>gains 0.23-0.7, which was 2-3 </a:t>
            </a:r>
            <a:r>
              <a:rPr lang="en-US" sz="2000" dirty="0">
                <a:solidFill>
                  <a:prstClr val="black"/>
                </a:solidFill>
                <a:cs typeface="Calibri" pitchFamily="34" charset="0"/>
              </a:rPr>
              <a:t>times greater than lectures </a:t>
            </a:r>
          </a:p>
        </p:txBody>
      </p:sp>
      <p:grpSp>
        <p:nvGrpSpPr>
          <p:cNvPr id="12" name="Group 11"/>
          <p:cNvGrpSpPr/>
          <p:nvPr/>
        </p:nvGrpSpPr>
        <p:grpSpPr>
          <a:xfrm>
            <a:off x="5181600" y="981075"/>
            <a:ext cx="6520070" cy="3136992"/>
            <a:chOff x="0" y="690563"/>
            <a:chExt cx="6477000" cy="3271837"/>
          </a:xfrm>
        </p:grpSpPr>
        <p:pic>
          <p:nvPicPr>
            <p:cNvPr id="13" name="Picture 6"/>
            <p:cNvPicPr>
              <a:picLocks noChangeAspect="1" noChangeArrowheads="1"/>
            </p:cNvPicPr>
            <p:nvPr/>
          </p:nvPicPr>
          <p:blipFill>
            <a:blip r:embed="rId3"/>
            <a:srcRect/>
            <a:stretch>
              <a:fillRect/>
            </a:stretch>
          </p:blipFill>
          <p:spPr bwMode="auto">
            <a:xfrm>
              <a:off x="0" y="690563"/>
              <a:ext cx="6477000" cy="3271837"/>
            </a:xfrm>
            <a:prstGeom prst="rect">
              <a:avLst/>
            </a:prstGeom>
            <a:noFill/>
            <a:ln w="9525">
              <a:noFill/>
              <a:miter lim="800000"/>
              <a:headEnd/>
              <a:tailEnd/>
            </a:ln>
          </p:spPr>
        </p:pic>
        <p:sp>
          <p:nvSpPr>
            <p:cNvPr id="14" name="Text Box 7"/>
            <p:cNvSpPr txBox="1">
              <a:spLocks noChangeArrowheads="1"/>
            </p:cNvSpPr>
            <p:nvPr/>
          </p:nvSpPr>
          <p:spPr bwMode="auto">
            <a:xfrm>
              <a:off x="276225" y="827088"/>
              <a:ext cx="2166938" cy="430887"/>
            </a:xfrm>
            <a:prstGeom prst="rect">
              <a:avLst/>
            </a:prstGeom>
            <a:noFill/>
            <a:ln w="9525">
              <a:noFill/>
              <a:miter lim="800000"/>
              <a:headEnd/>
              <a:tailEnd/>
            </a:ln>
          </p:spPr>
          <p:txBody>
            <a:bodyPr>
              <a:spAutoFit/>
            </a:bodyPr>
            <a:lstStyle/>
            <a:p>
              <a:pPr>
                <a:spcBef>
                  <a:spcPct val="50000"/>
                </a:spcBef>
              </a:pPr>
              <a:r>
                <a:rPr lang="en-US" sz="1500" b="1" dirty="0" err="1">
                  <a:solidFill>
                    <a:srgbClr val="FF0000"/>
                  </a:solidFill>
                </a:rPr>
                <a:t>Trad</a:t>
              </a:r>
              <a:r>
                <a:rPr lang="en-US" sz="1500" b="1" dirty="0">
                  <a:solidFill>
                    <a:srgbClr val="FF0000"/>
                  </a:solidFill>
                </a:rPr>
                <a:t> lecture (14)</a:t>
              </a:r>
              <a:endParaRPr lang="en-IN" sz="1500" b="1" dirty="0">
                <a:solidFill>
                  <a:srgbClr val="FF0000"/>
                </a:solidFill>
              </a:endParaRPr>
            </a:p>
          </p:txBody>
        </p:sp>
        <p:sp>
          <p:nvSpPr>
            <p:cNvPr id="15" name="Text Box 8"/>
            <p:cNvSpPr txBox="1">
              <a:spLocks noChangeArrowheads="1"/>
            </p:cNvSpPr>
            <p:nvPr/>
          </p:nvSpPr>
          <p:spPr bwMode="auto">
            <a:xfrm>
              <a:off x="2528888" y="827088"/>
              <a:ext cx="3927475" cy="430886"/>
            </a:xfrm>
            <a:prstGeom prst="rect">
              <a:avLst/>
            </a:prstGeom>
            <a:noFill/>
            <a:ln w="9525">
              <a:noFill/>
              <a:miter lim="800000"/>
              <a:headEnd/>
              <a:tailEnd/>
            </a:ln>
          </p:spPr>
          <p:txBody>
            <a:bodyPr>
              <a:spAutoFit/>
            </a:bodyPr>
            <a:lstStyle/>
            <a:p>
              <a:pPr>
                <a:spcBef>
                  <a:spcPct val="50000"/>
                </a:spcBef>
              </a:pPr>
              <a:r>
                <a:rPr lang="en-US" sz="1500" b="1" dirty="0" smtClean="0">
                  <a:solidFill>
                    <a:srgbClr val="339933"/>
                  </a:solidFill>
                </a:rPr>
                <a:t>Active </a:t>
              </a:r>
              <a:r>
                <a:rPr lang="en-US" sz="1500" b="1" dirty="0">
                  <a:solidFill>
                    <a:srgbClr val="339933"/>
                  </a:solidFill>
                </a:rPr>
                <a:t>learning strategies (48)</a:t>
              </a:r>
              <a:endParaRPr lang="en-IN" sz="1500" b="1" dirty="0">
                <a:solidFill>
                  <a:srgbClr val="339933"/>
                </a:solidFill>
              </a:endParaRPr>
            </a:p>
          </p:txBody>
        </p:sp>
        <p:sp>
          <p:nvSpPr>
            <p:cNvPr id="16" name="Text Box 9"/>
            <p:cNvSpPr txBox="1">
              <a:spLocks noChangeArrowheads="1"/>
            </p:cNvSpPr>
            <p:nvPr/>
          </p:nvSpPr>
          <p:spPr bwMode="auto">
            <a:xfrm>
              <a:off x="3429000" y="1258888"/>
              <a:ext cx="2209800" cy="1027221"/>
            </a:xfrm>
            <a:prstGeom prst="rect">
              <a:avLst/>
            </a:prstGeom>
            <a:solidFill>
              <a:srgbClr val="FFFF99"/>
            </a:solidFill>
            <a:ln w="9525">
              <a:solidFill>
                <a:schemeClr val="tx1"/>
              </a:solidFill>
              <a:miter lim="800000"/>
              <a:headEnd/>
              <a:tailEnd/>
            </a:ln>
          </p:spPr>
          <p:txBody>
            <a:bodyPr wrap="square">
              <a:spAutoFit/>
            </a:bodyPr>
            <a:lstStyle/>
            <a:p>
              <a:pPr algn="ctr" eaLnBrk="0" hangingPunct="0">
                <a:spcBef>
                  <a:spcPct val="20000"/>
                </a:spcBef>
              </a:pPr>
              <a:r>
                <a:rPr lang="en-US" b="1" dirty="0">
                  <a:solidFill>
                    <a:prstClr val="black"/>
                  </a:solidFill>
                  <a:latin typeface="Times" pitchFamily="18" charset="0"/>
                </a:rPr>
                <a:t>Normalized gain</a:t>
              </a:r>
            </a:p>
            <a:p>
              <a:pPr eaLnBrk="0" hangingPunct="0"/>
              <a:r>
                <a:rPr lang="en-US" sz="2000" b="1" dirty="0">
                  <a:solidFill>
                    <a:prstClr val="black"/>
                  </a:solidFill>
                  <a:latin typeface="Times" pitchFamily="18" charset="0"/>
                </a:rPr>
                <a:t>&lt;g&gt; =  </a:t>
              </a:r>
              <a:r>
                <a:rPr lang="en-US" sz="2000" b="1" dirty="0" smtClean="0">
                  <a:solidFill>
                    <a:prstClr val="black"/>
                  </a:solidFill>
                  <a:latin typeface="Times" pitchFamily="18" charset="0"/>
                </a:rPr>
                <a:t>  	</a:t>
              </a:r>
              <a:r>
                <a:rPr lang="en-US" sz="2000" b="1" baseline="30000" dirty="0" smtClean="0">
                  <a:solidFill>
                    <a:prstClr val="black"/>
                  </a:solidFill>
                  <a:latin typeface="Times" pitchFamily="18" charset="0"/>
                </a:rPr>
                <a:t>post-pre</a:t>
              </a:r>
              <a:r>
                <a:rPr lang="en-US" sz="2000" b="1" dirty="0" smtClean="0">
                  <a:solidFill>
                    <a:prstClr val="black"/>
                  </a:solidFill>
                  <a:latin typeface="Times" pitchFamily="18" charset="0"/>
                </a:rPr>
                <a:t> 	</a:t>
              </a:r>
              <a:r>
                <a:rPr lang="en-US" sz="2000" b="1" baseline="30000" dirty="0" smtClean="0">
                  <a:solidFill>
                    <a:prstClr val="black"/>
                  </a:solidFill>
                  <a:latin typeface="Times" pitchFamily="18" charset="0"/>
                </a:rPr>
                <a:t>100-pre</a:t>
              </a:r>
              <a:endParaRPr lang="en-US" sz="2000" b="1" dirty="0">
                <a:solidFill>
                  <a:prstClr val="black"/>
                </a:solidFill>
                <a:latin typeface="Times" pitchFamily="18" charset="0"/>
              </a:endParaRPr>
            </a:p>
          </p:txBody>
        </p:sp>
        <p:sp>
          <p:nvSpPr>
            <p:cNvPr id="17" name="Line 10"/>
            <p:cNvSpPr>
              <a:spLocks noChangeShapeType="1"/>
            </p:cNvSpPr>
            <p:nvPr/>
          </p:nvSpPr>
          <p:spPr bwMode="auto">
            <a:xfrm>
              <a:off x="4166321" y="1843007"/>
              <a:ext cx="973138" cy="0"/>
            </a:xfrm>
            <a:prstGeom prst="line">
              <a:avLst/>
            </a:prstGeom>
            <a:noFill/>
            <a:ln w="28575">
              <a:solidFill>
                <a:schemeClr val="tx1"/>
              </a:solidFill>
              <a:round/>
              <a:headEnd/>
              <a:tailEnd/>
            </a:ln>
          </p:spPr>
          <p:txBody>
            <a:bodyPr wrap="none" anchor="ctr"/>
            <a:lstStyle/>
            <a:p>
              <a:endParaRPr lang="en-US" sz="1350">
                <a:solidFill>
                  <a:prstClr val="black"/>
                </a:solidFill>
              </a:endParaRPr>
            </a:p>
          </p:txBody>
        </p:sp>
      </p:grpSp>
      <p:sp>
        <p:nvSpPr>
          <p:cNvPr id="18" name="Rectangle 17"/>
          <p:cNvSpPr/>
          <p:nvPr/>
        </p:nvSpPr>
        <p:spPr>
          <a:xfrm>
            <a:off x="675862" y="4283848"/>
            <a:ext cx="4333460" cy="1781513"/>
          </a:xfrm>
          <a:prstGeom prst="rect">
            <a:avLst/>
          </a:prstGeom>
          <a:ln>
            <a:solidFill>
              <a:schemeClr val="tx1"/>
            </a:solidFill>
          </a:ln>
        </p:spPr>
        <p:txBody>
          <a:bodyPr wrap="square">
            <a:spAutoFit/>
          </a:bodyPr>
          <a:lstStyle/>
          <a:p>
            <a:pPr marL="71438" indent="-71438">
              <a:lnSpc>
                <a:spcPct val="110000"/>
              </a:lnSpc>
              <a:spcBef>
                <a:spcPts val="450"/>
              </a:spcBef>
            </a:pPr>
            <a:r>
              <a:rPr lang="en-US" sz="2400" dirty="0">
                <a:solidFill>
                  <a:srgbClr val="0000FF"/>
                </a:solidFill>
                <a:cs typeface="Calibri" pitchFamily="34" charset="0"/>
              </a:rPr>
              <a:t>IMPLICATION</a:t>
            </a:r>
          </a:p>
          <a:p>
            <a:pPr>
              <a:lnSpc>
                <a:spcPct val="110000"/>
              </a:lnSpc>
            </a:pPr>
            <a:r>
              <a:rPr lang="en-US" sz="2400" dirty="0">
                <a:solidFill>
                  <a:srgbClr val="0000FF"/>
                </a:solidFill>
                <a:cs typeface="Calibri" pitchFamily="34" charset="0"/>
              </a:rPr>
              <a:t>Desirable to explicitly incorporate </a:t>
            </a:r>
            <a:r>
              <a:rPr lang="en-US" sz="2400" dirty="0" smtClean="0">
                <a:solidFill>
                  <a:srgbClr val="0000FF"/>
                </a:solidFill>
                <a:cs typeface="Calibri" pitchFamily="34" charset="0"/>
              </a:rPr>
              <a:t>learner-centric activities </a:t>
            </a:r>
            <a:r>
              <a:rPr lang="en-US" sz="2400" dirty="0">
                <a:solidFill>
                  <a:srgbClr val="0000FF"/>
                </a:solidFill>
                <a:cs typeface="Calibri" pitchFamily="34" charset="0"/>
              </a:rPr>
              <a:t>in our </a:t>
            </a:r>
            <a:r>
              <a:rPr lang="en-US" sz="2400" dirty="0" smtClean="0">
                <a:solidFill>
                  <a:srgbClr val="0000FF"/>
                </a:solidFill>
                <a:cs typeface="Calibri" pitchFamily="34" charset="0"/>
              </a:rPr>
              <a:t>teaching.</a:t>
            </a:r>
            <a:endParaRPr lang="en-US" sz="2400" dirty="0">
              <a:solidFill>
                <a:srgbClr val="0000FF"/>
              </a:solidFill>
              <a:cs typeface="Calibri" pitchFamily="34" charset="0"/>
            </a:endParaRPr>
          </a:p>
        </p:txBody>
      </p:sp>
      <p:sp>
        <p:nvSpPr>
          <p:cNvPr id="6" name="Date Placeholder 5"/>
          <p:cNvSpPr>
            <a:spLocks noGrp="1"/>
          </p:cNvSpPr>
          <p:nvPr>
            <p:ph type="dt" sz="half" idx="10"/>
          </p:nvPr>
        </p:nvSpPr>
        <p:spPr/>
        <p:txBody>
          <a:bodyPr/>
          <a:lstStyle/>
          <a:p>
            <a:r>
              <a:rPr lang="en-US" smtClean="0"/>
              <a:t>IIT Bombay</a:t>
            </a:r>
            <a:endParaRPr lang="en-US" dirty="0"/>
          </a:p>
        </p:txBody>
      </p:sp>
      <p:sp>
        <p:nvSpPr>
          <p:cNvPr id="3" name="Slide Number Placeholder 2"/>
          <p:cNvSpPr>
            <a:spLocks noGrp="1"/>
          </p:cNvSpPr>
          <p:nvPr>
            <p:ph type="sldNum" sz="quarter" idx="12"/>
          </p:nvPr>
        </p:nvSpPr>
        <p:spPr/>
        <p:txBody>
          <a:bodyPr/>
          <a:lstStyle/>
          <a:p>
            <a:fld id="{6255A744-DAA4-4A3D-BD9E-C311E6CB5A18}" type="slidenum">
              <a:rPr lang="en-US" smtClean="0"/>
              <a:t>10</a:t>
            </a:fld>
            <a:endParaRPr lang="en-US"/>
          </a:p>
        </p:txBody>
      </p:sp>
    </p:spTree>
    <p:extLst>
      <p:ext uri="{BB962C8B-B14F-4D97-AF65-F5344CB8AC3E}">
        <p14:creationId xmlns:p14="http://schemas.microsoft.com/office/powerpoint/2010/main" val="401407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sz="4000" b="1" dirty="0" smtClean="0">
                <a:solidFill>
                  <a:srgbClr val="800000"/>
                </a:solidFill>
              </a:rPr>
              <a:t>How to do learner-centric pedagogy</a:t>
            </a:r>
            <a:endParaRPr lang="en-US" sz="4000" b="1" dirty="0"/>
          </a:p>
        </p:txBody>
      </p:sp>
      <p:sp>
        <p:nvSpPr>
          <p:cNvPr id="3" name="Content Placeholder 2"/>
          <p:cNvSpPr>
            <a:spLocks noGrp="1"/>
          </p:cNvSpPr>
          <p:nvPr>
            <p:ph idx="1"/>
          </p:nvPr>
        </p:nvSpPr>
        <p:spPr>
          <a:xfrm>
            <a:off x="410816" y="1248939"/>
            <a:ext cx="11608905" cy="5253461"/>
          </a:xfrm>
        </p:spPr>
        <p:txBody>
          <a:bodyPr>
            <a:normAutofit/>
          </a:bodyPr>
          <a:lstStyle/>
          <a:p>
            <a:pPr marL="0" indent="0">
              <a:lnSpc>
                <a:spcPct val="110000"/>
              </a:lnSpc>
              <a:spcBef>
                <a:spcPts val="0"/>
              </a:spcBef>
              <a:buNone/>
              <a:defRPr/>
            </a:pPr>
            <a:r>
              <a:rPr lang="en-US" altLang="en-US" dirty="0" smtClean="0"/>
              <a:t>One way – </a:t>
            </a:r>
            <a:r>
              <a:rPr lang="en-US" altLang="en-US" dirty="0" smtClean="0">
                <a:solidFill>
                  <a:srgbClr val="0000FF"/>
                </a:solidFill>
              </a:rPr>
              <a:t>Active learning techniques.</a:t>
            </a:r>
          </a:p>
          <a:p>
            <a:pPr marL="0" indent="0">
              <a:lnSpc>
                <a:spcPct val="110000"/>
              </a:lnSpc>
              <a:spcBef>
                <a:spcPts val="0"/>
              </a:spcBef>
              <a:buNone/>
              <a:defRPr/>
            </a:pPr>
            <a:endParaRPr lang="en-US" altLang="en-US" dirty="0" smtClean="0"/>
          </a:p>
          <a:p>
            <a:pPr marL="177800" indent="-177800">
              <a:lnSpc>
                <a:spcPct val="100000"/>
              </a:lnSpc>
              <a:spcBef>
                <a:spcPts val="0"/>
              </a:spcBef>
            </a:pPr>
            <a:r>
              <a:rPr lang="en-US" dirty="0"/>
              <a:t>Students go </a:t>
            </a:r>
            <a:r>
              <a:rPr lang="en-IN" dirty="0"/>
              <a:t>beyond listening, writing notes, executing prescribed procedures.</a:t>
            </a:r>
          </a:p>
          <a:p>
            <a:pPr marL="177800" indent="-177800">
              <a:lnSpc>
                <a:spcPct val="100000"/>
              </a:lnSpc>
              <a:spcBef>
                <a:spcPts val="600"/>
              </a:spcBef>
            </a:pPr>
            <a:r>
              <a:rPr lang="en-US" dirty="0"/>
              <a:t>Students asked to ‘figure things out’ </a:t>
            </a:r>
            <a:r>
              <a:rPr lang="en-US" i="1" dirty="0"/>
              <a:t>during class.</a:t>
            </a:r>
            <a:endParaRPr lang="en-US" dirty="0"/>
          </a:p>
          <a:p>
            <a:pPr marL="0" indent="0">
              <a:lnSpc>
                <a:spcPct val="110000"/>
              </a:lnSpc>
              <a:spcBef>
                <a:spcPts val="0"/>
              </a:spcBef>
              <a:buNone/>
              <a:defRPr/>
            </a:pPr>
            <a:endParaRPr lang="en-US" altLang="en-US" dirty="0" smtClean="0"/>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dirty="0" smtClean="0"/>
              <a:t>Needs attitude shift of teacher:</a:t>
            </a:r>
          </a:p>
          <a:p>
            <a:pPr>
              <a:lnSpc>
                <a:spcPct val="110000"/>
              </a:lnSpc>
              <a:spcBef>
                <a:spcPts val="0"/>
              </a:spcBef>
              <a:defRPr/>
            </a:pPr>
            <a:r>
              <a:rPr lang="en-US" altLang="en-US" dirty="0" smtClean="0"/>
              <a:t>from content-oriented to learning-oriented.</a:t>
            </a:r>
          </a:p>
          <a:p>
            <a:pPr>
              <a:lnSpc>
                <a:spcPct val="110000"/>
              </a:lnSpc>
              <a:spcBef>
                <a:spcPts val="0"/>
              </a:spcBef>
              <a:defRPr/>
            </a:pPr>
            <a:r>
              <a:rPr lang="en-US" altLang="en-US" dirty="0"/>
              <a:t>f</a:t>
            </a:r>
            <a:r>
              <a:rPr lang="en-US" altLang="en-US" dirty="0" smtClean="0"/>
              <a:t>rom “How well am I lecturing?” to “How well are they learning?”</a:t>
            </a: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11</a:t>
            </a:fld>
            <a:endParaRPr lang="en-US"/>
          </a:p>
        </p:txBody>
      </p:sp>
    </p:spTree>
    <p:extLst>
      <p:ext uri="{BB962C8B-B14F-4D97-AF65-F5344CB8AC3E}">
        <p14:creationId xmlns:p14="http://schemas.microsoft.com/office/powerpoint/2010/main" val="235861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70000"/>
            <a:ext cx="11753849" cy="738130"/>
          </a:xfrm>
        </p:spPr>
        <p:txBody>
          <a:bodyPr>
            <a:normAutofit fontScale="90000"/>
          </a:bodyPr>
          <a:lstStyle/>
          <a:p>
            <a:pPr algn="ctr"/>
            <a:r>
              <a:rPr lang="en-US" b="1" dirty="0" smtClean="0">
                <a:solidFill>
                  <a:srgbClr val="800000"/>
                </a:solidFill>
              </a:rPr>
              <a:t>Many teachers say - My lectures are plenty interactive!</a:t>
            </a:r>
            <a:endParaRPr lang="en-US" b="1" dirty="0"/>
          </a:p>
        </p:txBody>
      </p:sp>
      <p:sp>
        <p:nvSpPr>
          <p:cNvPr id="3" name="Content Placeholder 2"/>
          <p:cNvSpPr>
            <a:spLocks noGrp="1"/>
          </p:cNvSpPr>
          <p:nvPr>
            <p:ph idx="1"/>
          </p:nvPr>
        </p:nvSpPr>
        <p:spPr>
          <a:xfrm>
            <a:off x="838200" y="1238249"/>
            <a:ext cx="10515600" cy="4657725"/>
          </a:xfrm>
        </p:spPr>
        <p:txBody>
          <a:bodyPr>
            <a:normAutofit/>
          </a:bodyPr>
          <a:lstStyle/>
          <a:p>
            <a:pPr marL="176213" indent="-176213">
              <a:lnSpc>
                <a:spcPct val="110000"/>
              </a:lnSpc>
              <a:spcBef>
                <a:spcPct val="20000"/>
              </a:spcBef>
              <a:buSzPct val="80000"/>
              <a:buFontTx/>
              <a:buChar char="•"/>
            </a:pPr>
            <a:r>
              <a:rPr lang="en-US" i="1" dirty="0" smtClean="0">
                <a:latin typeface="Calibri" pitchFamily="34" charset="0"/>
                <a:cs typeface="Calibri" pitchFamily="34" charset="0"/>
              </a:rPr>
              <a:t>I often pause to ask students if they understood the material.</a:t>
            </a:r>
          </a:p>
          <a:p>
            <a:pPr marL="176213" indent="-176213">
              <a:lnSpc>
                <a:spcPct val="110000"/>
              </a:lnSpc>
              <a:spcBef>
                <a:spcPct val="20000"/>
              </a:spcBef>
              <a:buSzPct val="80000"/>
              <a:buFontTx/>
              <a:buChar char="•"/>
            </a:pPr>
            <a:r>
              <a:rPr lang="en-US" i="1" dirty="0" smtClean="0">
                <a:latin typeface="Calibri" pitchFamily="34" charset="0"/>
                <a:cs typeface="Calibri" pitchFamily="34" charset="0"/>
              </a:rPr>
              <a:t>I allow students to interrupt whenever they have doubts. </a:t>
            </a:r>
          </a:p>
          <a:p>
            <a:pPr marL="176213" indent="-176213">
              <a:lnSpc>
                <a:spcPct val="110000"/>
              </a:lnSpc>
              <a:spcBef>
                <a:spcPct val="20000"/>
              </a:spcBef>
              <a:buSzPct val="80000"/>
              <a:buFontTx/>
              <a:buChar char="•"/>
            </a:pPr>
            <a:r>
              <a:rPr lang="en-US" i="1" dirty="0" smtClean="0">
                <a:latin typeface="Calibri" pitchFamily="34" charset="0"/>
                <a:cs typeface="Calibri" pitchFamily="34" charset="0"/>
              </a:rPr>
              <a:t>I never hesitate to answer their questions.</a:t>
            </a:r>
          </a:p>
          <a:p>
            <a:pPr marL="176213" indent="-176213">
              <a:lnSpc>
                <a:spcPct val="110000"/>
              </a:lnSpc>
              <a:spcBef>
                <a:spcPct val="20000"/>
              </a:spcBef>
              <a:buSzPct val="80000"/>
              <a:buFontTx/>
              <a:buChar char="•"/>
            </a:pPr>
            <a:r>
              <a:rPr lang="en-US" i="1" dirty="0" smtClean="0">
                <a:latin typeface="Calibri" pitchFamily="34" charset="0"/>
                <a:cs typeface="Calibri" pitchFamily="34" charset="0"/>
              </a:rPr>
              <a:t>I show them demos and videos.</a:t>
            </a:r>
          </a:p>
          <a:p>
            <a:pPr marL="0" indent="0">
              <a:lnSpc>
                <a:spcPct val="110000"/>
              </a:lnSpc>
              <a:spcBef>
                <a:spcPct val="20000"/>
              </a:spcBef>
              <a:buSzPct val="80000"/>
              <a:buNone/>
            </a:pPr>
            <a:r>
              <a:rPr lang="en-US" dirty="0" smtClean="0">
                <a:latin typeface="Calibri" pitchFamily="34" charset="0"/>
                <a:cs typeface="Calibri" pitchFamily="34" charset="0"/>
              </a:rPr>
              <a:t>….</a:t>
            </a:r>
          </a:p>
          <a:p>
            <a:pPr marL="133350" indent="-133350">
              <a:lnSpc>
                <a:spcPct val="110000"/>
              </a:lnSpc>
              <a:spcBef>
                <a:spcPct val="20000"/>
              </a:spcBef>
              <a:buSzPct val="80000"/>
            </a:pPr>
            <a:endParaRPr lang="en-US" dirty="0" smtClean="0">
              <a:latin typeface="Calibri" pitchFamily="34" charset="0"/>
              <a:cs typeface="Calibri" pitchFamily="34" charset="0"/>
            </a:endParaRPr>
          </a:p>
          <a:p>
            <a:pPr marL="0" indent="0">
              <a:lnSpc>
                <a:spcPct val="110000"/>
              </a:lnSpc>
              <a:spcBef>
                <a:spcPct val="20000"/>
              </a:spcBef>
              <a:buSzPct val="80000"/>
              <a:buNone/>
            </a:pPr>
            <a:r>
              <a:rPr lang="en-US" dirty="0">
                <a:solidFill>
                  <a:srgbClr val="0000FF"/>
                </a:solidFill>
                <a:latin typeface="Calibri" pitchFamily="34" charset="0"/>
                <a:cs typeface="Calibri" pitchFamily="34" charset="0"/>
              </a:rPr>
              <a:t>Isn’t this active learning? </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Principal's Workshops, Next Education - 2016</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t>12</a:t>
            </a:fld>
            <a:endParaRPr lang="en-US"/>
          </a:p>
        </p:txBody>
      </p:sp>
    </p:spTree>
    <p:extLst>
      <p:ext uri="{BB962C8B-B14F-4D97-AF65-F5344CB8AC3E}">
        <p14:creationId xmlns:p14="http://schemas.microsoft.com/office/powerpoint/2010/main" val="392948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130507"/>
            <a:ext cx="9791699" cy="738130"/>
          </a:xfrm>
        </p:spPr>
        <p:txBody>
          <a:bodyPr>
            <a:normAutofit fontScale="90000"/>
          </a:bodyPr>
          <a:lstStyle/>
          <a:p>
            <a:pPr algn="ctr"/>
            <a:r>
              <a:rPr lang="en-US" b="1" dirty="0" smtClean="0">
                <a:solidFill>
                  <a:srgbClr val="800000"/>
                </a:solidFill>
              </a:rPr>
              <a:t>Why ‘interactive lectures’ may not be enough</a:t>
            </a:r>
            <a:endParaRPr lang="en-US" b="1" dirty="0"/>
          </a:p>
        </p:txBody>
      </p:sp>
      <p:sp>
        <p:nvSpPr>
          <p:cNvPr id="3" name="Content Placeholder 2"/>
          <p:cNvSpPr>
            <a:spLocks noGrp="1"/>
          </p:cNvSpPr>
          <p:nvPr>
            <p:ph idx="1"/>
          </p:nvPr>
        </p:nvSpPr>
        <p:spPr>
          <a:xfrm>
            <a:off x="638176" y="938487"/>
            <a:ext cx="11049000" cy="5417863"/>
          </a:xfrm>
        </p:spPr>
        <p:txBody>
          <a:bodyPr>
            <a:noAutofit/>
          </a:bodyPr>
          <a:lstStyle/>
          <a:p>
            <a:pPr marL="176213" indent="-176213">
              <a:lnSpc>
                <a:spcPct val="100000"/>
              </a:lnSpc>
            </a:pPr>
            <a:r>
              <a:rPr lang="en-IN" dirty="0" smtClean="0">
                <a:solidFill>
                  <a:schemeClr val="tx1">
                    <a:lumMod val="95000"/>
                    <a:lumOff val="5000"/>
                  </a:schemeClr>
                </a:solidFill>
              </a:rPr>
              <a:t>Students don’t pay utmost attention throughout the lecture.</a:t>
            </a:r>
          </a:p>
          <a:p>
            <a:pPr marL="176213" indent="-176213">
              <a:lnSpc>
                <a:spcPct val="100000"/>
              </a:lnSpc>
              <a:spcBef>
                <a:spcPts val="900"/>
              </a:spcBef>
            </a:pPr>
            <a:r>
              <a:rPr lang="en-IN" dirty="0" smtClean="0">
                <a:solidFill>
                  <a:schemeClr val="tx1">
                    <a:lumMod val="95000"/>
                    <a:lumOff val="5000"/>
                  </a:schemeClr>
                </a:solidFill>
              </a:rPr>
              <a:t>Students </a:t>
            </a:r>
            <a:r>
              <a:rPr lang="en-IN" i="1" dirty="0" smtClean="0">
                <a:solidFill>
                  <a:schemeClr val="tx1">
                    <a:lumMod val="95000"/>
                    <a:lumOff val="5000"/>
                  </a:schemeClr>
                </a:solidFill>
              </a:rPr>
              <a:t>think</a:t>
            </a:r>
            <a:r>
              <a:rPr lang="en-IN" dirty="0" smtClean="0">
                <a:solidFill>
                  <a:schemeClr val="tx1">
                    <a:lumMod val="95000"/>
                    <a:lumOff val="5000"/>
                  </a:schemeClr>
                </a:solidFill>
              </a:rPr>
              <a:t> that they understand because they can follow the lecture.</a:t>
            </a:r>
          </a:p>
          <a:p>
            <a:pPr marL="342900" lvl="1" indent="0">
              <a:lnSpc>
                <a:spcPct val="100000"/>
              </a:lnSpc>
              <a:buNone/>
            </a:pPr>
            <a:r>
              <a:rPr lang="en-IN" dirty="0" smtClean="0">
                <a:solidFill>
                  <a:schemeClr val="tx1">
                    <a:lumMod val="95000"/>
                    <a:lumOff val="5000"/>
                  </a:schemeClr>
                </a:solidFill>
              </a:rPr>
              <a:t>- They are not confronted with their misconceptions immediately.</a:t>
            </a:r>
            <a:endParaRPr lang="en-IN" dirty="0">
              <a:solidFill>
                <a:schemeClr val="tx1">
                  <a:lumMod val="95000"/>
                  <a:lumOff val="5000"/>
                </a:schemeClr>
              </a:solidFill>
            </a:endParaRPr>
          </a:p>
          <a:p>
            <a:pPr marL="176213" indent="-176213">
              <a:lnSpc>
                <a:spcPct val="100000"/>
              </a:lnSpc>
              <a:spcBef>
                <a:spcPts val="900"/>
              </a:spcBef>
            </a:pPr>
            <a:endParaRPr lang="en-IN" dirty="0" smtClean="0">
              <a:solidFill>
                <a:schemeClr val="tx1">
                  <a:lumMod val="95000"/>
                  <a:lumOff val="5000"/>
                </a:schemeClr>
              </a:solidFill>
            </a:endParaRPr>
          </a:p>
          <a:p>
            <a:pPr marL="176213" indent="-176213">
              <a:lnSpc>
                <a:spcPct val="100000"/>
              </a:lnSpc>
              <a:spcBef>
                <a:spcPts val="900"/>
              </a:spcBef>
            </a:pPr>
            <a:r>
              <a:rPr lang="en-IN" dirty="0" smtClean="0">
                <a:solidFill>
                  <a:schemeClr val="tx1">
                    <a:lumMod val="95000"/>
                    <a:lumOff val="5000"/>
                  </a:schemeClr>
                </a:solidFill>
              </a:rPr>
              <a:t>Difficult to ensure that all students in the class participate actively.</a:t>
            </a:r>
          </a:p>
          <a:p>
            <a:pPr lvl="1">
              <a:lnSpc>
                <a:spcPct val="100000"/>
              </a:lnSpc>
              <a:buFontTx/>
              <a:buChar char="-"/>
            </a:pPr>
            <a:r>
              <a:rPr lang="en-IN" dirty="0" smtClean="0">
                <a:solidFill>
                  <a:schemeClr val="tx1">
                    <a:lumMod val="95000"/>
                    <a:lumOff val="5000"/>
                  </a:schemeClr>
                </a:solidFill>
              </a:rPr>
              <a:t>Students with high motivation / achievement levels drive the pace.</a:t>
            </a:r>
          </a:p>
          <a:p>
            <a:pPr lvl="1">
              <a:lnSpc>
                <a:spcPct val="100000"/>
              </a:lnSpc>
              <a:buFontTx/>
              <a:buChar char="-"/>
            </a:pPr>
            <a:r>
              <a:rPr lang="en-IN" dirty="0" smtClean="0">
                <a:solidFill>
                  <a:schemeClr val="tx1">
                    <a:lumMod val="95000"/>
                    <a:lumOff val="5000"/>
                  </a:schemeClr>
                </a:solidFill>
              </a:rPr>
              <a:t>Students with low achievement levels get left behind.</a:t>
            </a:r>
            <a:endParaRPr lang="en-IN" sz="2100" dirty="0">
              <a:solidFill>
                <a:schemeClr val="tx1">
                  <a:lumMod val="95000"/>
                  <a:lumOff val="5000"/>
                </a:schemeClr>
              </a:solidFill>
            </a:endParaRPr>
          </a:p>
          <a:p>
            <a:pPr marL="176213" indent="-176213">
              <a:lnSpc>
                <a:spcPct val="100000"/>
              </a:lnSpc>
              <a:spcBef>
                <a:spcPts val="900"/>
              </a:spcBef>
            </a:pPr>
            <a:endParaRPr lang="en-IN" dirty="0" smtClean="0">
              <a:solidFill>
                <a:schemeClr val="tx1">
                  <a:lumMod val="95000"/>
                  <a:lumOff val="5000"/>
                </a:schemeClr>
              </a:solidFill>
            </a:endParaRPr>
          </a:p>
          <a:p>
            <a:pPr marL="176213" indent="-176213">
              <a:lnSpc>
                <a:spcPct val="100000"/>
              </a:lnSpc>
              <a:spcBef>
                <a:spcPts val="900"/>
              </a:spcBef>
            </a:pPr>
            <a:r>
              <a:rPr lang="en-IN" dirty="0" smtClean="0">
                <a:solidFill>
                  <a:schemeClr val="tx1">
                    <a:lumMod val="95000"/>
                    <a:lumOff val="5000"/>
                  </a:schemeClr>
                </a:solidFill>
              </a:rPr>
              <a:t>Students may have a barrier to responding directly to the instructor.</a:t>
            </a:r>
          </a:p>
          <a:p>
            <a:pPr marL="557213" lvl="1" indent="-257175">
              <a:lnSpc>
                <a:spcPct val="100000"/>
              </a:lnSpc>
              <a:buFontTx/>
              <a:buChar char="-"/>
            </a:pPr>
            <a:r>
              <a:rPr lang="en-IN" dirty="0" smtClean="0">
                <a:solidFill>
                  <a:schemeClr val="tx1">
                    <a:lumMod val="95000"/>
                    <a:lumOff val="5000"/>
                  </a:schemeClr>
                </a:solidFill>
              </a:rPr>
              <a:t>Shy students don’t ask questions, or give answer, even if they have one.</a:t>
            </a:r>
          </a:p>
          <a:p>
            <a:pPr marL="557213" lvl="1" indent="-257175">
              <a:lnSpc>
                <a:spcPct val="100000"/>
              </a:lnSpc>
              <a:buFontTx/>
              <a:buChar char="-"/>
            </a:pPr>
            <a:r>
              <a:rPr lang="en-IN" dirty="0" smtClean="0">
                <a:solidFill>
                  <a:schemeClr val="tx1">
                    <a:lumMod val="95000"/>
                    <a:lumOff val="5000"/>
                  </a:schemeClr>
                </a:solidFill>
              </a:rPr>
              <a:t>Forcing all students to respond tends to be counter-productive.</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Principal's Workshops, Next Education - 2016</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t>13</a:t>
            </a:fld>
            <a:endParaRPr lang="en-US"/>
          </a:p>
        </p:txBody>
      </p:sp>
    </p:spTree>
    <p:extLst>
      <p:ext uri="{BB962C8B-B14F-4D97-AF65-F5344CB8AC3E}">
        <p14:creationId xmlns:p14="http://schemas.microsoft.com/office/powerpoint/2010/main" val="45762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1"/>
            <a:ext cx="11896725" cy="971550"/>
          </a:xfrm>
        </p:spPr>
        <p:txBody>
          <a:bodyPr>
            <a:normAutofit/>
          </a:bodyPr>
          <a:lstStyle/>
          <a:p>
            <a:pPr algn="ctr"/>
            <a:r>
              <a:rPr lang="en-US" b="1" dirty="0" smtClean="0">
                <a:solidFill>
                  <a:srgbClr val="800000"/>
                </a:solidFill>
              </a:rPr>
              <a:t>So, what are active learning strategies?</a:t>
            </a:r>
            <a:endParaRPr lang="en-US" b="1" dirty="0"/>
          </a:p>
        </p:txBody>
      </p:sp>
      <p:sp>
        <p:nvSpPr>
          <p:cNvPr id="3" name="Content Placeholder 2"/>
          <p:cNvSpPr>
            <a:spLocks noGrp="1"/>
          </p:cNvSpPr>
          <p:nvPr>
            <p:ph idx="1"/>
          </p:nvPr>
        </p:nvSpPr>
        <p:spPr>
          <a:xfrm>
            <a:off x="904875" y="971551"/>
            <a:ext cx="10687050" cy="4223301"/>
          </a:xfrm>
        </p:spPr>
        <p:txBody>
          <a:bodyPr/>
          <a:lstStyle/>
          <a:p>
            <a:pPr marL="0" indent="0">
              <a:lnSpc>
                <a:spcPct val="100000"/>
              </a:lnSpc>
              <a:spcBef>
                <a:spcPts val="900"/>
              </a:spcBef>
              <a:buNone/>
            </a:pPr>
            <a:r>
              <a:rPr lang="en-US" dirty="0" smtClean="0"/>
              <a:t>Requirements:</a:t>
            </a:r>
          </a:p>
          <a:p>
            <a:pPr marL="133350" indent="-133350">
              <a:lnSpc>
                <a:spcPct val="100000"/>
              </a:lnSpc>
              <a:spcBef>
                <a:spcPts val="900"/>
              </a:spcBef>
            </a:pPr>
            <a:r>
              <a:rPr lang="en-US" u="sng" dirty="0" smtClean="0"/>
              <a:t>Students </a:t>
            </a:r>
            <a:r>
              <a:rPr lang="en-US" u="sng" dirty="0"/>
              <a:t>go </a:t>
            </a:r>
            <a:r>
              <a:rPr lang="en-IN" u="sng" dirty="0"/>
              <a:t>beyond listening, copying of notes, execution of prescribed procedures.</a:t>
            </a:r>
            <a:endParaRPr lang="en-US" u="sng" dirty="0"/>
          </a:p>
          <a:p>
            <a:pPr marL="133350" indent="-133350">
              <a:lnSpc>
                <a:spcPct val="100000"/>
              </a:lnSpc>
              <a:spcBef>
                <a:spcPts val="900"/>
              </a:spcBef>
            </a:pPr>
            <a:r>
              <a:rPr lang="en-US" dirty="0" smtClean="0"/>
              <a:t>Instructor designs activities that </a:t>
            </a:r>
            <a:r>
              <a:rPr lang="en-US" u="sng" dirty="0" smtClean="0"/>
              <a:t>require</a:t>
            </a:r>
            <a:r>
              <a:rPr lang="en-US" dirty="0" smtClean="0"/>
              <a:t> students to talk, write, reflect and express their thinking.</a:t>
            </a:r>
          </a:p>
          <a:p>
            <a:pPr marL="0" indent="0">
              <a:lnSpc>
                <a:spcPct val="100000"/>
              </a:lnSpc>
              <a:spcBef>
                <a:spcPts val="0"/>
              </a:spcBef>
              <a:buNone/>
            </a:pPr>
            <a:endParaRPr lang="en-US" dirty="0" smtClean="0"/>
          </a:p>
          <a:p>
            <a:pPr marL="133350" indent="-133350">
              <a:lnSpc>
                <a:spcPct val="100000"/>
              </a:lnSpc>
              <a:spcBef>
                <a:spcPts val="0"/>
              </a:spcBef>
            </a:pPr>
            <a:r>
              <a:rPr lang="en-US" dirty="0" smtClean="0"/>
              <a:t>Explicitly </a:t>
            </a:r>
            <a:r>
              <a:rPr lang="en-US" dirty="0"/>
              <a:t>based on theories of learning.</a:t>
            </a:r>
          </a:p>
          <a:p>
            <a:pPr marL="133350" indent="-133350">
              <a:lnSpc>
                <a:spcPct val="100000"/>
              </a:lnSpc>
              <a:spcBef>
                <a:spcPts val="900"/>
              </a:spcBef>
            </a:pPr>
            <a:r>
              <a:rPr lang="en-US" dirty="0"/>
              <a:t>Evaluated repeatedly through empirical </a:t>
            </a:r>
            <a:r>
              <a:rPr lang="en-US" dirty="0" smtClean="0"/>
              <a:t>research.</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Principal's Workshops, Next Education - 2016</a:t>
            </a:r>
            <a:endParaRPr lang="en-US">
              <a:solidFill>
                <a:prstClr val="black">
                  <a:tint val="75000"/>
                </a:prstClr>
              </a:solidFill>
            </a:endParaRPr>
          </a:p>
        </p:txBody>
      </p:sp>
      <p:sp>
        <p:nvSpPr>
          <p:cNvPr id="8" name="Rectangle 6"/>
          <p:cNvSpPr>
            <a:spLocks noChangeArrowheads="1"/>
          </p:cNvSpPr>
          <p:nvPr/>
        </p:nvSpPr>
        <p:spPr bwMode="auto">
          <a:xfrm>
            <a:off x="638176" y="6042990"/>
            <a:ext cx="10953749" cy="379619"/>
          </a:xfrm>
          <a:prstGeom prst="rect">
            <a:avLst/>
          </a:prstGeom>
          <a:solidFill>
            <a:schemeClr val="bg1"/>
          </a:solidFill>
          <a:ln w="9525">
            <a:noFill/>
            <a:miter lim="800000"/>
            <a:headEnd/>
            <a:tailEnd/>
          </a:ln>
        </p:spPr>
        <p:txBody>
          <a:bodyPr/>
          <a:lstStyle/>
          <a:p>
            <a:pPr algn="ctr">
              <a:lnSpc>
                <a:spcPct val="90000"/>
              </a:lnSpc>
              <a:spcBef>
                <a:spcPct val="20000"/>
              </a:spcBef>
              <a:buFont typeface="Arial" charset="0"/>
              <a:buNone/>
            </a:pPr>
            <a:r>
              <a:rPr lang="en-IN" sz="1400" dirty="0">
                <a:solidFill>
                  <a:srgbClr val="016F06"/>
                </a:solidFill>
              </a:rPr>
              <a:t>D. E. Meltzer and R. K. Thornton. "Resource letter ALIP–1: active-learning instruction in physics."  </a:t>
            </a:r>
            <a:r>
              <a:rPr lang="en-IN" sz="1400" i="1" dirty="0">
                <a:solidFill>
                  <a:srgbClr val="016F06"/>
                </a:solidFill>
              </a:rPr>
              <a:t>Am. J. Phys,</a:t>
            </a:r>
            <a:r>
              <a:rPr lang="en-IN" sz="1400" dirty="0">
                <a:solidFill>
                  <a:srgbClr val="016F06"/>
                </a:solidFill>
              </a:rPr>
              <a:t> 80.6 (2012): 478-496</a:t>
            </a:r>
            <a:r>
              <a:rPr lang="en-IN" sz="1400" dirty="0">
                <a:solidFill>
                  <a:prstClr val="black"/>
                </a:solidFill>
              </a:rPr>
              <a:t> </a:t>
            </a:r>
            <a:endParaRPr lang="en-US" sz="1400" dirty="0">
              <a:solidFill>
                <a:prstClr val="black"/>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9" name="Content Placeholder 2"/>
          <p:cNvSpPr txBox="1">
            <a:spLocks/>
          </p:cNvSpPr>
          <p:nvPr/>
        </p:nvSpPr>
        <p:spPr>
          <a:xfrm>
            <a:off x="690562" y="5229308"/>
            <a:ext cx="10687050" cy="598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900"/>
              </a:spcBef>
              <a:buFont typeface="Arial" panose="020B0604020202020204" pitchFamily="34" charset="0"/>
              <a:buNone/>
            </a:pPr>
            <a:r>
              <a:rPr lang="en-US" dirty="0" smtClean="0">
                <a:solidFill>
                  <a:srgbClr val="0000FF"/>
                </a:solidFill>
              </a:rPr>
              <a:t>Let us see an example</a:t>
            </a:r>
          </a:p>
        </p:txBody>
      </p:sp>
      <p:sp>
        <p:nvSpPr>
          <p:cNvPr id="4" name="Slide Number Placeholder 3"/>
          <p:cNvSpPr>
            <a:spLocks noGrp="1"/>
          </p:cNvSpPr>
          <p:nvPr>
            <p:ph type="sldNum" sz="quarter" idx="12"/>
          </p:nvPr>
        </p:nvSpPr>
        <p:spPr/>
        <p:txBody>
          <a:bodyPr/>
          <a:lstStyle/>
          <a:p>
            <a:fld id="{6255A744-DAA4-4A3D-BD9E-C311E6CB5A18}" type="slidenum">
              <a:rPr lang="en-US" smtClean="0"/>
              <a:t>14</a:t>
            </a:fld>
            <a:endParaRPr lang="en-US"/>
          </a:p>
        </p:txBody>
      </p:sp>
    </p:spTree>
    <p:extLst>
      <p:ext uri="{BB962C8B-B14F-4D97-AF65-F5344CB8AC3E}">
        <p14:creationId xmlns:p14="http://schemas.microsoft.com/office/powerpoint/2010/main" val="31730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130507"/>
            <a:ext cx="9791699" cy="738130"/>
          </a:xfrm>
        </p:spPr>
        <p:txBody>
          <a:bodyPr>
            <a:normAutofit/>
          </a:bodyPr>
          <a:lstStyle/>
          <a:p>
            <a:pPr algn="ctr"/>
            <a:r>
              <a:rPr lang="en-US" b="1" dirty="0" smtClean="0">
                <a:solidFill>
                  <a:srgbClr val="800000"/>
                </a:solidFill>
              </a:rPr>
              <a:t>Vote individually </a:t>
            </a:r>
            <a:endParaRPr lang="en-US" b="1" dirty="0"/>
          </a:p>
        </p:txBody>
      </p:sp>
      <p:sp>
        <p:nvSpPr>
          <p:cNvPr id="3" name="Content Placeholder 2"/>
          <p:cNvSpPr>
            <a:spLocks noGrp="1"/>
          </p:cNvSpPr>
          <p:nvPr>
            <p:ph idx="1"/>
          </p:nvPr>
        </p:nvSpPr>
        <p:spPr>
          <a:xfrm>
            <a:off x="638176" y="938487"/>
            <a:ext cx="11049000" cy="5417863"/>
          </a:xfrm>
        </p:spPr>
        <p:txBody>
          <a:bodyPr>
            <a:noAutofit/>
          </a:bodyPr>
          <a:lstStyle/>
          <a:p>
            <a:pPr marL="0" indent="0">
              <a:lnSpc>
                <a:spcPct val="100000"/>
              </a:lnSpc>
              <a:buNone/>
            </a:pPr>
            <a:r>
              <a:rPr lang="en-US" dirty="0"/>
              <a:t>A large </a:t>
            </a:r>
            <a:r>
              <a:rPr lang="en-US" dirty="0" smtClean="0"/>
              <a:t>piece of </a:t>
            </a:r>
            <a:r>
              <a:rPr lang="en-US" dirty="0"/>
              <a:t>ice is floating in water in a bucket. When it melts what will </a:t>
            </a:r>
            <a:r>
              <a:rPr lang="en-US" dirty="0" smtClean="0"/>
              <a:t>happen to the </a:t>
            </a:r>
            <a:r>
              <a:rPr lang="en-US" dirty="0"/>
              <a:t>water level in the </a:t>
            </a:r>
            <a:r>
              <a:rPr lang="en-US" dirty="0" smtClean="0"/>
              <a:t>bucket? </a:t>
            </a:r>
          </a:p>
          <a:p>
            <a:pPr marL="0" indent="0">
              <a:lnSpc>
                <a:spcPct val="100000"/>
              </a:lnSpc>
              <a:buNone/>
            </a:pPr>
            <a:endParaRPr lang="en-US" dirty="0" smtClean="0"/>
          </a:p>
          <a:p>
            <a:pPr marL="514350" indent="-514350">
              <a:lnSpc>
                <a:spcPct val="100000"/>
              </a:lnSpc>
              <a:buAutoNum type="arabicPeriod"/>
            </a:pPr>
            <a:r>
              <a:rPr lang="en-US" dirty="0" smtClean="0"/>
              <a:t>It </a:t>
            </a:r>
            <a:r>
              <a:rPr lang="en-US" dirty="0"/>
              <a:t>will rise. </a:t>
            </a:r>
            <a:endParaRPr lang="en-US" dirty="0" smtClean="0"/>
          </a:p>
          <a:p>
            <a:pPr marL="514350" indent="-514350">
              <a:lnSpc>
                <a:spcPct val="100000"/>
              </a:lnSpc>
              <a:buAutoNum type="arabicPeriod"/>
            </a:pPr>
            <a:r>
              <a:rPr lang="en-US" dirty="0" smtClean="0"/>
              <a:t>It </a:t>
            </a:r>
            <a:r>
              <a:rPr lang="en-US" dirty="0"/>
              <a:t>will fall. </a:t>
            </a:r>
            <a:endParaRPr lang="en-US" dirty="0" smtClean="0"/>
          </a:p>
          <a:p>
            <a:pPr marL="514350" indent="-514350">
              <a:lnSpc>
                <a:spcPct val="100000"/>
              </a:lnSpc>
              <a:buAutoNum type="arabicPeriod"/>
            </a:pPr>
            <a:r>
              <a:rPr lang="en-US" dirty="0" smtClean="0"/>
              <a:t>It </a:t>
            </a:r>
            <a:r>
              <a:rPr lang="en-US" dirty="0"/>
              <a:t>will stay the same</a:t>
            </a:r>
            <a:endParaRPr lang="en-IN" dirty="0" smtClean="0">
              <a:solidFill>
                <a:schemeClr val="tx1">
                  <a:lumMod val="95000"/>
                  <a:lumOff val="5000"/>
                </a:scheme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Principal's Workshops, Next Education - 2016</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t>15</a:t>
            </a:fld>
            <a:endParaRPr lang="en-US"/>
          </a:p>
        </p:txBody>
      </p:sp>
    </p:spTree>
    <p:extLst>
      <p:ext uri="{BB962C8B-B14F-4D97-AF65-F5344CB8AC3E}">
        <p14:creationId xmlns:p14="http://schemas.microsoft.com/office/powerpoint/2010/main" val="166554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130507"/>
            <a:ext cx="9791699" cy="738130"/>
          </a:xfrm>
        </p:spPr>
        <p:txBody>
          <a:bodyPr>
            <a:normAutofit/>
          </a:bodyPr>
          <a:lstStyle/>
          <a:p>
            <a:pPr algn="ctr"/>
            <a:r>
              <a:rPr lang="en-US" b="1" dirty="0" smtClean="0">
                <a:solidFill>
                  <a:srgbClr val="800000"/>
                </a:solidFill>
              </a:rPr>
              <a:t>Discuss with your neighbour and </a:t>
            </a:r>
            <a:r>
              <a:rPr lang="en-US" b="1" u="sng" dirty="0" smtClean="0">
                <a:solidFill>
                  <a:srgbClr val="800000"/>
                </a:solidFill>
              </a:rPr>
              <a:t>converge</a:t>
            </a:r>
            <a:endParaRPr lang="en-US" b="1" u="sng" dirty="0"/>
          </a:p>
        </p:txBody>
      </p:sp>
      <p:sp>
        <p:nvSpPr>
          <p:cNvPr id="3" name="Content Placeholder 2"/>
          <p:cNvSpPr>
            <a:spLocks noGrp="1"/>
          </p:cNvSpPr>
          <p:nvPr>
            <p:ph idx="1"/>
          </p:nvPr>
        </p:nvSpPr>
        <p:spPr>
          <a:xfrm>
            <a:off x="638176" y="938487"/>
            <a:ext cx="11049000" cy="5417863"/>
          </a:xfrm>
        </p:spPr>
        <p:txBody>
          <a:bodyPr>
            <a:noAutofit/>
          </a:bodyPr>
          <a:lstStyle/>
          <a:p>
            <a:pPr marL="0" indent="0">
              <a:lnSpc>
                <a:spcPct val="100000"/>
              </a:lnSpc>
              <a:buNone/>
            </a:pPr>
            <a:r>
              <a:rPr lang="en-US" dirty="0"/>
              <a:t>A large </a:t>
            </a:r>
            <a:r>
              <a:rPr lang="en-US" dirty="0" smtClean="0"/>
              <a:t>piece of </a:t>
            </a:r>
            <a:r>
              <a:rPr lang="en-US" dirty="0"/>
              <a:t>ice is floating in water in a bucket. When it melts what will </a:t>
            </a:r>
            <a:r>
              <a:rPr lang="en-US" dirty="0" smtClean="0"/>
              <a:t>happen to the </a:t>
            </a:r>
            <a:r>
              <a:rPr lang="en-US" dirty="0"/>
              <a:t>water level in the </a:t>
            </a:r>
            <a:r>
              <a:rPr lang="en-US" dirty="0" smtClean="0"/>
              <a:t>bucket? </a:t>
            </a:r>
          </a:p>
          <a:p>
            <a:pPr marL="0" indent="0">
              <a:lnSpc>
                <a:spcPct val="100000"/>
              </a:lnSpc>
              <a:buNone/>
            </a:pPr>
            <a:endParaRPr lang="en-US" dirty="0" smtClean="0"/>
          </a:p>
          <a:p>
            <a:pPr marL="514350" indent="-514350">
              <a:lnSpc>
                <a:spcPct val="100000"/>
              </a:lnSpc>
              <a:buAutoNum type="arabicPeriod"/>
            </a:pPr>
            <a:r>
              <a:rPr lang="en-US" dirty="0" smtClean="0"/>
              <a:t>It </a:t>
            </a:r>
            <a:r>
              <a:rPr lang="en-US" dirty="0"/>
              <a:t>will rise. </a:t>
            </a:r>
            <a:endParaRPr lang="en-US" dirty="0" smtClean="0"/>
          </a:p>
          <a:p>
            <a:pPr marL="514350" indent="-514350">
              <a:lnSpc>
                <a:spcPct val="100000"/>
              </a:lnSpc>
              <a:buAutoNum type="arabicPeriod"/>
            </a:pPr>
            <a:r>
              <a:rPr lang="en-US" dirty="0" smtClean="0"/>
              <a:t>It </a:t>
            </a:r>
            <a:r>
              <a:rPr lang="en-US" dirty="0"/>
              <a:t>will fall. </a:t>
            </a:r>
            <a:endParaRPr lang="en-US" dirty="0" smtClean="0"/>
          </a:p>
          <a:p>
            <a:pPr marL="514350" indent="-514350">
              <a:lnSpc>
                <a:spcPct val="100000"/>
              </a:lnSpc>
              <a:buAutoNum type="arabicPeriod"/>
            </a:pPr>
            <a:r>
              <a:rPr lang="en-US" dirty="0" smtClean="0"/>
              <a:t>It </a:t>
            </a:r>
            <a:r>
              <a:rPr lang="en-US" dirty="0"/>
              <a:t>will stay the same</a:t>
            </a:r>
            <a:endParaRPr lang="en-IN" dirty="0" smtClean="0">
              <a:solidFill>
                <a:schemeClr val="tx1">
                  <a:lumMod val="95000"/>
                  <a:lumOff val="5000"/>
                </a:scheme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Principal's Workshops, Next Education - 2016</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t>16</a:t>
            </a:fld>
            <a:endParaRPr lang="en-US"/>
          </a:p>
        </p:txBody>
      </p:sp>
    </p:spTree>
    <p:extLst>
      <p:ext uri="{BB962C8B-B14F-4D97-AF65-F5344CB8AC3E}">
        <p14:creationId xmlns:p14="http://schemas.microsoft.com/office/powerpoint/2010/main" val="1728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130507"/>
            <a:ext cx="9791699" cy="738130"/>
          </a:xfrm>
        </p:spPr>
        <p:txBody>
          <a:bodyPr>
            <a:normAutofit/>
          </a:bodyPr>
          <a:lstStyle/>
          <a:p>
            <a:pPr algn="ctr"/>
            <a:r>
              <a:rPr lang="en-US" b="1" dirty="0" smtClean="0">
                <a:solidFill>
                  <a:srgbClr val="800000"/>
                </a:solidFill>
              </a:rPr>
              <a:t>Have you converged? Then revote.</a:t>
            </a:r>
            <a:endParaRPr lang="en-US" b="1" dirty="0"/>
          </a:p>
        </p:txBody>
      </p:sp>
      <p:sp>
        <p:nvSpPr>
          <p:cNvPr id="3" name="Content Placeholder 2"/>
          <p:cNvSpPr>
            <a:spLocks noGrp="1"/>
          </p:cNvSpPr>
          <p:nvPr>
            <p:ph idx="1"/>
          </p:nvPr>
        </p:nvSpPr>
        <p:spPr>
          <a:xfrm>
            <a:off x="638176" y="938487"/>
            <a:ext cx="11049000" cy="5417863"/>
          </a:xfrm>
        </p:spPr>
        <p:txBody>
          <a:bodyPr>
            <a:noAutofit/>
          </a:bodyPr>
          <a:lstStyle/>
          <a:p>
            <a:pPr marL="0" indent="0">
              <a:lnSpc>
                <a:spcPct val="100000"/>
              </a:lnSpc>
              <a:buNone/>
            </a:pPr>
            <a:r>
              <a:rPr lang="en-US" dirty="0"/>
              <a:t>A large </a:t>
            </a:r>
            <a:r>
              <a:rPr lang="en-US" dirty="0" smtClean="0"/>
              <a:t>piece of </a:t>
            </a:r>
            <a:r>
              <a:rPr lang="en-US" dirty="0"/>
              <a:t>ice is floating in water in a bucket. When it melts what will </a:t>
            </a:r>
            <a:r>
              <a:rPr lang="en-US" dirty="0" smtClean="0"/>
              <a:t>happen to the </a:t>
            </a:r>
            <a:r>
              <a:rPr lang="en-US" dirty="0"/>
              <a:t>water level in the </a:t>
            </a:r>
            <a:r>
              <a:rPr lang="en-US" dirty="0" smtClean="0"/>
              <a:t>bucket? </a:t>
            </a:r>
          </a:p>
          <a:p>
            <a:pPr marL="0" indent="0">
              <a:lnSpc>
                <a:spcPct val="100000"/>
              </a:lnSpc>
              <a:buNone/>
            </a:pPr>
            <a:endParaRPr lang="en-US" dirty="0" smtClean="0"/>
          </a:p>
          <a:p>
            <a:pPr marL="514350" indent="-514350">
              <a:lnSpc>
                <a:spcPct val="100000"/>
              </a:lnSpc>
              <a:buAutoNum type="arabicPeriod"/>
            </a:pPr>
            <a:r>
              <a:rPr lang="en-US" dirty="0" smtClean="0"/>
              <a:t>It </a:t>
            </a:r>
            <a:r>
              <a:rPr lang="en-US" dirty="0"/>
              <a:t>will rise. </a:t>
            </a:r>
            <a:endParaRPr lang="en-US" dirty="0" smtClean="0"/>
          </a:p>
          <a:p>
            <a:pPr marL="514350" indent="-514350">
              <a:lnSpc>
                <a:spcPct val="100000"/>
              </a:lnSpc>
              <a:buAutoNum type="arabicPeriod"/>
            </a:pPr>
            <a:r>
              <a:rPr lang="en-US" dirty="0" smtClean="0"/>
              <a:t>It </a:t>
            </a:r>
            <a:r>
              <a:rPr lang="en-US" dirty="0"/>
              <a:t>will fall. </a:t>
            </a:r>
            <a:endParaRPr lang="en-US" dirty="0" smtClean="0"/>
          </a:p>
          <a:p>
            <a:pPr marL="514350" indent="-514350">
              <a:lnSpc>
                <a:spcPct val="100000"/>
              </a:lnSpc>
              <a:buAutoNum type="arabicPeriod"/>
            </a:pPr>
            <a:r>
              <a:rPr lang="en-US" dirty="0" smtClean="0"/>
              <a:t>It </a:t>
            </a:r>
            <a:r>
              <a:rPr lang="en-US" dirty="0"/>
              <a:t>will stay the same</a:t>
            </a:r>
            <a:endParaRPr lang="en-IN" dirty="0" smtClean="0">
              <a:solidFill>
                <a:schemeClr val="tx1">
                  <a:lumMod val="95000"/>
                  <a:lumOff val="5000"/>
                </a:scheme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Principal's Workshops, Next Education - 2016</a:t>
            </a:r>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7" name="Rectangle 6"/>
          <p:cNvSpPr/>
          <p:nvPr/>
        </p:nvSpPr>
        <p:spPr>
          <a:xfrm>
            <a:off x="638176" y="3604591"/>
            <a:ext cx="3576015" cy="54333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17</a:t>
            </a:fld>
            <a:endParaRPr lang="en-US"/>
          </a:p>
        </p:txBody>
      </p:sp>
    </p:spTree>
    <p:extLst>
      <p:ext uri="{BB962C8B-B14F-4D97-AF65-F5344CB8AC3E}">
        <p14:creationId xmlns:p14="http://schemas.microsoft.com/office/powerpoint/2010/main" val="42055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46"/>
            <a:ext cx="10515600" cy="984173"/>
          </a:xfrm>
        </p:spPr>
        <p:txBody>
          <a:bodyPr/>
          <a:lstStyle/>
          <a:p>
            <a:pPr algn="ctr"/>
            <a:r>
              <a:rPr lang="en-US" b="1" dirty="0" smtClean="0">
                <a:solidFill>
                  <a:srgbClr val="800000"/>
                </a:solidFill>
              </a:rPr>
              <a:t>Peer Instruction technique</a:t>
            </a:r>
            <a:endParaRPr lang="en-US" b="1" dirty="0"/>
          </a:p>
        </p:txBody>
      </p:sp>
      <p:sp>
        <p:nvSpPr>
          <p:cNvPr id="3" name="Content Placeholder 2"/>
          <p:cNvSpPr>
            <a:spLocks noGrp="1"/>
          </p:cNvSpPr>
          <p:nvPr>
            <p:ph idx="1"/>
          </p:nvPr>
        </p:nvSpPr>
        <p:spPr>
          <a:xfrm>
            <a:off x="384313" y="1103166"/>
            <a:ext cx="11277599" cy="646939"/>
          </a:xfrm>
        </p:spPr>
        <p:txBody>
          <a:bodyPr>
            <a:normAutofit/>
          </a:bodyPr>
          <a:lstStyle/>
          <a:p>
            <a:pPr marL="0" indent="0">
              <a:lnSpc>
                <a:spcPct val="100000"/>
              </a:lnSpc>
              <a:spcBef>
                <a:spcPts val="1800"/>
              </a:spcBef>
              <a:buNone/>
            </a:pPr>
            <a:r>
              <a:rPr lang="en-US" dirty="0" smtClean="0"/>
              <a:t>Peer Instruction is a structured Active Learning strategy</a:t>
            </a:r>
            <a:endParaRPr lang="en-IN" dirty="0"/>
          </a:p>
        </p:txBody>
      </p:sp>
      <p:sp>
        <p:nvSpPr>
          <p:cNvPr id="5" name="Footer Placeholder 4"/>
          <p:cNvSpPr>
            <a:spLocks noGrp="1"/>
          </p:cNvSpPr>
          <p:nvPr>
            <p:ph type="ftr" sz="quarter" idx="11"/>
          </p:nvPr>
        </p:nvSpPr>
        <p:spPr/>
        <p:txBody>
          <a:bodyPr/>
          <a:lstStyle/>
          <a:p>
            <a:r>
              <a:rPr lang="en-US" smtClean="0"/>
              <a:t>Principal's Workshops, Next Education - 2016</a:t>
            </a:r>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
        <p:nvSpPr>
          <p:cNvPr id="7" name="Rounded Rectangle 6"/>
          <p:cNvSpPr/>
          <p:nvPr/>
        </p:nvSpPr>
        <p:spPr>
          <a:xfrm>
            <a:off x="2592736" y="1726014"/>
            <a:ext cx="7716838" cy="4251325"/>
          </a:xfrm>
          <a:prstGeom prst="roundRect">
            <a:avLst/>
          </a:prstGeom>
          <a:noFill/>
          <a:ln w="38100"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p>
        </p:txBody>
      </p:sp>
      <p:pic>
        <p:nvPicPr>
          <p:cNvPr id="8" name="Picture 9" descr="anatomy-ico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2424" y="3103964"/>
            <a:ext cx="22891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p:cNvSpPr txBox="1">
            <a:spLocks noChangeArrowheads="1"/>
          </p:cNvSpPr>
          <p:nvPr/>
        </p:nvSpPr>
        <p:spPr bwMode="auto">
          <a:xfrm>
            <a:off x="5172424" y="2143527"/>
            <a:ext cx="21478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dirty="0">
                <a:solidFill>
                  <a:srgbClr val="800000"/>
                </a:solidFill>
                <a:latin typeface="Calisto MT" panose="02040603050505030304" pitchFamily="18" charset="0"/>
              </a:rPr>
              <a:t>Ask Question</a:t>
            </a:r>
          </a:p>
        </p:txBody>
      </p:sp>
      <p:sp>
        <p:nvSpPr>
          <p:cNvPr id="10" name="TextBox 11"/>
          <p:cNvSpPr txBox="1">
            <a:spLocks noChangeArrowheads="1"/>
          </p:cNvSpPr>
          <p:nvPr/>
        </p:nvSpPr>
        <p:spPr bwMode="auto">
          <a:xfrm>
            <a:off x="7509224" y="3692927"/>
            <a:ext cx="24844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dirty="0">
                <a:solidFill>
                  <a:srgbClr val="800000"/>
                </a:solidFill>
                <a:latin typeface="Calisto MT" panose="02040603050505030304" pitchFamily="18" charset="0"/>
              </a:rPr>
              <a:t>Peer Discussion</a:t>
            </a:r>
          </a:p>
        </p:txBody>
      </p:sp>
      <p:sp>
        <p:nvSpPr>
          <p:cNvPr id="11" name="Bent Arrow 10"/>
          <p:cNvSpPr/>
          <p:nvPr/>
        </p:nvSpPr>
        <p:spPr>
          <a:xfrm rot="10800000">
            <a:off x="7134574" y="4434289"/>
            <a:ext cx="1811337" cy="11207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solidFill>
                <a:schemeClr val="tx1"/>
              </a:solidFill>
            </a:endParaRPr>
          </a:p>
        </p:txBody>
      </p:sp>
      <p:sp>
        <p:nvSpPr>
          <p:cNvPr id="12" name="TextBox 13"/>
          <p:cNvSpPr txBox="1">
            <a:spLocks noChangeArrowheads="1"/>
          </p:cNvSpPr>
          <p:nvPr/>
        </p:nvSpPr>
        <p:spPr bwMode="auto">
          <a:xfrm>
            <a:off x="5969349" y="5056589"/>
            <a:ext cx="8509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a:solidFill>
                  <a:srgbClr val="800000"/>
                </a:solidFill>
                <a:latin typeface="Calisto MT" panose="02040603050505030304" pitchFamily="18" charset="0"/>
              </a:rPr>
              <a:t>Vote</a:t>
            </a:r>
          </a:p>
        </p:txBody>
      </p:sp>
      <p:sp>
        <p:nvSpPr>
          <p:cNvPr id="13" name="Bent Arrow 12"/>
          <p:cNvSpPr/>
          <p:nvPr/>
        </p:nvSpPr>
        <p:spPr>
          <a:xfrm rot="16200000">
            <a:off x="4134198" y="3953277"/>
            <a:ext cx="1120775" cy="2082800"/>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solidFill>
                <a:schemeClr val="tx1"/>
              </a:solidFill>
            </a:endParaRPr>
          </a:p>
        </p:txBody>
      </p:sp>
      <p:sp>
        <p:nvSpPr>
          <p:cNvPr id="14" name="TextBox 15"/>
          <p:cNvSpPr txBox="1">
            <a:spLocks noChangeArrowheads="1"/>
          </p:cNvSpPr>
          <p:nvPr/>
        </p:nvSpPr>
        <p:spPr bwMode="auto">
          <a:xfrm>
            <a:off x="2645124" y="3658002"/>
            <a:ext cx="285591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dirty="0">
                <a:solidFill>
                  <a:srgbClr val="800000"/>
                </a:solidFill>
                <a:latin typeface="Calisto MT" panose="02040603050505030304" pitchFamily="18" charset="0"/>
              </a:rPr>
              <a:t>Debrief / </a:t>
            </a:r>
          </a:p>
          <a:p>
            <a:pPr eaLnBrk="1" hangingPunct="1">
              <a:spcBef>
                <a:spcPct val="0"/>
              </a:spcBef>
              <a:buFontTx/>
              <a:buNone/>
            </a:pPr>
            <a:r>
              <a:rPr lang="en-US" altLang="en-US" sz="2700" dirty="0">
                <a:solidFill>
                  <a:srgbClr val="800000"/>
                </a:solidFill>
                <a:latin typeface="Calisto MT" panose="02040603050505030304" pitchFamily="18" charset="0"/>
              </a:rPr>
              <a:t>Class Discussion</a:t>
            </a:r>
          </a:p>
        </p:txBody>
      </p:sp>
      <p:sp>
        <p:nvSpPr>
          <p:cNvPr id="15" name="Bent Arrow 14"/>
          <p:cNvSpPr/>
          <p:nvPr/>
        </p:nvSpPr>
        <p:spPr>
          <a:xfrm rot="5400000">
            <a:off x="7638605" y="2218933"/>
            <a:ext cx="1433513" cy="15144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solidFill>
                <a:schemeClr val="tx1"/>
              </a:solidFill>
            </a:endParaRPr>
          </a:p>
        </p:txBody>
      </p:sp>
      <p:sp>
        <p:nvSpPr>
          <p:cNvPr id="16" name="Bent Arrow 15"/>
          <p:cNvSpPr/>
          <p:nvPr/>
        </p:nvSpPr>
        <p:spPr>
          <a:xfrm>
            <a:off x="3797649" y="2221314"/>
            <a:ext cx="1198562" cy="1471613"/>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solidFill>
                <a:schemeClr val="tx1"/>
              </a:solidFill>
            </a:endParaRPr>
          </a:p>
        </p:txBody>
      </p:sp>
      <p:sp>
        <p:nvSpPr>
          <p:cNvPr id="17" name="TextBox 16"/>
          <p:cNvSpPr txBox="1"/>
          <p:nvPr/>
        </p:nvSpPr>
        <p:spPr>
          <a:xfrm>
            <a:off x="2645124" y="2603902"/>
            <a:ext cx="1957387" cy="493712"/>
          </a:xfrm>
          <a:prstGeom prst="rect">
            <a:avLst/>
          </a:prstGeom>
          <a:solidFill>
            <a:schemeClr val="bg1">
              <a:alpha val="51000"/>
            </a:schemeClr>
          </a:solidFill>
        </p:spPr>
        <p:txBody>
          <a:bodyPr wrap="none" lIns="82292" tIns="41148" rIns="82292" bIns="41148">
            <a:spAutoFit/>
          </a:bodyPr>
          <a:lstStyle/>
          <a:p>
            <a:pPr defTabSz="457200" eaLnBrk="1" fontAlgn="auto" hangingPunct="1">
              <a:spcBef>
                <a:spcPts val="0"/>
              </a:spcBef>
              <a:spcAft>
                <a:spcPts val="0"/>
              </a:spcAft>
              <a:defRPr/>
            </a:pPr>
            <a:r>
              <a:rPr lang="en-US" sz="2700" dirty="0">
                <a:solidFill>
                  <a:schemeClr val="tx1">
                    <a:lumMod val="75000"/>
                    <a:lumOff val="25000"/>
                  </a:schemeClr>
                </a:solidFill>
                <a:latin typeface="+mn-lt"/>
                <a:cs typeface="+mn-cs"/>
              </a:rPr>
              <a:t>…Lecture…</a:t>
            </a:r>
          </a:p>
        </p:txBody>
      </p:sp>
      <p:sp>
        <p:nvSpPr>
          <p:cNvPr id="18" name="TextBox 19"/>
          <p:cNvSpPr txBox="1">
            <a:spLocks noChangeArrowheads="1"/>
          </p:cNvSpPr>
          <p:nvPr/>
        </p:nvSpPr>
        <p:spPr bwMode="auto">
          <a:xfrm>
            <a:off x="7804499" y="2392764"/>
            <a:ext cx="2171700" cy="904875"/>
          </a:xfrm>
          <a:prstGeom prst="rect">
            <a:avLst/>
          </a:prstGeom>
          <a:solidFill>
            <a:schemeClr val="bg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dirty="0">
                <a:solidFill>
                  <a:srgbClr val="404040"/>
                </a:solidFill>
                <a:latin typeface="Calisto MT" panose="02040603050505030304" pitchFamily="18" charset="0"/>
              </a:rPr>
              <a:t>(May vote individually)</a:t>
            </a:r>
          </a:p>
        </p:txBody>
      </p:sp>
      <p:sp>
        <p:nvSpPr>
          <p:cNvPr id="19" name="TextBox 20"/>
          <p:cNvSpPr txBox="1">
            <a:spLocks noChangeArrowheads="1"/>
          </p:cNvSpPr>
          <p:nvPr/>
        </p:nvSpPr>
        <p:spPr bwMode="auto">
          <a:xfrm>
            <a:off x="579861" y="6274548"/>
            <a:ext cx="11374244" cy="488950"/>
          </a:xfrm>
          <a:prstGeom prst="rect">
            <a:avLst/>
          </a:prstGeom>
          <a:solidFill>
            <a:schemeClr val="bg1"/>
          </a:solidFill>
          <a:ln>
            <a:noFill/>
          </a:ln>
        </p:spPr>
        <p:txBody>
          <a:bodyPr lIns="82292" tIns="41148" rIns="82292" bIns="41148"/>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0000"/>
              </a:lnSpc>
              <a:spcBef>
                <a:spcPct val="10000"/>
              </a:spcBef>
              <a:buFontTx/>
              <a:buNone/>
            </a:pPr>
            <a:r>
              <a:rPr lang="en-US" altLang="en-US" sz="1600" dirty="0">
                <a:solidFill>
                  <a:srgbClr val="007006"/>
                </a:solidFill>
              </a:rPr>
              <a:t>Figure attributed to:  Stephanie </a:t>
            </a:r>
            <a:r>
              <a:rPr lang="en-US" altLang="en-US" sz="1600" dirty="0" err="1">
                <a:solidFill>
                  <a:srgbClr val="007006"/>
                </a:solidFill>
              </a:rPr>
              <a:t>Chasteen</a:t>
            </a:r>
            <a:r>
              <a:rPr lang="en-US" altLang="en-US" sz="1600" dirty="0">
                <a:solidFill>
                  <a:srgbClr val="007006"/>
                </a:solidFill>
              </a:rPr>
              <a:t> and the Science Education Initiative at the </a:t>
            </a:r>
            <a:r>
              <a:rPr lang="en-US" altLang="en-US" sz="1600" dirty="0" smtClean="0">
                <a:solidFill>
                  <a:srgbClr val="007006"/>
                </a:solidFill>
              </a:rPr>
              <a:t>University </a:t>
            </a:r>
            <a:r>
              <a:rPr lang="en-US" altLang="en-US" sz="1600" dirty="0">
                <a:solidFill>
                  <a:srgbClr val="007006"/>
                </a:solidFill>
              </a:rPr>
              <a:t>of Colorado </a:t>
            </a:r>
          </a:p>
        </p:txBody>
      </p:sp>
      <p:sp>
        <p:nvSpPr>
          <p:cNvPr id="6" name="Slide Number Placeholder 5"/>
          <p:cNvSpPr>
            <a:spLocks noGrp="1"/>
          </p:cNvSpPr>
          <p:nvPr>
            <p:ph type="sldNum" sz="quarter" idx="12"/>
          </p:nvPr>
        </p:nvSpPr>
        <p:spPr/>
        <p:txBody>
          <a:bodyPr/>
          <a:lstStyle/>
          <a:p>
            <a:fld id="{6255A744-DAA4-4A3D-BD9E-C311E6CB5A18}" type="slidenum">
              <a:rPr lang="en-US" smtClean="0"/>
              <a:t>18</a:t>
            </a:fld>
            <a:endParaRPr lang="en-US"/>
          </a:p>
        </p:txBody>
      </p:sp>
    </p:spTree>
    <p:extLst>
      <p:ext uri="{BB962C8B-B14F-4D97-AF65-F5344CB8AC3E}">
        <p14:creationId xmlns:p14="http://schemas.microsoft.com/office/powerpoint/2010/main" val="4019431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766"/>
            <a:ext cx="10515600" cy="984173"/>
          </a:xfrm>
        </p:spPr>
        <p:txBody>
          <a:bodyPr>
            <a:normAutofit/>
          </a:bodyPr>
          <a:lstStyle/>
          <a:p>
            <a:pPr algn="ctr"/>
            <a:r>
              <a:rPr lang="en-US" b="1" dirty="0" smtClean="0">
                <a:solidFill>
                  <a:srgbClr val="800000"/>
                </a:solidFill>
              </a:rPr>
              <a:t>Why do active learning techniques work? </a:t>
            </a:r>
            <a:endParaRPr lang="en-US" b="1" dirty="0"/>
          </a:p>
        </p:txBody>
      </p:sp>
      <p:sp>
        <p:nvSpPr>
          <p:cNvPr id="3" name="Content Placeholder 2"/>
          <p:cNvSpPr>
            <a:spLocks noGrp="1"/>
          </p:cNvSpPr>
          <p:nvPr>
            <p:ph idx="1"/>
          </p:nvPr>
        </p:nvSpPr>
        <p:spPr>
          <a:xfrm>
            <a:off x="838200" y="1182032"/>
            <a:ext cx="10515600" cy="5107411"/>
          </a:xfrm>
        </p:spPr>
        <p:txBody>
          <a:bodyPr>
            <a:noAutofit/>
          </a:bodyPr>
          <a:lstStyle/>
          <a:p>
            <a:pPr marL="463550" indent="-463550">
              <a:lnSpc>
                <a:spcPct val="110000"/>
              </a:lnSpc>
              <a:buNone/>
            </a:pPr>
            <a:r>
              <a:rPr lang="en-US" altLang="en-US" b="1" dirty="0"/>
              <a:t>What </a:t>
            </a:r>
            <a:r>
              <a:rPr lang="en-US" altLang="en-US" b="1" dirty="0" smtClean="0"/>
              <a:t>do students do? </a:t>
            </a:r>
            <a:r>
              <a:rPr lang="en-US" altLang="en-US" dirty="0" smtClean="0"/>
              <a:t>(in previous example “students”=you)</a:t>
            </a:r>
            <a:r>
              <a:rPr lang="en-US" altLang="en-US" b="1" dirty="0" smtClean="0"/>
              <a:t> </a:t>
            </a:r>
            <a:r>
              <a:rPr lang="en-US" altLang="en-US" sz="2400" dirty="0" smtClean="0"/>
              <a:t/>
            </a:r>
            <a:br>
              <a:rPr lang="en-US" altLang="en-US" sz="2400" dirty="0" smtClean="0"/>
            </a:br>
            <a:r>
              <a:rPr lang="en-US" altLang="en-US" sz="2400" dirty="0" smtClean="0"/>
              <a:t>Talk, argue, listen (sometimes), reason, draw, … ==&gt; </a:t>
            </a:r>
            <a:r>
              <a:rPr lang="en-US" altLang="en-US" sz="2400" i="1" dirty="0" smtClean="0"/>
              <a:t>engaged with content</a:t>
            </a:r>
            <a:r>
              <a:rPr lang="en-US" altLang="en-US" sz="2400" dirty="0" smtClean="0"/>
              <a:t/>
            </a:r>
            <a:br>
              <a:rPr lang="en-US" altLang="en-US" sz="2400" dirty="0" smtClean="0"/>
            </a:br>
            <a:r>
              <a:rPr lang="en-US" altLang="en-US" sz="2400" dirty="0" smtClean="0"/>
              <a:t>Learn from each other, teach each other (teach&lt;=&gt;learn) </a:t>
            </a:r>
            <a:br>
              <a:rPr lang="en-US" altLang="en-US" sz="2400" dirty="0" smtClean="0"/>
            </a:br>
            <a:r>
              <a:rPr lang="en-US" altLang="en-US" sz="2400" dirty="0" smtClean="0"/>
              <a:t>Those who don’t know are willing to think, reason, answer</a:t>
            </a:r>
            <a:br>
              <a:rPr lang="en-US" altLang="en-US" sz="2400" dirty="0" smtClean="0"/>
            </a:br>
            <a:r>
              <a:rPr lang="en-US" altLang="en-US" sz="2400" dirty="0" smtClean="0"/>
              <a:t>Those who do know are willing to participate (teach? show-off?) </a:t>
            </a:r>
            <a:br>
              <a:rPr lang="en-US" altLang="en-US" sz="2400" dirty="0" smtClean="0"/>
            </a:br>
            <a:r>
              <a:rPr lang="en-US" altLang="en-US" sz="2400" dirty="0" smtClean="0"/>
              <a:t>Pre-existing thinking is elicited, confronted, resolved</a:t>
            </a:r>
            <a:endParaRPr lang="en-US" altLang="en-US" sz="2400" dirty="0"/>
          </a:p>
          <a:p>
            <a:pPr>
              <a:lnSpc>
                <a:spcPct val="110000"/>
              </a:lnSpc>
              <a:buNone/>
            </a:pPr>
            <a:endParaRPr lang="en-US" altLang="en-US" sz="2400" b="1" dirty="0" smtClean="0"/>
          </a:p>
          <a:p>
            <a:pPr marL="463550" indent="-463550">
              <a:lnSpc>
                <a:spcPct val="110000"/>
              </a:lnSpc>
              <a:buNone/>
            </a:pPr>
            <a:r>
              <a:rPr lang="en-US" altLang="en-US" b="1" dirty="0" smtClean="0"/>
              <a:t>What </a:t>
            </a:r>
            <a:r>
              <a:rPr lang="en-US" altLang="en-US" b="1" dirty="0"/>
              <a:t>are other benefits? To instructor? To class atmosphere</a:t>
            </a:r>
            <a:br>
              <a:rPr lang="en-US" altLang="en-US" b="1" dirty="0"/>
            </a:br>
            <a:r>
              <a:rPr lang="en-US" altLang="en-US" sz="2400" dirty="0" smtClean="0"/>
              <a:t>Immediate feedback to instructor </a:t>
            </a:r>
            <a:br>
              <a:rPr lang="en-US" altLang="en-US" sz="2400" dirty="0" smtClean="0"/>
            </a:br>
            <a:r>
              <a:rPr lang="en-US" altLang="en-US" sz="2400" dirty="0" smtClean="0"/>
              <a:t>Students realize that even others are struggling</a:t>
            </a:r>
            <a:br>
              <a:rPr lang="en-US" altLang="en-US" sz="2400" dirty="0" smtClean="0"/>
            </a:br>
            <a:r>
              <a:rPr lang="en-US" altLang="en-US" sz="2400" dirty="0" smtClean="0"/>
              <a:t>Builds a friendly, yet scientific atmosphere</a:t>
            </a:r>
            <a:br>
              <a:rPr lang="en-US" altLang="en-US" sz="2400" dirty="0" smtClean="0"/>
            </a:br>
            <a:r>
              <a:rPr lang="en-US" altLang="en-US" sz="2400" dirty="0" smtClean="0"/>
              <a:t>Improves communication</a:t>
            </a:r>
          </a:p>
          <a:p>
            <a:pPr>
              <a:lnSpc>
                <a:spcPct val="110000"/>
              </a:lnSpc>
              <a:buFont typeface="Times" panose="02020603050405020304" pitchFamily="18" charset="0"/>
              <a:buNone/>
            </a:pPr>
            <a:endParaRPr lang="en-US" altLang="en-US" sz="2400" dirty="0"/>
          </a:p>
        </p:txBody>
      </p:sp>
      <p:sp>
        <p:nvSpPr>
          <p:cNvPr id="4" name="Date Placeholder 3"/>
          <p:cNvSpPr>
            <a:spLocks noGrp="1"/>
          </p:cNvSpPr>
          <p:nvPr>
            <p:ph type="dt" sz="half" idx="10"/>
          </p:nvPr>
        </p:nvSpPr>
        <p:spPr/>
        <p:txBody>
          <a:bodyPr/>
          <a:lstStyle/>
          <a:p>
            <a:r>
              <a:rPr lang="en-US" smtClean="0"/>
              <a:t>IIT Bombay</a:t>
            </a:r>
            <a:endParaRPr lang="en-US" dirty="0"/>
          </a:p>
        </p:txBody>
      </p:sp>
      <p:sp>
        <p:nvSpPr>
          <p:cNvPr id="5" name="Footer Placeholder 4"/>
          <p:cNvSpPr>
            <a:spLocks noGrp="1"/>
          </p:cNvSpPr>
          <p:nvPr>
            <p:ph type="ftr" sz="quarter" idx="11"/>
          </p:nvPr>
        </p:nvSpPr>
        <p:spPr/>
        <p:txBody>
          <a:bodyPr/>
          <a:lstStyle/>
          <a:p>
            <a:r>
              <a:rPr lang="en-US" smtClean="0"/>
              <a:t>Principal's Workshops, Next Education - 2016</a:t>
            </a:r>
            <a:endParaRPr lang="en-US" dirty="0"/>
          </a:p>
        </p:txBody>
      </p:sp>
      <p:sp>
        <p:nvSpPr>
          <p:cNvPr id="6" name="Slide Number Placeholder 5"/>
          <p:cNvSpPr>
            <a:spLocks noGrp="1"/>
          </p:cNvSpPr>
          <p:nvPr>
            <p:ph type="sldNum" sz="quarter" idx="12"/>
          </p:nvPr>
        </p:nvSpPr>
        <p:spPr/>
        <p:txBody>
          <a:bodyPr/>
          <a:lstStyle/>
          <a:p>
            <a:fld id="{6255A744-DAA4-4A3D-BD9E-C311E6CB5A18}" type="slidenum">
              <a:rPr lang="en-US" smtClean="0"/>
              <a:t>19</a:t>
            </a:fld>
            <a:endParaRPr lang="en-US"/>
          </a:p>
        </p:txBody>
      </p:sp>
    </p:spTree>
    <p:extLst>
      <p:ext uri="{BB962C8B-B14F-4D97-AF65-F5344CB8AC3E}">
        <p14:creationId xmlns:p14="http://schemas.microsoft.com/office/powerpoint/2010/main" val="6978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sz="4000" b="1" dirty="0" smtClean="0">
                <a:solidFill>
                  <a:srgbClr val="800000"/>
                </a:solidFill>
              </a:rPr>
              <a:t>A little bit about you …</a:t>
            </a:r>
            <a:endParaRPr lang="en-US" sz="4000" b="1" dirty="0"/>
          </a:p>
        </p:txBody>
      </p:sp>
      <p:sp>
        <p:nvSpPr>
          <p:cNvPr id="3" name="Content Placeholder 2"/>
          <p:cNvSpPr>
            <a:spLocks noGrp="1"/>
          </p:cNvSpPr>
          <p:nvPr>
            <p:ph idx="1"/>
          </p:nvPr>
        </p:nvSpPr>
        <p:spPr>
          <a:xfrm>
            <a:off x="410817" y="1248939"/>
            <a:ext cx="11260484" cy="5253461"/>
          </a:xfrm>
        </p:spPr>
        <p:txBody>
          <a:bodyPr>
            <a:normAutofit/>
          </a:bodyPr>
          <a:lstStyle/>
          <a:p>
            <a:pPr marL="0" indent="0">
              <a:lnSpc>
                <a:spcPct val="110000"/>
              </a:lnSpc>
              <a:spcBef>
                <a:spcPts val="0"/>
              </a:spcBef>
              <a:buNone/>
              <a:defRPr/>
            </a:pPr>
            <a:r>
              <a:rPr lang="en-US" altLang="en-US" dirty="0" smtClean="0"/>
              <a:t>I teach </a:t>
            </a:r>
            <a:endParaRPr lang="en-IN" altLang="en-US" dirty="0"/>
          </a:p>
          <a:p>
            <a:pPr marL="514350" indent="-514350">
              <a:lnSpc>
                <a:spcPct val="110000"/>
              </a:lnSpc>
              <a:spcBef>
                <a:spcPts val="0"/>
              </a:spcBef>
              <a:buAutoNum type="arabicParenR"/>
              <a:defRPr/>
            </a:pPr>
            <a:r>
              <a:rPr lang="en-IN" altLang="en-US" dirty="0" smtClean="0"/>
              <a:t>English</a:t>
            </a:r>
          </a:p>
          <a:p>
            <a:pPr marL="514350" indent="-514350">
              <a:lnSpc>
                <a:spcPct val="110000"/>
              </a:lnSpc>
              <a:spcBef>
                <a:spcPts val="0"/>
              </a:spcBef>
              <a:buAutoNum type="arabicParenR"/>
              <a:defRPr/>
            </a:pPr>
            <a:r>
              <a:rPr lang="en-IN" altLang="en-US" dirty="0" smtClean="0"/>
              <a:t>Maths</a:t>
            </a:r>
          </a:p>
          <a:p>
            <a:pPr marL="514350" indent="-514350">
              <a:lnSpc>
                <a:spcPct val="110000"/>
              </a:lnSpc>
              <a:spcBef>
                <a:spcPts val="0"/>
              </a:spcBef>
              <a:buAutoNum type="arabicParenR"/>
              <a:defRPr/>
            </a:pPr>
            <a:r>
              <a:rPr lang="en-IN" altLang="en-US" dirty="0" smtClean="0"/>
              <a:t>Science</a:t>
            </a:r>
          </a:p>
          <a:p>
            <a:pPr marL="514350" indent="-514350">
              <a:lnSpc>
                <a:spcPct val="110000"/>
              </a:lnSpc>
              <a:spcBef>
                <a:spcPts val="0"/>
              </a:spcBef>
              <a:buAutoNum type="arabicParenR"/>
              <a:defRPr/>
            </a:pPr>
            <a:r>
              <a:rPr lang="en-IN" altLang="en-US" dirty="0" smtClean="0"/>
              <a:t>Social Studies</a:t>
            </a:r>
          </a:p>
          <a:p>
            <a:pPr marL="514350" indent="-514350">
              <a:lnSpc>
                <a:spcPct val="110000"/>
              </a:lnSpc>
              <a:spcBef>
                <a:spcPts val="0"/>
              </a:spcBef>
              <a:buAutoNum type="arabicParenR"/>
              <a:defRPr/>
            </a:pPr>
            <a:r>
              <a:rPr lang="en-IN" altLang="en-US" dirty="0" smtClean="0"/>
              <a:t>Computers</a:t>
            </a:r>
          </a:p>
          <a:p>
            <a:pPr marL="514350" indent="-514350">
              <a:lnSpc>
                <a:spcPct val="110000"/>
              </a:lnSpc>
              <a:spcBef>
                <a:spcPts val="0"/>
              </a:spcBef>
              <a:buAutoNum type="arabicParenR"/>
              <a:defRPr/>
            </a:pPr>
            <a:r>
              <a:rPr lang="en-IN" altLang="en-US" dirty="0" smtClean="0"/>
              <a:t>Pre-primary</a:t>
            </a:r>
          </a:p>
          <a:p>
            <a:pPr marL="514350" indent="-514350">
              <a:lnSpc>
                <a:spcPct val="110000"/>
              </a:lnSpc>
              <a:spcBef>
                <a:spcPts val="0"/>
              </a:spcBef>
              <a:buAutoNum type="arabicParenR"/>
              <a:defRPr/>
            </a:pPr>
            <a:r>
              <a:rPr lang="en-IN" altLang="en-US" dirty="0" smtClean="0"/>
              <a:t>Other … </a:t>
            </a: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2</a:t>
            </a:fld>
            <a:endParaRPr lang="en-US"/>
          </a:p>
        </p:txBody>
      </p:sp>
    </p:spTree>
    <p:extLst>
      <p:ext uri="{BB962C8B-B14F-4D97-AF65-F5344CB8AC3E}">
        <p14:creationId xmlns:p14="http://schemas.microsoft.com/office/powerpoint/2010/main" val="3409844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8" y="185255"/>
            <a:ext cx="11741426" cy="765098"/>
          </a:xfrm>
        </p:spPr>
        <p:txBody>
          <a:bodyPr>
            <a:normAutofit/>
          </a:bodyPr>
          <a:lstStyle/>
          <a:p>
            <a:pPr algn="ctr"/>
            <a:r>
              <a:rPr lang="en-US" sz="4000" b="1" dirty="0" smtClean="0">
                <a:solidFill>
                  <a:srgbClr val="800000"/>
                </a:solidFill>
              </a:rPr>
              <a:t>Activity</a:t>
            </a:r>
            <a:endParaRPr lang="en-US" sz="4000" b="1" dirty="0"/>
          </a:p>
        </p:txBody>
      </p:sp>
      <p:sp>
        <p:nvSpPr>
          <p:cNvPr id="3" name="Content Placeholder 2"/>
          <p:cNvSpPr>
            <a:spLocks noGrp="1"/>
          </p:cNvSpPr>
          <p:nvPr>
            <p:ph idx="1"/>
          </p:nvPr>
        </p:nvSpPr>
        <p:spPr>
          <a:xfrm>
            <a:off x="410817" y="1248939"/>
            <a:ext cx="11352558" cy="5253461"/>
          </a:xfrm>
        </p:spPr>
        <p:txBody>
          <a:bodyPr>
            <a:normAutofit lnSpcReduction="10000"/>
          </a:bodyPr>
          <a:lstStyle/>
          <a:p>
            <a:pPr marL="0" indent="0">
              <a:lnSpc>
                <a:spcPct val="110000"/>
              </a:lnSpc>
              <a:spcBef>
                <a:spcPts val="0"/>
              </a:spcBef>
              <a:buNone/>
              <a:defRPr/>
            </a:pPr>
            <a:r>
              <a:rPr lang="en-US" altLang="en-US" dirty="0"/>
              <a:t>C</a:t>
            </a:r>
            <a:r>
              <a:rPr lang="en-US" altLang="en-US" dirty="0" smtClean="0"/>
              <a:t>onsider the topic that you are currently teaching. </a:t>
            </a:r>
          </a:p>
          <a:p>
            <a:pPr marL="0" indent="0">
              <a:lnSpc>
                <a:spcPct val="110000"/>
              </a:lnSpc>
              <a:spcBef>
                <a:spcPts val="0"/>
              </a:spcBef>
              <a:buNone/>
              <a:defRPr/>
            </a:pPr>
            <a:endParaRPr lang="en-US" altLang="en-US" dirty="0"/>
          </a:p>
          <a:p>
            <a:pPr marL="0" indent="0">
              <a:lnSpc>
                <a:spcPct val="110000"/>
              </a:lnSpc>
              <a:spcBef>
                <a:spcPts val="0"/>
              </a:spcBef>
              <a:buNone/>
              <a:defRPr/>
            </a:pPr>
            <a:r>
              <a:rPr lang="en-US" altLang="en-US" b="1" dirty="0" smtClean="0">
                <a:solidFill>
                  <a:srgbClr val="0000FF"/>
                </a:solidFill>
              </a:rPr>
              <a:t>Think:</a:t>
            </a:r>
            <a:r>
              <a:rPr lang="en-US" altLang="en-US" dirty="0" smtClean="0"/>
              <a:t> How will you incorporate active learning? List two ways of doing so.</a:t>
            </a:r>
          </a:p>
          <a:p>
            <a:pPr marL="0" indent="0">
              <a:lnSpc>
                <a:spcPct val="110000"/>
              </a:lnSpc>
              <a:spcBef>
                <a:spcPts val="0"/>
              </a:spcBef>
              <a:buNone/>
              <a:defRPr/>
            </a:pPr>
            <a:r>
              <a:rPr lang="en-US" altLang="en-US" dirty="0" smtClean="0"/>
              <a:t>Write down your answer, as specific as you can. 			[~2 minutes]</a:t>
            </a:r>
          </a:p>
          <a:p>
            <a:pPr marL="0" indent="0">
              <a:lnSpc>
                <a:spcPct val="110000"/>
              </a:lnSpc>
              <a:spcBef>
                <a:spcPts val="0"/>
              </a:spcBef>
              <a:buNone/>
              <a:defRPr/>
            </a:pPr>
            <a:endParaRPr lang="en-US" altLang="en-US" dirty="0"/>
          </a:p>
          <a:p>
            <a:pPr marL="0" indent="0">
              <a:lnSpc>
                <a:spcPct val="110000"/>
              </a:lnSpc>
              <a:spcBef>
                <a:spcPts val="0"/>
              </a:spcBef>
              <a:buNone/>
              <a:defRPr/>
            </a:pPr>
            <a:r>
              <a:rPr lang="en-US" altLang="en-US" b="1" dirty="0" smtClean="0">
                <a:solidFill>
                  <a:srgbClr val="0000FF"/>
                </a:solidFill>
              </a:rPr>
              <a:t>Pair:</a:t>
            </a:r>
            <a:r>
              <a:rPr lang="en-US" altLang="en-US" dirty="0" smtClean="0"/>
              <a:t> Discuss you answer with your neighbor. Do a self-check of whether your activity is learner centric, (using points on the next slide). 	[~</a:t>
            </a:r>
            <a:r>
              <a:rPr lang="en-US" altLang="en-US" dirty="0"/>
              <a:t>3</a:t>
            </a:r>
            <a:r>
              <a:rPr lang="en-US" altLang="en-US" dirty="0" smtClean="0"/>
              <a:t> minutes]</a:t>
            </a:r>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b="1" dirty="0" smtClean="0">
                <a:solidFill>
                  <a:srgbClr val="0000FF"/>
                </a:solidFill>
              </a:rPr>
              <a:t>Share:</a:t>
            </a:r>
            <a:r>
              <a:rPr lang="en-US" altLang="en-US" dirty="0" smtClean="0"/>
              <a:t> Merge answers of the entire group. 				[~5 minutes]</a:t>
            </a:r>
          </a:p>
          <a:p>
            <a:pPr marL="0" indent="0">
              <a:lnSpc>
                <a:spcPct val="110000"/>
              </a:lnSpc>
              <a:spcBef>
                <a:spcPts val="0"/>
              </a:spcBef>
              <a:buNone/>
              <a:defRPr/>
            </a:pPr>
            <a:endParaRPr lang="en-US" altLang="en-US" dirty="0"/>
          </a:p>
          <a:p>
            <a:pPr marL="0" indent="0">
              <a:lnSpc>
                <a:spcPct val="110000"/>
              </a:lnSpc>
              <a:spcBef>
                <a:spcPts val="0"/>
              </a:spcBef>
              <a:buNone/>
              <a:defRPr/>
            </a:pPr>
            <a:r>
              <a:rPr lang="en-US" altLang="en-US" dirty="0" smtClean="0">
                <a:solidFill>
                  <a:srgbClr val="C00000"/>
                </a:solidFill>
              </a:rPr>
              <a:t>Info: Think-Pair-Share activity you is an effective active learning strategy.</a:t>
            </a:r>
            <a:endParaRPr lang="en-US" altLang="en-US" dirty="0">
              <a:solidFill>
                <a:srgbClr val="C00000"/>
              </a:solidFill>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20</a:t>
            </a:fld>
            <a:endParaRPr lang="en-US"/>
          </a:p>
        </p:txBody>
      </p:sp>
    </p:spTree>
    <p:extLst>
      <p:ext uri="{BB962C8B-B14F-4D97-AF65-F5344CB8AC3E}">
        <p14:creationId xmlns:p14="http://schemas.microsoft.com/office/powerpoint/2010/main" val="32107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05" y="121891"/>
            <a:ext cx="11772900" cy="984173"/>
          </a:xfrm>
        </p:spPr>
        <p:txBody>
          <a:bodyPr>
            <a:normAutofit fontScale="90000"/>
          </a:bodyPr>
          <a:lstStyle/>
          <a:p>
            <a:pPr algn="ctr"/>
            <a:r>
              <a:rPr lang="en-US" b="1" dirty="0" smtClean="0">
                <a:solidFill>
                  <a:srgbClr val="800000"/>
                </a:solidFill>
              </a:rPr>
              <a:t>Self-check: </a:t>
            </a:r>
            <a:br>
              <a:rPr lang="en-US" b="1" dirty="0" smtClean="0">
                <a:solidFill>
                  <a:srgbClr val="800000"/>
                </a:solidFill>
              </a:rPr>
            </a:br>
            <a:r>
              <a:rPr lang="en-US" b="1" dirty="0" smtClean="0">
                <a:solidFill>
                  <a:srgbClr val="800000"/>
                </a:solidFill>
              </a:rPr>
              <a:t>Moving from teacher-centric to learner centric strategies</a:t>
            </a:r>
            <a:endParaRPr lang="en-US" b="1" dirty="0"/>
          </a:p>
        </p:txBody>
      </p:sp>
      <p:sp>
        <p:nvSpPr>
          <p:cNvPr id="3" name="Content Placeholder 2"/>
          <p:cNvSpPr>
            <a:spLocks noGrp="1"/>
          </p:cNvSpPr>
          <p:nvPr>
            <p:ph idx="1"/>
          </p:nvPr>
        </p:nvSpPr>
        <p:spPr>
          <a:xfrm>
            <a:off x="689112" y="1248940"/>
            <a:ext cx="10664687" cy="5107410"/>
          </a:xfrm>
        </p:spPr>
        <p:txBody>
          <a:bodyPr>
            <a:normAutofit lnSpcReduction="10000"/>
          </a:bodyPr>
          <a:lstStyle/>
          <a:p>
            <a:pPr marL="0" indent="0">
              <a:lnSpc>
                <a:spcPct val="110000"/>
              </a:lnSpc>
              <a:spcBef>
                <a:spcPct val="20000"/>
              </a:spcBef>
              <a:buSzPct val="80000"/>
              <a:buNone/>
            </a:pPr>
            <a:r>
              <a:rPr lang="en-US" dirty="0" smtClean="0"/>
              <a:t>Did your strategy begin with: </a:t>
            </a:r>
          </a:p>
          <a:p>
            <a:pPr marL="0" indent="0">
              <a:lnSpc>
                <a:spcPct val="110000"/>
              </a:lnSpc>
              <a:spcBef>
                <a:spcPct val="20000"/>
              </a:spcBef>
              <a:buSzPct val="80000"/>
              <a:buNone/>
            </a:pPr>
            <a:r>
              <a:rPr lang="en-US" dirty="0" smtClean="0"/>
              <a:t>“</a:t>
            </a:r>
            <a:r>
              <a:rPr lang="en-US" i="1" dirty="0" smtClean="0"/>
              <a:t>I will do …”</a:t>
            </a:r>
          </a:p>
          <a:p>
            <a:pPr marL="0" indent="0">
              <a:lnSpc>
                <a:spcPct val="110000"/>
              </a:lnSpc>
              <a:spcBef>
                <a:spcPct val="20000"/>
              </a:spcBef>
              <a:buSzPct val="80000"/>
              <a:buNone/>
            </a:pPr>
            <a:r>
              <a:rPr lang="en-US" i="1" dirty="0" smtClean="0"/>
              <a:t>“I will show …”</a:t>
            </a:r>
          </a:p>
          <a:p>
            <a:pPr marL="0" indent="0">
              <a:lnSpc>
                <a:spcPct val="110000"/>
              </a:lnSpc>
              <a:spcBef>
                <a:spcPct val="20000"/>
              </a:spcBef>
              <a:buSzPct val="80000"/>
              <a:buNone/>
            </a:pPr>
            <a:r>
              <a:rPr lang="en-US" i="1" dirty="0" smtClean="0"/>
              <a:t>“I will tell…”</a:t>
            </a:r>
          </a:p>
          <a:p>
            <a:pPr marL="0" indent="0">
              <a:lnSpc>
                <a:spcPct val="110000"/>
              </a:lnSpc>
              <a:spcBef>
                <a:spcPct val="20000"/>
              </a:spcBef>
              <a:buSzPct val="80000"/>
              <a:buNone/>
            </a:pPr>
            <a:r>
              <a:rPr lang="en-US" dirty="0" smtClean="0"/>
              <a:t>Then it is still teacher-centric. </a:t>
            </a:r>
          </a:p>
          <a:p>
            <a:pPr marL="0" indent="0">
              <a:lnSpc>
                <a:spcPct val="110000"/>
              </a:lnSpc>
              <a:spcBef>
                <a:spcPct val="20000"/>
              </a:spcBef>
              <a:buSzPct val="80000"/>
              <a:buNone/>
            </a:pPr>
            <a:endParaRPr lang="en-US" dirty="0" smtClean="0"/>
          </a:p>
          <a:p>
            <a:pPr marL="0" indent="0">
              <a:lnSpc>
                <a:spcPct val="110000"/>
              </a:lnSpc>
              <a:spcBef>
                <a:spcPct val="20000"/>
              </a:spcBef>
              <a:buSzPct val="80000"/>
              <a:buNone/>
            </a:pPr>
            <a:r>
              <a:rPr lang="en-US" dirty="0" smtClean="0"/>
              <a:t>To be learner-centric, the strategy should begin with: </a:t>
            </a:r>
            <a:br>
              <a:rPr lang="en-US" dirty="0" smtClean="0"/>
            </a:br>
            <a:r>
              <a:rPr lang="en-US" dirty="0" smtClean="0"/>
              <a:t>“</a:t>
            </a:r>
            <a:r>
              <a:rPr lang="en-US" i="1" dirty="0" smtClean="0"/>
              <a:t>I will make students do …” </a:t>
            </a:r>
            <a:endParaRPr lang="en-US" dirty="0" smtClean="0"/>
          </a:p>
          <a:p>
            <a:pPr marL="0" indent="0">
              <a:lnSpc>
                <a:spcPct val="110000"/>
              </a:lnSpc>
              <a:spcBef>
                <a:spcPct val="20000"/>
              </a:spcBef>
              <a:buSzPct val="80000"/>
              <a:buNone/>
            </a:pPr>
            <a:r>
              <a:rPr lang="en-US" dirty="0" smtClean="0"/>
              <a:t>Or better still </a:t>
            </a:r>
            <a:br>
              <a:rPr lang="en-US" dirty="0" smtClean="0"/>
            </a:br>
            <a:r>
              <a:rPr lang="en-US" i="1" dirty="0" smtClean="0"/>
              <a:t>“ Students will do …”</a:t>
            </a:r>
            <a:endParaRPr lang="en-US" dirty="0" smtClean="0"/>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21</a:t>
            </a:fld>
            <a:endParaRPr lang="en-US"/>
          </a:p>
        </p:txBody>
      </p:sp>
    </p:spTree>
    <p:extLst>
      <p:ext uri="{BB962C8B-B14F-4D97-AF65-F5344CB8AC3E}">
        <p14:creationId xmlns:p14="http://schemas.microsoft.com/office/powerpoint/2010/main" val="50616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Activity: Answers from audience</a:t>
            </a:r>
            <a:endParaRPr lang="en-US" b="1" dirty="0"/>
          </a:p>
        </p:txBody>
      </p:sp>
      <p:sp>
        <p:nvSpPr>
          <p:cNvPr id="3" name="Content Placeholder 2"/>
          <p:cNvSpPr>
            <a:spLocks noGrp="1"/>
          </p:cNvSpPr>
          <p:nvPr>
            <p:ph idx="1"/>
          </p:nvPr>
        </p:nvSpPr>
        <p:spPr>
          <a:xfrm>
            <a:off x="689112" y="1248940"/>
            <a:ext cx="10664687" cy="5107410"/>
          </a:xfrm>
        </p:spPr>
        <p:txBody>
          <a:bodyPr>
            <a:normAutofit/>
          </a:bodyPr>
          <a:lstStyle/>
          <a:p>
            <a:pPr marL="0" indent="0">
              <a:lnSpc>
                <a:spcPct val="110000"/>
              </a:lnSpc>
              <a:spcBef>
                <a:spcPct val="20000"/>
              </a:spcBef>
              <a:buSzPct val="80000"/>
              <a:buNone/>
            </a:pPr>
            <a:r>
              <a:rPr lang="en-US" dirty="0"/>
              <a:t>*</a:t>
            </a:r>
            <a:endParaRPr lang="en-US" dirty="0" smtClean="0"/>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22</a:t>
            </a:fld>
            <a:endParaRPr lang="en-US"/>
          </a:p>
        </p:txBody>
      </p:sp>
    </p:spTree>
    <p:extLst>
      <p:ext uri="{BB962C8B-B14F-4D97-AF65-F5344CB8AC3E}">
        <p14:creationId xmlns:p14="http://schemas.microsoft.com/office/powerpoint/2010/main" val="2804376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600074" y="1166806"/>
            <a:ext cx="11020425" cy="5005394"/>
          </a:xfrm>
        </p:spPr>
        <p:txBody>
          <a:bodyPr>
            <a:normAutofit/>
          </a:bodyPr>
          <a:lstStyle/>
          <a:p>
            <a:pPr marL="177800" indent="-177800">
              <a:spcBef>
                <a:spcPct val="35000"/>
              </a:spcBef>
              <a:buNone/>
            </a:pPr>
            <a:r>
              <a:rPr lang="en-IN" dirty="0"/>
              <a:t>Ask students to: </a:t>
            </a:r>
          </a:p>
          <a:p>
            <a:pPr marL="171450" indent="-171450">
              <a:spcBef>
                <a:spcPct val="35000"/>
              </a:spcBef>
            </a:pPr>
            <a:r>
              <a:rPr lang="en-IN" dirty="0"/>
              <a:t>Pose problem, ask students to begin the problem </a:t>
            </a:r>
            <a:r>
              <a:rPr lang="en-IN" dirty="0" smtClean="0"/>
              <a:t>solution. </a:t>
            </a:r>
            <a:endParaRPr lang="en-IN" dirty="0"/>
          </a:p>
          <a:p>
            <a:pPr marL="171450" indent="-171450">
              <a:spcBef>
                <a:spcPct val="35000"/>
              </a:spcBef>
            </a:pPr>
            <a:r>
              <a:rPr lang="en-IN" dirty="0"/>
              <a:t>Ask students to complete the last 2 steps in the </a:t>
            </a:r>
            <a:r>
              <a:rPr lang="en-IN" dirty="0" smtClean="0"/>
              <a:t>problem. </a:t>
            </a:r>
            <a:endParaRPr lang="en-IN" dirty="0"/>
          </a:p>
          <a:p>
            <a:pPr marL="171450" indent="-171450">
              <a:spcBef>
                <a:spcPct val="35000"/>
              </a:spcBef>
            </a:pPr>
            <a:r>
              <a:rPr lang="en-IN" dirty="0"/>
              <a:t>Figure out the next step in the </a:t>
            </a:r>
            <a:r>
              <a:rPr lang="en-IN" dirty="0" smtClean="0"/>
              <a:t>derivation.</a:t>
            </a:r>
            <a:endParaRPr lang="en-IN" dirty="0"/>
          </a:p>
          <a:p>
            <a:pPr marL="171450" indent="-171450">
              <a:spcBef>
                <a:spcPct val="35000"/>
              </a:spcBef>
            </a:pPr>
            <a:r>
              <a:rPr lang="en-IN" dirty="0"/>
              <a:t>Devise possible reasons for an observation (shown in a video</a:t>
            </a:r>
            <a:r>
              <a:rPr lang="en-IN" dirty="0" smtClean="0"/>
              <a:t>).</a:t>
            </a:r>
            <a:endParaRPr lang="en-IN" dirty="0"/>
          </a:p>
          <a:p>
            <a:pPr marL="171450" indent="-171450">
              <a:spcBef>
                <a:spcPct val="35000"/>
              </a:spcBef>
            </a:pPr>
            <a:r>
              <a:rPr lang="en-IN" dirty="0"/>
              <a:t>Predict the outcome of an </a:t>
            </a:r>
            <a:r>
              <a:rPr lang="en-IN" dirty="0" smtClean="0"/>
              <a:t>experiment </a:t>
            </a:r>
            <a:r>
              <a:rPr lang="en-IN" dirty="0"/>
              <a:t>(shown in a video/ animation</a:t>
            </a:r>
            <a:r>
              <a:rPr lang="en-IN" dirty="0" smtClean="0"/>
              <a:t>).</a:t>
            </a:r>
            <a:endParaRPr lang="en-IN" dirty="0"/>
          </a:p>
          <a:p>
            <a:pPr marL="171450" indent="-171450">
              <a:spcBef>
                <a:spcPct val="35000"/>
              </a:spcBef>
            </a:pPr>
            <a:r>
              <a:rPr lang="en-IN" dirty="0"/>
              <a:t>Brainstorm a list of methods to solve a design </a:t>
            </a:r>
            <a:r>
              <a:rPr lang="en-IN" dirty="0" smtClean="0"/>
              <a:t>problem.</a:t>
            </a:r>
            <a:endParaRPr lang="en-IN" dirty="0"/>
          </a:p>
          <a:p>
            <a:pPr marL="171450" indent="-171450">
              <a:spcBef>
                <a:spcPct val="35000"/>
              </a:spcBef>
            </a:pPr>
            <a:r>
              <a:rPr lang="en-IN" dirty="0"/>
              <a:t>Debate pros &amp; cons of various </a:t>
            </a:r>
            <a:r>
              <a:rPr lang="en-IN" dirty="0" smtClean="0"/>
              <a:t>methods.</a:t>
            </a:r>
            <a:endParaRPr lang="en-IN" dirty="0"/>
          </a:p>
        </p:txBody>
      </p:sp>
      <p:sp>
        <p:nvSpPr>
          <p:cNvPr id="27650" name="Title 3"/>
          <p:cNvSpPr>
            <a:spLocks noGrp="1"/>
          </p:cNvSpPr>
          <p:nvPr>
            <p:ph type="title"/>
          </p:nvPr>
        </p:nvSpPr>
        <p:spPr>
          <a:xfrm>
            <a:off x="-1" y="-1"/>
            <a:ext cx="12192001" cy="1166807"/>
          </a:xfrm>
        </p:spPr>
        <p:txBody>
          <a:bodyPr>
            <a:noAutofit/>
          </a:bodyPr>
          <a:lstStyle/>
          <a:p>
            <a:pPr algn="ctr" eaLnBrk="1" hangingPunct="1"/>
            <a:r>
              <a:rPr lang="en-US" sz="3800" b="1" dirty="0">
                <a:solidFill>
                  <a:srgbClr val="800000"/>
                </a:solidFill>
              </a:rPr>
              <a:t>Implementing active learning in your </a:t>
            </a:r>
            <a:r>
              <a:rPr lang="en-US" sz="3800" b="1" dirty="0" smtClean="0">
                <a:solidFill>
                  <a:srgbClr val="800000"/>
                </a:solidFill>
              </a:rPr>
              <a:t>classes – some activities</a:t>
            </a:r>
            <a:endParaRPr lang="en-IN" sz="3800" b="1" dirty="0">
              <a:solidFill>
                <a:srgbClr val="800000"/>
              </a:solidFill>
            </a:endParaRPr>
          </a:p>
        </p:txBody>
      </p:sp>
      <p:sp>
        <p:nvSpPr>
          <p:cNvPr id="2" name="Date Placeholder 1"/>
          <p:cNvSpPr>
            <a:spLocks noGrp="1"/>
          </p:cNvSpPr>
          <p:nvPr>
            <p:ph type="dt" sz="half" idx="10"/>
          </p:nvPr>
        </p:nvSpPr>
        <p:spPr/>
        <p:txBody>
          <a:bodyPr/>
          <a:lstStyle/>
          <a:p>
            <a:r>
              <a:rPr lang="en-US" smtClean="0"/>
              <a:t>IIT Bombay</a:t>
            </a:r>
            <a:endParaRPr lang="en-IN"/>
          </a:p>
        </p:txBody>
      </p:sp>
      <p:sp>
        <p:nvSpPr>
          <p:cNvPr id="3" name="Footer Placeholder 2"/>
          <p:cNvSpPr>
            <a:spLocks noGrp="1"/>
          </p:cNvSpPr>
          <p:nvPr>
            <p:ph type="ftr" sz="quarter" idx="11"/>
          </p:nvPr>
        </p:nvSpPr>
        <p:spPr/>
        <p:txBody>
          <a:bodyPr/>
          <a:lstStyle/>
          <a:p>
            <a:r>
              <a:rPr lang="en-US" smtClean="0"/>
              <a:t>Principal's Workshops, Next Education - 2016</a:t>
            </a:r>
            <a:endParaRPr lang="en-IN"/>
          </a:p>
        </p:txBody>
      </p:sp>
      <p:sp>
        <p:nvSpPr>
          <p:cNvPr id="4" name="Slide Number Placeholder 3"/>
          <p:cNvSpPr>
            <a:spLocks noGrp="1"/>
          </p:cNvSpPr>
          <p:nvPr>
            <p:ph type="sldNum" sz="quarter" idx="12"/>
          </p:nvPr>
        </p:nvSpPr>
        <p:spPr/>
        <p:txBody>
          <a:bodyPr/>
          <a:lstStyle/>
          <a:p>
            <a:fld id="{6255A744-DAA4-4A3D-BD9E-C311E6CB5A18}" type="slidenum">
              <a:rPr lang="en-US" smtClean="0"/>
              <a:t>23</a:t>
            </a:fld>
            <a:endParaRPr lang="en-US"/>
          </a:p>
        </p:txBody>
      </p:sp>
    </p:spTree>
    <p:extLst>
      <p:ext uri="{BB962C8B-B14F-4D97-AF65-F5344CB8AC3E}">
        <p14:creationId xmlns:p14="http://schemas.microsoft.com/office/powerpoint/2010/main" val="2516227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39865"/>
            <a:ext cx="11054383" cy="562496"/>
          </a:xfrm>
        </p:spPr>
        <p:txBody>
          <a:bodyPr>
            <a:normAutofit fontScale="90000"/>
          </a:bodyPr>
          <a:lstStyle/>
          <a:p>
            <a:pPr algn="ctr"/>
            <a:r>
              <a:rPr lang="en-US" b="1" dirty="0" smtClean="0">
                <a:solidFill>
                  <a:srgbClr val="800000"/>
                </a:solidFill>
              </a:rPr>
              <a:t>Summary - Features of active learning strategies</a:t>
            </a:r>
            <a:endParaRPr lang="en-US" b="1" dirty="0"/>
          </a:p>
        </p:txBody>
      </p:sp>
      <p:sp>
        <p:nvSpPr>
          <p:cNvPr id="3" name="Content Placeholder 2"/>
          <p:cNvSpPr>
            <a:spLocks noGrp="1"/>
          </p:cNvSpPr>
          <p:nvPr>
            <p:ph idx="1"/>
          </p:nvPr>
        </p:nvSpPr>
        <p:spPr>
          <a:xfrm>
            <a:off x="554521" y="1109665"/>
            <a:ext cx="8896350" cy="4999171"/>
          </a:xfrm>
        </p:spPr>
        <p:txBody>
          <a:bodyPr>
            <a:normAutofit/>
          </a:bodyPr>
          <a:lstStyle/>
          <a:p>
            <a:pPr marL="0" indent="0">
              <a:buNone/>
            </a:pPr>
            <a:r>
              <a:rPr lang="en-IN" dirty="0" smtClean="0"/>
              <a:t>Students engage in problem-solving activities </a:t>
            </a:r>
            <a:r>
              <a:rPr lang="en-IN" i="1" dirty="0" smtClean="0"/>
              <a:t>during</a:t>
            </a:r>
            <a:r>
              <a:rPr lang="en-IN" dirty="0" smtClean="0"/>
              <a:t> lecture.</a:t>
            </a:r>
          </a:p>
          <a:p>
            <a:pPr marL="0" indent="0">
              <a:buNone/>
            </a:pPr>
            <a:r>
              <a:rPr lang="en-IN" dirty="0" smtClean="0"/>
              <a:t>Students work collaboratively. </a:t>
            </a:r>
          </a:p>
          <a:p>
            <a:pPr marL="0" indent="0">
              <a:buNone/>
            </a:pPr>
            <a:r>
              <a:rPr lang="en-IN" dirty="0" smtClean="0"/>
              <a:t>Students are asked to “ﬁgure things out for themselves.”</a:t>
            </a:r>
          </a:p>
          <a:p>
            <a:pPr marL="0" indent="0">
              <a:buNone/>
            </a:pPr>
            <a:endParaRPr lang="en-IN" dirty="0" smtClean="0"/>
          </a:p>
          <a:p>
            <a:pPr marL="0" indent="0">
              <a:buNone/>
            </a:pPr>
            <a:r>
              <a:rPr lang="en-IN" dirty="0" smtClean="0"/>
              <a:t>Students are asked to express their reasoning explicitly.</a:t>
            </a:r>
          </a:p>
          <a:p>
            <a:pPr marL="0" indent="0">
              <a:buNone/>
            </a:pPr>
            <a:r>
              <a:rPr lang="en-IN" dirty="0" smtClean="0"/>
              <a:t>Qualitative reasoning, conceptual thinking are emphasized.</a:t>
            </a:r>
          </a:p>
          <a:p>
            <a:pPr marL="0" indent="0">
              <a:buNone/>
            </a:pPr>
            <a:endParaRPr lang="en-IN" dirty="0" smtClean="0"/>
          </a:p>
          <a:p>
            <a:pPr marL="0" indent="0">
              <a:buNone/>
            </a:pPr>
            <a:r>
              <a:rPr lang="en-IN" dirty="0" smtClean="0"/>
              <a:t>Speciﬁc student ideas are elicited and addressed.</a:t>
            </a:r>
          </a:p>
          <a:p>
            <a:pPr marL="0" indent="0">
              <a:buNone/>
            </a:pPr>
            <a:r>
              <a:rPr lang="en-IN" dirty="0" smtClean="0"/>
              <a:t>Students receive rapid feedback on their work.</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Principal's Workshops, Next Education - 2016</a:t>
            </a:r>
            <a:endParaRPr lang="en-US">
              <a:solidFill>
                <a:prstClr val="black">
                  <a:tint val="75000"/>
                </a:prstClr>
              </a:solidFill>
            </a:endParaRPr>
          </a:p>
        </p:txBody>
      </p:sp>
      <p:sp>
        <p:nvSpPr>
          <p:cNvPr id="6" name="TextBox 5"/>
          <p:cNvSpPr txBox="1"/>
          <p:nvPr/>
        </p:nvSpPr>
        <p:spPr>
          <a:xfrm>
            <a:off x="9625944" y="1133005"/>
            <a:ext cx="2031382" cy="1200329"/>
          </a:xfrm>
          <a:prstGeom prst="rect">
            <a:avLst/>
          </a:prstGeom>
          <a:noFill/>
          <a:ln>
            <a:noFill/>
          </a:ln>
        </p:spPr>
        <p:txBody>
          <a:bodyPr wrap="square" rtlCol="0">
            <a:spAutoFit/>
          </a:bodyPr>
          <a:lstStyle/>
          <a:p>
            <a:r>
              <a:rPr lang="en-US" sz="2400" i="1" dirty="0">
                <a:solidFill>
                  <a:srgbClr val="0070C0"/>
                </a:solidFill>
              </a:rPr>
              <a:t>Ensure (most) students participate</a:t>
            </a:r>
          </a:p>
        </p:txBody>
      </p:sp>
      <p:sp>
        <p:nvSpPr>
          <p:cNvPr id="9" name="TextBox 8"/>
          <p:cNvSpPr txBox="1"/>
          <p:nvPr/>
        </p:nvSpPr>
        <p:spPr>
          <a:xfrm>
            <a:off x="9625944" y="3095636"/>
            <a:ext cx="2098057" cy="830997"/>
          </a:xfrm>
          <a:prstGeom prst="rect">
            <a:avLst/>
          </a:prstGeom>
          <a:noFill/>
          <a:ln>
            <a:noFill/>
          </a:ln>
        </p:spPr>
        <p:txBody>
          <a:bodyPr wrap="square" rtlCol="0">
            <a:spAutoFit/>
          </a:bodyPr>
          <a:lstStyle/>
          <a:p>
            <a:r>
              <a:rPr lang="en-US" sz="2400" i="1" dirty="0">
                <a:solidFill>
                  <a:srgbClr val="0070C0"/>
                </a:solidFill>
              </a:rPr>
              <a:t>Target misconceptions</a:t>
            </a:r>
          </a:p>
        </p:txBody>
      </p:sp>
      <p:sp>
        <p:nvSpPr>
          <p:cNvPr id="10" name="TextBox 9"/>
          <p:cNvSpPr txBox="1"/>
          <p:nvPr/>
        </p:nvSpPr>
        <p:spPr>
          <a:xfrm>
            <a:off x="9625944" y="4560164"/>
            <a:ext cx="2467668" cy="1938992"/>
          </a:xfrm>
          <a:prstGeom prst="rect">
            <a:avLst/>
          </a:prstGeom>
          <a:noFill/>
          <a:ln>
            <a:noFill/>
          </a:ln>
        </p:spPr>
        <p:txBody>
          <a:bodyPr wrap="square" rtlCol="0">
            <a:spAutoFit/>
          </a:bodyPr>
          <a:lstStyle/>
          <a:p>
            <a:r>
              <a:rPr lang="en-US" sz="2400" i="1" dirty="0" smtClean="0">
                <a:solidFill>
                  <a:srgbClr val="0070C0"/>
                </a:solidFill>
              </a:rPr>
              <a:t>Go from </a:t>
            </a:r>
            <a:r>
              <a:rPr lang="en-US" sz="2400" i="1" dirty="0">
                <a:solidFill>
                  <a:srgbClr val="0070C0"/>
                </a:solidFill>
              </a:rPr>
              <a:t>‘… think they understand’</a:t>
            </a:r>
          </a:p>
          <a:p>
            <a:r>
              <a:rPr lang="en-US" sz="2400" i="1" dirty="0">
                <a:solidFill>
                  <a:srgbClr val="0070C0"/>
                </a:solidFill>
              </a:rPr>
              <a:t>to ‘… know whether or </a:t>
            </a:r>
            <a:r>
              <a:rPr lang="en-US" sz="2400" i="1" dirty="0" smtClean="0">
                <a:solidFill>
                  <a:srgbClr val="0070C0"/>
                </a:solidFill>
              </a:rPr>
              <a:t>not they </a:t>
            </a:r>
            <a:r>
              <a:rPr lang="en-US" sz="2400" i="1" dirty="0">
                <a:solidFill>
                  <a:srgbClr val="0070C0"/>
                </a:solidFill>
              </a:rPr>
              <a:t>understand’</a:t>
            </a:r>
          </a:p>
        </p:txBody>
      </p:sp>
      <p:sp>
        <p:nvSpPr>
          <p:cNvPr id="7" name="Date Placeholder 6"/>
          <p:cNvSpPr>
            <a:spLocks noGrp="1"/>
          </p:cNvSpPr>
          <p:nvPr>
            <p:ph type="dt" sz="half" idx="10"/>
          </p:nvPr>
        </p:nvSpPr>
        <p:spPr/>
        <p:txBody>
          <a:bodyPr/>
          <a:lstStyle/>
          <a:p>
            <a:r>
              <a:rPr lang="en-US" smtClean="0">
                <a:solidFill>
                  <a:prstClr val="black">
                    <a:tint val="75000"/>
                  </a:prstClr>
                </a:solidFill>
              </a:rPr>
              <a:t>IIT Bombay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t>24</a:t>
            </a:fld>
            <a:endParaRPr lang="en-US"/>
          </a:p>
        </p:txBody>
      </p:sp>
    </p:spTree>
    <p:extLst>
      <p:ext uri="{BB962C8B-B14F-4D97-AF65-F5344CB8AC3E}">
        <p14:creationId xmlns:p14="http://schemas.microsoft.com/office/powerpoint/2010/main" val="35602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29" y="2491131"/>
            <a:ext cx="10863470" cy="1749565"/>
          </a:xfrm>
        </p:spPr>
        <p:txBody>
          <a:bodyPr>
            <a:normAutofit/>
          </a:bodyPr>
          <a:lstStyle/>
          <a:p>
            <a:pPr algn="ctr"/>
            <a:r>
              <a:rPr lang="en-US" b="1" dirty="0" smtClean="0">
                <a:solidFill>
                  <a:srgbClr val="800000"/>
                </a:solidFill>
              </a:rPr>
              <a:t>Tea Break</a:t>
            </a:r>
            <a:br>
              <a:rPr lang="en-US" b="1" dirty="0" smtClean="0">
                <a:solidFill>
                  <a:srgbClr val="800000"/>
                </a:solidFill>
              </a:rPr>
            </a:br>
            <a:r>
              <a:rPr lang="en-US" b="1" dirty="0" smtClean="0">
                <a:solidFill>
                  <a:srgbClr val="800000"/>
                </a:solidFill>
                <a:sym typeface="Wingdings" panose="05000000000000000000" pitchFamily="2" charset="2"/>
              </a:rPr>
              <a:t> </a:t>
            </a:r>
            <a:endParaRPr lang="en-US" b="1" dirty="0"/>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4" name="Date Placeholder 3"/>
          <p:cNvSpPr>
            <a:spLocks noGrp="1"/>
          </p:cNvSpPr>
          <p:nvPr>
            <p:ph type="dt" sz="half" idx="10"/>
          </p:nvPr>
        </p:nvSpPr>
        <p:spPr/>
        <p:txBody>
          <a:bodyPr/>
          <a:lstStyle/>
          <a:p>
            <a:r>
              <a:rPr lang="en-US" smtClean="0"/>
              <a:t>IIT Bombay</a:t>
            </a:r>
            <a:endParaRPr lang="en-US"/>
          </a:p>
        </p:txBody>
      </p:sp>
      <p:sp>
        <p:nvSpPr>
          <p:cNvPr id="3" name="Slide Number Placeholder 2"/>
          <p:cNvSpPr>
            <a:spLocks noGrp="1"/>
          </p:cNvSpPr>
          <p:nvPr>
            <p:ph type="sldNum" sz="quarter" idx="12"/>
          </p:nvPr>
        </p:nvSpPr>
        <p:spPr/>
        <p:txBody>
          <a:bodyPr/>
          <a:lstStyle/>
          <a:p>
            <a:fld id="{6255A744-DAA4-4A3D-BD9E-C311E6CB5A18}" type="slidenum">
              <a:rPr lang="en-US" smtClean="0"/>
              <a:t>25</a:t>
            </a:fld>
            <a:endParaRPr lang="en-US"/>
          </a:p>
        </p:txBody>
      </p:sp>
    </p:spTree>
    <p:extLst>
      <p:ext uri="{BB962C8B-B14F-4D97-AF65-F5344CB8AC3E}">
        <p14:creationId xmlns:p14="http://schemas.microsoft.com/office/powerpoint/2010/main" val="3114333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Scenario 2: Using visualizations in class</a:t>
            </a:r>
            <a:endParaRPr lang="en-US" b="1" dirty="0"/>
          </a:p>
        </p:txBody>
      </p:sp>
      <p:sp>
        <p:nvSpPr>
          <p:cNvPr id="3" name="Content Placeholder 2"/>
          <p:cNvSpPr>
            <a:spLocks noGrp="1"/>
          </p:cNvSpPr>
          <p:nvPr>
            <p:ph idx="1"/>
          </p:nvPr>
        </p:nvSpPr>
        <p:spPr>
          <a:xfrm>
            <a:off x="689112" y="1267990"/>
            <a:ext cx="10664687" cy="5107410"/>
          </a:xfrm>
        </p:spPr>
        <p:txBody>
          <a:bodyPr>
            <a:normAutofit/>
          </a:bodyPr>
          <a:lstStyle/>
          <a:p>
            <a:pPr marL="0" indent="0">
              <a:lnSpc>
                <a:spcPct val="110000"/>
              </a:lnSpc>
              <a:spcBef>
                <a:spcPct val="20000"/>
              </a:spcBef>
              <a:buSzPct val="80000"/>
              <a:buNone/>
            </a:pPr>
            <a:r>
              <a:rPr lang="en-US" dirty="0" smtClean="0"/>
              <a:t>Visualizations such as animations and simulations have been shown to provide many learning benefits, especially in STEM disciplines. </a:t>
            </a:r>
          </a:p>
          <a:p>
            <a:pPr marL="0" indent="0">
              <a:lnSpc>
                <a:spcPct val="110000"/>
              </a:lnSpc>
              <a:spcBef>
                <a:spcPct val="20000"/>
              </a:spcBef>
              <a:buSzPct val="80000"/>
              <a:buNone/>
            </a:pPr>
            <a:r>
              <a:rPr lang="en-US" dirty="0" smtClean="0"/>
              <a:t>Many teachers report using such visualizations in their class. Most play or demonstrate the animation in class, along with narrative explanation.</a:t>
            </a: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pic>
        <p:nvPicPr>
          <p:cNvPr id="1034" name="Picture 10" descr="Fluid Pressure and Flow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182" y="3783599"/>
            <a:ext cx="3430331" cy="257274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r="43576" b="29723"/>
          <a:stretch>
            <a:fillRect/>
          </a:stretch>
        </p:blipFill>
        <p:spPr bwMode="auto">
          <a:xfrm>
            <a:off x="838201" y="3783600"/>
            <a:ext cx="3418644" cy="26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26</a:t>
            </a:fld>
            <a:endParaRPr lang="en-US"/>
          </a:p>
        </p:txBody>
      </p:sp>
    </p:spTree>
    <p:extLst>
      <p:ext uri="{BB962C8B-B14F-4D97-AF65-F5344CB8AC3E}">
        <p14:creationId xmlns:p14="http://schemas.microsoft.com/office/powerpoint/2010/main" val="3400971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Scenario 2: Using visualizations in class</a:t>
            </a:r>
            <a:endParaRPr lang="en-US" b="1" dirty="0"/>
          </a:p>
        </p:txBody>
      </p:sp>
      <p:sp>
        <p:nvSpPr>
          <p:cNvPr id="3" name="Content Placeholder 2"/>
          <p:cNvSpPr>
            <a:spLocks noGrp="1"/>
          </p:cNvSpPr>
          <p:nvPr>
            <p:ph idx="1"/>
          </p:nvPr>
        </p:nvSpPr>
        <p:spPr>
          <a:xfrm>
            <a:off x="689112" y="1248940"/>
            <a:ext cx="10664687" cy="5107410"/>
          </a:xfrm>
        </p:spPr>
        <p:txBody>
          <a:bodyPr>
            <a:normAutofit/>
          </a:bodyPr>
          <a:lstStyle/>
          <a:p>
            <a:pPr marL="0" indent="0">
              <a:lnSpc>
                <a:spcPct val="110000"/>
              </a:lnSpc>
              <a:spcBef>
                <a:spcPct val="20000"/>
              </a:spcBef>
              <a:buSzPct val="80000"/>
              <a:buNone/>
            </a:pPr>
            <a:r>
              <a:rPr lang="en-US" dirty="0" smtClean="0"/>
              <a:t>Visualizations such as animations and simulations have been shown to provide many learning benefits, especially in STEM disciplines. </a:t>
            </a:r>
          </a:p>
          <a:p>
            <a:pPr marL="0" indent="0">
              <a:lnSpc>
                <a:spcPct val="110000"/>
              </a:lnSpc>
              <a:spcBef>
                <a:spcPct val="20000"/>
              </a:spcBef>
              <a:buSzPct val="80000"/>
              <a:buNone/>
            </a:pPr>
            <a:r>
              <a:rPr lang="en-US" dirty="0" smtClean="0"/>
              <a:t>Many teachers report using such visualizations in their class. Most play or demonstrate the animation in class, along with narrative explanation.</a:t>
            </a:r>
          </a:p>
          <a:p>
            <a:pPr marL="0" indent="0">
              <a:lnSpc>
                <a:spcPct val="100000"/>
              </a:lnSpc>
              <a:spcBef>
                <a:spcPts val="0"/>
              </a:spcBef>
              <a:buSzPct val="80000"/>
              <a:buNone/>
            </a:pPr>
            <a:endParaRPr lang="en-US" sz="1800" dirty="0"/>
          </a:p>
          <a:p>
            <a:pPr marL="0" indent="0">
              <a:lnSpc>
                <a:spcPct val="110000"/>
              </a:lnSpc>
              <a:spcBef>
                <a:spcPct val="20000"/>
              </a:spcBef>
              <a:buSzPct val="80000"/>
              <a:buNone/>
            </a:pPr>
            <a:r>
              <a:rPr lang="en-US" i="1" dirty="0" smtClean="0">
                <a:solidFill>
                  <a:srgbClr val="0000FF"/>
                </a:solidFill>
              </a:rPr>
              <a:t>VOTE - Do you think demo &amp; explanations of visualization is effective? </a:t>
            </a:r>
          </a:p>
          <a:p>
            <a:pPr marL="514350" indent="-514350">
              <a:lnSpc>
                <a:spcPct val="110000"/>
              </a:lnSpc>
              <a:spcBef>
                <a:spcPct val="20000"/>
              </a:spcBef>
              <a:buSzPct val="100000"/>
              <a:buAutoNum type="arabicParenR"/>
            </a:pPr>
            <a:r>
              <a:rPr lang="en-US" dirty="0" smtClean="0"/>
              <a:t>Yes</a:t>
            </a:r>
          </a:p>
          <a:p>
            <a:pPr marL="514350" indent="-514350">
              <a:lnSpc>
                <a:spcPct val="110000"/>
              </a:lnSpc>
              <a:spcBef>
                <a:spcPct val="20000"/>
              </a:spcBef>
              <a:buSzPct val="100000"/>
              <a:buAutoNum type="arabicParenR"/>
            </a:pPr>
            <a:r>
              <a:rPr lang="en-US" dirty="0" smtClean="0"/>
              <a:t>No</a:t>
            </a:r>
          </a:p>
          <a:p>
            <a:pPr marL="0" indent="0">
              <a:lnSpc>
                <a:spcPct val="110000"/>
              </a:lnSpc>
              <a:spcBef>
                <a:spcPct val="20000"/>
              </a:spcBef>
              <a:buSzPct val="80000"/>
              <a:buNone/>
            </a:pPr>
            <a:r>
              <a:rPr lang="en-US" dirty="0">
                <a:solidFill>
                  <a:srgbClr val="C00000"/>
                </a:solidFill>
              </a:rPr>
              <a:t>Why or Why not?</a:t>
            </a:r>
            <a:endParaRPr lang="en-US" dirty="0" smtClean="0">
              <a:cs typeface="Calibri"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27</a:t>
            </a:fld>
            <a:endParaRPr lang="en-US"/>
          </a:p>
        </p:txBody>
      </p:sp>
    </p:spTree>
    <p:extLst>
      <p:ext uri="{BB962C8B-B14F-4D97-AF65-F5344CB8AC3E}">
        <p14:creationId xmlns:p14="http://schemas.microsoft.com/office/powerpoint/2010/main" val="9691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What do you mean by “effective”? </a:t>
            </a:r>
            <a:endParaRPr lang="en-US" b="1" dirty="0"/>
          </a:p>
        </p:txBody>
      </p:sp>
      <p:sp>
        <p:nvSpPr>
          <p:cNvPr id="3" name="Content Placeholder 2"/>
          <p:cNvSpPr>
            <a:spLocks noGrp="1"/>
          </p:cNvSpPr>
          <p:nvPr>
            <p:ph idx="1"/>
          </p:nvPr>
        </p:nvSpPr>
        <p:spPr>
          <a:xfrm>
            <a:off x="689112" y="1248940"/>
            <a:ext cx="10664687" cy="5107410"/>
          </a:xfrm>
        </p:spPr>
        <p:txBody>
          <a:bodyPr>
            <a:normAutofit/>
          </a:bodyPr>
          <a:lstStyle/>
          <a:p>
            <a:pPr marL="0" indent="0">
              <a:lnSpc>
                <a:spcPct val="110000"/>
              </a:lnSpc>
              <a:spcBef>
                <a:spcPct val="0"/>
              </a:spcBef>
              <a:buClr>
                <a:srgbClr val="000000"/>
              </a:buClr>
              <a:buNone/>
            </a:pPr>
            <a:r>
              <a:rPr lang="en-US" i="1" dirty="0" smtClean="0">
                <a:solidFill>
                  <a:srgbClr val="0000FF"/>
                </a:solidFill>
              </a:rPr>
              <a:t>Do you </a:t>
            </a:r>
            <a:r>
              <a:rPr lang="en-US" i="1" dirty="0">
                <a:solidFill>
                  <a:srgbClr val="0000FF"/>
                </a:solidFill>
              </a:rPr>
              <a:t>think demo &amp; explanations of visualization is </a:t>
            </a:r>
            <a:r>
              <a:rPr lang="en-US" i="1" u="sng" dirty="0">
                <a:solidFill>
                  <a:srgbClr val="0000FF"/>
                </a:solidFill>
              </a:rPr>
              <a:t>effective</a:t>
            </a:r>
            <a:r>
              <a:rPr lang="en-US" i="1" dirty="0">
                <a:solidFill>
                  <a:srgbClr val="0000FF"/>
                </a:solidFill>
              </a:rPr>
              <a:t>?</a:t>
            </a:r>
            <a:endParaRPr lang="en-US" i="1" dirty="0" smtClean="0">
              <a:cs typeface="Calibri" pitchFamily="34" charset="0"/>
            </a:endParaRPr>
          </a:p>
          <a:p>
            <a:pPr marL="0" indent="0">
              <a:lnSpc>
                <a:spcPct val="110000"/>
              </a:lnSpc>
              <a:spcBef>
                <a:spcPct val="0"/>
              </a:spcBef>
              <a:buClr>
                <a:srgbClr val="000000"/>
              </a:buClr>
              <a:buNone/>
            </a:pPr>
            <a:r>
              <a:rPr lang="en-US" i="1" dirty="0" smtClean="0">
                <a:cs typeface="Calibri" pitchFamily="34" charset="0"/>
              </a:rPr>
              <a:t>Audience response - Each table say one:</a:t>
            </a:r>
            <a:endParaRPr lang="en-US" dirty="0" smtClean="0">
              <a:cs typeface="Calibri" pitchFamily="34" charset="0"/>
            </a:endParaRPr>
          </a:p>
          <a:p>
            <a:pPr marL="0" indent="0">
              <a:lnSpc>
                <a:spcPct val="110000"/>
              </a:lnSpc>
              <a:spcBef>
                <a:spcPct val="0"/>
              </a:spcBef>
              <a:buClr>
                <a:srgbClr val="000000"/>
              </a:buClr>
              <a:buNone/>
            </a:pPr>
            <a:r>
              <a:rPr lang="en-US" sz="2400" dirty="0" smtClean="0">
                <a:cs typeface="Calibri" pitchFamily="34" charset="0"/>
              </a:rPr>
              <a:t>*</a:t>
            </a:r>
          </a:p>
          <a:p>
            <a:pPr marL="0" indent="0">
              <a:lnSpc>
                <a:spcPct val="110000"/>
              </a:lnSpc>
              <a:spcBef>
                <a:spcPct val="0"/>
              </a:spcBef>
              <a:buClr>
                <a:srgbClr val="000000"/>
              </a:buClr>
              <a:buNone/>
            </a:pPr>
            <a:endParaRPr lang="en-US" sz="2400" i="1" dirty="0" smtClean="0">
              <a:cs typeface="Calibri"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28</a:t>
            </a:fld>
            <a:endParaRPr lang="en-US"/>
          </a:p>
        </p:txBody>
      </p:sp>
    </p:spTree>
    <p:extLst>
      <p:ext uri="{BB962C8B-B14F-4D97-AF65-F5344CB8AC3E}">
        <p14:creationId xmlns:p14="http://schemas.microsoft.com/office/powerpoint/2010/main" val="2589847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What do you mean by effective? </a:t>
            </a:r>
            <a:endParaRPr lang="en-US" b="1" dirty="0"/>
          </a:p>
        </p:txBody>
      </p:sp>
      <p:sp>
        <p:nvSpPr>
          <p:cNvPr id="3" name="Content Placeholder 2"/>
          <p:cNvSpPr>
            <a:spLocks noGrp="1"/>
          </p:cNvSpPr>
          <p:nvPr>
            <p:ph idx="1"/>
          </p:nvPr>
        </p:nvSpPr>
        <p:spPr>
          <a:xfrm>
            <a:off x="689112" y="1248940"/>
            <a:ext cx="10664687" cy="5107410"/>
          </a:xfrm>
        </p:spPr>
        <p:txBody>
          <a:bodyPr>
            <a:normAutofit/>
          </a:bodyPr>
          <a:lstStyle/>
          <a:p>
            <a:pPr marL="0" indent="0">
              <a:lnSpc>
                <a:spcPct val="110000"/>
              </a:lnSpc>
              <a:spcBef>
                <a:spcPct val="0"/>
              </a:spcBef>
              <a:buClr>
                <a:srgbClr val="000000"/>
              </a:buClr>
              <a:buNone/>
            </a:pPr>
            <a:r>
              <a:rPr lang="en-US" i="1" dirty="0" smtClean="0">
                <a:cs typeface="Calibri" pitchFamily="34" charset="0"/>
              </a:rPr>
              <a:t>Responses from previous workshop</a:t>
            </a:r>
          </a:p>
          <a:p>
            <a:pPr marL="225425" indent="-225425">
              <a:lnSpc>
                <a:spcPct val="120000"/>
              </a:lnSpc>
              <a:spcBef>
                <a:spcPts val="0"/>
              </a:spcBef>
              <a:buClr>
                <a:srgbClr val="000000"/>
              </a:buClr>
            </a:pPr>
            <a:r>
              <a:rPr lang="en-US" sz="2600" dirty="0" smtClean="0">
                <a:cs typeface="Calibri" pitchFamily="34" charset="0"/>
              </a:rPr>
              <a:t>Engage students </a:t>
            </a:r>
          </a:p>
          <a:p>
            <a:pPr marL="225425" indent="-225425">
              <a:lnSpc>
                <a:spcPct val="120000"/>
              </a:lnSpc>
              <a:spcBef>
                <a:spcPts val="0"/>
              </a:spcBef>
              <a:buClr>
                <a:srgbClr val="000000"/>
              </a:buClr>
            </a:pPr>
            <a:r>
              <a:rPr lang="en-US" sz="2600" dirty="0" smtClean="0">
                <a:cs typeface="Calibri" pitchFamily="34" charset="0"/>
              </a:rPr>
              <a:t>Learning outcomes improves</a:t>
            </a:r>
          </a:p>
          <a:p>
            <a:pPr marL="225425" indent="-225425">
              <a:lnSpc>
                <a:spcPct val="120000"/>
              </a:lnSpc>
              <a:spcBef>
                <a:spcPts val="0"/>
              </a:spcBef>
              <a:buClr>
                <a:srgbClr val="000000"/>
              </a:buClr>
            </a:pPr>
            <a:r>
              <a:rPr lang="en-US" sz="2600" dirty="0" smtClean="0">
                <a:cs typeface="Calibri" pitchFamily="34" charset="0"/>
              </a:rPr>
              <a:t>Students do some sense-making</a:t>
            </a:r>
          </a:p>
          <a:p>
            <a:pPr marL="225425" indent="-225425">
              <a:lnSpc>
                <a:spcPct val="120000"/>
              </a:lnSpc>
              <a:spcBef>
                <a:spcPts val="0"/>
              </a:spcBef>
              <a:buClr>
                <a:srgbClr val="000000"/>
              </a:buClr>
            </a:pPr>
            <a:r>
              <a:rPr lang="en-US" sz="2600" dirty="0" smtClean="0">
                <a:cs typeface="Calibri" pitchFamily="34" charset="0"/>
              </a:rPr>
              <a:t>Motivation improves</a:t>
            </a:r>
          </a:p>
          <a:p>
            <a:pPr>
              <a:lnSpc>
                <a:spcPct val="120000"/>
              </a:lnSpc>
              <a:spcBef>
                <a:spcPts val="0"/>
              </a:spcBef>
              <a:defRPr/>
            </a:pPr>
            <a:r>
              <a:rPr lang="en-US" altLang="en-US" sz="2600" dirty="0" smtClean="0"/>
              <a:t>Learning </a:t>
            </a:r>
            <a:r>
              <a:rPr lang="en-US" altLang="en-US" sz="2600" dirty="0"/>
              <a:t>of content, facts, concepts </a:t>
            </a:r>
            <a:endParaRPr lang="en-US" altLang="en-US" sz="2600" dirty="0" smtClean="0"/>
          </a:p>
          <a:p>
            <a:pPr>
              <a:lnSpc>
                <a:spcPct val="120000"/>
              </a:lnSpc>
              <a:spcBef>
                <a:spcPts val="0"/>
              </a:spcBef>
              <a:defRPr/>
            </a:pPr>
            <a:r>
              <a:rPr lang="en-US" altLang="en-US" sz="2600" dirty="0" err="1" smtClean="0"/>
              <a:t>Viz</a:t>
            </a:r>
            <a:r>
              <a:rPr lang="en-US" altLang="en-US" sz="2600" dirty="0" smtClean="0"/>
              <a:t> </a:t>
            </a:r>
            <a:r>
              <a:rPr lang="en-US" altLang="en-US" sz="2600" dirty="0"/>
              <a:t>is effective if students are able to </a:t>
            </a:r>
            <a:r>
              <a:rPr lang="en-US" altLang="en-US" sz="2600" dirty="0" smtClean="0"/>
              <a:t>see invisible </a:t>
            </a:r>
            <a:r>
              <a:rPr lang="en-US" altLang="en-US" sz="2600" dirty="0"/>
              <a:t>objects</a:t>
            </a:r>
          </a:p>
          <a:p>
            <a:pPr>
              <a:lnSpc>
                <a:spcPct val="120000"/>
              </a:lnSpc>
              <a:spcBef>
                <a:spcPts val="0"/>
              </a:spcBef>
              <a:defRPr/>
            </a:pPr>
            <a:r>
              <a:rPr lang="en-US" altLang="en-US" sz="2600" dirty="0" smtClean="0"/>
              <a:t>Visualize </a:t>
            </a:r>
            <a:r>
              <a:rPr lang="en-US" altLang="en-US" sz="2600" dirty="0"/>
              <a:t>objects hard to imagine - mirage</a:t>
            </a:r>
          </a:p>
          <a:p>
            <a:pPr>
              <a:lnSpc>
                <a:spcPct val="120000"/>
              </a:lnSpc>
              <a:spcBef>
                <a:spcPts val="0"/>
              </a:spcBef>
              <a:defRPr/>
            </a:pPr>
            <a:r>
              <a:rPr lang="en-US" altLang="en-US" sz="2600" dirty="0"/>
              <a:t>Grasp attention of </a:t>
            </a:r>
            <a:r>
              <a:rPr lang="en-US" altLang="en-US" sz="2600" dirty="0" smtClean="0"/>
              <a:t>student</a:t>
            </a:r>
            <a:endParaRPr lang="en-US" altLang="en-US" sz="2600" dirty="0"/>
          </a:p>
          <a:p>
            <a:pPr>
              <a:lnSpc>
                <a:spcPct val="120000"/>
              </a:lnSpc>
              <a:spcBef>
                <a:spcPts val="0"/>
              </a:spcBef>
              <a:defRPr/>
            </a:pPr>
            <a:r>
              <a:rPr lang="en-US" altLang="en-US" sz="2600" dirty="0" smtClean="0"/>
              <a:t>Visualization should </a:t>
            </a:r>
            <a:r>
              <a:rPr lang="en-US" altLang="en-US" sz="2600" dirty="0"/>
              <a:t>not lead to misconception </a:t>
            </a:r>
          </a:p>
          <a:p>
            <a:pPr marL="0" indent="0">
              <a:lnSpc>
                <a:spcPct val="110000"/>
              </a:lnSpc>
              <a:spcBef>
                <a:spcPct val="0"/>
              </a:spcBef>
              <a:buClr>
                <a:srgbClr val="000000"/>
              </a:buClr>
              <a:buNone/>
            </a:pPr>
            <a:endParaRPr lang="en-US" dirty="0" smtClean="0">
              <a:cs typeface="Calibri" pitchFamily="34" charset="0"/>
            </a:endParaRPr>
          </a:p>
          <a:p>
            <a:pPr marL="225425" indent="-225425">
              <a:lnSpc>
                <a:spcPct val="110000"/>
              </a:lnSpc>
              <a:spcBef>
                <a:spcPct val="0"/>
              </a:spcBef>
              <a:buClr>
                <a:srgbClr val="000000"/>
              </a:buClr>
            </a:pPr>
            <a:endParaRPr lang="en-US" dirty="0" smtClean="0">
              <a:cs typeface="Calibri"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29</a:t>
            </a:fld>
            <a:endParaRPr lang="en-US"/>
          </a:p>
        </p:txBody>
      </p:sp>
    </p:spTree>
    <p:extLst>
      <p:ext uri="{BB962C8B-B14F-4D97-AF65-F5344CB8AC3E}">
        <p14:creationId xmlns:p14="http://schemas.microsoft.com/office/powerpoint/2010/main" val="3916620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sz="4000" b="1" dirty="0" smtClean="0">
                <a:solidFill>
                  <a:srgbClr val="800000"/>
                </a:solidFill>
              </a:rPr>
              <a:t>Warm up</a:t>
            </a:r>
            <a:endParaRPr lang="en-US" sz="4000" b="1" dirty="0"/>
          </a:p>
        </p:txBody>
      </p:sp>
      <p:sp>
        <p:nvSpPr>
          <p:cNvPr id="3" name="Content Placeholder 2"/>
          <p:cNvSpPr>
            <a:spLocks noGrp="1"/>
          </p:cNvSpPr>
          <p:nvPr>
            <p:ph idx="1"/>
          </p:nvPr>
        </p:nvSpPr>
        <p:spPr>
          <a:xfrm>
            <a:off x="410817" y="1248939"/>
            <a:ext cx="11260484" cy="5253461"/>
          </a:xfrm>
        </p:spPr>
        <p:txBody>
          <a:bodyPr>
            <a:normAutofit/>
          </a:bodyPr>
          <a:lstStyle/>
          <a:p>
            <a:pPr marL="0" indent="0">
              <a:lnSpc>
                <a:spcPct val="110000"/>
              </a:lnSpc>
              <a:spcBef>
                <a:spcPts val="0"/>
              </a:spcBef>
              <a:buNone/>
              <a:defRPr/>
            </a:pPr>
            <a:r>
              <a:rPr lang="en-US" altLang="en-US" dirty="0" smtClean="0"/>
              <a:t>Think of one activity that you feel you excel at doing.</a:t>
            </a:r>
          </a:p>
          <a:p>
            <a:pPr marL="0" indent="0">
              <a:lnSpc>
                <a:spcPct val="110000"/>
              </a:lnSpc>
              <a:spcBef>
                <a:spcPts val="0"/>
              </a:spcBef>
              <a:buNone/>
              <a:defRPr/>
            </a:pPr>
            <a:endParaRPr lang="en-US" dirty="0" smtClean="0">
              <a:solidFill>
                <a:srgbClr val="0000FF"/>
              </a:solidFill>
            </a:endParaRPr>
          </a:p>
          <a:p>
            <a:pPr marL="0" indent="0">
              <a:lnSpc>
                <a:spcPct val="110000"/>
              </a:lnSpc>
              <a:spcBef>
                <a:spcPts val="0"/>
              </a:spcBef>
              <a:buNone/>
              <a:defRPr/>
            </a:pPr>
            <a:r>
              <a:rPr lang="en-US" dirty="0" smtClean="0">
                <a:solidFill>
                  <a:srgbClr val="0000FF"/>
                </a:solidFill>
              </a:rPr>
              <a:t>Write down your answer. You need not share this with anyone!</a:t>
            </a:r>
          </a:p>
          <a:p>
            <a:pPr marL="0" indent="0">
              <a:lnSpc>
                <a:spcPct val="110000"/>
              </a:lnSpc>
              <a:spcBef>
                <a:spcPts val="0"/>
              </a:spcBef>
              <a:buNone/>
              <a:defRPr/>
            </a:pPr>
            <a:endParaRPr lang="en-US" dirty="0">
              <a:solidFill>
                <a:srgbClr val="0000FF"/>
              </a:solidFill>
            </a:endParaRPr>
          </a:p>
          <a:p>
            <a:pPr marL="0" indent="0">
              <a:lnSpc>
                <a:spcPct val="110000"/>
              </a:lnSpc>
              <a:spcBef>
                <a:spcPts val="0"/>
              </a:spcBef>
              <a:buNone/>
              <a:defRPr/>
            </a:pPr>
            <a:r>
              <a:rPr lang="en-US" altLang="en-US" dirty="0"/>
              <a:t>Think </a:t>
            </a:r>
            <a:r>
              <a:rPr lang="en-US" altLang="en-US" dirty="0" smtClean="0"/>
              <a:t>about why you are so good at this activity.</a:t>
            </a:r>
            <a:endParaRPr lang="en-US" altLang="en-US" dirty="0"/>
          </a:p>
          <a:p>
            <a:pPr marL="0" indent="0">
              <a:lnSpc>
                <a:spcPct val="110000"/>
              </a:lnSpc>
              <a:spcBef>
                <a:spcPts val="0"/>
              </a:spcBef>
              <a:buNone/>
              <a:defRPr/>
            </a:pPr>
            <a:endParaRPr lang="en-US" dirty="0">
              <a:solidFill>
                <a:srgbClr val="0000FF"/>
              </a:solidFill>
            </a:endParaRPr>
          </a:p>
          <a:p>
            <a:pPr marL="0" indent="0">
              <a:lnSpc>
                <a:spcPct val="110000"/>
              </a:lnSpc>
              <a:spcBef>
                <a:spcPts val="0"/>
              </a:spcBef>
              <a:buNone/>
              <a:defRPr/>
            </a:pPr>
            <a:r>
              <a:rPr lang="en-US" dirty="0">
                <a:solidFill>
                  <a:srgbClr val="0000FF"/>
                </a:solidFill>
              </a:rPr>
              <a:t>Write down </a:t>
            </a:r>
            <a:r>
              <a:rPr lang="en-US" dirty="0" smtClean="0">
                <a:solidFill>
                  <a:srgbClr val="0000FF"/>
                </a:solidFill>
              </a:rPr>
              <a:t>the top 3 reasons for your mastery in this activity.</a:t>
            </a:r>
            <a:endParaRPr lang="en-IN" dirty="0">
              <a:solidFill>
                <a:srgbClr val="0000FF"/>
              </a:solidFill>
            </a:endParaRPr>
          </a:p>
          <a:p>
            <a:pPr marL="0" indent="0">
              <a:lnSpc>
                <a:spcPct val="110000"/>
              </a:lnSpc>
              <a:spcBef>
                <a:spcPts val="0"/>
              </a:spcBef>
              <a:buNone/>
              <a:defRPr/>
            </a:pPr>
            <a:endParaRPr lang="en-IN" dirty="0">
              <a:solidFill>
                <a:srgbClr val="0000FF"/>
              </a:solidFill>
            </a:endParaRPr>
          </a:p>
          <a:p>
            <a:pPr marL="0" indent="0">
              <a:lnSpc>
                <a:spcPct val="110000"/>
              </a:lnSpc>
              <a:spcBef>
                <a:spcPts val="0"/>
              </a:spcBef>
              <a:buNone/>
              <a:defRPr/>
            </a:pPr>
            <a:r>
              <a:rPr lang="en-IN" dirty="0" smtClean="0">
                <a:solidFill>
                  <a:srgbClr val="C00000"/>
                </a:solidFill>
              </a:rPr>
              <a:t>Let me guess - One of your top 3 reasons is likely to be:</a:t>
            </a:r>
          </a:p>
          <a:p>
            <a:pPr marL="0" indent="0">
              <a:lnSpc>
                <a:spcPct val="110000"/>
              </a:lnSpc>
              <a:spcBef>
                <a:spcPts val="0"/>
              </a:spcBef>
              <a:buNone/>
              <a:defRPr/>
            </a:pPr>
            <a:r>
              <a:rPr lang="en-IN" sz="3600" dirty="0" smtClean="0">
                <a:solidFill>
                  <a:srgbClr val="C00000"/>
                </a:solidFill>
              </a:rPr>
              <a:t>– Practice.	“</a:t>
            </a:r>
            <a:r>
              <a:rPr lang="en-IN" sz="3200" dirty="0" smtClean="0">
                <a:solidFill>
                  <a:srgbClr val="C00000"/>
                </a:solidFill>
              </a:rPr>
              <a:t>Experience</a:t>
            </a:r>
            <a:r>
              <a:rPr lang="en-IN" sz="3600" dirty="0">
                <a:solidFill>
                  <a:srgbClr val="C00000"/>
                </a:solidFill>
              </a:rPr>
              <a:t>”</a:t>
            </a:r>
            <a:endParaRPr lang="en-IN" sz="3600" dirty="0" smtClean="0">
              <a:solidFill>
                <a:srgbClr val="C00000"/>
              </a:solidFill>
            </a:endParaRPr>
          </a:p>
          <a:p>
            <a:pPr marL="0" indent="0">
              <a:lnSpc>
                <a:spcPct val="110000"/>
              </a:lnSpc>
              <a:spcBef>
                <a:spcPts val="0"/>
              </a:spcBef>
              <a:buNone/>
              <a:defRPr/>
            </a:pPr>
            <a:endParaRPr lang="en-IN" sz="3600" dirty="0">
              <a:solidFill>
                <a:srgbClr val="FF0000"/>
              </a:solidFill>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a:t>
            </a:fld>
            <a:endParaRPr lang="en-US"/>
          </a:p>
        </p:txBody>
      </p:sp>
    </p:spTree>
    <p:extLst>
      <p:ext uri="{BB962C8B-B14F-4D97-AF65-F5344CB8AC3E}">
        <p14:creationId xmlns:p14="http://schemas.microsoft.com/office/powerpoint/2010/main" val="264810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What do you mean by effective - Perspectives</a:t>
            </a:r>
            <a:endParaRPr lang="en-US" b="1" dirty="0"/>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14" name="TextBox 13"/>
          <p:cNvSpPr txBox="1"/>
          <p:nvPr/>
        </p:nvSpPr>
        <p:spPr>
          <a:xfrm>
            <a:off x="325857" y="1414946"/>
            <a:ext cx="2765425" cy="1620838"/>
          </a:xfrm>
          <a:prstGeom prst="rect">
            <a:avLst/>
          </a:prstGeom>
        </p:spPr>
        <p:style>
          <a:lnRef idx="2">
            <a:schemeClr val="dk1"/>
          </a:lnRef>
          <a:fillRef idx="1">
            <a:schemeClr val="lt1"/>
          </a:fillRef>
          <a:effectRef idx="0">
            <a:schemeClr val="dk1"/>
          </a:effectRef>
          <a:fontRef idx="minor">
            <a:schemeClr val="dk1"/>
          </a:fontRef>
        </p:style>
        <p:txBody>
          <a:bodyPr wrap="square" lIns="36576" rIns="18288">
            <a:spAutoFit/>
          </a:bodyPr>
          <a:lstStyle/>
          <a:p>
            <a:pPr marL="342900" indent="-342900">
              <a:spcBef>
                <a:spcPts val="400"/>
              </a:spcBef>
              <a:buFontTx/>
              <a:buChar char="-"/>
              <a:defRPr/>
            </a:pPr>
            <a:r>
              <a:rPr lang="en-US" sz="2400" dirty="0" smtClean="0">
                <a:cs typeface="Times New Roman" pitchFamily="18" charset="0"/>
              </a:rPr>
              <a:t>Teacher </a:t>
            </a:r>
            <a:r>
              <a:rPr lang="en-US" sz="2400" dirty="0">
                <a:cs typeface="Times New Roman" pitchFamily="18" charset="0"/>
              </a:rPr>
              <a:t>can cover syllabus </a:t>
            </a:r>
            <a:r>
              <a:rPr lang="en-US" sz="2400" dirty="0" smtClean="0">
                <a:cs typeface="Times New Roman" pitchFamily="18" charset="0"/>
              </a:rPr>
              <a:t>faster</a:t>
            </a:r>
          </a:p>
          <a:p>
            <a:pPr marL="342900" indent="-342900">
              <a:spcBef>
                <a:spcPts val="400"/>
              </a:spcBef>
              <a:buFontTx/>
              <a:buChar char="-"/>
              <a:defRPr/>
            </a:pPr>
            <a:r>
              <a:rPr lang="en-US" sz="2400" dirty="0" smtClean="0">
                <a:cs typeface="Times New Roman" pitchFamily="18" charset="0"/>
              </a:rPr>
              <a:t>Teacher </a:t>
            </a:r>
            <a:r>
              <a:rPr lang="en-US" sz="2400" dirty="0">
                <a:cs typeface="Times New Roman" pitchFamily="18" charset="0"/>
              </a:rPr>
              <a:t>can use more technology</a:t>
            </a:r>
          </a:p>
        </p:txBody>
      </p:sp>
      <p:sp>
        <p:nvSpPr>
          <p:cNvPr id="15" name="Oval Callout 14"/>
          <p:cNvSpPr/>
          <p:nvPr/>
        </p:nvSpPr>
        <p:spPr>
          <a:xfrm>
            <a:off x="191471" y="4091712"/>
            <a:ext cx="2765425" cy="738188"/>
          </a:xfrm>
          <a:prstGeom prst="wedgeEllipseCallout">
            <a:avLst>
              <a:gd name="adj1" fmla="val 3257"/>
              <a:gd name="adj2" fmla="val -186260"/>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dirty="0" smtClean="0"/>
              <a:t>Instructor centric</a:t>
            </a:r>
            <a:endParaRPr lang="en-US" sz="2000" dirty="0"/>
          </a:p>
        </p:txBody>
      </p:sp>
      <p:sp>
        <p:nvSpPr>
          <p:cNvPr id="16" name="TextBox 15"/>
          <p:cNvSpPr txBox="1"/>
          <p:nvPr/>
        </p:nvSpPr>
        <p:spPr>
          <a:xfrm>
            <a:off x="3346074" y="1414827"/>
            <a:ext cx="2590902" cy="16209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Bef>
                <a:spcPts val="400"/>
              </a:spcBef>
              <a:buFontTx/>
              <a:buChar char="-"/>
              <a:defRPr/>
            </a:pPr>
            <a:r>
              <a:rPr lang="en-US" sz="2400" dirty="0" smtClean="0">
                <a:cs typeface="Times New Roman" pitchFamily="18" charset="0"/>
              </a:rPr>
              <a:t>Make invisible elements visible</a:t>
            </a:r>
          </a:p>
          <a:p>
            <a:pPr marL="342900" indent="-342900">
              <a:spcBef>
                <a:spcPts val="400"/>
              </a:spcBef>
              <a:buFontTx/>
              <a:buChar char="-"/>
              <a:defRPr/>
            </a:pPr>
            <a:r>
              <a:rPr lang="en-US" sz="2400" dirty="0" smtClean="0">
                <a:cs typeface="Times New Roman" pitchFamily="18" charset="0"/>
              </a:rPr>
              <a:t>Trace </a:t>
            </a:r>
            <a:r>
              <a:rPr lang="en-US" sz="2400" dirty="0">
                <a:cs typeface="Times New Roman" pitchFamily="18" charset="0"/>
              </a:rPr>
              <a:t>motion / trajectory</a:t>
            </a:r>
          </a:p>
        </p:txBody>
      </p:sp>
      <p:sp>
        <p:nvSpPr>
          <p:cNvPr id="17" name="Oval Callout 16"/>
          <p:cNvSpPr/>
          <p:nvPr/>
        </p:nvSpPr>
        <p:spPr>
          <a:xfrm>
            <a:off x="3346074" y="4034562"/>
            <a:ext cx="2957692" cy="795338"/>
          </a:xfrm>
          <a:prstGeom prst="wedgeEllipseCallout">
            <a:avLst>
              <a:gd name="adj1" fmla="val 405"/>
              <a:gd name="adj2" fmla="val -173603"/>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dirty="0" smtClean="0"/>
              <a:t>Content related</a:t>
            </a:r>
            <a:endParaRPr lang="en-US" sz="2000" dirty="0"/>
          </a:p>
        </p:txBody>
      </p:sp>
      <p:sp>
        <p:nvSpPr>
          <p:cNvPr id="18" name="TextBox 17"/>
          <p:cNvSpPr txBox="1"/>
          <p:nvPr/>
        </p:nvSpPr>
        <p:spPr>
          <a:xfrm>
            <a:off x="6317663" y="1408504"/>
            <a:ext cx="3681106"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dirty="0">
                <a:cs typeface="Times New Roman" pitchFamily="18" charset="0"/>
              </a:rPr>
              <a:t>Students will be able to: </a:t>
            </a:r>
          </a:p>
          <a:p>
            <a:pPr marL="342900" indent="-342900">
              <a:buFontTx/>
              <a:buChar char="-"/>
              <a:defRPr/>
            </a:pPr>
            <a:r>
              <a:rPr lang="en-US" sz="2400" dirty="0" smtClean="0">
                <a:cs typeface="Times New Roman" pitchFamily="18" charset="0"/>
              </a:rPr>
              <a:t>Explain </a:t>
            </a:r>
            <a:r>
              <a:rPr lang="en-US" sz="2400" dirty="0">
                <a:cs typeface="Times New Roman" pitchFamily="18" charset="0"/>
              </a:rPr>
              <a:t>the reason underlying phenomenon </a:t>
            </a:r>
            <a:endParaRPr lang="en-US" sz="2400" dirty="0" smtClean="0">
              <a:cs typeface="Times New Roman" pitchFamily="18" charset="0"/>
            </a:endParaRPr>
          </a:p>
          <a:p>
            <a:pPr marL="342900" indent="-342900">
              <a:buFontTx/>
              <a:buChar char="-"/>
              <a:defRPr/>
            </a:pPr>
            <a:r>
              <a:rPr lang="en-US" sz="2400" dirty="0" smtClean="0">
                <a:cs typeface="Times New Roman" pitchFamily="18" charset="0"/>
              </a:rPr>
              <a:t>Draw </a:t>
            </a:r>
            <a:r>
              <a:rPr lang="en-US" sz="2400" dirty="0">
                <a:cs typeface="Times New Roman" pitchFamily="18" charset="0"/>
              </a:rPr>
              <a:t>multiple </a:t>
            </a:r>
            <a:r>
              <a:rPr lang="en-US" sz="2400" dirty="0" smtClean="0">
                <a:cs typeface="Times New Roman" pitchFamily="18" charset="0"/>
              </a:rPr>
              <a:t>representations</a:t>
            </a:r>
            <a:endParaRPr lang="en-US" sz="2400" dirty="0">
              <a:cs typeface="Times New Roman" pitchFamily="18" charset="0"/>
            </a:endParaRPr>
          </a:p>
        </p:txBody>
      </p:sp>
      <p:sp>
        <p:nvSpPr>
          <p:cNvPr id="19" name="Oval Callout 18"/>
          <p:cNvSpPr/>
          <p:nvPr/>
        </p:nvSpPr>
        <p:spPr>
          <a:xfrm>
            <a:off x="6814343" y="4063931"/>
            <a:ext cx="2780231" cy="793750"/>
          </a:xfrm>
          <a:prstGeom prst="wedgeEllipseCallout">
            <a:avLst>
              <a:gd name="adj1" fmla="val -4035"/>
              <a:gd name="adj2" fmla="val -140602"/>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dirty="0"/>
              <a:t>Student centric</a:t>
            </a:r>
          </a:p>
        </p:txBody>
      </p:sp>
      <p:sp>
        <p:nvSpPr>
          <p:cNvPr id="25" name="TextBox 24"/>
          <p:cNvSpPr txBox="1"/>
          <p:nvPr/>
        </p:nvSpPr>
        <p:spPr>
          <a:xfrm>
            <a:off x="10379456" y="1378963"/>
            <a:ext cx="173303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ts val="400"/>
              </a:spcBef>
              <a:defRPr/>
            </a:pPr>
            <a:r>
              <a:rPr lang="en-US" sz="2400" dirty="0" smtClean="0">
                <a:cs typeface="Times New Roman" pitchFamily="18" charset="0"/>
              </a:rPr>
              <a:t>Improve motivation, attention…</a:t>
            </a:r>
            <a:endParaRPr lang="en-US" sz="2400" dirty="0">
              <a:cs typeface="Times New Roman" pitchFamily="18" charset="0"/>
            </a:endParaRPr>
          </a:p>
        </p:txBody>
      </p:sp>
      <p:sp>
        <p:nvSpPr>
          <p:cNvPr id="26" name="Oval Callout 25"/>
          <p:cNvSpPr/>
          <p:nvPr/>
        </p:nvSpPr>
        <p:spPr>
          <a:xfrm>
            <a:off x="9855856" y="4034562"/>
            <a:ext cx="2780231" cy="793750"/>
          </a:xfrm>
          <a:prstGeom prst="wedgeEllipseCallout">
            <a:avLst>
              <a:gd name="adj1" fmla="val -1175"/>
              <a:gd name="adj2" fmla="val -187350"/>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000" dirty="0" smtClean="0"/>
              <a:t>Affective</a:t>
            </a:r>
            <a:endParaRPr lang="en-US" sz="2000" dirty="0"/>
          </a:p>
        </p:txBody>
      </p:sp>
      <p:sp>
        <p:nvSpPr>
          <p:cNvPr id="27" name="Shape 104"/>
          <p:cNvSpPr txBox="1">
            <a:spLocks/>
          </p:cNvSpPr>
          <p:nvPr/>
        </p:nvSpPr>
        <p:spPr>
          <a:xfrm>
            <a:off x="490330" y="5359399"/>
            <a:ext cx="10863470" cy="1179513"/>
          </a:xfrm>
          <a:prstGeom prst="rect">
            <a:avLst/>
          </a:prstGeom>
        </p:spPr>
        <p:txBody>
          <a:bodyPr vert="horz" lIns="91425" tIns="45700" rIns="91425" bIns="457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buClr>
                <a:srgbClr val="000000"/>
              </a:buClr>
              <a:buSzPct val="25000"/>
            </a:pPr>
            <a:r>
              <a:rPr lang="en-US" altLang="en-US" sz="3200" i="1" dirty="0" smtClean="0">
                <a:solidFill>
                  <a:srgbClr val="0000FF"/>
                </a:solidFill>
                <a:latin typeface="+mn-lt"/>
              </a:rPr>
              <a:t>Which of these goals can be achieved by demo of visualizations? </a:t>
            </a:r>
          </a:p>
        </p:txBody>
      </p:sp>
      <p:sp>
        <p:nvSpPr>
          <p:cNvPr id="3" name="Date Placeholder 2"/>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30</a:t>
            </a:fld>
            <a:endParaRPr lang="en-US"/>
          </a:p>
        </p:txBody>
      </p:sp>
    </p:spTree>
    <p:extLst>
      <p:ext uri="{BB962C8B-B14F-4D97-AF65-F5344CB8AC3E}">
        <p14:creationId xmlns:p14="http://schemas.microsoft.com/office/powerpoint/2010/main" val="7594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5" grpId="0" animBg="1"/>
      <p:bldP spid="26" grpId="0" animBg="1"/>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a:solidFill>
                  <a:srgbClr val="800000"/>
                </a:solidFill>
              </a:rPr>
              <a:t>Results from </a:t>
            </a:r>
            <a:r>
              <a:rPr lang="en-US" b="1" dirty="0" smtClean="0">
                <a:solidFill>
                  <a:srgbClr val="800000"/>
                </a:solidFill>
              </a:rPr>
              <a:t>research on use of visualizations</a:t>
            </a:r>
            <a:endParaRPr lang="en-US" b="1" dirty="0"/>
          </a:p>
        </p:txBody>
      </p:sp>
      <p:sp>
        <p:nvSpPr>
          <p:cNvPr id="3" name="Content Placeholder 2"/>
          <p:cNvSpPr>
            <a:spLocks noGrp="1"/>
          </p:cNvSpPr>
          <p:nvPr>
            <p:ph idx="1"/>
          </p:nvPr>
        </p:nvSpPr>
        <p:spPr>
          <a:xfrm>
            <a:off x="346364" y="1248940"/>
            <a:ext cx="11739619" cy="4992834"/>
          </a:xfrm>
        </p:spPr>
        <p:txBody>
          <a:bodyPr>
            <a:normAutofit/>
          </a:bodyPr>
          <a:lstStyle/>
          <a:p>
            <a:pPr marL="347663" indent="-271463">
              <a:lnSpc>
                <a:spcPct val="110000"/>
              </a:lnSpc>
              <a:spcBef>
                <a:spcPts val="600"/>
              </a:spcBef>
            </a:pPr>
            <a:r>
              <a:rPr lang="en-US" altLang="en-US" dirty="0" smtClean="0"/>
              <a:t>Showing demo alone is not effective </a:t>
            </a:r>
            <a:r>
              <a:rPr lang="en-US" altLang="en-US" dirty="0" err="1" smtClean="0"/>
              <a:t>esp</a:t>
            </a:r>
            <a:r>
              <a:rPr lang="en-US" altLang="en-US" dirty="0" smtClean="0"/>
              <a:t> for student learning </a:t>
            </a:r>
            <a:r>
              <a:rPr lang="en-US" altLang="en-US" sz="1600" dirty="0" smtClean="0"/>
              <a:t>(Hansen et al 2000)</a:t>
            </a:r>
          </a:p>
          <a:p>
            <a:pPr marL="347663" indent="-271463">
              <a:lnSpc>
                <a:spcPct val="110000"/>
              </a:lnSpc>
              <a:spcBef>
                <a:spcPts val="600"/>
              </a:spcBef>
            </a:pPr>
            <a:r>
              <a:rPr lang="en-US" altLang="en-US" dirty="0" smtClean="0"/>
              <a:t>Potential benefits of visualization is lost if students merely watch </a:t>
            </a:r>
            <a:r>
              <a:rPr lang="en-US" altLang="en-US" sz="1600" dirty="0" smtClean="0"/>
              <a:t>(Lindgren &amp; Schwartz)</a:t>
            </a:r>
          </a:p>
          <a:p>
            <a:pPr marL="347663" indent="-271463">
              <a:lnSpc>
                <a:spcPct val="110000"/>
              </a:lnSpc>
              <a:spcBef>
                <a:spcPts val="600"/>
              </a:spcBef>
            </a:pPr>
            <a:r>
              <a:rPr lang="en-US" altLang="en-US" dirty="0" smtClean="0"/>
              <a:t>The way the instructor teaches with the visualization has a profound       effect on learning effectiveness </a:t>
            </a:r>
            <a:r>
              <a:rPr lang="en-US" altLang="en-US" sz="1600" dirty="0" smtClean="0"/>
              <a:t>(</a:t>
            </a:r>
            <a:r>
              <a:rPr lang="en-US" altLang="en-US" sz="1600" dirty="0" err="1" smtClean="0"/>
              <a:t>Bratina</a:t>
            </a:r>
            <a:r>
              <a:rPr lang="en-US" altLang="en-US" sz="1600" dirty="0" smtClean="0"/>
              <a:t> et.al, 2002). </a:t>
            </a:r>
          </a:p>
          <a:p>
            <a:pPr marL="347663" indent="-271463">
              <a:lnSpc>
                <a:spcPct val="110000"/>
              </a:lnSpc>
              <a:spcBef>
                <a:spcPts val="600"/>
              </a:spcBef>
            </a:pPr>
            <a:endParaRPr lang="en-US" altLang="en-US" sz="1800" dirty="0" smtClean="0">
              <a:solidFill>
                <a:schemeClr val="bg2">
                  <a:lumMod val="75000"/>
                </a:schemeClr>
              </a:solidFill>
            </a:endParaRPr>
          </a:p>
          <a:p>
            <a:pPr marL="347663" indent="-271463">
              <a:lnSpc>
                <a:spcPct val="110000"/>
              </a:lnSpc>
              <a:spcBef>
                <a:spcPts val="600"/>
              </a:spcBef>
            </a:pPr>
            <a:r>
              <a:rPr lang="en-US" altLang="en-US" dirty="0" smtClean="0">
                <a:sym typeface="Calibri" panose="020F0502020204030204" pitchFamily="34" charset="0"/>
              </a:rPr>
              <a:t>Active-learning instructional </a:t>
            </a:r>
            <a:r>
              <a:rPr lang="en-US" altLang="en-US" dirty="0">
                <a:sym typeface="Calibri" panose="020F0502020204030204" pitchFamily="34" charset="0"/>
              </a:rPr>
              <a:t>strategy with visualization led to improved </a:t>
            </a:r>
            <a:r>
              <a:rPr lang="en-US" altLang="en-US" dirty="0" smtClean="0">
                <a:sym typeface="Calibri" panose="020F0502020204030204" pitchFamily="34" charset="0"/>
              </a:rPr>
              <a:t>outcomes </a:t>
            </a:r>
            <a:r>
              <a:rPr lang="en-US" altLang="en-US" dirty="0">
                <a:sym typeface="Calibri" panose="020F0502020204030204" pitchFamily="34" charset="0"/>
              </a:rPr>
              <a:t>than </a:t>
            </a:r>
            <a:r>
              <a:rPr lang="en-US" altLang="en-US" dirty="0" smtClean="0">
                <a:sym typeface="Calibri" panose="020F0502020204030204" pitchFamily="34" charset="0"/>
              </a:rPr>
              <a:t>mere viewing </a:t>
            </a:r>
            <a:r>
              <a:rPr lang="en-US" altLang="en-US" sz="1600" dirty="0" smtClean="0">
                <a:solidFill>
                  <a:srgbClr val="00B050"/>
                </a:solidFill>
                <a:sym typeface="Calibri" panose="020F0502020204030204" pitchFamily="34" charset="0"/>
              </a:rPr>
              <a:t>(</a:t>
            </a:r>
            <a:r>
              <a:rPr lang="en-US" altLang="en-US" sz="1600" dirty="0" err="1" smtClean="0">
                <a:solidFill>
                  <a:srgbClr val="00B050"/>
                </a:solidFill>
                <a:sym typeface="Calibri" panose="020F0502020204030204" pitchFamily="34" charset="0"/>
              </a:rPr>
              <a:t>Laasko</a:t>
            </a:r>
            <a:r>
              <a:rPr lang="en-US" altLang="en-US" sz="1600" dirty="0" smtClean="0">
                <a:solidFill>
                  <a:srgbClr val="00B050"/>
                </a:solidFill>
                <a:sym typeface="Calibri" panose="020F0502020204030204" pitchFamily="34" charset="0"/>
              </a:rPr>
              <a:t> </a:t>
            </a:r>
            <a:r>
              <a:rPr lang="en-US" altLang="en-US" sz="1600" dirty="0">
                <a:solidFill>
                  <a:srgbClr val="00B050"/>
                </a:solidFill>
                <a:sym typeface="Calibri" panose="020F0502020204030204" pitchFamily="34" charset="0"/>
              </a:rPr>
              <a:t>et al </a:t>
            </a:r>
            <a:r>
              <a:rPr lang="en-US" altLang="en-US" sz="1600" dirty="0" smtClean="0">
                <a:solidFill>
                  <a:srgbClr val="00B050"/>
                </a:solidFill>
                <a:sym typeface="Calibri" panose="020F0502020204030204" pitchFamily="34" charset="0"/>
              </a:rPr>
              <a:t>2009; </a:t>
            </a:r>
            <a:r>
              <a:rPr lang="en-US" altLang="en-US" sz="1600" dirty="0" err="1">
                <a:solidFill>
                  <a:srgbClr val="00B050"/>
                </a:solidFill>
                <a:sym typeface="Calibri" panose="020F0502020204030204" pitchFamily="34" charset="0"/>
              </a:rPr>
              <a:t>Windschitl</a:t>
            </a:r>
            <a:r>
              <a:rPr lang="en-US" altLang="en-US" sz="1600" dirty="0">
                <a:solidFill>
                  <a:srgbClr val="00B050"/>
                </a:solidFill>
                <a:sym typeface="Calibri" panose="020F0502020204030204" pitchFamily="34" charset="0"/>
              </a:rPr>
              <a:t> &amp; </a:t>
            </a:r>
            <a:r>
              <a:rPr lang="en-US" altLang="en-US" sz="1600" dirty="0" smtClean="0">
                <a:solidFill>
                  <a:srgbClr val="00B050"/>
                </a:solidFill>
                <a:sym typeface="Calibri" panose="020F0502020204030204" pitchFamily="34" charset="0"/>
              </a:rPr>
              <a:t>Andre 1998, Banerjee, Murthy &amp; </a:t>
            </a:r>
            <a:r>
              <a:rPr lang="en-US" altLang="en-US" sz="1600" dirty="0" err="1" smtClean="0">
                <a:solidFill>
                  <a:srgbClr val="00B050"/>
                </a:solidFill>
                <a:sym typeface="Calibri" panose="020F0502020204030204" pitchFamily="34" charset="0"/>
              </a:rPr>
              <a:t>Iyer</a:t>
            </a:r>
            <a:r>
              <a:rPr lang="en-US" altLang="en-US" sz="1600" dirty="0" smtClean="0">
                <a:solidFill>
                  <a:srgbClr val="00B050"/>
                </a:solidFill>
                <a:sym typeface="Calibri" panose="020F0502020204030204" pitchFamily="34" charset="0"/>
              </a:rPr>
              <a:t> 2015</a:t>
            </a:r>
            <a:r>
              <a:rPr lang="en-US" altLang="en-US" sz="1400" dirty="0" smtClean="0">
                <a:solidFill>
                  <a:srgbClr val="00B050"/>
                </a:solidFill>
                <a:sym typeface="Calibri" panose="020F0502020204030204" pitchFamily="34" charset="0"/>
              </a:rPr>
              <a:t>)</a:t>
            </a:r>
          </a:p>
          <a:p>
            <a:pPr marL="76200" indent="0" algn="ctr">
              <a:lnSpc>
                <a:spcPct val="110000"/>
              </a:lnSpc>
              <a:spcBef>
                <a:spcPts val="600"/>
              </a:spcBef>
              <a:buNone/>
            </a:pPr>
            <a:endParaRPr lang="en-US" altLang="en-US" dirty="0" smtClean="0">
              <a:solidFill>
                <a:srgbClr val="0000FF"/>
              </a:solidFill>
              <a:sym typeface="Calibri" panose="020F0502020204030204" pitchFamily="34" charset="0"/>
            </a:endParaRPr>
          </a:p>
          <a:p>
            <a:pPr marL="76200" indent="0" algn="ctr">
              <a:lnSpc>
                <a:spcPct val="110000"/>
              </a:lnSpc>
              <a:spcBef>
                <a:spcPts val="600"/>
              </a:spcBef>
              <a:buNone/>
            </a:pPr>
            <a:r>
              <a:rPr lang="en-US" altLang="en-US" dirty="0" smtClean="0">
                <a:solidFill>
                  <a:srgbClr val="0000FF"/>
                </a:solidFill>
                <a:sym typeface="Calibri" panose="020F0502020204030204" pitchFamily="34" charset="0"/>
              </a:rPr>
              <a:t>How to incorporate structured active learning strategies? </a:t>
            </a:r>
          </a:p>
        </p:txBody>
      </p:sp>
      <p:sp>
        <p:nvSpPr>
          <p:cNvPr id="5" name="Footer Placeholder 4"/>
          <p:cNvSpPr>
            <a:spLocks noGrp="1"/>
          </p:cNvSpPr>
          <p:nvPr>
            <p:ph type="ftr" sz="quarter" idx="11"/>
          </p:nvPr>
        </p:nvSpPr>
        <p:spPr/>
        <p:txBody>
          <a:bodyPr/>
          <a:lstStyle/>
          <a:p>
            <a:r>
              <a:rPr lang="en-US" smtClean="0"/>
              <a:t>Principal's Workshops, Next Education - 2016</a:t>
            </a:r>
            <a:endParaRPr lang="en-US" dirty="0"/>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31</a:t>
            </a:fld>
            <a:endParaRPr lang="en-US"/>
          </a:p>
        </p:txBody>
      </p:sp>
    </p:spTree>
    <p:extLst>
      <p:ext uri="{BB962C8B-B14F-4D97-AF65-F5344CB8AC3E}">
        <p14:creationId xmlns:p14="http://schemas.microsoft.com/office/powerpoint/2010/main" val="310172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246"/>
            <a:ext cx="10515600" cy="984173"/>
          </a:xfrm>
        </p:spPr>
        <p:txBody>
          <a:bodyPr/>
          <a:lstStyle/>
          <a:p>
            <a:pPr algn="ctr"/>
            <a:r>
              <a:rPr lang="en-US" b="1" dirty="0" smtClean="0">
                <a:solidFill>
                  <a:srgbClr val="800000"/>
                </a:solidFill>
              </a:rPr>
              <a:t>One way – Use Peer Instruction questions</a:t>
            </a:r>
            <a:endParaRPr lang="en-US" b="1" dirty="0"/>
          </a:p>
        </p:txBody>
      </p:sp>
      <p:sp>
        <p:nvSpPr>
          <p:cNvPr id="3" name="Content Placeholder 2"/>
          <p:cNvSpPr>
            <a:spLocks noGrp="1"/>
          </p:cNvSpPr>
          <p:nvPr>
            <p:ph idx="1"/>
          </p:nvPr>
        </p:nvSpPr>
        <p:spPr>
          <a:xfrm>
            <a:off x="384313" y="1103166"/>
            <a:ext cx="11277599" cy="646939"/>
          </a:xfrm>
        </p:spPr>
        <p:txBody>
          <a:bodyPr>
            <a:normAutofit/>
          </a:bodyPr>
          <a:lstStyle/>
          <a:p>
            <a:pPr marL="0" indent="0">
              <a:lnSpc>
                <a:spcPct val="100000"/>
              </a:lnSpc>
              <a:spcBef>
                <a:spcPts val="1800"/>
              </a:spcBef>
              <a:buNone/>
            </a:pPr>
            <a:r>
              <a:rPr lang="en-US" dirty="0" smtClean="0"/>
              <a:t>Peer Instruction is a structured Active Learning strategy (recall ice-bucket Q)</a:t>
            </a:r>
            <a:endParaRPr lang="en-IN" dirty="0"/>
          </a:p>
        </p:txBody>
      </p:sp>
      <p:sp>
        <p:nvSpPr>
          <p:cNvPr id="5" name="Footer Placeholder 4"/>
          <p:cNvSpPr>
            <a:spLocks noGrp="1"/>
          </p:cNvSpPr>
          <p:nvPr>
            <p:ph type="ftr" sz="quarter" idx="11"/>
          </p:nvPr>
        </p:nvSpPr>
        <p:spPr/>
        <p:txBody>
          <a:bodyPr/>
          <a:lstStyle/>
          <a:p>
            <a:r>
              <a:rPr lang="en-US" smtClean="0"/>
              <a:t>Principal's Workshops, Next Education - 2016</a:t>
            </a:r>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
        <p:nvSpPr>
          <p:cNvPr id="7" name="Rounded Rectangle 6"/>
          <p:cNvSpPr/>
          <p:nvPr/>
        </p:nvSpPr>
        <p:spPr>
          <a:xfrm>
            <a:off x="2592736" y="1726014"/>
            <a:ext cx="7716838" cy="4251325"/>
          </a:xfrm>
          <a:prstGeom prst="roundRect">
            <a:avLst/>
          </a:prstGeom>
          <a:noFill/>
          <a:ln w="38100"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p>
        </p:txBody>
      </p:sp>
      <p:pic>
        <p:nvPicPr>
          <p:cNvPr id="8" name="Picture 9" descr="anatomy-ico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2424" y="3103964"/>
            <a:ext cx="22891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p:cNvSpPr txBox="1">
            <a:spLocks noChangeArrowheads="1"/>
          </p:cNvSpPr>
          <p:nvPr/>
        </p:nvSpPr>
        <p:spPr bwMode="auto">
          <a:xfrm>
            <a:off x="5172424" y="2143527"/>
            <a:ext cx="21478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dirty="0">
                <a:solidFill>
                  <a:srgbClr val="800000"/>
                </a:solidFill>
                <a:latin typeface="Calisto MT" panose="02040603050505030304" pitchFamily="18" charset="0"/>
              </a:rPr>
              <a:t>Ask Question</a:t>
            </a:r>
          </a:p>
        </p:txBody>
      </p:sp>
      <p:sp>
        <p:nvSpPr>
          <p:cNvPr id="10" name="TextBox 11"/>
          <p:cNvSpPr txBox="1">
            <a:spLocks noChangeArrowheads="1"/>
          </p:cNvSpPr>
          <p:nvPr/>
        </p:nvSpPr>
        <p:spPr bwMode="auto">
          <a:xfrm>
            <a:off x="7509224" y="3692927"/>
            <a:ext cx="24844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dirty="0">
                <a:solidFill>
                  <a:srgbClr val="800000"/>
                </a:solidFill>
                <a:latin typeface="Calisto MT" panose="02040603050505030304" pitchFamily="18" charset="0"/>
              </a:rPr>
              <a:t>Peer Discussion</a:t>
            </a:r>
          </a:p>
        </p:txBody>
      </p:sp>
      <p:sp>
        <p:nvSpPr>
          <p:cNvPr id="11" name="Bent Arrow 10"/>
          <p:cNvSpPr/>
          <p:nvPr/>
        </p:nvSpPr>
        <p:spPr>
          <a:xfrm rot="10800000">
            <a:off x="7134574" y="4434289"/>
            <a:ext cx="1811337" cy="11207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solidFill>
                <a:schemeClr val="tx1"/>
              </a:solidFill>
            </a:endParaRPr>
          </a:p>
        </p:txBody>
      </p:sp>
      <p:sp>
        <p:nvSpPr>
          <p:cNvPr id="12" name="TextBox 13"/>
          <p:cNvSpPr txBox="1">
            <a:spLocks noChangeArrowheads="1"/>
          </p:cNvSpPr>
          <p:nvPr/>
        </p:nvSpPr>
        <p:spPr bwMode="auto">
          <a:xfrm>
            <a:off x="5969349" y="5056589"/>
            <a:ext cx="8509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a:solidFill>
                  <a:srgbClr val="800000"/>
                </a:solidFill>
                <a:latin typeface="Calisto MT" panose="02040603050505030304" pitchFamily="18" charset="0"/>
              </a:rPr>
              <a:t>Vote</a:t>
            </a:r>
          </a:p>
        </p:txBody>
      </p:sp>
      <p:sp>
        <p:nvSpPr>
          <p:cNvPr id="13" name="Bent Arrow 12"/>
          <p:cNvSpPr/>
          <p:nvPr/>
        </p:nvSpPr>
        <p:spPr>
          <a:xfrm rot="16200000">
            <a:off x="4134198" y="3953277"/>
            <a:ext cx="1120775" cy="2082800"/>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solidFill>
                <a:schemeClr val="tx1"/>
              </a:solidFill>
            </a:endParaRPr>
          </a:p>
        </p:txBody>
      </p:sp>
      <p:sp>
        <p:nvSpPr>
          <p:cNvPr id="14" name="TextBox 15"/>
          <p:cNvSpPr txBox="1">
            <a:spLocks noChangeArrowheads="1"/>
          </p:cNvSpPr>
          <p:nvPr/>
        </p:nvSpPr>
        <p:spPr bwMode="auto">
          <a:xfrm>
            <a:off x="2645124" y="3658002"/>
            <a:ext cx="2855912"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dirty="0">
                <a:solidFill>
                  <a:srgbClr val="800000"/>
                </a:solidFill>
                <a:latin typeface="Calisto MT" panose="02040603050505030304" pitchFamily="18" charset="0"/>
              </a:rPr>
              <a:t>Debrief / </a:t>
            </a:r>
          </a:p>
          <a:p>
            <a:pPr eaLnBrk="1" hangingPunct="1">
              <a:spcBef>
                <a:spcPct val="0"/>
              </a:spcBef>
              <a:buFontTx/>
              <a:buNone/>
            </a:pPr>
            <a:r>
              <a:rPr lang="en-US" altLang="en-US" sz="2700" dirty="0">
                <a:solidFill>
                  <a:srgbClr val="800000"/>
                </a:solidFill>
                <a:latin typeface="Calisto MT" panose="02040603050505030304" pitchFamily="18" charset="0"/>
              </a:rPr>
              <a:t>Class Discussion</a:t>
            </a:r>
          </a:p>
        </p:txBody>
      </p:sp>
      <p:sp>
        <p:nvSpPr>
          <p:cNvPr id="15" name="Bent Arrow 14"/>
          <p:cNvSpPr/>
          <p:nvPr/>
        </p:nvSpPr>
        <p:spPr>
          <a:xfrm rot="5400000">
            <a:off x="7638605" y="2218933"/>
            <a:ext cx="1433513" cy="15144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solidFill>
                <a:schemeClr val="tx1"/>
              </a:solidFill>
            </a:endParaRPr>
          </a:p>
        </p:txBody>
      </p:sp>
      <p:sp>
        <p:nvSpPr>
          <p:cNvPr id="16" name="Bent Arrow 15"/>
          <p:cNvSpPr/>
          <p:nvPr/>
        </p:nvSpPr>
        <p:spPr>
          <a:xfrm>
            <a:off x="3797649" y="2221314"/>
            <a:ext cx="1198562" cy="1471613"/>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eaLnBrk="1" fontAlgn="auto" hangingPunct="1">
              <a:spcBef>
                <a:spcPts val="0"/>
              </a:spcBef>
              <a:spcAft>
                <a:spcPts val="0"/>
              </a:spcAft>
              <a:defRPr/>
            </a:pPr>
            <a:endParaRPr lang="en-US">
              <a:solidFill>
                <a:schemeClr val="tx1"/>
              </a:solidFill>
            </a:endParaRPr>
          </a:p>
        </p:txBody>
      </p:sp>
      <p:sp>
        <p:nvSpPr>
          <p:cNvPr id="17" name="TextBox 16"/>
          <p:cNvSpPr txBox="1"/>
          <p:nvPr/>
        </p:nvSpPr>
        <p:spPr>
          <a:xfrm>
            <a:off x="2645124" y="2603902"/>
            <a:ext cx="1957387" cy="493712"/>
          </a:xfrm>
          <a:prstGeom prst="rect">
            <a:avLst/>
          </a:prstGeom>
          <a:solidFill>
            <a:schemeClr val="bg1">
              <a:alpha val="51000"/>
            </a:schemeClr>
          </a:solidFill>
        </p:spPr>
        <p:txBody>
          <a:bodyPr wrap="none" lIns="82292" tIns="41148" rIns="82292" bIns="41148">
            <a:spAutoFit/>
          </a:bodyPr>
          <a:lstStyle/>
          <a:p>
            <a:pPr defTabSz="457200" eaLnBrk="1" fontAlgn="auto" hangingPunct="1">
              <a:spcBef>
                <a:spcPts val="0"/>
              </a:spcBef>
              <a:spcAft>
                <a:spcPts val="0"/>
              </a:spcAft>
              <a:defRPr/>
            </a:pPr>
            <a:r>
              <a:rPr lang="en-US" sz="2700" dirty="0">
                <a:solidFill>
                  <a:schemeClr val="tx1">
                    <a:lumMod val="75000"/>
                    <a:lumOff val="25000"/>
                  </a:schemeClr>
                </a:solidFill>
                <a:latin typeface="+mn-lt"/>
                <a:cs typeface="+mn-cs"/>
              </a:rPr>
              <a:t>…Lecture…</a:t>
            </a:r>
          </a:p>
        </p:txBody>
      </p:sp>
      <p:sp>
        <p:nvSpPr>
          <p:cNvPr id="18" name="TextBox 19"/>
          <p:cNvSpPr txBox="1">
            <a:spLocks noChangeArrowheads="1"/>
          </p:cNvSpPr>
          <p:nvPr/>
        </p:nvSpPr>
        <p:spPr bwMode="auto">
          <a:xfrm>
            <a:off x="7804499" y="2392764"/>
            <a:ext cx="2171700" cy="904875"/>
          </a:xfrm>
          <a:prstGeom prst="rect">
            <a:avLst/>
          </a:prstGeom>
          <a:solidFill>
            <a:schemeClr val="bg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2" tIns="41148" rIns="82292" bIns="41148">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00" dirty="0">
                <a:solidFill>
                  <a:srgbClr val="404040"/>
                </a:solidFill>
                <a:latin typeface="Calisto MT" panose="02040603050505030304" pitchFamily="18" charset="0"/>
              </a:rPr>
              <a:t>(May vote individually)</a:t>
            </a:r>
          </a:p>
        </p:txBody>
      </p:sp>
      <p:sp>
        <p:nvSpPr>
          <p:cNvPr id="19" name="TextBox 20"/>
          <p:cNvSpPr txBox="1">
            <a:spLocks noChangeArrowheads="1"/>
          </p:cNvSpPr>
          <p:nvPr/>
        </p:nvSpPr>
        <p:spPr bwMode="auto">
          <a:xfrm>
            <a:off x="579861" y="6274548"/>
            <a:ext cx="11374244" cy="488950"/>
          </a:xfrm>
          <a:prstGeom prst="rect">
            <a:avLst/>
          </a:prstGeom>
          <a:solidFill>
            <a:schemeClr val="bg1"/>
          </a:solidFill>
          <a:ln>
            <a:noFill/>
          </a:ln>
        </p:spPr>
        <p:txBody>
          <a:bodyPr lIns="82292" tIns="41148" rIns="82292" bIns="41148"/>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10000"/>
              </a:lnSpc>
              <a:spcBef>
                <a:spcPct val="10000"/>
              </a:spcBef>
              <a:buFontTx/>
              <a:buNone/>
            </a:pPr>
            <a:r>
              <a:rPr lang="en-US" altLang="en-US" sz="1600" dirty="0">
                <a:solidFill>
                  <a:srgbClr val="007006"/>
                </a:solidFill>
              </a:rPr>
              <a:t>Figure attributed to:  Stephanie </a:t>
            </a:r>
            <a:r>
              <a:rPr lang="en-US" altLang="en-US" sz="1600" dirty="0" err="1">
                <a:solidFill>
                  <a:srgbClr val="007006"/>
                </a:solidFill>
              </a:rPr>
              <a:t>Chasteen</a:t>
            </a:r>
            <a:r>
              <a:rPr lang="en-US" altLang="en-US" sz="1600" dirty="0">
                <a:solidFill>
                  <a:srgbClr val="007006"/>
                </a:solidFill>
              </a:rPr>
              <a:t> and the Science Education Initiative at the </a:t>
            </a:r>
            <a:r>
              <a:rPr lang="en-US" altLang="en-US" sz="1600" dirty="0" smtClean="0">
                <a:solidFill>
                  <a:srgbClr val="007006"/>
                </a:solidFill>
              </a:rPr>
              <a:t>University </a:t>
            </a:r>
            <a:r>
              <a:rPr lang="en-US" altLang="en-US" sz="1600" dirty="0">
                <a:solidFill>
                  <a:srgbClr val="007006"/>
                </a:solidFill>
              </a:rPr>
              <a:t>of Colorado </a:t>
            </a:r>
          </a:p>
        </p:txBody>
      </p:sp>
      <p:sp>
        <p:nvSpPr>
          <p:cNvPr id="6" name="Slide Number Placeholder 5"/>
          <p:cNvSpPr>
            <a:spLocks noGrp="1"/>
          </p:cNvSpPr>
          <p:nvPr>
            <p:ph type="sldNum" sz="quarter" idx="12"/>
          </p:nvPr>
        </p:nvSpPr>
        <p:spPr/>
        <p:txBody>
          <a:bodyPr/>
          <a:lstStyle/>
          <a:p>
            <a:fld id="{6255A744-DAA4-4A3D-BD9E-C311E6CB5A18}" type="slidenum">
              <a:rPr lang="en-US" smtClean="0"/>
              <a:t>32</a:t>
            </a:fld>
            <a:endParaRPr lang="en-US"/>
          </a:p>
        </p:txBody>
      </p:sp>
    </p:spTree>
    <p:extLst>
      <p:ext uri="{BB962C8B-B14F-4D97-AF65-F5344CB8AC3E}">
        <p14:creationId xmlns:p14="http://schemas.microsoft.com/office/powerpoint/2010/main" val="1505374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524000" y="-22859"/>
            <a:ext cx="9144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400" b="1" dirty="0">
                <a:solidFill>
                  <a:srgbClr val="800000"/>
                </a:solidFill>
                <a:latin typeface="Calibri Light" panose="020F0302020204030204" pitchFamily="34" charset="0"/>
              </a:rPr>
              <a:t> </a:t>
            </a:r>
            <a:r>
              <a:rPr lang="en-US" altLang="en-US" sz="4400" b="1" dirty="0" smtClean="0">
                <a:solidFill>
                  <a:srgbClr val="800000"/>
                </a:solidFill>
                <a:latin typeface="Calibri Light" panose="020F0302020204030204" pitchFamily="34" charset="0"/>
              </a:rPr>
              <a:t>Implementation of Peer-Instruction</a:t>
            </a:r>
            <a:endParaRPr lang="en-US" altLang="en-US" sz="4400" b="1" dirty="0">
              <a:solidFill>
                <a:srgbClr val="800000"/>
              </a:solidFill>
              <a:latin typeface="Calibri Light" panose="020F0302020204030204" pitchFamily="34" charset="0"/>
            </a:endParaRPr>
          </a:p>
        </p:txBody>
      </p:sp>
      <p:pic>
        <p:nvPicPr>
          <p:cNvPr id="33796" name="Picture 10" descr="ANd9GcSBdpA8kop199NmjbpY4s6yo5D8i85a09af0qRQn9X3XzdpTlk&amp;t=1&amp;usg=__Sfm6ZJLzh42bCHPR9XTfZUqjy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2" y="777959"/>
            <a:ext cx="3450308" cy="244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9" descr="ANd9GcTIk0UIMa4I7iP4ZzZAqAipx31qiFCq-X-15g8G33B4w4pB09o&amp;t=1&amp;usg=__QFhi6ZytcY1A4vZP6E5FeBr5c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22870">
            <a:off x="3505230" y="1337341"/>
            <a:ext cx="914400" cy="182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pi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987426"/>
            <a:ext cx="55959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9203" y="882548"/>
            <a:ext cx="1692797" cy="130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votar.libre-innovation.org/alt/amphi100-resul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161" y="3108304"/>
            <a:ext cx="5848801" cy="37830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1rp2jn8dkvrz.cloudfront.net/assets/how-it-works-2-3222f0ecc13909a56293904bfd3e34a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7099" y="3108304"/>
            <a:ext cx="3330422" cy="39371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6475" y="6430187"/>
            <a:ext cx="4632303" cy="400110"/>
          </a:xfrm>
          <a:prstGeom prst="rect">
            <a:avLst/>
          </a:prstGeom>
          <a:solidFill>
            <a:srgbClr val="0000FF"/>
          </a:solidFill>
          <a:ln>
            <a:noFill/>
          </a:ln>
        </p:spPr>
        <p:txBody>
          <a:bodyPr wrap="square" rtlCol="0">
            <a:spAutoFit/>
          </a:bodyPr>
          <a:lstStyle/>
          <a:p>
            <a:pPr algn="ctr"/>
            <a:r>
              <a:rPr lang="en-US" sz="2000" b="1" dirty="0" smtClean="0">
                <a:solidFill>
                  <a:schemeClr val="bg1"/>
                </a:solidFill>
              </a:rPr>
              <a:t>www.votar.libre-innovation.org</a:t>
            </a:r>
            <a:endParaRPr lang="en-US" sz="2000" b="1" dirty="0">
              <a:solidFill>
                <a:schemeClr val="bg1"/>
              </a:solidFill>
            </a:endParaRPr>
          </a:p>
        </p:txBody>
      </p:sp>
      <p:sp>
        <p:nvSpPr>
          <p:cNvPr id="2" name="Rectangle 1"/>
          <p:cNvSpPr/>
          <p:nvPr/>
        </p:nvSpPr>
        <p:spPr>
          <a:xfrm>
            <a:off x="-429758" y="3074014"/>
            <a:ext cx="6075900" cy="345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543253" y="6345225"/>
            <a:ext cx="2853749" cy="400110"/>
          </a:xfrm>
          <a:prstGeom prst="rect">
            <a:avLst/>
          </a:prstGeom>
          <a:solidFill>
            <a:srgbClr val="0000FF"/>
          </a:solidFill>
          <a:ln>
            <a:noFill/>
          </a:ln>
        </p:spPr>
        <p:txBody>
          <a:bodyPr wrap="square" rtlCol="0">
            <a:spAutoFit/>
          </a:bodyPr>
          <a:lstStyle/>
          <a:p>
            <a:pPr algn="ctr"/>
            <a:r>
              <a:rPr lang="en-US" sz="2000" b="1" dirty="0" smtClean="0">
                <a:solidFill>
                  <a:schemeClr val="bg1"/>
                </a:solidFill>
              </a:rPr>
              <a:t>www.mentimeter.com</a:t>
            </a:r>
            <a:endParaRPr lang="en-US" sz="2000" b="1" dirty="0">
              <a:solidFill>
                <a:schemeClr val="bg1"/>
              </a:solidFill>
            </a:endParaRPr>
          </a:p>
        </p:txBody>
      </p:sp>
      <p:sp>
        <p:nvSpPr>
          <p:cNvPr id="18" name="Rectangle 17"/>
          <p:cNvSpPr/>
          <p:nvPr/>
        </p:nvSpPr>
        <p:spPr>
          <a:xfrm>
            <a:off x="5759491" y="2945952"/>
            <a:ext cx="339622" cy="45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160346" y="3589020"/>
            <a:ext cx="3857924" cy="2675509"/>
            <a:chOff x="5766136" y="4057650"/>
            <a:chExt cx="3223400" cy="2218262"/>
          </a:xfrm>
        </p:grpSpPr>
        <p:grpSp>
          <p:nvGrpSpPr>
            <p:cNvPr id="4" name="Group 3"/>
            <p:cNvGrpSpPr/>
            <p:nvPr/>
          </p:nvGrpSpPr>
          <p:grpSpPr>
            <a:xfrm>
              <a:off x="5766136" y="4159972"/>
              <a:ext cx="3223400" cy="1856715"/>
              <a:chOff x="5766136" y="4159972"/>
              <a:chExt cx="3223400" cy="1856715"/>
            </a:xfrm>
          </p:grpSpPr>
          <p:pic>
            <p:nvPicPr>
              <p:cNvPr id="10" name="Picture 5" descr="h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753977" y="4159972"/>
                <a:ext cx="1235559" cy="185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5766136" y="4166724"/>
                <a:ext cx="1309828" cy="179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h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6777126" y="4166724"/>
                <a:ext cx="1242311" cy="18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5929302" y="4057650"/>
              <a:ext cx="3008958" cy="22182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Date Placeholder 5"/>
          <p:cNvSpPr>
            <a:spLocks noGrp="1"/>
          </p:cNvSpPr>
          <p:nvPr>
            <p:ph type="dt" sz="half" idx="10"/>
          </p:nvPr>
        </p:nvSpPr>
        <p:spPr/>
        <p:txBody>
          <a:bodyPr/>
          <a:lstStyle/>
          <a:p>
            <a:r>
              <a:rPr lang="en-US" smtClean="0"/>
              <a:t>IIT Bombay</a:t>
            </a:r>
            <a:endParaRPr lang="en-US"/>
          </a:p>
        </p:txBody>
      </p:sp>
      <p:sp>
        <p:nvSpPr>
          <p:cNvPr id="9" name="Footer Placeholder 8"/>
          <p:cNvSpPr>
            <a:spLocks noGrp="1"/>
          </p:cNvSpPr>
          <p:nvPr>
            <p:ph type="ftr" sz="quarter" idx="11"/>
          </p:nvPr>
        </p:nvSpPr>
        <p:spPr/>
        <p:txBody>
          <a:bodyPr/>
          <a:lstStyle/>
          <a:p>
            <a:r>
              <a:rPr lang="en-US" smtClean="0"/>
              <a:t>Principal's Workshops, Next Education - 2016</a:t>
            </a:r>
            <a:endParaRPr lang="en-US"/>
          </a:p>
        </p:txBody>
      </p:sp>
      <p:sp>
        <p:nvSpPr>
          <p:cNvPr id="13" name="Slide Number Placeholder 12"/>
          <p:cNvSpPr>
            <a:spLocks noGrp="1"/>
          </p:cNvSpPr>
          <p:nvPr>
            <p:ph type="sldNum" sz="quarter" idx="12"/>
          </p:nvPr>
        </p:nvSpPr>
        <p:spPr/>
        <p:txBody>
          <a:bodyPr/>
          <a:lstStyle/>
          <a:p>
            <a:fld id="{6255A744-DAA4-4A3D-BD9E-C311E6CB5A18}" type="slidenum">
              <a:rPr lang="en-US" smtClean="0"/>
              <a:t>33</a:t>
            </a:fld>
            <a:endParaRPr lang="en-US"/>
          </a:p>
        </p:txBody>
      </p:sp>
    </p:spTree>
    <p:extLst>
      <p:ext uri="{BB962C8B-B14F-4D97-AF65-F5344CB8AC3E}">
        <p14:creationId xmlns:p14="http://schemas.microsoft.com/office/powerpoint/2010/main" val="20596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7"/>
            <a:ext cx="10863470" cy="801324"/>
          </a:xfrm>
        </p:spPr>
        <p:txBody>
          <a:bodyPr>
            <a:normAutofit/>
          </a:bodyPr>
          <a:lstStyle/>
          <a:p>
            <a:pPr algn="ctr"/>
            <a:r>
              <a:rPr lang="en-US" sz="3600" b="1" dirty="0" smtClean="0">
                <a:solidFill>
                  <a:srgbClr val="800000"/>
                </a:solidFill>
              </a:rPr>
              <a:t>Example of PI question with visualization– Predict outcome</a:t>
            </a:r>
            <a:endParaRPr lang="en-US" sz="3600" b="1" dirty="0"/>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pic>
        <p:nvPicPr>
          <p:cNvPr id="6" name="Picture 5"/>
          <p:cNvPicPr>
            <a:picLocks noChangeAspect="1" noChangeArrowheads="1"/>
          </p:cNvPicPr>
          <p:nvPr/>
        </p:nvPicPr>
        <p:blipFill>
          <a:blip r:embed="rId3"/>
          <a:srcRect/>
          <a:stretch>
            <a:fillRect/>
          </a:stretch>
        </p:blipFill>
        <p:spPr bwMode="auto">
          <a:xfrm>
            <a:off x="1583353" y="4453168"/>
            <a:ext cx="2147021" cy="2352443"/>
          </a:xfrm>
          <a:prstGeom prst="rect">
            <a:avLst/>
          </a:prstGeom>
          <a:noFill/>
          <a:ln w="9525">
            <a:noFill/>
            <a:miter lim="800000"/>
            <a:headEnd/>
            <a:tailEnd/>
          </a:ln>
          <a:effectLst/>
        </p:spPr>
      </p:pic>
      <p:sp>
        <p:nvSpPr>
          <p:cNvPr id="10" name="Rectangle 5"/>
          <p:cNvSpPr>
            <a:spLocks noChangeArrowheads="1"/>
          </p:cNvSpPr>
          <p:nvPr/>
        </p:nvSpPr>
        <p:spPr bwMode="auto">
          <a:xfrm>
            <a:off x="4568402" y="4523012"/>
            <a:ext cx="3527848" cy="1833338"/>
          </a:xfrm>
          <a:prstGeom prst="rect">
            <a:avLst/>
          </a:prstGeom>
          <a:noFill/>
          <a:ln w="9525">
            <a:solidFill>
              <a:schemeClr val="tx1"/>
            </a:solidFill>
            <a:miter lim="800000"/>
            <a:headEnd/>
            <a:tailEnd/>
          </a:ln>
        </p:spPr>
        <p:txBody>
          <a:bodyPr/>
          <a:lstStyle/>
          <a:p>
            <a:pPr eaLnBrk="0" hangingPunct="0">
              <a:buFont typeface="Arial" charset="0"/>
              <a:buNone/>
            </a:pPr>
            <a:r>
              <a:rPr lang="en-US" sz="2400" dirty="0" smtClean="0">
                <a:latin typeface="Calibri" pitchFamily="34" charset="0"/>
              </a:rPr>
              <a:t>  </a:t>
            </a:r>
            <a:r>
              <a:rPr lang="en-US" sz="2400" i="1" dirty="0" smtClean="0">
                <a:latin typeface="Calibri" pitchFamily="34" charset="0"/>
              </a:rPr>
              <a:t>Will </a:t>
            </a:r>
            <a:r>
              <a:rPr lang="en-US" sz="2400" i="1" dirty="0">
                <a:latin typeface="Calibri" pitchFamily="34" charset="0"/>
              </a:rPr>
              <a:t>the balloon move?</a:t>
            </a:r>
          </a:p>
          <a:p>
            <a:pPr marL="742950" lvl="1" indent="-285750" eaLnBrk="0" hangingPunct="0">
              <a:spcBef>
                <a:spcPct val="30000"/>
              </a:spcBef>
              <a:buFont typeface="Arial" charset="0"/>
              <a:buAutoNum type="alphaUcParenR"/>
            </a:pPr>
            <a:r>
              <a:rPr lang="en-US" sz="2400" dirty="0">
                <a:latin typeface="Calibri" pitchFamily="34" charset="0"/>
              </a:rPr>
              <a:t> Yes, to the left</a:t>
            </a:r>
          </a:p>
          <a:p>
            <a:pPr marL="742950" lvl="1" indent="-285750" eaLnBrk="0" hangingPunct="0">
              <a:spcBef>
                <a:spcPct val="30000"/>
              </a:spcBef>
              <a:buFont typeface="Arial" charset="0"/>
              <a:buAutoNum type="alphaUcParenR"/>
            </a:pPr>
            <a:r>
              <a:rPr lang="en-US" sz="2400" dirty="0">
                <a:latin typeface="Calibri" pitchFamily="34" charset="0"/>
              </a:rPr>
              <a:t> Yes, to the right</a:t>
            </a:r>
          </a:p>
          <a:p>
            <a:pPr marL="742950" lvl="1" indent="-285750" eaLnBrk="0" hangingPunct="0">
              <a:spcBef>
                <a:spcPct val="30000"/>
              </a:spcBef>
              <a:buFont typeface="Arial" charset="0"/>
              <a:buAutoNum type="alphaUcParenR"/>
            </a:pPr>
            <a:r>
              <a:rPr lang="en-US" sz="2400" dirty="0">
                <a:latin typeface="Calibri" pitchFamily="34" charset="0"/>
              </a:rPr>
              <a:t> No</a:t>
            </a:r>
            <a:endParaRPr lang="en-US" dirty="0">
              <a:latin typeface="Calibri" pitchFamily="34" charset="0"/>
            </a:endParaRPr>
          </a:p>
        </p:txBody>
      </p:sp>
      <p:sp>
        <p:nvSpPr>
          <p:cNvPr id="11" name="Rectangle 6"/>
          <p:cNvSpPr>
            <a:spLocks noChangeArrowheads="1"/>
          </p:cNvSpPr>
          <p:nvPr/>
        </p:nvSpPr>
        <p:spPr bwMode="auto">
          <a:xfrm>
            <a:off x="3890266" y="6449165"/>
            <a:ext cx="6446914" cy="522393"/>
          </a:xfrm>
          <a:prstGeom prst="rect">
            <a:avLst/>
          </a:prstGeom>
          <a:solidFill>
            <a:schemeClr val="bg1"/>
          </a:solidFill>
          <a:ln w="9525">
            <a:noFill/>
            <a:miter lim="800000"/>
            <a:headEnd/>
            <a:tailEnd/>
          </a:ln>
          <a:effectLst/>
        </p:spPr>
        <p:txBody>
          <a:bodyPr/>
          <a:lstStyle/>
          <a:p>
            <a:pPr eaLnBrk="0" hangingPunct="0">
              <a:buFont typeface="Arial" charset="0"/>
              <a:buNone/>
            </a:pPr>
            <a:r>
              <a:rPr lang="en-US" sz="1400" dirty="0" smtClean="0"/>
              <a:t>Link to video:</a:t>
            </a:r>
            <a:r>
              <a:rPr lang="en-US" sz="1400" dirty="0" smtClean="0">
                <a:hlinkClick r:id="rId4"/>
              </a:rPr>
              <a:t> http://paer.rutgers.edu/pt3/experiment.php?topicid=13&amp;exptid=121</a:t>
            </a:r>
            <a:r>
              <a:rPr lang="en-US" sz="1400" dirty="0" smtClean="0"/>
              <a:t> </a:t>
            </a:r>
            <a:endParaRPr lang="en-US" sz="1400" dirty="0"/>
          </a:p>
        </p:txBody>
      </p:sp>
      <p:sp>
        <p:nvSpPr>
          <p:cNvPr id="13" name="Shape 105"/>
          <p:cNvSpPr txBox="1">
            <a:spLocks/>
          </p:cNvSpPr>
          <p:nvPr/>
        </p:nvSpPr>
        <p:spPr>
          <a:xfrm>
            <a:off x="1679369" y="1354882"/>
            <a:ext cx="2327275" cy="441325"/>
          </a:xfrm>
          <a:prstGeom prst="rect">
            <a:avLst/>
          </a:prstGeom>
          <a:ln>
            <a:solidFill>
              <a:srgbClr val="C00000"/>
            </a:solidFill>
            <a:miter lim="800000"/>
            <a:headEnd/>
            <a:tailEnd/>
          </a:ln>
        </p:spPr>
        <p:txBody>
          <a:bodyPr vert="horz" lIns="54000" tIns="45700" rIns="18000" bIns="457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30000"/>
              </a:spcBef>
              <a:buFontTx/>
              <a:buNone/>
            </a:pPr>
            <a:r>
              <a:rPr lang="en-US" altLang="en-US" dirty="0" smtClean="0"/>
              <a:t>Observe Phase</a:t>
            </a:r>
          </a:p>
        </p:txBody>
      </p:sp>
      <p:sp>
        <p:nvSpPr>
          <p:cNvPr id="14" name="TextBox 13"/>
          <p:cNvSpPr txBox="1"/>
          <p:nvPr/>
        </p:nvSpPr>
        <p:spPr>
          <a:xfrm>
            <a:off x="1258958" y="1910507"/>
            <a:ext cx="2979462" cy="2323713"/>
          </a:xfrm>
          <a:prstGeom prst="rect">
            <a:avLst/>
          </a:prstGeom>
          <a:noFill/>
          <a:ln>
            <a:solidFill>
              <a:schemeClr val="tx1"/>
            </a:solidFill>
          </a:ln>
        </p:spPr>
        <p:txBody>
          <a:bodyPr wrap="square" lIns="18288" rIns="0">
            <a:spAutoFit/>
          </a:bodyPr>
          <a:lstStyle/>
          <a:p>
            <a:pPr>
              <a:defRPr/>
            </a:pPr>
            <a:r>
              <a:rPr lang="en-US" sz="2000" b="1" dirty="0">
                <a:solidFill>
                  <a:srgbClr val="0000FF"/>
                </a:solidFill>
              </a:rPr>
              <a:t>TEACHER:</a:t>
            </a:r>
          </a:p>
          <a:p>
            <a:pPr marL="228600" indent="-228600">
              <a:buFont typeface="Arial" panose="020B0604020202020204" pitchFamily="34" charset="0"/>
              <a:buChar char="•"/>
              <a:defRPr/>
            </a:pPr>
            <a:r>
              <a:rPr lang="en-US" sz="2000" dirty="0"/>
              <a:t>Play </a:t>
            </a:r>
            <a:r>
              <a:rPr lang="en-US" sz="2000" dirty="0" err="1"/>
              <a:t>viz</a:t>
            </a:r>
            <a:r>
              <a:rPr lang="en-US" sz="2000" dirty="0"/>
              <a:t> </a:t>
            </a:r>
            <a:r>
              <a:rPr lang="en-US" sz="2000" dirty="0" err="1"/>
              <a:t>upto</a:t>
            </a:r>
            <a:r>
              <a:rPr lang="en-US" sz="2000" dirty="0"/>
              <a:t> the point the stimulus is shown.</a:t>
            </a:r>
          </a:p>
          <a:p>
            <a:pPr marL="228600" indent="-228600">
              <a:buFont typeface="Arial" panose="020B0604020202020204" pitchFamily="34" charset="0"/>
              <a:buChar char="•"/>
              <a:defRPr/>
            </a:pPr>
            <a:r>
              <a:rPr lang="en-US" sz="2000" dirty="0"/>
              <a:t>PAUSE before result. Don’t show rest of </a:t>
            </a:r>
            <a:r>
              <a:rPr lang="en-US" sz="2000" dirty="0" err="1"/>
              <a:t>viz</a:t>
            </a:r>
            <a:r>
              <a:rPr lang="en-US" sz="2000" dirty="0"/>
              <a:t> yet.</a:t>
            </a:r>
          </a:p>
          <a:p>
            <a:pPr>
              <a:spcBef>
                <a:spcPts val="600"/>
              </a:spcBef>
              <a:defRPr/>
            </a:pPr>
            <a:r>
              <a:rPr lang="en-US" sz="2000" b="1" dirty="0">
                <a:solidFill>
                  <a:srgbClr val="0000FF"/>
                </a:solidFill>
              </a:rPr>
              <a:t>STUDENTS: </a:t>
            </a:r>
          </a:p>
          <a:p>
            <a:pPr>
              <a:defRPr/>
            </a:pPr>
            <a:r>
              <a:rPr lang="en-US" sz="2000" dirty="0"/>
              <a:t>Observe first part of </a:t>
            </a:r>
            <a:r>
              <a:rPr lang="en-US" sz="2000" dirty="0" err="1"/>
              <a:t>viz</a:t>
            </a:r>
            <a:endParaRPr lang="en-US" sz="2000" b="1" dirty="0"/>
          </a:p>
        </p:txBody>
      </p:sp>
      <p:sp>
        <p:nvSpPr>
          <p:cNvPr id="15" name="TextBox 14"/>
          <p:cNvSpPr txBox="1"/>
          <p:nvPr/>
        </p:nvSpPr>
        <p:spPr>
          <a:xfrm>
            <a:off x="4718605" y="1910507"/>
            <a:ext cx="2979462" cy="2323713"/>
          </a:xfrm>
          <a:prstGeom prst="rect">
            <a:avLst/>
          </a:prstGeom>
          <a:noFill/>
          <a:ln>
            <a:solidFill>
              <a:schemeClr val="tx1"/>
            </a:solidFill>
          </a:ln>
        </p:spPr>
        <p:txBody>
          <a:bodyPr wrap="square" lIns="18288" rIns="0">
            <a:spAutoFit/>
          </a:bodyPr>
          <a:lstStyle/>
          <a:p>
            <a:pPr>
              <a:defRPr/>
            </a:pPr>
            <a:r>
              <a:rPr lang="en-US" sz="2000" b="1" dirty="0">
                <a:solidFill>
                  <a:srgbClr val="0000FF"/>
                </a:solidFill>
              </a:rPr>
              <a:t>TEACHER:</a:t>
            </a:r>
          </a:p>
          <a:p>
            <a:pPr marL="174625" indent="-174625">
              <a:buFont typeface="Arial" panose="020B0604020202020204" pitchFamily="34" charset="0"/>
              <a:buChar char="•"/>
              <a:defRPr/>
            </a:pPr>
            <a:r>
              <a:rPr lang="en-US" sz="2000" dirty="0"/>
              <a:t>Ask students to make prediction: “What will happen if …”</a:t>
            </a:r>
          </a:p>
          <a:p>
            <a:pPr>
              <a:spcBef>
                <a:spcPts val="600"/>
              </a:spcBef>
              <a:defRPr/>
            </a:pPr>
            <a:r>
              <a:rPr lang="en-US" sz="2000" b="1" dirty="0">
                <a:solidFill>
                  <a:srgbClr val="0000FF"/>
                </a:solidFill>
              </a:rPr>
              <a:t>STUDENTS:</a:t>
            </a:r>
          </a:p>
          <a:p>
            <a:pPr marL="174625" indent="-174625">
              <a:buFont typeface="Arial" panose="020B0604020202020204" pitchFamily="34" charset="0"/>
              <a:buChar char="•"/>
              <a:defRPr/>
            </a:pPr>
            <a:r>
              <a:rPr lang="en-US" sz="2000" b="1" u="sng" dirty="0"/>
              <a:t>Make prediction – </a:t>
            </a:r>
            <a:r>
              <a:rPr lang="en-US" sz="2000" b="1" u="sng" dirty="0" smtClean="0"/>
              <a:t>write, vote</a:t>
            </a:r>
            <a:r>
              <a:rPr lang="en-US" sz="2000" b="1" u="sng" dirty="0"/>
              <a:t>, discuss w each other</a:t>
            </a:r>
          </a:p>
        </p:txBody>
      </p:sp>
      <p:cxnSp>
        <p:nvCxnSpPr>
          <p:cNvPr id="16" name="Straight Arrow Connector 15"/>
          <p:cNvCxnSpPr>
            <a:stCxn id="14" idx="3"/>
          </p:cNvCxnSpPr>
          <p:nvPr/>
        </p:nvCxnSpPr>
        <p:spPr>
          <a:xfrm flipV="1">
            <a:off x="4238420" y="3072363"/>
            <a:ext cx="39866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57760" y="1961819"/>
            <a:ext cx="2819400" cy="2015936"/>
          </a:xfrm>
          <a:prstGeom prst="rect">
            <a:avLst/>
          </a:prstGeom>
          <a:noFill/>
          <a:ln>
            <a:solidFill>
              <a:schemeClr val="tx1"/>
            </a:solidFill>
          </a:ln>
        </p:spPr>
        <p:txBody>
          <a:bodyPr lIns="18288" rIns="0">
            <a:spAutoFit/>
          </a:bodyPr>
          <a:lstStyle/>
          <a:p>
            <a:pPr>
              <a:defRPr/>
            </a:pPr>
            <a:r>
              <a:rPr lang="en-US" sz="2000" b="1" dirty="0">
                <a:solidFill>
                  <a:srgbClr val="0000FF"/>
                </a:solidFill>
              </a:rPr>
              <a:t>TEACHER:</a:t>
            </a:r>
          </a:p>
          <a:p>
            <a:pPr marL="174625" indent="-174625">
              <a:buFont typeface="Arial" panose="020B0604020202020204" pitchFamily="34" charset="0"/>
              <a:buChar char="•"/>
              <a:defRPr/>
            </a:pPr>
            <a:r>
              <a:rPr lang="en-US" sz="2000" dirty="0"/>
              <a:t>Shows rest of </a:t>
            </a:r>
            <a:r>
              <a:rPr lang="en-US" sz="2000" dirty="0" err="1"/>
              <a:t>viz</a:t>
            </a:r>
            <a:r>
              <a:rPr lang="en-US" sz="2000" dirty="0"/>
              <a:t>, which has result</a:t>
            </a:r>
          </a:p>
          <a:p>
            <a:pPr>
              <a:spcBef>
                <a:spcPts val="600"/>
              </a:spcBef>
              <a:defRPr/>
            </a:pPr>
            <a:r>
              <a:rPr lang="en-US" sz="2000" b="1" dirty="0">
                <a:solidFill>
                  <a:srgbClr val="0000FF"/>
                </a:solidFill>
              </a:rPr>
              <a:t>STUDENTS:</a:t>
            </a:r>
          </a:p>
          <a:p>
            <a:pPr marL="174625" indent="-174625">
              <a:buFont typeface="Arial" panose="020B0604020202020204" pitchFamily="34" charset="0"/>
              <a:buChar char="•"/>
              <a:defRPr/>
            </a:pPr>
            <a:r>
              <a:rPr lang="en-US" sz="2000" dirty="0"/>
              <a:t>Check their prediction by watching the result in </a:t>
            </a:r>
            <a:r>
              <a:rPr lang="en-US" sz="2000" dirty="0" err="1"/>
              <a:t>viz</a:t>
            </a:r>
            <a:endParaRPr lang="en-US" sz="2000" dirty="0"/>
          </a:p>
        </p:txBody>
      </p:sp>
      <p:cxnSp>
        <p:nvCxnSpPr>
          <p:cNvPr id="18" name="Straight Arrow Connector 17"/>
          <p:cNvCxnSpPr/>
          <p:nvPr/>
        </p:nvCxnSpPr>
        <p:spPr>
          <a:xfrm>
            <a:off x="7805737" y="3072363"/>
            <a:ext cx="34766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Shape 105"/>
          <p:cNvSpPr txBox="1">
            <a:spLocks/>
          </p:cNvSpPr>
          <p:nvPr/>
        </p:nvSpPr>
        <p:spPr bwMode="auto">
          <a:xfrm>
            <a:off x="4924980" y="1339007"/>
            <a:ext cx="2327275" cy="4413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54000" tIns="45700" rIns="18000" bIns="45700"/>
          <a:lstStyle>
            <a:lvl1pPr>
              <a:spcBef>
                <a:spcPct val="20000"/>
              </a:spcBef>
              <a:buChar char="•"/>
              <a:defRPr sz="3200">
                <a:solidFill>
                  <a:schemeClr val="tx1"/>
                </a:solidFill>
                <a:latin typeface="Arial" panose="020B0604020202020204" pitchFamily="34" charset="0"/>
                <a:ea typeface="Osaka" pitchFamily="28" charset="-128"/>
              </a:defRPr>
            </a:lvl1pPr>
            <a:lvl2pPr marL="742950" indent="-107950">
              <a:spcBef>
                <a:spcPct val="20000"/>
              </a:spcBef>
              <a:buChar char="–"/>
              <a:defRPr sz="2800">
                <a:solidFill>
                  <a:schemeClr val="tx1"/>
                </a:solidFill>
                <a:latin typeface="Arial" panose="020B0604020202020204" pitchFamily="34" charset="0"/>
                <a:ea typeface="Osaka" pitchFamily="28" charset="-128"/>
              </a:defRPr>
            </a:lvl2pPr>
            <a:lvl3pPr marL="1143000" indent="-76200">
              <a:spcBef>
                <a:spcPct val="20000"/>
              </a:spcBef>
              <a:buChar char="•"/>
              <a:defRPr sz="2400">
                <a:solidFill>
                  <a:schemeClr val="tx1"/>
                </a:solidFill>
                <a:latin typeface="Arial" panose="020B0604020202020204" pitchFamily="34" charset="0"/>
                <a:ea typeface="Osaka" pitchFamily="28" charset="-128"/>
              </a:defRPr>
            </a:lvl3pPr>
            <a:lvl4pPr marL="1600200" indent="-101600">
              <a:spcBef>
                <a:spcPct val="20000"/>
              </a:spcBef>
              <a:buChar char="–"/>
              <a:defRPr sz="2000">
                <a:solidFill>
                  <a:schemeClr val="tx1"/>
                </a:solidFill>
                <a:latin typeface="Arial" panose="020B0604020202020204" pitchFamily="34" charset="0"/>
                <a:ea typeface="Osaka" pitchFamily="28" charset="-128"/>
              </a:defRPr>
            </a:lvl4pPr>
            <a:lvl5pPr marL="2057400" indent="-101600">
              <a:spcBef>
                <a:spcPct val="20000"/>
              </a:spcBef>
              <a:buChar char="»"/>
              <a:defRPr sz="2000">
                <a:solidFill>
                  <a:schemeClr val="tx1"/>
                </a:solidFill>
                <a:latin typeface="Arial" panose="020B0604020202020204" pitchFamily="34" charset="0"/>
                <a:ea typeface="Osaka" pitchFamily="28" charset="-128"/>
              </a:defRPr>
            </a:lvl5pPr>
            <a:lvl6pPr marL="2514600" indent="-101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6pPr>
            <a:lvl7pPr marL="2971800" indent="-101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7pPr>
            <a:lvl8pPr marL="3429000" indent="-101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8pPr>
            <a:lvl9pPr marL="3886200" indent="-101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9pPr>
          </a:lstStyle>
          <a:p>
            <a:pPr>
              <a:spcBef>
                <a:spcPct val="30000"/>
              </a:spcBef>
              <a:buClr>
                <a:srgbClr val="000000"/>
              </a:buClr>
              <a:buFont typeface="Calibri" panose="020F0502020204030204" pitchFamily="34" charset="0"/>
              <a:buNone/>
            </a:pPr>
            <a:r>
              <a:rPr lang="en-US" altLang="en-US" sz="2400" dirty="0">
                <a:cs typeface="Arial" panose="020B0604020202020204" pitchFamily="34" charset="0"/>
                <a:sym typeface="Arial" panose="020B0604020202020204" pitchFamily="34" charset="0"/>
              </a:rPr>
              <a:t>Predict Phase</a:t>
            </a:r>
          </a:p>
        </p:txBody>
      </p:sp>
      <p:sp>
        <p:nvSpPr>
          <p:cNvPr id="20" name="Shape 105"/>
          <p:cNvSpPr txBox="1">
            <a:spLocks/>
          </p:cNvSpPr>
          <p:nvPr/>
        </p:nvSpPr>
        <p:spPr bwMode="auto">
          <a:xfrm>
            <a:off x="8503822" y="1366003"/>
            <a:ext cx="2327275" cy="4413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54000" tIns="45700" rIns="18000" bIns="45700"/>
          <a:lstStyle>
            <a:lvl1pPr>
              <a:spcBef>
                <a:spcPct val="20000"/>
              </a:spcBef>
              <a:buChar char="•"/>
              <a:defRPr sz="3200">
                <a:solidFill>
                  <a:schemeClr val="tx1"/>
                </a:solidFill>
                <a:latin typeface="Arial" panose="020B0604020202020204" pitchFamily="34" charset="0"/>
                <a:ea typeface="Osaka" pitchFamily="28" charset="-128"/>
              </a:defRPr>
            </a:lvl1pPr>
            <a:lvl2pPr marL="742950" indent="-107950">
              <a:spcBef>
                <a:spcPct val="20000"/>
              </a:spcBef>
              <a:buChar char="–"/>
              <a:defRPr sz="2800">
                <a:solidFill>
                  <a:schemeClr val="tx1"/>
                </a:solidFill>
                <a:latin typeface="Arial" panose="020B0604020202020204" pitchFamily="34" charset="0"/>
                <a:ea typeface="Osaka" pitchFamily="28" charset="-128"/>
              </a:defRPr>
            </a:lvl2pPr>
            <a:lvl3pPr marL="1143000" indent="-76200">
              <a:spcBef>
                <a:spcPct val="20000"/>
              </a:spcBef>
              <a:buChar char="•"/>
              <a:defRPr sz="2400">
                <a:solidFill>
                  <a:schemeClr val="tx1"/>
                </a:solidFill>
                <a:latin typeface="Arial" panose="020B0604020202020204" pitchFamily="34" charset="0"/>
                <a:ea typeface="Osaka" pitchFamily="28" charset="-128"/>
              </a:defRPr>
            </a:lvl3pPr>
            <a:lvl4pPr marL="1600200" indent="-101600">
              <a:spcBef>
                <a:spcPct val="20000"/>
              </a:spcBef>
              <a:buChar char="–"/>
              <a:defRPr sz="2000">
                <a:solidFill>
                  <a:schemeClr val="tx1"/>
                </a:solidFill>
                <a:latin typeface="Arial" panose="020B0604020202020204" pitchFamily="34" charset="0"/>
                <a:ea typeface="Osaka" pitchFamily="28" charset="-128"/>
              </a:defRPr>
            </a:lvl4pPr>
            <a:lvl5pPr marL="2057400" indent="-101600">
              <a:spcBef>
                <a:spcPct val="20000"/>
              </a:spcBef>
              <a:buChar char="»"/>
              <a:defRPr sz="2000">
                <a:solidFill>
                  <a:schemeClr val="tx1"/>
                </a:solidFill>
                <a:latin typeface="Arial" panose="020B0604020202020204" pitchFamily="34" charset="0"/>
                <a:ea typeface="Osaka" pitchFamily="28" charset="-128"/>
              </a:defRPr>
            </a:lvl5pPr>
            <a:lvl6pPr marL="2514600" indent="-101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6pPr>
            <a:lvl7pPr marL="2971800" indent="-101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7pPr>
            <a:lvl8pPr marL="3429000" indent="-101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8pPr>
            <a:lvl9pPr marL="3886200" indent="-101600" eaLnBrk="0" fontAlgn="base" hangingPunct="0">
              <a:spcBef>
                <a:spcPct val="20000"/>
              </a:spcBef>
              <a:spcAft>
                <a:spcPct val="0"/>
              </a:spcAft>
              <a:buChar char="»"/>
              <a:defRPr sz="2000">
                <a:solidFill>
                  <a:schemeClr val="tx1"/>
                </a:solidFill>
                <a:latin typeface="Arial" panose="020B0604020202020204" pitchFamily="34" charset="0"/>
                <a:ea typeface="Osaka" pitchFamily="28" charset="-128"/>
              </a:defRPr>
            </a:lvl9pPr>
          </a:lstStyle>
          <a:p>
            <a:pPr>
              <a:spcBef>
                <a:spcPct val="30000"/>
              </a:spcBef>
              <a:buClr>
                <a:srgbClr val="000000"/>
              </a:buClr>
              <a:buFont typeface="Calibri" panose="020F0502020204030204" pitchFamily="34" charset="0"/>
              <a:buNone/>
            </a:pPr>
            <a:r>
              <a:rPr lang="en-US" altLang="en-US" sz="2400" dirty="0" smtClean="0">
                <a:cs typeface="Arial" panose="020B0604020202020204" pitchFamily="34" charset="0"/>
                <a:sym typeface="Arial" panose="020B0604020202020204" pitchFamily="34" charset="0"/>
              </a:rPr>
              <a:t>Check Phase</a:t>
            </a:r>
            <a:endParaRPr lang="en-US" altLang="en-US" sz="2400" dirty="0">
              <a:cs typeface="Arial" panose="020B0604020202020204" pitchFamily="34" charset="0"/>
              <a:sym typeface="Arial" panose="020B0604020202020204" pitchFamily="34" charset="0"/>
            </a:endParaRPr>
          </a:p>
        </p:txBody>
      </p:sp>
      <p:sp>
        <p:nvSpPr>
          <p:cNvPr id="22" name="Rectangle 5"/>
          <p:cNvSpPr>
            <a:spLocks noChangeArrowheads="1"/>
          </p:cNvSpPr>
          <p:nvPr/>
        </p:nvSpPr>
        <p:spPr bwMode="auto">
          <a:xfrm>
            <a:off x="8339834" y="4503870"/>
            <a:ext cx="2737326" cy="1852480"/>
          </a:xfrm>
          <a:prstGeom prst="rect">
            <a:avLst/>
          </a:prstGeom>
          <a:noFill/>
          <a:ln w="9525">
            <a:solidFill>
              <a:schemeClr val="tx1"/>
            </a:solidFill>
            <a:miter lim="800000"/>
            <a:headEnd/>
            <a:tailEnd/>
          </a:ln>
        </p:spPr>
        <p:txBody>
          <a:bodyPr/>
          <a:lstStyle/>
          <a:p>
            <a:pPr eaLnBrk="0" hangingPunct="0">
              <a:buFont typeface="Arial" charset="0"/>
              <a:buNone/>
            </a:pPr>
            <a:r>
              <a:rPr lang="en-US" sz="2400" dirty="0" smtClean="0">
                <a:latin typeface="Calibri" pitchFamily="34" charset="0"/>
              </a:rPr>
              <a:t>Show rest of movie</a:t>
            </a:r>
            <a:endParaRPr lang="en-US" dirty="0">
              <a:latin typeface="Calibri" pitchFamily="34" charset="0"/>
            </a:endParaRPr>
          </a:p>
        </p:txBody>
      </p:sp>
      <p:sp>
        <p:nvSpPr>
          <p:cNvPr id="3" name="Date Placeholder 2"/>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34</a:t>
            </a:fld>
            <a:endParaRPr lang="en-US"/>
          </a:p>
        </p:txBody>
      </p:sp>
    </p:spTree>
    <p:extLst>
      <p:ext uri="{BB962C8B-B14F-4D97-AF65-F5344CB8AC3E}">
        <p14:creationId xmlns:p14="http://schemas.microsoft.com/office/powerpoint/2010/main" val="255531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7" grpId="0" animBg="1"/>
      <p:bldP spid="19" grpId="0" animBg="1"/>
      <p:bldP spid="20"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2145" name="Rectangle 2"/>
          <p:cNvSpPr>
            <a:spLocks noChangeArrowheads="1"/>
          </p:cNvSpPr>
          <p:nvPr/>
        </p:nvSpPr>
        <p:spPr bwMode="auto">
          <a:xfrm>
            <a:off x="331303" y="201197"/>
            <a:ext cx="11463131" cy="855663"/>
          </a:xfrm>
          <a:prstGeom prst="rect">
            <a:avLst/>
          </a:prstGeom>
          <a:noFill/>
          <a:ln w="9525">
            <a:noFill/>
            <a:miter lim="800000"/>
            <a:headEnd/>
            <a:tailEnd/>
          </a:ln>
        </p:spPr>
        <p:txBody>
          <a:bodyPr lIns="36000" rIns="36000" anchor="ctr"/>
          <a:lstStyle/>
          <a:p>
            <a:pPr algn="ctr" eaLnBrk="0" hangingPunct="0"/>
            <a:r>
              <a:rPr lang="en-US" sz="4400" b="1" dirty="0">
                <a:solidFill>
                  <a:srgbClr val="800000"/>
                </a:solidFill>
                <a:latin typeface="Calibri" pitchFamily="34" charset="0"/>
              </a:rPr>
              <a:t>PI one of the most widely researched* strategies</a:t>
            </a:r>
            <a:r>
              <a:rPr lang="en-US" sz="3600" dirty="0">
                <a:solidFill>
                  <a:srgbClr val="800000"/>
                </a:solidFill>
                <a:latin typeface="Calibri" pitchFamily="34" charset="0"/>
              </a:rPr>
              <a:t/>
            </a:r>
            <a:br>
              <a:rPr lang="en-US" sz="3600" dirty="0">
                <a:solidFill>
                  <a:srgbClr val="800000"/>
                </a:solidFill>
                <a:latin typeface="Calibri" pitchFamily="34" charset="0"/>
              </a:rPr>
            </a:br>
            <a:r>
              <a:rPr lang="en-US" sz="2400" i="1" dirty="0">
                <a:latin typeface="Calibri" pitchFamily="34" charset="0"/>
              </a:rPr>
              <a:t>(* This is good because …)</a:t>
            </a:r>
          </a:p>
        </p:txBody>
      </p:sp>
      <p:sp>
        <p:nvSpPr>
          <p:cNvPr id="262146" name="Content Placeholder 2"/>
          <p:cNvSpPr>
            <a:spLocks/>
          </p:cNvSpPr>
          <p:nvPr/>
        </p:nvSpPr>
        <p:spPr bwMode="auto">
          <a:xfrm>
            <a:off x="569843" y="1295400"/>
            <a:ext cx="11317357" cy="5386388"/>
          </a:xfrm>
          <a:prstGeom prst="rect">
            <a:avLst/>
          </a:prstGeom>
          <a:noFill/>
          <a:ln w="9525">
            <a:noFill/>
            <a:miter lim="800000"/>
            <a:headEnd/>
            <a:tailEnd/>
          </a:ln>
        </p:spPr>
        <p:txBody>
          <a:bodyPr/>
          <a:lstStyle/>
          <a:p>
            <a:pPr marL="177800" indent="-177800">
              <a:spcBef>
                <a:spcPct val="20000"/>
              </a:spcBef>
              <a:buFont typeface="Arial" charset="0"/>
              <a:buChar char="•"/>
            </a:pPr>
            <a:r>
              <a:rPr lang="en-US" sz="2800" dirty="0">
                <a:latin typeface="Calibri" pitchFamily="34" charset="0"/>
              </a:rPr>
              <a:t>Extent of research</a:t>
            </a:r>
            <a:endParaRPr lang="en-IN" sz="2800" dirty="0">
              <a:latin typeface="Calibri" pitchFamily="34" charset="0"/>
            </a:endParaRPr>
          </a:p>
          <a:p>
            <a:pPr marL="742950" lvl="1" indent="-285750">
              <a:spcBef>
                <a:spcPct val="20000"/>
              </a:spcBef>
              <a:buFont typeface="Arial" charset="0"/>
              <a:buChar char="–"/>
            </a:pPr>
            <a:r>
              <a:rPr lang="en-US" sz="2400" dirty="0">
                <a:latin typeface="Calibri" pitchFamily="34" charset="0"/>
              </a:rPr>
              <a:t>300+ research articles </a:t>
            </a:r>
          </a:p>
          <a:p>
            <a:pPr marL="742950" lvl="1" indent="-285750">
              <a:spcBef>
                <a:spcPct val="20000"/>
              </a:spcBef>
              <a:buFont typeface="Arial" charset="0"/>
              <a:buChar char="–"/>
            </a:pPr>
            <a:r>
              <a:rPr lang="en-US" sz="2400" dirty="0">
                <a:latin typeface="Calibri" pitchFamily="34" charset="0"/>
              </a:rPr>
              <a:t>Physics, biology, chemistry </a:t>
            </a:r>
            <a:r>
              <a:rPr lang="en-US" sz="2400" dirty="0" err="1">
                <a:latin typeface="Calibri" pitchFamily="34" charset="0"/>
              </a:rPr>
              <a:t>maths</a:t>
            </a:r>
            <a:r>
              <a:rPr lang="en-US" sz="2400" dirty="0">
                <a:latin typeface="Calibri" pitchFamily="34" charset="0"/>
              </a:rPr>
              <a:t>, CS, engineering, psychology, medicine </a:t>
            </a:r>
            <a:r>
              <a:rPr lang="en-US" sz="2400" dirty="0" smtClean="0">
                <a:latin typeface="Calibri" pitchFamily="34" charset="0"/>
              </a:rPr>
              <a:t>…</a:t>
            </a:r>
            <a:endParaRPr lang="en-US" sz="2400" dirty="0">
              <a:latin typeface="Calibri" pitchFamily="34" charset="0"/>
            </a:endParaRPr>
          </a:p>
          <a:p>
            <a:pPr marL="742950" lvl="1" indent="-285750">
              <a:spcBef>
                <a:spcPct val="20000"/>
              </a:spcBef>
              <a:buFont typeface="Arial" charset="0"/>
              <a:buChar char="–"/>
            </a:pPr>
            <a:r>
              <a:rPr lang="en-US" sz="2400" dirty="0">
                <a:latin typeface="Calibri" pitchFamily="34" charset="0"/>
              </a:rPr>
              <a:t>Many controlled studies using standardized tests</a:t>
            </a:r>
          </a:p>
          <a:p>
            <a:pPr marL="177800" lvl="0" indent="-177800" eaLnBrk="0" hangingPunct="0">
              <a:spcBef>
                <a:spcPct val="40000"/>
              </a:spcBef>
              <a:buFont typeface="Arial" charset="0"/>
              <a:buChar char="•"/>
            </a:pPr>
            <a:r>
              <a:rPr lang="en-US" sz="2800" dirty="0" smtClean="0">
                <a:latin typeface="Calibri" pitchFamily="34" charset="0"/>
              </a:rPr>
              <a:t>Courses using peer instruction outperform traditional lecture courses on a common test – data from 10 years implementation </a:t>
            </a:r>
            <a:r>
              <a:rPr lang="en-US" sz="2000" i="1" dirty="0" smtClean="0">
                <a:solidFill>
                  <a:srgbClr val="016F06"/>
                </a:solidFill>
                <a:latin typeface="Calibri" pitchFamily="34" charset="0"/>
              </a:rPr>
              <a:t>Crouch &amp; Mazur, 2001</a:t>
            </a:r>
            <a:endParaRPr lang="en-US" sz="2800" dirty="0" smtClean="0">
              <a:latin typeface="Calibri" pitchFamily="34" charset="0"/>
            </a:endParaRPr>
          </a:p>
          <a:p>
            <a:pPr marL="177800" indent="-177800" eaLnBrk="0" hangingPunct="0">
              <a:spcBef>
                <a:spcPct val="40000"/>
              </a:spcBef>
              <a:buFont typeface="Arial" charset="0"/>
              <a:buChar char="•"/>
            </a:pPr>
            <a:r>
              <a:rPr lang="en-US" sz="2800" dirty="0" smtClean="0">
                <a:latin typeface="Calibri" pitchFamily="34" charset="0"/>
              </a:rPr>
              <a:t>Students </a:t>
            </a:r>
            <a:r>
              <a:rPr lang="en-US" sz="2800" dirty="0">
                <a:latin typeface="Calibri" pitchFamily="34" charset="0"/>
              </a:rPr>
              <a:t>can better answer a question on their own, after peer instruction discussion, (especially difficult questions) –  study with 16 pairs of isomorphic  questions </a:t>
            </a:r>
            <a:r>
              <a:rPr lang="en-US" sz="2000" i="1" dirty="0">
                <a:solidFill>
                  <a:srgbClr val="016F06"/>
                </a:solidFill>
                <a:latin typeface="Calibri" pitchFamily="34" charset="0"/>
              </a:rPr>
              <a:t>Smith et al, Science 2009</a:t>
            </a:r>
          </a:p>
          <a:p>
            <a:pPr marL="177800" indent="-177800" eaLnBrk="0" hangingPunct="0">
              <a:spcBef>
                <a:spcPct val="40000"/>
              </a:spcBef>
              <a:buFont typeface="Arial" charset="0"/>
              <a:buChar char="•"/>
            </a:pPr>
            <a:r>
              <a:rPr lang="en-US" sz="2800" dirty="0" smtClean="0">
                <a:latin typeface="Calibri" pitchFamily="34" charset="0"/>
              </a:rPr>
              <a:t>Student </a:t>
            </a:r>
            <a:r>
              <a:rPr lang="en-US" sz="2800" dirty="0">
                <a:latin typeface="Calibri" pitchFamily="34" charset="0"/>
              </a:rPr>
              <a:t>perception </a:t>
            </a:r>
            <a:r>
              <a:rPr lang="en-US" sz="2800" dirty="0" smtClean="0">
                <a:latin typeface="Calibri" pitchFamily="34" charset="0"/>
              </a:rPr>
              <a:t>: </a:t>
            </a:r>
            <a:r>
              <a:rPr lang="en-US" sz="2800" dirty="0">
                <a:latin typeface="Calibri" pitchFamily="34" charset="0"/>
              </a:rPr>
              <a:t>clickers help students show up for class, feel part of class community, make their voice heard, hold them accountable</a:t>
            </a:r>
            <a:r>
              <a:rPr lang="en-US" sz="3200" dirty="0">
                <a:latin typeface="Calibri" pitchFamily="34" charset="0"/>
              </a:rPr>
              <a:t> …</a:t>
            </a:r>
            <a:endParaRPr lang="en-US" sz="2800" dirty="0">
              <a:latin typeface="Calibri" pitchFamily="34" charset="0"/>
            </a:endParaRPr>
          </a:p>
        </p:txBody>
      </p:sp>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Principal's Workshops, Next Education - 2016</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35</a:t>
            </a:fld>
            <a:endParaRPr lang="en-US"/>
          </a:p>
        </p:txBody>
      </p:sp>
    </p:spTree>
    <p:extLst>
      <p:ext uri="{BB962C8B-B14F-4D97-AF65-F5344CB8AC3E}">
        <p14:creationId xmlns:p14="http://schemas.microsoft.com/office/powerpoint/2010/main" val="220050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Writing your own Peer Instruction questions</a:t>
            </a:r>
            <a:endParaRPr lang="en-US" b="1" dirty="0"/>
          </a:p>
        </p:txBody>
      </p:sp>
      <p:sp>
        <p:nvSpPr>
          <p:cNvPr id="3" name="Content Placeholder 2"/>
          <p:cNvSpPr>
            <a:spLocks noGrp="1"/>
          </p:cNvSpPr>
          <p:nvPr>
            <p:ph idx="1"/>
          </p:nvPr>
        </p:nvSpPr>
        <p:spPr>
          <a:xfrm>
            <a:off x="384312" y="1248940"/>
            <a:ext cx="11701671" cy="4992834"/>
          </a:xfrm>
        </p:spPr>
        <p:txBody>
          <a:bodyPr>
            <a:normAutofit/>
          </a:bodyPr>
          <a:lstStyle/>
          <a:p>
            <a:pPr marL="225425" indent="-225425">
              <a:lnSpc>
                <a:spcPct val="110000"/>
              </a:lnSpc>
              <a:spcBef>
                <a:spcPts val="600"/>
              </a:spcBef>
            </a:pPr>
            <a:r>
              <a:rPr lang="en-US" altLang="en-US" dirty="0" smtClean="0">
                <a:sym typeface="Calibri" panose="020F0502020204030204" pitchFamily="34" charset="0"/>
              </a:rPr>
              <a:t>There are guidelines for writing peer instruction questions of different types. </a:t>
            </a:r>
          </a:p>
          <a:p>
            <a:pPr marL="225425" indent="-225425">
              <a:lnSpc>
                <a:spcPct val="110000"/>
              </a:lnSpc>
              <a:spcBef>
                <a:spcPts val="600"/>
              </a:spcBef>
            </a:pPr>
            <a:endParaRPr lang="en-US" altLang="en-US" dirty="0" smtClean="0">
              <a:sym typeface="Calibri" panose="020F0502020204030204" pitchFamily="34" charset="0"/>
            </a:endParaRPr>
          </a:p>
          <a:p>
            <a:pPr marL="225425" indent="-225425">
              <a:lnSpc>
                <a:spcPct val="110000"/>
              </a:lnSpc>
              <a:spcBef>
                <a:spcPts val="600"/>
              </a:spcBef>
            </a:pPr>
            <a:r>
              <a:rPr lang="en-US" altLang="en-US" dirty="0" smtClean="0">
                <a:sym typeface="Calibri" panose="020F0502020204030204" pitchFamily="34" charset="0"/>
              </a:rPr>
              <a:t>Let’s go through some types. </a:t>
            </a:r>
          </a:p>
          <a:p>
            <a:pPr marL="457200" lvl="1" indent="0">
              <a:lnSpc>
                <a:spcPct val="110000"/>
              </a:lnSpc>
              <a:spcBef>
                <a:spcPts val="600"/>
              </a:spcBef>
              <a:buNone/>
            </a:pPr>
            <a:r>
              <a:rPr lang="en-US" altLang="en-US" dirty="0" smtClean="0">
                <a:sym typeface="Calibri" panose="020F0502020204030204" pitchFamily="34" charset="0"/>
              </a:rPr>
              <a:t>- We already saw an example of PI question to predict the outcome of an experiment.</a:t>
            </a:r>
          </a:p>
          <a:p>
            <a:pPr marL="225425" indent="-225425">
              <a:lnSpc>
                <a:spcPct val="110000"/>
              </a:lnSpc>
              <a:spcBef>
                <a:spcPts val="600"/>
              </a:spcBef>
            </a:pPr>
            <a:endParaRPr lang="en-US" altLang="en-US" dirty="0" smtClean="0">
              <a:sym typeface="Calibri" panose="020F0502020204030204" pitchFamily="34" charset="0"/>
            </a:endParaRPr>
          </a:p>
          <a:p>
            <a:pPr marL="225425" indent="-225425">
              <a:lnSpc>
                <a:spcPct val="110000"/>
              </a:lnSpc>
              <a:spcBef>
                <a:spcPts val="600"/>
              </a:spcBef>
            </a:pPr>
            <a:r>
              <a:rPr lang="en-US" altLang="en-US" dirty="0" smtClean="0">
                <a:sym typeface="Calibri" panose="020F0502020204030204" pitchFamily="34" charset="0"/>
              </a:rPr>
              <a:t>Examine if suitable for your class and write a question. </a:t>
            </a:r>
            <a:endParaRPr lang="en-US" altLang="en-US" sz="2400" dirty="0">
              <a:sym typeface="Calibri" panose="020F0502020204030204"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36</a:t>
            </a:fld>
            <a:endParaRPr lang="en-US"/>
          </a:p>
        </p:txBody>
      </p:sp>
    </p:spTree>
    <p:extLst>
      <p:ext uri="{BB962C8B-B14F-4D97-AF65-F5344CB8AC3E}">
        <p14:creationId xmlns:p14="http://schemas.microsoft.com/office/powerpoint/2010/main" val="396246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fontScale="90000"/>
          </a:bodyPr>
          <a:lstStyle/>
          <a:p>
            <a:pPr algn="ctr"/>
            <a:r>
              <a:rPr lang="en-US" b="1" dirty="0" smtClean="0">
                <a:solidFill>
                  <a:srgbClr val="800000"/>
                </a:solidFill>
              </a:rPr>
              <a:t>Example: </a:t>
            </a:r>
            <a:br>
              <a:rPr lang="en-US" b="1" dirty="0" smtClean="0">
                <a:solidFill>
                  <a:srgbClr val="800000"/>
                </a:solidFill>
              </a:rPr>
            </a:br>
            <a:r>
              <a:rPr lang="en-US" b="1" dirty="0" smtClean="0">
                <a:solidFill>
                  <a:srgbClr val="800000"/>
                </a:solidFill>
              </a:rPr>
              <a:t>Peer Instruction question for (difficult) concept</a:t>
            </a:r>
            <a:endParaRPr lang="en-US" b="1" dirty="0"/>
          </a:p>
        </p:txBody>
      </p:sp>
      <p:sp>
        <p:nvSpPr>
          <p:cNvPr id="3" name="Content Placeholder 2"/>
          <p:cNvSpPr>
            <a:spLocks noGrp="1"/>
          </p:cNvSpPr>
          <p:nvPr>
            <p:ph idx="1"/>
          </p:nvPr>
        </p:nvSpPr>
        <p:spPr>
          <a:xfrm>
            <a:off x="384312" y="1576966"/>
            <a:ext cx="11396871" cy="4784075"/>
          </a:xfrm>
        </p:spPr>
        <p:txBody>
          <a:bodyPr>
            <a:normAutofit/>
          </a:bodyPr>
          <a:lstStyle/>
          <a:p>
            <a:pPr marL="0" indent="0">
              <a:lnSpc>
                <a:spcPct val="110000"/>
              </a:lnSpc>
              <a:spcBef>
                <a:spcPts val="600"/>
              </a:spcBef>
              <a:buNone/>
            </a:pPr>
            <a:r>
              <a:rPr lang="en-US" altLang="en-US" dirty="0" smtClean="0">
                <a:sym typeface="Calibri" panose="020F0502020204030204" pitchFamily="34" charset="0"/>
              </a:rPr>
              <a:t>A small mango seed can grow into a big tree in a few years. Where does most of the tree’s mass come from as the tree grows?</a:t>
            </a:r>
            <a:endParaRPr lang="en-US" altLang="en-US" dirty="0">
              <a:sym typeface="Calibri" panose="020F0502020204030204" pitchFamily="34" charset="0"/>
            </a:endParaRPr>
          </a:p>
          <a:p>
            <a:pPr marL="514350" indent="-514350">
              <a:lnSpc>
                <a:spcPct val="110000"/>
              </a:lnSpc>
              <a:spcBef>
                <a:spcPts val="600"/>
              </a:spcBef>
              <a:buAutoNum type="arabicParenR"/>
            </a:pPr>
            <a:r>
              <a:rPr lang="en-US" altLang="en-US" dirty="0" smtClean="0">
                <a:sym typeface="Calibri" panose="020F0502020204030204" pitchFamily="34" charset="0"/>
              </a:rPr>
              <a:t>Minerals in the soil</a:t>
            </a:r>
          </a:p>
          <a:p>
            <a:pPr marL="514350" indent="-514350">
              <a:lnSpc>
                <a:spcPct val="110000"/>
              </a:lnSpc>
              <a:spcBef>
                <a:spcPts val="600"/>
              </a:spcBef>
              <a:buAutoNum type="arabicParenR"/>
            </a:pPr>
            <a:r>
              <a:rPr lang="en-US" altLang="en-US" dirty="0" smtClean="0">
                <a:sym typeface="Calibri" panose="020F0502020204030204" pitchFamily="34" charset="0"/>
              </a:rPr>
              <a:t>Water from rainfall</a:t>
            </a:r>
          </a:p>
          <a:p>
            <a:pPr marL="514350" indent="-514350">
              <a:lnSpc>
                <a:spcPct val="110000"/>
              </a:lnSpc>
              <a:spcBef>
                <a:spcPts val="600"/>
              </a:spcBef>
              <a:buAutoNum type="arabicParenR"/>
            </a:pPr>
            <a:r>
              <a:rPr lang="en-US" altLang="en-US" dirty="0" smtClean="0">
                <a:sym typeface="Calibri" panose="020F0502020204030204" pitchFamily="34" charset="0"/>
              </a:rPr>
              <a:t>Gases in the air</a:t>
            </a:r>
          </a:p>
          <a:p>
            <a:pPr marL="514350" indent="-514350">
              <a:lnSpc>
                <a:spcPct val="110000"/>
              </a:lnSpc>
              <a:spcBef>
                <a:spcPts val="600"/>
              </a:spcBef>
              <a:buAutoNum type="arabicParenR"/>
            </a:pPr>
            <a:r>
              <a:rPr lang="en-US" altLang="en-US" dirty="0" smtClean="0">
                <a:sym typeface="Calibri" panose="020F0502020204030204" pitchFamily="34" charset="0"/>
              </a:rPr>
              <a:t>Sunlight</a:t>
            </a:r>
            <a:endParaRPr lang="en-US" altLang="en-US" dirty="0">
              <a:sym typeface="Calibri" panose="020F0502020204030204"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7" name="TextBox 4"/>
          <p:cNvSpPr txBox="1">
            <a:spLocks noChangeArrowheads="1"/>
          </p:cNvSpPr>
          <p:nvPr/>
        </p:nvSpPr>
        <p:spPr bwMode="auto">
          <a:xfrm>
            <a:off x="594157" y="5197325"/>
            <a:ext cx="1121465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smtClean="0">
                <a:solidFill>
                  <a:srgbClr val="FF0000"/>
                </a:solidFill>
                <a:latin typeface="+mn-lt"/>
                <a:ea typeface="ＭＳ Ｐゴシック" charset="0"/>
                <a:cs typeface="ＭＳ Ｐゴシック" charset="0"/>
              </a:rPr>
              <a:t>Note – this and the next few questions are not meant to test your knowledge! Please wear your ‘Teacher-hat’. Think – why /when  is this is useful question? </a:t>
            </a:r>
            <a:endParaRPr lang="en-US" dirty="0">
              <a:solidFill>
                <a:srgbClr val="FF0000"/>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t>37</a:t>
            </a:fld>
            <a:endParaRPr lang="en-US"/>
          </a:p>
        </p:txBody>
      </p:sp>
    </p:spTree>
    <p:extLst>
      <p:ext uri="{BB962C8B-B14F-4D97-AF65-F5344CB8AC3E}">
        <p14:creationId xmlns:p14="http://schemas.microsoft.com/office/powerpoint/2010/main" val="93008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fontScale="90000"/>
          </a:bodyPr>
          <a:lstStyle/>
          <a:p>
            <a:pPr algn="ctr"/>
            <a:r>
              <a:rPr lang="en-US" b="1" dirty="0" smtClean="0">
                <a:solidFill>
                  <a:srgbClr val="800000"/>
                </a:solidFill>
              </a:rPr>
              <a:t>Example: </a:t>
            </a:r>
            <a:br>
              <a:rPr lang="en-US" b="1" dirty="0" smtClean="0">
                <a:solidFill>
                  <a:srgbClr val="800000"/>
                </a:solidFill>
              </a:rPr>
            </a:br>
            <a:r>
              <a:rPr lang="en-US" b="1" dirty="0" smtClean="0">
                <a:solidFill>
                  <a:srgbClr val="800000"/>
                </a:solidFill>
              </a:rPr>
              <a:t>Peer Instruction question for (difficult) concept</a:t>
            </a:r>
            <a:endParaRPr lang="en-US" b="1" dirty="0"/>
          </a:p>
        </p:txBody>
      </p:sp>
      <p:sp>
        <p:nvSpPr>
          <p:cNvPr id="3" name="Content Placeholder 2"/>
          <p:cNvSpPr>
            <a:spLocks noGrp="1"/>
          </p:cNvSpPr>
          <p:nvPr>
            <p:ph idx="1"/>
          </p:nvPr>
        </p:nvSpPr>
        <p:spPr>
          <a:xfrm>
            <a:off x="384312" y="1576966"/>
            <a:ext cx="11396871" cy="4784075"/>
          </a:xfrm>
        </p:spPr>
        <p:txBody>
          <a:bodyPr>
            <a:normAutofit/>
          </a:bodyPr>
          <a:lstStyle/>
          <a:p>
            <a:pPr marL="0" indent="0">
              <a:lnSpc>
                <a:spcPct val="110000"/>
              </a:lnSpc>
              <a:spcBef>
                <a:spcPts val="600"/>
              </a:spcBef>
              <a:buNone/>
            </a:pPr>
            <a:r>
              <a:rPr lang="en-US" altLang="en-US" dirty="0" smtClean="0">
                <a:sym typeface="Calibri" panose="020F0502020204030204" pitchFamily="34" charset="0"/>
              </a:rPr>
              <a:t>A small mango seed can grow into a big tree in a few years. Where does most of the tree’s mass come from as the tree grows?</a:t>
            </a:r>
            <a:endParaRPr lang="en-US" altLang="en-US" dirty="0">
              <a:sym typeface="Calibri" panose="020F0502020204030204" pitchFamily="34" charset="0"/>
            </a:endParaRPr>
          </a:p>
          <a:p>
            <a:pPr marL="514350" indent="-514350">
              <a:lnSpc>
                <a:spcPct val="110000"/>
              </a:lnSpc>
              <a:spcBef>
                <a:spcPts val="600"/>
              </a:spcBef>
              <a:buAutoNum type="arabicParenR"/>
            </a:pPr>
            <a:r>
              <a:rPr lang="en-US" altLang="en-US" dirty="0" smtClean="0">
                <a:sym typeface="Calibri" panose="020F0502020204030204" pitchFamily="34" charset="0"/>
              </a:rPr>
              <a:t>Minerals in the soil</a:t>
            </a:r>
          </a:p>
          <a:p>
            <a:pPr marL="514350" indent="-514350">
              <a:lnSpc>
                <a:spcPct val="110000"/>
              </a:lnSpc>
              <a:spcBef>
                <a:spcPts val="600"/>
              </a:spcBef>
              <a:buAutoNum type="arabicParenR"/>
            </a:pPr>
            <a:r>
              <a:rPr lang="en-US" altLang="en-US" dirty="0" smtClean="0">
                <a:sym typeface="Calibri" panose="020F0502020204030204" pitchFamily="34" charset="0"/>
              </a:rPr>
              <a:t>Water from rainfall</a:t>
            </a:r>
          </a:p>
          <a:p>
            <a:pPr marL="514350" indent="-514350">
              <a:lnSpc>
                <a:spcPct val="110000"/>
              </a:lnSpc>
              <a:spcBef>
                <a:spcPts val="600"/>
              </a:spcBef>
              <a:buAutoNum type="arabicParenR"/>
            </a:pPr>
            <a:r>
              <a:rPr lang="en-US" altLang="en-US" dirty="0" smtClean="0">
                <a:sym typeface="Calibri" panose="020F0502020204030204" pitchFamily="34" charset="0"/>
              </a:rPr>
              <a:t>Gases in the air</a:t>
            </a:r>
          </a:p>
          <a:p>
            <a:pPr marL="514350" indent="-514350">
              <a:lnSpc>
                <a:spcPct val="110000"/>
              </a:lnSpc>
              <a:spcBef>
                <a:spcPts val="600"/>
              </a:spcBef>
              <a:buAutoNum type="arabicParenR"/>
            </a:pPr>
            <a:r>
              <a:rPr lang="en-US" altLang="en-US" dirty="0" smtClean="0">
                <a:sym typeface="Calibri" panose="020F0502020204030204" pitchFamily="34" charset="0"/>
              </a:rPr>
              <a:t>Sunlight</a:t>
            </a:r>
            <a:endParaRPr lang="en-US" altLang="en-US" dirty="0">
              <a:sym typeface="Calibri" panose="020F0502020204030204"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7" name="TextBox 4"/>
          <p:cNvSpPr txBox="1">
            <a:spLocks noChangeArrowheads="1"/>
          </p:cNvSpPr>
          <p:nvPr/>
        </p:nvSpPr>
        <p:spPr bwMode="auto">
          <a:xfrm>
            <a:off x="594157" y="5197325"/>
            <a:ext cx="1121465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lvl="0" defTabSz="914400"/>
            <a:r>
              <a:rPr lang="en-US" sz="2000" dirty="0">
                <a:solidFill>
                  <a:srgbClr val="0000FF"/>
                </a:solidFill>
                <a:latin typeface="Calibri" panose="020F0502020204030204"/>
                <a:ea typeface="ＭＳ Ｐゴシック" charset="0"/>
                <a:cs typeface="ＭＳ Ｐゴシック" charset="0"/>
              </a:rPr>
              <a:t>Answer – not from the soil. Because – if so, there should be less soil around a plant (say in a pot) as it grows. Most of the tree is wood, </a:t>
            </a:r>
            <a:r>
              <a:rPr lang="en-US" sz="2000" dirty="0" err="1">
                <a:solidFill>
                  <a:srgbClr val="0000FF"/>
                </a:solidFill>
                <a:latin typeface="Calibri" panose="020F0502020204030204"/>
                <a:ea typeface="ＭＳ Ｐゴシック" charset="0"/>
                <a:cs typeface="ＭＳ Ｐゴシック" charset="0"/>
              </a:rPr>
              <a:t>ie</a:t>
            </a:r>
            <a:r>
              <a:rPr lang="en-US" sz="2000" dirty="0">
                <a:solidFill>
                  <a:srgbClr val="0000FF"/>
                </a:solidFill>
                <a:latin typeface="Calibri" panose="020F0502020204030204"/>
                <a:ea typeface="ＭＳ Ｐゴシック" charset="0"/>
                <a:cs typeface="ＭＳ Ｐゴシック" charset="0"/>
              </a:rPr>
              <a:t> carbon, which comes from carbon dioxide during photosynthesis.</a:t>
            </a:r>
          </a:p>
        </p:txBody>
      </p:sp>
      <p:sp>
        <p:nvSpPr>
          <p:cNvPr id="8" name="Rectangle 7"/>
          <p:cNvSpPr/>
          <p:nvPr/>
        </p:nvSpPr>
        <p:spPr>
          <a:xfrm>
            <a:off x="384312" y="3723864"/>
            <a:ext cx="3008245" cy="53008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38</a:t>
            </a:fld>
            <a:endParaRPr lang="en-US"/>
          </a:p>
        </p:txBody>
      </p:sp>
    </p:spTree>
    <p:extLst>
      <p:ext uri="{BB962C8B-B14F-4D97-AF65-F5344CB8AC3E}">
        <p14:creationId xmlns:p14="http://schemas.microsoft.com/office/powerpoint/2010/main" val="167739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1373179"/>
          </a:xfrm>
        </p:spPr>
        <p:txBody>
          <a:bodyPr>
            <a:normAutofit/>
          </a:bodyPr>
          <a:lstStyle/>
          <a:p>
            <a:pPr algn="ctr"/>
            <a:r>
              <a:rPr lang="en-US" b="1" dirty="0" smtClean="0">
                <a:solidFill>
                  <a:srgbClr val="800000"/>
                </a:solidFill>
              </a:rPr>
              <a:t>Example: </a:t>
            </a:r>
            <a:br>
              <a:rPr lang="en-US" b="1" dirty="0" smtClean="0">
                <a:solidFill>
                  <a:srgbClr val="800000"/>
                </a:solidFill>
              </a:rPr>
            </a:br>
            <a:r>
              <a:rPr lang="en-US" sz="4000" b="1" dirty="0" smtClean="0">
                <a:solidFill>
                  <a:srgbClr val="800000"/>
                </a:solidFill>
              </a:rPr>
              <a:t>Peer Instruction question for reasoning (science)</a:t>
            </a:r>
            <a:endParaRPr lang="en-US" sz="4000" b="1" dirty="0"/>
          </a:p>
        </p:txBody>
      </p:sp>
      <p:sp>
        <p:nvSpPr>
          <p:cNvPr id="3" name="Content Placeholder 2"/>
          <p:cNvSpPr>
            <a:spLocks noGrp="1"/>
          </p:cNvSpPr>
          <p:nvPr>
            <p:ph idx="1"/>
          </p:nvPr>
        </p:nvSpPr>
        <p:spPr>
          <a:xfrm>
            <a:off x="384312" y="2057321"/>
            <a:ext cx="11396871" cy="3879653"/>
          </a:xfrm>
        </p:spPr>
        <p:txBody>
          <a:bodyPr>
            <a:normAutofit/>
          </a:bodyPr>
          <a:lstStyle/>
          <a:p>
            <a:pPr marL="0" indent="0">
              <a:lnSpc>
                <a:spcPct val="110000"/>
              </a:lnSpc>
              <a:spcBef>
                <a:spcPts val="600"/>
              </a:spcBef>
              <a:buNone/>
            </a:pPr>
            <a:r>
              <a:rPr lang="en-US" dirty="0"/>
              <a:t>What would happen to the seasons if the earth’s orbit around the sun was made a perfect circle (but nothing else changed) </a:t>
            </a:r>
            <a:r>
              <a:rPr lang="en-US" dirty="0" smtClean="0"/>
              <a:t>?</a:t>
            </a:r>
          </a:p>
          <a:p>
            <a:pPr marL="0" indent="0">
              <a:lnSpc>
                <a:spcPct val="110000"/>
              </a:lnSpc>
              <a:spcBef>
                <a:spcPts val="600"/>
              </a:spcBef>
              <a:buNone/>
            </a:pPr>
            <a:endParaRPr lang="en-US" altLang="en-US" dirty="0">
              <a:sym typeface="Calibri" panose="020F0502020204030204" pitchFamily="34" charset="0"/>
            </a:endParaRPr>
          </a:p>
          <a:p>
            <a:pPr marL="514350" indent="-514350">
              <a:lnSpc>
                <a:spcPct val="110000"/>
              </a:lnSpc>
              <a:spcBef>
                <a:spcPts val="600"/>
              </a:spcBef>
              <a:buAutoNum type="arabicParenR"/>
            </a:pPr>
            <a:r>
              <a:rPr lang="en-US" dirty="0" smtClean="0"/>
              <a:t>There </a:t>
            </a:r>
            <a:r>
              <a:rPr lang="en-US" dirty="0"/>
              <a:t>would be no seasons </a:t>
            </a:r>
            <a:r>
              <a:rPr lang="en-US" dirty="0" smtClean="0"/>
              <a:t> </a:t>
            </a:r>
          </a:p>
          <a:p>
            <a:pPr marL="514350" indent="-514350">
              <a:lnSpc>
                <a:spcPct val="110000"/>
              </a:lnSpc>
              <a:spcBef>
                <a:spcPts val="600"/>
              </a:spcBef>
              <a:buAutoNum type="arabicParenR"/>
            </a:pPr>
            <a:r>
              <a:rPr lang="en-US" dirty="0" smtClean="0"/>
              <a:t>The </a:t>
            </a:r>
            <a:r>
              <a:rPr lang="en-US" dirty="0"/>
              <a:t>seasons would remain pretty much as they are today </a:t>
            </a:r>
            <a:endParaRPr lang="en-US" dirty="0" smtClean="0"/>
          </a:p>
          <a:p>
            <a:pPr marL="514350" indent="-514350">
              <a:lnSpc>
                <a:spcPct val="110000"/>
              </a:lnSpc>
              <a:spcBef>
                <a:spcPts val="600"/>
              </a:spcBef>
              <a:buAutoNum type="arabicParenR"/>
            </a:pPr>
            <a:r>
              <a:rPr lang="en-US" dirty="0" smtClean="0"/>
              <a:t>North hemisphere would be always Hot, South always cold. </a:t>
            </a:r>
          </a:p>
          <a:p>
            <a:pPr marL="514350" indent="-514350">
              <a:lnSpc>
                <a:spcPct val="110000"/>
              </a:lnSpc>
              <a:spcBef>
                <a:spcPts val="600"/>
              </a:spcBef>
              <a:buAutoNum type="arabicParenR"/>
            </a:pPr>
            <a:r>
              <a:rPr lang="en-US" altLang="en-US" dirty="0" smtClean="0">
                <a:sym typeface="Calibri" panose="020F0502020204030204" pitchFamily="34" charset="0"/>
              </a:rPr>
              <a:t>Same seasons in North and South hemisphere at same time</a:t>
            </a:r>
            <a:endParaRPr lang="en-US" altLang="en-US" dirty="0">
              <a:sym typeface="Calibri" panose="020F0502020204030204"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39</a:t>
            </a:fld>
            <a:endParaRPr lang="en-US"/>
          </a:p>
        </p:txBody>
      </p:sp>
    </p:spTree>
    <p:extLst>
      <p:ext uri="{BB962C8B-B14F-4D97-AF65-F5344CB8AC3E}">
        <p14:creationId xmlns:p14="http://schemas.microsoft.com/office/powerpoint/2010/main" val="2304317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sz="4000" b="1" dirty="0" smtClean="0">
                <a:solidFill>
                  <a:srgbClr val="800000"/>
                </a:solidFill>
              </a:rPr>
              <a:t>Practice</a:t>
            </a:r>
            <a:endParaRPr lang="en-US" sz="4000" b="1" dirty="0"/>
          </a:p>
        </p:txBody>
      </p:sp>
      <p:sp>
        <p:nvSpPr>
          <p:cNvPr id="3" name="Content Placeholder 2"/>
          <p:cNvSpPr>
            <a:spLocks noGrp="1"/>
          </p:cNvSpPr>
          <p:nvPr>
            <p:ph idx="1"/>
          </p:nvPr>
        </p:nvSpPr>
        <p:spPr>
          <a:xfrm>
            <a:off x="410817" y="1248939"/>
            <a:ext cx="11260484" cy="5253461"/>
          </a:xfrm>
        </p:spPr>
        <p:txBody>
          <a:bodyPr>
            <a:normAutofit lnSpcReduction="10000"/>
          </a:bodyPr>
          <a:lstStyle/>
          <a:p>
            <a:pPr marL="0" indent="0">
              <a:lnSpc>
                <a:spcPct val="110000"/>
              </a:lnSpc>
              <a:spcBef>
                <a:spcPts val="0"/>
              </a:spcBef>
              <a:buNone/>
              <a:defRPr/>
            </a:pPr>
            <a:r>
              <a:rPr lang="en-US" altLang="en-US" dirty="0" smtClean="0"/>
              <a:t>Again, think </a:t>
            </a:r>
            <a:r>
              <a:rPr lang="en-US" altLang="en-US" dirty="0"/>
              <a:t>of </a:t>
            </a:r>
            <a:r>
              <a:rPr lang="en-US" altLang="en-US" dirty="0" smtClean="0"/>
              <a:t>the </a:t>
            </a:r>
            <a:r>
              <a:rPr lang="en-US" altLang="en-US" dirty="0"/>
              <a:t>activity that you feel you excel at doing.</a:t>
            </a:r>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dirty="0" smtClean="0">
                <a:solidFill>
                  <a:srgbClr val="0000FF"/>
                </a:solidFill>
              </a:rPr>
              <a:t>Do you feel that you could have gained such mastery by listening to lectures on the topic?</a:t>
            </a:r>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dirty="0" smtClean="0"/>
              <a:t>Point to keep in mind:</a:t>
            </a:r>
          </a:p>
          <a:p>
            <a:pPr marL="0" indent="0">
              <a:lnSpc>
                <a:spcPct val="110000"/>
              </a:lnSpc>
              <a:spcBef>
                <a:spcPts val="0"/>
              </a:spcBef>
              <a:buNone/>
              <a:defRPr/>
            </a:pPr>
            <a:r>
              <a:rPr lang="en-US" altLang="en-US" dirty="0" smtClean="0"/>
              <a:t>As learners, we develop mastery through practice (doing activities, rather than simply listening to lectures, or watching demos).</a:t>
            </a:r>
          </a:p>
          <a:p>
            <a:pPr marL="0" indent="0">
              <a:lnSpc>
                <a:spcPct val="110000"/>
              </a:lnSpc>
              <a:spcBef>
                <a:spcPts val="0"/>
              </a:spcBef>
              <a:buNone/>
              <a:defRPr/>
            </a:pPr>
            <a:endParaRPr lang="en-US" altLang="en-US" dirty="0"/>
          </a:p>
          <a:p>
            <a:pPr marL="0" indent="0">
              <a:lnSpc>
                <a:spcPct val="110000"/>
              </a:lnSpc>
              <a:spcBef>
                <a:spcPts val="0"/>
              </a:spcBef>
              <a:buNone/>
              <a:defRPr/>
            </a:pPr>
            <a:r>
              <a:rPr lang="en-US" altLang="en-US" dirty="0" smtClean="0"/>
              <a:t>So,</a:t>
            </a:r>
          </a:p>
          <a:p>
            <a:pPr marL="0" indent="0">
              <a:lnSpc>
                <a:spcPct val="110000"/>
              </a:lnSpc>
              <a:spcBef>
                <a:spcPts val="0"/>
              </a:spcBef>
              <a:buNone/>
              <a:defRPr/>
            </a:pPr>
            <a:r>
              <a:rPr lang="en-US" altLang="en-US" dirty="0" smtClean="0"/>
              <a:t>As teachers, we must ensure that we provide our students with practice – sufficient and timely opportunities.</a:t>
            </a:r>
            <a:endParaRPr lang="en-IN" sz="3600" dirty="0">
              <a:solidFill>
                <a:srgbClr val="FF0000"/>
              </a:solidFill>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4</a:t>
            </a:fld>
            <a:endParaRPr lang="en-US"/>
          </a:p>
        </p:txBody>
      </p:sp>
    </p:spTree>
    <p:extLst>
      <p:ext uri="{BB962C8B-B14F-4D97-AF65-F5344CB8AC3E}">
        <p14:creationId xmlns:p14="http://schemas.microsoft.com/office/powerpoint/2010/main" val="301693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1373179"/>
          </a:xfrm>
        </p:spPr>
        <p:txBody>
          <a:bodyPr>
            <a:normAutofit/>
          </a:bodyPr>
          <a:lstStyle/>
          <a:p>
            <a:pPr algn="ctr"/>
            <a:r>
              <a:rPr lang="en-US" b="1" dirty="0" smtClean="0">
                <a:solidFill>
                  <a:srgbClr val="800000"/>
                </a:solidFill>
              </a:rPr>
              <a:t>Example: </a:t>
            </a:r>
            <a:br>
              <a:rPr lang="en-US" b="1" dirty="0" smtClean="0">
                <a:solidFill>
                  <a:srgbClr val="800000"/>
                </a:solidFill>
              </a:rPr>
            </a:br>
            <a:r>
              <a:rPr lang="en-US" sz="4000" b="1" dirty="0" smtClean="0">
                <a:solidFill>
                  <a:srgbClr val="800000"/>
                </a:solidFill>
              </a:rPr>
              <a:t>Peer Instruction question for reasoning (science)</a:t>
            </a:r>
            <a:endParaRPr lang="en-US" sz="4000" b="1" dirty="0"/>
          </a:p>
        </p:txBody>
      </p:sp>
      <p:sp>
        <p:nvSpPr>
          <p:cNvPr id="3" name="Content Placeholder 2"/>
          <p:cNvSpPr>
            <a:spLocks noGrp="1"/>
          </p:cNvSpPr>
          <p:nvPr>
            <p:ph idx="1"/>
          </p:nvPr>
        </p:nvSpPr>
        <p:spPr>
          <a:xfrm>
            <a:off x="384312" y="2057321"/>
            <a:ext cx="11396871" cy="3879653"/>
          </a:xfrm>
        </p:spPr>
        <p:txBody>
          <a:bodyPr>
            <a:normAutofit/>
          </a:bodyPr>
          <a:lstStyle/>
          <a:p>
            <a:pPr marL="0" indent="0">
              <a:lnSpc>
                <a:spcPct val="110000"/>
              </a:lnSpc>
              <a:spcBef>
                <a:spcPts val="600"/>
              </a:spcBef>
              <a:buNone/>
            </a:pPr>
            <a:r>
              <a:rPr lang="en-US" dirty="0"/>
              <a:t>What would happen to the seasons if the earth’s orbit around the sun was made a perfect circle (but nothing else changed) </a:t>
            </a:r>
            <a:r>
              <a:rPr lang="en-US" dirty="0" smtClean="0"/>
              <a:t>?</a:t>
            </a:r>
          </a:p>
          <a:p>
            <a:pPr marL="0" indent="0">
              <a:lnSpc>
                <a:spcPct val="110000"/>
              </a:lnSpc>
              <a:spcBef>
                <a:spcPts val="600"/>
              </a:spcBef>
              <a:buNone/>
            </a:pPr>
            <a:endParaRPr lang="en-US" altLang="en-US" dirty="0">
              <a:sym typeface="Calibri" panose="020F0502020204030204" pitchFamily="34" charset="0"/>
            </a:endParaRPr>
          </a:p>
          <a:p>
            <a:pPr marL="514350" indent="-514350">
              <a:lnSpc>
                <a:spcPct val="110000"/>
              </a:lnSpc>
              <a:spcBef>
                <a:spcPts val="600"/>
              </a:spcBef>
              <a:buAutoNum type="arabicParenR"/>
            </a:pPr>
            <a:r>
              <a:rPr lang="en-US" dirty="0" smtClean="0"/>
              <a:t>There </a:t>
            </a:r>
            <a:r>
              <a:rPr lang="en-US" dirty="0"/>
              <a:t>would be no seasons </a:t>
            </a:r>
            <a:r>
              <a:rPr lang="en-US" dirty="0" smtClean="0"/>
              <a:t> </a:t>
            </a:r>
          </a:p>
          <a:p>
            <a:pPr marL="514350" indent="-514350">
              <a:lnSpc>
                <a:spcPct val="110000"/>
              </a:lnSpc>
              <a:spcBef>
                <a:spcPts val="600"/>
              </a:spcBef>
              <a:buAutoNum type="arabicParenR"/>
            </a:pPr>
            <a:r>
              <a:rPr lang="en-US" dirty="0" smtClean="0"/>
              <a:t>The </a:t>
            </a:r>
            <a:r>
              <a:rPr lang="en-US" dirty="0"/>
              <a:t>seasons would remain pretty much as they are today </a:t>
            </a:r>
            <a:endParaRPr lang="en-US" dirty="0" smtClean="0"/>
          </a:p>
          <a:p>
            <a:pPr marL="514350" indent="-514350">
              <a:lnSpc>
                <a:spcPct val="110000"/>
              </a:lnSpc>
              <a:spcBef>
                <a:spcPts val="600"/>
              </a:spcBef>
              <a:buAutoNum type="arabicParenR"/>
            </a:pPr>
            <a:r>
              <a:rPr lang="en-US" dirty="0" smtClean="0"/>
              <a:t>North hemisphere would be always Hot, South always cold. </a:t>
            </a:r>
          </a:p>
          <a:p>
            <a:pPr marL="514350" indent="-514350">
              <a:lnSpc>
                <a:spcPct val="110000"/>
              </a:lnSpc>
              <a:spcBef>
                <a:spcPts val="600"/>
              </a:spcBef>
              <a:buAutoNum type="arabicParenR"/>
            </a:pPr>
            <a:r>
              <a:rPr lang="en-US" altLang="en-US" dirty="0" smtClean="0">
                <a:sym typeface="Calibri" panose="020F0502020204030204" pitchFamily="34" charset="0"/>
              </a:rPr>
              <a:t>Same seasons in North and South hemisphere at same time</a:t>
            </a:r>
            <a:endParaRPr lang="en-US" altLang="en-US" dirty="0">
              <a:sym typeface="Calibri" panose="020F0502020204030204"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7" name="Rectangle 6"/>
          <p:cNvSpPr/>
          <p:nvPr/>
        </p:nvSpPr>
        <p:spPr>
          <a:xfrm>
            <a:off x="490330" y="4238351"/>
            <a:ext cx="8812696" cy="53008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p:cNvSpPr txBox="1">
            <a:spLocks noChangeArrowheads="1"/>
          </p:cNvSpPr>
          <p:nvPr/>
        </p:nvSpPr>
        <p:spPr bwMode="auto">
          <a:xfrm>
            <a:off x="566531" y="5921077"/>
            <a:ext cx="112146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lvl="0" defTabSz="914400"/>
            <a:r>
              <a:rPr lang="en-US" sz="2000" dirty="0" smtClean="0">
                <a:solidFill>
                  <a:srgbClr val="0000FF"/>
                </a:solidFill>
                <a:latin typeface="Calibri" panose="020F0502020204030204"/>
                <a:ea typeface="ＭＳ Ｐゴシック" charset="0"/>
                <a:cs typeface="ＭＳ Ｐゴシック" charset="0"/>
              </a:rPr>
              <a:t>Seasons are caused by Earth’s axis tilt, not shape of orbit, hence they would still exist, almost same as now. </a:t>
            </a:r>
            <a:endParaRPr lang="en-US" sz="2000" dirty="0">
              <a:solidFill>
                <a:srgbClr val="0000FF"/>
              </a:solidFill>
              <a:latin typeface="Calibri" panose="020F0502020204030204"/>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t>40</a:t>
            </a:fld>
            <a:endParaRPr lang="en-US"/>
          </a:p>
        </p:txBody>
      </p:sp>
    </p:spTree>
    <p:extLst>
      <p:ext uri="{BB962C8B-B14F-4D97-AF65-F5344CB8AC3E}">
        <p14:creationId xmlns:p14="http://schemas.microsoft.com/office/powerpoint/2010/main" val="338510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760766" cy="1577286"/>
          </a:xfrm>
        </p:spPr>
        <p:txBody>
          <a:bodyPr>
            <a:normAutofit fontScale="90000"/>
          </a:bodyPr>
          <a:lstStyle/>
          <a:p>
            <a:pPr algn="ctr"/>
            <a:r>
              <a:rPr lang="en-US" b="1" dirty="0" smtClean="0">
                <a:solidFill>
                  <a:srgbClr val="800000"/>
                </a:solidFill>
              </a:rPr>
              <a:t>Example: </a:t>
            </a:r>
            <a:br>
              <a:rPr lang="en-US" b="1" dirty="0" smtClean="0">
                <a:solidFill>
                  <a:srgbClr val="800000"/>
                </a:solidFill>
              </a:rPr>
            </a:br>
            <a:r>
              <a:rPr lang="en-US" sz="4000" b="1" dirty="0" smtClean="0">
                <a:solidFill>
                  <a:srgbClr val="800000"/>
                </a:solidFill>
              </a:rPr>
              <a:t>Peer Instruction question for reasoning – connecting words to diagrams (English)</a:t>
            </a:r>
            <a:endParaRPr lang="en-US" sz="4000" b="1" dirty="0"/>
          </a:p>
        </p:txBody>
      </p:sp>
      <p:sp>
        <p:nvSpPr>
          <p:cNvPr id="3" name="Content Placeholder 2"/>
          <p:cNvSpPr>
            <a:spLocks noGrp="1"/>
          </p:cNvSpPr>
          <p:nvPr>
            <p:ph idx="1"/>
          </p:nvPr>
        </p:nvSpPr>
        <p:spPr>
          <a:xfrm>
            <a:off x="384313" y="2057321"/>
            <a:ext cx="6321288" cy="3879653"/>
          </a:xfrm>
        </p:spPr>
        <p:txBody>
          <a:bodyPr>
            <a:normAutofit/>
          </a:bodyPr>
          <a:lstStyle/>
          <a:p>
            <a:pPr marL="0" indent="0">
              <a:lnSpc>
                <a:spcPct val="110000"/>
              </a:lnSpc>
              <a:spcBef>
                <a:spcPts val="600"/>
              </a:spcBef>
              <a:buNone/>
            </a:pPr>
            <a:r>
              <a:rPr lang="en-US" dirty="0" smtClean="0"/>
              <a:t>Which of the following statements does the picture best represent?</a:t>
            </a:r>
          </a:p>
          <a:p>
            <a:pPr marL="514350" indent="-514350">
              <a:lnSpc>
                <a:spcPct val="110000"/>
              </a:lnSpc>
              <a:spcBef>
                <a:spcPts val="600"/>
              </a:spcBef>
              <a:buFont typeface="Arial" panose="020B0604020202020204" pitchFamily="34" charset="0"/>
              <a:buAutoNum type="arabicParenR"/>
            </a:pPr>
            <a:r>
              <a:rPr lang="en-US" altLang="en-US" dirty="0">
                <a:sym typeface="Calibri" panose="020F0502020204030204" pitchFamily="34" charset="0"/>
              </a:rPr>
              <a:t>The apple is about to fall from the tree</a:t>
            </a:r>
          </a:p>
          <a:p>
            <a:pPr marL="514350" indent="-514350">
              <a:lnSpc>
                <a:spcPct val="110000"/>
              </a:lnSpc>
              <a:spcBef>
                <a:spcPts val="600"/>
              </a:spcBef>
              <a:buAutoNum type="arabicParenR"/>
            </a:pPr>
            <a:r>
              <a:rPr lang="en-US" altLang="en-US" dirty="0" smtClean="0">
                <a:sym typeface="Calibri" panose="020F0502020204030204" pitchFamily="34" charset="0"/>
              </a:rPr>
              <a:t>The apple is falling from the tree</a:t>
            </a:r>
          </a:p>
          <a:p>
            <a:pPr marL="514350" indent="-514350">
              <a:lnSpc>
                <a:spcPct val="110000"/>
              </a:lnSpc>
              <a:spcBef>
                <a:spcPts val="600"/>
              </a:spcBef>
              <a:buAutoNum type="arabicParenR"/>
            </a:pPr>
            <a:r>
              <a:rPr lang="en-US" altLang="en-US" dirty="0" smtClean="0">
                <a:sym typeface="Calibri" panose="020F0502020204030204" pitchFamily="34" charset="0"/>
              </a:rPr>
              <a:t>The apple has fallen from the tree</a:t>
            </a:r>
          </a:p>
          <a:p>
            <a:pPr marL="514350" indent="-514350">
              <a:lnSpc>
                <a:spcPct val="110000"/>
              </a:lnSpc>
              <a:spcBef>
                <a:spcPts val="600"/>
              </a:spcBef>
              <a:buAutoNum type="arabicParenR"/>
            </a:pPr>
            <a:r>
              <a:rPr lang="en-US" altLang="en-US" dirty="0" smtClean="0">
                <a:sym typeface="Calibri" panose="020F0502020204030204" pitchFamily="34" charset="0"/>
              </a:rPr>
              <a:t>The apples have fallen from the tree</a:t>
            </a: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pic>
        <p:nvPicPr>
          <p:cNvPr id="8" name="Picture 7"/>
          <p:cNvPicPr>
            <a:picLocks noChangeAspect="1"/>
          </p:cNvPicPr>
          <p:nvPr/>
        </p:nvPicPr>
        <p:blipFill>
          <a:blip r:embed="rId3"/>
          <a:stretch>
            <a:fillRect/>
          </a:stretch>
        </p:blipFill>
        <p:spPr>
          <a:xfrm>
            <a:off x="7391399" y="2057320"/>
            <a:ext cx="4123109" cy="2819479"/>
          </a:xfrm>
          <a:prstGeom prst="rect">
            <a:avLst/>
          </a:prstGeom>
        </p:spPr>
      </p:pic>
      <p:sp>
        <p:nvSpPr>
          <p:cNvPr id="4" name="Slide Number Placeholder 3"/>
          <p:cNvSpPr>
            <a:spLocks noGrp="1"/>
          </p:cNvSpPr>
          <p:nvPr>
            <p:ph type="sldNum" sz="quarter" idx="12"/>
          </p:nvPr>
        </p:nvSpPr>
        <p:spPr/>
        <p:txBody>
          <a:bodyPr/>
          <a:lstStyle/>
          <a:p>
            <a:fld id="{6255A744-DAA4-4A3D-BD9E-C311E6CB5A18}" type="slidenum">
              <a:rPr lang="en-US" smtClean="0"/>
              <a:t>41</a:t>
            </a:fld>
            <a:endParaRPr lang="en-US"/>
          </a:p>
        </p:txBody>
      </p:sp>
    </p:spTree>
    <p:extLst>
      <p:ext uri="{BB962C8B-B14F-4D97-AF65-F5344CB8AC3E}">
        <p14:creationId xmlns:p14="http://schemas.microsoft.com/office/powerpoint/2010/main" val="3207194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760766" cy="1577286"/>
          </a:xfrm>
        </p:spPr>
        <p:txBody>
          <a:bodyPr>
            <a:normAutofit fontScale="90000"/>
          </a:bodyPr>
          <a:lstStyle/>
          <a:p>
            <a:pPr algn="ctr"/>
            <a:r>
              <a:rPr lang="en-US" b="1" dirty="0" smtClean="0">
                <a:solidFill>
                  <a:srgbClr val="800000"/>
                </a:solidFill>
              </a:rPr>
              <a:t>Example: </a:t>
            </a:r>
            <a:br>
              <a:rPr lang="en-US" b="1" dirty="0" smtClean="0">
                <a:solidFill>
                  <a:srgbClr val="800000"/>
                </a:solidFill>
              </a:rPr>
            </a:br>
            <a:r>
              <a:rPr lang="en-US" sz="4000" b="1" dirty="0" smtClean="0">
                <a:solidFill>
                  <a:srgbClr val="800000"/>
                </a:solidFill>
              </a:rPr>
              <a:t>Peer Instruction question for reasoning – connecting words to diagrams (English)</a:t>
            </a:r>
            <a:endParaRPr lang="en-US" sz="4000" b="1" dirty="0"/>
          </a:p>
        </p:txBody>
      </p:sp>
      <p:sp>
        <p:nvSpPr>
          <p:cNvPr id="3" name="Content Placeholder 2"/>
          <p:cNvSpPr>
            <a:spLocks noGrp="1"/>
          </p:cNvSpPr>
          <p:nvPr>
            <p:ph idx="1"/>
          </p:nvPr>
        </p:nvSpPr>
        <p:spPr>
          <a:xfrm>
            <a:off x="384313" y="2057321"/>
            <a:ext cx="6321288" cy="3879653"/>
          </a:xfrm>
        </p:spPr>
        <p:txBody>
          <a:bodyPr>
            <a:normAutofit/>
          </a:bodyPr>
          <a:lstStyle/>
          <a:p>
            <a:pPr marL="0" indent="0">
              <a:lnSpc>
                <a:spcPct val="110000"/>
              </a:lnSpc>
              <a:spcBef>
                <a:spcPts val="600"/>
              </a:spcBef>
              <a:buNone/>
            </a:pPr>
            <a:r>
              <a:rPr lang="en-US" dirty="0" smtClean="0"/>
              <a:t>Which of the following statements does the picture best represent?</a:t>
            </a:r>
          </a:p>
          <a:p>
            <a:pPr marL="514350" indent="-514350">
              <a:lnSpc>
                <a:spcPct val="110000"/>
              </a:lnSpc>
              <a:spcBef>
                <a:spcPts val="600"/>
              </a:spcBef>
              <a:buFont typeface="Arial" panose="020B0604020202020204" pitchFamily="34" charset="0"/>
              <a:buAutoNum type="arabicParenR"/>
            </a:pPr>
            <a:r>
              <a:rPr lang="en-US" altLang="en-US" dirty="0">
                <a:sym typeface="Calibri" panose="020F0502020204030204" pitchFamily="34" charset="0"/>
              </a:rPr>
              <a:t>The apple is about to fall from the tree</a:t>
            </a:r>
          </a:p>
          <a:p>
            <a:pPr marL="514350" indent="-514350">
              <a:lnSpc>
                <a:spcPct val="110000"/>
              </a:lnSpc>
              <a:spcBef>
                <a:spcPts val="600"/>
              </a:spcBef>
              <a:buAutoNum type="arabicParenR"/>
            </a:pPr>
            <a:r>
              <a:rPr lang="en-US" altLang="en-US" dirty="0" smtClean="0">
                <a:sym typeface="Calibri" panose="020F0502020204030204" pitchFamily="34" charset="0"/>
              </a:rPr>
              <a:t>The apple is falling from the tree</a:t>
            </a:r>
          </a:p>
          <a:p>
            <a:pPr marL="514350" indent="-514350">
              <a:lnSpc>
                <a:spcPct val="110000"/>
              </a:lnSpc>
              <a:spcBef>
                <a:spcPts val="600"/>
              </a:spcBef>
              <a:buAutoNum type="arabicParenR"/>
            </a:pPr>
            <a:r>
              <a:rPr lang="en-US" altLang="en-US" dirty="0" smtClean="0">
                <a:sym typeface="Calibri" panose="020F0502020204030204" pitchFamily="34" charset="0"/>
              </a:rPr>
              <a:t>The apple has fallen from the tree</a:t>
            </a:r>
          </a:p>
          <a:p>
            <a:pPr marL="514350" indent="-514350">
              <a:lnSpc>
                <a:spcPct val="110000"/>
              </a:lnSpc>
              <a:spcBef>
                <a:spcPts val="600"/>
              </a:spcBef>
              <a:buAutoNum type="arabicParenR"/>
            </a:pPr>
            <a:r>
              <a:rPr lang="en-US" altLang="en-US" dirty="0" smtClean="0">
                <a:sym typeface="Calibri" panose="020F0502020204030204" pitchFamily="34" charset="0"/>
              </a:rPr>
              <a:t>The apples have fallen from the tree</a:t>
            </a: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pic>
        <p:nvPicPr>
          <p:cNvPr id="8" name="Picture 7"/>
          <p:cNvPicPr>
            <a:picLocks noChangeAspect="1"/>
          </p:cNvPicPr>
          <p:nvPr/>
        </p:nvPicPr>
        <p:blipFill>
          <a:blip r:embed="rId3"/>
          <a:stretch>
            <a:fillRect/>
          </a:stretch>
        </p:blipFill>
        <p:spPr>
          <a:xfrm>
            <a:off x="7391399" y="2057320"/>
            <a:ext cx="4123109" cy="2819479"/>
          </a:xfrm>
          <a:prstGeom prst="rect">
            <a:avLst/>
          </a:prstGeom>
        </p:spPr>
      </p:pic>
      <p:sp>
        <p:nvSpPr>
          <p:cNvPr id="9" name="TextBox 4"/>
          <p:cNvSpPr txBox="1">
            <a:spLocks noChangeArrowheads="1"/>
          </p:cNvSpPr>
          <p:nvPr/>
        </p:nvSpPr>
        <p:spPr bwMode="auto">
          <a:xfrm>
            <a:off x="490330" y="5482336"/>
            <a:ext cx="1121465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lvl="0" defTabSz="914400"/>
            <a:r>
              <a:rPr lang="en-US" sz="2000" dirty="0">
                <a:solidFill>
                  <a:srgbClr val="0000FF"/>
                </a:solidFill>
                <a:latin typeface="Calibri" panose="020F0502020204030204"/>
                <a:ea typeface="ＭＳ Ｐゴシック" charset="0"/>
                <a:cs typeface="ＭＳ Ｐゴシック" charset="0"/>
              </a:rPr>
              <a:t>Answer – </a:t>
            </a:r>
            <a:r>
              <a:rPr lang="en-US" sz="2000" dirty="0" smtClean="0">
                <a:solidFill>
                  <a:srgbClr val="0000FF"/>
                </a:solidFill>
                <a:latin typeface="Calibri" panose="020F0502020204030204"/>
                <a:ea typeface="ＭＳ Ｐゴシック" charset="0"/>
                <a:cs typeface="ＭＳ Ｐゴシック" charset="0"/>
              </a:rPr>
              <a:t>This is question is ambiguous. Either 1 or 3 could be the answer depending on which apple you are looking at. What are ways to refine this question to remove the ambiguity?</a:t>
            </a:r>
            <a:endParaRPr lang="en-US" sz="2000" dirty="0">
              <a:solidFill>
                <a:srgbClr val="0000FF"/>
              </a:solidFill>
              <a:latin typeface="Calibri" panose="020F0502020204030204"/>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t>42</a:t>
            </a:fld>
            <a:endParaRPr lang="en-US"/>
          </a:p>
        </p:txBody>
      </p:sp>
    </p:spTree>
    <p:extLst>
      <p:ext uri="{BB962C8B-B14F-4D97-AF65-F5344CB8AC3E}">
        <p14:creationId xmlns:p14="http://schemas.microsoft.com/office/powerpoint/2010/main" val="34813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idx="4294967295"/>
          </p:nvPr>
        </p:nvSpPr>
        <p:spPr>
          <a:xfrm>
            <a:off x="636105" y="152400"/>
            <a:ext cx="10031895" cy="1085850"/>
          </a:xfrm>
        </p:spPr>
        <p:txBody>
          <a:bodyPr>
            <a:normAutofit/>
          </a:bodyPr>
          <a:lstStyle/>
          <a:p>
            <a:pPr algn="ctr"/>
            <a:r>
              <a:rPr lang="en-US" sz="4000" b="1" dirty="0">
                <a:solidFill>
                  <a:srgbClr val="800000"/>
                </a:solidFill>
              </a:rPr>
              <a:t>What makes a good peer-instruction question?</a:t>
            </a:r>
          </a:p>
        </p:txBody>
      </p:sp>
      <p:sp>
        <p:nvSpPr>
          <p:cNvPr id="270338" name="Slide Number Placeholder 4"/>
          <p:cNvSpPr txBox="1">
            <a:spLocks noGrp="1"/>
          </p:cNvSpPr>
          <p:nvPr/>
        </p:nvSpPr>
        <p:spPr bwMode="auto">
          <a:xfrm>
            <a:off x="8077200" y="6356351"/>
            <a:ext cx="2133600" cy="365125"/>
          </a:xfrm>
          <a:prstGeom prst="rect">
            <a:avLst/>
          </a:prstGeom>
          <a:noFill/>
          <a:ln w="9525">
            <a:noFill/>
            <a:miter lim="800000"/>
            <a:headEnd/>
            <a:tailEnd/>
          </a:ln>
        </p:spPr>
        <p:txBody>
          <a:bodyPr anchor="ctr"/>
          <a:lstStyle/>
          <a:p>
            <a:pPr algn="r" defTabSz="457200"/>
            <a:fld id="{C05BFE2E-BA46-4B84-8F65-B584222FD824}" type="slidenum">
              <a:rPr lang="en-US" sz="1200">
                <a:solidFill>
                  <a:srgbClr val="898989"/>
                </a:solidFill>
                <a:latin typeface="Calibri" pitchFamily="34" charset="0"/>
              </a:rPr>
              <a:pPr algn="r" defTabSz="457200"/>
              <a:t>43</a:t>
            </a:fld>
            <a:endParaRPr lang="en-US" sz="1200">
              <a:solidFill>
                <a:srgbClr val="898989"/>
              </a:solidFill>
              <a:latin typeface="Calibri" pitchFamily="34" charset="0"/>
            </a:endParaRPr>
          </a:p>
        </p:txBody>
      </p:sp>
      <p:sp>
        <p:nvSpPr>
          <p:cNvPr id="270339" name="TextBox 6"/>
          <p:cNvSpPr txBox="1">
            <a:spLocks noChangeArrowheads="1"/>
          </p:cNvSpPr>
          <p:nvPr/>
        </p:nvSpPr>
        <p:spPr bwMode="auto">
          <a:xfrm>
            <a:off x="636105" y="1309621"/>
            <a:ext cx="10561982" cy="5282343"/>
          </a:xfrm>
          <a:prstGeom prst="rect">
            <a:avLst/>
          </a:prstGeom>
          <a:noFill/>
          <a:ln w="9525">
            <a:noFill/>
            <a:miter lim="800000"/>
            <a:headEnd/>
            <a:tailEnd/>
          </a:ln>
        </p:spPr>
        <p:txBody>
          <a:bodyPr wrap="square">
            <a:spAutoFit/>
          </a:bodyPr>
          <a:lstStyle/>
          <a:p>
            <a:pPr marL="450850" indent="-450850" defTabSz="457200">
              <a:lnSpc>
                <a:spcPct val="110000"/>
              </a:lnSpc>
            </a:pPr>
            <a:r>
              <a:rPr lang="en-US" sz="2800" dirty="0">
                <a:latin typeface="Calibri" pitchFamily="34" charset="0"/>
                <a:cs typeface="Calibri" pitchFamily="34" charset="0"/>
              </a:rPr>
              <a:t>An effective peer-instruction question:</a:t>
            </a:r>
          </a:p>
          <a:p>
            <a:pPr marL="915988" lvl="1" indent="-285750" defTabSz="457200">
              <a:lnSpc>
                <a:spcPct val="110000"/>
              </a:lnSpc>
              <a:buFontTx/>
              <a:buChar char="•"/>
            </a:pPr>
            <a:r>
              <a:rPr lang="en-US" sz="2800" dirty="0">
                <a:latin typeface="Calibri" pitchFamily="34" charset="0"/>
                <a:cs typeface="Calibri" pitchFamily="34" charset="0"/>
              </a:rPr>
              <a:t> Is usually conceptual (avoid long analytic computation) </a:t>
            </a:r>
          </a:p>
          <a:p>
            <a:pPr marL="915988" lvl="1" indent="-285750" defTabSz="457200">
              <a:lnSpc>
                <a:spcPct val="110000"/>
              </a:lnSpc>
              <a:buFontTx/>
              <a:buChar char="•"/>
            </a:pPr>
            <a:r>
              <a:rPr lang="en-US" sz="2800" dirty="0">
                <a:latin typeface="Calibri" pitchFamily="34" charset="0"/>
                <a:cs typeface="Calibri" pitchFamily="34" charset="0"/>
              </a:rPr>
              <a:t> Elicits pre-existing thinking, students’ alternate conceptions</a:t>
            </a:r>
          </a:p>
          <a:p>
            <a:pPr marL="915988" lvl="1" indent="-285750" defTabSz="457200">
              <a:lnSpc>
                <a:spcPct val="110000"/>
              </a:lnSpc>
              <a:buFontTx/>
              <a:buChar char="•"/>
            </a:pPr>
            <a:r>
              <a:rPr lang="en-US" sz="2800" dirty="0">
                <a:latin typeface="Calibri" pitchFamily="34" charset="0"/>
                <a:cs typeface="Calibri" pitchFamily="34" charset="0"/>
              </a:rPr>
              <a:t> Has believable distractors</a:t>
            </a:r>
          </a:p>
          <a:p>
            <a:pPr marL="915988" lvl="1" indent="-285750" defTabSz="457200">
              <a:lnSpc>
                <a:spcPct val="110000"/>
              </a:lnSpc>
              <a:buFontTx/>
              <a:buChar char="•"/>
            </a:pPr>
            <a:r>
              <a:rPr lang="en-US" sz="2800" dirty="0">
                <a:latin typeface="Calibri" pitchFamily="34" charset="0"/>
                <a:cs typeface="Calibri" pitchFamily="34" charset="0"/>
              </a:rPr>
              <a:t> Asks students to predict results of experiment, or algorithm  </a:t>
            </a:r>
          </a:p>
          <a:p>
            <a:pPr marL="915988" lvl="1" indent="-285750" defTabSz="457200">
              <a:lnSpc>
                <a:spcPct val="110000"/>
              </a:lnSpc>
              <a:buFontTx/>
              <a:buChar char="•"/>
            </a:pPr>
            <a:r>
              <a:rPr lang="en-US" sz="2800" dirty="0">
                <a:latin typeface="Calibri" pitchFamily="34" charset="0"/>
                <a:cs typeface="Calibri" pitchFamily="34" charset="0"/>
              </a:rPr>
              <a:t> Makes students apply ideas in new context</a:t>
            </a:r>
          </a:p>
          <a:p>
            <a:pPr marL="915988" lvl="1" indent="-285750" defTabSz="457200">
              <a:lnSpc>
                <a:spcPct val="110000"/>
              </a:lnSpc>
              <a:buFontTx/>
              <a:buChar char="•"/>
            </a:pPr>
            <a:r>
              <a:rPr lang="en-US" sz="2800" dirty="0">
                <a:latin typeface="Calibri" pitchFamily="34" charset="0"/>
                <a:cs typeface="Calibri" pitchFamily="34" charset="0"/>
              </a:rPr>
              <a:t> Relates different representations</a:t>
            </a:r>
          </a:p>
          <a:p>
            <a:pPr marL="915988" lvl="1" indent="-285750" defTabSz="457200">
              <a:lnSpc>
                <a:spcPct val="110000"/>
              </a:lnSpc>
              <a:buFontTx/>
              <a:buChar char="•"/>
            </a:pPr>
            <a:endParaRPr lang="en-US" sz="2800" dirty="0">
              <a:latin typeface="Calibri" pitchFamily="34" charset="0"/>
              <a:cs typeface="Calibri" pitchFamily="34" charset="0"/>
            </a:endParaRPr>
          </a:p>
          <a:p>
            <a:pPr marL="915988" lvl="1" indent="-285750" defTabSz="457200">
              <a:lnSpc>
                <a:spcPct val="110000"/>
              </a:lnSpc>
              <a:buFontTx/>
              <a:buChar char="•"/>
            </a:pPr>
            <a:r>
              <a:rPr lang="en-US" sz="2800" dirty="0">
                <a:latin typeface="Calibri" pitchFamily="34" charset="0"/>
                <a:cs typeface="Calibri" pitchFamily="34" charset="0"/>
              </a:rPr>
              <a:t> is not ambiguous</a:t>
            </a:r>
          </a:p>
          <a:p>
            <a:pPr marL="915988" lvl="1" indent="-285750" defTabSz="457200">
              <a:lnSpc>
                <a:spcPct val="110000"/>
              </a:lnSpc>
              <a:buFontTx/>
              <a:buChar char="•"/>
            </a:pPr>
            <a:r>
              <a:rPr lang="en-US" sz="2800" dirty="0">
                <a:latin typeface="Calibri" pitchFamily="34" charset="0"/>
                <a:cs typeface="Calibri" pitchFamily="34" charset="0"/>
              </a:rPr>
              <a:t> is not leading</a:t>
            </a:r>
          </a:p>
          <a:p>
            <a:pPr marL="915988" lvl="1" indent="-285750" defTabSz="457200">
              <a:lnSpc>
                <a:spcPct val="110000"/>
              </a:lnSpc>
              <a:buFontTx/>
              <a:buChar char="•"/>
            </a:pPr>
            <a:r>
              <a:rPr lang="en-US" sz="2800" dirty="0">
                <a:latin typeface="Calibri" pitchFamily="34" charset="0"/>
                <a:cs typeface="Calibri" pitchFamily="34" charset="0"/>
              </a:rPr>
              <a:t> is not ‘trivial’</a:t>
            </a:r>
          </a:p>
        </p:txBody>
      </p:sp>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Principal's Workshops, Next Education - 2016</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43</a:t>
            </a:fld>
            <a:endParaRPr lang="en-US"/>
          </a:p>
        </p:txBody>
      </p:sp>
    </p:spTree>
    <p:extLst>
      <p:ext uri="{BB962C8B-B14F-4D97-AF65-F5344CB8AC3E}">
        <p14:creationId xmlns:p14="http://schemas.microsoft.com/office/powerpoint/2010/main" val="1432765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idx="4294967295"/>
          </p:nvPr>
        </p:nvSpPr>
        <p:spPr>
          <a:xfrm>
            <a:off x="1798639" y="152401"/>
            <a:ext cx="8523287" cy="746125"/>
          </a:xfrm>
        </p:spPr>
        <p:txBody>
          <a:bodyPr>
            <a:normAutofit/>
          </a:bodyPr>
          <a:lstStyle/>
          <a:p>
            <a:pPr algn="ctr"/>
            <a:r>
              <a:rPr lang="en-US" sz="4000" b="1" dirty="0" smtClean="0">
                <a:solidFill>
                  <a:srgbClr val="800000"/>
                </a:solidFill>
              </a:rPr>
              <a:t>Your turn </a:t>
            </a:r>
            <a:r>
              <a:rPr lang="en-US" sz="4000" b="1" dirty="0">
                <a:solidFill>
                  <a:srgbClr val="800000"/>
                </a:solidFill>
              </a:rPr>
              <a:t>– write your own question</a:t>
            </a:r>
          </a:p>
        </p:txBody>
      </p:sp>
      <p:sp>
        <p:nvSpPr>
          <p:cNvPr id="280578" name="Content Placeholder 2"/>
          <p:cNvSpPr>
            <a:spLocks/>
          </p:cNvSpPr>
          <p:nvPr/>
        </p:nvSpPr>
        <p:spPr bwMode="auto">
          <a:xfrm>
            <a:off x="689113" y="1381125"/>
            <a:ext cx="10389703" cy="5264150"/>
          </a:xfrm>
          <a:prstGeom prst="rect">
            <a:avLst/>
          </a:prstGeom>
          <a:noFill/>
          <a:ln w="9525">
            <a:noFill/>
            <a:miter lim="800000"/>
            <a:headEnd/>
            <a:tailEnd/>
          </a:ln>
        </p:spPr>
        <p:txBody>
          <a:bodyPr/>
          <a:lstStyle/>
          <a:p>
            <a:pPr marL="609600" indent="-609600" defTabSz="457200" eaLnBrk="0" hangingPunct="0">
              <a:spcBef>
                <a:spcPct val="20000"/>
              </a:spcBef>
            </a:pPr>
            <a:r>
              <a:rPr lang="en-US" sz="2800" dirty="0" smtClean="0">
                <a:latin typeface="Calibri" pitchFamily="34" charset="0"/>
              </a:rPr>
              <a:t>Work with a partner who teaches the same subject as you. </a:t>
            </a:r>
          </a:p>
          <a:p>
            <a:pPr marL="609600" indent="-609600" defTabSz="457200" eaLnBrk="0" hangingPunct="0">
              <a:spcBef>
                <a:spcPct val="20000"/>
              </a:spcBef>
            </a:pPr>
            <a:r>
              <a:rPr lang="en-US" sz="2800" dirty="0" smtClean="0">
                <a:latin typeface="Calibri" pitchFamily="34" charset="0"/>
              </a:rPr>
              <a:t>Choose a topic in your subject that you are teaching this semester.</a:t>
            </a:r>
            <a:endParaRPr lang="en-US" sz="2800" dirty="0">
              <a:latin typeface="Calibri" pitchFamily="34" charset="0"/>
            </a:endParaRPr>
          </a:p>
          <a:p>
            <a:pPr marL="609600" indent="-609600" defTabSz="457200" eaLnBrk="0" hangingPunct="0">
              <a:spcBef>
                <a:spcPct val="20000"/>
              </a:spcBef>
            </a:pPr>
            <a:endParaRPr lang="en-US" sz="2800" dirty="0">
              <a:latin typeface="Calibri" pitchFamily="34" charset="0"/>
            </a:endParaRPr>
          </a:p>
          <a:p>
            <a:pPr defTabSz="457200" eaLnBrk="0" hangingPunct="0">
              <a:spcBef>
                <a:spcPct val="20000"/>
              </a:spcBef>
            </a:pPr>
            <a:r>
              <a:rPr lang="en-US" sz="2800" dirty="0">
                <a:latin typeface="Calibri" pitchFamily="34" charset="0"/>
              </a:rPr>
              <a:t>Write a peer-instruction </a:t>
            </a:r>
            <a:r>
              <a:rPr lang="en-US" sz="2800" dirty="0" smtClean="0">
                <a:latin typeface="Calibri" pitchFamily="34" charset="0"/>
              </a:rPr>
              <a:t>question of </a:t>
            </a:r>
            <a:r>
              <a:rPr lang="en-US" sz="2800" u="sng" dirty="0" smtClean="0">
                <a:latin typeface="Calibri" pitchFamily="34" charset="0"/>
              </a:rPr>
              <a:t>one</a:t>
            </a:r>
            <a:r>
              <a:rPr lang="en-US" sz="2800" dirty="0" smtClean="0">
                <a:latin typeface="Calibri" pitchFamily="34" charset="0"/>
              </a:rPr>
              <a:t> of the types we have seen: </a:t>
            </a:r>
          </a:p>
          <a:p>
            <a:pPr marL="457200" indent="-457200" defTabSz="457200" eaLnBrk="0" hangingPunct="0">
              <a:spcBef>
                <a:spcPct val="20000"/>
              </a:spcBef>
              <a:buFont typeface="Arial" panose="020B0604020202020204" pitchFamily="34" charset="0"/>
              <a:buChar char="•"/>
            </a:pPr>
            <a:r>
              <a:rPr lang="en-US" sz="2800" dirty="0" smtClean="0">
                <a:latin typeface="Calibri" pitchFamily="34" charset="0"/>
              </a:rPr>
              <a:t>Predict outcome of an experiment, then show a video for outcome</a:t>
            </a:r>
          </a:p>
          <a:p>
            <a:pPr marL="457200" indent="-457200" defTabSz="457200" eaLnBrk="0" hangingPunct="0">
              <a:spcBef>
                <a:spcPct val="20000"/>
              </a:spcBef>
              <a:buFont typeface="Arial" panose="020B0604020202020204" pitchFamily="34" charset="0"/>
              <a:buChar char="•"/>
            </a:pPr>
            <a:r>
              <a:rPr lang="en-US" sz="2800" dirty="0" smtClean="0">
                <a:latin typeface="Calibri" pitchFamily="34" charset="0"/>
              </a:rPr>
              <a:t>A difficult concept (not useful to ask PI Qs for simple definitions)</a:t>
            </a:r>
          </a:p>
          <a:p>
            <a:pPr marL="457200" indent="-457200" defTabSz="457200" eaLnBrk="0" hangingPunct="0">
              <a:spcBef>
                <a:spcPct val="20000"/>
              </a:spcBef>
              <a:buFont typeface="Arial" panose="020B0604020202020204" pitchFamily="34" charset="0"/>
              <a:buChar char="•"/>
            </a:pPr>
            <a:r>
              <a:rPr lang="en-US" sz="2800" dirty="0" smtClean="0">
                <a:latin typeface="Calibri" pitchFamily="34" charset="0"/>
              </a:rPr>
              <a:t>Reasoning </a:t>
            </a:r>
          </a:p>
          <a:p>
            <a:pPr marL="457200" indent="-457200" defTabSz="457200" eaLnBrk="0" hangingPunct="0">
              <a:spcBef>
                <a:spcPct val="20000"/>
              </a:spcBef>
              <a:buFont typeface="Arial" panose="020B0604020202020204" pitchFamily="34" charset="0"/>
              <a:buChar char="•"/>
            </a:pPr>
            <a:r>
              <a:rPr lang="en-US" sz="2800" dirty="0" smtClean="0">
                <a:latin typeface="Calibri" pitchFamily="34" charset="0"/>
              </a:rPr>
              <a:t>Connecting words to diagrams (good </a:t>
            </a:r>
            <a:r>
              <a:rPr lang="en-US" sz="2800" dirty="0" err="1" smtClean="0">
                <a:latin typeface="Calibri" pitchFamily="34" charset="0"/>
              </a:rPr>
              <a:t>maths</a:t>
            </a:r>
            <a:r>
              <a:rPr lang="en-US" sz="2800" dirty="0" smtClean="0">
                <a:latin typeface="Calibri" pitchFamily="34" charset="0"/>
              </a:rPr>
              <a:t> questions are possible)</a:t>
            </a:r>
          </a:p>
          <a:p>
            <a:pPr defTabSz="457200" eaLnBrk="0" hangingPunct="0">
              <a:spcBef>
                <a:spcPct val="20000"/>
              </a:spcBef>
            </a:pPr>
            <a:endParaRPr lang="en-US" sz="2800" dirty="0">
              <a:latin typeface="Calibri" pitchFamily="34" charset="0"/>
            </a:endParaRPr>
          </a:p>
          <a:p>
            <a:pPr defTabSz="457200" eaLnBrk="0" hangingPunct="0">
              <a:spcBef>
                <a:spcPct val="20000"/>
              </a:spcBef>
            </a:pPr>
            <a:r>
              <a:rPr lang="en-US" sz="2800" dirty="0" smtClean="0">
                <a:latin typeface="Calibri" pitchFamily="34" charset="0"/>
              </a:rPr>
              <a:t>Share a few questions</a:t>
            </a:r>
          </a:p>
          <a:p>
            <a:pPr marL="457200" indent="-457200" defTabSz="457200" eaLnBrk="0" hangingPunct="0">
              <a:spcBef>
                <a:spcPct val="20000"/>
              </a:spcBef>
              <a:buFont typeface="Arial" panose="020B0604020202020204" pitchFamily="34" charset="0"/>
              <a:buChar char="•"/>
            </a:pPr>
            <a:endParaRPr lang="en-US" sz="2800" dirty="0">
              <a:latin typeface="Calibri" pitchFamily="34" charset="0"/>
            </a:endParaRPr>
          </a:p>
          <a:p>
            <a:pPr marL="609600" indent="-609600" defTabSz="457200" eaLnBrk="0" hangingPunct="0">
              <a:spcBef>
                <a:spcPct val="20000"/>
              </a:spcBef>
            </a:pPr>
            <a:endParaRPr lang="en-US" sz="2800" dirty="0">
              <a:latin typeface="Calibri" pitchFamily="34" charset="0"/>
            </a:endParaRPr>
          </a:p>
        </p:txBody>
      </p:sp>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Principal's Workshops, Next Education - 2016</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44</a:t>
            </a:fld>
            <a:endParaRPr lang="en-US"/>
          </a:p>
        </p:txBody>
      </p:sp>
    </p:spTree>
    <p:extLst>
      <p:ext uri="{BB962C8B-B14F-4D97-AF65-F5344CB8AC3E}">
        <p14:creationId xmlns:p14="http://schemas.microsoft.com/office/powerpoint/2010/main" val="17266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idx="4294967295"/>
          </p:nvPr>
        </p:nvSpPr>
        <p:spPr>
          <a:xfrm>
            <a:off x="1798639" y="152401"/>
            <a:ext cx="8523287" cy="746125"/>
          </a:xfrm>
        </p:spPr>
        <p:txBody>
          <a:bodyPr>
            <a:normAutofit/>
          </a:bodyPr>
          <a:lstStyle/>
          <a:p>
            <a:pPr algn="ctr"/>
            <a:r>
              <a:rPr lang="en-US" sz="4000" b="1" dirty="0" smtClean="0">
                <a:solidFill>
                  <a:srgbClr val="800000"/>
                </a:solidFill>
              </a:rPr>
              <a:t>Audience responses </a:t>
            </a:r>
            <a:endParaRPr lang="en-US" sz="4000" b="1" dirty="0">
              <a:solidFill>
                <a:srgbClr val="800000"/>
              </a:solidFill>
            </a:endParaRPr>
          </a:p>
        </p:txBody>
      </p:sp>
      <p:sp>
        <p:nvSpPr>
          <p:cNvPr id="280578" name="Content Placeholder 2"/>
          <p:cNvSpPr>
            <a:spLocks/>
          </p:cNvSpPr>
          <p:nvPr/>
        </p:nvSpPr>
        <p:spPr bwMode="auto">
          <a:xfrm>
            <a:off x="689113" y="1102832"/>
            <a:ext cx="10389703" cy="5264150"/>
          </a:xfrm>
          <a:prstGeom prst="rect">
            <a:avLst/>
          </a:prstGeom>
          <a:noFill/>
          <a:ln w="9525">
            <a:noFill/>
            <a:miter lim="800000"/>
            <a:headEnd/>
            <a:tailEnd/>
          </a:ln>
        </p:spPr>
        <p:txBody>
          <a:bodyPr/>
          <a:lstStyle/>
          <a:p>
            <a:pPr marL="609600" indent="-609600" defTabSz="457200" eaLnBrk="0" hangingPunct="0">
              <a:spcBef>
                <a:spcPct val="20000"/>
              </a:spcBef>
            </a:pPr>
            <a:r>
              <a:rPr lang="en-US" sz="2800" dirty="0" smtClean="0">
                <a:latin typeface="Calibri" pitchFamily="34" charset="0"/>
              </a:rPr>
              <a:t>*</a:t>
            </a:r>
            <a:endParaRPr lang="en-US" sz="2800" dirty="0">
              <a:latin typeface="Calibri" pitchFamily="34" charset="0"/>
            </a:endParaRPr>
          </a:p>
        </p:txBody>
      </p:sp>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Principal's Workshops, Next Education - 2016</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45</a:t>
            </a:fld>
            <a:endParaRPr lang="en-US"/>
          </a:p>
        </p:txBody>
      </p:sp>
    </p:spTree>
    <p:extLst>
      <p:ext uri="{BB962C8B-B14F-4D97-AF65-F5344CB8AC3E}">
        <p14:creationId xmlns:p14="http://schemas.microsoft.com/office/powerpoint/2010/main" val="2177952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760766" cy="1577286"/>
          </a:xfrm>
        </p:spPr>
        <p:txBody>
          <a:bodyPr>
            <a:normAutofit/>
          </a:bodyPr>
          <a:lstStyle/>
          <a:p>
            <a:pPr algn="ctr"/>
            <a:r>
              <a:rPr lang="en-US" b="1" dirty="0" smtClean="0">
                <a:solidFill>
                  <a:srgbClr val="800000"/>
                </a:solidFill>
              </a:rPr>
              <a:t>Will you implement Peer Instruction?</a:t>
            </a:r>
            <a:endParaRPr lang="en-US" sz="4000" b="1" dirty="0"/>
          </a:p>
        </p:txBody>
      </p:sp>
      <p:sp>
        <p:nvSpPr>
          <p:cNvPr id="3" name="Content Placeholder 2"/>
          <p:cNvSpPr>
            <a:spLocks noGrp="1"/>
          </p:cNvSpPr>
          <p:nvPr>
            <p:ph idx="1"/>
          </p:nvPr>
        </p:nvSpPr>
        <p:spPr>
          <a:xfrm>
            <a:off x="384312" y="2057322"/>
            <a:ext cx="10969487" cy="2594192"/>
          </a:xfrm>
        </p:spPr>
        <p:txBody>
          <a:bodyPr>
            <a:normAutofit/>
          </a:bodyPr>
          <a:lstStyle/>
          <a:p>
            <a:pPr marL="514350" indent="-514350">
              <a:lnSpc>
                <a:spcPct val="110000"/>
              </a:lnSpc>
              <a:spcBef>
                <a:spcPts val="600"/>
              </a:spcBef>
              <a:buAutoNum type="arabicParenR"/>
            </a:pPr>
            <a:r>
              <a:rPr lang="en-US" dirty="0" smtClean="0"/>
              <a:t>Yes definitely, more than once</a:t>
            </a:r>
          </a:p>
          <a:p>
            <a:pPr marL="514350" indent="-514350">
              <a:lnSpc>
                <a:spcPct val="110000"/>
              </a:lnSpc>
              <a:spcBef>
                <a:spcPts val="600"/>
              </a:spcBef>
              <a:buAutoNum type="arabicParenR"/>
            </a:pPr>
            <a:r>
              <a:rPr lang="en-US" altLang="en-US" dirty="0" smtClean="0">
                <a:sym typeface="Calibri" panose="020F0502020204030204" pitchFamily="34" charset="0"/>
              </a:rPr>
              <a:t>I will try at least once a week</a:t>
            </a:r>
          </a:p>
          <a:p>
            <a:pPr marL="514350" indent="-514350">
              <a:lnSpc>
                <a:spcPct val="110000"/>
              </a:lnSpc>
              <a:spcBef>
                <a:spcPts val="600"/>
              </a:spcBef>
              <a:buAutoNum type="arabicParenR"/>
            </a:pPr>
            <a:r>
              <a:rPr lang="en-US" altLang="en-US" dirty="0" smtClean="0">
                <a:sym typeface="Calibri" panose="020F0502020204030204" pitchFamily="34" charset="0"/>
              </a:rPr>
              <a:t>I would like to but I have concerns</a:t>
            </a:r>
          </a:p>
          <a:p>
            <a:pPr marL="514350" indent="-514350">
              <a:lnSpc>
                <a:spcPct val="110000"/>
              </a:lnSpc>
              <a:spcBef>
                <a:spcPts val="600"/>
              </a:spcBef>
              <a:buAutoNum type="arabicParenR"/>
            </a:pPr>
            <a:r>
              <a:rPr lang="en-US" altLang="en-US" dirty="0" smtClean="0">
                <a:sym typeface="Calibri" panose="020F0502020204030204" pitchFamily="34" charset="0"/>
              </a:rPr>
              <a:t>I do not intend to try</a:t>
            </a:r>
          </a:p>
          <a:p>
            <a:pPr marL="0" indent="0">
              <a:lnSpc>
                <a:spcPct val="110000"/>
              </a:lnSpc>
              <a:spcBef>
                <a:spcPts val="600"/>
              </a:spcBef>
              <a:buNone/>
            </a:pPr>
            <a:endParaRPr lang="en-US" altLang="en-US" dirty="0">
              <a:sym typeface="Calibri" panose="020F0502020204030204" pitchFamily="34" charset="0"/>
            </a:endParaRPr>
          </a:p>
          <a:p>
            <a:pPr marL="0" indent="0">
              <a:lnSpc>
                <a:spcPct val="110000"/>
              </a:lnSpc>
              <a:spcBef>
                <a:spcPts val="600"/>
              </a:spcBef>
              <a:buNone/>
            </a:pPr>
            <a:endParaRPr lang="en-US" altLang="en-US" dirty="0">
              <a:sym typeface="Calibri" panose="020F0502020204030204"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9" name="TextBox 4"/>
          <p:cNvSpPr txBox="1">
            <a:spLocks noChangeArrowheads="1"/>
          </p:cNvSpPr>
          <p:nvPr/>
        </p:nvSpPr>
        <p:spPr bwMode="auto">
          <a:xfrm>
            <a:off x="594157" y="4866020"/>
            <a:ext cx="1121465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sz="2400">
                <a:solidFill>
                  <a:schemeClr val="tx1"/>
                </a:solidFill>
                <a:latin typeface="Arial" charset="0"/>
                <a:ea typeface="ヒラギノ角ゴ Pro W3" charset="0"/>
                <a:cs typeface="ヒラギノ角ゴ Pro W3" charset="0"/>
              </a:defRPr>
            </a:lvl1pPr>
            <a:lvl2pPr marL="742950" indent="-285750" defTabSz="457200">
              <a:defRPr sz="2400">
                <a:solidFill>
                  <a:schemeClr val="tx1"/>
                </a:solidFill>
                <a:latin typeface="Arial" charset="0"/>
                <a:ea typeface="ヒラギノ角ゴ Pro W3" charset="0"/>
                <a:cs typeface="ヒラギノ角ゴ Pro W3" charset="0"/>
              </a:defRPr>
            </a:lvl2pPr>
            <a:lvl3pPr marL="1143000" indent="-228600" defTabSz="457200">
              <a:defRPr sz="2400">
                <a:solidFill>
                  <a:schemeClr val="tx1"/>
                </a:solidFill>
                <a:latin typeface="Arial" charset="0"/>
                <a:ea typeface="ヒラギノ角ゴ Pro W3" charset="0"/>
                <a:cs typeface="ヒラギノ角ゴ Pro W3" charset="0"/>
              </a:defRPr>
            </a:lvl3pPr>
            <a:lvl4pPr marL="1600200" indent="-228600" defTabSz="457200">
              <a:defRPr sz="2400">
                <a:solidFill>
                  <a:schemeClr val="tx1"/>
                </a:solidFill>
                <a:latin typeface="Arial" charset="0"/>
                <a:ea typeface="ヒラギノ角ゴ Pro W3" charset="0"/>
                <a:cs typeface="ヒラギノ角ゴ Pro W3" charset="0"/>
              </a:defRPr>
            </a:lvl4pPr>
            <a:lvl5pPr marL="2057400" indent="-228600" defTabSz="4572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smtClean="0">
                <a:solidFill>
                  <a:srgbClr val="FF0000"/>
                </a:solidFill>
                <a:latin typeface="+mn-lt"/>
                <a:ea typeface="ＭＳ Ｐゴシック" charset="0"/>
                <a:cs typeface="ＭＳ Ｐゴシック" charset="0"/>
              </a:rPr>
              <a:t>Note – Peer Instruction can be used for such opinion questions, followed by discussion.</a:t>
            </a:r>
          </a:p>
          <a:p>
            <a:pPr eaLnBrk="1" hangingPunct="1"/>
            <a:r>
              <a:rPr lang="en-US" dirty="0" smtClean="0">
                <a:solidFill>
                  <a:srgbClr val="FF0000"/>
                </a:solidFill>
                <a:latin typeface="+mn-lt"/>
                <a:ea typeface="ＭＳ Ｐゴシック" charset="0"/>
                <a:cs typeface="ＭＳ Ｐゴシック" charset="0"/>
              </a:rPr>
              <a:t>Let us discuss some of your concerns. </a:t>
            </a:r>
            <a:endParaRPr lang="en-US" dirty="0">
              <a:solidFill>
                <a:srgbClr val="FF0000"/>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6255A744-DAA4-4A3D-BD9E-C311E6CB5A18}" type="slidenum">
              <a:rPr lang="en-US" smtClean="0"/>
              <a:t>46</a:t>
            </a:fld>
            <a:endParaRPr lang="en-US"/>
          </a:p>
        </p:txBody>
      </p:sp>
    </p:spTree>
    <p:extLst>
      <p:ext uri="{BB962C8B-B14F-4D97-AF65-F5344CB8AC3E}">
        <p14:creationId xmlns:p14="http://schemas.microsoft.com/office/powerpoint/2010/main" val="391927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Your Concerns</a:t>
            </a:r>
            <a:endParaRPr lang="en-US" b="1" dirty="0"/>
          </a:p>
        </p:txBody>
      </p:sp>
      <p:sp>
        <p:nvSpPr>
          <p:cNvPr id="3" name="Content Placeholder 2"/>
          <p:cNvSpPr>
            <a:spLocks noGrp="1"/>
          </p:cNvSpPr>
          <p:nvPr>
            <p:ph idx="1"/>
          </p:nvPr>
        </p:nvSpPr>
        <p:spPr>
          <a:xfrm>
            <a:off x="384312" y="1248940"/>
            <a:ext cx="11701671" cy="4992834"/>
          </a:xfrm>
        </p:spPr>
        <p:txBody>
          <a:bodyPr>
            <a:normAutofit/>
          </a:bodyPr>
          <a:lstStyle/>
          <a:p>
            <a:pPr marL="76200" indent="0">
              <a:lnSpc>
                <a:spcPct val="110000"/>
              </a:lnSpc>
              <a:spcBef>
                <a:spcPts val="600"/>
              </a:spcBef>
              <a:buNone/>
            </a:pPr>
            <a:r>
              <a:rPr lang="en-US" altLang="en-US" sz="3200" dirty="0" smtClean="0">
                <a:sym typeface="Calibri" panose="020F0502020204030204" pitchFamily="34" charset="0"/>
              </a:rPr>
              <a:t>*</a:t>
            </a:r>
            <a:endParaRPr lang="en-US" altLang="en-US" dirty="0">
              <a:sym typeface="Calibri" panose="020F0502020204030204"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47</a:t>
            </a:fld>
            <a:endParaRPr lang="en-US"/>
          </a:p>
        </p:txBody>
      </p:sp>
    </p:spTree>
    <p:extLst>
      <p:ext uri="{BB962C8B-B14F-4D97-AF65-F5344CB8AC3E}">
        <p14:creationId xmlns:p14="http://schemas.microsoft.com/office/powerpoint/2010/main" val="2111908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Common Concerns</a:t>
            </a:r>
            <a:endParaRPr lang="en-US" b="1" dirty="0"/>
          </a:p>
        </p:txBody>
      </p:sp>
      <p:sp>
        <p:nvSpPr>
          <p:cNvPr id="3" name="Content Placeholder 2"/>
          <p:cNvSpPr>
            <a:spLocks noGrp="1"/>
          </p:cNvSpPr>
          <p:nvPr>
            <p:ph idx="1"/>
          </p:nvPr>
        </p:nvSpPr>
        <p:spPr>
          <a:xfrm>
            <a:off x="384312" y="1248940"/>
            <a:ext cx="11701671" cy="4992834"/>
          </a:xfrm>
        </p:spPr>
        <p:txBody>
          <a:bodyPr>
            <a:normAutofit/>
          </a:bodyPr>
          <a:lstStyle/>
          <a:p>
            <a:pPr marL="533400" indent="-457200">
              <a:lnSpc>
                <a:spcPct val="110000"/>
              </a:lnSpc>
              <a:spcBef>
                <a:spcPts val="600"/>
              </a:spcBef>
            </a:pPr>
            <a:r>
              <a:rPr lang="en-US" altLang="en-US" sz="3200" dirty="0" smtClean="0">
                <a:sym typeface="Calibri" panose="020F0502020204030204" pitchFamily="34" charset="0"/>
              </a:rPr>
              <a:t>Too much noise in class!</a:t>
            </a:r>
          </a:p>
          <a:p>
            <a:pPr marL="533400" indent="-457200">
              <a:lnSpc>
                <a:spcPct val="110000"/>
              </a:lnSpc>
              <a:spcBef>
                <a:spcPts val="600"/>
              </a:spcBef>
            </a:pPr>
            <a:endParaRPr lang="en-US" altLang="en-US" sz="3200" dirty="0" smtClean="0">
              <a:sym typeface="Calibri" panose="020F0502020204030204" pitchFamily="34" charset="0"/>
            </a:endParaRPr>
          </a:p>
          <a:p>
            <a:pPr marL="533400" indent="-457200">
              <a:lnSpc>
                <a:spcPct val="110000"/>
              </a:lnSpc>
              <a:spcBef>
                <a:spcPts val="600"/>
              </a:spcBef>
            </a:pPr>
            <a:r>
              <a:rPr lang="en-US" altLang="en-US" sz="3200" dirty="0" smtClean="0">
                <a:sym typeface="Calibri" panose="020F0502020204030204" pitchFamily="34" charset="0"/>
              </a:rPr>
              <a:t>Activity is too time consuming.</a:t>
            </a:r>
            <a:endParaRPr lang="en-US" altLang="en-US" sz="3200" dirty="0">
              <a:sym typeface="Calibri" panose="020F0502020204030204" pitchFamily="34" charset="0"/>
            </a:endParaRPr>
          </a:p>
          <a:p>
            <a:pPr marL="533400" indent="-457200">
              <a:lnSpc>
                <a:spcPct val="110000"/>
              </a:lnSpc>
              <a:spcBef>
                <a:spcPts val="600"/>
              </a:spcBef>
            </a:pPr>
            <a:endParaRPr lang="en-US" altLang="en-US" sz="3200" dirty="0" smtClean="0">
              <a:sym typeface="Calibri" panose="020F0502020204030204" pitchFamily="34" charset="0"/>
            </a:endParaRPr>
          </a:p>
          <a:p>
            <a:pPr marL="533400" indent="-457200">
              <a:lnSpc>
                <a:spcPct val="110000"/>
              </a:lnSpc>
              <a:spcBef>
                <a:spcPts val="600"/>
              </a:spcBef>
            </a:pPr>
            <a:r>
              <a:rPr lang="en-US" altLang="en-US" sz="3200" dirty="0" smtClean="0">
                <a:sym typeface="Calibri" panose="020F0502020204030204" pitchFamily="34" charset="0"/>
              </a:rPr>
              <a:t>How can I complete the syllabus? </a:t>
            </a:r>
            <a:endParaRPr lang="en-US" altLang="en-US" dirty="0">
              <a:sym typeface="Calibri" panose="020F0502020204030204" pitchFamily="34" charset="0"/>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48</a:t>
            </a:fld>
            <a:endParaRPr lang="en-US"/>
          </a:p>
        </p:txBody>
      </p:sp>
    </p:spTree>
    <p:extLst>
      <p:ext uri="{BB962C8B-B14F-4D97-AF65-F5344CB8AC3E}">
        <p14:creationId xmlns:p14="http://schemas.microsoft.com/office/powerpoint/2010/main" val="12522669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766"/>
            <a:ext cx="10515600" cy="984173"/>
          </a:xfrm>
        </p:spPr>
        <p:txBody>
          <a:bodyPr/>
          <a:lstStyle/>
          <a:p>
            <a:pPr algn="ctr"/>
            <a:r>
              <a:rPr lang="en-US" b="1" dirty="0" smtClean="0">
                <a:solidFill>
                  <a:srgbClr val="800000"/>
                </a:solidFill>
              </a:rPr>
              <a:t>Other structured active learning techniques </a:t>
            </a:r>
            <a:endParaRPr lang="en-US" b="1" dirty="0"/>
          </a:p>
        </p:txBody>
      </p:sp>
      <p:sp>
        <p:nvSpPr>
          <p:cNvPr id="3" name="Content Placeholder 2"/>
          <p:cNvSpPr>
            <a:spLocks noGrp="1"/>
          </p:cNvSpPr>
          <p:nvPr>
            <p:ph idx="1"/>
          </p:nvPr>
        </p:nvSpPr>
        <p:spPr>
          <a:xfrm>
            <a:off x="838200" y="1248938"/>
            <a:ext cx="10515600" cy="5107411"/>
          </a:xfrm>
        </p:spPr>
        <p:txBody>
          <a:bodyPr>
            <a:normAutofit/>
          </a:bodyPr>
          <a:lstStyle/>
          <a:p>
            <a:pPr>
              <a:lnSpc>
                <a:spcPct val="100000"/>
              </a:lnSpc>
              <a:spcBef>
                <a:spcPts val="1800"/>
              </a:spcBef>
            </a:pPr>
            <a:r>
              <a:rPr lang="en-IN" dirty="0" smtClean="0"/>
              <a:t>Peer-Instruction </a:t>
            </a:r>
            <a:r>
              <a:rPr lang="en-IN" sz="2000" i="1" dirty="0" smtClean="0">
                <a:solidFill>
                  <a:srgbClr val="007006"/>
                </a:solidFill>
              </a:rPr>
              <a:t>(Eric Mazur, Harvard University, early </a:t>
            </a:r>
            <a:r>
              <a:rPr lang="en-IN" sz="2000" i="1" smtClean="0">
                <a:solidFill>
                  <a:srgbClr val="007006"/>
                </a:solidFill>
              </a:rPr>
              <a:t>1990s)</a:t>
            </a:r>
            <a:endParaRPr lang="en-IN" i="1" dirty="0" smtClean="0">
              <a:solidFill>
                <a:srgbClr val="0000FF"/>
              </a:solidFill>
            </a:endParaRPr>
          </a:p>
          <a:p>
            <a:pPr>
              <a:lnSpc>
                <a:spcPct val="100000"/>
              </a:lnSpc>
              <a:spcBef>
                <a:spcPts val="1800"/>
              </a:spcBef>
            </a:pPr>
            <a:r>
              <a:rPr lang="en-IN" dirty="0" smtClean="0"/>
              <a:t>Think-Pair-Share </a:t>
            </a:r>
            <a:r>
              <a:rPr lang="en-IN" sz="2000" i="1" dirty="0">
                <a:solidFill>
                  <a:srgbClr val="007006"/>
                </a:solidFill>
              </a:rPr>
              <a:t>(</a:t>
            </a:r>
            <a:r>
              <a:rPr lang="en-US" sz="2000" i="1" dirty="0" smtClean="0">
                <a:solidFill>
                  <a:srgbClr val="007006"/>
                </a:solidFill>
              </a:rPr>
              <a:t>Frank Lyman, University of Maryland, early 1980s)</a:t>
            </a:r>
            <a:endParaRPr lang="en-IN" i="1" dirty="0" smtClean="0"/>
          </a:p>
          <a:p>
            <a:pPr>
              <a:lnSpc>
                <a:spcPct val="100000"/>
              </a:lnSpc>
              <a:spcBef>
                <a:spcPts val="1800"/>
              </a:spcBef>
            </a:pPr>
            <a:r>
              <a:rPr lang="en-IN" dirty="0" smtClean="0"/>
              <a:t>Many others:</a:t>
            </a:r>
          </a:p>
          <a:p>
            <a:pPr lvl="1">
              <a:lnSpc>
                <a:spcPct val="100000"/>
              </a:lnSpc>
              <a:spcBef>
                <a:spcPts val="600"/>
              </a:spcBef>
            </a:pPr>
            <a:r>
              <a:rPr lang="en-IN" dirty="0" smtClean="0"/>
              <a:t>(lecture) Team-Pair-Solo, Problem-based learning, Just-in-Time-Teaching, Role-play, Jigsaw, Case-based learning, Peer-review, Productive failure …</a:t>
            </a:r>
          </a:p>
          <a:p>
            <a:pPr lvl="1">
              <a:lnSpc>
                <a:spcPct val="100000"/>
              </a:lnSpc>
              <a:spcBef>
                <a:spcPts val="600"/>
              </a:spcBef>
            </a:pPr>
            <a:r>
              <a:rPr lang="en-IN" dirty="0" smtClean="0"/>
              <a:t>(lab) Pair problem solving.</a:t>
            </a:r>
          </a:p>
          <a:p>
            <a:pPr lvl="1">
              <a:lnSpc>
                <a:spcPct val="100000"/>
              </a:lnSpc>
              <a:spcBef>
                <a:spcPts val="600"/>
              </a:spcBef>
            </a:pPr>
            <a:r>
              <a:rPr lang="en-IN" dirty="0" smtClean="0"/>
              <a:t>(tutorial) TPS, TPS, PBL, Data-based problem solving.</a:t>
            </a:r>
          </a:p>
          <a:p>
            <a:pPr>
              <a:lnSpc>
                <a:spcPct val="100000"/>
              </a:lnSpc>
              <a:spcBef>
                <a:spcPts val="600"/>
              </a:spcBef>
            </a:pPr>
            <a:endParaRPr lang="en-IN" dirty="0" smtClean="0"/>
          </a:p>
          <a:p>
            <a:pPr>
              <a:lnSpc>
                <a:spcPct val="100000"/>
              </a:lnSpc>
              <a:spcBef>
                <a:spcPts val="600"/>
              </a:spcBef>
            </a:pPr>
            <a:r>
              <a:rPr lang="en-IN" dirty="0" smtClean="0"/>
              <a:t>See </a:t>
            </a:r>
            <a:r>
              <a:rPr lang="en-IN" dirty="0">
                <a:hlinkClick r:id="rId3"/>
              </a:rPr>
              <a:t>http://</a:t>
            </a:r>
            <a:r>
              <a:rPr lang="en-IN" dirty="0" smtClean="0">
                <a:hlinkClick r:id="rId3"/>
              </a:rPr>
              <a:t>www.et.iitb.ac.in/TeachingStrategies.html</a:t>
            </a:r>
            <a:endParaRPr lang="en-IN" dirty="0"/>
          </a:p>
        </p:txBody>
      </p:sp>
      <p:sp>
        <p:nvSpPr>
          <p:cNvPr id="5" name="Footer Placeholder 4"/>
          <p:cNvSpPr>
            <a:spLocks noGrp="1"/>
          </p:cNvSpPr>
          <p:nvPr>
            <p:ph type="ftr" sz="quarter" idx="11"/>
          </p:nvPr>
        </p:nvSpPr>
        <p:spPr/>
        <p:txBody>
          <a:bodyPr/>
          <a:lstStyle/>
          <a:p>
            <a:r>
              <a:rPr lang="en-US" smtClean="0"/>
              <a:t>Principal's Workshops, Next Education - 2016</a:t>
            </a:r>
            <a:endParaRPr lang="en-US" dirty="0"/>
          </a:p>
        </p:txBody>
      </p:sp>
      <p:sp>
        <p:nvSpPr>
          <p:cNvPr id="4" name="Date Placeholder 3"/>
          <p:cNvSpPr>
            <a:spLocks noGrp="1"/>
          </p:cNvSpPr>
          <p:nvPr>
            <p:ph type="dt" sz="half" idx="10"/>
          </p:nvPr>
        </p:nvSpPr>
        <p:spPr/>
        <p:txBody>
          <a:bodyPr/>
          <a:lstStyle/>
          <a:p>
            <a:r>
              <a:rPr lang="en-US" smtClean="0"/>
              <a:t>IIT Bombay</a:t>
            </a:r>
            <a:endParaRPr lang="en-US"/>
          </a:p>
        </p:txBody>
      </p:sp>
      <p:sp>
        <p:nvSpPr>
          <p:cNvPr id="6" name="Slide Number Placeholder 5"/>
          <p:cNvSpPr>
            <a:spLocks noGrp="1"/>
          </p:cNvSpPr>
          <p:nvPr>
            <p:ph type="sldNum" sz="quarter" idx="12"/>
          </p:nvPr>
        </p:nvSpPr>
        <p:spPr/>
        <p:txBody>
          <a:bodyPr/>
          <a:lstStyle/>
          <a:p>
            <a:fld id="{6255A744-DAA4-4A3D-BD9E-C311E6CB5A18}" type="slidenum">
              <a:rPr lang="en-US" smtClean="0"/>
              <a:t>49</a:t>
            </a:fld>
            <a:endParaRPr lang="en-US"/>
          </a:p>
        </p:txBody>
      </p:sp>
    </p:spTree>
    <p:extLst>
      <p:ext uri="{BB962C8B-B14F-4D97-AF65-F5344CB8AC3E}">
        <p14:creationId xmlns:p14="http://schemas.microsoft.com/office/powerpoint/2010/main" val="79974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39181" y="115887"/>
            <a:ext cx="11582400" cy="777875"/>
          </a:xfrm>
          <a:prstGeom prst="rect">
            <a:avLst/>
          </a:prstGeom>
          <a:noFill/>
          <a:ln>
            <a:noFill/>
          </a:ln>
        </p:spPr>
        <p:txBody>
          <a:bodyPr vert="horz" lIns="121900" tIns="60933" rIns="121900" bIns="60933" rtlCol="0" anchor="ctr" anchorCtr="0">
            <a:noAutofit/>
          </a:bodyPr>
          <a:lstStyle/>
          <a:p>
            <a:pPr algn="ctr">
              <a:lnSpc>
                <a:spcPct val="100000"/>
              </a:lnSpc>
              <a:spcBef>
                <a:spcPts val="0"/>
              </a:spcBef>
              <a:buClr>
                <a:schemeClr val="dk1"/>
              </a:buClr>
              <a:buSzPct val="25000"/>
            </a:pPr>
            <a:r>
              <a:rPr lang="en" sz="4000" b="1" dirty="0">
                <a:solidFill>
                  <a:srgbClr val="800000"/>
                </a:solidFill>
                <a:latin typeface="Calibri Light" panose="020F0302020204030204" pitchFamily="34" charset="0"/>
                <a:ea typeface="Calibri"/>
                <a:cs typeface="Calibri"/>
                <a:sym typeface="Calibri"/>
              </a:rPr>
              <a:t>Workshop Goals</a:t>
            </a:r>
            <a:endParaRPr lang="en" sz="4800" b="1" dirty="0">
              <a:solidFill>
                <a:srgbClr val="800000"/>
              </a:solidFill>
              <a:latin typeface="Calibri Light" panose="020F0302020204030204" pitchFamily="34" charset="0"/>
              <a:ea typeface="Calibri"/>
              <a:cs typeface="Calibri"/>
              <a:sym typeface="Calibri"/>
            </a:endParaRPr>
          </a:p>
        </p:txBody>
      </p:sp>
      <p:sp>
        <p:nvSpPr>
          <p:cNvPr id="123" name="Shape 123"/>
          <p:cNvSpPr txBox="1">
            <a:spLocks noGrp="1"/>
          </p:cNvSpPr>
          <p:nvPr>
            <p:ph type="body" idx="1"/>
          </p:nvPr>
        </p:nvSpPr>
        <p:spPr>
          <a:xfrm>
            <a:off x="143933" y="1008062"/>
            <a:ext cx="12048067" cy="5876924"/>
          </a:xfrm>
          <a:prstGeom prst="rect">
            <a:avLst/>
          </a:prstGeom>
          <a:noFill/>
          <a:ln>
            <a:noFill/>
          </a:ln>
        </p:spPr>
        <p:txBody>
          <a:bodyPr vert="horz" lIns="72000" tIns="60933" rIns="24000" bIns="60933" rtlCol="0" anchor="t" anchorCtr="0">
            <a:noAutofit/>
          </a:bodyPr>
          <a:lstStyle/>
          <a:p>
            <a:pPr marL="0" indent="0">
              <a:lnSpc>
                <a:spcPct val="100000"/>
              </a:lnSpc>
              <a:spcBef>
                <a:spcPts val="0"/>
              </a:spcBef>
              <a:buClr>
                <a:schemeClr val="dk1"/>
              </a:buClr>
              <a:buSzPct val="25000"/>
              <a:buNone/>
            </a:pPr>
            <a:r>
              <a:rPr lang="en" sz="3200" dirty="0">
                <a:solidFill>
                  <a:schemeClr val="dk1"/>
                </a:solidFill>
                <a:latin typeface="Calibri"/>
                <a:ea typeface="Calibri"/>
                <a:cs typeface="Calibri"/>
                <a:sym typeface="Calibri"/>
              </a:rPr>
              <a:t>In this workshop you will: </a:t>
            </a:r>
          </a:p>
          <a:p>
            <a:pPr marL="0" indent="203195">
              <a:lnSpc>
                <a:spcPct val="100000"/>
              </a:lnSpc>
              <a:spcBef>
                <a:spcPts val="640"/>
              </a:spcBef>
              <a:buClr>
                <a:schemeClr val="dk1"/>
              </a:buClr>
              <a:buNone/>
            </a:pPr>
            <a:endParaRPr sz="3200" dirty="0">
              <a:solidFill>
                <a:schemeClr val="dk1"/>
              </a:solidFill>
              <a:latin typeface="Calibri"/>
              <a:ea typeface="Calibri"/>
              <a:cs typeface="Calibri"/>
              <a:sym typeface="Calibri"/>
            </a:endParaRPr>
          </a:p>
          <a:p>
            <a:pPr marL="225425" indent="-225425">
              <a:lnSpc>
                <a:spcPct val="100000"/>
              </a:lnSpc>
              <a:spcBef>
                <a:spcPts val="640"/>
              </a:spcBef>
              <a:buClr>
                <a:schemeClr val="dk1"/>
              </a:buClr>
              <a:buSzPct val="100000"/>
              <a:buFont typeface="Calibri"/>
              <a:buChar char="•"/>
            </a:pPr>
            <a:r>
              <a:rPr lang="en" sz="3200" dirty="0" smtClean="0">
                <a:solidFill>
                  <a:schemeClr val="dk1"/>
                </a:solidFill>
                <a:latin typeface="Calibri"/>
                <a:ea typeface="Calibri"/>
                <a:cs typeface="Calibri"/>
                <a:sym typeface="Calibri"/>
              </a:rPr>
              <a:t>Experience some research-based strategies for improving learning.</a:t>
            </a:r>
          </a:p>
          <a:p>
            <a:pPr marL="225425" indent="-225425">
              <a:lnSpc>
                <a:spcPct val="100000"/>
              </a:lnSpc>
              <a:spcBef>
                <a:spcPts val="640"/>
              </a:spcBef>
              <a:buClr>
                <a:schemeClr val="dk1"/>
              </a:buClr>
              <a:buSzPct val="100000"/>
              <a:buFont typeface="Calibri"/>
              <a:buChar char="•"/>
            </a:pPr>
            <a:r>
              <a:rPr lang="en" sz="3200" dirty="0" smtClean="0">
                <a:solidFill>
                  <a:schemeClr val="dk1"/>
                </a:solidFill>
                <a:latin typeface="Calibri"/>
                <a:ea typeface="Calibri"/>
                <a:cs typeface="Calibri"/>
                <a:sym typeface="Calibri"/>
              </a:rPr>
              <a:t>Design some effective learning activities for your class.</a:t>
            </a:r>
          </a:p>
          <a:p>
            <a:pPr marL="225425" indent="-225425">
              <a:lnSpc>
                <a:spcPct val="100000"/>
              </a:lnSpc>
              <a:spcBef>
                <a:spcPts val="640"/>
              </a:spcBef>
              <a:buClr>
                <a:schemeClr val="dk1"/>
              </a:buClr>
              <a:buSzPct val="100000"/>
              <a:buFont typeface="Calibri"/>
              <a:buChar char="•"/>
            </a:pPr>
            <a:r>
              <a:rPr lang="en" sz="3200" dirty="0" smtClean="0">
                <a:solidFill>
                  <a:schemeClr val="dk1"/>
                </a:solidFill>
                <a:latin typeface="Calibri"/>
                <a:ea typeface="Calibri"/>
                <a:cs typeface="Calibri"/>
                <a:sym typeface="Calibri"/>
              </a:rPr>
              <a:t>Share some best-practices from your school.</a:t>
            </a:r>
            <a:endParaRPr lang="en" sz="3200" dirty="0">
              <a:solidFill>
                <a:schemeClr val="dk1"/>
              </a:solidFill>
              <a:latin typeface="Calibri"/>
              <a:ea typeface="Calibri"/>
              <a:cs typeface="Calibri"/>
              <a:sym typeface="Calibri"/>
            </a:endParaRPr>
          </a:p>
        </p:txBody>
      </p:sp>
      <p:sp>
        <p:nvSpPr>
          <p:cNvPr id="2" name="Date Placeholder 1"/>
          <p:cNvSpPr>
            <a:spLocks noGrp="1"/>
          </p:cNvSpPr>
          <p:nvPr>
            <p:ph type="dt" sz="half" idx="10"/>
          </p:nvPr>
        </p:nvSpPr>
        <p:spPr/>
        <p:txBody>
          <a:bodyPr/>
          <a:lstStyle/>
          <a:p>
            <a:r>
              <a:rPr lang="en-US" smtClean="0"/>
              <a:t>IIT Bombay</a:t>
            </a:r>
            <a:endParaRPr lang="en-US"/>
          </a:p>
        </p:txBody>
      </p:sp>
      <p:sp>
        <p:nvSpPr>
          <p:cNvPr id="3" name="Footer Placeholder 2"/>
          <p:cNvSpPr>
            <a:spLocks noGrp="1"/>
          </p:cNvSpPr>
          <p:nvPr>
            <p:ph type="ftr" sz="quarter" idx="11"/>
          </p:nvPr>
        </p:nvSpPr>
        <p:spPr/>
        <p:txBody>
          <a:bodyPr/>
          <a:lstStyle/>
          <a:p>
            <a:r>
              <a:rPr lang="en-US" smtClean="0"/>
              <a:t>Principal's Workshops, Next Education - 2016</a:t>
            </a:r>
            <a:endParaRPr lang="en-US" dirty="0"/>
          </a:p>
        </p:txBody>
      </p:sp>
      <p:sp>
        <p:nvSpPr>
          <p:cNvPr id="4" name="Slide Number Placeholder 3"/>
          <p:cNvSpPr>
            <a:spLocks noGrp="1"/>
          </p:cNvSpPr>
          <p:nvPr>
            <p:ph type="sldNum" sz="quarter" idx="12"/>
          </p:nvPr>
        </p:nvSpPr>
        <p:spPr/>
        <p:txBody>
          <a:bodyPr/>
          <a:lstStyle/>
          <a:p>
            <a:fld id="{6255A744-DAA4-4A3D-BD9E-C311E6CB5A18}" type="slidenum">
              <a:rPr lang="en-US" smtClean="0"/>
              <a:t>5</a:t>
            </a:fld>
            <a:endParaRPr lang="en-US"/>
          </a:p>
        </p:txBody>
      </p:sp>
    </p:spTree>
    <p:extLst>
      <p:ext uri="{BB962C8B-B14F-4D97-AF65-F5344CB8AC3E}">
        <p14:creationId xmlns:p14="http://schemas.microsoft.com/office/powerpoint/2010/main" val="2464481724"/>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264766"/>
            <a:ext cx="10863470" cy="984173"/>
          </a:xfrm>
        </p:spPr>
        <p:txBody>
          <a:bodyPr>
            <a:normAutofit/>
          </a:bodyPr>
          <a:lstStyle/>
          <a:p>
            <a:pPr algn="ctr"/>
            <a:r>
              <a:rPr lang="en-US" b="1" dirty="0" smtClean="0">
                <a:solidFill>
                  <a:srgbClr val="800000"/>
                </a:solidFill>
              </a:rPr>
              <a:t>Takeaway</a:t>
            </a:r>
            <a:endParaRPr lang="en-US" b="1" dirty="0"/>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7" name="Content Placeholder 2"/>
          <p:cNvSpPr>
            <a:spLocks noGrp="1"/>
          </p:cNvSpPr>
          <p:nvPr>
            <p:ph idx="1"/>
          </p:nvPr>
        </p:nvSpPr>
        <p:spPr>
          <a:xfrm>
            <a:off x="384312" y="1248940"/>
            <a:ext cx="11701671" cy="4992834"/>
          </a:xfrm>
        </p:spPr>
        <p:txBody>
          <a:bodyPr>
            <a:normAutofit lnSpcReduction="10000"/>
          </a:bodyPr>
          <a:lstStyle/>
          <a:p>
            <a:pPr marL="76200" indent="0" algn="ctr">
              <a:lnSpc>
                <a:spcPct val="110000"/>
              </a:lnSpc>
              <a:spcBef>
                <a:spcPts val="600"/>
              </a:spcBef>
              <a:buNone/>
            </a:pPr>
            <a:r>
              <a:rPr lang="en-US" altLang="en-US" sz="3200" dirty="0" smtClean="0">
                <a:solidFill>
                  <a:srgbClr val="0000FF"/>
                </a:solidFill>
                <a:sym typeface="Calibri" panose="020F0502020204030204" pitchFamily="34" charset="0"/>
              </a:rPr>
              <a:t>Make students grapple with content </a:t>
            </a:r>
            <a:r>
              <a:rPr lang="en-US" altLang="en-US" sz="3200" i="1" u="sng" dirty="0" smtClean="0">
                <a:solidFill>
                  <a:srgbClr val="0000FF"/>
                </a:solidFill>
                <a:sym typeface="Calibri" panose="020F0502020204030204" pitchFamily="34" charset="0"/>
              </a:rPr>
              <a:t>during</a:t>
            </a:r>
            <a:r>
              <a:rPr lang="en-US" altLang="en-US" sz="3200" i="1" dirty="0" smtClean="0">
                <a:solidFill>
                  <a:srgbClr val="0000FF"/>
                </a:solidFill>
                <a:sym typeface="Calibri" panose="020F0502020204030204" pitchFamily="34" charset="0"/>
              </a:rPr>
              <a:t> class.</a:t>
            </a:r>
            <a:endParaRPr lang="en-US" altLang="en-US" sz="3200" dirty="0" smtClean="0">
              <a:sym typeface="Calibri" panose="020F0502020204030204" pitchFamily="34" charset="0"/>
            </a:endParaRPr>
          </a:p>
          <a:p>
            <a:pPr marL="76200" indent="0" algn="just">
              <a:lnSpc>
                <a:spcPct val="110000"/>
              </a:lnSpc>
              <a:spcBef>
                <a:spcPts val="600"/>
              </a:spcBef>
              <a:buNone/>
            </a:pPr>
            <a:endParaRPr lang="en-US" altLang="en-US" dirty="0" smtClean="0">
              <a:sym typeface="Calibri" panose="020F0502020204030204" pitchFamily="34" charset="0"/>
            </a:endParaRPr>
          </a:p>
          <a:p>
            <a:pPr marL="76200" indent="0" algn="just">
              <a:lnSpc>
                <a:spcPct val="110000"/>
              </a:lnSpc>
              <a:spcBef>
                <a:spcPts val="600"/>
              </a:spcBef>
              <a:buNone/>
            </a:pPr>
            <a:r>
              <a:rPr lang="en-US" altLang="en-US" dirty="0" smtClean="0">
                <a:sym typeface="Calibri" panose="020F0502020204030204" pitchFamily="34" charset="0"/>
              </a:rPr>
              <a:t>Don’t only clarify doubts:</a:t>
            </a:r>
            <a:endParaRPr lang="en-US" altLang="en-US" dirty="0">
              <a:sym typeface="Calibri" panose="020F0502020204030204" pitchFamily="34" charset="0"/>
            </a:endParaRPr>
          </a:p>
          <a:p>
            <a:pPr lvl="1" algn="just">
              <a:lnSpc>
                <a:spcPct val="110000"/>
              </a:lnSpc>
              <a:spcBef>
                <a:spcPct val="20000"/>
              </a:spcBef>
              <a:buSzPct val="80000"/>
            </a:pPr>
            <a:r>
              <a:rPr lang="en-US" dirty="0"/>
              <a:t>Provide frequent opportunities for learners to work with the content – </a:t>
            </a:r>
            <a:r>
              <a:rPr lang="en-US" dirty="0">
                <a:solidFill>
                  <a:srgbClr val="0000FF"/>
                </a:solidFill>
              </a:rPr>
              <a:t>Active learning.</a:t>
            </a:r>
          </a:p>
          <a:p>
            <a:pPr lvl="1" algn="just">
              <a:lnSpc>
                <a:spcPct val="110000"/>
              </a:lnSpc>
              <a:spcBef>
                <a:spcPct val="20000"/>
              </a:spcBef>
              <a:buSzPct val="80000"/>
            </a:pPr>
            <a:r>
              <a:rPr lang="en-US" dirty="0"/>
              <a:t>Ensure immediate and appropriate feedback to learners – </a:t>
            </a:r>
            <a:r>
              <a:rPr lang="en-US" dirty="0">
                <a:solidFill>
                  <a:srgbClr val="0000FF"/>
                </a:solidFill>
              </a:rPr>
              <a:t>Peer discussion</a:t>
            </a:r>
            <a:r>
              <a:rPr lang="en-US" dirty="0" smtClean="0"/>
              <a:t>.</a:t>
            </a:r>
          </a:p>
          <a:p>
            <a:pPr marL="76200" indent="0" algn="just">
              <a:lnSpc>
                <a:spcPct val="110000"/>
              </a:lnSpc>
              <a:spcBef>
                <a:spcPts val="600"/>
              </a:spcBef>
              <a:buNone/>
            </a:pPr>
            <a:endParaRPr lang="en-US" altLang="en-US" dirty="0" smtClean="0">
              <a:sym typeface="Calibri" panose="020F0502020204030204" pitchFamily="34" charset="0"/>
            </a:endParaRPr>
          </a:p>
          <a:p>
            <a:pPr marL="76200" indent="0" algn="just">
              <a:lnSpc>
                <a:spcPct val="110000"/>
              </a:lnSpc>
              <a:spcBef>
                <a:spcPts val="600"/>
              </a:spcBef>
              <a:buNone/>
            </a:pPr>
            <a:r>
              <a:rPr lang="en-US" altLang="en-US" dirty="0" smtClean="0">
                <a:sym typeface="Calibri" panose="020F0502020204030204" pitchFamily="34" charset="0"/>
              </a:rPr>
              <a:t>Active learning techniques:</a:t>
            </a:r>
          </a:p>
          <a:p>
            <a:pPr lvl="1" algn="just">
              <a:lnSpc>
                <a:spcPct val="110000"/>
              </a:lnSpc>
              <a:spcBef>
                <a:spcPct val="20000"/>
              </a:spcBef>
              <a:buSzPct val="80000"/>
            </a:pPr>
            <a:r>
              <a:rPr lang="en-US" dirty="0" smtClean="0">
                <a:solidFill>
                  <a:srgbClr val="C00000"/>
                </a:solidFill>
              </a:rPr>
              <a:t>Peer Instruction:</a:t>
            </a:r>
            <a:r>
              <a:rPr lang="en-US" dirty="0" smtClean="0"/>
              <a:t> Don’t keep MCQs for the exam, make students do them during class.</a:t>
            </a:r>
          </a:p>
          <a:p>
            <a:pPr lvl="1" algn="just">
              <a:lnSpc>
                <a:spcPct val="110000"/>
              </a:lnSpc>
              <a:spcBef>
                <a:spcPct val="20000"/>
              </a:spcBef>
              <a:buSzPct val="80000"/>
            </a:pPr>
            <a:r>
              <a:rPr lang="en-US" dirty="0" smtClean="0">
                <a:solidFill>
                  <a:srgbClr val="C00000"/>
                </a:solidFill>
              </a:rPr>
              <a:t>Think-Pair-Share:</a:t>
            </a:r>
            <a:r>
              <a:rPr lang="en-US" dirty="0" smtClean="0"/>
              <a:t> Don’t just lecture, make students do first. </a:t>
            </a:r>
          </a:p>
          <a:p>
            <a:pPr lvl="1" algn="just">
              <a:lnSpc>
                <a:spcPct val="110000"/>
              </a:lnSpc>
              <a:spcBef>
                <a:spcPct val="20000"/>
              </a:spcBef>
              <a:buSzPct val="80000"/>
            </a:pPr>
            <a:r>
              <a:rPr lang="en-US" dirty="0" smtClean="0">
                <a:solidFill>
                  <a:srgbClr val="C00000"/>
                </a:solidFill>
              </a:rPr>
              <a:t>Visualizations:</a:t>
            </a:r>
            <a:r>
              <a:rPr lang="en-US" dirty="0" smtClean="0"/>
              <a:t> Don’t just show visualizations, make students predict the outcome.</a:t>
            </a:r>
          </a:p>
          <a:p>
            <a:pPr lvl="1" algn="just">
              <a:lnSpc>
                <a:spcPct val="110000"/>
              </a:lnSpc>
              <a:spcBef>
                <a:spcPct val="20000"/>
              </a:spcBef>
              <a:buSzPct val="80000"/>
            </a:pPr>
            <a:endParaRPr lang="en-US" dirty="0" smtClean="0"/>
          </a:p>
          <a:p>
            <a:pPr marL="76200" indent="0" algn="just">
              <a:lnSpc>
                <a:spcPct val="110000"/>
              </a:lnSpc>
              <a:spcBef>
                <a:spcPts val="600"/>
              </a:spcBef>
              <a:buNone/>
            </a:pPr>
            <a:endParaRPr lang="en-US" altLang="en-US" dirty="0">
              <a:sym typeface="Calibri" panose="020F0502020204030204" pitchFamily="34" charset="0"/>
            </a:endParaRPr>
          </a:p>
        </p:txBody>
      </p:sp>
      <p:sp>
        <p:nvSpPr>
          <p:cNvPr id="8" name="Slide Number Placeholder 7"/>
          <p:cNvSpPr>
            <a:spLocks noGrp="1"/>
          </p:cNvSpPr>
          <p:nvPr>
            <p:ph type="sldNum" sz="quarter" idx="12"/>
          </p:nvPr>
        </p:nvSpPr>
        <p:spPr/>
        <p:txBody>
          <a:bodyPr/>
          <a:lstStyle/>
          <a:p>
            <a:fld id="{6255A744-DAA4-4A3D-BD9E-C311E6CB5A18}" type="slidenum">
              <a:rPr lang="en-US" smtClean="0"/>
              <a:t>50</a:t>
            </a:fld>
            <a:endParaRPr lang="en-US"/>
          </a:p>
        </p:txBody>
      </p:sp>
    </p:spTree>
    <p:extLst>
      <p:ext uri="{BB962C8B-B14F-4D97-AF65-F5344CB8AC3E}">
        <p14:creationId xmlns:p14="http://schemas.microsoft.com/office/powerpoint/2010/main" val="370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5"/>
          <p:cNvSpPr txBox="1"/>
          <p:nvPr/>
        </p:nvSpPr>
        <p:spPr>
          <a:xfrm>
            <a:off x="2682875" y="5927330"/>
            <a:ext cx="6963173" cy="454421"/>
          </a:xfrm>
          <a:prstGeom prst="rect">
            <a:avLst/>
          </a:prstGeom>
          <a:noFill/>
          <a:ln>
            <a:noFill/>
          </a:ln>
        </p:spPr>
        <p:txBody>
          <a:bodyPr lIns="114281" tIns="57125" rIns="114281" bIns="57125"/>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fontAlgn="auto">
              <a:defRPr/>
            </a:pPr>
            <a:r>
              <a:rPr lang="en-US" sz="2250" dirty="0">
                <a:solidFill>
                  <a:schemeClr val="tx1">
                    <a:lumMod val="75000"/>
                    <a:lumOff val="25000"/>
                  </a:schemeClr>
                </a:solidFill>
                <a:latin typeface="Myriad Pro" pitchFamily="34" charset="0"/>
              </a:rPr>
              <a:t>Creating a brighter tomorrow for today’s students</a:t>
            </a:r>
            <a:endParaRPr lang="en-IN" sz="2250" dirty="0">
              <a:solidFill>
                <a:schemeClr val="tx1">
                  <a:lumMod val="75000"/>
                  <a:lumOff val="25000"/>
                </a:schemeClr>
              </a:solidFill>
              <a:latin typeface="Myriad Pro"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5032" y="4953001"/>
            <a:ext cx="2821781" cy="71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1000" y="6705205"/>
            <a:ext cx="11430000" cy="152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5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3625" y="2661047"/>
            <a:ext cx="508000" cy="54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6454" y="1611313"/>
            <a:ext cx="1776015" cy="29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4094" y="1549797"/>
            <a:ext cx="545704" cy="70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9032" y="1424781"/>
            <a:ext cx="432594" cy="53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8312" y="1736329"/>
            <a:ext cx="611188"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095" y="3131344"/>
            <a:ext cx="664766" cy="57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05625" y="873125"/>
            <a:ext cx="41473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91907" y="2522141"/>
            <a:ext cx="410766" cy="64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69235" y="762000"/>
            <a:ext cx="9286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71579" y="2589610"/>
            <a:ext cx="496094"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71469" y="2053829"/>
            <a:ext cx="575469"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48673" y="1557735"/>
            <a:ext cx="47426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734844" y="571500"/>
            <a:ext cx="74017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121673" y="3325813"/>
            <a:ext cx="50800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txBox="1">
            <a:spLocks/>
          </p:cNvSpPr>
          <p:nvPr/>
        </p:nvSpPr>
        <p:spPr>
          <a:xfrm>
            <a:off x="490330" y="36166"/>
            <a:ext cx="10863470" cy="614709"/>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rgbClr val="800000"/>
                </a:solidFill>
              </a:rPr>
              <a:t>Acknowledgements</a:t>
            </a:r>
            <a:endParaRPr lang="en-US" b="1" dirty="0"/>
          </a:p>
        </p:txBody>
      </p:sp>
    </p:spTree>
    <p:extLst>
      <p:ext uri="{BB962C8B-B14F-4D97-AF65-F5344CB8AC3E}">
        <p14:creationId xmlns:p14="http://schemas.microsoft.com/office/powerpoint/2010/main" val="328545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53" presetClass="entr" presetSubtype="16"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16"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p:cTn id="15" dur="400" fill="hold"/>
                                        <p:tgtEl>
                                          <p:spTgt spid="5"/>
                                        </p:tgtEl>
                                        <p:attrNameLst>
                                          <p:attrName>ppt_w</p:attrName>
                                        </p:attrNameLst>
                                      </p:cBhvr>
                                      <p:tavLst>
                                        <p:tav tm="0">
                                          <p:val>
                                            <p:fltVal val="0"/>
                                          </p:val>
                                        </p:tav>
                                        <p:tav tm="100000">
                                          <p:val>
                                            <p:strVal val="#ppt_w"/>
                                          </p:val>
                                        </p:tav>
                                      </p:tavLst>
                                    </p:anim>
                                    <p:anim calcmode="lin" valueType="num">
                                      <p:cBhvr>
                                        <p:cTn id="16" dur="400" fill="hold"/>
                                        <p:tgtEl>
                                          <p:spTgt spid="5"/>
                                        </p:tgtEl>
                                        <p:attrNameLst>
                                          <p:attrName>ppt_h</p:attrName>
                                        </p:attrNameLst>
                                      </p:cBhvr>
                                      <p:tavLst>
                                        <p:tav tm="0">
                                          <p:val>
                                            <p:fltVal val="0"/>
                                          </p:val>
                                        </p:tav>
                                        <p:tav tm="100000">
                                          <p:val>
                                            <p:strVal val="#ppt_h"/>
                                          </p:val>
                                        </p:tav>
                                      </p:tavLst>
                                    </p:anim>
                                    <p:animEffect transition="in" filter="fade">
                                      <p:cBhvr>
                                        <p:cTn id="17" dur="400"/>
                                        <p:tgtEl>
                                          <p:spTgt spid="5"/>
                                        </p:tgtEl>
                                      </p:cBhvr>
                                    </p:animEffect>
                                  </p:childTnLst>
                                </p:cTn>
                              </p:par>
                              <p:par>
                                <p:cTn id="18" presetID="53" presetClass="entr" presetSubtype="16" fill="hold" nodeType="withEffect">
                                  <p:stCondLst>
                                    <p:cond delay="700"/>
                                  </p:stCondLst>
                                  <p:childTnLst>
                                    <p:set>
                                      <p:cBhvr>
                                        <p:cTn id="19" dur="1" fill="hold">
                                          <p:stCondLst>
                                            <p:cond delay="0"/>
                                          </p:stCondLst>
                                        </p:cTn>
                                        <p:tgtEl>
                                          <p:spTgt spid="9"/>
                                        </p:tgtEl>
                                        <p:attrNameLst>
                                          <p:attrName>style.visibility</p:attrName>
                                        </p:attrNameLst>
                                      </p:cBhvr>
                                      <p:to>
                                        <p:strVal val="visible"/>
                                      </p:to>
                                    </p:set>
                                    <p:anim calcmode="lin" valueType="num">
                                      <p:cBhvr>
                                        <p:cTn id="20" dur="300" fill="hold"/>
                                        <p:tgtEl>
                                          <p:spTgt spid="9"/>
                                        </p:tgtEl>
                                        <p:attrNameLst>
                                          <p:attrName>ppt_w</p:attrName>
                                        </p:attrNameLst>
                                      </p:cBhvr>
                                      <p:tavLst>
                                        <p:tav tm="0">
                                          <p:val>
                                            <p:fltVal val="0"/>
                                          </p:val>
                                        </p:tav>
                                        <p:tav tm="100000">
                                          <p:val>
                                            <p:strVal val="#ppt_w"/>
                                          </p:val>
                                        </p:tav>
                                      </p:tavLst>
                                    </p:anim>
                                    <p:anim calcmode="lin" valueType="num">
                                      <p:cBhvr>
                                        <p:cTn id="21" dur="300" fill="hold"/>
                                        <p:tgtEl>
                                          <p:spTgt spid="9"/>
                                        </p:tgtEl>
                                        <p:attrNameLst>
                                          <p:attrName>ppt_h</p:attrName>
                                        </p:attrNameLst>
                                      </p:cBhvr>
                                      <p:tavLst>
                                        <p:tav tm="0">
                                          <p:val>
                                            <p:fltVal val="0"/>
                                          </p:val>
                                        </p:tav>
                                        <p:tav tm="100000">
                                          <p:val>
                                            <p:strVal val="#ppt_h"/>
                                          </p:val>
                                        </p:tav>
                                      </p:tavLst>
                                    </p:anim>
                                    <p:animEffect transition="in" filter="fade">
                                      <p:cBhvr>
                                        <p:cTn id="22" dur="300"/>
                                        <p:tgtEl>
                                          <p:spTgt spid="9"/>
                                        </p:tgtEl>
                                      </p:cBhvr>
                                    </p:animEffect>
                                  </p:childTnLst>
                                </p:cTn>
                              </p:par>
                              <p:par>
                                <p:cTn id="23" presetID="53" presetClass="entr" presetSubtype="16" fill="hold" nodeType="withEffect">
                                  <p:stCondLst>
                                    <p:cond delay="550"/>
                                  </p:stCondLst>
                                  <p:childTnLst>
                                    <p:set>
                                      <p:cBhvr>
                                        <p:cTn id="24" dur="1" fill="hold">
                                          <p:stCondLst>
                                            <p:cond delay="0"/>
                                          </p:stCondLst>
                                        </p:cTn>
                                        <p:tgtEl>
                                          <p:spTgt spid="10"/>
                                        </p:tgtEl>
                                        <p:attrNameLst>
                                          <p:attrName>style.visibility</p:attrName>
                                        </p:attrNameLst>
                                      </p:cBhvr>
                                      <p:to>
                                        <p:strVal val="visible"/>
                                      </p:to>
                                    </p:set>
                                    <p:anim calcmode="lin" valueType="num">
                                      <p:cBhvr>
                                        <p:cTn id="25" dur="450" fill="hold"/>
                                        <p:tgtEl>
                                          <p:spTgt spid="10"/>
                                        </p:tgtEl>
                                        <p:attrNameLst>
                                          <p:attrName>ppt_w</p:attrName>
                                        </p:attrNameLst>
                                      </p:cBhvr>
                                      <p:tavLst>
                                        <p:tav tm="0">
                                          <p:val>
                                            <p:fltVal val="0"/>
                                          </p:val>
                                        </p:tav>
                                        <p:tav tm="100000">
                                          <p:val>
                                            <p:strVal val="#ppt_w"/>
                                          </p:val>
                                        </p:tav>
                                      </p:tavLst>
                                    </p:anim>
                                    <p:anim calcmode="lin" valueType="num">
                                      <p:cBhvr>
                                        <p:cTn id="26" dur="450" fill="hold"/>
                                        <p:tgtEl>
                                          <p:spTgt spid="10"/>
                                        </p:tgtEl>
                                        <p:attrNameLst>
                                          <p:attrName>ppt_h</p:attrName>
                                        </p:attrNameLst>
                                      </p:cBhvr>
                                      <p:tavLst>
                                        <p:tav tm="0">
                                          <p:val>
                                            <p:fltVal val="0"/>
                                          </p:val>
                                        </p:tav>
                                        <p:tav tm="100000">
                                          <p:val>
                                            <p:strVal val="#ppt_h"/>
                                          </p:val>
                                        </p:tav>
                                      </p:tavLst>
                                    </p:anim>
                                    <p:animEffect transition="in" filter="fade">
                                      <p:cBhvr>
                                        <p:cTn id="27" dur="450"/>
                                        <p:tgtEl>
                                          <p:spTgt spid="10"/>
                                        </p:tgtEl>
                                      </p:cBhvr>
                                    </p:animEffect>
                                  </p:childTnLst>
                                </p:cTn>
                              </p:par>
                              <p:par>
                                <p:cTn id="28" presetID="53" presetClass="entr" presetSubtype="16" fill="hold" nodeType="withEffect">
                                  <p:stCondLst>
                                    <p:cond delay="650"/>
                                  </p:stCondLst>
                                  <p:childTnLst>
                                    <p:set>
                                      <p:cBhvr>
                                        <p:cTn id="29" dur="1" fill="hold">
                                          <p:stCondLst>
                                            <p:cond delay="0"/>
                                          </p:stCondLst>
                                        </p:cTn>
                                        <p:tgtEl>
                                          <p:spTgt spid="11"/>
                                        </p:tgtEl>
                                        <p:attrNameLst>
                                          <p:attrName>style.visibility</p:attrName>
                                        </p:attrNameLst>
                                      </p:cBhvr>
                                      <p:to>
                                        <p:strVal val="visible"/>
                                      </p:to>
                                    </p:set>
                                    <p:anim calcmode="lin" valueType="num">
                                      <p:cBhvr>
                                        <p:cTn id="30" dur="350" fill="hold"/>
                                        <p:tgtEl>
                                          <p:spTgt spid="11"/>
                                        </p:tgtEl>
                                        <p:attrNameLst>
                                          <p:attrName>ppt_w</p:attrName>
                                        </p:attrNameLst>
                                      </p:cBhvr>
                                      <p:tavLst>
                                        <p:tav tm="0">
                                          <p:val>
                                            <p:fltVal val="0"/>
                                          </p:val>
                                        </p:tav>
                                        <p:tav tm="100000">
                                          <p:val>
                                            <p:strVal val="#ppt_w"/>
                                          </p:val>
                                        </p:tav>
                                      </p:tavLst>
                                    </p:anim>
                                    <p:anim calcmode="lin" valueType="num">
                                      <p:cBhvr>
                                        <p:cTn id="31" dur="350" fill="hold"/>
                                        <p:tgtEl>
                                          <p:spTgt spid="11"/>
                                        </p:tgtEl>
                                        <p:attrNameLst>
                                          <p:attrName>ppt_h</p:attrName>
                                        </p:attrNameLst>
                                      </p:cBhvr>
                                      <p:tavLst>
                                        <p:tav tm="0">
                                          <p:val>
                                            <p:fltVal val="0"/>
                                          </p:val>
                                        </p:tav>
                                        <p:tav tm="100000">
                                          <p:val>
                                            <p:strVal val="#ppt_h"/>
                                          </p:val>
                                        </p:tav>
                                      </p:tavLst>
                                    </p:anim>
                                    <p:animEffect transition="in" filter="fade">
                                      <p:cBhvr>
                                        <p:cTn id="32" dur="350"/>
                                        <p:tgtEl>
                                          <p:spTgt spid="11"/>
                                        </p:tgtEl>
                                      </p:cBhvr>
                                    </p:animEffect>
                                  </p:childTnLst>
                                </p:cTn>
                              </p:par>
                              <p:par>
                                <p:cTn id="33" presetID="53" presetClass="entr" presetSubtype="16" fill="hold"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nodeType="withEffect">
                                  <p:stCondLst>
                                    <p:cond delay="750"/>
                                  </p:stCondLst>
                                  <p:childTnLst>
                                    <p:set>
                                      <p:cBhvr>
                                        <p:cTn id="39" dur="1" fill="hold">
                                          <p:stCondLst>
                                            <p:cond delay="0"/>
                                          </p:stCondLst>
                                        </p:cTn>
                                        <p:tgtEl>
                                          <p:spTgt spid="13"/>
                                        </p:tgtEl>
                                        <p:attrNameLst>
                                          <p:attrName>style.visibility</p:attrName>
                                        </p:attrNameLst>
                                      </p:cBhvr>
                                      <p:to>
                                        <p:strVal val="visible"/>
                                      </p:to>
                                    </p:set>
                                    <p:anim calcmode="lin" valueType="num">
                                      <p:cBhvr>
                                        <p:cTn id="40" dur="250" fill="hold"/>
                                        <p:tgtEl>
                                          <p:spTgt spid="13"/>
                                        </p:tgtEl>
                                        <p:attrNameLst>
                                          <p:attrName>ppt_w</p:attrName>
                                        </p:attrNameLst>
                                      </p:cBhvr>
                                      <p:tavLst>
                                        <p:tav tm="0">
                                          <p:val>
                                            <p:fltVal val="0"/>
                                          </p:val>
                                        </p:tav>
                                        <p:tav tm="100000">
                                          <p:val>
                                            <p:strVal val="#ppt_w"/>
                                          </p:val>
                                        </p:tav>
                                      </p:tavLst>
                                    </p:anim>
                                    <p:anim calcmode="lin" valueType="num">
                                      <p:cBhvr>
                                        <p:cTn id="41" dur="250" fill="hold"/>
                                        <p:tgtEl>
                                          <p:spTgt spid="13"/>
                                        </p:tgtEl>
                                        <p:attrNameLst>
                                          <p:attrName>ppt_h</p:attrName>
                                        </p:attrNameLst>
                                      </p:cBhvr>
                                      <p:tavLst>
                                        <p:tav tm="0">
                                          <p:val>
                                            <p:fltVal val="0"/>
                                          </p:val>
                                        </p:tav>
                                        <p:tav tm="100000">
                                          <p:val>
                                            <p:strVal val="#ppt_h"/>
                                          </p:val>
                                        </p:tav>
                                      </p:tavLst>
                                    </p:anim>
                                    <p:animEffect transition="in" filter="fade">
                                      <p:cBhvr>
                                        <p:cTn id="42" dur="250"/>
                                        <p:tgtEl>
                                          <p:spTgt spid="13"/>
                                        </p:tgtEl>
                                      </p:cBhvr>
                                    </p:animEffect>
                                  </p:childTnLst>
                                </p:cTn>
                              </p:par>
                              <p:par>
                                <p:cTn id="43" presetID="53" presetClass="entr" presetSubtype="16" fill="hold" nodeType="withEffect">
                                  <p:stCondLst>
                                    <p:cond delay="650"/>
                                  </p:stCondLst>
                                  <p:childTnLst>
                                    <p:set>
                                      <p:cBhvr>
                                        <p:cTn id="44" dur="1" fill="hold">
                                          <p:stCondLst>
                                            <p:cond delay="0"/>
                                          </p:stCondLst>
                                        </p:cTn>
                                        <p:tgtEl>
                                          <p:spTgt spid="14"/>
                                        </p:tgtEl>
                                        <p:attrNameLst>
                                          <p:attrName>style.visibility</p:attrName>
                                        </p:attrNameLst>
                                      </p:cBhvr>
                                      <p:to>
                                        <p:strVal val="visible"/>
                                      </p:to>
                                    </p:set>
                                    <p:anim calcmode="lin" valueType="num">
                                      <p:cBhvr>
                                        <p:cTn id="45" dur="350" fill="hold"/>
                                        <p:tgtEl>
                                          <p:spTgt spid="14"/>
                                        </p:tgtEl>
                                        <p:attrNameLst>
                                          <p:attrName>ppt_w</p:attrName>
                                        </p:attrNameLst>
                                      </p:cBhvr>
                                      <p:tavLst>
                                        <p:tav tm="0">
                                          <p:val>
                                            <p:fltVal val="0"/>
                                          </p:val>
                                        </p:tav>
                                        <p:tav tm="100000">
                                          <p:val>
                                            <p:strVal val="#ppt_w"/>
                                          </p:val>
                                        </p:tav>
                                      </p:tavLst>
                                    </p:anim>
                                    <p:anim calcmode="lin" valueType="num">
                                      <p:cBhvr>
                                        <p:cTn id="46" dur="350" fill="hold"/>
                                        <p:tgtEl>
                                          <p:spTgt spid="14"/>
                                        </p:tgtEl>
                                        <p:attrNameLst>
                                          <p:attrName>ppt_h</p:attrName>
                                        </p:attrNameLst>
                                      </p:cBhvr>
                                      <p:tavLst>
                                        <p:tav tm="0">
                                          <p:val>
                                            <p:fltVal val="0"/>
                                          </p:val>
                                        </p:tav>
                                        <p:tav tm="100000">
                                          <p:val>
                                            <p:strVal val="#ppt_h"/>
                                          </p:val>
                                        </p:tav>
                                      </p:tavLst>
                                    </p:anim>
                                    <p:animEffect transition="in" filter="fade">
                                      <p:cBhvr>
                                        <p:cTn id="47" dur="350"/>
                                        <p:tgtEl>
                                          <p:spTgt spid="14"/>
                                        </p:tgtEl>
                                      </p:cBhvr>
                                    </p:animEffect>
                                  </p:childTnLst>
                                </p:cTn>
                              </p:par>
                              <p:par>
                                <p:cTn id="48" presetID="53" presetClass="entr" presetSubtype="16" fill="hold" nodeType="withEffect">
                                  <p:stCondLst>
                                    <p:cond delay="520"/>
                                  </p:stCondLst>
                                  <p:childTnLst>
                                    <p:set>
                                      <p:cBhvr>
                                        <p:cTn id="49" dur="1" fill="hold">
                                          <p:stCondLst>
                                            <p:cond delay="0"/>
                                          </p:stCondLst>
                                        </p:cTn>
                                        <p:tgtEl>
                                          <p:spTgt spid="20"/>
                                        </p:tgtEl>
                                        <p:attrNameLst>
                                          <p:attrName>style.visibility</p:attrName>
                                        </p:attrNameLst>
                                      </p:cBhvr>
                                      <p:to>
                                        <p:strVal val="visible"/>
                                      </p:to>
                                    </p:set>
                                    <p:anim calcmode="lin" valueType="num">
                                      <p:cBhvr>
                                        <p:cTn id="50" dur="480" fill="hold"/>
                                        <p:tgtEl>
                                          <p:spTgt spid="20"/>
                                        </p:tgtEl>
                                        <p:attrNameLst>
                                          <p:attrName>ppt_w</p:attrName>
                                        </p:attrNameLst>
                                      </p:cBhvr>
                                      <p:tavLst>
                                        <p:tav tm="0">
                                          <p:val>
                                            <p:fltVal val="0"/>
                                          </p:val>
                                        </p:tav>
                                        <p:tav tm="100000">
                                          <p:val>
                                            <p:strVal val="#ppt_w"/>
                                          </p:val>
                                        </p:tav>
                                      </p:tavLst>
                                    </p:anim>
                                    <p:anim calcmode="lin" valueType="num">
                                      <p:cBhvr>
                                        <p:cTn id="51" dur="480" fill="hold"/>
                                        <p:tgtEl>
                                          <p:spTgt spid="20"/>
                                        </p:tgtEl>
                                        <p:attrNameLst>
                                          <p:attrName>ppt_h</p:attrName>
                                        </p:attrNameLst>
                                      </p:cBhvr>
                                      <p:tavLst>
                                        <p:tav tm="0">
                                          <p:val>
                                            <p:fltVal val="0"/>
                                          </p:val>
                                        </p:tav>
                                        <p:tav tm="100000">
                                          <p:val>
                                            <p:strVal val="#ppt_h"/>
                                          </p:val>
                                        </p:tav>
                                      </p:tavLst>
                                    </p:anim>
                                    <p:animEffect transition="in" filter="fade">
                                      <p:cBhvr>
                                        <p:cTn id="52" dur="480"/>
                                        <p:tgtEl>
                                          <p:spTgt spid="20"/>
                                        </p:tgtEl>
                                      </p:cBhvr>
                                    </p:animEffect>
                                  </p:childTnLst>
                                </p:cTn>
                              </p:par>
                              <p:par>
                                <p:cTn id="53" presetID="53" presetClass="entr" presetSubtype="16" fill="hold" nodeType="withEffect">
                                  <p:stCondLst>
                                    <p:cond delay="750"/>
                                  </p:stCondLst>
                                  <p:childTnLst>
                                    <p:set>
                                      <p:cBhvr>
                                        <p:cTn id="54" dur="1" fill="hold">
                                          <p:stCondLst>
                                            <p:cond delay="0"/>
                                          </p:stCondLst>
                                        </p:cTn>
                                        <p:tgtEl>
                                          <p:spTgt spid="16"/>
                                        </p:tgtEl>
                                        <p:attrNameLst>
                                          <p:attrName>style.visibility</p:attrName>
                                        </p:attrNameLst>
                                      </p:cBhvr>
                                      <p:to>
                                        <p:strVal val="visible"/>
                                      </p:to>
                                    </p:set>
                                    <p:anim calcmode="lin" valueType="num">
                                      <p:cBhvr>
                                        <p:cTn id="55" dur="250" fill="hold"/>
                                        <p:tgtEl>
                                          <p:spTgt spid="16"/>
                                        </p:tgtEl>
                                        <p:attrNameLst>
                                          <p:attrName>ppt_w</p:attrName>
                                        </p:attrNameLst>
                                      </p:cBhvr>
                                      <p:tavLst>
                                        <p:tav tm="0">
                                          <p:val>
                                            <p:fltVal val="0"/>
                                          </p:val>
                                        </p:tav>
                                        <p:tav tm="100000">
                                          <p:val>
                                            <p:strVal val="#ppt_w"/>
                                          </p:val>
                                        </p:tav>
                                      </p:tavLst>
                                    </p:anim>
                                    <p:anim calcmode="lin" valueType="num">
                                      <p:cBhvr>
                                        <p:cTn id="56" dur="250" fill="hold"/>
                                        <p:tgtEl>
                                          <p:spTgt spid="16"/>
                                        </p:tgtEl>
                                        <p:attrNameLst>
                                          <p:attrName>ppt_h</p:attrName>
                                        </p:attrNameLst>
                                      </p:cBhvr>
                                      <p:tavLst>
                                        <p:tav tm="0">
                                          <p:val>
                                            <p:fltVal val="0"/>
                                          </p:val>
                                        </p:tav>
                                        <p:tav tm="100000">
                                          <p:val>
                                            <p:strVal val="#ppt_h"/>
                                          </p:val>
                                        </p:tav>
                                      </p:tavLst>
                                    </p:anim>
                                    <p:animEffect transition="in" filter="fade">
                                      <p:cBhvr>
                                        <p:cTn id="57" dur="250"/>
                                        <p:tgtEl>
                                          <p:spTgt spid="16"/>
                                        </p:tgtEl>
                                      </p:cBhvr>
                                    </p:animEffect>
                                  </p:childTnLst>
                                </p:cTn>
                              </p:par>
                              <p:par>
                                <p:cTn id="58" presetID="53" presetClass="entr" presetSubtype="16" fill="hold" nodeType="withEffect">
                                  <p:stCondLst>
                                    <p:cond delay="540"/>
                                  </p:stCondLst>
                                  <p:childTnLst>
                                    <p:set>
                                      <p:cBhvr>
                                        <p:cTn id="59" dur="1" fill="hold">
                                          <p:stCondLst>
                                            <p:cond delay="0"/>
                                          </p:stCondLst>
                                        </p:cTn>
                                        <p:tgtEl>
                                          <p:spTgt spid="17"/>
                                        </p:tgtEl>
                                        <p:attrNameLst>
                                          <p:attrName>style.visibility</p:attrName>
                                        </p:attrNameLst>
                                      </p:cBhvr>
                                      <p:to>
                                        <p:strVal val="visible"/>
                                      </p:to>
                                    </p:set>
                                    <p:anim calcmode="lin" valueType="num">
                                      <p:cBhvr>
                                        <p:cTn id="60" dur="460" fill="hold"/>
                                        <p:tgtEl>
                                          <p:spTgt spid="17"/>
                                        </p:tgtEl>
                                        <p:attrNameLst>
                                          <p:attrName>ppt_w</p:attrName>
                                        </p:attrNameLst>
                                      </p:cBhvr>
                                      <p:tavLst>
                                        <p:tav tm="0">
                                          <p:val>
                                            <p:fltVal val="0"/>
                                          </p:val>
                                        </p:tav>
                                        <p:tav tm="100000">
                                          <p:val>
                                            <p:strVal val="#ppt_w"/>
                                          </p:val>
                                        </p:tav>
                                      </p:tavLst>
                                    </p:anim>
                                    <p:anim calcmode="lin" valueType="num">
                                      <p:cBhvr>
                                        <p:cTn id="61" dur="460" fill="hold"/>
                                        <p:tgtEl>
                                          <p:spTgt spid="17"/>
                                        </p:tgtEl>
                                        <p:attrNameLst>
                                          <p:attrName>ppt_h</p:attrName>
                                        </p:attrNameLst>
                                      </p:cBhvr>
                                      <p:tavLst>
                                        <p:tav tm="0">
                                          <p:val>
                                            <p:fltVal val="0"/>
                                          </p:val>
                                        </p:tav>
                                        <p:tav tm="100000">
                                          <p:val>
                                            <p:strVal val="#ppt_h"/>
                                          </p:val>
                                        </p:tav>
                                      </p:tavLst>
                                    </p:anim>
                                    <p:animEffect transition="in" filter="fade">
                                      <p:cBhvr>
                                        <p:cTn id="62" dur="460"/>
                                        <p:tgtEl>
                                          <p:spTgt spid="17"/>
                                        </p:tgtEl>
                                      </p:cBhvr>
                                    </p:animEffect>
                                  </p:childTnLst>
                                </p:cTn>
                              </p:par>
                              <p:par>
                                <p:cTn id="63" presetID="53" presetClass="entr" presetSubtype="16" fill="hold" nodeType="withEffect">
                                  <p:stCondLst>
                                    <p:cond delay="800"/>
                                  </p:stCondLst>
                                  <p:childTnLst>
                                    <p:set>
                                      <p:cBhvr>
                                        <p:cTn id="64" dur="1" fill="hold">
                                          <p:stCondLst>
                                            <p:cond delay="0"/>
                                          </p:stCondLst>
                                        </p:cTn>
                                        <p:tgtEl>
                                          <p:spTgt spid="18"/>
                                        </p:tgtEl>
                                        <p:attrNameLst>
                                          <p:attrName>style.visibility</p:attrName>
                                        </p:attrNameLst>
                                      </p:cBhvr>
                                      <p:to>
                                        <p:strVal val="visible"/>
                                      </p:to>
                                    </p:set>
                                    <p:anim calcmode="lin" valueType="num">
                                      <p:cBhvr>
                                        <p:cTn id="65" dur="200" fill="hold"/>
                                        <p:tgtEl>
                                          <p:spTgt spid="18"/>
                                        </p:tgtEl>
                                        <p:attrNameLst>
                                          <p:attrName>ppt_w</p:attrName>
                                        </p:attrNameLst>
                                      </p:cBhvr>
                                      <p:tavLst>
                                        <p:tav tm="0">
                                          <p:val>
                                            <p:fltVal val="0"/>
                                          </p:val>
                                        </p:tav>
                                        <p:tav tm="100000">
                                          <p:val>
                                            <p:strVal val="#ppt_w"/>
                                          </p:val>
                                        </p:tav>
                                      </p:tavLst>
                                    </p:anim>
                                    <p:anim calcmode="lin" valueType="num">
                                      <p:cBhvr>
                                        <p:cTn id="66" dur="200" fill="hold"/>
                                        <p:tgtEl>
                                          <p:spTgt spid="18"/>
                                        </p:tgtEl>
                                        <p:attrNameLst>
                                          <p:attrName>ppt_h</p:attrName>
                                        </p:attrNameLst>
                                      </p:cBhvr>
                                      <p:tavLst>
                                        <p:tav tm="0">
                                          <p:val>
                                            <p:fltVal val="0"/>
                                          </p:val>
                                        </p:tav>
                                        <p:tav tm="100000">
                                          <p:val>
                                            <p:strVal val="#ppt_h"/>
                                          </p:val>
                                        </p:tav>
                                      </p:tavLst>
                                    </p:anim>
                                    <p:animEffect transition="in" filter="fade">
                                      <p:cBhvr>
                                        <p:cTn id="67" dur="200"/>
                                        <p:tgtEl>
                                          <p:spTgt spid="18"/>
                                        </p:tgtEl>
                                      </p:cBhvr>
                                    </p:animEffect>
                                  </p:childTnLst>
                                </p:cTn>
                              </p:par>
                              <p:par>
                                <p:cTn id="68" presetID="53" presetClass="entr" presetSubtype="16" fill="hold" nodeType="withEffect">
                                  <p:stCondLst>
                                    <p:cond delay="680"/>
                                  </p:stCondLst>
                                  <p:childTnLst>
                                    <p:set>
                                      <p:cBhvr>
                                        <p:cTn id="69" dur="1" fill="hold">
                                          <p:stCondLst>
                                            <p:cond delay="0"/>
                                          </p:stCondLst>
                                        </p:cTn>
                                        <p:tgtEl>
                                          <p:spTgt spid="19"/>
                                        </p:tgtEl>
                                        <p:attrNameLst>
                                          <p:attrName>style.visibility</p:attrName>
                                        </p:attrNameLst>
                                      </p:cBhvr>
                                      <p:to>
                                        <p:strVal val="visible"/>
                                      </p:to>
                                    </p:set>
                                    <p:anim calcmode="lin" valueType="num">
                                      <p:cBhvr>
                                        <p:cTn id="70" dur="320" fill="hold"/>
                                        <p:tgtEl>
                                          <p:spTgt spid="19"/>
                                        </p:tgtEl>
                                        <p:attrNameLst>
                                          <p:attrName>ppt_w</p:attrName>
                                        </p:attrNameLst>
                                      </p:cBhvr>
                                      <p:tavLst>
                                        <p:tav tm="0">
                                          <p:val>
                                            <p:fltVal val="0"/>
                                          </p:val>
                                        </p:tav>
                                        <p:tav tm="100000">
                                          <p:val>
                                            <p:strVal val="#ppt_w"/>
                                          </p:val>
                                        </p:tav>
                                      </p:tavLst>
                                    </p:anim>
                                    <p:anim calcmode="lin" valueType="num">
                                      <p:cBhvr>
                                        <p:cTn id="71" dur="320" fill="hold"/>
                                        <p:tgtEl>
                                          <p:spTgt spid="19"/>
                                        </p:tgtEl>
                                        <p:attrNameLst>
                                          <p:attrName>ppt_h</p:attrName>
                                        </p:attrNameLst>
                                      </p:cBhvr>
                                      <p:tavLst>
                                        <p:tav tm="0">
                                          <p:val>
                                            <p:fltVal val="0"/>
                                          </p:val>
                                        </p:tav>
                                        <p:tav tm="100000">
                                          <p:val>
                                            <p:strVal val="#ppt_h"/>
                                          </p:val>
                                        </p:tav>
                                      </p:tavLst>
                                    </p:anim>
                                    <p:animEffect transition="in" filter="fade">
                                      <p:cBhvr>
                                        <p:cTn id="72" dur="320"/>
                                        <p:tgtEl>
                                          <p:spTgt spid="19"/>
                                        </p:tgtEl>
                                      </p:cBhvr>
                                    </p:animEffect>
                                  </p:childTnLst>
                                </p:cTn>
                              </p:par>
                              <p:par>
                                <p:cTn id="73" presetID="47" presetClass="entr" presetSubtype="0" fill="hold" nodeType="withEffect">
                                  <p:stCondLst>
                                    <p:cond delay="100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anim calcmode="lin" valueType="num">
                                      <p:cBhvr>
                                        <p:cTn id="76" dur="500" fill="hold"/>
                                        <p:tgtEl>
                                          <p:spTgt spid="7"/>
                                        </p:tgtEl>
                                        <p:attrNameLst>
                                          <p:attrName>ppt_x</p:attrName>
                                        </p:attrNameLst>
                                      </p:cBhvr>
                                      <p:tavLst>
                                        <p:tav tm="0">
                                          <p:val>
                                            <p:strVal val="#ppt_x"/>
                                          </p:val>
                                        </p:tav>
                                        <p:tav tm="100000">
                                          <p:val>
                                            <p:strVal val="#ppt_x"/>
                                          </p:val>
                                        </p:tav>
                                      </p:tavLst>
                                    </p:anim>
                                    <p:anim calcmode="lin" valueType="num">
                                      <p:cBhvr>
                                        <p:cTn id="77" dur="500" fill="hold"/>
                                        <p:tgtEl>
                                          <p:spTgt spid="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150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anim calcmode="lin" valueType="num">
                                      <p:cBhvr>
                                        <p:cTn id="81" dur="500" fill="hold"/>
                                        <p:tgtEl>
                                          <p:spTgt spid="4"/>
                                        </p:tgtEl>
                                        <p:attrNameLst>
                                          <p:attrName>ppt_x</p:attrName>
                                        </p:attrNameLst>
                                      </p:cBhvr>
                                      <p:tavLst>
                                        <p:tav tm="0">
                                          <p:val>
                                            <p:strVal val="#ppt_x"/>
                                          </p:val>
                                        </p:tav>
                                        <p:tav tm="100000">
                                          <p:val>
                                            <p:strVal val="#ppt_x"/>
                                          </p:val>
                                        </p:tav>
                                      </p:tavLst>
                                    </p:anim>
                                    <p:anim calcmode="lin" valueType="num">
                                      <p:cBhvr>
                                        <p:cTn id="8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sz="4000" b="1" dirty="0" smtClean="0">
                <a:solidFill>
                  <a:srgbClr val="800000"/>
                </a:solidFill>
              </a:rPr>
              <a:t>Debate </a:t>
            </a:r>
            <a:endParaRPr lang="en-US" sz="4000" b="1" dirty="0"/>
          </a:p>
        </p:txBody>
      </p:sp>
      <p:sp>
        <p:nvSpPr>
          <p:cNvPr id="3" name="Content Placeholder 2"/>
          <p:cNvSpPr>
            <a:spLocks noGrp="1"/>
          </p:cNvSpPr>
          <p:nvPr>
            <p:ph idx="1"/>
          </p:nvPr>
        </p:nvSpPr>
        <p:spPr>
          <a:xfrm>
            <a:off x="410817" y="1248939"/>
            <a:ext cx="11352558" cy="5253461"/>
          </a:xfrm>
        </p:spPr>
        <p:txBody>
          <a:bodyPr>
            <a:normAutofit fontScale="92500" lnSpcReduction="10000"/>
          </a:bodyPr>
          <a:lstStyle/>
          <a:p>
            <a:pPr marL="0" indent="0">
              <a:lnSpc>
                <a:spcPct val="110000"/>
              </a:lnSpc>
              <a:spcBef>
                <a:spcPts val="0"/>
              </a:spcBef>
              <a:buNone/>
              <a:defRPr/>
            </a:pPr>
            <a:r>
              <a:rPr lang="en-US" altLang="en-US" dirty="0" smtClean="0"/>
              <a:t>Consider two teachers – A and B. </a:t>
            </a:r>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dirty="0" smtClean="0"/>
              <a:t>Teacher A gives an excellent lecture in the class, demonstrates solving many problems, and gives appropriate homework to her students. </a:t>
            </a:r>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dirty="0" smtClean="0"/>
              <a:t>Teacher B does not lecture continuously nor does she give as much homework. Instead, she makes her students do activities in class, that lets them practice what they have learned immediately, and ensures that they get feedback on their work.</a:t>
            </a:r>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dirty="0" smtClean="0"/>
              <a:t>Form two groups.</a:t>
            </a:r>
            <a:endParaRPr lang="en-US" dirty="0" smtClean="0">
              <a:solidFill>
                <a:srgbClr val="0000FF"/>
              </a:solidFill>
            </a:endParaRPr>
          </a:p>
          <a:p>
            <a:pPr>
              <a:lnSpc>
                <a:spcPct val="110000"/>
              </a:lnSpc>
              <a:spcBef>
                <a:spcPts val="0"/>
              </a:spcBef>
              <a:defRPr/>
            </a:pPr>
            <a:r>
              <a:rPr lang="en-US" dirty="0" smtClean="0">
                <a:solidFill>
                  <a:srgbClr val="0000FF"/>
                </a:solidFill>
              </a:rPr>
              <a:t>GROUP A – Write points for when Teacher A’s methods are better. </a:t>
            </a:r>
          </a:p>
          <a:p>
            <a:pPr>
              <a:lnSpc>
                <a:spcPct val="110000"/>
              </a:lnSpc>
              <a:spcBef>
                <a:spcPts val="0"/>
              </a:spcBef>
              <a:defRPr/>
            </a:pPr>
            <a:r>
              <a:rPr lang="en-US" dirty="0">
                <a:solidFill>
                  <a:srgbClr val="0000FF"/>
                </a:solidFill>
              </a:rPr>
              <a:t>GROUP </a:t>
            </a:r>
            <a:r>
              <a:rPr lang="en-US" dirty="0" smtClean="0">
                <a:solidFill>
                  <a:srgbClr val="0000FF"/>
                </a:solidFill>
              </a:rPr>
              <a:t>B </a:t>
            </a:r>
            <a:r>
              <a:rPr lang="en-US" dirty="0">
                <a:solidFill>
                  <a:srgbClr val="0000FF"/>
                </a:solidFill>
              </a:rPr>
              <a:t>– Write points for when Teacher </a:t>
            </a:r>
            <a:r>
              <a:rPr lang="en-US" dirty="0" smtClean="0">
                <a:solidFill>
                  <a:srgbClr val="0000FF"/>
                </a:solidFill>
              </a:rPr>
              <a:t>B’s </a:t>
            </a:r>
            <a:r>
              <a:rPr lang="en-US" dirty="0">
                <a:solidFill>
                  <a:srgbClr val="0000FF"/>
                </a:solidFill>
              </a:rPr>
              <a:t>methods are better. </a:t>
            </a:r>
            <a:endParaRPr lang="en-US" dirty="0" smtClean="0">
              <a:solidFill>
                <a:srgbClr val="0000FF"/>
              </a:solidFill>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6</a:t>
            </a:fld>
            <a:endParaRPr lang="en-US"/>
          </a:p>
        </p:txBody>
      </p:sp>
    </p:spTree>
    <p:extLst>
      <p:ext uri="{BB962C8B-B14F-4D97-AF65-F5344CB8AC3E}">
        <p14:creationId xmlns:p14="http://schemas.microsoft.com/office/powerpoint/2010/main" val="49071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sz="4000" b="1" dirty="0" smtClean="0">
                <a:solidFill>
                  <a:srgbClr val="800000"/>
                </a:solidFill>
              </a:rPr>
              <a:t>Debate (Teacher A vs Teacher B) </a:t>
            </a:r>
            <a:endParaRPr lang="en-US" sz="4000" b="1" dirty="0"/>
          </a:p>
        </p:txBody>
      </p:sp>
      <p:sp>
        <p:nvSpPr>
          <p:cNvPr id="3" name="Content Placeholder 2"/>
          <p:cNvSpPr>
            <a:spLocks noGrp="1"/>
          </p:cNvSpPr>
          <p:nvPr>
            <p:ph idx="1"/>
          </p:nvPr>
        </p:nvSpPr>
        <p:spPr>
          <a:xfrm>
            <a:off x="410817" y="1248939"/>
            <a:ext cx="11352558" cy="5253461"/>
          </a:xfrm>
        </p:spPr>
        <p:txBody>
          <a:bodyPr>
            <a:normAutofit/>
          </a:bodyPr>
          <a:lstStyle/>
          <a:p>
            <a:pPr marL="0" indent="0">
              <a:lnSpc>
                <a:spcPct val="110000"/>
              </a:lnSpc>
              <a:spcBef>
                <a:spcPts val="0"/>
              </a:spcBef>
              <a:buNone/>
              <a:defRPr/>
            </a:pPr>
            <a:r>
              <a:rPr lang="en-US" altLang="en-US" sz="3200" dirty="0" smtClean="0"/>
              <a:t>* Audience responses</a:t>
            </a:r>
          </a:p>
          <a:p>
            <a:pPr marL="0" indent="0">
              <a:lnSpc>
                <a:spcPct val="110000"/>
              </a:lnSpc>
              <a:spcBef>
                <a:spcPts val="0"/>
              </a:spcBef>
              <a:buNone/>
              <a:defRPr/>
            </a:pPr>
            <a:endParaRPr lang="en-US" altLang="en-US" sz="3200" dirty="0"/>
          </a:p>
          <a:p>
            <a:pPr marL="0" indent="0">
              <a:lnSpc>
                <a:spcPct val="110000"/>
              </a:lnSpc>
              <a:spcBef>
                <a:spcPts val="0"/>
              </a:spcBef>
              <a:buNone/>
              <a:defRPr/>
            </a:pPr>
            <a:r>
              <a:rPr lang="en-US" altLang="en-US" sz="3200" dirty="0" smtClean="0"/>
              <a:t>Let’s summarize.</a:t>
            </a: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7</a:t>
            </a:fld>
            <a:endParaRPr lang="en-US"/>
          </a:p>
        </p:txBody>
      </p:sp>
    </p:spTree>
    <p:extLst>
      <p:ext uri="{BB962C8B-B14F-4D97-AF65-F5344CB8AC3E}">
        <p14:creationId xmlns:p14="http://schemas.microsoft.com/office/powerpoint/2010/main" val="5443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sz="4000" b="1" dirty="0" smtClean="0">
                <a:solidFill>
                  <a:srgbClr val="800000"/>
                </a:solidFill>
              </a:rPr>
              <a:t>A - 20</a:t>
            </a:r>
            <a:r>
              <a:rPr lang="en-US" sz="4000" b="1" baseline="30000" dirty="0" smtClean="0">
                <a:solidFill>
                  <a:srgbClr val="800000"/>
                </a:solidFill>
              </a:rPr>
              <a:t>th</a:t>
            </a:r>
            <a:r>
              <a:rPr lang="en-US" sz="4000" b="1" dirty="0" smtClean="0">
                <a:solidFill>
                  <a:srgbClr val="800000"/>
                </a:solidFill>
              </a:rPr>
              <a:t> Century Teacher</a:t>
            </a:r>
            <a:endParaRPr lang="en-US" sz="4000" b="1" dirty="0"/>
          </a:p>
        </p:txBody>
      </p:sp>
      <p:sp>
        <p:nvSpPr>
          <p:cNvPr id="3" name="Content Placeholder 2"/>
          <p:cNvSpPr>
            <a:spLocks noGrp="1"/>
          </p:cNvSpPr>
          <p:nvPr>
            <p:ph idx="1"/>
          </p:nvPr>
        </p:nvSpPr>
        <p:spPr>
          <a:xfrm>
            <a:off x="410816" y="1248939"/>
            <a:ext cx="11457333" cy="5253461"/>
          </a:xfrm>
        </p:spPr>
        <p:txBody>
          <a:bodyPr>
            <a:normAutofit lnSpcReduction="10000"/>
          </a:bodyPr>
          <a:lstStyle/>
          <a:p>
            <a:pPr marL="0" indent="0">
              <a:lnSpc>
                <a:spcPct val="110000"/>
              </a:lnSpc>
              <a:spcBef>
                <a:spcPts val="0"/>
              </a:spcBef>
              <a:buNone/>
              <a:defRPr/>
            </a:pPr>
            <a:r>
              <a:rPr lang="en-US" altLang="en-US" sz="2400" dirty="0" smtClean="0"/>
              <a:t>Teacher A gives an excellent lecture in the class, demonstrates solving many problems, and gives appropriate homework to her students.</a:t>
            </a:r>
            <a:r>
              <a:rPr lang="en-US" altLang="en-US" dirty="0" smtClean="0"/>
              <a:t> </a:t>
            </a:r>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dirty="0" smtClean="0"/>
              <a:t>In the 20</a:t>
            </a:r>
            <a:r>
              <a:rPr lang="en-US" altLang="en-US" baseline="30000" dirty="0" smtClean="0"/>
              <a:t>th</a:t>
            </a:r>
            <a:r>
              <a:rPr lang="en-US" altLang="en-US" dirty="0" smtClean="0"/>
              <a:t> century, information was at a premium – No Internet, expensive books, limited access to libraries, and so on.</a:t>
            </a:r>
          </a:p>
          <a:p>
            <a:pPr marL="0" indent="0">
              <a:lnSpc>
                <a:spcPct val="110000"/>
              </a:lnSpc>
              <a:spcBef>
                <a:spcPts val="0"/>
              </a:spcBef>
              <a:buNone/>
              <a:defRPr/>
            </a:pPr>
            <a:r>
              <a:rPr lang="en-US" altLang="en-US" dirty="0" smtClean="0"/>
              <a:t>Hence, those who had access the information and could transmit it effectively were highly valued.</a:t>
            </a:r>
          </a:p>
          <a:p>
            <a:pPr marL="0" indent="0">
              <a:lnSpc>
                <a:spcPct val="110000"/>
              </a:lnSpc>
              <a:spcBef>
                <a:spcPts val="0"/>
              </a:spcBef>
              <a:buNone/>
              <a:defRPr/>
            </a:pPr>
            <a:endParaRPr lang="en-US" altLang="en-US" dirty="0"/>
          </a:p>
          <a:p>
            <a:pPr marL="0" indent="0">
              <a:lnSpc>
                <a:spcPct val="110000"/>
              </a:lnSpc>
              <a:spcBef>
                <a:spcPts val="0"/>
              </a:spcBef>
              <a:buNone/>
              <a:defRPr/>
            </a:pPr>
            <a:r>
              <a:rPr lang="en-US" altLang="en-US" dirty="0" smtClean="0"/>
              <a:t>So, students were mostly passive listeners, absorbing information during the lecture, and doing their practice later.</a:t>
            </a:r>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dirty="0" smtClean="0">
                <a:solidFill>
                  <a:srgbClr val="C00000"/>
                </a:solidFill>
              </a:rPr>
              <a:t>What has changed in the 21</a:t>
            </a:r>
            <a:r>
              <a:rPr lang="en-US" altLang="en-US" baseline="30000" dirty="0" smtClean="0">
                <a:solidFill>
                  <a:srgbClr val="C00000"/>
                </a:solidFill>
              </a:rPr>
              <a:t>st</a:t>
            </a:r>
            <a:r>
              <a:rPr lang="en-US" altLang="en-US" dirty="0" smtClean="0">
                <a:solidFill>
                  <a:srgbClr val="C00000"/>
                </a:solidFill>
              </a:rPr>
              <a:t> century?</a:t>
            </a:r>
          </a:p>
          <a:p>
            <a:pPr marL="0" indent="0">
              <a:lnSpc>
                <a:spcPct val="110000"/>
              </a:lnSpc>
              <a:spcBef>
                <a:spcPts val="0"/>
              </a:spcBef>
              <a:buNone/>
              <a:defRPr/>
            </a:pPr>
            <a:endParaRPr lang="en-US" dirty="0" smtClean="0">
              <a:solidFill>
                <a:srgbClr val="FF0000"/>
              </a:solidFill>
            </a:endParaRPr>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8</a:t>
            </a:fld>
            <a:endParaRPr lang="en-US"/>
          </a:p>
        </p:txBody>
      </p:sp>
    </p:spTree>
    <p:extLst>
      <p:ext uri="{BB962C8B-B14F-4D97-AF65-F5344CB8AC3E}">
        <p14:creationId xmlns:p14="http://schemas.microsoft.com/office/powerpoint/2010/main" val="19596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64766"/>
            <a:ext cx="11741426" cy="984173"/>
          </a:xfrm>
        </p:spPr>
        <p:txBody>
          <a:bodyPr>
            <a:normAutofit/>
          </a:bodyPr>
          <a:lstStyle/>
          <a:p>
            <a:pPr algn="ctr"/>
            <a:r>
              <a:rPr lang="en-US" sz="4000" b="1" dirty="0" smtClean="0">
                <a:solidFill>
                  <a:srgbClr val="800000"/>
                </a:solidFill>
              </a:rPr>
              <a:t>B – 21</a:t>
            </a:r>
            <a:r>
              <a:rPr lang="en-US" sz="4000" b="1" baseline="30000" dirty="0" smtClean="0">
                <a:solidFill>
                  <a:srgbClr val="800000"/>
                </a:solidFill>
              </a:rPr>
              <a:t>st</a:t>
            </a:r>
            <a:r>
              <a:rPr lang="en-US" sz="4000" b="1" dirty="0" smtClean="0">
                <a:solidFill>
                  <a:srgbClr val="800000"/>
                </a:solidFill>
              </a:rPr>
              <a:t> Century Teacher</a:t>
            </a:r>
            <a:endParaRPr lang="en-US" sz="4000" b="1" dirty="0"/>
          </a:p>
        </p:txBody>
      </p:sp>
      <p:sp>
        <p:nvSpPr>
          <p:cNvPr id="3" name="Content Placeholder 2"/>
          <p:cNvSpPr>
            <a:spLocks noGrp="1"/>
          </p:cNvSpPr>
          <p:nvPr>
            <p:ph idx="1"/>
          </p:nvPr>
        </p:nvSpPr>
        <p:spPr>
          <a:xfrm>
            <a:off x="410817" y="1248939"/>
            <a:ext cx="11352558" cy="5253461"/>
          </a:xfrm>
        </p:spPr>
        <p:txBody>
          <a:bodyPr>
            <a:normAutofit lnSpcReduction="10000"/>
          </a:bodyPr>
          <a:lstStyle/>
          <a:p>
            <a:pPr marL="0" indent="0">
              <a:lnSpc>
                <a:spcPct val="110000"/>
              </a:lnSpc>
              <a:spcBef>
                <a:spcPts val="0"/>
              </a:spcBef>
              <a:buNone/>
              <a:defRPr/>
            </a:pPr>
            <a:r>
              <a:rPr lang="en-US" altLang="en-US" sz="2400" dirty="0" smtClean="0"/>
              <a:t>Teacher B does not lecture continuously nor does she give as much homework. Instead, she makes her students do activities in class, that lets them practice what they have learned immediately, and ensures that they get feedback on their work.</a:t>
            </a:r>
          </a:p>
          <a:p>
            <a:pPr marL="0" indent="0">
              <a:lnSpc>
                <a:spcPct val="110000"/>
              </a:lnSpc>
              <a:spcBef>
                <a:spcPts val="0"/>
              </a:spcBef>
              <a:buNone/>
              <a:defRPr/>
            </a:pPr>
            <a:endParaRPr lang="en-US" altLang="en-US" dirty="0"/>
          </a:p>
          <a:p>
            <a:pPr marL="0" indent="0">
              <a:lnSpc>
                <a:spcPct val="110000"/>
              </a:lnSpc>
              <a:spcBef>
                <a:spcPts val="0"/>
              </a:spcBef>
              <a:buNone/>
              <a:defRPr/>
            </a:pPr>
            <a:r>
              <a:rPr lang="en-US" altLang="en-US" dirty="0"/>
              <a:t>In the </a:t>
            </a:r>
            <a:r>
              <a:rPr lang="en-US" altLang="en-US" dirty="0" smtClean="0"/>
              <a:t>21</a:t>
            </a:r>
            <a:r>
              <a:rPr lang="en-US" altLang="en-US" baseline="30000" dirty="0" smtClean="0"/>
              <a:t>st</a:t>
            </a:r>
            <a:r>
              <a:rPr lang="en-US" altLang="en-US" dirty="0" smtClean="0"/>
              <a:t> century</a:t>
            </a:r>
            <a:r>
              <a:rPr lang="en-US" altLang="en-US" dirty="0"/>
              <a:t>, information i</a:t>
            </a:r>
            <a:r>
              <a:rPr lang="en-US" altLang="en-US" dirty="0" smtClean="0"/>
              <a:t>s no longer at </a:t>
            </a:r>
            <a:r>
              <a:rPr lang="en-US" altLang="en-US" dirty="0"/>
              <a:t>a premium </a:t>
            </a:r>
            <a:r>
              <a:rPr lang="en-US" altLang="en-US" dirty="0" smtClean="0"/>
              <a:t>– lot of accessible videos, demos, and so on.</a:t>
            </a:r>
            <a:endParaRPr lang="en-US" altLang="en-US" dirty="0"/>
          </a:p>
          <a:p>
            <a:pPr marL="0" indent="0">
              <a:lnSpc>
                <a:spcPct val="110000"/>
              </a:lnSpc>
              <a:spcBef>
                <a:spcPts val="0"/>
              </a:spcBef>
              <a:buNone/>
              <a:defRPr/>
            </a:pPr>
            <a:r>
              <a:rPr lang="en-US" altLang="en-US" dirty="0"/>
              <a:t>Hence, </a:t>
            </a:r>
            <a:r>
              <a:rPr lang="en-US" altLang="en-US" dirty="0" smtClean="0"/>
              <a:t>it is not enough for a teacher to only transmit information effectively.</a:t>
            </a:r>
          </a:p>
          <a:p>
            <a:pPr marL="0" indent="0">
              <a:lnSpc>
                <a:spcPct val="110000"/>
              </a:lnSpc>
              <a:spcBef>
                <a:spcPts val="0"/>
              </a:spcBef>
              <a:buNone/>
              <a:defRPr/>
            </a:pPr>
            <a:endParaRPr lang="en-US" altLang="en-US" dirty="0" smtClean="0"/>
          </a:p>
          <a:p>
            <a:pPr marL="0" indent="0">
              <a:lnSpc>
                <a:spcPct val="110000"/>
              </a:lnSpc>
              <a:spcBef>
                <a:spcPts val="0"/>
              </a:spcBef>
              <a:buNone/>
              <a:defRPr/>
            </a:pPr>
            <a:r>
              <a:rPr lang="en-US" altLang="en-US" dirty="0" smtClean="0"/>
              <a:t>It is necessary for a teacher to ensure that her students are able to assimilate the information, through appropriate practice, during the lecture itself.</a:t>
            </a:r>
          </a:p>
          <a:p>
            <a:pPr marL="0" indent="0">
              <a:lnSpc>
                <a:spcPct val="110000"/>
              </a:lnSpc>
              <a:spcBef>
                <a:spcPts val="0"/>
              </a:spcBef>
              <a:buNone/>
              <a:defRPr/>
            </a:pPr>
            <a:endParaRPr lang="en-US" altLang="en-US" dirty="0"/>
          </a:p>
          <a:p>
            <a:pPr marL="0" indent="0">
              <a:lnSpc>
                <a:spcPct val="110000"/>
              </a:lnSpc>
              <a:spcBef>
                <a:spcPts val="0"/>
              </a:spcBef>
              <a:buNone/>
              <a:defRPr/>
            </a:pPr>
            <a:r>
              <a:rPr lang="en-US" altLang="en-US" dirty="0" smtClean="0">
                <a:solidFill>
                  <a:srgbClr val="C00000"/>
                </a:solidFill>
              </a:rPr>
              <a:t>Shift of focus from Teacher-Centric to Learner-Centric pedagogy.</a:t>
            </a:r>
            <a:endParaRPr lang="en-US" altLang="en-US" dirty="0">
              <a:solidFill>
                <a:srgbClr val="C00000"/>
              </a:solidFill>
            </a:endParaRPr>
          </a:p>
          <a:p>
            <a:pPr marL="0" indent="0">
              <a:lnSpc>
                <a:spcPct val="110000"/>
              </a:lnSpc>
              <a:spcBef>
                <a:spcPts val="0"/>
              </a:spcBef>
              <a:buNone/>
              <a:defRPr/>
            </a:pPr>
            <a:endParaRPr lang="en-US" altLang="en-US" dirty="0" smtClean="0"/>
          </a:p>
        </p:txBody>
      </p:sp>
      <p:sp>
        <p:nvSpPr>
          <p:cNvPr id="5" name="Footer Placeholder 4"/>
          <p:cNvSpPr>
            <a:spLocks noGrp="1"/>
          </p:cNvSpPr>
          <p:nvPr>
            <p:ph type="ftr" sz="quarter" idx="11"/>
          </p:nvPr>
        </p:nvSpPr>
        <p:spPr/>
        <p:txBody>
          <a:bodyPr/>
          <a:lstStyle/>
          <a:p>
            <a:r>
              <a:rPr lang="en-US" smtClean="0"/>
              <a:t>Principal's Workshops, Next Education - 2016</a:t>
            </a:r>
            <a:endParaRPr lang="en-US"/>
          </a:p>
        </p:txBody>
      </p:sp>
      <p:sp>
        <p:nvSpPr>
          <p:cNvPr id="6" name="Date Placeholder 5"/>
          <p:cNvSpPr>
            <a:spLocks noGrp="1"/>
          </p:cNvSpPr>
          <p:nvPr>
            <p:ph type="dt" sz="half" idx="10"/>
          </p:nvPr>
        </p:nvSpPr>
        <p:spPr/>
        <p:txBody>
          <a:bodyPr/>
          <a:lstStyle/>
          <a:p>
            <a:r>
              <a:rPr lang="en-US" smtClean="0"/>
              <a:t>IIT Bombay</a:t>
            </a:r>
            <a:endParaRPr lang="en-US"/>
          </a:p>
        </p:txBody>
      </p:sp>
      <p:sp>
        <p:nvSpPr>
          <p:cNvPr id="4" name="Slide Number Placeholder 3"/>
          <p:cNvSpPr>
            <a:spLocks noGrp="1"/>
          </p:cNvSpPr>
          <p:nvPr>
            <p:ph type="sldNum" sz="quarter" idx="12"/>
          </p:nvPr>
        </p:nvSpPr>
        <p:spPr/>
        <p:txBody>
          <a:bodyPr/>
          <a:lstStyle/>
          <a:p>
            <a:fld id="{6255A744-DAA4-4A3D-BD9E-C311E6CB5A18}" type="slidenum">
              <a:rPr lang="en-US" smtClean="0"/>
              <a:t>9</a:t>
            </a:fld>
            <a:endParaRPr lang="en-US"/>
          </a:p>
        </p:txBody>
      </p:sp>
    </p:spTree>
    <p:extLst>
      <p:ext uri="{BB962C8B-B14F-4D97-AF65-F5344CB8AC3E}">
        <p14:creationId xmlns:p14="http://schemas.microsoft.com/office/powerpoint/2010/main" val="22913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7885</TotalTime>
  <Words>3616</Words>
  <Application>Microsoft Office PowerPoint</Application>
  <PresentationFormat>Widescreen</PresentationFormat>
  <Paragraphs>608</Paragraphs>
  <Slides>51</Slides>
  <Notes>47</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ＭＳ Ｐゴシック</vt:lpstr>
      <vt:lpstr>Arial</vt:lpstr>
      <vt:lpstr>Calibri</vt:lpstr>
      <vt:lpstr>Calibri Light</vt:lpstr>
      <vt:lpstr>Calisto MT</vt:lpstr>
      <vt:lpstr>Myriad Pro</vt:lpstr>
      <vt:lpstr>Osaka</vt:lpstr>
      <vt:lpstr>Times</vt:lpstr>
      <vt:lpstr>Times New Roman</vt:lpstr>
      <vt:lpstr>Wingdings</vt:lpstr>
      <vt:lpstr>Office Theme</vt:lpstr>
      <vt:lpstr>Moving from teacher-centric to  student-centric teaching</vt:lpstr>
      <vt:lpstr>A little bit about you …</vt:lpstr>
      <vt:lpstr>Warm up</vt:lpstr>
      <vt:lpstr>Practice</vt:lpstr>
      <vt:lpstr>Workshop Goals</vt:lpstr>
      <vt:lpstr>Debate </vt:lpstr>
      <vt:lpstr>Debate (Teacher A vs Teacher B) </vt:lpstr>
      <vt:lpstr>A - 20th Century Teacher</vt:lpstr>
      <vt:lpstr>B – 21st Century Teacher</vt:lpstr>
      <vt:lpstr>Evidence from research</vt:lpstr>
      <vt:lpstr>How to do learner-centric pedagogy</vt:lpstr>
      <vt:lpstr>Many teachers say - My lectures are plenty interactive!</vt:lpstr>
      <vt:lpstr>Why ‘interactive lectures’ may not be enough</vt:lpstr>
      <vt:lpstr>So, what are active learning strategies?</vt:lpstr>
      <vt:lpstr>Vote individually </vt:lpstr>
      <vt:lpstr>Discuss with your neighbour and converge</vt:lpstr>
      <vt:lpstr>Have you converged? Then revote.</vt:lpstr>
      <vt:lpstr>Peer Instruction technique</vt:lpstr>
      <vt:lpstr>Why do active learning techniques work? </vt:lpstr>
      <vt:lpstr>Activity</vt:lpstr>
      <vt:lpstr>Self-check:  Moving from teacher-centric to learner centric strategies</vt:lpstr>
      <vt:lpstr>Activity: Answers from audience</vt:lpstr>
      <vt:lpstr>Implementing active learning in your classes – some activities</vt:lpstr>
      <vt:lpstr>Summary - Features of active learning strategies</vt:lpstr>
      <vt:lpstr>Tea Break  </vt:lpstr>
      <vt:lpstr>Scenario 2: Using visualizations in class</vt:lpstr>
      <vt:lpstr>Scenario 2: Using visualizations in class</vt:lpstr>
      <vt:lpstr>What do you mean by “effective”? </vt:lpstr>
      <vt:lpstr>What do you mean by effective? </vt:lpstr>
      <vt:lpstr>What do you mean by effective - Perspectives</vt:lpstr>
      <vt:lpstr>Results from research on use of visualizations</vt:lpstr>
      <vt:lpstr>One way – Use Peer Instruction questions</vt:lpstr>
      <vt:lpstr>PowerPoint Presentation</vt:lpstr>
      <vt:lpstr>Example of PI question with visualization– Predict outcome</vt:lpstr>
      <vt:lpstr>PowerPoint Presentation</vt:lpstr>
      <vt:lpstr>Writing your own Peer Instruction questions</vt:lpstr>
      <vt:lpstr>Example:  Peer Instruction question for (difficult) concept</vt:lpstr>
      <vt:lpstr>Example:  Peer Instruction question for (difficult) concept</vt:lpstr>
      <vt:lpstr>Example:  Peer Instruction question for reasoning (science)</vt:lpstr>
      <vt:lpstr>Example:  Peer Instruction question for reasoning (science)</vt:lpstr>
      <vt:lpstr>Example:  Peer Instruction question for reasoning – connecting words to diagrams (English)</vt:lpstr>
      <vt:lpstr>Example:  Peer Instruction question for reasoning – connecting words to diagrams (English)</vt:lpstr>
      <vt:lpstr>What makes a good peer-instruction question?</vt:lpstr>
      <vt:lpstr>Your turn – write your own question</vt:lpstr>
      <vt:lpstr>Audience responses </vt:lpstr>
      <vt:lpstr>Will you implement Peer Instruction?</vt:lpstr>
      <vt:lpstr>Your Concerns</vt:lpstr>
      <vt:lpstr>Common Concerns</vt:lpstr>
      <vt:lpstr>Other structured active learning techniques </vt:lpstr>
      <vt:lpstr>Takeaway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learning strategies for improving student learning and engagement</dc:title>
  <dc:creator>Sridhar Iyer</dc:creator>
  <cp:lastModifiedBy>Sridhar Iyer</cp:lastModifiedBy>
  <cp:revision>519</cp:revision>
  <dcterms:created xsi:type="dcterms:W3CDTF">2015-11-03T07:32:12Z</dcterms:created>
  <dcterms:modified xsi:type="dcterms:W3CDTF">2017-08-29T16:08:35Z</dcterms:modified>
</cp:coreProperties>
</file>