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3ED3001-05A2-44D8-B108-316B81BC840E}">
  <a:tblStyle styleId="{73ED3001-05A2-44D8-B108-316B81BC840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obotoSlab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 rot="10800000">
            <a:off x="0" y="3166175"/>
            <a:ext cx="8458200" cy="5757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b="1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hank you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546725" y="1610932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b="1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3607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251000" y="313900"/>
            <a:ext cx="8229600" cy="706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6666"/>
              <a:buFont typeface="Roboto Slab"/>
              <a:buChar char="●"/>
              <a:def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2500"/>
              <a:buFont typeface="Roboto Slab"/>
              <a:buChar char="○"/>
              <a:defRPr sz="16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57142"/>
              <a:buFont typeface="Roboto Slab"/>
              <a:buChar char="■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3333B2"/>
              </a:buClr>
              <a:buSzPct val="53333"/>
              <a:buFont typeface="Roboto Slab"/>
              <a:buChar char="●"/>
              <a:defRPr sz="15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3333B2"/>
              </a:buClr>
              <a:buFont typeface="Roboto Slab"/>
              <a:buChar char="●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subtitle and 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0" y="513100"/>
            <a:ext cx="8229600" cy="39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71428"/>
              <a:buFont typeface="Roboto Slab"/>
              <a:buChar char="●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6666"/>
              <a:buFont typeface="Roboto Slab"/>
              <a:buChar char="○"/>
              <a:defRPr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57142"/>
              <a:buFont typeface="Roboto Slab"/>
              <a:buChar char="■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3333B2"/>
              </a:buClr>
              <a:buSzPct val="53333"/>
              <a:buFont typeface="Roboto Slab"/>
              <a:buChar char="●"/>
              <a:defRPr sz="15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3333B2"/>
              </a:buClr>
              <a:buFont typeface="Roboto Slab"/>
              <a:buChar char="●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8" name="Shape 68"/>
          <p:cNvSpPr txBox="1"/>
          <p:nvPr>
            <p:ph idx="2" type="title"/>
          </p:nvPr>
        </p:nvSpPr>
        <p:spPr>
          <a:xfrm>
            <a:off x="173425" y="794300"/>
            <a:ext cx="8229600" cy="39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1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3333B2"/>
              </a:buClr>
              <a:buSzPct val="77777"/>
              <a:buFont typeface="Roboto Slab"/>
              <a:defRPr sz="18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rgbClr val="3333B2"/>
              </a:buClr>
              <a:buSzPct val="75000"/>
              <a:buFont typeface="Roboto Slab"/>
              <a:defRPr sz="16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rgbClr val="3333B2"/>
              </a:buClr>
              <a:buSzPct val="71428"/>
              <a:buFont typeface="Roboto Slab"/>
              <a:defRPr sz="14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56667" y="1461908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3333B2"/>
              </a:buClr>
              <a:buSzPct val="100000"/>
              <a:buFont typeface="Roboto Slab"/>
              <a:defRPr sz="21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3" name="Shape 73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3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7" name="Shape 77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3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hank you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46725" y="1610932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b="1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buFont typeface="Roboto Slab"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6666"/>
              <a:buFont typeface="Roboto Slab"/>
              <a:buChar char="●"/>
              <a:def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2500"/>
              <a:buFont typeface="Roboto Slab"/>
              <a:buChar char="○"/>
              <a:defRPr sz="16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57142"/>
              <a:buFont typeface="Roboto Slab"/>
              <a:buChar char="■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3333B2"/>
              </a:buClr>
              <a:buSzPct val="53333"/>
              <a:buFont typeface="Roboto Slab"/>
              <a:buChar char="●"/>
              <a:defRPr sz="15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3333B2"/>
              </a:buClr>
              <a:buFont typeface="Roboto Slab"/>
              <a:buChar char="●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sub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0" y="513100"/>
            <a:ext cx="8229600" cy="39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71428"/>
              <a:buFont typeface="Roboto Slab"/>
              <a:buChar char="●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66666"/>
              <a:buFont typeface="Roboto Slab"/>
              <a:buChar char="○"/>
              <a:defRPr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57142"/>
              <a:buFont typeface="Roboto Slab"/>
              <a:buChar char="■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3333B2"/>
              </a:buClr>
              <a:buSzPct val="53333"/>
              <a:buFont typeface="Roboto Slab"/>
              <a:buChar char="●"/>
              <a:defRPr sz="15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3333B2"/>
              </a:buClr>
              <a:buFont typeface="Roboto Slab"/>
              <a:buChar char="●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3333B2"/>
              </a:buClr>
              <a:buFont typeface="Roboto Slab"/>
              <a:buChar char="○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3333B2"/>
              </a:buClr>
              <a:buFont typeface="Roboto Slab"/>
              <a:buChar char="■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8" name="Shape 28"/>
          <p:cNvSpPr txBox="1"/>
          <p:nvPr>
            <p:ph idx="2" type="title"/>
          </p:nvPr>
        </p:nvSpPr>
        <p:spPr>
          <a:xfrm>
            <a:off x="173425" y="794300"/>
            <a:ext cx="8229600" cy="39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1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000000"/>
              </a:buClr>
              <a:buSzPct val="57142"/>
              <a:buFont typeface="Roboto Slab"/>
              <a:defRPr sz="14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0000"/>
              </a:buClr>
              <a:buSzPct val="58333"/>
              <a:buFont typeface="Roboto Slab"/>
              <a:defRPr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0000"/>
              </a:buClr>
              <a:buSzPct val="60000"/>
              <a:buFont typeface="Roboto Slab"/>
              <a:defRPr sz="10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56667" y="1461908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3333B2"/>
              </a:buClr>
              <a:buSzPct val="100000"/>
              <a:buFont typeface="Roboto Slab"/>
              <a:defRPr sz="2100"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" name="Shape 33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7" name="Shape 37"/>
          <p:cNvSpPr/>
          <p:nvPr/>
        </p:nvSpPr>
        <p:spPr>
          <a:xfrm>
            <a:off x="0" y="513100"/>
            <a:ext cx="8686800" cy="613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Roboto Slab"/>
              <a:defRPr sz="3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 rot="10800000">
            <a:off x="0" y="3166175"/>
            <a:ext cx="8458200" cy="5757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3333B2"/>
              </a:buClr>
              <a:buFont typeface="Roboto Slab"/>
              <a:defRPr>
                <a:solidFill>
                  <a:srgbClr val="3333B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b="1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7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7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09800" y="432025"/>
            <a:ext cx="83244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3333B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0" name="Shape 90"/>
          <p:cNvSpPr txBox="1"/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33B2"/>
                </a:solidFill>
              </a:rPr>
              <a:t>The Dataflow Model: A Practical Approach to Balancing Correctness, Latency, and Cost in Massive-Scale, Unbounded, Out-of-Order Data Processing, VLDB 2015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685800" y="31537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Slides prepared by Samkit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81000" y="1289724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 sz="1800"/>
              <a:t>ParDo ( doFn&lt;T, F&gt;() )</a:t>
            </a:r>
          </a:p>
          <a:p>
            <a:pPr indent="-279400" lvl="1" marL="914400" rtl="0">
              <a:spcBef>
                <a:spcPts val="0"/>
              </a:spcBef>
              <a:buSzPct val="57142"/>
            </a:pPr>
            <a:r>
              <a:rPr lang="en" sz="1400"/>
              <a:t>Supports elementwise computation over an input PCollection&lt;T&gt;</a:t>
            </a:r>
          </a:p>
          <a:p>
            <a:pPr indent="-279400" lvl="1" marL="914400" rtl="0">
              <a:spcBef>
                <a:spcPts val="0"/>
              </a:spcBef>
              <a:buSzPct val="57142"/>
            </a:pPr>
            <a:r>
              <a:rPr lang="en" sz="1400"/>
              <a:t>DoFn&lt;T, S&gt;, a function object defining how to map each element in input T to  zero or more elements in output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 sz="1400"/>
              <a:t>Should be pure functions of their Input</a:t>
            </a:r>
          </a:p>
          <a:p>
            <a:pPr indent="-279400" lvl="1" marL="914400" rtl="0">
              <a:spcBef>
                <a:spcPts val="0"/>
              </a:spcBef>
              <a:buSzPct val="57142"/>
            </a:pPr>
            <a:r>
              <a:rPr lang="en" sz="1400"/>
              <a:t>Can be used to express both map and reduce parts of MapReduce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2100" lvl="0" marL="45720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55555"/>
            </a:pPr>
            <a:r>
              <a:rPr lang="en">
                <a:solidFill>
                  <a:schemeClr val="dk1"/>
                </a:solidFill>
              </a:rPr>
              <a:t>groupByKey()</a:t>
            </a:r>
          </a:p>
          <a:p>
            <a:pPr indent="-279400" lvl="1" marL="91440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57142"/>
            </a:pPr>
            <a:r>
              <a:rPr lang="en" sz="1400">
                <a:solidFill>
                  <a:schemeClr val="dk1"/>
                </a:solidFill>
              </a:rPr>
              <a:t>Similar to shuffle step in MapReduce</a:t>
            </a:r>
          </a:p>
          <a:p>
            <a:pPr indent="-279400" lvl="1" marL="91440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57142"/>
            </a:pPr>
            <a:r>
              <a:rPr lang="en" sz="1400">
                <a:solidFill>
                  <a:schemeClr val="dk1"/>
                </a:solidFill>
              </a:rPr>
              <a:t>Allows specifying a sorting order for the collection of values for each key</a:t>
            </a: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Core Transformations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Core Transformations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81000" y="1223250"/>
            <a:ext cx="8229600" cy="386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/>
              <a:t>flatten()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Takes a list of PCollection&lt;T&gt; and combines them into single PCollection&lt;T&gt;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55555"/>
            </a:pPr>
            <a:r>
              <a:rPr lang="en">
                <a:solidFill>
                  <a:schemeClr val="dk1"/>
                </a:solidFill>
              </a:rPr>
              <a:t>combine()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Combines input collection of values into a single output value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81000" y="1310700"/>
            <a:ext cx="8229600" cy="36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Pipline pipeline = Pipline.create(options);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pipeline.apply(TextIO.Read.from(options.getInput()))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	   .apply(ParDo.of(new function1())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.apply(Count.perElement())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.apply(ParDo.of(new function2())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	   .apply(new Format())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	   .apply(TextIO.Write.to(options.getOutput()));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i="1" lang="en" sz="1400">
                <a:latin typeface="Courier New"/>
                <a:ea typeface="Courier New"/>
                <a:cs typeface="Courier New"/>
                <a:sym typeface="Courier New"/>
              </a:rPr>
              <a:t>pipeline.run();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Windowing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470575"/>
            <a:ext cx="8153400" cy="324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Windowing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68050"/>
            <a:ext cx="8229599" cy="16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50000"/>
              </a:lnSpc>
              <a:spcBef>
                <a:spcPts val="0"/>
              </a:spcBef>
              <a:buSzPct val="71428"/>
            </a:pPr>
            <a:r>
              <a:rPr lang="en"/>
              <a:t>f(S) -&gt; E</a:t>
            </a:r>
          </a:p>
          <a:p>
            <a:pPr indent="-279400" lvl="1" marL="914400" rtl="0">
              <a:lnSpc>
                <a:spcPct val="150000"/>
              </a:lnSpc>
              <a:spcBef>
                <a:spcPts val="0"/>
              </a:spcBef>
              <a:buSzPct val="66666"/>
            </a:pPr>
            <a:r>
              <a:rPr lang="en"/>
              <a:t>S = a point in stream processing time</a:t>
            </a:r>
          </a:p>
          <a:p>
            <a:pPr indent="-279400" lvl="1" marL="914400" rtl="0">
              <a:lnSpc>
                <a:spcPct val="150000"/>
              </a:lnSpc>
              <a:spcBef>
                <a:spcPts val="0"/>
              </a:spcBef>
              <a:buSzPct val="66666"/>
            </a:pPr>
            <a:r>
              <a:rPr lang="en"/>
              <a:t>E = the point in event time up to which input data is complete as of S</a:t>
            </a:r>
          </a:p>
          <a:p>
            <a:pPr indent="-292100" lvl="0" marL="457200" rtl="0">
              <a:spcBef>
                <a:spcPts val="0"/>
              </a:spcBef>
              <a:buSzPct val="71428"/>
            </a:pPr>
            <a:r>
              <a:rPr lang="en"/>
              <a:t>Provides global time progress metric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2100" lvl="0" marL="457200" rtl="0">
              <a:spcBef>
                <a:spcPts val="0"/>
              </a:spcBef>
              <a:buSzPct val="71428"/>
            </a:pPr>
            <a:r>
              <a:rPr lang="en"/>
              <a:t>Problems with watermark:</a:t>
            </a:r>
          </a:p>
          <a:p>
            <a:pPr indent="-279400" lvl="1" marL="914400" rtl="0">
              <a:spcBef>
                <a:spcPts val="0"/>
              </a:spcBef>
              <a:buSzPct val="57142"/>
            </a:pPr>
            <a:r>
              <a:rPr lang="en" sz="1400"/>
              <a:t>Sometimes too fast</a:t>
            </a:r>
          </a:p>
          <a:p>
            <a:pPr indent="-279400" lvl="1" marL="914400">
              <a:spcBef>
                <a:spcPts val="0"/>
              </a:spcBef>
              <a:buSzPct val="57142"/>
            </a:pPr>
            <a:r>
              <a:rPr lang="en" sz="1400"/>
              <a:t>Sometimes too slow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656667" y="1461908"/>
            <a:ext cx="40302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Watermark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700" y="1374275"/>
            <a:ext cx="4121173" cy="35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4294967295" type="title"/>
          </p:nvPr>
        </p:nvSpPr>
        <p:spPr>
          <a:xfrm>
            <a:off x="381000" y="462025"/>
            <a:ext cx="8229600" cy="65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Triggering and Watermark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460500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 sz="1800"/>
              <a:t>Triggers control when results are emitted</a:t>
            </a:r>
          </a:p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 sz="1800"/>
              <a:t>Triggers can be used</a:t>
            </a:r>
          </a:p>
          <a:p>
            <a:pPr indent="-292100" lvl="1" marL="914400" rtl="0">
              <a:spcBef>
                <a:spcPts val="0"/>
              </a:spcBef>
              <a:buSzPct val="55555"/>
            </a:pPr>
            <a:r>
              <a:rPr lang="en" sz="1800"/>
              <a:t>At Completion estimates </a:t>
            </a:r>
          </a:p>
          <a:p>
            <a:pPr indent="-292100" lvl="1" marL="914400" rtl="0">
              <a:spcBef>
                <a:spcPts val="0"/>
              </a:spcBef>
              <a:buSzPct val="55555"/>
            </a:pPr>
            <a:r>
              <a:rPr lang="en" sz="1800"/>
              <a:t>At points in processing time</a:t>
            </a:r>
          </a:p>
          <a:p>
            <a:pPr indent="-292100" lvl="1" marL="914400" rtl="0">
              <a:spcBef>
                <a:spcPts val="0"/>
              </a:spcBef>
              <a:buSzPct val="55555"/>
            </a:pPr>
            <a:r>
              <a:rPr lang="en" sz="1800"/>
              <a:t>In Response to data arrival</a:t>
            </a:r>
          </a:p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 sz="1800"/>
              <a:t>Can be used with loops, sequences and other constructs</a:t>
            </a:r>
          </a:p>
          <a:p>
            <a:pPr indent="-292100" lvl="0" marL="457200" rtl="0">
              <a:spcBef>
                <a:spcPts val="0"/>
              </a:spcBef>
              <a:buSzPct val="55555"/>
            </a:pPr>
            <a:r>
              <a:rPr lang="en" sz="1800"/>
              <a:t>Users can define their own triggers utilizing these primitives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Triggering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59425"/>
            <a:ext cx="8229599" cy="13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3810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should outputs per window accumulate?</a:t>
            </a: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 Refinements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876300" y="227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{73ED3001-05A2-44D8-B108-316B81BC840E}</a:tableStyleId>
              </a:tblPr>
              <a:tblGrid>
                <a:gridCol w="1482050"/>
                <a:gridCol w="1318875"/>
                <a:gridCol w="1351450"/>
                <a:gridCol w="1547300"/>
                <a:gridCol w="20594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Firing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Elements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3333B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Discarding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3333B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Accumulating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3333B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Accumulating and Retracting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Speculative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Watermark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5, 1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9, -3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Late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11, -9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Total Observations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Different combinations of What Where When and How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931550" y="4660125"/>
            <a:ext cx="56727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75" y="1262900"/>
            <a:ext cx="8043400" cy="34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2969225" y="4778450"/>
            <a:ext cx="3154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Example Input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Dataflow Model 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Enables Massive-scale, unbounded, out-of-order stream processing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Provides unified model for both batch processing and stream processing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Makes it easy to select different trade-offs of completeness, cost and latency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Open Source SDK for building parallelized pipelines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n"/>
              <a:t>Available as fully managed service on Google Cloud Plateform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Classic Batch Execution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600" y="1460500"/>
            <a:ext cx="7160400" cy="33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1931550" y="4660125"/>
            <a:ext cx="56727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GlobalWindows, AtPeriod, Accumulating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931550" y="4660125"/>
            <a:ext cx="56727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FixedWindows, Batch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2052850"/>
            <a:ext cx="8229600" cy="145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GlobalWindows, AtPeriod, Accumulating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87" y="1345175"/>
            <a:ext cx="8113025" cy="320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931550" y="4660125"/>
            <a:ext cx="56727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FixedWindows, Batch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FixedWindows, Streaming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50" y="1388050"/>
            <a:ext cx="7892899" cy="323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FixedWindows, Streaming, Partial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1541175"/>
            <a:ext cx="8229598" cy="2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FixedWindows, Streaming, Partial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25" y="1287425"/>
            <a:ext cx="7540951" cy="34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Sessions, Retracting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50" y="1482325"/>
            <a:ext cx="8342900" cy="28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Sessions, Retracting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25" y="1224625"/>
            <a:ext cx="7899848" cy="373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ctrTitle"/>
          </p:nvPr>
        </p:nvSpPr>
        <p:spPr>
          <a:xfrm>
            <a:off x="546725" y="1610932"/>
            <a:ext cx="7772400" cy="168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261" name="Shape 261"/>
          <p:cNvSpPr txBox="1"/>
          <p:nvPr>
            <p:ph idx="1" type="subTitle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 for Rest of the Talk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315025"/>
            <a:ext cx="82296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MillWheel Overview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FlumeJava Overview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Motivating Use-cases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Dataflow Basics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Data Representation and Transformation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Windowing 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Triggering and watermark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Refinements</a:t>
            </a:r>
          </a:p>
          <a:p>
            <a:pPr indent="-279400" lvl="0" marL="457200" rtl="0">
              <a:spcBef>
                <a:spcPts val="0"/>
              </a:spcBef>
              <a:buSzPct val="44444"/>
            </a:pPr>
            <a:r>
              <a:rPr lang="en"/>
              <a:t>Examples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MillWheel Overview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Framework for building low-latency data processing applications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Provides programming model that can be used to build complex stream processing applications without distributed system expertise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Guarantees exactly once processing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Uses checkpointing and persistent storage to provide fault-tolerance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FlumeJava Overview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Java library for developing efficient data processing parallel pipelines of MapReduces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Provide abstraction over different data representations and execution strategies in the form of parallel collections and their operations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Supports deferred evaluation of pipeline operations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Transforms user constructed modular FlumeJava code into excution plan which can be executed efficiently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Motivating Use-cases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Advertisement Billing Pipeline inside Google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Requires complete data, latency and cost can be higher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Live Cost Estimate Pipeline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Approximate results</a:t>
            </a:r>
            <a:r>
              <a:rPr lang="en"/>
              <a:t> at low latency can work, low cost is necessary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Abuse Detection Pipeline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Requires low latency, can work with incomplete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Abuse Detection Backfill Pipeline to pick appropriate detection algorithm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Low latency and low cost are required, partial incomplete data can work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DataFlow Model Basics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Separates the logical notion of data processing from the underlying physical 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Results are being computed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Where in event time they are being computed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When in processing time they are materialized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How earlier results relate to later refinements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DataFlow Basics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Separates the logical notion of data processing from the underlying physical 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Results are being computed</a:t>
            </a:r>
          </a:p>
          <a:p>
            <a:pPr indent="-228600" lvl="2" marL="1371600" rtl="0">
              <a:spcBef>
                <a:spcPts val="0"/>
              </a:spcBef>
              <a:buClr>
                <a:srgbClr val="3333B2"/>
              </a:buClr>
            </a:pPr>
            <a:r>
              <a:rPr lang="en" sz="1500">
                <a:solidFill>
                  <a:srgbClr val="3333B2"/>
                </a:solidFill>
              </a:rPr>
              <a:t>Data Reprentation and Transformation</a:t>
            </a:r>
          </a:p>
          <a:p>
            <a:pPr indent="-279400" lvl="1" marL="914400" marR="0" rtl="0" algn="l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Roboto Slab"/>
            </a:pPr>
            <a:r>
              <a:rPr lang="en"/>
              <a:t>Where in event time they are being computed</a:t>
            </a:r>
          </a:p>
          <a:p>
            <a:pPr indent="-228600" lvl="2" marL="1371600" rtl="0">
              <a:spcBef>
                <a:spcPts val="0"/>
              </a:spcBef>
              <a:buClr>
                <a:srgbClr val="3333B2"/>
              </a:buClr>
            </a:pPr>
            <a:r>
              <a:rPr lang="en">
                <a:solidFill>
                  <a:srgbClr val="3333B2"/>
                </a:solidFill>
              </a:rPr>
              <a:t>Windowing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When in processing time they are materialized</a:t>
            </a:r>
          </a:p>
          <a:p>
            <a:pPr indent="-228600" lvl="2" marL="1371600" rtl="0">
              <a:spcBef>
                <a:spcPts val="0"/>
              </a:spcBef>
              <a:buClr>
                <a:srgbClr val="3333B2"/>
              </a:buClr>
            </a:pPr>
            <a:r>
              <a:rPr lang="en">
                <a:solidFill>
                  <a:srgbClr val="3333B2"/>
                </a:solidFill>
              </a:rPr>
              <a:t>Watermarks and Triggering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How earlier results relate to later refinements</a:t>
            </a:r>
          </a:p>
          <a:p>
            <a:pPr indent="-228600" lvl="2" marL="1371600" rtl="0">
              <a:spcBef>
                <a:spcPts val="0"/>
              </a:spcBef>
              <a:buClr>
                <a:srgbClr val="3333B2"/>
              </a:buClr>
            </a:pPr>
            <a:r>
              <a:rPr lang="en">
                <a:solidFill>
                  <a:srgbClr val="3333B2"/>
                </a:solidFill>
              </a:rPr>
              <a:t>Refinements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81000" y="284500"/>
            <a:ext cx="8229600" cy="83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Representation and Transformation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Provides logical view of data as immutable collection of same-typed elements </a:t>
            </a:r>
          </a:p>
          <a:p>
            <a:pPr indent="-228600" lvl="1" marL="9144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PCollection&lt;T&gt;, PCollectionTuple, PCollectionList</a:t>
            </a:r>
          </a:p>
          <a:p>
            <a:pPr indent="-228600" lvl="1" marL="9144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Each element has unique timestamp</a:t>
            </a:r>
          </a:p>
          <a:p>
            <a: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Data goes through pipeline, a directed graph of transformation</a:t>
            </a:r>
          </a:p>
          <a:p>
            <a: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Core Transformations:ParDo(), GroupByKey(), Combine(), Flatten()</a:t>
            </a:r>
          </a:p>
          <a:p>
            <a:pPr indent="-228600" lvl="1" marL="9144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Composite Transformation: Join(), Count()</a:t>
            </a:r>
          </a:p>
          <a:p>
            <a:pPr indent="-228600" lvl="1" marL="9144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Custom transformations can be used</a:t>
            </a:r>
          </a:p>
          <a:p>
            <a:pPr lvl="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	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