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7BC3A20-6473-4874-B2CF-530BF1F37662}">
  <a:tblStyle styleId="{17BC3A20-6473-4874-B2CF-530BF1F37662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2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3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06.png"/><Relationship Id="rId4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RDF-3X: a RISC style Engine for RDF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SPARQL Query Examples-2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Select the director of the movie 'Sweeney Todd'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SELECT ?directorName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WHERE{ ?movieId &lt;hasTitle&gt; “Sweeney Todd”.  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             ?movieId &lt;directedBy&gt; ?directorName}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012" y="2520450"/>
            <a:ext cx="5523172" cy="26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SPARQL Query Examples-3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Select all the roles and the actors who have acted those roles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SELECT (?role AS ?RoleName) (?name AS ?ActorName)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WHERE{ ?roleId &lt;roleName&gt; ?role.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?roleId &lt;actor&gt; ?actorId.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?actorId &lt;hasName&gt; ?name }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012" y="2520450"/>
            <a:ext cx="5523172" cy="26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SPARQL Syntax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2202625" y="1152475"/>
            <a:ext cx="3642900" cy="184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PREFIX foo: &lt;...&gt;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PREFIX rdf: &lt;...&gt;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SELECT [DISCTINCT | REDUCED] ?variable1  ?variable2 ...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WHERE {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pattern1.  pattern2. ...}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ORDER BY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LIMIT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OFFSET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2602000"/>
            <a:ext cx="8520600" cy="288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Each pattern consists of S, P, O and each of these may be either a variable or a literal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A dot(.) corresponds to join/conjunction; UNION keyword is used for disjunctions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ORDER BY keyword :orders the result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DISTINCT keyword : removes duplicates from the result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REDUCED keyword : may but need not remove duplicates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PREFIX clause for Namespace Prefixes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Motivation and Problem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Managing large-scale RDF data involves technical challenges: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Physical database design is difficult because of the absence of a global schema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"/>
              <a:t>Since everything is a triple instead of an entity with a lot of attributes, queries involve many, many joins.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RDF data is fine-grained and meant for on-the-fly applications; this calls for appropriate choice of query processing and optimization algorithms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Statistics gathering for join-order and execution-plan optimization is not very obvious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RDF stores data as graph rather than tree structure used by XML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Solution 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RDF-3X (RDF Triple eXpress)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RDF-3X engine is an implementation of SPARQL that achieves excellent performance through RISC-style architecture, puristic data structures and operations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Key Features: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Physical design is workload independent. With exhaustive compressed indexes, it eliminates need for physical-design tuning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Query processor rely mostly on merge joins over sorted index lists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Query optimizer focuses on join order in generating the execution plan; dynamic programming for plan enumeration</a:t>
            </a:r>
          </a:p>
          <a:p>
            <a:pPr indent="-228600" lvl="3" marL="1828800" rtl="0">
              <a:spcBef>
                <a:spcPts val="0"/>
              </a:spcBef>
            </a:pPr>
            <a:r>
              <a:rPr lang="en"/>
              <a:t>Cost model is based on RDF-specific statistics synopsis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84300" y="21756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Storage and Indexing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RDF Data Storage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There are three approaches followed by various implementations: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Giant Triple Table method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Property Table method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Cluster Property Table method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203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Giant Triple Table method</a:t>
            </a:r>
          </a:p>
        </p:txBody>
      </p:sp>
      <p:graphicFrame>
        <p:nvGraphicFramePr>
          <p:cNvPr id="155" name="Shape 155"/>
          <p:cNvGraphicFramePr/>
          <p:nvPr/>
        </p:nvGraphicFramePr>
        <p:xfrm>
          <a:off x="4625550" y="321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{17BC3A20-6473-4874-B2CF-530BF1F37662}</a:tableStyleId>
              </a:tblPr>
              <a:tblGrid>
                <a:gridCol w="1450900"/>
                <a:gridCol w="1450900"/>
                <a:gridCol w="1450900"/>
              </a:tblGrid>
              <a:tr h="3123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Subject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Predicate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Object</a:t>
                      </a:r>
                    </a:p>
                  </a:txBody>
                  <a:tcPr marT="91425" marB="91425" marR="91425" marL="91425"/>
                </a:tc>
              </a:tr>
              <a:tr h="3123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hasTitle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“SweenyTodd”</a:t>
                      </a:r>
                    </a:p>
                  </a:txBody>
                  <a:tcPr marT="91425" marB="91425" marR="91425" marL="91425"/>
                </a:tc>
              </a:tr>
              <a:tr h="3123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producedYear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2007</a:t>
                      </a:r>
                    </a:p>
                  </a:txBody>
                  <a:tcPr marT="91425" marB="91425" marR="91425" marL="91425"/>
                </a:tc>
              </a:tr>
              <a:tr h="3123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directedBy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“Tim Burton”</a:t>
                      </a:r>
                    </a:p>
                  </a:txBody>
                  <a:tcPr marT="91425" marB="91425" marR="91425" marL="91425"/>
                </a:tc>
              </a:tr>
              <a:tr h="3123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hasCasting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id2</a:t>
                      </a:r>
                    </a:p>
                  </a:txBody>
                  <a:tcPr marT="91425" marB="91425" marR="91425" marL="91425"/>
                </a:tc>
              </a:tr>
              <a:tr h="3123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hasCasting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id3</a:t>
                      </a:r>
                    </a:p>
                  </a:txBody>
                  <a:tcPr marT="91425" marB="91425" marR="91425" marL="91425"/>
                </a:tc>
              </a:tr>
              <a:tr h="3123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roleName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“Sweeny Todd”</a:t>
                      </a:r>
                    </a:p>
                  </a:txBody>
                  <a:tcPr marT="91425" marB="91425" marR="91425" marL="91425"/>
                </a:tc>
              </a:tr>
              <a:tr h="315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roleName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“Lovet”</a:t>
                      </a:r>
                    </a:p>
                  </a:txBody>
                  <a:tcPr marT="91425" marB="91425" marR="91425" marL="91425"/>
                </a:tc>
              </a:tr>
              <a:tr h="3123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actor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id11</a:t>
                      </a:r>
                    </a:p>
                  </a:txBody>
                  <a:tcPr marT="91425" marB="91425" marR="91425" marL="91425"/>
                </a:tc>
              </a:tr>
              <a:tr h="3123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actor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id12</a:t>
                      </a:r>
                    </a:p>
                  </a:txBody>
                  <a:tcPr marT="91425" marB="91425" marR="91425" marL="91425"/>
                </a:tc>
              </a:tr>
              <a:tr h="3123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hasName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“Johny Depp”</a:t>
                      </a:r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id12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hasName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“Helena Carter”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152475"/>
            <a:ext cx="4771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All triples are stored in a single, giant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triple table with generic attributes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subject, predicate, object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RDF-3X follows this approach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Property Table method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3375450" cy="399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5375" y="61900"/>
            <a:ext cx="4610100" cy="5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Cluster-Property Table method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3375450" cy="399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925" y="1017725"/>
            <a:ext cx="52873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Semantic Web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 set of standards and best practices for sharing data and the semantics of that data over the web for use by applications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The RDF data model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The SPARQL query language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The RDF Schema providing basic elements for description of ontologies, otherwise called  RDF vocabularies, intended to structure RDF resources.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best practices recommend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The use of URIs to name things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The use of standards such as RDF and SPARQL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Triple Store and Mapping Dictionary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RDF-3X uses giant triple table approach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Drawback – literals can be very large and may contain lot of redundancy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Solution used by RDF-3X: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 dictionary compression: Mapping Dictionary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Compresses the triple store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Fast query processing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Store all the triples in a clustered B+-tree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Triples are sorted lexicographically</a:t>
            </a:r>
          </a:p>
          <a:p>
            <a:pPr indent="-228600" lvl="2" marL="1371600">
              <a:spcBef>
                <a:spcPts val="0"/>
              </a:spcBef>
            </a:pPr>
            <a:r>
              <a:rPr lang="en"/>
              <a:t>Eases SPARQL range queries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Mapping Dictionary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Used to map literals to a corresponding id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"/>
              <a:t>This compresses the triple store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</a:pPr>
            <a:r>
              <a:rPr lang="en"/>
              <a:t>Simplifies query processing allowing for fast, simple RISC style operators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Incurs a minor cost of additional dictionary indices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00" y="2343150"/>
            <a:ext cx="329565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625" y="2343149"/>
            <a:ext cx="1905000" cy="280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Compressed Indexes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When literals are prefixes and variables are suffixes in the pattern, the query acts like a range query; suffices to have single index-range-scan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For example: (literal1, literal2, ?x)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 guarantee that queries with all possible patterns are answered in a single index scan, RDF-3X maintain all six possible permutations of subject(S), predicate(P) and object(O), in six separate indices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SPO, SOP, OSP, OPS, PSO, POS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Triples in the index are sorted lexicographically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Are directly stored in the leaf pages of the clustered B+-tree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This ordering causes neighboring triples to be very similar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Hence compression of triples is possible: instead of storing full triples RDF-3X stores only the changes between the triples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Sort Orders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214875" y="12371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6 possible orderings, store all of them (SPO, SOP, OSP, OPS, PSO, POS)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Will make merge joins very convenient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Each SPARQL triple pattern can be answered by a single range scan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Eg: If we need to know all actors of a film, the subject (“Film object”) and predicate (&lt;hasActor&gt;) remain the same. So, we use the index on sort order “SPO”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 the other hand, if we need to find all movies in which an actor has acted, the object (“Actor”) and predicate (&lt;hasActor&gt;) remain the same. So, the index on sort order “OPS” would be more suitable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Compressed Triple Structure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Compression of triples is the difference in their id values (delta encoding)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Triples are sorted lexicographically which allows SPARQL pattern matching into range scans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Structure of byte-level compressed triple is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Header byte denotes number of bytes used by the three values (5*5*5=125 size combinations)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Gap bit is used when only value3 changes and delta is less than 128 (that fits in header)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025" y="2471911"/>
            <a:ext cx="6148225" cy="77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Triple Compression Algorithm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432" y="1017725"/>
            <a:ext cx="5333599" cy="406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Compressing Triple Example-1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Example1: Suppose the first triple is (10,20,1123) and the next triple is (10,20,1173).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v1 = prev1 and v2 = prev2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Also, v3 - prev3 &lt; 128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Hence, the delta entry would be 1173-1123 = 50 in the header record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Hence, the size of this tuple is only  1 byte; gap bit set to 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237" y="3213050"/>
            <a:ext cx="2276475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Compressing Triple Example-2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Example2: Suppose the first triple is (10,20,1000), second triple is (10,20,1500)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v1 = prev1 and v2 = prev2; but (1500-1000) = 500 !&lt; 128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Function call: encode (0,0,372)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Header will contain 128 + 0 + 0 + 2 = 130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δ1 has 0 non-zero bytes, δ2 has 0 non-zero byte, δ3 has 2 non-zero bytes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Hence, the overall size of the tuple will be 3 bytes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575" y="3425875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Aggregated Indices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For many SPARQL queries indexing partial triples rather than full triples would be sufficient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SELECT ?a ?c</a:t>
            </a:r>
            <a:br>
              <a:rPr lang="en"/>
            </a:br>
            <a:r>
              <a:rPr lang="en"/>
              <a:t>WHERE { ?a ?b ?c}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Aggregated Indices: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Two-value indices: Each of the possible pairs out of a triple (SP, PS, SO, OS, PO, OP) and the number of occurences of each pair in in the full set of triples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One-value indices: Three one valued indices, (S/P/O, count) are stored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RDF-3X Indexing Summary – 3 Types of Indices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Six triple indexes: SPO, PSO, SOP, OSP, POS, OPS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Six two valued aggregated indices and their count: SP, PS, PO, OP, SO, 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Three one valued aggregate indices and the respective counts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Experimentally total size of all indexes is less than original data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RDF(Resource Description Framework ) is schema-free structured information.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Increasingly popular in context of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Knowledge bases	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Semantic Web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Life-Sciences  and Online communities.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Arial"/>
            </a:pPr>
            <a:r>
              <a:rPr lang="en"/>
              <a:t>Managing large-scale RDF data includes challenges for Storage layout, indexing and querying.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7220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Query Processing and Optimization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Translating SPARQL Queries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Step1: Convert the SPARQL query into a query graph representation, interpreted as relational tuple calculus expression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Step2: Conjunctions are parsed and expanded into a set of triple patterns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Step3: Literals are mapped to ids through dictionary lookup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Step4: Multiple query patterns are computed by joining individual triple patterns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Step5: If distinct results are to be obtained, duplicates are removed from the result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Step6: The result contains ids now; dictionary lookup is performed to get back the actual string equivalents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SPARQL Query Graph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Each triple pattern corresponds to one node in the query graph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 edge between two nodes is a common query variable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50" y="1102800"/>
            <a:ext cx="8467725" cy="39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Optimizing Join Ordering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SPARQL query execution demands join queries which can be really complex: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SPARQL queries contain star-shaped subqueries connected by long paths and hence strategies to handle bushy join trees are required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Since large number of joins are common in SPARQL queries, fast plan enumeration and cost optimization are required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RDF-3X uses decision cost based dynamic programming approach for optimizing join orderings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DP Based Join Optimization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RDF-3X uses bottom-up dynamic programming approach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Takes a connected query graph as input and outputs an optimal bushy join tree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Enumerates DP table with the initial set of triples efficiently and correctly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Unused(unbound) variables are projected away by using aggregated index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 plans that are costlier and equivalent to other plans are pruned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Sometimes plans are retained even if they are costlier based on order optimization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 larger optimal plan is generated by joining optimal solutions to smaller problems that are adjacent in the query graph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FILTER predicates are placed greedily.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Selectivity Estimates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Identification of lowest-cost execution plan hugely relies on the estimated cardinalities and selectivities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bit different from standard join ordering: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 One big "relation", no schema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 Selectivity estimates are hard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Standard single attribute synopses are not very useful: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Only three attributes and one big relation;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But (?a, ?b, ”Mumbai”) and (?a, ?b, ”1974-05-30”) produces vastly different values for ?a and ?b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Two kinds of statistics are maintained by RDF-3X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Selectivity Histograms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Frequent Join Paths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Selectivity Histograms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Generic but assumes predicates are independent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Aggregates indexes until they fit into one page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Merge smallest buckets(equi-depth)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For each bucket compute statistics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6 indexes, pick the best for each triple pattern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Assumes uniformity and independence, but works quite well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Selectivity Histograms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Query optimizer uses aggregated indexes for calculations based on triple cardinalities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For estimating join selectivity, histogram buckets with additional information are maintained, as follows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50" y="1921899"/>
            <a:ext cx="4444499" cy="322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4874" y="1750349"/>
            <a:ext cx="3959799" cy="33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Frequent Paths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Correlated predicates appear in SPARQL queries in two ways: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Stars of triple patterns: a number of triple patterns with different predicates sharing the same subject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SELECT r1, rn</a:t>
            </a:r>
            <a:br>
              <a:rPr lang="en"/>
            </a:br>
            <a:r>
              <a:rPr lang="en"/>
              <a:t>WHERE{ (r1 p1 r2). (r1 p2 r3). ... (r1 pn rn)}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Chains of triple patterns: a number of triple patterns where object of the first pattern is subject of the second pattern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SELECT r1, rn+1</a:t>
            </a:r>
            <a:br>
              <a:rPr lang="en"/>
            </a:br>
            <a:r>
              <a:rPr lang="en"/>
              <a:t>WHERE{ (r1 p1 r2). (r2 p2 r3). ... (rn pn rn+1)}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Most frequent paths(ie., the paths with the largest cardinalities) are computed, the result cardinalities are materialised along with the path description p1, p2, ... pn 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Apriori Algorithm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437" y="2530312"/>
            <a:ext cx="11525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7037" y="2530312"/>
            <a:ext cx="103822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1512" y="2530325"/>
            <a:ext cx="10477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900" y="2530312"/>
            <a:ext cx="704850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643300" y="1045350"/>
            <a:ext cx="66858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Apriori is used to determine the frequent itemsets in a database ( frequent itemset mining). </a:t>
            </a: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Let us say that an itemset is frequent if it appears in at least 3 transactions of the database: the value 3 is the </a:t>
            </a:r>
            <a:r>
              <a:rPr i="1" lang="en" sz="1800">
                <a:solidFill>
                  <a:srgbClr val="FFFFFF"/>
                </a:solidFill>
              </a:rPr>
              <a:t>support threshold</a:t>
            </a:r>
            <a:r>
              <a:rPr lang="en" sz="1800">
                <a:solidFill>
                  <a:schemeClr val="lt1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Introduction to RDF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Standard model for data interchange on the Web.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Allows structured and semi-structured data to be mixed, exposed, and shared.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Conceptually a  labeled graph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Linking structure forms a directed labeled graph where the edges represent the named link between two resources that are represented by the graph nodes.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Graph is stored as collection of facts. Each edge represents a fact (triple in RDF notation)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Triples have the form (subject; predicate; object)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Frequent Path Mining Algorithm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850" y="1017734"/>
            <a:ext cx="5718299" cy="39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Estimates for Composite Queries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Combining histogram with frequent path statistics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Long join chain decomposed to subchains of maximal length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For exampleconsider a query like:</a:t>
            </a:r>
            <a:br>
              <a:rPr lang="en"/>
            </a:br>
            <a:r>
              <a:rPr lang="en"/>
              <a:t>?x1 a1 v1. ?x1 p1 ?x2. ?x2 p2 ?x3. ?x3 p3 ?x4.                                                                           ?x4 a4 v4. ?x4 p4 ?x5. ?x5 p5 ?x6. ?x6 a6 v6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For subchains p1-p2-p3 and p4-p5 , selectivity estimation is done using frequency path and for selections histograms are used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In absence of any other statistics, assume the above two estimators as probabilistically independent - use product formula with per-chain and per-selection statistics as factors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RDF-3X is compared with: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MonetDB  (column store approach)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PostgreSQL (triple store approach)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Three different data sets: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Yago, Wikipedia-based ontology: 1.8GB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LibraryThing : 3.1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Barton library data : 4.1GB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Evaluation - Yago</a:t>
            </a:r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712" y="1338262"/>
            <a:ext cx="460057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2271750" y="3940200"/>
            <a:ext cx="46005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sample query(B2) : select ?n1 ?n2 where { ?p1 &lt;isCalled&gt; ?n1.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?p1 &lt;bornInLocation&gt; ?city. ?p1 &lt;isMarriedTo&gt; ?p2.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?p2 &lt;isCalled&gt; ?n2. ?p2  &lt;bornInLocation&gt; ?city }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Evaluation - LibraryThing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2271750" y="3940200"/>
            <a:ext cx="46005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sample query(B3): select distinct ?u where { ?u [] ?b1.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?u [] ?b2.?u [] ?b3.?b1 [] &lt;german&gt; .?b2 [] &lt;french&gt; 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?b3 [] &lt;english&gt;}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200" y="1338275"/>
            <a:ext cx="4619625" cy="264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Evaluation - Barton Dataset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2271750" y="3940200"/>
            <a:ext cx="46005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sample query (Q5) select ?a ?c where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{ ?a &lt;origin&gt; &lt;marcorg/DLC&gt;. ?a &lt;records&gt; ?b.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?b &lt;type &gt;?c. filter (?c != &lt;Text&gt;) 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525" y="1304925"/>
            <a:ext cx="4552950" cy="2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RDF-3X is a fast and flexible RDF/SPARQL engine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Exhaustive but very space-efficient triple indexes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Avoids physical design tuning, generic storage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Fast runtime system, query optimization has a huge impact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449550" y="21107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Thanks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RDF Triples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645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b="1" lang="en"/>
              <a:t>In RDF every data item is represented using a triple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(subject, predicate, object) aka (subject, property, value)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b="1" lang="en"/>
              <a:t>For example, information about the movie “Sweeney Todd” may be 'triplified' as: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(id1, hasT itle, ”Sweeney T odd”),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(id1, producedInY ear, ”2007”),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(id1, directedBy, ”T im Burton”),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(id1, hasCasting, id2),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(id2, RoleName, ”Sweeney T odd”),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(id2, Actor, id11),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(id1, hasCasting, id3), 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(id3, RoleName, ”Mrs. Lovett”),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(id3, Actor, id12),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(id11, hasName, ”Johnny Depp”),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(id12, hasName, ”Helena Bonham Carter”)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RDF – Graph based data model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50" y="1017725"/>
            <a:ext cx="80676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RDF as labeled graph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Extends the linking structure of the Web by using URIs(Uniform Resource Identifiers) for relationship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Subjects and predicates are identified by URI values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Schema language is RDFS ( RDF Schema)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Eg of RDF triplets in this case: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&lt;http://www.w3.org/People/EM/contact#me  &gt;,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&lt;http://www.w3.org/2000/10/swap/pim/contact#fullName  &gt;,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“Eric Miller”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Another example: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&lt;http://www.w3.org/People/EM/contact#me  &gt;,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&lt;http://www.w3.org/1999/02/22-rdf-syntax-ns#type  &gt;,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&lt;http://www.w3.org/2000/10/swap/pim/contact#Person  &gt;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347" y="2204500"/>
            <a:ext cx="4254650" cy="29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Introduction - SPARQL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SPARQL is used to query over RDF data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Official standard query language for querying RDF repositories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SPARQL queries are basically pattern matching queries on triples from the RDF data graph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SPARQL Query Examples-1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Select all the movie titles (assume that predicate &lt;hasTitle&gt; implies movie titles)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SELECT ?title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     WHERE{ ?x &lt;hasTitle&gt; ?title 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012" y="2520450"/>
            <a:ext cx="5523172" cy="26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