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718" r:id="rId3"/>
    <p:sldMasterId id="2147483735" r:id="rId4"/>
    <p:sldMasterId id="2147483753" r:id="rId5"/>
    <p:sldMasterId id="2147483766" r:id="rId6"/>
  </p:sldMasterIdLst>
  <p:notesMasterIdLst>
    <p:notesMasterId r:id="rId67"/>
  </p:notesMasterIdLst>
  <p:handoutMasterIdLst>
    <p:handoutMasterId r:id="rId68"/>
  </p:handoutMasterIdLst>
  <p:sldIdLst>
    <p:sldId id="389" r:id="rId7"/>
    <p:sldId id="911" r:id="rId8"/>
    <p:sldId id="952" r:id="rId9"/>
    <p:sldId id="900" r:id="rId10"/>
    <p:sldId id="390" r:id="rId11"/>
    <p:sldId id="598" r:id="rId12"/>
    <p:sldId id="769" r:id="rId13"/>
    <p:sldId id="811" r:id="rId14"/>
    <p:sldId id="782" r:id="rId15"/>
    <p:sldId id="921" r:id="rId16"/>
    <p:sldId id="813" r:id="rId17"/>
    <p:sldId id="814" r:id="rId18"/>
    <p:sldId id="906" r:id="rId19"/>
    <p:sldId id="909" r:id="rId20"/>
    <p:sldId id="756" r:id="rId21"/>
    <p:sldId id="950" r:id="rId22"/>
    <p:sldId id="857" r:id="rId23"/>
    <p:sldId id="858" r:id="rId24"/>
    <p:sldId id="818" r:id="rId25"/>
    <p:sldId id="961" r:id="rId26"/>
    <p:sldId id="826" r:id="rId27"/>
    <p:sldId id="947" r:id="rId28"/>
    <p:sldId id="923" r:id="rId29"/>
    <p:sldId id="926" r:id="rId30"/>
    <p:sldId id="828" r:id="rId31"/>
    <p:sldId id="831" r:id="rId32"/>
    <p:sldId id="854" r:id="rId33"/>
    <p:sldId id="943" r:id="rId34"/>
    <p:sldId id="962" r:id="rId35"/>
    <p:sldId id="944" r:id="rId36"/>
    <p:sldId id="970" r:id="rId37"/>
    <p:sldId id="834" r:id="rId38"/>
    <p:sldId id="835" r:id="rId39"/>
    <p:sldId id="836" r:id="rId40"/>
    <p:sldId id="837" r:id="rId41"/>
    <p:sldId id="838" r:id="rId42"/>
    <p:sldId id="948" r:id="rId43"/>
    <p:sldId id="840" r:id="rId44"/>
    <p:sldId id="969" r:id="rId45"/>
    <p:sldId id="842" r:id="rId46"/>
    <p:sldId id="885" r:id="rId47"/>
    <p:sldId id="846" r:id="rId48"/>
    <p:sldId id="945" r:id="rId49"/>
    <p:sldId id="951" r:id="rId50"/>
    <p:sldId id="886" r:id="rId51"/>
    <p:sldId id="960" r:id="rId52"/>
    <p:sldId id="963" r:id="rId53"/>
    <p:sldId id="843" r:id="rId54"/>
    <p:sldId id="965" r:id="rId55"/>
    <p:sldId id="966" r:id="rId56"/>
    <p:sldId id="967" r:id="rId57"/>
    <p:sldId id="968" r:id="rId58"/>
    <p:sldId id="949" r:id="rId59"/>
    <p:sldId id="847" r:id="rId60"/>
    <p:sldId id="848" r:id="rId61"/>
    <p:sldId id="959" r:id="rId62"/>
    <p:sldId id="958" r:id="rId63"/>
    <p:sldId id="956" r:id="rId64"/>
    <p:sldId id="971" r:id="rId65"/>
    <p:sldId id="955"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19EEDB-123E-4DDB-94C6-902C0FAB007E}">
          <p14:sldIdLst>
            <p14:sldId id="389"/>
            <p14:sldId id="911"/>
            <p14:sldId id="952"/>
            <p14:sldId id="900"/>
            <p14:sldId id="390"/>
            <p14:sldId id="598"/>
            <p14:sldId id="769"/>
            <p14:sldId id="811"/>
            <p14:sldId id="782"/>
            <p14:sldId id="921"/>
            <p14:sldId id="813"/>
            <p14:sldId id="814"/>
            <p14:sldId id="906"/>
            <p14:sldId id="909"/>
            <p14:sldId id="756"/>
            <p14:sldId id="950"/>
            <p14:sldId id="857"/>
            <p14:sldId id="858"/>
            <p14:sldId id="818"/>
            <p14:sldId id="961"/>
            <p14:sldId id="826"/>
            <p14:sldId id="947"/>
            <p14:sldId id="923"/>
            <p14:sldId id="926"/>
            <p14:sldId id="828"/>
            <p14:sldId id="831"/>
            <p14:sldId id="854"/>
            <p14:sldId id="943"/>
            <p14:sldId id="962"/>
            <p14:sldId id="944"/>
            <p14:sldId id="970"/>
            <p14:sldId id="834"/>
            <p14:sldId id="835"/>
            <p14:sldId id="836"/>
            <p14:sldId id="837"/>
            <p14:sldId id="838"/>
            <p14:sldId id="948"/>
            <p14:sldId id="840"/>
            <p14:sldId id="969"/>
            <p14:sldId id="842"/>
            <p14:sldId id="885"/>
            <p14:sldId id="846"/>
            <p14:sldId id="945"/>
            <p14:sldId id="951"/>
            <p14:sldId id="886"/>
            <p14:sldId id="960"/>
            <p14:sldId id="963"/>
            <p14:sldId id="843"/>
            <p14:sldId id="965"/>
            <p14:sldId id="966"/>
            <p14:sldId id="967"/>
            <p14:sldId id="968"/>
            <p14:sldId id="949"/>
            <p14:sldId id="847"/>
            <p14:sldId id="848"/>
            <p14:sldId id="959"/>
            <p14:sldId id="958"/>
            <p14:sldId id="956"/>
            <p14:sldId id="971"/>
            <p14:sldId id="95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3300"/>
    <a:srgbClr val="FFFF66"/>
    <a:srgbClr val="A5002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735" autoAdjust="0"/>
    <p:restoredTop sz="99822" autoAdjust="0"/>
  </p:normalViewPr>
  <p:slideViewPr>
    <p:cSldViewPr>
      <p:cViewPr>
        <p:scale>
          <a:sx n="100" d="100"/>
          <a:sy n="100" d="100"/>
        </p:scale>
        <p:origin x="-1944"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7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witt.NORTHAMERICA\Dropbox\polybase\talks\pass-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witt.NORTHAMERICA\Dropbox\polybase\talks\pass-resul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witt.NORTHAMERICA\Dropbox\polybase\talks\pass-results%20-%20joinhdf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'select-graph'!$B$10</c:f>
              <c:strCache>
                <c:ptCount val="1"/>
                <c:pt idx="0">
                  <c:v>MR</c:v>
                </c:pt>
              </c:strCache>
            </c:strRef>
          </c:tx>
          <c:spPr>
            <a:ln>
              <a:solidFill>
                <a:schemeClr val="tx1"/>
              </a:solidFill>
            </a:ln>
          </c:spPr>
          <c:invertIfNegative val="0"/>
          <c:cat>
            <c:numRef>
              <c:f>'select-graph'!$A$11:$A$28</c:f>
              <c:numCache>
                <c:formatCode>General</c:formatCode>
                <c:ptCount val="18"/>
                <c:pt idx="0">
                  <c:v>1</c:v>
                </c:pt>
                <c:pt idx="3">
                  <c:v>20</c:v>
                </c:pt>
                <c:pt idx="6">
                  <c:v>40</c:v>
                </c:pt>
                <c:pt idx="9">
                  <c:v>60</c:v>
                </c:pt>
                <c:pt idx="12">
                  <c:v>80</c:v>
                </c:pt>
                <c:pt idx="15">
                  <c:v>100</c:v>
                </c:pt>
              </c:numCache>
            </c:numRef>
          </c:cat>
          <c:val>
            <c:numRef>
              <c:f>'select-graph'!$B$11:$B$27</c:f>
              <c:numCache>
                <c:formatCode>General</c:formatCode>
                <c:ptCount val="17"/>
                <c:pt idx="0">
                  <c:v>155.55699999999999</c:v>
                </c:pt>
                <c:pt idx="1">
                  <c:v>0</c:v>
                </c:pt>
                <c:pt idx="2">
                  <c:v>0</c:v>
                </c:pt>
                <c:pt idx="3">
                  <c:v>190.46700000000001</c:v>
                </c:pt>
                <c:pt idx="4">
                  <c:v>0</c:v>
                </c:pt>
                <c:pt idx="5">
                  <c:v>0</c:v>
                </c:pt>
                <c:pt idx="6">
                  <c:v>228.376</c:v>
                </c:pt>
                <c:pt idx="7">
                  <c:v>0</c:v>
                </c:pt>
                <c:pt idx="8">
                  <c:v>0</c:v>
                </c:pt>
                <c:pt idx="9">
                  <c:v>275.66399999999999</c:v>
                </c:pt>
                <c:pt idx="10">
                  <c:v>0</c:v>
                </c:pt>
                <c:pt idx="11">
                  <c:v>0</c:v>
                </c:pt>
                <c:pt idx="12">
                  <c:v>327.29199999999997</c:v>
                </c:pt>
                <c:pt idx="13">
                  <c:v>0</c:v>
                </c:pt>
                <c:pt idx="14">
                  <c:v>0</c:v>
                </c:pt>
                <c:pt idx="15">
                  <c:v>360.93099999999998</c:v>
                </c:pt>
                <c:pt idx="16">
                  <c:v>0</c:v>
                </c:pt>
              </c:numCache>
            </c:numRef>
          </c:val>
        </c:ser>
        <c:ser>
          <c:idx val="1"/>
          <c:order val="1"/>
          <c:tx>
            <c:strRef>
              <c:f>'select-graph'!$C$10</c:f>
              <c:strCache>
                <c:ptCount val="1"/>
                <c:pt idx="0">
                  <c:v>Import</c:v>
                </c:pt>
              </c:strCache>
            </c:strRef>
          </c:tx>
          <c:spPr>
            <a:ln>
              <a:solidFill>
                <a:schemeClr val="tx1"/>
              </a:solidFill>
            </a:ln>
          </c:spPr>
          <c:invertIfNegative val="0"/>
          <c:cat>
            <c:numRef>
              <c:f>'select-graph'!$A$11:$A$28</c:f>
              <c:numCache>
                <c:formatCode>General</c:formatCode>
                <c:ptCount val="18"/>
                <c:pt idx="0">
                  <c:v>1</c:v>
                </c:pt>
                <c:pt idx="3">
                  <c:v>20</c:v>
                </c:pt>
                <c:pt idx="6">
                  <c:v>40</c:v>
                </c:pt>
                <c:pt idx="9">
                  <c:v>60</c:v>
                </c:pt>
                <c:pt idx="12">
                  <c:v>80</c:v>
                </c:pt>
                <c:pt idx="15">
                  <c:v>100</c:v>
                </c:pt>
              </c:numCache>
            </c:numRef>
          </c:cat>
          <c:val>
            <c:numRef>
              <c:f>'select-graph'!$C$11:$C$27</c:f>
              <c:numCache>
                <c:formatCode>General</c:formatCode>
                <c:ptCount val="17"/>
                <c:pt idx="0">
                  <c:v>19.998999999999999</c:v>
                </c:pt>
                <c:pt idx="1">
                  <c:v>1546.9960000000001</c:v>
                </c:pt>
                <c:pt idx="2">
                  <c:v>0</c:v>
                </c:pt>
                <c:pt idx="3">
                  <c:v>304.62799999999999</c:v>
                </c:pt>
                <c:pt idx="4">
                  <c:v>1557.279</c:v>
                </c:pt>
                <c:pt idx="5">
                  <c:v>0</c:v>
                </c:pt>
                <c:pt idx="6">
                  <c:v>605.69899999999996</c:v>
                </c:pt>
                <c:pt idx="7">
                  <c:v>1544.2560000000001</c:v>
                </c:pt>
                <c:pt idx="8">
                  <c:v>0</c:v>
                </c:pt>
                <c:pt idx="9">
                  <c:v>904.79899999999998</c:v>
                </c:pt>
                <c:pt idx="10">
                  <c:v>1540.654</c:v>
                </c:pt>
                <c:pt idx="11">
                  <c:v>0</c:v>
                </c:pt>
                <c:pt idx="12">
                  <c:v>1207.5060000000001</c:v>
                </c:pt>
                <c:pt idx="13">
                  <c:v>1544.2429999999999</c:v>
                </c:pt>
                <c:pt idx="14">
                  <c:v>0</c:v>
                </c:pt>
                <c:pt idx="15">
                  <c:v>1501.8009999999999</c:v>
                </c:pt>
                <c:pt idx="16">
                  <c:v>1540.2260000000001</c:v>
                </c:pt>
              </c:numCache>
            </c:numRef>
          </c:val>
        </c:ser>
        <c:ser>
          <c:idx val="2"/>
          <c:order val="2"/>
          <c:tx>
            <c:strRef>
              <c:f>'select-graph'!$D$10</c:f>
              <c:strCache>
                <c:ptCount val="1"/>
                <c:pt idx="0">
                  <c:v>PDW</c:v>
                </c:pt>
              </c:strCache>
            </c:strRef>
          </c:tx>
          <c:spPr>
            <a:ln cmpd="sng">
              <a:solidFill>
                <a:schemeClr val="tx1"/>
              </a:solidFill>
            </a:ln>
          </c:spPr>
          <c:invertIfNegative val="0"/>
          <c:cat>
            <c:numRef>
              <c:f>'select-graph'!$A$11:$A$28</c:f>
              <c:numCache>
                <c:formatCode>General</c:formatCode>
                <c:ptCount val="18"/>
                <c:pt idx="0">
                  <c:v>1</c:v>
                </c:pt>
                <c:pt idx="3">
                  <c:v>20</c:v>
                </c:pt>
                <c:pt idx="6">
                  <c:v>40</c:v>
                </c:pt>
                <c:pt idx="9">
                  <c:v>60</c:v>
                </c:pt>
                <c:pt idx="12">
                  <c:v>80</c:v>
                </c:pt>
                <c:pt idx="15">
                  <c:v>100</c:v>
                </c:pt>
              </c:numCache>
            </c:numRef>
          </c:cat>
          <c:val>
            <c:numRef>
              <c:f>'select-graph'!$D$11:$D$27</c:f>
              <c:numCache>
                <c:formatCode>General</c:formatCode>
                <c:ptCount val="17"/>
                <c:pt idx="0">
                  <c:v>1.03</c:v>
                </c:pt>
                <c:pt idx="1">
                  <c:v>287.18200000000002</c:v>
                </c:pt>
                <c:pt idx="2">
                  <c:v>0</c:v>
                </c:pt>
                <c:pt idx="3">
                  <c:v>52.429000000000002</c:v>
                </c:pt>
                <c:pt idx="4">
                  <c:v>290.28399999999999</c:v>
                </c:pt>
                <c:pt idx="5">
                  <c:v>0</c:v>
                </c:pt>
                <c:pt idx="6">
                  <c:v>134.27600000000001</c:v>
                </c:pt>
                <c:pt idx="7">
                  <c:v>304.928</c:v>
                </c:pt>
                <c:pt idx="8">
                  <c:v>0</c:v>
                </c:pt>
                <c:pt idx="9">
                  <c:v>188.92400000000001</c:v>
                </c:pt>
                <c:pt idx="10">
                  <c:v>296.66000000000003</c:v>
                </c:pt>
                <c:pt idx="11">
                  <c:v>0</c:v>
                </c:pt>
                <c:pt idx="12">
                  <c:v>225.89699999999999</c:v>
                </c:pt>
                <c:pt idx="13">
                  <c:v>285.48</c:v>
                </c:pt>
                <c:pt idx="14">
                  <c:v>0</c:v>
                </c:pt>
                <c:pt idx="15">
                  <c:v>281.13099999999997</c:v>
                </c:pt>
                <c:pt idx="16">
                  <c:v>282.72699999999998</c:v>
                </c:pt>
              </c:numCache>
            </c:numRef>
          </c:val>
        </c:ser>
        <c:dLbls>
          <c:showLegendKey val="0"/>
          <c:showVal val="0"/>
          <c:showCatName val="0"/>
          <c:showSerName val="0"/>
          <c:showPercent val="0"/>
          <c:showBubbleSize val="0"/>
        </c:dLbls>
        <c:gapWidth val="50"/>
        <c:overlap val="100"/>
        <c:axId val="113923200"/>
        <c:axId val="113925120"/>
      </c:barChart>
      <c:catAx>
        <c:axId val="113923200"/>
        <c:scaling>
          <c:orientation val="minMax"/>
        </c:scaling>
        <c:delete val="0"/>
        <c:axPos val="b"/>
        <c:title>
          <c:tx>
            <c:rich>
              <a:bodyPr/>
              <a:lstStyle/>
              <a:p>
                <a:pPr>
                  <a:defRPr sz="1800"/>
                </a:pPr>
                <a:r>
                  <a:rPr lang="en-US" sz="1800"/>
                  <a:t>Selectivity Factor (%)</a:t>
                </a:r>
              </a:p>
            </c:rich>
          </c:tx>
          <c:layout/>
          <c:overlay val="0"/>
        </c:title>
        <c:numFmt formatCode="General" sourceLinked="1"/>
        <c:majorTickMark val="out"/>
        <c:minorTickMark val="none"/>
        <c:tickLblPos val="nextTo"/>
        <c:txPr>
          <a:bodyPr/>
          <a:lstStyle/>
          <a:p>
            <a:pPr>
              <a:defRPr sz="1400"/>
            </a:pPr>
            <a:endParaRPr lang="en-US"/>
          </a:p>
        </c:txPr>
        <c:crossAx val="113925120"/>
        <c:crosses val="autoZero"/>
        <c:auto val="1"/>
        <c:lblAlgn val="ctr"/>
        <c:lblOffset val="100"/>
        <c:noMultiLvlLbl val="0"/>
      </c:catAx>
      <c:valAx>
        <c:axId val="113925120"/>
        <c:scaling>
          <c:orientation val="minMax"/>
        </c:scaling>
        <c:delete val="0"/>
        <c:axPos val="l"/>
        <c:majorGridlines/>
        <c:title>
          <c:tx>
            <c:rich>
              <a:bodyPr rot="-5400000" vert="horz"/>
              <a:lstStyle/>
              <a:p>
                <a:pPr>
                  <a:defRPr sz="1800"/>
                </a:pPr>
                <a:r>
                  <a:rPr lang="en-US" sz="1800"/>
                  <a:t>Execution Time (secs.)</a:t>
                </a:r>
              </a:p>
            </c:rich>
          </c:tx>
          <c:layout/>
          <c:overlay val="0"/>
        </c:title>
        <c:numFmt formatCode="General" sourceLinked="1"/>
        <c:majorTickMark val="out"/>
        <c:minorTickMark val="none"/>
        <c:tickLblPos val="nextTo"/>
        <c:txPr>
          <a:bodyPr/>
          <a:lstStyle/>
          <a:p>
            <a:pPr>
              <a:defRPr sz="1400"/>
            </a:pPr>
            <a:endParaRPr lang="en-US"/>
          </a:p>
        </c:txPr>
        <c:crossAx val="113923200"/>
        <c:crosses val="autoZero"/>
        <c:crossBetween val="between"/>
      </c:valAx>
      <c:spPr>
        <a:ln>
          <a:solidFill>
            <a:schemeClr val="accent1"/>
          </a:solidFill>
        </a:ln>
      </c:spPr>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33008904390929"/>
          <c:y val="0.11373068432671082"/>
          <c:w val="0.69908977884941415"/>
          <c:h val="0.74135382083862034"/>
        </c:manualLayout>
      </c:layout>
      <c:barChart>
        <c:barDir val="col"/>
        <c:grouping val="stacked"/>
        <c:varyColors val="0"/>
        <c:ser>
          <c:idx val="0"/>
          <c:order val="0"/>
          <c:tx>
            <c:strRef>
              <c:f>Sheet2!$B$1</c:f>
              <c:strCache>
                <c:ptCount val="1"/>
                <c:pt idx="0">
                  <c:v>MR</c:v>
                </c:pt>
              </c:strCache>
            </c:strRef>
          </c:tx>
          <c:spPr>
            <a:ln>
              <a:solidFill>
                <a:schemeClr val="tx1"/>
              </a:solidFill>
            </a:ln>
          </c:spPr>
          <c:invertIfNegative val="0"/>
          <c:cat>
            <c:numRef>
              <c:f>Sheet2!$A$2:$A$13</c:f>
              <c:numCache>
                <c:formatCode>General</c:formatCode>
                <c:ptCount val="12"/>
                <c:pt idx="0">
                  <c:v>1</c:v>
                </c:pt>
                <c:pt idx="3">
                  <c:v>33</c:v>
                </c:pt>
                <c:pt idx="6">
                  <c:v>66</c:v>
                </c:pt>
                <c:pt idx="9">
                  <c:v>100</c:v>
                </c:pt>
              </c:numCache>
            </c:numRef>
          </c:cat>
          <c:val>
            <c:numRef>
              <c:f>Sheet2!$B$2:$B$12</c:f>
              <c:numCache>
                <c:formatCode>General</c:formatCode>
                <c:ptCount val="11"/>
                <c:pt idx="0">
                  <c:v>146.53</c:v>
                </c:pt>
                <c:pt idx="1">
                  <c:v>0</c:v>
                </c:pt>
                <c:pt idx="2">
                  <c:v>0</c:v>
                </c:pt>
                <c:pt idx="3">
                  <c:v>213.57900000000001</c:v>
                </c:pt>
                <c:pt idx="4">
                  <c:v>0</c:v>
                </c:pt>
                <c:pt idx="5">
                  <c:v>0</c:v>
                </c:pt>
                <c:pt idx="6">
                  <c:v>295.92700000000002</c:v>
                </c:pt>
                <c:pt idx="7">
                  <c:v>0</c:v>
                </c:pt>
                <c:pt idx="8">
                  <c:v>0</c:v>
                </c:pt>
                <c:pt idx="9">
                  <c:v>375.28300000000002</c:v>
                </c:pt>
                <c:pt idx="10">
                  <c:v>0</c:v>
                </c:pt>
              </c:numCache>
            </c:numRef>
          </c:val>
        </c:ser>
        <c:ser>
          <c:idx val="1"/>
          <c:order val="1"/>
          <c:tx>
            <c:strRef>
              <c:f>Sheet2!$C$1</c:f>
              <c:strCache>
                <c:ptCount val="1"/>
                <c:pt idx="0">
                  <c:v>Import</c:v>
                </c:pt>
              </c:strCache>
            </c:strRef>
          </c:tx>
          <c:spPr>
            <a:ln>
              <a:solidFill>
                <a:schemeClr val="tx1"/>
              </a:solidFill>
            </a:ln>
          </c:spPr>
          <c:invertIfNegative val="0"/>
          <c:cat>
            <c:numRef>
              <c:f>Sheet2!$A$2:$A$13</c:f>
              <c:numCache>
                <c:formatCode>General</c:formatCode>
                <c:ptCount val="12"/>
                <c:pt idx="0">
                  <c:v>1</c:v>
                </c:pt>
                <c:pt idx="3">
                  <c:v>33</c:v>
                </c:pt>
                <c:pt idx="6">
                  <c:v>66</c:v>
                </c:pt>
                <c:pt idx="9">
                  <c:v>100</c:v>
                </c:pt>
              </c:numCache>
            </c:numRef>
          </c:cat>
          <c:val>
            <c:numRef>
              <c:f>Sheet2!$C$2:$C$12</c:f>
              <c:numCache>
                <c:formatCode>General</c:formatCode>
                <c:ptCount val="11"/>
                <c:pt idx="0">
                  <c:v>20.553999999999998</c:v>
                </c:pt>
                <c:pt idx="1">
                  <c:v>1546.5060000000001</c:v>
                </c:pt>
                <c:pt idx="2">
                  <c:v>0</c:v>
                </c:pt>
                <c:pt idx="3">
                  <c:v>516.20500000000004</c:v>
                </c:pt>
                <c:pt idx="4">
                  <c:v>1543.32</c:v>
                </c:pt>
                <c:pt idx="5">
                  <c:v>0</c:v>
                </c:pt>
                <c:pt idx="6">
                  <c:v>1036.701</c:v>
                </c:pt>
                <c:pt idx="7">
                  <c:v>1539.5070000000001</c:v>
                </c:pt>
                <c:pt idx="8">
                  <c:v>0</c:v>
                </c:pt>
                <c:pt idx="9">
                  <c:v>1577.981</c:v>
                </c:pt>
                <c:pt idx="10">
                  <c:v>1532.6489999999999</c:v>
                </c:pt>
              </c:numCache>
            </c:numRef>
          </c:val>
        </c:ser>
        <c:ser>
          <c:idx val="2"/>
          <c:order val="2"/>
          <c:tx>
            <c:strRef>
              <c:f>Sheet2!$D$1</c:f>
              <c:strCache>
                <c:ptCount val="1"/>
                <c:pt idx="0">
                  <c:v>PDW</c:v>
                </c:pt>
              </c:strCache>
            </c:strRef>
          </c:tx>
          <c:spPr>
            <a:ln cmpd="sng">
              <a:solidFill>
                <a:schemeClr val="tx1"/>
              </a:solidFill>
            </a:ln>
          </c:spPr>
          <c:invertIfNegative val="0"/>
          <c:cat>
            <c:numRef>
              <c:f>Sheet2!$A$2:$A$13</c:f>
              <c:numCache>
                <c:formatCode>General</c:formatCode>
                <c:ptCount val="12"/>
                <c:pt idx="0">
                  <c:v>1</c:v>
                </c:pt>
                <c:pt idx="3">
                  <c:v>33</c:v>
                </c:pt>
                <c:pt idx="6">
                  <c:v>66</c:v>
                </c:pt>
                <c:pt idx="9">
                  <c:v>100</c:v>
                </c:pt>
              </c:numCache>
            </c:numRef>
          </c:cat>
          <c:val>
            <c:numRef>
              <c:f>Sheet2!$D$2:$D$12</c:f>
              <c:numCache>
                <c:formatCode>General</c:formatCode>
                <c:ptCount val="11"/>
                <c:pt idx="0">
                  <c:v>100.67100000000001</c:v>
                </c:pt>
                <c:pt idx="1">
                  <c:v>527.67200000000003</c:v>
                </c:pt>
                <c:pt idx="2">
                  <c:v>0</c:v>
                </c:pt>
                <c:pt idx="3">
                  <c:v>412.18700000000001</c:v>
                </c:pt>
                <c:pt idx="4">
                  <c:v>577.63099999999997</c:v>
                </c:pt>
                <c:pt idx="5">
                  <c:v>0</c:v>
                </c:pt>
                <c:pt idx="6">
                  <c:v>476.65</c:v>
                </c:pt>
                <c:pt idx="7">
                  <c:v>633.72299999999996</c:v>
                </c:pt>
                <c:pt idx="8">
                  <c:v>0</c:v>
                </c:pt>
                <c:pt idx="9">
                  <c:v>1017.877</c:v>
                </c:pt>
                <c:pt idx="10">
                  <c:v>702.90300000000002</c:v>
                </c:pt>
              </c:numCache>
            </c:numRef>
          </c:val>
        </c:ser>
        <c:dLbls>
          <c:showLegendKey val="0"/>
          <c:showVal val="0"/>
          <c:showCatName val="0"/>
          <c:showSerName val="0"/>
          <c:showPercent val="0"/>
          <c:showBubbleSize val="0"/>
        </c:dLbls>
        <c:gapWidth val="50"/>
        <c:overlap val="100"/>
        <c:axId val="134462080"/>
        <c:axId val="134464256"/>
      </c:barChart>
      <c:catAx>
        <c:axId val="134462080"/>
        <c:scaling>
          <c:orientation val="minMax"/>
        </c:scaling>
        <c:delete val="0"/>
        <c:axPos val="b"/>
        <c:title>
          <c:tx>
            <c:rich>
              <a:bodyPr/>
              <a:lstStyle/>
              <a:p>
                <a:pPr>
                  <a:defRPr sz="1600"/>
                </a:pPr>
                <a:r>
                  <a:rPr lang="en-US" sz="1600" dirty="0" smtClean="0"/>
                  <a:t>Selectivity </a:t>
                </a:r>
                <a:br>
                  <a:rPr lang="en-US" sz="1600" dirty="0" smtClean="0"/>
                </a:br>
                <a:r>
                  <a:rPr lang="en-US" sz="1600" dirty="0" smtClean="0"/>
                  <a:t>Factor </a:t>
                </a:r>
                <a:r>
                  <a:rPr lang="en-US" sz="1600" dirty="0"/>
                  <a:t>(%)</a:t>
                </a:r>
              </a:p>
            </c:rich>
          </c:tx>
          <c:layout>
            <c:manualLayout>
              <c:xMode val="edge"/>
              <c:yMode val="edge"/>
              <c:x val="0.80181320658938993"/>
              <c:y val="0.86333333333333329"/>
            </c:manualLayout>
          </c:layout>
          <c:overlay val="0"/>
        </c:title>
        <c:numFmt formatCode="General" sourceLinked="1"/>
        <c:majorTickMark val="out"/>
        <c:minorTickMark val="none"/>
        <c:tickLblPos val="nextTo"/>
        <c:txPr>
          <a:bodyPr/>
          <a:lstStyle/>
          <a:p>
            <a:pPr>
              <a:defRPr sz="1600"/>
            </a:pPr>
            <a:endParaRPr lang="en-US"/>
          </a:p>
        </c:txPr>
        <c:crossAx val="134464256"/>
        <c:crosses val="autoZero"/>
        <c:auto val="1"/>
        <c:lblAlgn val="ctr"/>
        <c:lblOffset val="100"/>
        <c:noMultiLvlLbl val="0"/>
      </c:catAx>
      <c:valAx>
        <c:axId val="134464256"/>
        <c:scaling>
          <c:orientation val="minMax"/>
        </c:scaling>
        <c:delete val="0"/>
        <c:axPos val="l"/>
        <c:majorGridlines/>
        <c:title>
          <c:tx>
            <c:rich>
              <a:bodyPr rot="-5400000" vert="horz"/>
              <a:lstStyle/>
              <a:p>
                <a:pPr>
                  <a:defRPr sz="1800"/>
                </a:pPr>
                <a:r>
                  <a:rPr lang="en-US" sz="1800"/>
                  <a:t>Execution Time (secs.)</a:t>
                </a:r>
              </a:p>
            </c:rich>
          </c:tx>
          <c:layout/>
          <c:overlay val="0"/>
        </c:title>
        <c:numFmt formatCode="General" sourceLinked="1"/>
        <c:majorTickMark val="out"/>
        <c:minorTickMark val="none"/>
        <c:tickLblPos val="nextTo"/>
        <c:txPr>
          <a:bodyPr/>
          <a:lstStyle/>
          <a:p>
            <a:pPr>
              <a:defRPr sz="1600"/>
            </a:pPr>
            <a:endParaRPr lang="en-US"/>
          </a:p>
        </c:txPr>
        <c:crossAx val="134462080"/>
        <c:crosses val="autoZero"/>
        <c:crossBetween val="between"/>
      </c:valAx>
      <c:spPr>
        <a:ln>
          <a:solidFill>
            <a:schemeClr val="accent1"/>
          </a:solidFill>
        </a:ln>
      </c:spPr>
    </c:plotArea>
    <c:legend>
      <c:legendPos val="r"/>
      <c:layout>
        <c:manualLayout>
          <c:xMode val="edge"/>
          <c:yMode val="edge"/>
          <c:x val="0.84556931709796224"/>
          <c:y val="0.48364000857508704"/>
          <c:w val="0.14382060332644095"/>
          <c:h val="0.26230032504215117"/>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26286484280055"/>
          <c:y val="1.8120399620706093E-2"/>
          <c:w val="0.64346238684367008"/>
          <c:h val="0.80310015140323032"/>
        </c:manualLayout>
      </c:layout>
      <c:barChart>
        <c:barDir val="col"/>
        <c:grouping val="stacked"/>
        <c:varyColors val="0"/>
        <c:ser>
          <c:idx val="0"/>
          <c:order val="0"/>
          <c:tx>
            <c:strRef>
              <c:f>Sheet1!$B$18</c:f>
              <c:strCache>
                <c:ptCount val="1"/>
                <c:pt idx="0">
                  <c:v>MR-Sel T1</c:v>
                </c:pt>
              </c:strCache>
            </c:strRef>
          </c:tx>
          <c:spPr>
            <a:ln>
              <a:noFill/>
            </a:ln>
          </c:spPr>
          <c:invertIfNegative val="0"/>
          <c:cat>
            <c:numRef>
              <c:f>Sheet1!$A$19:$A$33</c:f>
              <c:numCache>
                <c:formatCode>General</c:formatCode>
                <c:ptCount val="15"/>
                <c:pt idx="0">
                  <c:v>1</c:v>
                </c:pt>
                <c:pt idx="4">
                  <c:v>33</c:v>
                </c:pt>
                <c:pt idx="8">
                  <c:v>66</c:v>
                </c:pt>
                <c:pt idx="12">
                  <c:v>100</c:v>
                </c:pt>
              </c:numCache>
            </c:numRef>
          </c:cat>
          <c:val>
            <c:numRef>
              <c:f>Sheet1!$B$19:$B$33</c:f>
              <c:numCache>
                <c:formatCode>General</c:formatCode>
                <c:ptCount val="15"/>
                <c:pt idx="0">
                  <c:v>127.718</c:v>
                </c:pt>
                <c:pt idx="1">
                  <c:v>0</c:v>
                </c:pt>
                <c:pt idx="2">
                  <c:v>0</c:v>
                </c:pt>
                <c:pt idx="3">
                  <c:v>0</c:v>
                </c:pt>
                <c:pt idx="4">
                  <c:v>125.23699999999999</c:v>
                </c:pt>
                <c:pt idx="5">
                  <c:v>0</c:v>
                </c:pt>
                <c:pt idx="6">
                  <c:v>0</c:v>
                </c:pt>
                <c:pt idx="7">
                  <c:v>0</c:v>
                </c:pt>
                <c:pt idx="8">
                  <c:v>125.4</c:v>
                </c:pt>
                <c:pt idx="9">
                  <c:v>0</c:v>
                </c:pt>
                <c:pt idx="10">
                  <c:v>0</c:v>
                </c:pt>
                <c:pt idx="11">
                  <c:v>0</c:v>
                </c:pt>
                <c:pt idx="12">
                  <c:v>126.801</c:v>
                </c:pt>
                <c:pt idx="13">
                  <c:v>0</c:v>
                </c:pt>
                <c:pt idx="14">
                  <c:v>0</c:v>
                </c:pt>
              </c:numCache>
            </c:numRef>
          </c:val>
        </c:ser>
        <c:ser>
          <c:idx val="1"/>
          <c:order val="1"/>
          <c:tx>
            <c:strRef>
              <c:f>Sheet1!$C$18</c:f>
              <c:strCache>
                <c:ptCount val="1"/>
                <c:pt idx="0">
                  <c:v>MR- Sel T2</c:v>
                </c:pt>
              </c:strCache>
            </c:strRef>
          </c:tx>
          <c:spPr>
            <a:ln>
              <a:noFill/>
            </a:ln>
          </c:spPr>
          <c:invertIfNegative val="0"/>
          <c:cat>
            <c:numRef>
              <c:f>Sheet1!$A$19:$A$33</c:f>
              <c:numCache>
                <c:formatCode>General</c:formatCode>
                <c:ptCount val="15"/>
                <c:pt idx="0">
                  <c:v>1</c:v>
                </c:pt>
                <c:pt idx="4">
                  <c:v>33</c:v>
                </c:pt>
                <c:pt idx="8">
                  <c:v>66</c:v>
                </c:pt>
                <c:pt idx="12">
                  <c:v>100</c:v>
                </c:pt>
              </c:numCache>
            </c:numRef>
          </c:cat>
          <c:val>
            <c:numRef>
              <c:f>Sheet1!$C$19:$C$33</c:f>
              <c:numCache>
                <c:formatCode>General</c:formatCode>
                <c:ptCount val="15"/>
                <c:pt idx="0">
                  <c:v>144.08000000000001</c:v>
                </c:pt>
                <c:pt idx="1">
                  <c:v>0</c:v>
                </c:pt>
                <c:pt idx="2">
                  <c:v>0</c:v>
                </c:pt>
                <c:pt idx="3">
                  <c:v>0</c:v>
                </c:pt>
                <c:pt idx="4">
                  <c:v>184.36</c:v>
                </c:pt>
                <c:pt idx="5">
                  <c:v>0</c:v>
                </c:pt>
                <c:pt idx="6">
                  <c:v>0</c:v>
                </c:pt>
                <c:pt idx="7">
                  <c:v>0</c:v>
                </c:pt>
                <c:pt idx="8">
                  <c:v>236.23599999999999</c:v>
                </c:pt>
                <c:pt idx="9">
                  <c:v>0</c:v>
                </c:pt>
                <c:pt idx="10">
                  <c:v>0</c:v>
                </c:pt>
                <c:pt idx="11">
                  <c:v>0</c:v>
                </c:pt>
                <c:pt idx="12">
                  <c:v>279.43700000000001</c:v>
                </c:pt>
                <c:pt idx="13">
                  <c:v>0</c:v>
                </c:pt>
                <c:pt idx="14">
                  <c:v>0</c:v>
                </c:pt>
              </c:numCache>
            </c:numRef>
          </c:val>
        </c:ser>
        <c:ser>
          <c:idx val="2"/>
          <c:order val="2"/>
          <c:tx>
            <c:strRef>
              <c:f>Sheet1!$D$18</c:f>
              <c:strCache>
                <c:ptCount val="1"/>
                <c:pt idx="0">
                  <c:v>Import T1</c:v>
                </c:pt>
              </c:strCache>
            </c:strRef>
          </c:tx>
          <c:spPr>
            <a:ln cmpd="sng">
              <a:noFill/>
            </a:ln>
          </c:spPr>
          <c:invertIfNegative val="0"/>
          <c:cat>
            <c:numRef>
              <c:f>Sheet1!$A$19:$A$33</c:f>
              <c:numCache>
                <c:formatCode>General</c:formatCode>
                <c:ptCount val="15"/>
                <c:pt idx="0">
                  <c:v>1</c:v>
                </c:pt>
                <c:pt idx="4">
                  <c:v>33</c:v>
                </c:pt>
                <c:pt idx="8">
                  <c:v>66</c:v>
                </c:pt>
                <c:pt idx="12">
                  <c:v>100</c:v>
                </c:pt>
              </c:numCache>
            </c:numRef>
          </c:cat>
          <c:val>
            <c:numRef>
              <c:f>Sheet1!$D$19:$D$33</c:f>
              <c:numCache>
                <c:formatCode>General</c:formatCode>
                <c:ptCount val="15"/>
                <c:pt idx="0">
                  <c:v>61.311999999999998</c:v>
                </c:pt>
                <c:pt idx="1">
                  <c:v>505.17200000000003</c:v>
                </c:pt>
                <c:pt idx="2">
                  <c:v>0</c:v>
                </c:pt>
                <c:pt idx="3">
                  <c:v>0</c:v>
                </c:pt>
                <c:pt idx="4">
                  <c:v>61.094000000000001</c:v>
                </c:pt>
                <c:pt idx="5">
                  <c:v>512.49300000000005</c:v>
                </c:pt>
                <c:pt idx="6">
                  <c:v>0</c:v>
                </c:pt>
                <c:pt idx="7">
                  <c:v>0</c:v>
                </c:pt>
                <c:pt idx="8">
                  <c:v>59.887</c:v>
                </c:pt>
                <c:pt idx="9">
                  <c:v>512.98800000000006</c:v>
                </c:pt>
                <c:pt idx="10">
                  <c:v>0</c:v>
                </c:pt>
                <c:pt idx="11">
                  <c:v>0</c:v>
                </c:pt>
                <c:pt idx="12">
                  <c:v>59.25</c:v>
                </c:pt>
                <c:pt idx="13">
                  <c:v>512.923</c:v>
                </c:pt>
                <c:pt idx="14">
                  <c:v>0</c:v>
                </c:pt>
              </c:numCache>
            </c:numRef>
          </c:val>
        </c:ser>
        <c:ser>
          <c:idx val="3"/>
          <c:order val="3"/>
          <c:tx>
            <c:strRef>
              <c:f>Sheet1!$E$18</c:f>
              <c:strCache>
                <c:ptCount val="1"/>
                <c:pt idx="0">
                  <c:v>Import T2</c:v>
                </c:pt>
              </c:strCache>
            </c:strRef>
          </c:tx>
          <c:spPr>
            <a:ln>
              <a:noFill/>
            </a:ln>
          </c:spPr>
          <c:invertIfNegative val="0"/>
          <c:cat>
            <c:numRef>
              <c:f>Sheet1!$A$19:$A$33</c:f>
              <c:numCache>
                <c:formatCode>General</c:formatCode>
                <c:ptCount val="15"/>
                <c:pt idx="0">
                  <c:v>1</c:v>
                </c:pt>
                <c:pt idx="4">
                  <c:v>33</c:v>
                </c:pt>
                <c:pt idx="8">
                  <c:v>66</c:v>
                </c:pt>
                <c:pt idx="12">
                  <c:v>100</c:v>
                </c:pt>
              </c:numCache>
            </c:numRef>
          </c:cat>
          <c:val>
            <c:numRef>
              <c:f>Sheet1!$E$19:$E$33</c:f>
              <c:numCache>
                <c:formatCode>General</c:formatCode>
                <c:ptCount val="15"/>
                <c:pt idx="0">
                  <c:v>14.103999999999999</c:v>
                </c:pt>
                <c:pt idx="1">
                  <c:v>1134.7159999999999</c:v>
                </c:pt>
                <c:pt idx="2">
                  <c:v>0</c:v>
                </c:pt>
                <c:pt idx="3">
                  <c:v>0</c:v>
                </c:pt>
                <c:pt idx="4">
                  <c:v>361.86500000000001</c:v>
                </c:pt>
                <c:pt idx="5">
                  <c:v>1134.9059999999999</c:v>
                </c:pt>
                <c:pt idx="6">
                  <c:v>0</c:v>
                </c:pt>
                <c:pt idx="7">
                  <c:v>0</c:v>
                </c:pt>
                <c:pt idx="8">
                  <c:v>740.50800000000004</c:v>
                </c:pt>
                <c:pt idx="9">
                  <c:v>1139.807</c:v>
                </c:pt>
                <c:pt idx="10">
                  <c:v>0</c:v>
                </c:pt>
                <c:pt idx="11">
                  <c:v>0</c:v>
                </c:pt>
                <c:pt idx="12">
                  <c:v>1127.203</c:v>
                </c:pt>
                <c:pt idx="13">
                  <c:v>1137.038</c:v>
                </c:pt>
                <c:pt idx="14">
                  <c:v>0</c:v>
                </c:pt>
              </c:numCache>
            </c:numRef>
          </c:val>
        </c:ser>
        <c:ser>
          <c:idx val="4"/>
          <c:order val="4"/>
          <c:tx>
            <c:strRef>
              <c:f>Sheet1!$F$18</c:f>
              <c:strCache>
                <c:ptCount val="1"/>
                <c:pt idx="0">
                  <c:v>MR-Shuffle</c:v>
                </c:pt>
              </c:strCache>
            </c:strRef>
          </c:tx>
          <c:invertIfNegative val="0"/>
          <c:cat>
            <c:numRef>
              <c:f>Sheet1!$A$19:$A$33</c:f>
              <c:numCache>
                <c:formatCode>General</c:formatCode>
                <c:ptCount val="15"/>
                <c:pt idx="0">
                  <c:v>1</c:v>
                </c:pt>
                <c:pt idx="4">
                  <c:v>33</c:v>
                </c:pt>
                <c:pt idx="8">
                  <c:v>66</c:v>
                </c:pt>
                <c:pt idx="12">
                  <c:v>100</c:v>
                </c:pt>
              </c:numCache>
            </c:numRef>
          </c:cat>
          <c:val>
            <c:numRef>
              <c:f>Sheet1!$F$19:$F$33</c:f>
              <c:numCache>
                <c:formatCode>General</c:formatCode>
                <c:ptCount val="15"/>
                <c:pt idx="0">
                  <c:v>0</c:v>
                </c:pt>
                <c:pt idx="1">
                  <c:v>0</c:v>
                </c:pt>
                <c:pt idx="2">
                  <c:v>206.01499999999999</c:v>
                </c:pt>
                <c:pt idx="3">
                  <c:v>0</c:v>
                </c:pt>
                <c:pt idx="4">
                  <c:v>0</c:v>
                </c:pt>
                <c:pt idx="5">
                  <c:v>0</c:v>
                </c:pt>
                <c:pt idx="6">
                  <c:v>198.13399999999999</c:v>
                </c:pt>
                <c:pt idx="7">
                  <c:v>0</c:v>
                </c:pt>
                <c:pt idx="8">
                  <c:v>0</c:v>
                </c:pt>
                <c:pt idx="9">
                  <c:v>0</c:v>
                </c:pt>
                <c:pt idx="10">
                  <c:v>208.804</c:v>
                </c:pt>
                <c:pt idx="11">
                  <c:v>0</c:v>
                </c:pt>
                <c:pt idx="12">
                  <c:v>0</c:v>
                </c:pt>
                <c:pt idx="13">
                  <c:v>0</c:v>
                </c:pt>
                <c:pt idx="14">
                  <c:v>211.55799999999999</c:v>
                </c:pt>
              </c:numCache>
            </c:numRef>
          </c:val>
        </c:ser>
        <c:ser>
          <c:idx val="5"/>
          <c:order val="5"/>
          <c:tx>
            <c:strRef>
              <c:f>Sheet1!$G$18</c:f>
              <c:strCache>
                <c:ptCount val="1"/>
                <c:pt idx="0">
                  <c:v>MR-Shuffle-J</c:v>
                </c:pt>
              </c:strCache>
            </c:strRef>
          </c:tx>
          <c:invertIfNegative val="0"/>
          <c:cat>
            <c:numRef>
              <c:f>Sheet1!$A$19:$A$33</c:f>
              <c:numCache>
                <c:formatCode>General</c:formatCode>
                <c:ptCount val="15"/>
                <c:pt idx="0">
                  <c:v>1</c:v>
                </c:pt>
                <c:pt idx="4">
                  <c:v>33</c:v>
                </c:pt>
                <c:pt idx="8">
                  <c:v>66</c:v>
                </c:pt>
                <c:pt idx="12">
                  <c:v>100</c:v>
                </c:pt>
              </c:numCache>
            </c:numRef>
          </c:cat>
          <c:val>
            <c:numRef>
              <c:f>Sheet1!$G$19:$G$33</c:f>
              <c:numCache>
                <c:formatCode>General</c:formatCode>
                <c:ptCount val="15"/>
                <c:pt idx="0">
                  <c:v>0</c:v>
                </c:pt>
                <c:pt idx="1">
                  <c:v>0</c:v>
                </c:pt>
                <c:pt idx="2">
                  <c:v>210.483</c:v>
                </c:pt>
                <c:pt idx="3">
                  <c:v>0</c:v>
                </c:pt>
                <c:pt idx="4">
                  <c:v>0</c:v>
                </c:pt>
                <c:pt idx="5">
                  <c:v>0</c:v>
                </c:pt>
                <c:pt idx="6">
                  <c:v>463.762</c:v>
                </c:pt>
                <c:pt idx="7">
                  <c:v>0</c:v>
                </c:pt>
                <c:pt idx="8">
                  <c:v>0</c:v>
                </c:pt>
                <c:pt idx="9">
                  <c:v>0</c:v>
                </c:pt>
                <c:pt idx="10">
                  <c:v>771.43200000000002</c:v>
                </c:pt>
                <c:pt idx="11">
                  <c:v>0</c:v>
                </c:pt>
                <c:pt idx="12">
                  <c:v>0</c:v>
                </c:pt>
                <c:pt idx="13">
                  <c:v>0</c:v>
                </c:pt>
                <c:pt idx="14">
                  <c:v>1090.1369999999999</c:v>
                </c:pt>
              </c:numCache>
            </c:numRef>
          </c:val>
        </c:ser>
        <c:ser>
          <c:idx val="6"/>
          <c:order val="6"/>
          <c:tx>
            <c:strRef>
              <c:f>Sheet1!$H$18</c:f>
              <c:strCache>
                <c:ptCount val="1"/>
                <c:pt idx="0">
                  <c:v>Import-Join</c:v>
                </c:pt>
              </c:strCache>
            </c:strRef>
          </c:tx>
          <c:invertIfNegative val="0"/>
          <c:cat>
            <c:numRef>
              <c:f>Sheet1!$A$19:$A$33</c:f>
              <c:numCache>
                <c:formatCode>General</c:formatCode>
                <c:ptCount val="15"/>
                <c:pt idx="0">
                  <c:v>1</c:v>
                </c:pt>
                <c:pt idx="4">
                  <c:v>33</c:v>
                </c:pt>
                <c:pt idx="8">
                  <c:v>66</c:v>
                </c:pt>
                <c:pt idx="12">
                  <c:v>100</c:v>
                </c:pt>
              </c:numCache>
            </c:numRef>
          </c:cat>
          <c:val>
            <c:numRef>
              <c:f>Sheet1!$H$19:$H$33</c:f>
              <c:numCache>
                <c:formatCode>General</c:formatCode>
                <c:ptCount val="15"/>
                <c:pt idx="0">
                  <c:v>0</c:v>
                </c:pt>
                <c:pt idx="1">
                  <c:v>0</c:v>
                </c:pt>
                <c:pt idx="2">
                  <c:v>5.59</c:v>
                </c:pt>
                <c:pt idx="3">
                  <c:v>0</c:v>
                </c:pt>
                <c:pt idx="4">
                  <c:v>0</c:v>
                </c:pt>
                <c:pt idx="5">
                  <c:v>0</c:v>
                </c:pt>
                <c:pt idx="6">
                  <c:v>45.61</c:v>
                </c:pt>
                <c:pt idx="7">
                  <c:v>0</c:v>
                </c:pt>
                <c:pt idx="8">
                  <c:v>0</c:v>
                </c:pt>
                <c:pt idx="9">
                  <c:v>0</c:v>
                </c:pt>
                <c:pt idx="10">
                  <c:v>82.241</c:v>
                </c:pt>
                <c:pt idx="11">
                  <c:v>0</c:v>
                </c:pt>
                <c:pt idx="12">
                  <c:v>0</c:v>
                </c:pt>
                <c:pt idx="13">
                  <c:v>0</c:v>
                </c:pt>
                <c:pt idx="14">
                  <c:v>123.917</c:v>
                </c:pt>
              </c:numCache>
            </c:numRef>
          </c:val>
        </c:ser>
        <c:ser>
          <c:idx val="7"/>
          <c:order val="7"/>
          <c:tx>
            <c:strRef>
              <c:f>Sheet1!$I$18</c:f>
              <c:strCache>
                <c:ptCount val="1"/>
                <c:pt idx="0">
                  <c:v>PDW</c:v>
                </c:pt>
              </c:strCache>
            </c:strRef>
          </c:tx>
          <c:invertIfNegative val="0"/>
          <c:cat>
            <c:numRef>
              <c:f>Sheet1!$A$19:$A$33</c:f>
              <c:numCache>
                <c:formatCode>General</c:formatCode>
                <c:ptCount val="15"/>
                <c:pt idx="0">
                  <c:v>1</c:v>
                </c:pt>
                <c:pt idx="4">
                  <c:v>33</c:v>
                </c:pt>
                <c:pt idx="8">
                  <c:v>66</c:v>
                </c:pt>
                <c:pt idx="12">
                  <c:v>100</c:v>
                </c:pt>
              </c:numCache>
            </c:numRef>
          </c:cat>
          <c:val>
            <c:numRef>
              <c:f>Sheet1!$I$19:$I$33</c:f>
              <c:numCache>
                <c:formatCode>General</c:formatCode>
                <c:ptCount val="15"/>
                <c:pt idx="0">
                  <c:v>4.8970000000000002</c:v>
                </c:pt>
                <c:pt idx="1">
                  <c:v>320.10899999999998</c:v>
                </c:pt>
                <c:pt idx="2">
                  <c:v>0.29099999999999998</c:v>
                </c:pt>
                <c:pt idx="3">
                  <c:v>0</c:v>
                </c:pt>
                <c:pt idx="4">
                  <c:v>83.972999999999999</c:v>
                </c:pt>
                <c:pt idx="5">
                  <c:v>294.98200000000003</c:v>
                </c:pt>
                <c:pt idx="6">
                  <c:v>2.1549999999999998</c:v>
                </c:pt>
                <c:pt idx="7">
                  <c:v>0</c:v>
                </c:pt>
                <c:pt idx="8">
                  <c:v>174.28100000000001</c:v>
                </c:pt>
                <c:pt idx="9">
                  <c:v>294.096</c:v>
                </c:pt>
                <c:pt idx="10">
                  <c:v>4.0570000000000004</c:v>
                </c:pt>
                <c:pt idx="11">
                  <c:v>0</c:v>
                </c:pt>
                <c:pt idx="12">
                  <c:v>238.23</c:v>
                </c:pt>
                <c:pt idx="13">
                  <c:v>310.34899999999999</c:v>
                </c:pt>
                <c:pt idx="14">
                  <c:v>5.899</c:v>
                </c:pt>
              </c:numCache>
            </c:numRef>
          </c:val>
        </c:ser>
        <c:dLbls>
          <c:showLegendKey val="0"/>
          <c:showVal val="0"/>
          <c:showCatName val="0"/>
          <c:showSerName val="0"/>
          <c:showPercent val="0"/>
          <c:showBubbleSize val="0"/>
        </c:dLbls>
        <c:gapWidth val="50"/>
        <c:overlap val="100"/>
        <c:axId val="134943872"/>
        <c:axId val="134945792"/>
      </c:barChart>
      <c:catAx>
        <c:axId val="134943872"/>
        <c:scaling>
          <c:orientation val="minMax"/>
        </c:scaling>
        <c:delete val="0"/>
        <c:axPos val="b"/>
        <c:title>
          <c:tx>
            <c:rich>
              <a:bodyPr/>
              <a:lstStyle/>
              <a:p>
                <a:pPr>
                  <a:defRPr sz="1800"/>
                </a:pPr>
                <a:r>
                  <a:rPr lang="en-US" sz="1800"/>
                  <a:t>Selectivity Factor</a:t>
                </a:r>
              </a:p>
            </c:rich>
          </c:tx>
          <c:layout>
            <c:manualLayout>
              <c:xMode val="edge"/>
              <c:yMode val="edge"/>
              <c:x val="0.36210393725774481"/>
              <c:y val="0.90698602794411176"/>
            </c:manualLayout>
          </c:layout>
          <c:overlay val="0"/>
        </c:title>
        <c:numFmt formatCode="General" sourceLinked="1"/>
        <c:majorTickMark val="out"/>
        <c:minorTickMark val="none"/>
        <c:tickLblPos val="nextTo"/>
        <c:txPr>
          <a:bodyPr/>
          <a:lstStyle/>
          <a:p>
            <a:pPr>
              <a:defRPr sz="1600"/>
            </a:pPr>
            <a:endParaRPr lang="en-US"/>
          </a:p>
        </c:txPr>
        <c:crossAx val="134945792"/>
        <c:crosses val="autoZero"/>
        <c:auto val="1"/>
        <c:lblAlgn val="ctr"/>
        <c:lblOffset val="100"/>
        <c:noMultiLvlLbl val="0"/>
      </c:catAx>
      <c:valAx>
        <c:axId val="134945792"/>
        <c:scaling>
          <c:orientation val="minMax"/>
        </c:scaling>
        <c:delete val="0"/>
        <c:axPos val="l"/>
        <c:majorGridlines/>
        <c:title>
          <c:tx>
            <c:rich>
              <a:bodyPr rot="-5400000" vert="horz"/>
              <a:lstStyle/>
              <a:p>
                <a:pPr>
                  <a:defRPr sz="1800"/>
                </a:pPr>
                <a:r>
                  <a:rPr lang="en-US" sz="1800"/>
                  <a:t>Execution Time (secs.)</a:t>
                </a:r>
              </a:p>
            </c:rich>
          </c:tx>
          <c:layout>
            <c:manualLayout>
              <c:xMode val="edge"/>
              <c:yMode val="edge"/>
              <c:x val="2.0422087673791008E-2"/>
              <c:y val="0.19997988275417666"/>
            </c:manualLayout>
          </c:layout>
          <c:overlay val="0"/>
        </c:title>
        <c:numFmt formatCode="General" sourceLinked="1"/>
        <c:majorTickMark val="out"/>
        <c:minorTickMark val="none"/>
        <c:tickLblPos val="nextTo"/>
        <c:txPr>
          <a:bodyPr/>
          <a:lstStyle/>
          <a:p>
            <a:pPr>
              <a:defRPr sz="1600"/>
            </a:pPr>
            <a:endParaRPr lang="en-US"/>
          </a:p>
        </c:txPr>
        <c:crossAx val="134943872"/>
        <c:crosses val="autoZero"/>
        <c:crossBetween val="between"/>
      </c:valAx>
    </c:plotArea>
    <c:legend>
      <c:legendPos val="r"/>
      <c:layout>
        <c:manualLayout>
          <c:xMode val="edge"/>
          <c:yMode val="edge"/>
          <c:x val="0.80923134039160349"/>
          <c:y val="7.3302214468700402E-2"/>
          <c:w val="0.180210588972885"/>
          <c:h val="0.89863820914601245"/>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0.11005</cdr:x>
      <cdr:y>0.0574</cdr:y>
    </cdr:from>
    <cdr:to>
      <cdr:x>0.22488</cdr:x>
      <cdr:y>0.26932</cdr:y>
    </cdr:to>
    <cdr:sp macro="" textlink="">
      <cdr:nvSpPr>
        <cdr:cNvPr id="2" name="TextBox 1"/>
        <cdr:cNvSpPr txBox="1"/>
      </cdr:nvSpPr>
      <cdr:spPr>
        <a:xfrm xmlns:a="http://schemas.openxmlformats.org/drawingml/2006/main">
          <a:off x="876300" y="247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5F5B90F-1597-495E-9F8F-B0FC3C6373D0}" type="datetimeFigureOut">
              <a:rPr lang="en-US" smtClean="0"/>
              <a:t>3/25/2013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FCF5CA-A14E-4F0B-A1E9-0A20F80EC917}" type="slidenum">
              <a:rPr lang="en-US" smtClean="0"/>
              <a:t>‹#›</a:t>
            </a:fld>
            <a:endParaRPr lang="en-US"/>
          </a:p>
        </p:txBody>
      </p:sp>
    </p:spTree>
    <p:extLst>
      <p:ext uri="{BB962C8B-B14F-4D97-AF65-F5344CB8AC3E}">
        <p14:creationId xmlns:p14="http://schemas.microsoft.com/office/powerpoint/2010/main" val="19777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22C8064-B447-4CC8-95A3-88E836C18A53}" type="datetimeFigureOut">
              <a:rPr lang="en-US" smtClean="0"/>
              <a:t>3/25/2013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9D3247-D57A-4206-A8EF-1FF32862D8C0}" type="slidenum">
              <a:rPr lang="en-US" smtClean="0"/>
              <a:t>‹#›</a:t>
            </a:fld>
            <a:endParaRPr lang="en-US"/>
          </a:p>
        </p:txBody>
      </p:sp>
    </p:spTree>
    <p:extLst>
      <p:ext uri="{BB962C8B-B14F-4D97-AF65-F5344CB8AC3E}">
        <p14:creationId xmlns:p14="http://schemas.microsoft.com/office/powerpoint/2010/main" val="362829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C156C9F-9882-CA42-A3E4-425FE827455F}"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Jobtracker</a:t>
            </a:r>
            <a:r>
              <a:rPr lang="en-US" dirty="0" smtClean="0"/>
              <a:t> specification</a:t>
            </a:r>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36813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 HDFS ?</a:t>
            </a:r>
            <a:endParaRPr lang="en-US" dirty="0"/>
          </a:p>
        </p:txBody>
      </p:sp>
      <p:sp>
        <p:nvSpPr>
          <p:cNvPr id="4" name="Slide Number Placeholder 3"/>
          <p:cNvSpPr>
            <a:spLocks noGrp="1"/>
          </p:cNvSpPr>
          <p:nvPr>
            <p:ph type="sldNum" sz="quarter" idx="10"/>
          </p:nvPr>
        </p:nvSpPr>
        <p:spPr/>
        <p:txBody>
          <a:bodyPr/>
          <a:lstStyle/>
          <a:p>
            <a:fld id="{BA5B3791-A595-426B-8E27-E491A06A7CA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95731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49539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49539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36"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36"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8D8A8F63-6899-4FBE-8BE3-FACEA5AA03C5}" type="datetime1">
              <a:rPr lang="en-US" smtClean="0"/>
              <a:t>3/25/2013</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t>56</a:t>
            </a:fld>
            <a:endParaRPr lang="en-US" dirty="0"/>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288859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55">
            <a:noAutofit/>
          </a:bodyPr>
          <a:lstStyle/>
          <a:p>
            <a:r>
              <a:rPr lang="en-US" sz="1400" b="1" dirty="0"/>
              <a:t>Silhouette and quotation text with perspective</a:t>
            </a:r>
          </a:p>
          <a:p>
            <a:r>
              <a:rPr lang="en-US" sz="1400" dirty="0"/>
              <a:t>(Advanced)</a:t>
            </a:r>
          </a:p>
          <a:p>
            <a:endParaRPr lang="en-US" dirty="0"/>
          </a:p>
          <a:p>
            <a:endParaRPr lang="en-US" dirty="0"/>
          </a:p>
          <a:p>
            <a:r>
              <a:rPr lang="en-US" dirty="0"/>
              <a:t>To reproduce the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2943" indent="-232943" defTabSz="931774">
              <a:buFont typeface="+mj-lt"/>
              <a:buAutoNum type="arabicPeriod"/>
              <a:defRPr/>
            </a:pPr>
            <a:r>
              <a:rPr lang="en-US" dirty="0"/>
              <a:t>On the </a:t>
            </a:r>
            <a:r>
              <a:rPr lang="en-US" b="1" dirty="0"/>
              <a:t>Insert</a:t>
            </a:r>
            <a:r>
              <a:rPr lang="en-US" dirty="0"/>
              <a:t> tab, in the </a:t>
            </a:r>
            <a:r>
              <a:rPr lang="en-US" b="1" dirty="0"/>
              <a:t>Text</a:t>
            </a:r>
            <a:r>
              <a:rPr lang="en-US" dirty="0"/>
              <a:t> group, click </a:t>
            </a:r>
            <a:r>
              <a:rPr lang="en-US" b="1" dirty="0"/>
              <a:t>Text Box</a:t>
            </a:r>
            <a:r>
              <a:rPr lang="en-US" dirty="0"/>
              <a:t>, and then on the slide, drag to draw the text box.</a:t>
            </a:r>
          </a:p>
          <a:p>
            <a:pPr marL="232943" indent="-232943" defTabSz="931774">
              <a:buFont typeface="+mj-lt"/>
              <a:buAutoNum type="arabicPeriod"/>
              <a:defRPr/>
            </a:pPr>
            <a:r>
              <a:rPr lang="en-US" dirty="0"/>
              <a:t>Enter text in the text box, select the text, and then on the </a:t>
            </a:r>
            <a:r>
              <a:rPr lang="en-US" b="1" dirty="0"/>
              <a:t>Home</a:t>
            </a:r>
            <a:r>
              <a:rPr lang="en-US" dirty="0"/>
              <a:t> tab, in the </a:t>
            </a:r>
            <a:r>
              <a:rPr lang="en-US" b="1" dirty="0"/>
              <a:t>Font</a:t>
            </a:r>
            <a:r>
              <a:rPr lang="en-US" dirty="0"/>
              <a:t> group, select </a:t>
            </a:r>
            <a:r>
              <a:rPr lang="en-US" b="1" dirty="0"/>
              <a:t>Candara </a:t>
            </a:r>
            <a:r>
              <a:rPr lang="en-US" dirty="0"/>
              <a:t>from the </a:t>
            </a:r>
            <a:r>
              <a:rPr lang="en-US" b="1" dirty="0"/>
              <a:t>Font</a:t>
            </a:r>
            <a:r>
              <a:rPr lang="en-US" dirty="0"/>
              <a:t> list, select </a:t>
            </a:r>
            <a:r>
              <a:rPr lang="en-US" b="1" dirty="0"/>
              <a:t>44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Dark Blue, Text 2, Lighter 80% </a:t>
            </a:r>
            <a:r>
              <a:rPr lang="en-US" dirty="0"/>
              <a:t>(second row, fourth option from the left).</a:t>
            </a:r>
          </a:p>
          <a:p>
            <a:pPr marL="232943" indent="-232943" defTabSz="931774">
              <a:buFont typeface="+mj-lt"/>
              <a:buAutoNum type="arabicPeriod"/>
              <a:defRPr/>
            </a:pPr>
            <a:r>
              <a:rPr lang="en-US" dirty="0"/>
              <a:t>On the </a:t>
            </a:r>
            <a:r>
              <a:rPr lang="en-US" b="1" dirty="0"/>
              <a:t>Home</a:t>
            </a:r>
            <a:r>
              <a:rPr lang="en-US" dirty="0"/>
              <a:t> tab, in the </a:t>
            </a:r>
            <a:r>
              <a:rPr lang="en-US" b="1" dirty="0"/>
              <a:t>Paragraph</a:t>
            </a:r>
            <a:r>
              <a:rPr lang="en-US" dirty="0"/>
              <a:t> group, click </a:t>
            </a:r>
            <a:r>
              <a:rPr lang="en-US" b="1" dirty="0"/>
              <a:t>Align</a:t>
            </a:r>
            <a:r>
              <a:rPr lang="en-US" dirty="0"/>
              <a:t> </a:t>
            </a:r>
            <a:r>
              <a:rPr lang="en-US" b="1" dirty="0"/>
              <a:t>Text</a:t>
            </a:r>
            <a:r>
              <a:rPr lang="en-US" dirty="0"/>
              <a:t> </a:t>
            </a:r>
            <a:r>
              <a:rPr lang="en-US" b="1" dirty="0"/>
              <a:t>Left</a:t>
            </a:r>
            <a:r>
              <a:rPr lang="en-US" dirty="0"/>
              <a:t> to align the text left in the text box.</a:t>
            </a:r>
          </a:p>
          <a:p>
            <a:pPr marL="232943" indent="-232943" defTabSz="931774">
              <a:buFont typeface="+mj-lt"/>
              <a:buAutoNum type="arabicPeriod"/>
              <a:defRPr/>
            </a:pPr>
            <a:r>
              <a:rPr lang="en-US" dirty="0"/>
              <a:t>Select the text box. Under </a:t>
            </a:r>
            <a:r>
              <a:rPr lang="en-US" b="1" dirty="0"/>
              <a:t>Drawing Tools</a:t>
            </a:r>
            <a:r>
              <a:rPr lang="en-US" dirty="0"/>
              <a:t>, on the </a:t>
            </a:r>
            <a:r>
              <a:rPr lang="en-US" b="1" dirty="0"/>
              <a:t>Format</a:t>
            </a:r>
            <a:r>
              <a:rPr lang="en-US" dirty="0"/>
              <a:t> tab, in the </a:t>
            </a:r>
            <a:r>
              <a:rPr lang="en-US" b="1" dirty="0"/>
              <a:t>WordArt Styles </a:t>
            </a:r>
            <a:r>
              <a:rPr lang="en-US" dirty="0"/>
              <a:t>group, click </a:t>
            </a:r>
            <a:r>
              <a:rPr lang="en-US" b="1" dirty="0"/>
              <a:t>Text Effects</a:t>
            </a:r>
            <a:r>
              <a:rPr lang="en-US" dirty="0"/>
              <a:t>, point to </a:t>
            </a:r>
            <a:r>
              <a:rPr lang="en-US" b="1" dirty="0"/>
              <a:t>3-D Rotation</a:t>
            </a:r>
            <a:r>
              <a:rPr lang="en-US" dirty="0"/>
              <a:t>, and then under </a:t>
            </a:r>
            <a:r>
              <a:rPr lang="en-US" b="1" dirty="0"/>
              <a:t>Perspective</a:t>
            </a:r>
            <a:r>
              <a:rPr lang="en-US" dirty="0"/>
              <a:t> click </a:t>
            </a:r>
            <a:r>
              <a:rPr lang="en-US" b="1" dirty="0"/>
              <a:t>Perspective Left </a:t>
            </a:r>
            <a:r>
              <a:rPr lang="en-US" dirty="0"/>
              <a:t>(first row, second option from the left). </a:t>
            </a:r>
          </a:p>
          <a:p>
            <a:pPr marL="232943" indent="-232943" defTabSz="931774">
              <a:buFont typeface="+mj-lt"/>
              <a:buAutoNum type="arabicPeriod"/>
              <a:defRPr/>
            </a:pPr>
            <a:r>
              <a:rPr lang="en-US" dirty="0"/>
              <a:t>Also under </a:t>
            </a:r>
            <a:r>
              <a:rPr lang="en-US" b="1" dirty="0"/>
              <a:t>Drawing Tools</a:t>
            </a:r>
            <a:r>
              <a:rPr lang="en-US" dirty="0"/>
              <a:t>, on the </a:t>
            </a:r>
            <a:r>
              <a:rPr lang="en-US" b="1" dirty="0"/>
              <a:t>Format</a:t>
            </a:r>
            <a:r>
              <a:rPr lang="en-US" dirty="0"/>
              <a:t> tab, in the </a:t>
            </a:r>
            <a:r>
              <a:rPr lang="en-US" b="1" dirty="0"/>
              <a:t>WordArt Styles </a:t>
            </a:r>
            <a:r>
              <a:rPr lang="en-US" dirty="0"/>
              <a:t>group, click </a:t>
            </a:r>
            <a:r>
              <a:rPr lang="en-US" b="1" dirty="0"/>
              <a:t>Text Effects</a:t>
            </a:r>
            <a:r>
              <a:rPr lang="en-US" dirty="0"/>
              <a:t>, point to </a:t>
            </a:r>
            <a:r>
              <a:rPr lang="en-US" b="1" dirty="0"/>
              <a:t>3-D Rotation</a:t>
            </a:r>
            <a:r>
              <a:rPr lang="en-US" dirty="0"/>
              <a:t>, and then click </a:t>
            </a:r>
            <a:r>
              <a:rPr lang="en-US" b="1" dirty="0"/>
              <a:t>3-D</a:t>
            </a:r>
            <a:r>
              <a:rPr lang="en-US" dirty="0"/>
              <a:t> </a:t>
            </a:r>
            <a:r>
              <a:rPr lang="en-US" b="1" dirty="0"/>
              <a:t>Rotation</a:t>
            </a:r>
            <a:r>
              <a:rPr lang="en-US" dirty="0"/>
              <a:t> </a:t>
            </a:r>
            <a:r>
              <a:rPr lang="en-US" b="1" dirty="0"/>
              <a:t>Options</a:t>
            </a:r>
            <a:r>
              <a:rPr lang="en-US" dirty="0"/>
              <a:t>. In the </a:t>
            </a:r>
            <a:r>
              <a:rPr lang="en-US" b="1" dirty="0"/>
              <a:t>Format Text Effects </a:t>
            </a:r>
            <a:r>
              <a:rPr lang="en-US" dirty="0"/>
              <a:t>dialog box, click </a:t>
            </a:r>
            <a:r>
              <a:rPr lang="en-US" b="1" dirty="0"/>
              <a:t>3-D Rotation</a:t>
            </a:r>
            <a:r>
              <a:rPr lang="en-US" dirty="0"/>
              <a:t> in the left pane, and then in the right pane, under </a:t>
            </a:r>
            <a:r>
              <a:rPr lang="en-US" b="1" dirty="0"/>
              <a:t>Rotation</a:t>
            </a:r>
            <a:r>
              <a:rPr lang="en-US" dirty="0"/>
              <a:t>, do the following:</a:t>
            </a:r>
          </a:p>
          <a:p>
            <a:pPr marL="698830" lvl="1" indent="-232943" defTabSz="931774">
              <a:buFont typeface="Arial" pitchFamily="34" charset="0"/>
              <a:buChar char="•"/>
              <a:defRPr/>
            </a:pPr>
            <a:r>
              <a:rPr lang="en-US" dirty="0"/>
              <a:t>In the </a:t>
            </a:r>
            <a:r>
              <a:rPr lang="en-US" b="1" dirty="0"/>
              <a:t>X</a:t>
            </a:r>
            <a:r>
              <a:rPr lang="en-US" dirty="0"/>
              <a:t> box, enter </a:t>
            </a:r>
            <a:r>
              <a:rPr lang="en-US" b="1" dirty="0"/>
              <a:t>40°</a:t>
            </a:r>
            <a:r>
              <a:rPr lang="en-US" dirty="0"/>
              <a:t>.</a:t>
            </a:r>
          </a:p>
          <a:p>
            <a:pPr marL="698830" lvl="1" indent="-232943" defTabSz="931774">
              <a:buFont typeface="Arial" pitchFamily="34" charset="0"/>
              <a:buChar char="•"/>
              <a:defRPr/>
            </a:pPr>
            <a:r>
              <a:rPr lang="en-US" dirty="0"/>
              <a:t>In the </a:t>
            </a:r>
            <a:r>
              <a:rPr lang="en-US" b="1" dirty="0"/>
              <a:t>Perspective</a:t>
            </a:r>
            <a:r>
              <a:rPr lang="en-US" dirty="0"/>
              <a:t> box, enter </a:t>
            </a:r>
            <a:r>
              <a:rPr lang="en-US" b="1" dirty="0"/>
              <a:t>60°</a:t>
            </a:r>
            <a:r>
              <a:rPr lang="en-US" dirty="0"/>
              <a:t>.</a:t>
            </a:r>
          </a:p>
          <a:p>
            <a:pPr marL="232943" indent="-232943" defTabSz="931774">
              <a:buFont typeface="+mj-lt"/>
              <a:buAutoNum type="arabicPeriod"/>
              <a:defRPr/>
            </a:pPr>
            <a:r>
              <a:rPr lang="en-US" dirty="0"/>
              <a:t>On the </a:t>
            </a:r>
            <a:r>
              <a:rPr lang="en-US" b="1" dirty="0"/>
              <a:t>Insert </a:t>
            </a:r>
            <a:r>
              <a:rPr lang="en-US" dirty="0"/>
              <a:t>tab, in the </a:t>
            </a:r>
            <a:r>
              <a:rPr lang="en-US" b="1" dirty="0"/>
              <a:t>Illustrations </a:t>
            </a:r>
            <a:r>
              <a:rPr lang="en-US" dirty="0"/>
              <a:t>group, click </a:t>
            </a:r>
            <a:r>
              <a:rPr lang="en-US" b="1" dirty="0"/>
              <a:t>Shapes</a:t>
            </a:r>
            <a:r>
              <a:rPr lang="en-US" dirty="0"/>
              <a:t>, and then under </a:t>
            </a:r>
            <a:r>
              <a:rPr lang="en-US" b="1" dirty="0"/>
              <a:t>Rectangles</a:t>
            </a:r>
            <a:r>
              <a:rPr lang="en-US" dirty="0"/>
              <a:t> click </a:t>
            </a:r>
            <a:r>
              <a:rPr lang="en-US" b="1" dirty="0"/>
              <a:t>Rectangle</a:t>
            </a:r>
            <a:r>
              <a:rPr lang="en-US" dirty="0"/>
              <a:t> (first option from the left). On the slide, drag to draw a rectangle. </a:t>
            </a:r>
          </a:p>
          <a:p>
            <a:pPr marL="232943" indent="-232943" defTabSz="931774">
              <a:buFont typeface="+mj-lt"/>
              <a:buAutoNum type="arabicPeriod"/>
              <a:defRPr/>
            </a:pPr>
            <a:r>
              <a:rPr lang="en-US" dirty="0"/>
              <a:t>Select the rectangle.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98830" lvl="1" indent="-232943" defTabSz="931774">
              <a:buFont typeface="Arial" pitchFamily="34" charset="0"/>
              <a:buChar char="•"/>
              <a:defRPr/>
            </a:pPr>
            <a:r>
              <a:rPr lang="en-US" dirty="0"/>
              <a:t>In the </a:t>
            </a:r>
            <a:r>
              <a:rPr lang="en-US" b="1" dirty="0"/>
              <a:t>Shape Height </a:t>
            </a:r>
            <a:r>
              <a:rPr lang="en-US" dirty="0"/>
              <a:t>box, enter </a:t>
            </a:r>
            <a:r>
              <a:rPr lang="en-US" b="1" dirty="0"/>
              <a:t>2.5”</a:t>
            </a:r>
            <a:r>
              <a:rPr lang="en-US" dirty="0"/>
              <a:t>.</a:t>
            </a:r>
          </a:p>
          <a:p>
            <a:pPr marL="698830" lvl="1" indent="-232943" defTabSz="931774">
              <a:buFont typeface="Arial" pitchFamily="34" charset="0"/>
              <a:buChar char="•"/>
              <a:defRPr/>
            </a:pPr>
            <a:r>
              <a:rPr lang="en-US" dirty="0"/>
              <a:t>In the </a:t>
            </a:r>
            <a:r>
              <a:rPr lang="en-US" b="1" dirty="0"/>
              <a:t>Shape Width </a:t>
            </a:r>
            <a:r>
              <a:rPr lang="en-US" dirty="0"/>
              <a:t>box, enter </a:t>
            </a:r>
            <a:r>
              <a:rPr lang="en-US" b="1" dirty="0"/>
              <a:t>2”</a:t>
            </a:r>
            <a:r>
              <a:rPr lang="en-US" dirty="0"/>
              <a:t>.</a:t>
            </a:r>
          </a:p>
          <a:p>
            <a:pPr marL="232943" indent="-232943">
              <a:buFont typeface="+mj-lt"/>
              <a:buAutoNum type="arabicPeriod"/>
            </a:pPr>
            <a:r>
              <a:rPr lang="en-US" dirty="0"/>
              <a:t>Under </a:t>
            </a:r>
            <a:r>
              <a:rPr lang="en-US" b="1" dirty="0"/>
              <a:t>Drawing Tools</a:t>
            </a:r>
            <a:r>
              <a:rPr lang="en-US" dirty="0"/>
              <a:t>, on the </a:t>
            </a:r>
            <a:r>
              <a:rPr lang="en-US" b="1" dirty="0"/>
              <a:t>Format</a:t>
            </a:r>
            <a:r>
              <a:rPr lang="en-US" dirty="0"/>
              <a:t> tab, in the </a:t>
            </a:r>
            <a:r>
              <a:rPr lang="en-US" b="1" dirty="0"/>
              <a:t>Shape</a:t>
            </a:r>
            <a:r>
              <a:rPr lang="en-US" dirty="0"/>
              <a:t> </a:t>
            </a:r>
            <a:r>
              <a:rPr lang="en-US" b="1" dirty="0"/>
              <a:t>Styles</a:t>
            </a:r>
            <a:r>
              <a:rPr lang="en-US" dirty="0"/>
              <a:t> group, click </a:t>
            </a:r>
            <a:r>
              <a:rPr lang="en-US" b="1" dirty="0"/>
              <a:t>Shape</a:t>
            </a:r>
            <a:r>
              <a:rPr lang="en-US" dirty="0"/>
              <a:t> </a:t>
            </a:r>
            <a:r>
              <a:rPr lang="en-US" b="1" dirty="0"/>
              <a:t>Fill</a:t>
            </a:r>
            <a:r>
              <a:rPr lang="en-US" dirty="0"/>
              <a:t>, point to </a:t>
            </a:r>
            <a:r>
              <a:rPr lang="en-US" b="1" dirty="0"/>
              <a:t>Gradient</a:t>
            </a:r>
            <a:r>
              <a:rPr lang="en-US" dirty="0"/>
              <a:t>, and then click </a:t>
            </a:r>
            <a:r>
              <a:rPr lang="en-US" b="1" dirty="0"/>
              <a:t>More</a:t>
            </a:r>
            <a:r>
              <a:rPr lang="en-US" dirty="0"/>
              <a:t> </a:t>
            </a:r>
            <a:r>
              <a:rPr lang="en-US" b="1" dirty="0"/>
              <a:t>Gradients</a:t>
            </a:r>
            <a:r>
              <a:rPr lang="en-US" dirty="0"/>
              <a:t>. In the </a:t>
            </a:r>
            <a:r>
              <a:rPr lang="en-US" b="1" dirty="0"/>
              <a:t>Format Shape </a:t>
            </a:r>
            <a:r>
              <a:rPr lang="en-US" dirty="0"/>
              <a:t>dialog box click </a:t>
            </a:r>
            <a:r>
              <a:rPr lang="en-US" b="1" dirty="0"/>
              <a:t>Fill</a:t>
            </a:r>
            <a:r>
              <a:rPr lang="en-US" dirty="0"/>
              <a:t> in the left pane, select </a:t>
            </a:r>
            <a:r>
              <a:rPr lang="en-US" b="1" dirty="0"/>
              <a:t>Gradient fill </a:t>
            </a:r>
            <a:r>
              <a:rPr lang="en-US" dirty="0"/>
              <a:t>in the </a:t>
            </a:r>
            <a:r>
              <a:rPr lang="en-US" b="1" dirty="0"/>
              <a:t>Fill</a:t>
            </a:r>
            <a:r>
              <a:rPr lang="en-US" dirty="0"/>
              <a:t> pane, and then do the following:</a:t>
            </a:r>
          </a:p>
          <a:p>
            <a:pPr marL="640594" lvl="1" indent="-174708">
              <a:buFont typeface="Arial" pitchFamily="34" charset="0"/>
              <a:buChar char="•"/>
            </a:pPr>
            <a:r>
              <a:rPr lang="en-US" dirty="0"/>
              <a:t>In the </a:t>
            </a:r>
            <a:r>
              <a:rPr lang="en-US" b="1" dirty="0"/>
              <a:t>Type</a:t>
            </a:r>
            <a:r>
              <a:rPr lang="en-US" dirty="0"/>
              <a:t> list, select </a:t>
            </a:r>
            <a:r>
              <a:rPr lang="en-US" b="1" dirty="0"/>
              <a:t>Linear</a:t>
            </a:r>
            <a:r>
              <a:rPr lang="en-US" dirty="0"/>
              <a:t>. </a:t>
            </a:r>
          </a:p>
          <a:p>
            <a:pPr marL="640594" lvl="1" indent="-174708">
              <a:buFont typeface="Arial" pitchFamily="34" charset="0"/>
              <a:buChar char="•"/>
            </a:pPr>
            <a:r>
              <a:rPr lang="en-US" dirty="0"/>
              <a:t>In the </a:t>
            </a:r>
            <a:r>
              <a:rPr lang="en-US" b="1" dirty="0"/>
              <a:t>Angle</a:t>
            </a:r>
            <a:r>
              <a:rPr lang="en-US" dirty="0"/>
              <a:t> box, enter </a:t>
            </a:r>
            <a:r>
              <a:rPr lang="en-US" b="1" dirty="0"/>
              <a:t>90</a:t>
            </a:r>
            <a:r>
              <a:rPr lang="en-US" dirty="0"/>
              <a:t>.</a:t>
            </a:r>
          </a:p>
          <a:p>
            <a:pPr marL="640594" lvl="1" indent="-174708">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32943" indent="-232943">
              <a:buFont typeface="+mj-lt"/>
              <a:buAutoNum type="arabicPeriod"/>
            </a:pPr>
            <a:r>
              <a:rPr lang="en-US" dirty="0"/>
              <a:t>Also under </a:t>
            </a:r>
            <a:r>
              <a:rPr lang="en-US" b="1" dirty="0"/>
              <a:t>Gradient stops</a:t>
            </a:r>
            <a:r>
              <a:rPr lang="en-US" dirty="0"/>
              <a:t>, customize the gradient stops as follows:</a:t>
            </a:r>
          </a:p>
          <a:p>
            <a:pPr marL="640594" lvl="1" indent="-174708">
              <a:buFont typeface="Arial" pitchFamily="34" charset="0"/>
              <a:buChar char="•"/>
            </a:pPr>
            <a:r>
              <a:rPr lang="en-US" dirty="0"/>
              <a:t>Select the first stop 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0%</a:t>
            </a:r>
            <a:r>
              <a:rPr lang="en-US" dirty="0"/>
              <a:t>.</a:t>
            </a:r>
          </a:p>
          <a:p>
            <a:pPr marL="1164717" lvl="2" indent="-232943">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Dark</a:t>
            </a:r>
            <a:r>
              <a:rPr lang="en-US" dirty="0"/>
              <a:t> </a:t>
            </a:r>
            <a:r>
              <a:rPr lang="en-US" b="1" dirty="0"/>
              <a:t>Blue</a:t>
            </a:r>
            <a:r>
              <a:rPr lang="en-US" dirty="0"/>
              <a:t>, </a:t>
            </a:r>
            <a:r>
              <a:rPr lang="en-US" b="1" dirty="0"/>
              <a:t>Text</a:t>
            </a:r>
            <a:r>
              <a:rPr lang="en-US" dirty="0"/>
              <a:t> </a:t>
            </a:r>
            <a:r>
              <a:rPr lang="en-US" b="1" dirty="0"/>
              <a:t>2 </a:t>
            </a:r>
            <a:r>
              <a:rPr lang="en-US" dirty="0"/>
              <a:t>(first row, fourth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 </a:t>
            </a:r>
          </a:p>
          <a:p>
            <a:pPr marL="640594" lvl="1" indent="-174708">
              <a:buFont typeface="Arial" pitchFamily="34" charset="0"/>
              <a:buChar char="•"/>
            </a:pPr>
            <a:r>
              <a:rPr lang="en-US" dirty="0"/>
              <a:t>Select the second stop 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50%</a:t>
            </a:r>
            <a:r>
              <a:rPr lang="en-US" dirty="0"/>
              <a:t>.</a:t>
            </a:r>
          </a:p>
          <a:p>
            <a:pPr marL="1164717" lvl="2" indent="-232943" defTabSz="931774">
              <a:buFont typeface="Arial" pitchFamily="34" charset="0"/>
              <a:buChar char="•"/>
              <a:defRP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58</a:t>
            </a:r>
            <a:r>
              <a:rPr lang="en-US" dirty="0"/>
              <a:t>, Green: </a:t>
            </a:r>
            <a:r>
              <a:rPr lang="en-US" b="1" dirty="0"/>
              <a:t>107</a:t>
            </a:r>
            <a:r>
              <a:rPr lang="en-US" dirty="0"/>
              <a:t>, Blue: </a:t>
            </a:r>
            <a:r>
              <a:rPr lang="en-US" b="1" dirty="0"/>
              <a:t>165</a:t>
            </a:r>
            <a:r>
              <a:rPr lang="en-US" dirty="0"/>
              <a: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 </a:t>
            </a:r>
          </a:p>
          <a:p>
            <a:pPr marL="640594" lvl="1" indent="-174708">
              <a:buFont typeface="Arial" pitchFamily="34" charset="0"/>
              <a:buChar char="•"/>
            </a:pPr>
            <a:r>
              <a:rPr lang="en-US" dirty="0"/>
              <a:t>Select the third stop 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100%</a:t>
            </a:r>
            <a:r>
              <a:rPr lang="en-US" dirty="0"/>
              <a:t>.</a:t>
            </a:r>
          </a:p>
          <a:p>
            <a:pPr marL="1164717" lvl="2" indent="-232943">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Dark Blue, Text 2, Darker 25% </a:t>
            </a:r>
            <a:r>
              <a:rPr lang="en-US" dirty="0"/>
              <a:t>(fifth row, fourth option from the left).In the </a:t>
            </a:r>
            <a:r>
              <a:rPr lang="en-US" b="1" dirty="0"/>
              <a:t>Transparency</a:t>
            </a:r>
            <a:r>
              <a:rPr lang="en-US" dirty="0"/>
              <a:t> box, enter </a:t>
            </a:r>
            <a:r>
              <a:rPr lang="en-US" b="1" dirty="0"/>
              <a:t>0%. </a:t>
            </a:r>
            <a:endParaRPr lang="en-US" dirty="0"/>
          </a:p>
          <a:p>
            <a:pPr marL="232943" indent="-232943" defTabSz="931774">
              <a:buFont typeface="+mj-lt"/>
              <a:buAutoNum type="arabicPeriod"/>
              <a:defRPr/>
            </a:pPr>
            <a:r>
              <a:rPr lang="en-US" dirty="0"/>
              <a:t>Also in the </a:t>
            </a:r>
            <a:r>
              <a:rPr lang="en-US" b="1" dirty="0"/>
              <a:t>Format Shape </a:t>
            </a:r>
            <a:r>
              <a:rPr lang="en-US" dirty="0"/>
              <a:t>dialog box, click </a:t>
            </a:r>
            <a:r>
              <a:rPr lang="en-US" b="1" dirty="0"/>
              <a:t>Line Color </a:t>
            </a:r>
            <a:r>
              <a:rPr lang="en-US" dirty="0"/>
              <a:t>in the left pane, and then select </a:t>
            </a:r>
            <a:r>
              <a:rPr lang="en-US" b="1" dirty="0"/>
              <a:t>No line </a:t>
            </a:r>
            <a:r>
              <a:rPr lang="en-US" dirty="0"/>
              <a:t>in the </a:t>
            </a:r>
            <a:r>
              <a:rPr lang="en-US" b="1" dirty="0"/>
              <a:t>Line Color </a:t>
            </a:r>
            <a:r>
              <a:rPr lang="en-US" dirty="0"/>
              <a:t>pane. </a:t>
            </a:r>
          </a:p>
          <a:p>
            <a:pPr marL="232943" indent="-232943" defTabSz="931774">
              <a:buFont typeface="+mj-lt"/>
              <a:buAutoNum type="arabicPeriod"/>
              <a:defRPr/>
            </a:pPr>
            <a:r>
              <a:rPr lang="en-US" dirty="0"/>
              <a:t>Also in the </a:t>
            </a:r>
            <a:r>
              <a:rPr lang="en-US" b="1" dirty="0"/>
              <a:t>Format Shape </a:t>
            </a:r>
            <a:r>
              <a:rPr lang="en-US" dirty="0"/>
              <a:t>dialog box, click </a:t>
            </a:r>
            <a:r>
              <a:rPr lang="en-US" b="1" dirty="0"/>
              <a:t>Shadow </a:t>
            </a:r>
            <a:r>
              <a:rPr lang="en-US" dirty="0"/>
              <a:t>in the left pane, and then do the following in the </a:t>
            </a:r>
            <a:r>
              <a:rPr lang="en-US" b="1" dirty="0"/>
              <a:t>Shadow</a:t>
            </a:r>
            <a:r>
              <a:rPr lang="en-US" dirty="0"/>
              <a:t> pane:</a:t>
            </a:r>
          </a:p>
          <a:p>
            <a:pPr marL="698830" lvl="1" indent="-232943" defTabSz="931774">
              <a:buFont typeface="Arial" pitchFamily="34" charset="0"/>
              <a:buChar char="•"/>
              <a:defRPr/>
            </a:pPr>
            <a:r>
              <a:rPr lang="en-US" dirty="0"/>
              <a:t>Click the button next to </a:t>
            </a:r>
            <a:r>
              <a:rPr lang="en-US" b="1" dirty="0"/>
              <a:t>Presets</a:t>
            </a:r>
            <a:r>
              <a:rPr lang="en-US" dirty="0"/>
              <a:t>, and then under </a:t>
            </a:r>
            <a:r>
              <a:rPr lang="en-US" b="1" dirty="0"/>
              <a:t>Perspective</a:t>
            </a:r>
            <a:r>
              <a:rPr lang="en-US" dirty="0"/>
              <a:t> click </a:t>
            </a:r>
            <a:r>
              <a:rPr lang="en-US" b="1" dirty="0"/>
              <a:t>Perspective</a:t>
            </a:r>
            <a:r>
              <a:rPr lang="en-US" dirty="0"/>
              <a:t> </a:t>
            </a:r>
            <a:r>
              <a:rPr lang="en-US" b="1" dirty="0"/>
              <a:t>Diagonal</a:t>
            </a:r>
            <a:r>
              <a:rPr lang="en-US" dirty="0"/>
              <a:t> </a:t>
            </a:r>
            <a:r>
              <a:rPr lang="en-US" b="1" dirty="0"/>
              <a:t>Upper</a:t>
            </a:r>
            <a:r>
              <a:rPr lang="en-US" dirty="0"/>
              <a:t> </a:t>
            </a:r>
            <a:r>
              <a:rPr lang="en-US" b="1" dirty="0"/>
              <a:t>Left</a:t>
            </a:r>
            <a:r>
              <a:rPr lang="en-US" dirty="0"/>
              <a:t> (first row, first option from the left). </a:t>
            </a:r>
          </a:p>
          <a:p>
            <a:pPr marL="698830" lvl="1" indent="-232943" defTabSz="931774">
              <a:buFont typeface="Arial" pitchFamily="34" charset="0"/>
              <a:buChar char="•"/>
              <a:defRPr/>
            </a:pPr>
            <a:r>
              <a:rPr lang="en-US" dirty="0"/>
              <a:t>In the </a:t>
            </a:r>
            <a:r>
              <a:rPr lang="en-US" b="1" dirty="0"/>
              <a:t>Transparency</a:t>
            </a:r>
            <a:r>
              <a:rPr lang="en-US" dirty="0"/>
              <a:t> box, enter </a:t>
            </a:r>
            <a:r>
              <a:rPr lang="en-US" b="1" dirty="0"/>
              <a:t>80%</a:t>
            </a:r>
            <a:r>
              <a:rPr lang="en-US" dirty="0"/>
              <a:t>.</a:t>
            </a:r>
          </a:p>
          <a:p>
            <a:pPr marL="698830" lvl="1" indent="-232943" defTabSz="931774">
              <a:buFont typeface="Arial" pitchFamily="34" charset="0"/>
              <a:buChar char="•"/>
              <a:defRPr/>
            </a:pPr>
            <a:r>
              <a:rPr lang="en-US" dirty="0"/>
              <a:t>In the </a:t>
            </a:r>
            <a:r>
              <a:rPr lang="en-US" b="1" dirty="0"/>
              <a:t>Blur</a:t>
            </a:r>
            <a:r>
              <a:rPr lang="en-US" dirty="0"/>
              <a:t> box, enter </a:t>
            </a:r>
            <a:r>
              <a:rPr lang="en-US" b="1" dirty="0"/>
              <a:t>6 pt</a:t>
            </a:r>
            <a:r>
              <a:rPr lang="en-US" dirty="0"/>
              <a:t>.</a:t>
            </a:r>
          </a:p>
          <a:p>
            <a:pPr marL="232943" indent="-232943" defTabSz="931774">
              <a:buFont typeface="+mj-lt"/>
              <a:buAutoNum type="arabicPeriod"/>
              <a:defRPr/>
            </a:pPr>
            <a:r>
              <a:rPr lang="en-US" dirty="0"/>
              <a:t>Also in the </a:t>
            </a:r>
            <a:r>
              <a:rPr lang="en-US" b="1" dirty="0"/>
              <a:t>Format Shape </a:t>
            </a:r>
            <a:r>
              <a:rPr lang="en-US" dirty="0"/>
              <a:t>dialog box, click </a:t>
            </a:r>
            <a:r>
              <a:rPr lang="en-US" b="1" dirty="0"/>
              <a:t>3-D</a:t>
            </a:r>
            <a:r>
              <a:rPr lang="en-US" dirty="0"/>
              <a:t> </a:t>
            </a:r>
            <a:r>
              <a:rPr lang="en-US" b="1" dirty="0"/>
              <a:t>Format </a:t>
            </a:r>
            <a:r>
              <a:rPr lang="en-US" dirty="0"/>
              <a:t>in the left pane, and then do the following in the </a:t>
            </a:r>
            <a:r>
              <a:rPr lang="en-US" b="1" dirty="0"/>
              <a:t>3-D</a:t>
            </a:r>
            <a:r>
              <a:rPr lang="en-US" dirty="0"/>
              <a:t> </a:t>
            </a:r>
            <a:r>
              <a:rPr lang="en-US" b="1" dirty="0"/>
              <a:t>Format</a:t>
            </a:r>
            <a:r>
              <a:rPr lang="en-US" dirty="0"/>
              <a:t> pane:</a:t>
            </a:r>
          </a:p>
          <a:p>
            <a:pPr marL="698830" lvl="1" indent="-232943" defTabSz="931774">
              <a:buFont typeface="Arial" pitchFamily="34" charset="0"/>
              <a:buChar char="•"/>
              <a:defRPr/>
            </a:pPr>
            <a:r>
              <a:rPr lang="en-US" dirty="0"/>
              <a:t>Under </a:t>
            </a:r>
            <a:r>
              <a:rPr lang="en-US" b="1" dirty="0"/>
              <a:t>Bevel</a:t>
            </a:r>
            <a:r>
              <a:rPr lang="en-US" dirty="0"/>
              <a:t>, click the button next to </a:t>
            </a:r>
            <a:r>
              <a:rPr lang="en-US" b="1" dirty="0"/>
              <a:t>Top</a:t>
            </a:r>
            <a:r>
              <a:rPr lang="en-US" dirty="0"/>
              <a:t>, and then under </a:t>
            </a:r>
            <a:r>
              <a:rPr lang="en-US" b="1" dirty="0"/>
              <a:t>Bevel</a:t>
            </a:r>
            <a:r>
              <a:rPr lang="en-US" dirty="0"/>
              <a:t> click </a:t>
            </a:r>
            <a:r>
              <a:rPr lang="en-US" b="1" dirty="0"/>
              <a:t>Relaxed Inset </a:t>
            </a:r>
            <a:r>
              <a:rPr lang="en-US" dirty="0"/>
              <a:t>(first row, second option from the left). Next to </a:t>
            </a:r>
            <a:r>
              <a:rPr lang="en-US" b="1" dirty="0"/>
              <a:t>Top</a:t>
            </a:r>
            <a:r>
              <a:rPr lang="en-US" dirty="0"/>
              <a:t>, in the </a:t>
            </a:r>
            <a:r>
              <a:rPr lang="en-US" b="1" dirty="0"/>
              <a:t>Width</a:t>
            </a:r>
            <a:r>
              <a:rPr lang="en-US" dirty="0"/>
              <a:t> box, enter </a:t>
            </a:r>
            <a:r>
              <a:rPr lang="en-US" b="1" dirty="0"/>
              <a:t>6 pt</a:t>
            </a:r>
            <a:r>
              <a:rPr lang="en-US" dirty="0"/>
              <a:t>, and in the </a:t>
            </a:r>
            <a:r>
              <a:rPr lang="en-US" b="1" dirty="0"/>
              <a:t>Height</a:t>
            </a:r>
            <a:r>
              <a:rPr lang="en-US" dirty="0"/>
              <a:t> box, enter </a:t>
            </a:r>
            <a:r>
              <a:rPr lang="en-US" b="1" dirty="0"/>
              <a:t>6 pt</a:t>
            </a:r>
            <a:r>
              <a:rPr lang="en-US" dirty="0"/>
              <a:t>. </a:t>
            </a:r>
          </a:p>
          <a:p>
            <a:pPr marL="698830" lvl="1" indent="-232943" defTabSz="931774">
              <a:buFont typeface="Arial" pitchFamily="34" charset="0"/>
              <a:buChar char="•"/>
              <a:defRPr/>
            </a:pPr>
            <a:r>
              <a:rPr lang="en-US" dirty="0"/>
              <a:t>Under </a:t>
            </a:r>
            <a:r>
              <a:rPr lang="en-US" b="1" dirty="0"/>
              <a:t>Surface</a:t>
            </a:r>
            <a:r>
              <a:rPr lang="en-US" dirty="0"/>
              <a:t>, click the button next to </a:t>
            </a:r>
            <a:r>
              <a:rPr lang="en-US" b="1" dirty="0"/>
              <a:t>Material</a:t>
            </a:r>
            <a:r>
              <a:rPr lang="en-US" dirty="0"/>
              <a:t>, and then under </a:t>
            </a:r>
            <a:r>
              <a:rPr lang="en-US" b="1" dirty="0"/>
              <a:t>Standard</a:t>
            </a:r>
            <a:r>
              <a:rPr lang="en-US" dirty="0"/>
              <a:t> click </a:t>
            </a:r>
            <a:r>
              <a:rPr lang="en-US" b="1" dirty="0"/>
              <a:t>Warm Matte </a:t>
            </a:r>
            <a:r>
              <a:rPr lang="en-US" dirty="0"/>
              <a:t>(second option from the left). Click the button next to </a:t>
            </a:r>
            <a:r>
              <a:rPr lang="en-US" b="1" dirty="0"/>
              <a:t>Lighting</a:t>
            </a:r>
            <a:r>
              <a:rPr lang="en-US" dirty="0"/>
              <a:t>, and then under </a:t>
            </a:r>
            <a:r>
              <a:rPr lang="en-US" b="1" dirty="0"/>
              <a:t>Neutral</a:t>
            </a:r>
            <a:r>
              <a:rPr lang="en-US" dirty="0"/>
              <a:t> click </a:t>
            </a:r>
            <a:r>
              <a:rPr lang="en-US" b="1" dirty="0"/>
              <a:t>Three</a:t>
            </a:r>
            <a:r>
              <a:rPr lang="en-US" dirty="0"/>
              <a:t> </a:t>
            </a:r>
            <a:r>
              <a:rPr lang="en-US" b="1" dirty="0"/>
              <a:t>Point </a:t>
            </a:r>
            <a:r>
              <a:rPr lang="en-US" dirty="0"/>
              <a:t>(first row, first option from the left).</a:t>
            </a:r>
          </a:p>
          <a:p>
            <a:pPr marL="232943" indent="-232943" defTabSz="931774">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 </a:t>
            </a:r>
          </a:p>
          <a:p>
            <a:pPr marL="232943" indent="-232943" defTabSz="931774">
              <a:buFont typeface="+mj-lt"/>
              <a:buAutoNum type="arabicPeriod"/>
              <a:defRPr/>
            </a:pPr>
            <a:r>
              <a:rPr lang="en-US" dirty="0"/>
              <a:t>In the </a:t>
            </a:r>
            <a:r>
              <a:rPr lang="en-US" b="1" dirty="0"/>
              <a:t>Clip Art </a:t>
            </a:r>
            <a:r>
              <a:rPr lang="en-US" dirty="0"/>
              <a:t>pane, in the </a:t>
            </a:r>
            <a:r>
              <a:rPr lang="en-US" b="1" dirty="0"/>
              <a:t>Search for</a:t>
            </a:r>
            <a:r>
              <a:rPr lang="en-US" dirty="0"/>
              <a:t> box, enter </a:t>
            </a:r>
            <a:r>
              <a:rPr lang="en-US" b="1" dirty="0"/>
              <a:t>00058924.wmf</a:t>
            </a:r>
            <a:r>
              <a:rPr lang="en-US" dirty="0"/>
              <a:t>, select </a:t>
            </a:r>
            <a:r>
              <a:rPr lang="en-US" b="1" dirty="0"/>
              <a:t>Include Office.com content</a:t>
            </a:r>
            <a:r>
              <a:rPr lang="en-US" dirty="0"/>
              <a:t>, and then click </a:t>
            </a:r>
            <a:r>
              <a:rPr lang="en-US" b="1" dirty="0"/>
              <a:t>Go</a:t>
            </a:r>
            <a:r>
              <a:rPr lang="en-US" dirty="0"/>
              <a:t>. Select the clip art file and drag it onto the slide. (</a:t>
            </a:r>
            <a:r>
              <a:rPr lang="en-US" b="1" dirty="0"/>
              <a:t>Note:</a:t>
            </a:r>
            <a:r>
              <a:rPr lang="en-US" dirty="0"/>
              <a:t> If you choose another clip art file, the clip art must be in the Windows Metafile format [.</a:t>
            </a:r>
            <a:r>
              <a:rPr lang="en-US" dirty="0" err="1"/>
              <a:t>wmf</a:t>
            </a:r>
            <a:r>
              <a:rPr lang="en-US" dirty="0"/>
              <a:t>].)</a:t>
            </a:r>
          </a:p>
          <a:p>
            <a:pPr marL="232943" indent="-232943" defTabSz="931774">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In the </a:t>
            </a:r>
            <a:r>
              <a:rPr lang="en-US" b="1" dirty="0"/>
              <a:t>Microsoft Office PowerPoint </a:t>
            </a:r>
            <a:r>
              <a:rPr lang="en-US" dirty="0"/>
              <a:t>dialog box, click </a:t>
            </a:r>
            <a:r>
              <a:rPr lang="en-US" b="1" dirty="0"/>
              <a:t>Yes</a:t>
            </a:r>
            <a:r>
              <a:rPr lang="en-US" dirty="0"/>
              <a:t>. </a:t>
            </a:r>
            <a:endParaRPr lang="en-US" i="1" dirty="0"/>
          </a:p>
          <a:p>
            <a:pPr marL="232943" indent="-232943" defTabSz="931774">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2943" indent="-232943" defTabSz="931774">
              <a:buFont typeface="+mj-lt"/>
              <a:buAutoNum type="arabicPeriod"/>
              <a:defRPr/>
            </a:pPr>
            <a:r>
              <a:rPr lang="en-US" dirty="0"/>
              <a:t>In the </a:t>
            </a:r>
            <a:r>
              <a:rPr lang="en-US" b="1" dirty="0"/>
              <a:t>Selection and Visibility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2943" indent="-232943" defTabSz="931774">
              <a:buFont typeface="+mj-lt"/>
              <a:buAutoNum type="arabicPeriod"/>
              <a:defRPr/>
            </a:pPr>
            <a:r>
              <a:rPr lang="en-US" dirty="0"/>
              <a:t>Also in the </a:t>
            </a:r>
            <a:r>
              <a:rPr lang="en-US" b="1" dirty="0"/>
              <a:t>Selection and Visibility</a:t>
            </a:r>
            <a:r>
              <a:rPr lang="en-US" dirty="0"/>
              <a:t> pane, select the </a:t>
            </a:r>
            <a:r>
              <a:rPr lang="en-US" b="1" dirty="0"/>
              <a:t>Autoshape</a:t>
            </a:r>
            <a:r>
              <a:rPr lang="en-US" dirty="0"/>
              <a:t> object, and then press DELETE. </a:t>
            </a:r>
          </a:p>
          <a:p>
            <a:pPr marL="232943" indent="-232943" defTabSz="931774">
              <a:buFont typeface="+mj-lt"/>
              <a:buAutoNum type="arabicPeriod"/>
              <a:defRPr/>
            </a:pPr>
            <a:r>
              <a:rPr lang="en-US" dirty="0"/>
              <a:t>Also in the </a:t>
            </a:r>
            <a:r>
              <a:rPr lang="en-US" b="1" dirty="0"/>
              <a:t>Selection and Visibility</a:t>
            </a:r>
            <a:r>
              <a:rPr lang="en-US" dirty="0"/>
              <a:t> pane, select each object and drag it to one side of the slide, until the orange silhouette freeform shape is visible. (</a:t>
            </a:r>
            <a:r>
              <a:rPr lang="en-US" b="1" dirty="0"/>
              <a:t>Note:</a:t>
            </a:r>
            <a:r>
              <a:rPr lang="en-US" dirty="0"/>
              <a:t> The silhouette shape is directly on top of the dark brown rectangle in the back.) Delete all of the other freeform shapes except for the silhouette by selecting them in the </a:t>
            </a:r>
            <a:r>
              <a:rPr lang="en-US" b="1" dirty="0"/>
              <a:t>Selection and Visibility </a:t>
            </a:r>
            <a:r>
              <a:rPr lang="en-US" dirty="0"/>
              <a:t>pane and then pressing DELETE. </a:t>
            </a:r>
          </a:p>
          <a:p>
            <a:pPr marL="232943" indent="-232943" defTabSz="931774">
              <a:buFont typeface="+mj-lt"/>
              <a:buAutoNum type="arabicPeriod"/>
              <a:defRPr/>
            </a:pPr>
            <a:r>
              <a:rPr lang="en-US" dirty="0"/>
              <a:t>On the slide, select the silhouette shape.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98830" lvl="1" indent="-232943" defTabSz="931774">
              <a:buFont typeface="Arial" pitchFamily="34" charset="0"/>
              <a:buChar char="•"/>
              <a:defRPr/>
            </a:pPr>
            <a:r>
              <a:rPr lang="en-US" dirty="0"/>
              <a:t>In the </a:t>
            </a:r>
            <a:r>
              <a:rPr lang="en-US" b="1" dirty="0"/>
              <a:t>Shape Width </a:t>
            </a:r>
            <a:r>
              <a:rPr lang="en-US" dirty="0"/>
              <a:t>box, enter </a:t>
            </a:r>
            <a:r>
              <a:rPr lang="en-US" b="1" dirty="0"/>
              <a:t>1.8”</a:t>
            </a:r>
            <a:r>
              <a:rPr lang="en-US" dirty="0"/>
              <a:t>.</a:t>
            </a:r>
          </a:p>
          <a:p>
            <a:pPr marL="232943" indent="-232943" defTabSz="931774">
              <a:buFont typeface="+mj-lt"/>
              <a:buAutoNum type="arabicPeriod"/>
              <a:defRPr/>
            </a:pPr>
            <a:r>
              <a:rPr lang="en-US" dirty="0"/>
              <a:t>On the </a:t>
            </a:r>
            <a:r>
              <a:rPr lang="en-US" b="1" dirty="0"/>
              <a:t>Home</a:t>
            </a:r>
            <a:r>
              <a:rPr lang="en-US" dirty="0"/>
              <a:t> tab, in the bottom right corner of the </a:t>
            </a:r>
            <a:r>
              <a:rPr lang="en-US" b="1" dirty="0"/>
              <a:t>Drawing</a:t>
            </a:r>
            <a:r>
              <a:rPr lang="en-US" dirty="0"/>
              <a:t> group, click the </a:t>
            </a:r>
            <a:r>
              <a:rPr lang="en-US" b="1" dirty="0"/>
              <a:t>Format Shape </a:t>
            </a:r>
            <a:r>
              <a:rPr lang="en-US" dirty="0"/>
              <a:t>dialog box launcher. In the </a:t>
            </a:r>
            <a:r>
              <a:rPr lang="en-US" b="1" dirty="0"/>
              <a:t>Format Shape </a:t>
            </a:r>
            <a:r>
              <a:rPr lang="en-US" dirty="0"/>
              <a:t>dialog box, click </a:t>
            </a:r>
            <a:r>
              <a:rPr lang="en-US" b="1" dirty="0"/>
              <a:t>Fill </a:t>
            </a:r>
            <a:r>
              <a:rPr lang="en-US" dirty="0"/>
              <a:t>in the left pane, select </a:t>
            </a:r>
            <a:r>
              <a:rPr lang="en-US" b="1" dirty="0"/>
              <a:t>Solid fill </a:t>
            </a:r>
            <a:r>
              <a:rPr lang="en-US" dirty="0"/>
              <a:t>in the right pane, and then do the following:</a:t>
            </a:r>
          </a:p>
          <a:p>
            <a:pPr marL="698830" lvl="1" indent="-232943" defTabSz="931774">
              <a:buFont typeface="Arial" pitchFamily="34" charset="0"/>
              <a:buChar char="•"/>
              <a:defRPr/>
            </a:pPr>
            <a:r>
              <a:rPr lang="en-US" dirty="0"/>
              <a:t>Click the button next to </a:t>
            </a:r>
            <a:r>
              <a:rPr lang="en-US" b="1" dirty="0"/>
              <a:t>Color</a:t>
            </a:r>
            <a:r>
              <a:rPr lang="en-US" dirty="0"/>
              <a:t>, and then under </a:t>
            </a:r>
            <a:r>
              <a:rPr lang="en-US" b="1" dirty="0"/>
              <a:t>Theme Colors </a:t>
            </a:r>
            <a:r>
              <a:rPr lang="en-US" dirty="0"/>
              <a:t>click </a:t>
            </a:r>
            <a:r>
              <a:rPr lang="en-US" b="1" dirty="0"/>
              <a:t>Black, Text 1 </a:t>
            </a:r>
            <a:r>
              <a:rPr lang="en-US" dirty="0"/>
              <a:t>(first row, second option from the left).</a:t>
            </a:r>
          </a:p>
          <a:p>
            <a:pPr marL="698830" lvl="1" indent="-232943" defTabSz="931774">
              <a:buFont typeface="Arial" pitchFamily="34" charset="0"/>
              <a:buChar char="•"/>
              <a:defRPr/>
            </a:pPr>
            <a:r>
              <a:rPr lang="en-US" dirty="0"/>
              <a:t>In the </a:t>
            </a:r>
            <a:r>
              <a:rPr lang="en-US" b="1" dirty="0"/>
              <a:t>Transparency</a:t>
            </a:r>
            <a:r>
              <a:rPr lang="en-US" dirty="0"/>
              <a:t> box, enter </a:t>
            </a:r>
            <a:r>
              <a:rPr lang="en-US" b="1" dirty="0"/>
              <a:t>40%</a:t>
            </a:r>
            <a:r>
              <a:rPr lang="en-US" dirty="0"/>
              <a:t>.</a:t>
            </a:r>
          </a:p>
          <a:p>
            <a:pPr marL="232943" indent="-232943" defTabSz="931774">
              <a:buFont typeface="+mj-lt"/>
              <a:buAutoNum type="arabicPeriod"/>
              <a:defRPr/>
            </a:pPr>
            <a:r>
              <a:rPr lang="en-US" dirty="0"/>
              <a:t>On the slide, drag the silhouette on top of the blue rectangle. </a:t>
            </a:r>
          </a:p>
          <a:p>
            <a:pPr marL="232943" indent="-232943" defTabSz="931774">
              <a:buFont typeface="+mj-lt"/>
              <a:buAutoNum type="arabicPeriod"/>
              <a:defRPr/>
            </a:pPr>
            <a:r>
              <a:rPr lang="en-US" dirty="0"/>
              <a:t>Select the silhouette shape. Press the UP ARROW and DOWN ARROW keys to position the silhouette so that the bottom edge is just above the rectangle bevel edge. </a:t>
            </a:r>
          </a:p>
          <a:p>
            <a:pPr marL="232943" indent="-232943" defTabSz="931774">
              <a:buFont typeface="+mj-lt"/>
              <a:buAutoNum type="arabicPeriod"/>
              <a:defRPr/>
            </a:pPr>
            <a:r>
              <a:rPr lang="en-US" dirty="0"/>
              <a:t>Press and hold SHIFT and select the silhouette shape and the rectangle. On the </a:t>
            </a:r>
            <a:r>
              <a:rPr lang="en-US" b="1" dirty="0"/>
              <a:t>Home</a:t>
            </a:r>
            <a:r>
              <a:rPr lang="en-US" dirty="0"/>
              <a:t> tab, in the </a:t>
            </a:r>
            <a:r>
              <a:rPr lang="en-US" b="1" dirty="0"/>
              <a:t>Drawing </a:t>
            </a:r>
            <a:r>
              <a:rPr lang="en-US" dirty="0"/>
              <a:t>group, click </a:t>
            </a:r>
            <a:r>
              <a:rPr lang="en-US" b="1" dirty="0"/>
              <a:t>Arrange</a:t>
            </a:r>
            <a:r>
              <a:rPr lang="en-US" dirty="0"/>
              <a:t>, and then do the following:</a:t>
            </a:r>
          </a:p>
          <a:p>
            <a:pPr marL="698830" lvl="1" indent="-232943" defTabSz="931774">
              <a:buFont typeface="+mj-lt"/>
              <a:buAutoNum type="arabicPeriod"/>
              <a:defRPr/>
            </a:pPr>
            <a:r>
              <a:rPr lang="en-US" dirty="0"/>
              <a:t>Point to </a:t>
            </a:r>
            <a:r>
              <a:rPr lang="en-US" b="1" dirty="0"/>
              <a:t>Align</a:t>
            </a:r>
            <a:r>
              <a:rPr lang="en-US" dirty="0"/>
              <a:t>, and then click </a:t>
            </a:r>
            <a:r>
              <a:rPr lang="en-US" b="1" dirty="0"/>
              <a:t>Align Selected Objects</a:t>
            </a:r>
            <a:r>
              <a:rPr lang="en-US" dirty="0"/>
              <a:t>. </a:t>
            </a:r>
          </a:p>
          <a:p>
            <a:pPr marL="698830" lvl="1" indent="-232943" defTabSz="931774">
              <a:buFont typeface="+mj-lt"/>
              <a:buAutoNum type="arabicPeriod"/>
              <a:defRPr/>
            </a:pPr>
            <a:r>
              <a:rPr lang="en-US" dirty="0"/>
              <a:t>Point to </a:t>
            </a:r>
            <a:r>
              <a:rPr lang="en-US" b="1" dirty="0"/>
              <a:t>Align</a:t>
            </a:r>
            <a:r>
              <a:rPr lang="en-US" dirty="0"/>
              <a:t>, and then click </a:t>
            </a:r>
            <a:r>
              <a:rPr lang="en-US" b="1" dirty="0"/>
              <a:t>Align Center</a:t>
            </a:r>
            <a:r>
              <a:rPr lang="en-US" dirty="0"/>
              <a:t>.</a:t>
            </a:r>
          </a:p>
          <a:p>
            <a:pPr marL="698830" lvl="1" indent="-232943" defTabSz="931774">
              <a:buFont typeface="+mj-lt"/>
              <a:buAutoNum type="arabicPeriod"/>
              <a:defRPr/>
            </a:pPr>
            <a:r>
              <a:rPr lang="en-US" dirty="0"/>
              <a:t>Click </a:t>
            </a:r>
            <a:r>
              <a:rPr lang="en-US" b="1" dirty="0"/>
              <a:t>Group</a:t>
            </a:r>
            <a:r>
              <a:rPr lang="en-US" dirty="0"/>
              <a:t>.</a:t>
            </a:r>
          </a:p>
          <a:p>
            <a:pPr marL="232943" indent="-232943" defTabSz="931774">
              <a:buFont typeface="+mj-lt"/>
              <a:buAutoNum type="arabicPeriod"/>
              <a:defRPr/>
            </a:pPr>
            <a:r>
              <a:rPr lang="en-US" dirty="0"/>
              <a:t>Select the group. On the </a:t>
            </a:r>
            <a:r>
              <a:rPr lang="en-US" b="1" dirty="0"/>
              <a:t>Home</a:t>
            </a:r>
            <a:r>
              <a:rPr lang="en-US" dirty="0"/>
              <a:t> tab, in the </a:t>
            </a:r>
            <a:r>
              <a:rPr lang="en-US" b="1" dirty="0"/>
              <a:t>Drawing</a:t>
            </a:r>
            <a:r>
              <a:rPr lang="en-US" dirty="0"/>
              <a:t> group, click </a:t>
            </a:r>
            <a:r>
              <a:rPr lang="en-US" b="1" dirty="0"/>
              <a:t>Shape Effects</a:t>
            </a:r>
            <a:r>
              <a:rPr lang="en-US" dirty="0"/>
              <a:t>, point to </a:t>
            </a:r>
            <a:r>
              <a:rPr lang="en-US" b="1" dirty="0"/>
              <a:t>3-D Rotation</a:t>
            </a:r>
            <a:r>
              <a:rPr lang="en-US" dirty="0"/>
              <a:t>, and then under </a:t>
            </a:r>
            <a:r>
              <a:rPr lang="en-US" b="1" dirty="0"/>
              <a:t>Perspective</a:t>
            </a:r>
            <a:r>
              <a:rPr lang="en-US" dirty="0"/>
              <a:t> click </a:t>
            </a:r>
            <a:r>
              <a:rPr lang="en-US" b="1" dirty="0"/>
              <a:t>Perspective Right </a:t>
            </a:r>
            <a:r>
              <a:rPr lang="en-US" dirty="0"/>
              <a:t>(first row, third option from the left). </a:t>
            </a:r>
          </a:p>
          <a:p>
            <a:pPr marL="232943" indent="-232943" defTabSz="931774">
              <a:buFont typeface="+mj-lt"/>
              <a:buAutoNum type="arabicPeriod"/>
              <a:defRPr/>
            </a:pPr>
            <a:r>
              <a:rPr lang="en-US" dirty="0"/>
              <a:t>Drag the group and text box to position on the slide as needed. </a:t>
            </a:r>
          </a:p>
          <a:p>
            <a:r>
              <a:rPr lang="en-US" dirty="0"/>
              <a:t> </a:t>
            </a:r>
          </a:p>
          <a:p>
            <a:endParaRPr lang="en-US" dirty="0"/>
          </a:p>
          <a:p>
            <a:r>
              <a:rPr lang="en-US" dirty="0"/>
              <a:t>To reproduce the background on this slide, do the following: </a:t>
            </a:r>
          </a:p>
          <a:p>
            <a:pPr marL="232943" indent="-232943">
              <a:buFont typeface="+mj-lt"/>
              <a:buAutoNum type="arabicPeriod"/>
            </a:pPr>
            <a:r>
              <a:rPr lang="en-US" dirty="0"/>
              <a:t>Right-click  the slide background area, 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Gradient fill</a:t>
            </a:r>
            <a:r>
              <a:rPr lang="en-US" dirty="0"/>
              <a:t> in the right pane, and then do the following:</a:t>
            </a:r>
          </a:p>
          <a:p>
            <a:pPr marL="698830" lvl="1" indent="-232943">
              <a:buFont typeface="Arial" pitchFamily="34" charset="0"/>
              <a:buChar char="•"/>
            </a:pPr>
            <a:r>
              <a:rPr lang="en-US" dirty="0"/>
              <a:t>In the </a:t>
            </a:r>
            <a:r>
              <a:rPr lang="en-US" b="1" dirty="0"/>
              <a:t>Type</a:t>
            </a:r>
            <a:r>
              <a:rPr lang="en-US" dirty="0"/>
              <a:t> list, select </a:t>
            </a:r>
            <a:r>
              <a:rPr lang="en-US" b="1" dirty="0"/>
              <a:t>Linear</a:t>
            </a:r>
            <a:r>
              <a:rPr lang="en-US" dirty="0"/>
              <a:t>. </a:t>
            </a:r>
          </a:p>
          <a:p>
            <a:pPr marL="698830" lvl="1" indent="-232943">
              <a:buFont typeface="Arial" pitchFamily="34" charset="0"/>
              <a:buChar char="•"/>
            </a:pPr>
            <a:r>
              <a:rPr lang="en-US" dirty="0"/>
              <a:t>Click the button next to </a:t>
            </a:r>
            <a:r>
              <a:rPr lang="en-US" b="1" dirty="0"/>
              <a:t>Direction</a:t>
            </a:r>
            <a:r>
              <a:rPr lang="en-US" dirty="0"/>
              <a:t>, and then click </a:t>
            </a:r>
            <a:r>
              <a:rPr lang="en-US" b="1" dirty="0"/>
              <a:t>Linear Diagonal </a:t>
            </a:r>
            <a:r>
              <a:rPr lang="en-US" dirty="0"/>
              <a:t>(first row, first option from the left).</a:t>
            </a:r>
          </a:p>
          <a:p>
            <a:pPr marL="698830" lvl="1" indent="-232943">
              <a:buFont typeface="Arial" pitchFamily="34" charset="0"/>
              <a:buChar char="•"/>
            </a:pPr>
            <a:r>
              <a:rPr lang="en-US" dirty="0"/>
              <a:t>In the </a:t>
            </a:r>
            <a:r>
              <a:rPr lang="en-US" b="1" dirty="0"/>
              <a:t>Angle</a:t>
            </a:r>
            <a:r>
              <a:rPr lang="en-US" dirty="0"/>
              <a:t> box, enter </a:t>
            </a:r>
            <a:r>
              <a:rPr lang="en-US" b="1" dirty="0"/>
              <a:t>225°</a:t>
            </a:r>
            <a:r>
              <a:rPr lang="en-US" dirty="0"/>
              <a:t>.</a:t>
            </a:r>
          </a:p>
          <a:p>
            <a:pPr marL="698830" lvl="1" indent="-232943">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two stops appear in the drop-down list.</a:t>
            </a:r>
          </a:p>
          <a:p>
            <a:pPr marL="232943" indent="-232943">
              <a:buFont typeface="+mj-lt"/>
              <a:buAutoNum type="arabicPeriod"/>
            </a:pPr>
            <a:r>
              <a:rPr lang="en-US" dirty="0"/>
              <a:t>Also under </a:t>
            </a:r>
            <a:r>
              <a:rPr lang="en-US" b="1" dirty="0"/>
              <a:t>Gradient stops</a:t>
            </a:r>
            <a:r>
              <a:rPr lang="en-US" dirty="0"/>
              <a:t>, customize the gradient stops that you added as follows:</a:t>
            </a:r>
          </a:p>
          <a:p>
            <a:pPr marL="698830" lvl="1" indent="-232943">
              <a:buFont typeface="Arial" pitchFamily="34" charset="0"/>
              <a:buChar char="•"/>
            </a:pPr>
            <a:r>
              <a:rPr lang="en-US" dirty="0"/>
              <a:t>Select the first stop in the slider, and then do the following:</a:t>
            </a:r>
          </a:p>
          <a:p>
            <a:pPr marL="1164717" lvl="2" indent="-232943">
              <a:buFont typeface="Arial" pitchFamily="34" charset="0"/>
              <a:buChar char="•"/>
            </a:pPr>
            <a:r>
              <a:rPr lang="en-US" dirty="0"/>
              <a:t>In the </a:t>
            </a:r>
            <a:r>
              <a:rPr lang="en-US" b="1" dirty="0"/>
              <a:t>Position </a:t>
            </a:r>
            <a:r>
              <a:rPr lang="en-US" dirty="0"/>
              <a:t>box, enter </a:t>
            </a:r>
            <a:r>
              <a:rPr lang="en-US" b="1" dirty="0"/>
              <a:t>48%</a:t>
            </a:r>
            <a:r>
              <a:rPr lang="en-US" dirty="0"/>
              <a:t>.</a:t>
            </a:r>
          </a:p>
          <a:p>
            <a:pPr marL="1164717" lvl="2" indent="-232943">
              <a:buFont typeface="Arial" pitchFamily="34" charset="0"/>
              <a:buChar char="•"/>
            </a:pPr>
            <a:r>
              <a:rPr lang="en-US" dirty="0"/>
              <a:t>Click the button next to </a:t>
            </a:r>
            <a:r>
              <a:rPr lang="en-US" b="1" dirty="0"/>
              <a:t>Color</a:t>
            </a:r>
            <a:r>
              <a:rPr lang="en-US" dirty="0"/>
              <a:t>, and then under </a:t>
            </a:r>
            <a:r>
              <a:rPr lang="en-US" b="1" dirty="0"/>
              <a:t>Theme</a:t>
            </a:r>
            <a:r>
              <a:rPr lang="en-US" dirty="0"/>
              <a:t> </a:t>
            </a:r>
            <a:r>
              <a:rPr lang="en-US" b="1" dirty="0"/>
              <a:t>Colors</a:t>
            </a:r>
            <a:r>
              <a:rPr lang="en-US" dirty="0"/>
              <a:t> click </a:t>
            </a:r>
            <a:r>
              <a:rPr lang="en-US" b="1" dirty="0"/>
              <a:t>Black, Text 1, Lighter 5%</a:t>
            </a:r>
            <a:r>
              <a:rPr lang="en-US" dirty="0"/>
              <a:t> (sixth row, second option from the left). </a:t>
            </a:r>
          </a:p>
          <a:p>
            <a:pPr marL="698830" lvl="2" indent="-232943">
              <a:buFont typeface="Arial" pitchFamily="34" charset="0"/>
              <a:buChar char="•"/>
            </a:pPr>
            <a:r>
              <a:rPr lang="en-US" dirty="0"/>
              <a:t>Select the last stop in the slider, and then do the following:</a:t>
            </a:r>
          </a:p>
          <a:p>
            <a:pPr marL="1164717" lvl="3" indent="-232943">
              <a:buFont typeface="Arial" pitchFamily="34" charset="0"/>
              <a:buChar char="•"/>
            </a:pPr>
            <a:r>
              <a:rPr lang="en-US" dirty="0"/>
              <a:t>In the </a:t>
            </a:r>
            <a:r>
              <a:rPr lang="en-US" b="1" dirty="0"/>
              <a:t>Position </a:t>
            </a:r>
            <a:r>
              <a:rPr lang="en-US" dirty="0"/>
              <a:t>box, enter </a:t>
            </a:r>
            <a:r>
              <a:rPr lang="en-US" b="1" dirty="0"/>
              <a:t>94%</a:t>
            </a:r>
            <a:r>
              <a:rPr lang="en-US" dirty="0"/>
              <a:t>.</a:t>
            </a:r>
          </a:p>
          <a:p>
            <a:pPr marL="1164717" lvl="3" indent="-232943">
              <a:buFont typeface="Arial" pitchFamily="34" charset="0"/>
              <a:buChar char="•"/>
            </a:pPr>
            <a:r>
              <a:rPr lang="en-US" dirty="0"/>
              <a:t>Click the button next to </a:t>
            </a:r>
            <a:r>
              <a:rPr lang="en-US" b="1" dirty="0"/>
              <a:t>Color</a:t>
            </a:r>
            <a:r>
              <a:rPr lang="en-US" dirty="0"/>
              <a:t>, and then under </a:t>
            </a:r>
            <a:r>
              <a:rPr lang="en-US" b="1" dirty="0"/>
              <a:t>Theme</a:t>
            </a:r>
            <a:r>
              <a:rPr lang="en-US" dirty="0"/>
              <a:t> </a:t>
            </a:r>
            <a:r>
              <a:rPr lang="en-US" b="1" dirty="0"/>
              <a:t>Colors</a:t>
            </a:r>
            <a:r>
              <a:rPr lang="en-US" dirty="0"/>
              <a:t> click </a:t>
            </a:r>
            <a:r>
              <a:rPr lang="en-US" b="1" dirty="0"/>
              <a:t>Dark</a:t>
            </a:r>
            <a:r>
              <a:rPr lang="en-US" dirty="0"/>
              <a:t> </a:t>
            </a:r>
            <a:r>
              <a:rPr lang="en-US" b="1" dirty="0"/>
              <a:t>Blue, Text 2, Lighter 40% </a:t>
            </a:r>
            <a:r>
              <a:rPr lang="en-US" dirty="0"/>
              <a:t>(fourth row, fourth option from the left). </a:t>
            </a:r>
          </a:p>
          <a:p>
            <a:r>
              <a:rPr lang="en-US" dirty="0"/>
              <a:t> </a:t>
            </a:r>
          </a:p>
        </p:txBody>
      </p:sp>
      <p:sp>
        <p:nvSpPr>
          <p:cNvPr id="5" name="Slide Image Placeholder 4"/>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55">
            <a:noAutofit/>
          </a:bodyPr>
          <a:lstStyle/>
          <a:p>
            <a:r>
              <a:rPr lang="en-US" sz="1400" b="1" dirty="0"/>
              <a:t>Silhouette and quotation text with perspective</a:t>
            </a:r>
          </a:p>
          <a:p>
            <a:r>
              <a:rPr lang="en-US" sz="1400" dirty="0"/>
              <a:t>(Advanced)</a:t>
            </a:r>
          </a:p>
          <a:p>
            <a:endParaRPr lang="en-US" dirty="0"/>
          </a:p>
          <a:p>
            <a:endParaRPr lang="en-US" dirty="0"/>
          </a:p>
          <a:p>
            <a:r>
              <a:rPr lang="en-US" dirty="0"/>
              <a:t>To reproduce the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2943" indent="-232943" defTabSz="931774">
              <a:buFont typeface="+mj-lt"/>
              <a:buAutoNum type="arabicPeriod"/>
              <a:defRPr/>
            </a:pPr>
            <a:r>
              <a:rPr lang="en-US" dirty="0"/>
              <a:t>On the </a:t>
            </a:r>
            <a:r>
              <a:rPr lang="en-US" b="1" dirty="0"/>
              <a:t>Insert</a:t>
            </a:r>
            <a:r>
              <a:rPr lang="en-US" dirty="0"/>
              <a:t> tab, in the </a:t>
            </a:r>
            <a:r>
              <a:rPr lang="en-US" b="1" dirty="0"/>
              <a:t>Text</a:t>
            </a:r>
            <a:r>
              <a:rPr lang="en-US" dirty="0"/>
              <a:t> group, click </a:t>
            </a:r>
            <a:r>
              <a:rPr lang="en-US" b="1" dirty="0"/>
              <a:t>Text Box</a:t>
            </a:r>
            <a:r>
              <a:rPr lang="en-US" dirty="0"/>
              <a:t>, and then on the slide, drag to draw the text box.</a:t>
            </a:r>
          </a:p>
          <a:p>
            <a:pPr marL="232943" indent="-232943" defTabSz="931774">
              <a:buFont typeface="+mj-lt"/>
              <a:buAutoNum type="arabicPeriod"/>
              <a:defRPr/>
            </a:pPr>
            <a:r>
              <a:rPr lang="en-US" dirty="0"/>
              <a:t>Enter text in the text box, select the text, and then on the </a:t>
            </a:r>
            <a:r>
              <a:rPr lang="en-US" b="1" dirty="0"/>
              <a:t>Home</a:t>
            </a:r>
            <a:r>
              <a:rPr lang="en-US" dirty="0"/>
              <a:t> tab, in the </a:t>
            </a:r>
            <a:r>
              <a:rPr lang="en-US" b="1" dirty="0"/>
              <a:t>Font</a:t>
            </a:r>
            <a:r>
              <a:rPr lang="en-US" dirty="0"/>
              <a:t> group, select </a:t>
            </a:r>
            <a:r>
              <a:rPr lang="en-US" b="1" dirty="0"/>
              <a:t>Candara </a:t>
            </a:r>
            <a:r>
              <a:rPr lang="en-US" dirty="0"/>
              <a:t>from the </a:t>
            </a:r>
            <a:r>
              <a:rPr lang="en-US" b="1" dirty="0"/>
              <a:t>Font</a:t>
            </a:r>
            <a:r>
              <a:rPr lang="en-US" dirty="0"/>
              <a:t> list, select </a:t>
            </a:r>
            <a:r>
              <a:rPr lang="en-US" b="1" dirty="0"/>
              <a:t>44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Dark Blue, Text 2, Lighter 80% </a:t>
            </a:r>
            <a:r>
              <a:rPr lang="en-US" dirty="0"/>
              <a:t>(second row, fourth option from the left).</a:t>
            </a:r>
          </a:p>
          <a:p>
            <a:pPr marL="232943" indent="-232943" defTabSz="931774">
              <a:buFont typeface="+mj-lt"/>
              <a:buAutoNum type="arabicPeriod"/>
              <a:defRPr/>
            </a:pPr>
            <a:r>
              <a:rPr lang="en-US" dirty="0"/>
              <a:t>On the </a:t>
            </a:r>
            <a:r>
              <a:rPr lang="en-US" b="1" dirty="0"/>
              <a:t>Home</a:t>
            </a:r>
            <a:r>
              <a:rPr lang="en-US" dirty="0"/>
              <a:t> tab, in the </a:t>
            </a:r>
            <a:r>
              <a:rPr lang="en-US" b="1" dirty="0"/>
              <a:t>Paragraph</a:t>
            </a:r>
            <a:r>
              <a:rPr lang="en-US" dirty="0"/>
              <a:t> group, click </a:t>
            </a:r>
            <a:r>
              <a:rPr lang="en-US" b="1" dirty="0"/>
              <a:t>Align</a:t>
            </a:r>
            <a:r>
              <a:rPr lang="en-US" dirty="0"/>
              <a:t> </a:t>
            </a:r>
            <a:r>
              <a:rPr lang="en-US" b="1" dirty="0"/>
              <a:t>Text</a:t>
            </a:r>
            <a:r>
              <a:rPr lang="en-US" dirty="0"/>
              <a:t> </a:t>
            </a:r>
            <a:r>
              <a:rPr lang="en-US" b="1" dirty="0"/>
              <a:t>Left</a:t>
            </a:r>
            <a:r>
              <a:rPr lang="en-US" dirty="0"/>
              <a:t> to align the text left in the text box.</a:t>
            </a:r>
          </a:p>
          <a:p>
            <a:pPr marL="232943" indent="-232943" defTabSz="931774">
              <a:buFont typeface="+mj-lt"/>
              <a:buAutoNum type="arabicPeriod"/>
              <a:defRPr/>
            </a:pPr>
            <a:r>
              <a:rPr lang="en-US" dirty="0"/>
              <a:t>Select the text box. Under </a:t>
            </a:r>
            <a:r>
              <a:rPr lang="en-US" b="1" dirty="0"/>
              <a:t>Drawing Tools</a:t>
            </a:r>
            <a:r>
              <a:rPr lang="en-US" dirty="0"/>
              <a:t>, on the </a:t>
            </a:r>
            <a:r>
              <a:rPr lang="en-US" b="1" dirty="0"/>
              <a:t>Format</a:t>
            </a:r>
            <a:r>
              <a:rPr lang="en-US" dirty="0"/>
              <a:t> tab, in the </a:t>
            </a:r>
            <a:r>
              <a:rPr lang="en-US" b="1" dirty="0"/>
              <a:t>WordArt Styles </a:t>
            </a:r>
            <a:r>
              <a:rPr lang="en-US" dirty="0"/>
              <a:t>group, click </a:t>
            </a:r>
            <a:r>
              <a:rPr lang="en-US" b="1" dirty="0"/>
              <a:t>Text Effects</a:t>
            </a:r>
            <a:r>
              <a:rPr lang="en-US" dirty="0"/>
              <a:t>, point to </a:t>
            </a:r>
            <a:r>
              <a:rPr lang="en-US" b="1" dirty="0"/>
              <a:t>3-D Rotation</a:t>
            </a:r>
            <a:r>
              <a:rPr lang="en-US" dirty="0"/>
              <a:t>, and then under </a:t>
            </a:r>
            <a:r>
              <a:rPr lang="en-US" b="1" dirty="0"/>
              <a:t>Perspective</a:t>
            </a:r>
            <a:r>
              <a:rPr lang="en-US" dirty="0"/>
              <a:t> click </a:t>
            </a:r>
            <a:r>
              <a:rPr lang="en-US" b="1" dirty="0"/>
              <a:t>Perspective Left </a:t>
            </a:r>
            <a:r>
              <a:rPr lang="en-US" dirty="0"/>
              <a:t>(first row, second option from the left). </a:t>
            </a:r>
          </a:p>
          <a:p>
            <a:pPr marL="232943" indent="-232943" defTabSz="931774">
              <a:buFont typeface="+mj-lt"/>
              <a:buAutoNum type="arabicPeriod"/>
              <a:defRPr/>
            </a:pPr>
            <a:r>
              <a:rPr lang="en-US" dirty="0"/>
              <a:t>Also under </a:t>
            </a:r>
            <a:r>
              <a:rPr lang="en-US" b="1" dirty="0"/>
              <a:t>Drawing Tools</a:t>
            </a:r>
            <a:r>
              <a:rPr lang="en-US" dirty="0"/>
              <a:t>, on the </a:t>
            </a:r>
            <a:r>
              <a:rPr lang="en-US" b="1" dirty="0"/>
              <a:t>Format</a:t>
            </a:r>
            <a:r>
              <a:rPr lang="en-US" dirty="0"/>
              <a:t> tab, in the </a:t>
            </a:r>
            <a:r>
              <a:rPr lang="en-US" b="1" dirty="0"/>
              <a:t>WordArt Styles </a:t>
            </a:r>
            <a:r>
              <a:rPr lang="en-US" dirty="0"/>
              <a:t>group, click </a:t>
            </a:r>
            <a:r>
              <a:rPr lang="en-US" b="1" dirty="0"/>
              <a:t>Text Effects</a:t>
            </a:r>
            <a:r>
              <a:rPr lang="en-US" dirty="0"/>
              <a:t>, point to </a:t>
            </a:r>
            <a:r>
              <a:rPr lang="en-US" b="1" dirty="0"/>
              <a:t>3-D Rotation</a:t>
            </a:r>
            <a:r>
              <a:rPr lang="en-US" dirty="0"/>
              <a:t>, and then click </a:t>
            </a:r>
            <a:r>
              <a:rPr lang="en-US" b="1" dirty="0"/>
              <a:t>3-D</a:t>
            </a:r>
            <a:r>
              <a:rPr lang="en-US" dirty="0"/>
              <a:t> </a:t>
            </a:r>
            <a:r>
              <a:rPr lang="en-US" b="1" dirty="0"/>
              <a:t>Rotation</a:t>
            </a:r>
            <a:r>
              <a:rPr lang="en-US" dirty="0"/>
              <a:t> </a:t>
            </a:r>
            <a:r>
              <a:rPr lang="en-US" b="1" dirty="0"/>
              <a:t>Options</a:t>
            </a:r>
            <a:r>
              <a:rPr lang="en-US" dirty="0"/>
              <a:t>. In the </a:t>
            </a:r>
            <a:r>
              <a:rPr lang="en-US" b="1" dirty="0"/>
              <a:t>Format Text Effects </a:t>
            </a:r>
            <a:r>
              <a:rPr lang="en-US" dirty="0"/>
              <a:t>dialog box, click </a:t>
            </a:r>
            <a:r>
              <a:rPr lang="en-US" b="1" dirty="0"/>
              <a:t>3-D Rotation</a:t>
            </a:r>
            <a:r>
              <a:rPr lang="en-US" dirty="0"/>
              <a:t> in the left pane, and then in the right pane, under </a:t>
            </a:r>
            <a:r>
              <a:rPr lang="en-US" b="1" dirty="0"/>
              <a:t>Rotation</a:t>
            </a:r>
            <a:r>
              <a:rPr lang="en-US" dirty="0"/>
              <a:t>, do the following:</a:t>
            </a:r>
          </a:p>
          <a:p>
            <a:pPr marL="698830" lvl="1" indent="-232943" defTabSz="931774">
              <a:buFont typeface="Arial" pitchFamily="34" charset="0"/>
              <a:buChar char="•"/>
              <a:defRPr/>
            </a:pPr>
            <a:r>
              <a:rPr lang="en-US" dirty="0"/>
              <a:t>In the </a:t>
            </a:r>
            <a:r>
              <a:rPr lang="en-US" b="1" dirty="0"/>
              <a:t>X</a:t>
            </a:r>
            <a:r>
              <a:rPr lang="en-US" dirty="0"/>
              <a:t> box, enter </a:t>
            </a:r>
            <a:r>
              <a:rPr lang="en-US" b="1" dirty="0"/>
              <a:t>40°</a:t>
            </a:r>
            <a:r>
              <a:rPr lang="en-US" dirty="0"/>
              <a:t>.</a:t>
            </a:r>
          </a:p>
          <a:p>
            <a:pPr marL="698830" lvl="1" indent="-232943" defTabSz="931774">
              <a:buFont typeface="Arial" pitchFamily="34" charset="0"/>
              <a:buChar char="•"/>
              <a:defRPr/>
            </a:pPr>
            <a:r>
              <a:rPr lang="en-US" dirty="0"/>
              <a:t>In the </a:t>
            </a:r>
            <a:r>
              <a:rPr lang="en-US" b="1" dirty="0"/>
              <a:t>Perspective</a:t>
            </a:r>
            <a:r>
              <a:rPr lang="en-US" dirty="0"/>
              <a:t> box, enter </a:t>
            </a:r>
            <a:r>
              <a:rPr lang="en-US" b="1" dirty="0"/>
              <a:t>60°</a:t>
            </a:r>
            <a:r>
              <a:rPr lang="en-US" dirty="0"/>
              <a:t>.</a:t>
            </a:r>
          </a:p>
          <a:p>
            <a:pPr marL="232943" indent="-232943" defTabSz="931774">
              <a:buFont typeface="+mj-lt"/>
              <a:buAutoNum type="arabicPeriod"/>
              <a:defRPr/>
            </a:pPr>
            <a:r>
              <a:rPr lang="en-US" dirty="0"/>
              <a:t>On the </a:t>
            </a:r>
            <a:r>
              <a:rPr lang="en-US" b="1" dirty="0"/>
              <a:t>Insert </a:t>
            </a:r>
            <a:r>
              <a:rPr lang="en-US" dirty="0"/>
              <a:t>tab, in the </a:t>
            </a:r>
            <a:r>
              <a:rPr lang="en-US" b="1" dirty="0"/>
              <a:t>Illustrations </a:t>
            </a:r>
            <a:r>
              <a:rPr lang="en-US" dirty="0"/>
              <a:t>group, click </a:t>
            </a:r>
            <a:r>
              <a:rPr lang="en-US" b="1" dirty="0"/>
              <a:t>Shapes</a:t>
            </a:r>
            <a:r>
              <a:rPr lang="en-US" dirty="0"/>
              <a:t>, and then under </a:t>
            </a:r>
            <a:r>
              <a:rPr lang="en-US" b="1" dirty="0"/>
              <a:t>Rectangles</a:t>
            </a:r>
            <a:r>
              <a:rPr lang="en-US" dirty="0"/>
              <a:t> click </a:t>
            </a:r>
            <a:r>
              <a:rPr lang="en-US" b="1" dirty="0"/>
              <a:t>Rectangle</a:t>
            </a:r>
            <a:r>
              <a:rPr lang="en-US" dirty="0"/>
              <a:t> (first option from the left). On the slide, drag to draw a rectangle. </a:t>
            </a:r>
          </a:p>
          <a:p>
            <a:pPr marL="232943" indent="-232943" defTabSz="931774">
              <a:buFont typeface="+mj-lt"/>
              <a:buAutoNum type="arabicPeriod"/>
              <a:defRPr/>
            </a:pPr>
            <a:r>
              <a:rPr lang="en-US" dirty="0"/>
              <a:t>Select the rectangle.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98830" lvl="1" indent="-232943" defTabSz="931774">
              <a:buFont typeface="Arial" pitchFamily="34" charset="0"/>
              <a:buChar char="•"/>
              <a:defRPr/>
            </a:pPr>
            <a:r>
              <a:rPr lang="en-US" dirty="0"/>
              <a:t>In the </a:t>
            </a:r>
            <a:r>
              <a:rPr lang="en-US" b="1" dirty="0"/>
              <a:t>Shape Height </a:t>
            </a:r>
            <a:r>
              <a:rPr lang="en-US" dirty="0"/>
              <a:t>box, enter </a:t>
            </a:r>
            <a:r>
              <a:rPr lang="en-US" b="1" dirty="0"/>
              <a:t>2.5”</a:t>
            </a:r>
            <a:r>
              <a:rPr lang="en-US" dirty="0"/>
              <a:t>.</a:t>
            </a:r>
          </a:p>
          <a:p>
            <a:pPr marL="698830" lvl="1" indent="-232943" defTabSz="931774">
              <a:buFont typeface="Arial" pitchFamily="34" charset="0"/>
              <a:buChar char="•"/>
              <a:defRPr/>
            </a:pPr>
            <a:r>
              <a:rPr lang="en-US" dirty="0"/>
              <a:t>In the </a:t>
            </a:r>
            <a:r>
              <a:rPr lang="en-US" b="1" dirty="0"/>
              <a:t>Shape Width </a:t>
            </a:r>
            <a:r>
              <a:rPr lang="en-US" dirty="0"/>
              <a:t>box, enter </a:t>
            </a:r>
            <a:r>
              <a:rPr lang="en-US" b="1" dirty="0"/>
              <a:t>2”</a:t>
            </a:r>
            <a:r>
              <a:rPr lang="en-US" dirty="0"/>
              <a:t>.</a:t>
            </a:r>
          </a:p>
          <a:p>
            <a:pPr marL="232943" indent="-232943">
              <a:buFont typeface="+mj-lt"/>
              <a:buAutoNum type="arabicPeriod"/>
            </a:pPr>
            <a:r>
              <a:rPr lang="en-US" dirty="0"/>
              <a:t>Under </a:t>
            </a:r>
            <a:r>
              <a:rPr lang="en-US" b="1" dirty="0"/>
              <a:t>Drawing Tools</a:t>
            </a:r>
            <a:r>
              <a:rPr lang="en-US" dirty="0"/>
              <a:t>, on the </a:t>
            </a:r>
            <a:r>
              <a:rPr lang="en-US" b="1" dirty="0"/>
              <a:t>Format</a:t>
            </a:r>
            <a:r>
              <a:rPr lang="en-US" dirty="0"/>
              <a:t> tab, in the </a:t>
            </a:r>
            <a:r>
              <a:rPr lang="en-US" b="1" dirty="0"/>
              <a:t>Shape</a:t>
            </a:r>
            <a:r>
              <a:rPr lang="en-US" dirty="0"/>
              <a:t> </a:t>
            </a:r>
            <a:r>
              <a:rPr lang="en-US" b="1" dirty="0"/>
              <a:t>Styles</a:t>
            </a:r>
            <a:r>
              <a:rPr lang="en-US" dirty="0"/>
              <a:t> group, click </a:t>
            </a:r>
            <a:r>
              <a:rPr lang="en-US" b="1" dirty="0"/>
              <a:t>Shape</a:t>
            </a:r>
            <a:r>
              <a:rPr lang="en-US" dirty="0"/>
              <a:t> </a:t>
            </a:r>
            <a:r>
              <a:rPr lang="en-US" b="1" dirty="0"/>
              <a:t>Fill</a:t>
            </a:r>
            <a:r>
              <a:rPr lang="en-US" dirty="0"/>
              <a:t>, point to </a:t>
            </a:r>
            <a:r>
              <a:rPr lang="en-US" b="1" dirty="0"/>
              <a:t>Gradient</a:t>
            </a:r>
            <a:r>
              <a:rPr lang="en-US" dirty="0"/>
              <a:t>, and then click </a:t>
            </a:r>
            <a:r>
              <a:rPr lang="en-US" b="1" dirty="0"/>
              <a:t>More</a:t>
            </a:r>
            <a:r>
              <a:rPr lang="en-US" dirty="0"/>
              <a:t> </a:t>
            </a:r>
            <a:r>
              <a:rPr lang="en-US" b="1" dirty="0"/>
              <a:t>Gradients</a:t>
            </a:r>
            <a:r>
              <a:rPr lang="en-US" dirty="0"/>
              <a:t>. In the </a:t>
            </a:r>
            <a:r>
              <a:rPr lang="en-US" b="1" dirty="0"/>
              <a:t>Format Shape </a:t>
            </a:r>
            <a:r>
              <a:rPr lang="en-US" dirty="0"/>
              <a:t>dialog box click </a:t>
            </a:r>
            <a:r>
              <a:rPr lang="en-US" b="1" dirty="0"/>
              <a:t>Fill</a:t>
            </a:r>
            <a:r>
              <a:rPr lang="en-US" dirty="0"/>
              <a:t> in the left pane, select </a:t>
            </a:r>
            <a:r>
              <a:rPr lang="en-US" b="1" dirty="0"/>
              <a:t>Gradient fill </a:t>
            </a:r>
            <a:r>
              <a:rPr lang="en-US" dirty="0"/>
              <a:t>in the </a:t>
            </a:r>
            <a:r>
              <a:rPr lang="en-US" b="1" dirty="0"/>
              <a:t>Fill</a:t>
            </a:r>
            <a:r>
              <a:rPr lang="en-US" dirty="0"/>
              <a:t> pane, and then do the following:</a:t>
            </a:r>
          </a:p>
          <a:p>
            <a:pPr marL="640594" lvl="1" indent="-174708">
              <a:buFont typeface="Arial" pitchFamily="34" charset="0"/>
              <a:buChar char="•"/>
            </a:pPr>
            <a:r>
              <a:rPr lang="en-US" dirty="0"/>
              <a:t>In the </a:t>
            </a:r>
            <a:r>
              <a:rPr lang="en-US" b="1" dirty="0"/>
              <a:t>Type</a:t>
            </a:r>
            <a:r>
              <a:rPr lang="en-US" dirty="0"/>
              <a:t> list, select </a:t>
            </a:r>
            <a:r>
              <a:rPr lang="en-US" b="1" dirty="0"/>
              <a:t>Linear</a:t>
            </a:r>
            <a:r>
              <a:rPr lang="en-US" dirty="0"/>
              <a:t>. </a:t>
            </a:r>
          </a:p>
          <a:p>
            <a:pPr marL="640594" lvl="1" indent="-174708">
              <a:buFont typeface="Arial" pitchFamily="34" charset="0"/>
              <a:buChar char="•"/>
            </a:pPr>
            <a:r>
              <a:rPr lang="en-US" dirty="0"/>
              <a:t>In the </a:t>
            </a:r>
            <a:r>
              <a:rPr lang="en-US" b="1" dirty="0"/>
              <a:t>Angle</a:t>
            </a:r>
            <a:r>
              <a:rPr lang="en-US" dirty="0"/>
              <a:t> box, enter </a:t>
            </a:r>
            <a:r>
              <a:rPr lang="en-US" b="1" dirty="0"/>
              <a:t>90</a:t>
            </a:r>
            <a:r>
              <a:rPr lang="en-US" dirty="0"/>
              <a:t>.</a:t>
            </a:r>
          </a:p>
          <a:p>
            <a:pPr marL="640594" lvl="1" indent="-174708">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32943" indent="-232943">
              <a:buFont typeface="+mj-lt"/>
              <a:buAutoNum type="arabicPeriod"/>
            </a:pPr>
            <a:r>
              <a:rPr lang="en-US" dirty="0"/>
              <a:t>Also under </a:t>
            </a:r>
            <a:r>
              <a:rPr lang="en-US" b="1" dirty="0"/>
              <a:t>Gradient stops</a:t>
            </a:r>
            <a:r>
              <a:rPr lang="en-US" dirty="0"/>
              <a:t>, customize the gradient stops as follows:</a:t>
            </a:r>
          </a:p>
          <a:p>
            <a:pPr marL="640594" lvl="1" indent="-174708">
              <a:buFont typeface="Arial" pitchFamily="34" charset="0"/>
              <a:buChar char="•"/>
            </a:pPr>
            <a:r>
              <a:rPr lang="en-US" dirty="0"/>
              <a:t>Select the first stop 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0%</a:t>
            </a:r>
            <a:r>
              <a:rPr lang="en-US" dirty="0"/>
              <a:t>.</a:t>
            </a:r>
          </a:p>
          <a:p>
            <a:pPr marL="1164717" lvl="2" indent="-232943">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Dark</a:t>
            </a:r>
            <a:r>
              <a:rPr lang="en-US" dirty="0"/>
              <a:t> </a:t>
            </a:r>
            <a:r>
              <a:rPr lang="en-US" b="1" dirty="0"/>
              <a:t>Blue</a:t>
            </a:r>
            <a:r>
              <a:rPr lang="en-US" dirty="0"/>
              <a:t>, </a:t>
            </a:r>
            <a:r>
              <a:rPr lang="en-US" b="1" dirty="0"/>
              <a:t>Text</a:t>
            </a:r>
            <a:r>
              <a:rPr lang="en-US" dirty="0"/>
              <a:t> </a:t>
            </a:r>
            <a:r>
              <a:rPr lang="en-US" b="1" dirty="0"/>
              <a:t>2 </a:t>
            </a:r>
            <a:r>
              <a:rPr lang="en-US" dirty="0"/>
              <a:t>(first row, fourth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 </a:t>
            </a:r>
          </a:p>
          <a:p>
            <a:pPr marL="640594" lvl="1" indent="-174708">
              <a:buFont typeface="Arial" pitchFamily="34" charset="0"/>
              <a:buChar char="•"/>
            </a:pPr>
            <a:r>
              <a:rPr lang="en-US" dirty="0"/>
              <a:t>Select the second stop 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50%</a:t>
            </a:r>
            <a:r>
              <a:rPr lang="en-US" dirty="0"/>
              <a:t>.</a:t>
            </a:r>
          </a:p>
          <a:p>
            <a:pPr marL="1164717" lvl="2" indent="-232943" defTabSz="931774">
              <a:buFont typeface="Arial" pitchFamily="34" charset="0"/>
              <a:buChar char="•"/>
              <a:defRP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58</a:t>
            </a:r>
            <a:r>
              <a:rPr lang="en-US" dirty="0"/>
              <a:t>, Green: </a:t>
            </a:r>
            <a:r>
              <a:rPr lang="en-US" b="1" dirty="0"/>
              <a:t>107</a:t>
            </a:r>
            <a:r>
              <a:rPr lang="en-US" dirty="0"/>
              <a:t>, Blue: </a:t>
            </a:r>
            <a:r>
              <a:rPr lang="en-US" b="1" dirty="0"/>
              <a:t>165</a:t>
            </a:r>
            <a:r>
              <a:rPr lang="en-US" dirty="0"/>
              <a: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 </a:t>
            </a:r>
          </a:p>
          <a:p>
            <a:pPr marL="640594" lvl="1" indent="-174708">
              <a:buFont typeface="Arial" pitchFamily="34" charset="0"/>
              <a:buChar char="•"/>
            </a:pPr>
            <a:r>
              <a:rPr lang="en-US" dirty="0"/>
              <a:t>Select the third stop 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100%</a:t>
            </a:r>
            <a:r>
              <a:rPr lang="en-US" dirty="0"/>
              <a:t>.</a:t>
            </a:r>
          </a:p>
          <a:p>
            <a:pPr marL="1164717" lvl="2" indent="-232943">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Dark Blue, Text 2, Darker 25% </a:t>
            </a:r>
            <a:r>
              <a:rPr lang="en-US" dirty="0"/>
              <a:t>(fifth row, fourth option from the left).In the </a:t>
            </a:r>
            <a:r>
              <a:rPr lang="en-US" b="1" dirty="0"/>
              <a:t>Transparency</a:t>
            </a:r>
            <a:r>
              <a:rPr lang="en-US" dirty="0"/>
              <a:t> box, enter </a:t>
            </a:r>
            <a:r>
              <a:rPr lang="en-US" b="1" dirty="0"/>
              <a:t>0%. </a:t>
            </a:r>
            <a:endParaRPr lang="en-US" dirty="0"/>
          </a:p>
          <a:p>
            <a:pPr marL="232943" indent="-232943" defTabSz="931774">
              <a:buFont typeface="+mj-lt"/>
              <a:buAutoNum type="arabicPeriod"/>
              <a:defRPr/>
            </a:pPr>
            <a:r>
              <a:rPr lang="en-US" dirty="0"/>
              <a:t>Also in the </a:t>
            </a:r>
            <a:r>
              <a:rPr lang="en-US" b="1" dirty="0"/>
              <a:t>Format Shape </a:t>
            </a:r>
            <a:r>
              <a:rPr lang="en-US" dirty="0"/>
              <a:t>dialog box, click </a:t>
            </a:r>
            <a:r>
              <a:rPr lang="en-US" b="1" dirty="0"/>
              <a:t>Line Color </a:t>
            </a:r>
            <a:r>
              <a:rPr lang="en-US" dirty="0"/>
              <a:t>in the left pane, and then select </a:t>
            </a:r>
            <a:r>
              <a:rPr lang="en-US" b="1" dirty="0"/>
              <a:t>No line </a:t>
            </a:r>
            <a:r>
              <a:rPr lang="en-US" dirty="0"/>
              <a:t>in the </a:t>
            </a:r>
            <a:r>
              <a:rPr lang="en-US" b="1" dirty="0"/>
              <a:t>Line Color </a:t>
            </a:r>
            <a:r>
              <a:rPr lang="en-US" dirty="0"/>
              <a:t>pane. </a:t>
            </a:r>
          </a:p>
          <a:p>
            <a:pPr marL="232943" indent="-232943" defTabSz="931774">
              <a:buFont typeface="+mj-lt"/>
              <a:buAutoNum type="arabicPeriod"/>
              <a:defRPr/>
            </a:pPr>
            <a:r>
              <a:rPr lang="en-US" dirty="0"/>
              <a:t>Also in the </a:t>
            </a:r>
            <a:r>
              <a:rPr lang="en-US" b="1" dirty="0"/>
              <a:t>Format Shape </a:t>
            </a:r>
            <a:r>
              <a:rPr lang="en-US" dirty="0"/>
              <a:t>dialog box, click </a:t>
            </a:r>
            <a:r>
              <a:rPr lang="en-US" b="1" dirty="0"/>
              <a:t>Shadow </a:t>
            </a:r>
            <a:r>
              <a:rPr lang="en-US" dirty="0"/>
              <a:t>in the left pane, and then do the following in the </a:t>
            </a:r>
            <a:r>
              <a:rPr lang="en-US" b="1" dirty="0"/>
              <a:t>Shadow</a:t>
            </a:r>
            <a:r>
              <a:rPr lang="en-US" dirty="0"/>
              <a:t> pane:</a:t>
            </a:r>
          </a:p>
          <a:p>
            <a:pPr marL="698830" lvl="1" indent="-232943" defTabSz="931774">
              <a:buFont typeface="Arial" pitchFamily="34" charset="0"/>
              <a:buChar char="•"/>
              <a:defRPr/>
            </a:pPr>
            <a:r>
              <a:rPr lang="en-US" dirty="0"/>
              <a:t>Click the button next to </a:t>
            </a:r>
            <a:r>
              <a:rPr lang="en-US" b="1" dirty="0"/>
              <a:t>Presets</a:t>
            </a:r>
            <a:r>
              <a:rPr lang="en-US" dirty="0"/>
              <a:t>, and then under </a:t>
            </a:r>
            <a:r>
              <a:rPr lang="en-US" b="1" dirty="0"/>
              <a:t>Perspective</a:t>
            </a:r>
            <a:r>
              <a:rPr lang="en-US" dirty="0"/>
              <a:t> click </a:t>
            </a:r>
            <a:r>
              <a:rPr lang="en-US" b="1" dirty="0"/>
              <a:t>Perspective</a:t>
            </a:r>
            <a:r>
              <a:rPr lang="en-US" dirty="0"/>
              <a:t> </a:t>
            </a:r>
            <a:r>
              <a:rPr lang="en-US" b="1" dirty="0"/>
              <a:t>Diagonal</a:t>
            </a:r>
            <a:r>
              <a:rPr lang="en-US" dirty="0"/>
              <a:t> </a:t>
            </a:r>
            <a:r>
              <a:rPr lang="en-US" b="1" dirty="0"/>
              <a:t>Upper</a:t>
            </a:r>
            <a:r>
              <a:rPr lang="en-US" dirty="0"/>
              <a:t> </a:t>
            </a:r>
            <a:r>
              <a:rPr lang="en-US" b="1" dirty="0"/>
              <a:t>Left</a:t>
            </a:r>
            <a:r>
              <a:rPr lang="en-US" dirty="0"/>
              <a:t> (first row, first option from the left). </a:t>
            </a:r>
          </a:p>
          <a:p>
            <a:pPr marL="698830" lvl="1" indent="-232943" defTabSz="931774">
              <a:buFont typeface="Arial" pitchFamily="34" charset="0"/>
              <a:buChar char="•"/>
              <a:defRPr/>
            </a:pPr>
            <a:r>
              <a:rPr lang="en-US" dirty="0"/>
              <a:t>In the </a:t>
            </a:r>
            <a:r>
              <a:rPr lang="en-US" b="1" dirty="0"/>
              <a:t>Transparency</a:t>
            </a:r>
            <a:r>
              <a:rPr lang="en-US" dirty="0"/>
              <a:t> box, enter </a:t>
            </a:r>
            <a:r>
              <a:rPr lang="en-US" b="1" dirty="0"/>
              <a:t>80%</a:t>
            </a:r>
            <a:r>
              <a:rPr lang="en-US" dirty="0"/>
              <a:t>.</a:t>
            </a:r>
          </a:p>
          <a:p>
            <a:pPr marL="698830" lvl="1" indent="-232943" defTabSz="931774">
              <a:buFont typeface="Arial" pitchFamily="34" charset="0"/>
              <a:buChar char="•"/>
              <a:defRPr/>
            </a:pPr>
            <a:r>
              <a:rPr lang="en-US" dirty="0"/>
              <a:t>In the </a:t>
            </a:r>
            <a:r>
              <a:rPr lang="en-US" b="1" dirty="0"/>
              <a:t>Blur</a:t>
            </a:r>
            <a:r>
              <a:rPr lang="en-US" dirty="0"/>
              <a:t> box, enter </a:t>
            </a:r>
            <a:r>
              <a:rPr lang="en-US" b="1" dirty="0"/>
              <a:t>6 pt</a:t>
            </a:r>
            <a:r>
              <a:rPr lang="en-US" dirty="0"/>
              <a:t>.</a:t>
            </a:r>
          </a:p>
          <a:p>
            <a:pPr marL="232943" indent="-232943" defTabSz="931774">
              <a:buFont typeface="+mj-lt"/>
              <a:buAutoNum type="arabicPeriod"/>
              <a:defRPr/>
            </a:pPr>
            <a:r>
              <a:rPr lang="en-US" dirty="0"/>
              <a:t>Also in the </a:t>
            </a:r>
            <a:r>
              <a:rPr lang="en-US" b="1" dirty="0"/>
              <a:t>Format Shape </a:t>
            </a:r>
            <a:r>
              <a:rPr lang="en-US" dirty="0"/>
              <a:t>dialog box, click </a:t>
            </a:r>
            <a:r>
              <a:rPr lang="en-US" b="1" dirty="0"/>
              <a:t>3-D</a:t>
            </a:r>
            <a:r>
              <a:rPr lang="en-US" dirty="0"/>
              <a:t> </a:t>
            </a:r>
            <a:r>
              <a:rPr lang="en-US" b="1" dirty="0"/>
              <a:t>Format </a:t>
            </a:r>
            <a:r>
              <a:rPr lang="en-US" dirty="0"/>
              <a:t>in the left pane, and then do the following in the </a:t>
            </a:r>
            <a:r>
              <a:rPr lang="en-US" b="1" dirty="0"/>
              <a:t>3-D</a:t>
            </a:r>
            <a:r>
              <a:rPr lang="en-US" dirty="0"/>
              <a:t> </a:t>
            </a:r>
            <a:r>
              <a:rPr lang="en-US" b="1" dirty="0"/>
              <a:t>Format</a:t>
            </a:r>
            <a:r>
              <a:rPr lang="en-US" dirty="0"/>
              <a:t> pane:</a:t>
            </a:r>
          </a:p>
          <a:p>
            <a:pPr marL="698830" lvl="1" indent="-232943" defTabSz="931774">
              <a:buFont typeface="Arial" pitchFamily="34" charset="0"/>
              <a:buChar char="•"/>
              <a:defRPr/>
            </a:pPr>
            <a:r>
              <a:rPr lang="en-US" dirty="0"/>
              <a:t>Under </a:t>
            </a:r>
            <a:r>
              <a:rPr lang="en-US" b="1" dirty="0"/>
              <a:t>Bevel</a:t>
            </a:r>
            <a:r>
              <a:rPr lang="en-US" dirty="0"/>
              <a:t>, click the button next to </a:t>
            </a:r>
            <a:r>
              <a:rPr lang="en-US" b="1" dirty="0"/>
              <a:t>Top</a:t>
            </a:r>
            <a:r>
              <a:rPr lang="en-US" dirty="0"/>
              <a:t>, and then under </a:t>
            </a:r>
            <a:r>
              <a:rPr lang="en-US" b="1" dirty="0"/>
              <a:t>Bevel</a:t>
            </a:r>
            <a:r>
              <a:rPr lang="en-US" dirty="0"/>
              <a:t> click </a:t>
            </a:r>
            <a:r>
              <a:rPr lang="en-US" b="1" dirty="0"/>
              <a:t>Relaxed Inset </a:t>
            </a:r>
            <a:r>
              <a:rPr lang="en-US" dirty="0"/>
              <a:t>(first row, second option from the left). Next to </a:t>
            </a:r>
            <a:r>
              <a:rPr lang="en-US" b="1" dirty="0"/>
              <a:t>Top</a:t>
            </a:r>
            <a:r>
              <a:rPr lang="en-US" dirty="0"/>
              <a:t>, in the </a:t>
            </a:r>
            <a:r>
              <a:rPr lang="en-US" b="1" dirty="0"/>
              <a:t>Width</a:t>
            </a:r>
            <a:r>
              <a:rPr lang="en-US" dirty="0"/>
              <a:t> box, enter </a:t>
            </a:r>
            <a:r>
              <a:rPr lang="en-US" b="1" dirty="0"/>
              <a:t>6 pt</a:t>
            </a:r>
            <a:r>
              <a:rPr lang="en-US" dirty="0"/>
              <a:t>, and in the </a:t>
            </a:r>
            <a:r>
              <a:rPr lang="en-US" b="1" dirty="0"/>
              <a:t>Height</a:t>
            </a:r>
            <a:r>
              <a:rPr lang="en-US" dirty="0"/>
              <a:t> box, enter </a:t>
            </a:r>
            <a:r>
              <a:rPr lang="en-US" b="1" dirty="0"/>
              <a:t>6 pt</a:t>
            </a:r>
            <a:r>
              <a:rPr lang="en-US" dirty="0"/>
              <a:t>. </a:t>
            </a:r>
          </a:p>
          <a:p>
            <a:pPr marL="698830" lvl="1" indent="-232943" defTabSz="931774">
              <a:buFont typeface="Arial" pitchFamily="34" charset="0"/>
              <a:buChar char="•"/>
              <a:defRPr/>
            </a:pPr>
            <a:r>
              <a:rPr lang="en-US" dirty="0"/>
              <a:t>Under </a:t>
            </a:r>
            <a:r>
              <a:rPr lang="en-US" b="1" dirty="0"/>
              <a:t>Surface</a:t>
            </a:r>
            <a:r>
              <a:rPr lang="en-US" dirty="0"/>
              <a:t>, click the button next to </a:t>
            </a:r>
            <a:r>
              <a:rPr lang="en-US" b="1" dirty="0"/>
              <a:t>Material</a:t>
            </a:r>
            <a:r>
              <a:rPr lang="en-US" dirty="0"/>
              <a:t>, and then under </a:t>
            </a:r>
            <a:r>
              <a:rPr lang="en-US" b="1" dirty="0"/>
              <a:t>Standard</a:t>
            </a:r>
            <a:r>
              <a:rPr lang="en-US" dirty="0"/>
              <a:t> click </a:t>
            </a:r>
            <a:r>
              <a:rPr lang="en-US" b="1" dirty="0"/>
              <a:t>Warm Matte </a:t>
            </a:r>
            <a:r>
              <a:rPr lang="en-US" dirty="0"/>
              <a:t>(second option from the left). Click the button next to </a:t>
            </a:r>
            <a:r>
              <a:rPr lang="en-US" b="1" dirty="0"/>
              <a:t>Lighting</a:t>
            </a:r>
            <a:r>
              <a:rPr lang="en-US" dirty="0"/>
              <a:t>, and then under </a:t>
            </a:r>
            <a:r>
              <a:rPr lang="en-US" b="1" dirty="0"/>
              <a:t>Neutral</a:t>
            </a:r>
            <a:r>
              <a:rPr lang="en-US" dirty="0"/>
              <a:t> click </a:t>
            </a:r>
            <a:r>
              <a:rPr lang="en-US" b="1" dirty="0"/>
              <a:t>Three</a:t>
            </a:r>
            <a:r>
              <a:rPr lang="en-US" dirty="0"/>
              <a:t> </a:t>
            </a:r>
            <a:r>
              <a:rPr lang="en-US" b="1" dirty="0"/>
              <a:t>Point </a:t>
            </a:r>
            <a:r>
              <a:rPr lang="en-US" dirty="0"/>
              <a:t>(first row, first option from the left).</a:t>
            </a:r>
          </a:p>
          <a:p>
            <a:pPr marL="232943" indent="-232943" defTabSz="931774">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 </a:t>
            </a:r>
          </a:p>
          <a:p>
            <a:pPr marL="232943" indent="-232943" defTabSz="931774">
              <a:buFont typeface="+mj-lt"/>
              <a:buAutoNum type="arabicPeriod"/>
              <a:defRPr/>
            </a:pPr>
            <a:r>
              <a:rPr lang="en-US" dirty="0"/>
              <a:t>In the </a:t>
            </a:r>
            <a:r>
              <a:rPr lang="en-US" b="1" dirty="0"/>
              <a:t>Clip Art </a:t>
            </a:r>
            <a:r>
              <a:rPr lang="en-US" dirty="0"/>
              <a:t>pane, in the </a:t>
            </a:r>
            <a:r>
              <a:rPr lang="en-US" b="1" dirty="0"/>
              <a:t>Search for</a:t>
            </a:r>
            <a:r>
              <a:rPr lang="en-US" dirty="0"/>
              <a:t> box, enter </a:t>
            </a:r>
            <a:r>
              <a:rPr lang="en-US" b="1" dirty="0"/>
              <a:t>00058924.wmf</a:t>
            </a:r>
            <a:r>
              <a:rPr lang="en-US" dirty="0"/>
              <a:t>, select </a:t>
            </a:r>
            <a:r>
              <a:rPr lang="en-US" b="1" dirty="0"/>
              <a:t>Include Office.com content</a:t>
            </a:r>
            <a:r>
              <a:rPr lang="en-US" dirty="0"/>
              <a:t>, and then click </a:t>
            </a:r>
            <a:r>
              <a:rPr lang="en-US" b="1" dirty="0"/>
              <a:t>Go</a:t>
            </a:r>
            <a:r>
              <a:rPr lang="en-US" dirty="0"/>
              <a:t>. Select the clip art file and drag it onto the slide. (</a:t>
            </a:r>
            <a:r>
              <a:rPr lang="en-US" b="1" dirty="0"/>
              <a:t>Note:</a:t>
            </a:r>
            <a:r>
              <a:rPr lang="en-US" dirty="0"/>
              <a:t> If you choose another clip art file, the clip art must be in the Windows Metafile format [.</a:t>
            </a:r>
            <a:r>
              <a:rPr lang="en-US" dirty="0" err="1"/>
              <a:t>wmf</a:t>
            </a:r>
            <a:r>
              <a:rPr lang="en-US" dirty="0"/>
              <a:t>].)</a:t>
            </a:r>
          </a:p>
          <a:p>
            <a:pPr marL="232943" indent="-232943" defTabSz="931774">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In the </a:t>
            </a:r>
            <a:r>
              <a:rPr lang="en-US" b="1" dirty="0"/>
              <a:t>Microsoft Office PowerPoint </a:t>
            </a:r>
            <a:r>
              <a:rPr lang="en-US" dirty="0"/>
              <a:t>dialog box, click </a:t>
            </a:r>
            <a:r>
              <a:rPr lang="en-US" b="1" dirty="0"/>
              <a:t>Yes</a:t>
            </a:r>
            <a:r>
              <a:rPr lang="en-US" dirty="0"/>
              <a:t>. </a:t>
            </a:r>
            <a:endParaRPr lang="en-US" i="1" dirty="0"/>
          </a:p>
          <a:p>
            <a:pPr marL="232943" indent="-232943" defTabSz="931774">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2943" indent="-232943" defTabSz="931774">
              <a:buFont typeface="+mj-lt"/>
              <a:buAutoNum type="arabicPeriod"/>
              <a:defRPr/>
            </a:pPr>
            <a:r>
              <a:rPr lang="en-US" dirty="0"/>
              <a:t>In the </a:t>
            </a:r>
            <a:r>
              <a:rPr lang="en-US" b="1" dirty="0"/>
              <a:t>Selection and Visibility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2943" indent="-232943" defTabSz="931774">
              <a:buFont typeface="+mj-lt"/>
              <a:buAutoNum type="arabicPeriod"/>
              <a:defRPr/>
            </a:pPr>
            <a:r>
              <a:rPr lang="en-US" dirty="0"/>
              <a:t>Also in the </a:t>
            </a:r>
            <a:r>
              <a:rPr lang="en-US" b="1" dirty="0"/>
              <a:t>Selection and Visibility</a:t>
            </a:r>
            <a:r>
              <a:rPr lang="en-US" dirty="0"/>
              <a:t> pane, select the </a:t>
            </a:r>
            <a:r>
              <a:rPr lang="en-US" b="1" dirty="0"/>
              <a:t>Autoshape</a:t>
            </a:r>
            <a:r>
              <a:rPr lang="en-US" dirty="0"/>
              <a:t> object, and then press DELETE. </a:t>
            </a:r>
          </a:p>
          <a:p>
            <a:pPr marL="232943" indent="-232943" defTabSz="931774">
              <a:buFont typeface="+mj-lt"/>
              <a:buAutoNum type="arabicPeriod"/>
              <a:defRPr/>
            </a:pPr>
            <a:r>
              <a:rPr lang="en-US" dirty="0"/>
              <a:t>Also in the </a:t>
            </a:r>
            <a:r>
              <a:rPr lang="en-US" b="1" dirty="0"/>
              <a:t>Selection and Visibility</a:t>
            </a:r>
            <a:r>
              <a:rPr lang="en-US" dirty="0"/>
              <a:t> pane, select each object and drag it to one side of the slide, until the orange silhouette freeform shape is visible. (</a:t>
            </a:r>
            <a:r>
              <a:rPr lang="en-US" b="1" dirty="0"/>
              <a:t>Note:</a:t>
            </a:r>
            <a:r>
              <a:rPr lang="en-US" dirty="0"/>
              <a:t> The silhouette shape is directly on top of the dark brown rectangle in the back.) Delete all of the other freeform shapes except for the silhouette by selecting them in the </a:t>
            </a:r>
            <a:r>
              <a:rPr lang="en-US" b="1" dirty="0"/>
              <a:t>Selection and Visibility </a:t>
            </a:r>
            <a:r>
              <a:rPr lang="en-US" dirty="0"/>
              <a:t>pane and then pressing DELETE. </a:t>
            </a:r>
          </a:p>
          <a:p>
            <a:pPr marL="232943" indent="-232943" defTabSz="931774">
              <a:buFont typeface="+mj-lt"/>
              <a:buAutoNum type="arabicPeriod"/>
              <a:defRPr/>
            </a:pPr>
            <a:r>
              <a:rPr lang="en-US" dirty="0"/>
              <a:t>On the slide, select the silhouette shape.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98830" lvl="1" indent="-232943" defTabSz="931774">
              <a:buFont typeface="Arial" pitchFamily="34" charset="0"/>
              <a:buChar char="•"/>
              <a:defRPr/>
            </a:pPr>
            <a:r>
              <a:rPr lang="en-US" dirty="0"/>
              <a:t>In the </a:t>
            </a:r>
            <a:r>
              <a:rPr lang="en-US" b="1" dirty="0"/>
              <a:t>Shape Width </a:t>
            </a:r>
            <a:r>
              <a:rPr lang="en-US" dirty="0"/>
              <a:t>box, enter </a:t>
            </a:r>
            <a:r>
              <a:rPr lang="en-US" b="1" dirty="0"/>
              <a:t>1.8”</a:t>
            </a:r>
            <a:r>
              <a:rPr lang="en-US" dirty="0"/>
              <a:t>.</a:t>
            </a:r>
          </a:p>
          <a:p>
            <a:pPr marL="232943" indent="-232943" defTabSz="931774">
              <a:buFont typeface="+mj-lt"/>
              <a:buAutoNum type="arabicPeriod"/>
              <a:defRPr/>
            </a:pPr>
            <a:r>
              <a:rPr lang="en-US" dirty="0"/>
              <a:t>On the </a:t>
            </a:r>
            <a:r>
              <a:rPr lang="en-US" b="1" dirty="0"/>
              <a:t>Home</a:t>
            </a:r>
            <a:r>
              <a:rPr lang="en-US" dirty="0"/>
              <a:t> tab, in the bottom right corner of the </a:t>
            </a:r>
            <a:r>
              <a:rPr lang="en-US" b="1" dirty="0"/>
              <a:t>Drawing</a:t>
            </a:r>
            <a:r>
              <a:rPr lang="en-US" dirty="0"/>
              <a:t> group, click the </a:t>
            </a:r>
            <a:r>
              <a:rPr lang="en-US" b="1" dirty="0"/>
              <a:t>Format Shape </a:t>
            </a:r>
            <a:r>
              <a:rPr lang="en-US" dirty="0"/>
              <a:t>dialog box launcher. In the </a:t>
            </a:r>
            <a:r>
              <a:rPr lang="en-US" b="1" dirty="0"/>
              <a:t>Format Shape </a:t>
            </a:r>
            <a:r>
              <a:rPr lang="en-US" dirty="0"/>
              <a:t>dialog box, click </a:t>
            </a:r>
            <a:r>
              <a:rPr lang="en-US" b="1" dirty="0"/>
              <a:t>Fill </a:t>
            </a:r>
            <a:r>
              <a:rPr lang="en-US" dirty="0"/>
              <a:t>in the left pane, select </a:t>
            </a:r>
            <a:r>
              <a:rPr lang="en-US" b="1" dirty="0"/>
              <a:t>Solid fill </a:t>
            </a:r>
            <a:r>
              <a:rPr lang="en-US" dirty="0"/>
              <a:t>in the right pane, and then do the following:</a:t>
            </a:r>
          </a:p>
          <a:p>
            <a:pPr marL="698830" lvl="1" indent="-232943" defTabSz="931774">
              <a:buFont typeface="Arial" pitchFamily="34" charset="0"/>
              <a:buChar char="•"/>
              <a:defRPr/>
            </a:pPr>
            <a:r>
              <a:rPr lang="en-US" dirty="0"/>
              <a:t>Click the button next to </a:t>
            </a:r>
            <a:r>
              <a:rPr lang="en-US" b="1" dirty="0"/>
              <a:t>Color</a:t>
            </a:r>
            <a:r>
              <a:rPr lang="en-US" dirty="0"/>
              <a:t>, and then under </a:t>
            </a:r>
            <a:r>
              <a:rPr lang="en-US" b="1" dirty="0"/>
              <a:t>Theme Colors </a:t>
            </a:r>
            <a:r>
              <a:rPr lang="en-US" dirty="0"/>
              <a:t>click </a:t>
            </a:r>
            <a:r>
              <a:rPr lang="en-US" b="1" dirty="0"/>
              <a:t>Black, Text 1 </a:t>
            </a:r>
            <a:r>
              <a:rPr lang="en-US" dirty="0"/>
              <a:t>(first row, second option from the left).</a:t>
            </a:r>
          </a:p>
          <a:p>
            <a:pPr marL="698830" lvl="1" indent="-232943" defTabSz="931774">
              <a:buFont typeface="Arial" pitchFamily="34" charset="0"/>
              <a:buChar char="•"/>
              <a:defRPr/>
            </a:pPr>
            <a:r>
              <a:rPr lang="en-US" dirty="0"/>
              <a:t>In the </a:t>
            </a:r>
            <a:r>
              <a:rPr lang="en-US" b="1" dirty="0"/>
              <a:t>Transparency</a:t>
            </a:r>
            <a:r>
              <a:rPr lang="en-US" dirty="0"/>
              <a:t> box, enter </a:t>
            </a:r>
            <a:r>
              <a:rPr lang="en-US" b="1" dirty="0"/>
              <a:t>40%</a:t>
            </a:r>
            <a:r>
              <a:rPr lang="en-US" dirty="0"/>
              <a:t>.</a:t>
            </a:r>
          </a:p>
          <a:p>
            <a:pPr marL="232943" indent="-232943" defTabSz="931774">
              <a:buFont typeface="+mj-lt"/>
              <a:buAutoNum type="arabicPeriod"/>
              <a:defRPr/>
            </a:pPr>
            <a:r>
              <a:rPr lang="en-US" dirty="0"/>
              <a:t>On the slide, drag the silhouette on top of the blue rectangle. </a:t>
            </a:r>
          </a:p>
          <a:p>
            <a:pPr marL="232943" indent="-232943" defTabSz="931774">
              <a:buFont typeface="+mj-lt"/>
              <a:buAutoNum type="arabicPeriod"/>
              <a:defRPr/>
            </a:pPr>
            <a:r>
              <a:rPr lang="en-US" dirty="0"/>
              <a:t>Select the silhouette shape. Press the UP ARROW and DOWN ARROW keys to position the silhouette so that the bottom edge is just above the rectangle bevel edge. </a:t>
            </a:r>
          </a:p>
          <a:p>
            <a:pPr marL="232943" indent="-232943" defTabSz="931774">
              <a:buFont typeface="+mj-lt"/>
              <a:buAutoNum type="arabicPeriod"/>
              <a:defRPr/>
            </a:pPr>
            <a:r>
              <a:rPr lang="en-US" dirty="0"/>
              <a:t>Press and hold SHIFT and select the silhouette shape and the rectangle. On the </a:t>
            </a:r>
            <a:r>
              <a:rPr lang="en-US" b="1" dirty="0"/>
              <a:t>Home</a:t>
            </a:r>
            <a:r>
              <a:rPr lang="en-US" dirty="0"/>
              <a:t> tab, in the </a:t>
            </a:r>
            <a:r>
              <a:rPr lang="en-US" b="1" dirty="0"/>
              <a:t>Drawing </a:t>
            </a:r>
            <a:r>
              <a:rPr lang="en-US" dirty="0"/>
              <a:t>group, click </a:t>
            </a:r>
            <a:r>
              <a:rPr lang="en-US" b="1" dirty="0"/>
              <a:t>Arrange</a:t>
            </a:r>
            <a:r>
              <a:rPr lang="en-US" dirty="0"/>
              <a:t>, and then do the following:</a:t>
            </a:r>
          </a:p>
          <a:p>
            <a:pPr marL="698830" lvl="1" indent="-232943" defTabSz="931774">
              <a:buFont typeface="+mj-lt"/>
              <a:buAutoNum type="arabicPeriod"/>
              <a:defRPr/>
            </a:pPr>
            <a:r>
              <a:rPr lang="en-US" dirty="0"/>
              <a:t>Point to </a:t>
            </a:r>
            <a:r>
              <a:rPr lang="en-US" b="1" dirty="0"/>
              <a:t>Align</a:t>
            </a:r>
            <a:r>
              <a:rPr lang="en-US" dirty="0"/>
              <a:t>, and then click </a:t>
            </a:r>
            <a:r>
              <a:rPr lang="en-US" b="1" dirty="0"/>
              <a:t>Align Selected Objects</a:t>
            </a:r>
            <a:r>
              <a:rPr lang="en-US" dirty="0"/>
              <a:t>. </a:t>
            </a:r>
          </a:p>
          <a:p>
            <a:pPr marL="698830" lvl="1" indent="-232943" defTabSz="931774">
              <a:buFont typeface="+mj-lt"/>
              <a:buAutoNum type="arabicPeriod"/>
              <a:defRPr/>
            </a:pPr>
            <a:r>
              <a:rPr lang="en-US" dirty="0"/>
              <a:t>Point to </a:t>
            </a:r>
            <a:r>
              <a:rPr lang="en-US" b="1" dirty="0"/>
              <a:t>Align</a:t>
            </a:r>
            <a:r>
              <a:rPr lang="en-US" dirty="0"/>
              <a:t>, and then click </a:t>
            </a:r>
            <a:r>
              <a:rPr lang="en-US" b="1" dirty="0"/>
              <a:t>Align Center</a:t>
            </a:r>
            <a:r>
              <a:rPr lang="en-US" dirty="0"/>
              <a:t>.</a:t>
            </a:r>
          </a:p>
          <a:p>
            <a:pPr marL="698830" lvl="1" indent="-232943" defTabSz="931774">
              <a:buFont typeface="+mj-lt"/>
              <a:buAutoNum type="arabicPeriod"/>
              <a:defRPr/>
            </a:pPr>
            <a:r>
              <a:rPr lang="en-US" dirty="0"/>
              <a:t>Click </a:t>
            </a:r>
            <a:r>
              <a:rPr lang="en-US" b="1" dirty="0"/>
              <a:t>Group</a:t>
            </a:r>
            <a:r>
              <a:rPr lang="en-US" dirty="0"/>
              <a:t>.</a:t>
            </a:r>
          </a:p>
          <a:p>
            <a:pPr marL="232943" indent="-232943" defTabSz="931774">
              <a:buFont typeface="+mj-lt"/>
              <a:buAutoNum type="arabicPeriod"/>
              <a:defRPr/>
            </a:pPr>
            <a:r>
              <a:rPr lang="en-US" dirty="0"/>
              <a:t>Select the group. On the </a:t>
            </a:r>
            <a:r>
              <a:rPr lang="en-US" b="1" dirty="0"/>
              <a:t>Home</a:t>
            </a:r>
            <a:r>
              <a:rPr lang="en-US" dirty="0"/>
              <a:t> tab, in the </a:t>
            </a:r>
            <a:r>
              <a:rPr lang="en-US" b="1" dirty="0"/>
              <a:t>Drawing</a:t>
            </a:r>
            <a:r>
              <a:rPr lang="en-US" dirty="0"/>
              <a:t> group, click </a:t>
            </a:r>
            <a:r>
              <a:rPr lang="en-US" b="1" dirty="0"/>
              <a:t>Shape Effects</a:t>
            </a:r>
            <a:r>
              <a:rPr lang="en-US" dirty="0"/>
              <a:t>, point to </a:t>
            </a:r>
            <a:r>
              <a:rPr lang="en-US" b="1" dirty="0"/>
              <a:t>3-D Rotation</a:t>
            </a:r>
            <a:r>
              <a:rPr lang="en-US" dirty="0"/>
              <a:t>, and then under </a:t>
            </a:r>
            <a:r>
              <a:rPr lang="en-US" b="1" dirty="0"/>
              <a:t>Perspective</a:t>
            </a:r>
            <a:r>
              <a:rPr lang="en-US" dirty="0"/>
              <a:t> click </a:t>
            </a:r>
            <a:r>
              <a:rPr lang="en-US" b="1" dirty="0"/>
              <a:t>Perspective Right </a:t>
            </a:r>
            <a:r>
              <a:rPr lang="en-US" dirty="0"/>
              <a:t>(first row, third option from the left). </a:t>
            </a:r>
          </a:p>
          <a:p>
            <a:pPr marL="232943" indent="-232943" defTabSz="931774">
              <a:buFont typeface="+mj-lt"/>
              <a:buAutoNum type="arabicPeriod"/>
              <a:defRPr/>
            </a:pPr>
            <a:r>
              <a:rPr lang="en-US" dirty="0"/>
              <a:t>Drag the group and text box to position on the slide as needed. </a:t>
            </a:r>
          </a:p>
          <a:p>
            <a:r>
              <a:rPr lang="en-US" dirty="0"/>
              <a:t> </a:t>
            </a:r>
          </a:p>
          <a:p>
            <a:endParaRPr lang="en-US" dirty="0"/>
          </a:p>
          <a:p>
            <a:r>
              <a:rPr lang="en-US" dirty="0"/>
              <a:t>To reproduce the background on this slide, do the following: </a:t>
            </a:r>
          </a:p>
          <a:p>
            <a:pPr marL="232943" indent="-232943">
              <a:buFont typeface="+mj-lt"/>
              <a:buAutoNum type="arabicPeriod"/>
            </a:pPr>
            <a:r>
              <a:rPr lang="en-US" dirty="0"/>
              <a:t>Right-click  the slide background area, 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Gradient fill</a:t>
            </a:r>
            <a:r>
              <a:rPr lang="en-US" dirty="0"/>
              <a:t> in the right pane, and then do the following:</a:t>
            </a:r>
          </a:p>
          <a:p>
            <a:pPr marL="698830" lvl="1" indent="-232943">
              <a:buFont typeface="Arial" pitchFamily="34" charset="0"/>
              <a:buChar char="•"/>
            </a:pPr>
            <a:r>
              <a:rPr lang="en-US" dirty="0"/>
              <a:t>In the </a:t>
            </a:r>
            <a:r>
              <a:rPr lang="en-US" b="1" dirty="0"/>
              <a:t>Type</a:t>
            </a:r>
            <a:r>
              <a:rPr lang="en-US" dirty="0"/>
              <a:t> list, select </a:t>
            </a:r>
            <a:r>
              <a:rPr lang="en-US" b="1" dirty="0"/>
              <a:t>Linear</a:t>
            </a:r>
            <a:r>
              <a:rPr lang="en-US" dirty="0"/>
              <a:t>. </a:t>
            </a:r>
          </a:p>
          <a:p>
            <a:pPr marL="698830" lvl="1" indent="-232943">
              <a:buFont typeface="Arial" pitchFamily="34" charset="0"/>
              <a:buChar char="•"/>
            </a:pPr>
            <a:r>
              <a:rPr lang="en-US" dirty="0"/>
              <a:t>Click the button next to </a:t>
            </a:r>
            <a:r>
              <a:rPr lang="en-US" b="1" dirty="0"/>
              <a:t>Direction</a:t>
            </a:r>
            <a:r>
              <a:rPr lang="en-US" dirty="0"/>
              <a:t>, and then click </a:t>
            </a:r>
            <a:r>
              <a:rPr lang="en-US" b="1" dirty="0"/>
              <a:t>Linear Diagonal </a:t>
            </a:r>
            <a:r>
              <a:rPr lang="en-US" dirty="0"/>
              <a:t>(first row, first option from the left).</a:t>
            </a:r>
          </a:p>
          <a:p>
            <a:pPr marL="698830" lvl="1" indent="-232943">
              <a:buFont typeface="Arial" pitchFamily="34" charset="0"/>
              <a:buChar char="•"/>
            </a:pPr>
            <a:r>
              <a:rPr lang="en-US" dirty="0"/>
              <a:t>In the </a:t>
            </a:r>
            <a:r>
              <a:rPr lang="en-US" b="1" dirty="0"/>
              <a:t>Angle</a:t>
            </a:r>
            <a:r>
              <a:rPr lang="en-US" dirty="0"/>
              <a:t> box, enter </a:t>
            </a:r>
            <a:r>
              <a:rPr lang="en-US" b="1" dirty="0"/>
              <a:t>225°</a:t>
            </a:r>
            <a:r>
              <a:rPr lang="en-US" dirty="0"/>
              <a:t>.</a:t>
            </a:r>
          </a:p>
          <a:p>
            <a:pPr marL="698830" lvl="1" indent="-232943">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two stops appear in the drop-down list.</a:t>
            </a:r>
          </a:p>
          <a:p>
            <a:pPr marL="232943" indent="-232943">
              <a:buFont typeface="+mj-lt"/>
              <a:buAutoNum type="arabicPeriod"/>
            </a:pPr>
            <a:r>
              <a:rPr lang="en-US" dirty="0"/>
              <a:t>Also under </a:t>
            </a:r>
            <a:r>
              <a:rPr lang="en-US" b="1" dirty="0"/>
              <a:t>Gradient stops</a:t>
            </a:r>
            <a:r>
              <a:rPr lang="en-US" dirty="0"/>
              <a:t>, customize the gradient stops that you added as follows:</a:t>
            </a:r>
          </a:p>
          <a:p>
            <a:pPr marL="698830" lvl="1" indent="-232943">
              <a:buFont typeface="Arial" pitchFamily="34" charset="0"/>
              <a:buChar char="•"/>
            </a:pPr>
            <a:r>
              <a:rPr lang="en-US" dirty="0"/>
              <a:t>Select the first stop in the slider, and then do the following:</a:t>
            </a:r>
          </a:p>
          <a:p>
            <a:pPr marL="1164717" lvl="2" indent="-232943">
              <a:buFont typeface="Arial" pitchFamily="34" charset="0"/>
              <a:buChar char="•"/>
            </a:pPr>
            <a:r>
              <a:rPr lang="en-US" dirty="0"/>
              <a:t>In the </a:t>
            </a:r>
            <a:r>
              <a:rPr lang="en-US" b="1" dirty="0"/>
              <a:t>Position </a:t>
            </a:r>
            <a:r>
              <a:rPr lang="en-US" dirty="0"/>
              <a:t>box, enter </a:t>
            </a:r>
            <a:r>
              <a:rPr lang="en-US" b="1" dirty="0"/>
              <a:t>48%</a:t>
            </a:r>
            <a:r>
              <a:rPr lang="en-US" dirty="0"/>
              <a:t>.</a:t>
            </a:r>
          </a:p>
          <a:p>
            <a:pPr marL="1164717" lvl="2" indent="-232943">
              <a:buFont typeface="Arial" pitchFamily="34" charset="0"/>
              <a:buChar char="•"/>
            </a:pPr>
            <a:r>
              <a:rPr lang="en-US" dirty="0"/>
              <a:t>Click the button next to </a:t>
            </a:r>
            <a:r>
              <a:rPr lang="en-US" b="1" dirty="0"/>
              <a:t>Color</a:t>
            </a:r>
            <a:r>
              <a:rPr lang="en-US" dirty="0"/>
              <a:t>, and then under </a:t>
            </a:r>
            <a:r>
              <a:rPr lang="en-US" b="1" dirty="0"/>
              <a:t>Theme</a:t>
            </a:r>
            <a:r>
              <a:rPr lang="en-US" dirty="0"/>
              <a:t> </a:t>
            </a:r>
            <a:r>
              <a:rPr lang="en-US" b="1" dirty="0"/>
              <a:t>Colors</a:t>
            </a:r>
            <a:r>
              <a:rPr lang="en-US" dirty="0"/>
              <a:t> click </a:t>
            </a:r>
            <a:r>
              <a:rPr lang="en-US" b="1" dirty="0"/>
              <a:t>Black, Text 1, Lighter 5%</a:t>
            </a:r>
            <a:r>
              <a:rPr lang="en-US" dirty="0"/>
              <a:t> (sixth row, second option from the left). </a:t>
            </a:r>
          </a:p>
          <a:p>
            <a:pPr marL="698830" lvl="2" indent="-232943">
              <a:buFont typeface="Arial" pitchFamily="34" charset="0"/>
              <a:buChar char="•"/>
            </a:pPr>
            <a:r>
              <a:rPr lang="en-US" dirty="0"/>
              <a:t>Select the last stop in the slider, and then do the following:</a:t>
            </a:r>
          </a:p>
          <a:p>
            <a:pPr marL="1164717" lvl="3" indent="-232943">
              <a:buFont typeface="Arial" pitchFamily="34" charset="0"/>
              <a:buChar char="•"/>
            </a:pPr>
            <a:r>
              <a:rPr lang="en-US" dirty="0"/>
              <a:t>In the </a:t>
            </a:r>
            <a:r>
              <a:rPr lang="en-US" b="1" dirty="0"/>
              <a:t>Position </a:t>
            </a:r>
            <a:r>
              <a:rPr lang="en-US" dirty="0"/>
              <a:t>box, enter </a:t>
            </a:r>
            <a:r>
              <a:rPr lang="en-US" b="1" dirty="0"/>
              <a:t>94%</a:t>
            </a:r>
            <a:r>
              <a:rPr lang="en-US" dirty="0"/>
              <a:t>.</a:t>
            </a:r>
          </a:p>
          <a:p>
            <a:pPr marL="1164717" lvl="3" indent="-232943">
              <a:buFont typeface="Arial" pitchFamily="34" charset="0"/>
              <a:buChar char="•"/>
            </a:pPr>
            <a:r>
              <a:rPr lang="en-US" dirty="0"/>
              <a:t>Click the button next to </a:t>
            </a:r>
            <a:r>
              <a:rPr lang="en-US" b="1" dirty="0"/>
              <a:t>Color</a:t>
            </a:r>
            <a:r>
              <a:rPr lang="en-US" dirty="0"/>
              <a:t>, and then under </a:t>
            </a:r>
            <a:r>
              <a:rPr lang="en-US" b="1" dirty="0"/>
              <a:t>Theme</a:t>
            </a:r>
            <a:r>
              <a:rPr lang="en-US" dirty="0"/>
              <a:t> </a:t>
            </a:r>
            <a:r>
              <a:rPr lang="en-US" b="1" dirty="0"/>
              <a:t>Colors</a:t>
            </a:r>
            <a:r>
              <a:rPr lang="en-US" dirty="0"/>
              <a:t> click </a:t>
            </a:r>
            <a:r>
              <a:rPr lang="en-US" b="1" dirty="0"/>
              <a:t>Dark</a:t>
            </a:r>
            <a:r>
              <a:rPr lang="en-US" dirty="0"/>
              <a:t> </a:t>
            </a:r>
            <a:r>
              <a:rPr lang="en-US" b="1" dirty="0"/>
              <a:t>Blue, Text 2, Lighter 40% </a:t>
            </a:r>
            <a:r>
              <a:rPr lang="en-US" dirty="0"/>
              <a:t>(fourth row, fourth option from the left). </a:t>
            </a:r>
          </a:p>
          <a:p>
            <a:r>
              <a:rPr lang="en-US" dirty="0"/>
              <a:t> </a:t>
            </a:r>
          </a:p>
        </p:txBody>
      </p:sp>
      <p:sp>
        <p:nvSpPr>
          <p:cNvPr id="5" name="Slide Image Placeholder 4"/>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sz="7200" i="0" spc="-75"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
        <p:nvSpPr>
          <p:cNvPr id="9" name="Text Placeholder 8"/>
          <p:cNvSpPr>
            <a:spLocks noGrp="1"/>
          </p:cNvSpPr>
          <p:nvPr>
            <p:ph type="body" sz="quarter" idx="11" hasCustomPrompt="1"/>
          </p:nvPr>
        </p:nvSpPr>
        <p:spPr>
          <a:xfrm>
            <a:off x="384673" y="3117239"/>
            <a:ext cx="5636696" cy="332399"/>
          </a:xfrm>
        </p:spPr>
        <p:txBody>
          <a:bodyPr/>
          <a:lstStyle>
            <a:lvl1pPr marL="0" indent="0">
              <a:buNone/>
              <a:defRPr spc="-75"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Color Layout 5">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1070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413C9D41-024E-4446-AAEC-5F29EF13478B}" type="slidenum">
              <a:rPr lang="en-US" smtClean="0"/>
              <a:pPr/>
              <a:t>‹#›</a:t>
            </a:fld>
            <a:endParaRPr lang="en-US"/>
          </a:p>
        </p:txBody>
      </p:sp>
    </p:spTree>
    <p:extLst>
      <p:ext uri="{BB962C8B-B14F-4D97-AF65-F5344CB8AC3E}">
        <p14:creationId xmlns:p14="http://schemas.microsoft.com/office/powerpoint/2010/main" val="4814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498598"/>
          </a:xfrm>
        </p:spPr>
        <p:txBody>
          <a:bodyPr/>
          <a:lstStyle>
            <a:lvl1pPr>
              <a:defRPr sz="3600">
                <a:solidFill>
                  <a:srgbClr val="FFFF00"/>
                </a:solidFill>
                <a:latin typeface="+mn-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D238DE23-19AF-4869-9198-2E937C0385B6}" type="slidenum">
              <a:rPr lang="en-US" smtClean="0"/>
              <a:pPr/>
              <a:t>‹#›</a:t>
            </a:fld>
            <a:endParaRPr lang="en-US"/>
          </a:p>
        </p:txBody>
      </p:sp>
    </p:spTree>
    <p:extLst>
      <p:ext uri="{BB962C8B-B14F-4D97-AF65-F5344CB8AC3E}">
        <p14:creationId xmlns:p14="http://schemas.microsoft.com/office/powerpoint/2010/main" val="3924651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23248"/>
          </a:xfrm>
        </p:spPr>
        <p:txBody>
          <a:bodyPr/>
          <a:lstStyle>
            <a:lvl1pPr algn="ctr">
              <a:defRPr sz="4500">
                <a:solidFill>
                  <a:srgbClr val="FFFF00"/>
                </a:solidFill>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55813821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3879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782265"/>
          </a:xfrm>
        </p:spPr>
        <p:txBody>
          <a:bodyPr/>
          <a:lstStyle>
            <a:lvl1pPr marL="0" indent="0">
              <a:spcBef>
                <a:spcPts val="0"/>
              </a:spcBef>
              <a:spcAft>
                <a:spcPts val="675"/>
              </a:spcAft>
              <a:buNone/>
              <a:defRPr sz="3200" spc="-100" baseline="0">
                <a:latin typeface="Segoe UI Light" pitchFamily="34" charset="0"/>
              </a:defRPr>
            </a:lvl1pPr>
            <a:lvl2pPr marL="0" indent="0">
              <a:spcBef>
                <a:spcPts val="0"/>
              </a:spcBef>
              <a:spcAft>
                <a:spcPts val="300"/>
              </a:spcAft>
              <a:buNone/>
              <a:defRPr sz="1800" spc="-50"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54443162"/>
      </p:ext>
    </p:extLst>
  </p:cSld>
  <p:clrMapOvr>
    <a:masterClrMapping/>
  </p:clrMapOvr>
  <p:transition>
    <p:fade/>
  </p:transition>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782265"/>
          </a:xfrm>
        </p:spPr>
        <p:txBody>
          <a:bodyPr/>
          <a:lstStyle>
            <a:lvl1pPr marL="0" indent="0">
              <a:spcBef>
                <a:spcPts val="0"/>
              </a:spcBef>
              <a:spcAft>
                <a:spcPts val="675"/>
              </a:spcAft>
              <a:buNone/>
              <a:defRPr sz="3200" spc="-100" baseline="0">
                <a:latin typeface="Segoe UI Light" pitchFamily="34" charset="0"/>
              </a:defRPr>
            </a:lvl1pPr>
            <a:lvl2pPr marL="0" indent="0">
              <a:spcBef>
                <a:spcPts val="0"/>
              </a:spcBef>
              <a:spcAft>
                <a:spcPts val="300"/>
              </a:spcAft>
              <a:buNone/>
              <a:defRPr sz="1800" spc="-50" baseline="0">
                <a:gradFill flip="none" rotWithShape="1">
                  <a:gsLst>
                    <a:gs pos="0">
                      <a:schemeClr val="tx1">
                        <a:lumMod val="85000"/>
                      </a:schemeClr>
                    </a:gs>
                    <a:gs pos="86000">
                      <a:schemeClr val="tx1">
                        <a:lumMod val="85000"/>
                      </a:schemeClr>
                    </a:gs>
                  </a:gsLst>
                  <a:path path="circle">
                    <a:fillToRect r="100000" b="100000"/>
                  </a:path>
                  <a:tileRect l="-100000" t="-100000"/>
                </a:gradFill>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171536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3492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937342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34925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02416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sz="7200" i="0" spc="-75"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7"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17555285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64105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183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14341" tIns="57171" rIns="114341" bIns="57171"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939304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sz="7200" i="0" spc="-75"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
        <p:nvSpPr>
          <p:cNvPr id="9" name="Text Placeholder 8"/>
          <p:cNvSpPr>
            <a:spLocks noGrp="1"/>
          </p:cNvSpPr>
          <p:nvPr>
            <p:ph type="body" sz="quarter" idx="11" hasCustomPrompt="1"/>
          </p:nvPr>
        </p:nvSpPr>
        <p:spPr>
          <a:xfrm>
            <a:off x="384673" y="3117239"/>
            <a:ext cx="5636696" cy="332399"/>
          </a:xfrm>
        </p:spPr>
        <p:txBody>
          <a:bodyPr/>
          <a:lstStyle>
            <a:lvl1pPr marL="0" indent="0">
              <a:buNone/>
              <a:defRPr spc="-75"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86205729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sz="7200" i="0" spc="-75"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7"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65507186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22943235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217427524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209061422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3921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Color 2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0467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1810415580"/>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Color 3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3060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Color Layou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98052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Color Layout 5">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04613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sz="7200" i="0" spc="-75"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
        <p:nvSpPr>
          <p:cNvPr id="9" name="Text Placeholder 8"/>
          <p:cNvSpPr>
            <a:spLocks noGrp="1"/>
          </p:cNvSpPr>
          <p:nvPr>
            <p:ph type="body" sz="quarter" idx="11" hasCustomPrompt="1"/>
          </p:nvPr>
        </p:nvSpPr>
        <p:spPr>
          <a:xfrm>
            <a:off x="384673" y="3117239"/>
            <a:ext cx="5636696" cy="332399"/>
          </a:xfrm>
        </p:spPr>
        <p:txBody>
          <a:bodyPr/>
          <a:lstStyle>
            <a:lvl1pPr marL="0" indent="0">
              <a:buNone/>
              <a:defRPr spc="-75"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176298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sz="7200" i="0" spc="-75"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7"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361485784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377712413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163145919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153714785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72704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Color 2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57307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Color 3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51707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Color Layou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2279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Color Layout 5">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37208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413C9D41-024E-4446-AAEC-5F29EF13478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3310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7256802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782265"/>
          </a:xfrm>
        </p:spPr>
        <p:txBody>
          <a:bodyPr/>
          <a:lstStyle>
            <a:lvl1pPr marL="0" indent="0">
              <a:spcBef>
                <a:spcPts val="0"/>
              </a:spcBef>
              <a:spcAft>
                <a:spcPts val="675"/>
              </a:spcAft>
              <a:buNone/>
              <a:defRPr sz="3200" spc="-100" baseline="0">
                <a:latin typeface="Segoe UI Light" pitchFamily="34" charset="0"/>
              </a:defRPr>
            </a:lvl1pPr>
            <a:lvl2pPr marL="0" indent="0">
              <a:spcBef>
                <a:spcPts val="0"/>
              </a:spcBef>
              <a:spcAft>
                <a:spcPts val="300"/>
              </a:spcAft>
              <a:buNone/>
              <a:defRPr sz="1800" spc="-50"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23003841"/>
      </p:ext>
    </p:extLst>
  </p:cSld>
  <p:clrMapOvr>
    <a:masterClrMapping/>
  </p:clrMapOvr>
  <p:transition>
    <p:fade/>
  </p:transition>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67186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853" y="1143001"/>
            <a:ext cx="7772400" cy="114300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9979706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954368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Tree>
    <p:extLst>
      <p:ext uri="{BB962C8B-B14F-4D97-AF65-F5344CB8AC3E}">
        <p14:creationId xmlns:p14="http://schemas.microsoft.com/office/powerpoint/2010/main" val="13433731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spTree>
    <p:extLst>
      <p:ext uri="{BB962C8B-B14F-4D97-AF65-F5344CB8AC3E}">
        <p14:creationId xmlns:p14="http://schemas.microsoft.com/office/powerpoint/2010/main" val="215778041"/>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Tree>
    <p:extLst>
      <p:ext uri="{BB962C8B-B14F-4D97-AF65-F5344CB8AC3E}">
        <p14:creationId xmlns:p14="http://schemas.microsoft.com/office/powerpoint/2010/main" val="289569222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Tree>
    <p:extLst>
      <p:ext uri="{BB962C8B-B14F-4D97-AF65-F5344CB8AC3E}">
        <p14:creationId xmlns:p14="http://schemas.microsoft.com/office/powerpoint/2010/main" val="101867546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Tree>
    <p:extLst>
      <p:ext uri="{BB962C8B-B14F-4D97-AF65-F5344CB8AC3E}">
        <p14:creationId xmlns:p14="http://schemas.microsoft.com/office/powerpoint/2010/main" val="3072465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927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3906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val="1341543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5729" y="2942511"/>
            <a:ext cx="1916665"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 name="Text Box 3"/>
          <p:cNvSpPr txBox="1">
            <a:spLocks noChangeArrowheads="1"/>
          </p:cNvSpPr>
          <p:nvPr/>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C2C2C2">
                    <a:lumMod val="90000"/>
                  </a:srgbClr>
                </a:solidFill>
                <a:cs typeface="Arial" charset="0"/>
              </a:rPr>
              <a:t>© </a:t>
            </a:r>
            <a:r>
              <a:rPr lang="en-US" sz="700" dirty="0" smtClean="0">
                <a:solidFill>
                  <a:srgbClr val="C2C2C2">
                    <a:lumMod val="90000"/>
                  </a:srgbClr>
                </a:solidFill>
                <a:cs typeface="Arial" charset="0"/>
              </a:rPr>
              <a:t>2011 Microsoft </a:t>
            </a:r>
            <a:r>
              <a:rPr lang="en-US" sz="700" dirty="0">
                <a:solidFill>
                  <a:srgbClr val="C2C2C2">
                    <a:lumMod val="90000"/>
                  </a:srgbClr>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C2C2C2">
                    <a:lumMod val="90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C2C2C2">
                    <a:lumMod val="90000"/>
                  </a:srgbClr>
                </a:solidFill>
                <a:cs typeface="Arial" charset="0"/>
              </a:rPr>
            </a:br>
            <a:r>
              <a:rPr lang="en-US" sz="700" dirty="0">
                <a:solidFill>
                  <a:srgbClr val="C2C2C2">
                    <a:lumMod val="90000"/>
                  </a:srgbClr>
                </a:solidFill>
                <a:cs typeface="Arial" charset="0"/>
              </a:rPr>
              <a:t>MICROSOFT MAKES NO WARRANTIES, EXPRESS, IMPLIED OR STATUTORY, AS TO THE INFORMATION IN THIS PRESENTATION.</a:t>
            </a:r>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05729" y="2942511"/>
            <a:ext cx="1916665"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Text Box 3"/>
          <p:cNvSpPr txBox="1">
            <a:spLocks noChangeArrowheads="1"/>
          </p:cNvSpPr>
          <p:nvPr userDrawn="1"/>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C2C2C2">
                    <a:lumMod val="90000"/>
                  </a:srgbClr>
                </a:solidFill>
                <a:cs typeface="Arial" charset="0"/>
              </a:rPr>
              <a:t>© </a:t>
            </a:r>
            <a:r>
              <a:rPr lang="en-US" sz="700" dirty="0" smtClean="0">
                <a:solidFill>
                  <a:srgbClr val="C2C2C2">
                    <a:lumMod val="90000"/>
                  </a:srgbClr>
                </a:solidFill>
                <a:cs typeface="Arial" charset="0"/>
              </a:rPr>
              <a:t>2012 Microsoft </a:t>
            </a:r>
            <a:r>
              <a:rPr lang="en-US" sz="700" dirty="0">
                <a:solidFill>
                  <a:srgbClr val="C2C2C2">
                    <a:lumMod val="90000"/>
                  </a:srgbClr>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C2C2C2">
                    <a:lumMod val="90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C2C2C2">
                    <a:lumMod val="90000"/>
                  </a:srgbClr>
                </a:solidFill>
                <a:cs typeface="Arial" charset="0"/>
              </a:rPr>
            </a:br>
            <a:r>
              <a:rPr lang="en-US" sz="700" dirty="0">
                <a:solidFill>
                  <a:srgbClr val="C2C2C2">
                    <a:lumMod val="90000"/>
                  </a:srgbClr>
                </a:solidFill>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423575061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BD271169-D5A2-4E26-9D3F-58E320BF9E89}" type="slidenum">
              <a:rPr lang="en-US" smtClean="0">
                <a:solidFill>
                  <a:srgbClr val="3F3F3F">
                    <a:tint val="75000"/>
                  </a:srgbClr>
                </a:solidFill>
              </a:rPr>
              <a:pPr/>
              <a:t>‹#›</a:t>
            </a:fld>
            <a:endParaRPr lang="en-US" dirty="0">
              <a:solidFill>
                <a:srgbClr val="3F3F3F">
                  <a:tint val="75000"/>
                </a:srgbClr>
              </a:solidFill>
            </a:endParaRPr>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val="3629655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Slide Number Placeholder 4"/>
          <p:cNvSpPr>
            <a:spLocks noGrp="1"/>
          </p:cNvSpPr>
          <p:nvPr>
            <p:ph type="sldNum" sz="quarter" idx="12"/>
          </p:nvPr>
        </p:nvSpPr>
        <p:spPr>
          <a:xfrm>
            <a:off x="8686800" y="6441724"/>
            <a:ext cx="371717" cy="365125"/>
          </a:xfrm>
        </p:spPr>
        <p:txBody>
          <a:bodyPr/>
          <a:lstStyle/>
          <a:p>
            <a:fld id="{BD271169-D5A2-4E26-9D3F-58E320BF9E89}" type="slidenum">
              <a:rPr lang="en-US" smtClean="0">
                <a:solidFill>
                  <a:srgbClr val="3F3F3F">
                    <a:tint val="75000"/>
                  </a:srgbClr>
                </a:solidFill>
              </a:rPr>
              <a:pPr/>
              <a:t>‹#›</a:t>
            </a:fld>
            <a:endParaRPr lang="en-US" dirty="0">
              <a:solidFill>
                <a:srgbClr val="3F3F3F">
                  <a:tint val="75000"/>
                </a:srgbClr>
              </a:solidFill>
            </a:endParaRPr>
          </a:p>
        </p:txBody>
      </p:sp>
    </p:spTree>
    <p:extLst>
      <p:ext uri="{BB962C8B-B14F-4D97-AF65-F5344CB8AC3E}">
        <p14:creationId xmlns:p14="http://schemas.microsoft.com/office/powerpoint/2010/main" val="27049479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853" y="1143001"/>
            <a:ext cx="7772400" cy="114300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056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233938"/>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031682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Tree>
    <p:extLst>
      <p:ext uri="{BB962C8B-B14F-4D97-AF65-F5344CB8AC3E}">
        <p14:creationId xmlns:p14="http://schemas.microsoft.com/office/powerpoint/2010/main" val="36334875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Tree>
    <p:extLst>
      <p:ext uri="{BB962C8B-B14F-4D97-AF65-F5344CB8AC3E}">
        <p14:creationId xmlns:p14="http://schemas.microsoft.com/office/powerpoint/2010/main" val="720285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Tree>
    <p:extLst>
      <p:ext uri="{BB962C8B-B14F-4D97-AF65-F5344CB8AC3E}">
        <p14:creationId xmlns:p14="http://schemas.microsoft.com/office/powerpoint/2010/main" val="37642576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Tree>
    <p:extLst>
      <p:ext uri="{BB962C8B-B14F-4D97-AF65-F5344CB8AC3E}">
        <p14:creationId xmlns:p14="http://schemas.microsoft.com/office/powerpoint/2010/main" val="1541216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18687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8752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val="1294304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5729" y="2942511"/>
            <a:ext cx="1916665"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 name="Text Box 3"/>
          <p:cNvSpPr txBox="1">
            <a:spLocks noChangeArrowheads="1"/>
          </p:cNvSpPr>
          <p:nvPr/>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C2C2C2">
                    <a:lumMod val="90000"/>
                  </a:srgbClr>
                </a:solidFill>
                <a:cs typeface="Arial" charset="0"/>
              </a:rPr>
              <a:t>© </a:t>
            </a:r>
            <a:r>
              <a:rPr lang="en-US" sz="700" dirty="0" smtClean="0">
                <a:solidFill>
                  <a:srgbClr val="C2C2C2">
                    <a:lumMod val="90000"/>
                  </a:srgbClr>
                </a:solidFill>
                <a:cs typeface="Arial" charset="0"/>
              </a:rPr>
              <a:t>2011 Microsoft </a:t>
            </a:r>
            <a:r>
              <a:rPr lang="en-US" sz="700" dirty="0">
                <a:solidFill>
                  <a:srgbClr val="C2C2C2">
                    <a:lumMod val="90000"/>
                  </a:srgbClr>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C2C2C2">
                    <a:lumMod val="90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C2C2C2">
                    <a:lumMod val="90000"/>
                  </a:srgbClr>
                </a:solidFill>
                <a:cs typeface="Arial" charset="0"/>
              </a:rPr>
            </a:br>
            <a:r>
              <a:rPr lang="en-US" sz="700" dirty="0">
                <a:solidFill>
                  <a:srgbClr val="C2C2C2">
                    <a:lumMod val="90000"/>
                  </a:srgbClr>
                </a:solidFill>
                <a:cs typeface="Arial" charset="0"/>
              </a:rPr>
              <a:t>MICROSOFT MAKES NO WARRANTIES, EXPRESS, IMPLIED OR STATUTORY, AS TO THE INFORMATION IN THIS PRESENTATION.</a:t>
            </a:r>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05729" y="2942511"/>
            <a:ext cx="1916665"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Text Box 3"/>
          <p:cNvSpPr txBox="1">
            <a:spLocks noChangeArrowheads="1"/>
          </p:cNvSpPr>
          <p:nvPr userDrawn="1"/>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C2C2C2">
                    <a:lumMod val="90000"/>
                  </a:srgbClr>
                </a:solidFill>
                <a:cs typeface="Arial" charset="0"/>
              </a:rPr>
              <a:t>© </a:t>
            </a:r>
            <a:r>
              <a:rPr lang="en-US" sz="700" dirty="0" smtClean="0">
                <a:solidFill>
                  <a:srgbClr val="C2C2C2">
                    <a:lumMod val="90000"/>
                  </a:srgbClr>
                </a:solidFill>
                <a:cs typeface="Arial" charset="0"/>
              </a:rPr>
              <a:t>2012 Microsoft </a:t>
            </a:r>
            <a:r>
              <a:rPr lang="en-US" sz="700" dirty="0">
                <a:solidFill>
                  <a:srgbClr val="C2C2C2">
                    <a:lumMod val="90000"/>
                  </a:srgbClr>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C2C2C2">
                    <a:lumMod val="90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C2C2C2">
                    <a:lumMod val="90000"/>
                  </a:srgbClr>
                </a:solidFill>
                <a:cs typeface="Arial" charset="0"/>
              </a:rPr>
            </a:br>
            <a:r>
              <a:rPr lang="en-US" sz="700" dirty="0">
                <a:solidFill>
                  <a:srgbClr val="C2C2C2">
                    <a:lumMod val="90000"/>
                  </a:srgbClr>
                </a:solidFill>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193582620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BD271169-D5A2-4E26-9D3F-58E320BF9E89}" type="slidenum">
              <a:rPr lang="en-US" smtClean="0">
                <a:solidFill>
                  <a:srgbClr val="3F3F3F">
                    <a:tint val="75000"/>
                  </a:srgbClr>
                </a:solidFill>
              </a:rPr>
              <a:pPr/>
              <a:t>‹#›</a:t>
            </a:fld>
            <a:endParaRPr lang="en-US" dirty="0">
              <a:solidFill>
                <a:srgbClr val="3F3F3F">
                  <a:tint val="75000"/>
                </a:srgbClr>
              </a:solidFill>
            </a:endParaRPr>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val="38082600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Color 2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93035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Color 3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206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Color Layou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1"/>
            <a:ext cx="8363937" cy="150041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86" r:id="rId13"/>
    <p:sldLayoutId id="2147483751" r:id="rId14"/>
    <p:sldLayoutId id="2147483752" r:id="rId15"/>
  </p:sldLayoutIdLst>
  <p:transition>
    <p:fade/>
  </p:transition>
  <p:hf hdr="0" ftr="0" dt="0"/>
  <p:txStyles>
    <p:title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259660" indent="-259660" algn="l" defTabSz="686047"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j-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100" kern="1200">
          <a:gradFill>
            <a:gsLst>
              <a:gs pos="0">
                <a:schemeClr val="tx1">
                  <a:lumMod val="75000"/>
                  <a:lumOff val="25000"/>
                </a:schemeClr>
              </a:gs>
              <a:gs pos="86000">
                <a:schemeClr val="tx1">
                  <a:lumMod val="75000"/>
                  <a:lumOff val="25000"/>
                </a:schemeClr>
              </a:gs>
            </a:gsLst>
            <a:lin ang="5400000" scaled="0"/>
          </a:gradFill>
          <a:latin typeface="+mj-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a:gradFill>
            <a:gsLst>
              <a:gs pos="0">
                <a:schemeClr val="tx1">
                  <a:lumMod val="75000"/>
                  <a:lumOff val="25000"/>
                </a:schemeClr>
              </a:gs>
              <a:gs pos="86000">
                <a:schemeClr val="tx1">
                  <a:lumMod val="75000"/>
                  <a:lumOff val="25000"/>
                </a:schemeClr>
              </a:gs>
            </a:gsLst>
            <a:lin ang="5400000" scaled="0"/>
          </a:gradFill>
          <a:latin typeface="+mj-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j-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j-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1"/>
            <a:ext cx="8363937" cy="193283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978692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p:fade/>
  </p:transition>
  <p:hf hdr="0" ftr="0" dt="0"/>
  <p:txStyles>
    <p:titleStyle>
      <a:lvl1pPr algn="l" defTabSz="686047" rtl="0" eaLnBrk="1" latinLnBrk="0" hangingPunct="1">
        <a:lnSpc>
          <a:spcPct val="90000"/>
        </a:lnSpc>
        <a:spcBef>
          <a:spcPct val="0"/>
        </a:spcBef>
        <a:buNone/>
        <a:defRPr lang="en-US" sz="48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259660" indent="-259660" algn="l" defTabSz="68604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1"/>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6338677"/>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ransition>
    <p:fade/>
  </p:transition>
  <p:hf hdr="0" ftr="0" dt="0"/>
  <p:txStyles>
    <p:title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259660" indent="-259660" algn="l" defTabSz="686047"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1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1"/>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6192073"/>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8" r:id="rId12"/>
    <p:sldLayoutId id="2147483749" r:id="rId13"/>
    <p:sldLayoutId id="2147483750" r:id="rId14"/>
  </p:sldLayoutIdLst>
  <p:transition>
    <p:fade/>
  </p:transition>
  <p:hf hdr="0" ftr="0" dt="0"/>
  <p:txStyles>
    <p:title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259660" indent="-259660" algn="l" defTabSz="686047"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1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22B36-CDAC-45E5-9FD8-8DA3C84FC9F5}" type="datetime1">
              <a:rPr lang="en-US" smtClean="0">
                <a:solidFill>
                  <a:srgbClr val="3F3F3F">
                    <a:tint val="75000"/>
                  </a:srgbClr>
                </a:solidFill>
              </a:rPr>
              <a:pPr/>
              <a:t>3/25/2013</a:t>
            </a:fld>
            <a:endParaRPr lang="en-US" dirty="0">
              <a:solidFill>
                <a:srgbClr val="3F3F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3F3F3F">
                  <a:tint val="75000"/>
                </a:srgbClr>
              </a:solidFill>
            </a:endParaRPr>
          </a:p>
        </p:txBody>
      </p:sp>
      <p:sp>
        <p:nvSpPr>
          <p:cNvPr id="6" name="Slide Number Placeholder 5"/>
          <p:cNvSpPr>
            <a:spLocks noGrp="1"/>
          </p:cNvSpPr>
          <p:nvPr>
            <p:ph type="sldNum" sz="quarter" idx="4"/>
          </p:nvPr>
        </p:nvSpPr>
        <p:spPr>
          <a:xfrm>
            <a:off x="8686800" y="6441724"/>
            <a:ext cx="371717"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BD271169-D5A2-4E26-9D3F-58E320BF9E89}" type="slidenum">
              <a:rPr lang="en-US" smtClean="0">
                <a:solidFill>
                  <a:srgbClr val="3F3F3F">
                    <a:tint val="75000"/>
                  </a:srgbClr>
                </a:solidFill>
              </a:rPr>
              <a:pPr/>
              <a:t>‹#›</a:t>
            </a:fld>
            <a:endParaRPr lang="en-US" dirty="0">
              <a:solidFill>
                <a:srgbClr val="3F3F3F">
                  <a:tint val="75000"/>
                </a:srgbClr>
              </a:solidFill>
            </a:endParaRPr>
          </a:p>
        </p:txBody>
      </p:sp>
    </p:spTree>
    <p:extLst>
      <p:ext uri="{BB962C8B-B14F-4D97-AF65-F5344CB8AC3E}">
        <p14:creationId xmlns:p14="http://schemas.microsoft.com/office/powerpoint/2010/main" val="358845281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3200" kern="1200" cap="all" baseline="0">
          <a:solidFill>
            <a:srgbClr val="595959"/>
          </a:solidFill>
          <a:latin typeface="Segoe UI Light"/>
          <a:ea typeface="+mj-ea"/>
          <a:cs typeface="+mj-cs"/>
        </a:defRPr>
      </a:lvl1pPr>
    </p:titleStyle>
    <p:bodyStyle>
      <a:lvl1pPr marL="18288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8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3F3F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3F3F3F">
                  <a:tint val="75000"/>
                </a:srgbClr>
              </a:solidFill>
            </a:endParaRPr>
          </a:p>
        </p:txBody>
      </p:sp>
      <p:sp>
        <p:nvSpPr>
          <p:cNvPr id="6" name="Slide Number Placeholder 5"/>
          <p:cNvSpPr>
            <a:spLocks noGrp="1"/>
          </p:cNvSpPr>
          <p:nvPr>
            <p:ph type="sldNum" sz="quarter" idx="4"/>
          </p:nvPr>
        </p:nvSpPr>
        <p:spPr>
          <a:xfrm>
            <a:off x="8686800" y="6441724"/>
            <a:ext cx="371717"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BD271169-D5A2-4E26-9D3F-58E320BF9E89}" type="slidenum">
              <a:rPr lang="en-US" smtClean="0">
                <a:solidFill>
                  <a:srgbClr val="3F3F3F">
                    <a:tint val="75000"/>
                  </a:srgbClr>
                </a:solidFill>
              </a:rPr>
              <a:pPr/>
              <a:t>‹#›</a:t>
            </a:fld>
            <a:endParaRPr lang="en-US" dirty="0">
              <a:solidFill>
                <a:srgbClr val="3F3F3F">
                  <a:tint val="75000"/>
                </a:srgbClr>
              </a:solidFill>
            </a:endParaRPr>
          </a:p>
        </p:txBody>
      </p:sp>
    </p:spTree>
    <p:extLst>
      <p:ext uri="{BB962C8B-B14F-4D97-AF65-F5344CB8AC3E}">
        <p14:creationId xmlns:p14="http://schemas.microsoft.com/office/powerpoint/2010/main" val="16110380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l" defTabSz="914400" rtl="0" eaLnBrk="1" latinLnBrk="0" hangingPunct="1">
        <a:spcBef>
          <a:spcPct val="0"/>
        </a:spcBef>
        <a:buNone/>
        <a:defRPr sz="2800" kern="1200" cap="all" baseline="0">
          <a:solidFill>
            <a:srgbClr val="595959"/>
          </a:solidFill>
          <a:latin typeface="Segoe UI Light"/>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2.xml"/><Relationship Id="rId5" Type="http://schemas.openxmlformats.org/officeDocument/2006/relationships/image" Target="../media/image27.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7.jpeg"/><Relationship Id="rId4" Type="http://schemas.openxmlformats.org/officeDocument/2006/relationships/image" Target="../media/image3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93203"/>
            <a:ext cx="8305800" cy="830997"/>
          </a:xfrm>
          <a:prstGeom prst="rect">
            <a:avLst/>
          </a:prstGeom>
        </p:spPr>
        <p:txBody>
          <a:bodyPr wrap="square">
            <a:spAutoFit/>
            <a:scene3d>
              <a:camera prst="orthographicFront"/>
              <a:lightRig rig="threePt" dir="t"/>
            </a:scene3d>
            <a:sp3d extrusionH="57150">
              <a:bevelT w="38100" h="38100"/>
            </a:sp3d>
          </a:bodyPr>
          <a:lstStyle/>
          <a:p>
            <a:pPr algn="ctr">
              <a:lnSpc>
                <a:spcPct val="80000"/>
              </a:lnSpc>
            </a:pPr>
            <a:r>
              <a:rPr lang="en-US" sz="6000" b="1" kern="0" spc="-150" dirty="0" smtClean="0">
                <a:solidFill>
                  <a:srgbClr val="FFC000"/>
                </a:solidFill>
                <a:latin typeface="Impact" pitchFamily="34" charset="0"/>
              </a:rPr>
              <a:t>Polybase:  What, Why, How</a:t>
            </a:r>
            <a:endParaRPr lang="en-US" sz="6000" b="1" kern="0" spc="-150" dirty="0">
              <a:solidFill>
                <a:srgbClr val="FFC000"/>
              </a:solidFill>
              <a:latin typeface="Impact" pitchFamily="34" charset="0"/>
            </a:endParaRPr>
          </a:p>
        </p:txBody>
      </p:sp>
      <p:sp>
        <p:nvSpPr>
          <p:cNvPr id="7" name="Rectangle 3" descr="Rectangle: Click to edit Master text styles&#10;Second level&#10;Third level&#10;Fourth level&#10;Fifth level"/>
          <p:cNvSpPr txBox="1">
            <a:spLocks noChangeArrowheads="1"/>
          </p:cNvSpPr>
          <p:nvPr/>
        </p:nvSpPr>
        <p:spPr bwMode="auto">
          <a:xfrm>
            <a:off x="1676400" y="3581400"/>
            <a:ext cx="6172200" cy="693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hlink"/>
              </a:buClr>
              <a:buSzPct val="110000"/>
              <a:buFont typeface="Wingdings" charset="2"/>
              <a:buNone/>
              <a:defRPr sz="2400">
                <a:solidFill>
                  <a:srgbClr val="040408"/>
                </a:solidFill>
                <a:latin typeface="Corbel" pitchFamily="34" charset="0"/>
                <a:ea typeface="ＭＳ Ｐゴシック" charset="-128"/>
                <a:cs typeface="ＭＳ Ｐゴシック" charset="-128"/>
              </a:defRPr>
            </a:lvl1pPr>
            <a:lvl2pPr marL="742950" indent="-285750" algn="l" rtl="0" eaLnBrk="1" fontAlgn="base" hangingPunct="1">
              <a:spcBef>
                <a:spcPct val="20000"/>
              </a:spcBef>
              <a:spcAft>
                <a:spcPct val="0"/>
              </a:spcAft>
              <a:buClr>
                <a:schemeClr val="tx1"/>
              </a:buClr>
              <a:buSzPct val="60000"/>
              <a:buFont typeface="Wingdings" charset="2"/>
              <a:buChar char="n"/>
              <a:defRPr sz="2000">
                <a:solidFill>
                  <a:schemeClr val="tx2"/>
                </a:solidFill>
                <a:latin typeface="Arial"/>
                <a:ea typeface="ＭＳ Ｐゴシック" charset="-128"/>
                <a:cs typeface="ＭＳ Ｐゴシック" charset="-128"/>
              </a:defRPr>
            </a:lvl2pPr>
            <a:lvl3pPr marL="1143000" indent="-228600" algn="l" rtl="0" eaLnBrk="1" fontAlgn="base" hangingPunct="1">
              <a:spcBef>
                <a:spcPct val="20000"/>
              </a:spcBef>
              <a:spcAft>
                <a:spcPct val="0"/>
              </a:spcAft>
              <a:buClr>
                <a:schemeClr val="hlink"/>
              </a:buClr>
              <a:buSzPct val="95000"/>
              <a:buFont typeface="Wingdings" charset="2"/>
              <a:buChar char="w"/>
              <a:defRPr sz="1800">
                <a:solidFill>
                  <a:schemeClr val="tx2"/>
                </a:solidFill>
                <a:latin typeface="Arial"/>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65000"/>
              <a:buFont typeface="Wingdings" charset="2"/>
              <a:buChar char="n"/>
              <a:defRPr sz="1600">
                <a:solidFill>
                  <a:schemeClr val="tx2"/>
                </a:solidFill>
                <a:latin typeface="Arial"/>
                <a:ea typeface="ＭＳ Ｐゴシック" charset="-128"/>
                <a:cs typeface="ＭＳ Ｐゴシック" charset="-128"/>
              </a:defRPr>
            </a:lvl4pPr>
            <a:lvl5pPr marL="2057400" indent="-228600" algn="l" rtl="0" eaLnBrk="1" fontAlgn="base" hangingPunct="1">
              <a:spcBef>
                <a:spcPct val="20000"/>
              </a:spcBef>
              <a:spcAft>
                <a:spcPct val="0"/>
              </a:spcAft>
              <a:buClr>
                <a:schemeClr val="hlink"/>
              </a:buClr>
              <a:buSzPct val="60000"/>
              <a:buFont typeface="Wingdings" charset="2"/>
              <a:buChar char="n"/>
              <a:defRPr sz="1600">
                <a:solidFill>
                  <a:schemeClr val="tx2"/>
                </a:solidFill>
                <a:latin typeface="Arial"/>
                <a:ea typeface="ＭＳ Ｐゴシック" charset="-128"/>
                <a:cs typeface="ＭＳ Ｐゴシック" charset="-128"/>
              </a:defRPr>
            </a:lvl5pPr>
            <a:lvl6pPr marL="25146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6pPr>
            <a:lvl7pPr marL="29718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7pPr>
            <a:lvl8pPr marL="34290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8pPr>
            <a:lvl9pPr marL="38862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9pPr>
          </a:lstStyle>
          <a:p>
            <a:pPr algn="ctr">
              <a:spcBef>
                <a:spcPct val="0"/>
              </a:spcBef>
            </a:pPr>
            <a:r>
              <a:rPr lang="en-US" sz="1800" dirty="0" smtClean="0">
                <a:solidFill>
                  <a:schemeClr val="tx1"/>
                </a:solidFill>
                <a:latin typeface="+mj-lt"/>
                <a:ea typeface="Segoe UI" pitchFamily="34" charset="0"/>
                <a:cs typeface="Segoe UI" pitchFamily="34" charset="0"/>
              </a:rPr>
              <a:t>David J. DeWitt</a:t>
            </a:r>
            <a:endParaRPr lang="en-US" sz="1800" b="0" dirty="0" smtClean="0">
              <a:solidFill>
                <a:schemeClr val="tx1"/>
              </a:solidFill>
              <a:latin typeface="+mj-lt"/>
              <a:ea typeface="Segoe UI" pitchFamily="34" charset="0"/>
              <a:cs typeface="Segoe UI" pitchFamily="34" charset="0"/>
            </a:endParaRPr>
          </a:p>
          <a:p>
            <a:pPr algn="ctr">
              <a:spcBef>
                <a:spcPct val="0"/>
              </a:spcBef>
            </a:pPr>
            <a:endParaRPr lang="en-US" sz="1800" b="0" dirty="0" smtClean="0">
              <a:solidFill>
                <a:schemeClr val="tx1"/>
              </a:solidFill>
              <a:latin typeface="+mj-lt"/>
              <a:ea typeface="Segoe UI" pitchFamily="34" charset="0"/>
              <a:cs typeface="Segoe UI" pitchFamily="34" charset="0"/>
            </a:endParaRPr>
          </a:p>
          <a:p>
            <a:pPr algn="ctr">
              <a:spcBef>
                <a:spcPct val="0"/>
              </a:spcBef>
            </a:pPr>
            <a:r>
              <a:rPr lang="en-US" sz="1800" b="0" dirty="0" smtClean="0">
                <a:solidFill>
                  <a:schemeClr val="tx1"/>
                </a:solidFill>
                <a:latin typeface="+mj-lt"/>
                <a:ea typeface="Segoe UI" pitchFamily="34" charset="0"/>
                <a:cs typeface="Segoe UI" pitchFamily="34" charset="0"/>
              </a:rPr>
              <a:t>Microsoft Jim Gray Systems Lab</a:t>
            </a:r>
          </a:p>
          <a:p>
            <a:pPr algn="ctr">
              <a:spcBef>
                <a:spcPct val="0"/>
              </a:spcBef>
            </a:pPr>
            <a:r>
              <a:rPr lang="en-US" sz="1800" b="0" dirty="0" smtClean="0">
                <a:solidFill>
                  <a:schemeClr val="tx1"/>
                </a:solidFill>
                <a:latin typeface="+mj-lt"/>
                <a:ea typeface="Segoe UI" pitchFamily="34" charset="0"/>
                <a:cs typeface="Segoe UI" pitchFamily="34" charset="0"/>
              </a:rPr>
              <a:t>Madison, Wisconsin</a:t>
            </a:r>
          </a:p>
          <a:p>
            <a:pPr algn="ctr">
              <a:spcBef>
                <a:spcPct val="0"/>
              </a:spcBef>
            </a:pPr>
            <a:endParaRPr lang="en-US" sz="1800" dirty="0">
              <a:solidFill>
                <a:schemeClr val="tx1"/>
              </a:solidFill>
              <a:latin typeface="+mj-lt"/>
              <a:ea typeface="Segoe UI" pitchFamily="34" charset="0"/>
              <a:cs typeface="Segoe UI" pitchFamily="34" charset="0"/>
            </a:endParaRPr>
          </a:p>
          <a:p>
            <a:pPr algn="ctr">
              <a:spcBef>
                <a:spcPct val="0"/>
              </a:spcBef>
            </a:pPr>
            <a:r>
              <a:rPr lang="en-US" sz="1800" dirty="0">
                <a:solidFill>
                  <a:schemeClr val="tx1"/>
                </a:solidFill>
                <a:latin typeface="+mj-lt"/>
                <a:ea typeface="Segoe UI" pitchFamily="34" charset="0"/>
                <a:cs typeface="Segoe UI" pitchFamily="34" charset="0"/>
              </a:rPr>
              <a:t>g</a:t>
            </a:r>
            <a:r>
              <a:rPr lang="en-US" sz="1800" b="0" dirty="0" smtClean="0">
                <a:solidFill>
                  <a:schemeClr val="tx1"/>
                </a:solidFill>
                <a:latin typeface="+mj-lt"/>
                <a:ea typeface="Segoe UI" pitchFamily="34" charset="0"/>
                <a:cs typeface="Segoe UI" pitchFamily="34" charset="0"/>
              </a:rPr>
              <a:t>raysystemslab.com</a:t>
            </a:r>
          </a:p>
        </p:txBody>
      </p:sp>
    </p:spTree>
    <p:extLst>
      <p:ext uri="{BB962C8B-B14F-4D97-AF65-F5344CB8AC3E}">
        <p14:creationId xmlns:p14="http://schemas.microsoft.com/office/powerpoint/2010/main" val="34675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7" name="Group 86"/>
          <p:cNvGrpSpPr/>
          <p:nvPr/>
        </p:nvGrpSpPr>
        <p:grpSpPr>
          <a:xfrm>
            <a:off x="5111684" y="1205353"/>
            <a:ext cx="3498916" cy="2185189"/>
            <a:chOff x="5111684" y="1205353"/>
            <a:chExt cx="3498916" cy="2185189"/>
          </a:xfrm>
        </p:grpSpPr>
        <p:grpSp>
          <p:nvGrpSpPr>
            <p:cNvPr id="66" name="Group 65"/>
            <p:cNvGrpSpPr/>
            <p:nvPr/>
          </p:nvGrpSpPr>
          <p:grpSpPr>
            <a:xfrm>
              <a:off x="5185125" y="1542291"/>
              <a:ext cx="3425475" cy="1848251"/>
              <a:chOff x="5185125" y="1542291"/>
              <a:chExt cx="3425475" cy="1848251"/>
            </a:xfrm>
          </p:grpSpPr>
          <p:grpSp>
            <p:nvGrpSpPr>
              <p:cNvPr id="63" name="Group 62"/>
              <p:cNvGrpSpPr/>
              <p:nvPr/>
            </p:nvGrpSpPr>
            <p:grpSpPr>
              <a:xfrm>
                <a:off x="5185125" y="1542291"/>
                <a:ext cx="3323360" cy="1848251"/>
                <a:chOff x="5185125" y="1542291"/>
                <a:chExt cx="3323360" cy="1848251"/>
              </a:xfrm>
            </p:grpSpPr>
            <p:sp>
              <p:nvSpPr>
                <p:cNvPr id="18" name="Rectangle 17"/>
                <p:cNvSpPr/>
                <p:nvPr/>
              </p:nvSpPr>
              <p:spPr bwMode="auto">
                <a:xfrm>
                  <a:off x="5185125" y="1542291"/>
                  <a:ext cx="1880689" cy="184825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cxnSp>
              <p:nvCxnSpPr>
                <p:cNvPr id="62" name="Straight Connector 61"/>
                <p:cNvCxnSpPr/>
                <p:nvPr/>
              </p:nvCxnSpPr>
              <p:spPr bwMode="auto">
                <a:xfrm flipV="1">
                  <a:off x="5185125" y="2438706"/>
                  <a:ext cx="3323360" cy="1"/>
                </a:xfrm>
                <a:prstGeom prst="line">
                  <a:avLst/>
                </a:prstGeom>
                <a:solidFill>
                  <a:schemeClr val="accent1"/>
                </a:solidFill>
                <a:ln w="19050" cap="flat" cmpd="sng" algn="ctr">
                  <a:solidFill>
                    <a:srgbClr val="00B0F0"/>
                  </a:solidFill>
                  <a:prstDash val="solid"/>
                  <a:round/>
                  <a:headEnd type="none" w="med" len="med"/>
                  <a:tailEnd type="none" w="med" len="med"/>
                </a:ln>
                <a:effectLst/>
              </p:spPr>
            </p:cxnSp>
          </p:grpSp>
          <p:sp>
            <p:nvSpPr>
              <p:cNvPr id="64" name="TextBox 63"/>
              <p:cNvSpPr txBox="1"/>
              <p:nvPr/>
            </p:nvSpPr>
            <p:spPr>
              <a:xfrm>
                <a:off x="7235608" y="1676400"/>
                <a:ext cx="1374992" cy="707886"/>
              </a:xfrm>
              <a:prstGeom prst="rect">
                <a:avLst/>
              </a:prstGeom>
              <a:noFill/>
            </p:spPr>
            <p:txBody>
              <a:bodyPr wrap="none" rtlCol="0">
                <a:spAutoFit/>
              </a:bodyPr>
              <a:lstStyle/>
              <a:p>
                <a:r>
                  <a:rPr lang="en-US" sz="2000" dirty="0" err="1" smtClean="0">
                    <a:solidFill>
                      <a:schemeClr val="accent2"/>
                    </a:solidFill>
                    <a:latin typeface="Andy" pitchFamily="66" charset="0"/>
                  </a:rPr>
                  <a:t>MapReduce</a:t>
                </a:r>
                <a:r>
                  <a:rPr lang="en-US" sz="2000" dirty="0" smtClean="0">
                    <a:solidFill>
                      <a:schemeClr val="accent2"/>
                    </a:solidFill>
                    <a:latin typeface="Andy" pitchFamily="66" charset="0"/>
                  </a:rPr>
                  <a:t> </a:t>
                </a:r>
              </a:p>
              <a:p>
                <a:r>
                  <a:rPr lang="en-US" sz="2000" dirty="0" smtClean="0">
                    <a:solidFill>
                      <a:schemeClr val="accent2"/>
                    </a:solidFill>
                    <a:latin typeface="Andy" pitchFamily="66" charset="0"/>
                  </a:rPr>
                  <a:t>Layer</a:t>
                </a:r>
              </a:p>
            </p:txBody>
          </p:sp>
          <p:sp>
            <p:nvSpPr>
              <p:cNvPr id="65" name="TextBox 64"/>
              <p:cNvSpPr txBox="1"/>
              <p:nvPr/>
            </p:nvSpPr>
            <p:spPr>
              <a:xfrm>
                <a:off x="7249458" y="2568714"/>
                <a:ext cx="744114" cy="707886"/>
              </a:xfrm>
              <a:prstGeom prst="rect">
                <a:avLst/>
              </a:prstGeom>
              <a:noFill/>
            </p:spPr>
            <p:txBody>
              <a:bodyPr wrap="none" rtlCol="0">
                <a:spAutoFit/>
              </a:bodyPr>
              <a:lstStyle/>
              <a:p>
                <a:r>
                  <a:rPr lang="en-US" sz="2000" dirty="0" smtClean="0">
                    <a:solidFill>
                      <a:schemeClr val="bg2">
                        <a:lumMod val="40000"/>
                        <a:lumOff val="60000"/>
                      </a:schemeClr>
                    </a:solidFill>
                    <a:latin typeface="Andy" pitchFamily="66" charset="0"/>
                  </a:rPr>
                  <a:t>HDFS</a:t>
                </a:r>
              </a:p>
              <a:p>
                <a:r>
                  <a:rPr lang="en-US" sz="2000" dirty="0" smtClean="0">
                    <a:solidFill>
                      <a:schemeClr val="bg2">
                        <a:lumMod val="40000"/>
                        <a:lumOff val="60000"/>
                      </a:schemeClr>
                    </a:solidFill>
                    <a:latin typeface="Andy" pitchFamily="66" charset="0"/>
                  </a:rPr>
                  <a:t>Layer</a:t>
                </a:r>
              </a:p>
            </p:txBody>
          </p:sp>
        </p:grpSp>
        <p:sp>
          <p:nvSpPr>
            <p:cNvPr id="77" name="TextBox 76"/>
            <p:cNvSpPr txBox="1"/>
            <p:nvPr/>
          </p:nvSpPr>
          <p:spPr>
            <a:xfrm>
              <a:off x="5111684" y="1205353"/>
              <a:ext cx="1869423" cy="338554"/>
            </a:xfrm>
            <a:prstGeom prst="rect">
              <a:avLst/>
            </a:prstGeom>
            <a:noFill/>
          </p:spPr>
          <p:txBody>
            <a:bodyPr wrap="none" rtlCol="0">
              <a:spAutoFit/>
            </a:bodyPr>
            <a:lstStyle/>
            <a:p>
              <a:r>
                <a:rPr lang="en-US" sz="1600" dirty="0" err="1" smtClean="0">
                  <a:solidFill>
                    <a:srgbClr val="FFFF00"/>
                  </a:solidFill>
                  <a:latin typeface="+mj-lt"/>
                </a:rPr>
                <a:t>hadoop-namenode</a:t>
              </a:r>
              <a:endParaRPr lang="en-US" sz="1600" dirty="0" smtClean="0">
                <a:solidFill>
                  <a:srgbClr val="FFFF00"/>
                </a:solidFill>
                <a:latin typeface="+mj-lt"/>
              </a:endParaRPr>
            </a:p>
          </p:txBody>
        </p:sp>
      </p:grpSp>
      <p:grpSp>
        <p:nvGrpSpPr>
          <p:cNvPr id="86" name="Group 85"/>
          <p:cNvGrpSpPr/>
          <p:nvPr/>
        </p:nvGrpSpPr>
        <p:grpSpPr>
          <a:xfrm>
            <a:off x="2336296" y="3858970"/>
            <a:ext cx="1463040" cy="2791212"/>
            <a:chOff x="2336296" y="3858970"/>
            <a:chExt cx="1463040" cy="2791212"/>
          </a:xfrm>
        </p:grpSpPr>
        <p:sp>
          <p:nvSpPr>
            <p:cNvPr id="67" name="Rectangle 66"/>
            <p:cNvSpPr/>
            <p:nvPr/>
          </p:nvSpPr>
          <p:spPr bwMode="auto">
            <a:xfrm>
              <a:off x="2336296" y="4399301"/>
              <a:ext cx="1463040" cy="225088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78" name="TextBox 77"/>
            <p:cNvSpPr txBox="1"/>
            <p:nvPr/>
          </p:nvSpPr>
          <p:spPr>
            <a:xfrm>
              <a:off x="2509830" y="3858970"/>
              <a:ext cx="1114408" cy="584775"/>
            </a:xfrm>
            <a:prstGeom prst="rect">
              <a:avLst/>
            </a:prstGeom>
            <a:noFill/>
          </p:spPr>
          <p:txBody>
            <a:bodyPr wrap="none" rtlCol="0">
              <a:spAutoFit/>
            </a:bodyPr>
            <a:lstStyle/>
            <a:p>
              <a:pPr algn="ctr"/>
              <a:r>
                <a:rPr lang="en-US" sz="1600" dirty="0" err="1" smtClean="0">
                  <a:solidFill>
                    <a:srgbClr val="FFFF00"/>
                  </a:solidFill>
                  <a:latin typeface="+mj-lt"/>
                </a:rPr>
                <a:t>hadoop</a:t>
              </a:r>
              <a:r>
                <a:rPr lang="en-US" sz="1600" dirty="0" smtClean="0">
                  <a:solidFill>
                    <a:srgbClr val="FFFF00"/>
                  </a:solidFill>
                  <a:latin typeface="+mj-lt"/>
                </a:rPr>
                <a:t>-</a:t>
              </a:r>
            </a:p>
            <a:p>
              <a:pPr algn="ctr"/>
              <a:r>
                <a:rPr lang="en-US" sz="1600" dirty="0" smtClean="0">
                  <a:solidFill>
                    <a:srgbClr val="FFFF00"/>
                  </a:solidFill>
                  <a:latin typeface="+mj-lt"/>
                </a:rPr>
                <a:t>datanode1</a:t>
              </a:r>
            </a:p>
          </p:txBody>
        </p:sp>
      </p:grpSp>
      <p:grpSp>
        <p:nvGrpSpPr>
          <p:cNvPr id="85" name="Group 84"/>
          <p:cNvGrpSpPr/>
          <p:nvPr/>
        </p:nvGrpSpPr>
        <p:grpSpPr>
          <a:xfrm>
            <a:off x="3920379" y="3858970"/>
            <a:ext cx="1463040" cy="2791212"/>
            <a:chOff x="3920379" y="3858970"/>
            <a:chExt cx="1463040" cy="2791212"/>
          </a:xfrm>
        </p:grpSpPr>
        <p:sp>
          <p:nvSpPr>
            <p:cNvPr id="68" name="Rectangle 67"/>
            <p:cNvSpPr/>
            <p:nvPr/>
          </p:nvSpPr>
          <p:spPr bwMode="auto">
            <a:xfrm>
              <a:off x="3920379" y="4399301"/>
              <a:ext cx="1463040" cy="225088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80" name="TextBox 79"/>
            <p:cNvSpPr txBox="1"/>
            <p:nvPr/>
          </p:nvSpPr>
          <p:spPr>
            <a:xfrm>
              <a:off x="4080644" y="3858970"/>
              <a:ext cx="1114408" cy="584775"/>
            </a:xfrm>
            <a:prstGeom prst="rect">
              <a:avLst/>
            </a:prstGeom>
            <a:noFill/>
          </p:spPr>
          <p:txBody>
            <a:bodyPr wrap="none" rtlCol="0">
              <a:spAutoFit/>
            </a:bodyPr>
            <a:lstStyle/>
            <a:p>
              <a:pPr algn="ctr"/>
              <a:r>
                <a:rPr lang="en-US" sz="1600" dirty="0" err="1" smtClean="0">
                  <a:solidFill>
                    <a:srgbClr val="FFFF00"/>
                  </a:solidFill>
                  <a:latin typeface="+mj-lt"/>
                </a:rPr>
                <a:t>hadoop</a:t>
              </a:r>
              <a:r>
                <a:rPr lang="en-US" sz="1600" dirty="0" smtClean="0">
                  <a:solidFill>
                    <a:srgbClr val="FFFF00"/>
                  </a:solidFill>
                  <a:latin typeface="+mj-lt"/>
                </a:rPr>
                <a:t>-</a:t>
              </a:r>
            </a:p>
            <a:p>
              <a:pPr algn="ctr"/>
              <a:r>
                <a:rPr lang="en-US" sz="1600" dirty="0" smtClean="0">
                  <a:solidFill>
                    <a:srgbClr val="FFFF00"/>
                  </a:solidFill>
                  <a:latin typeface="+mj-lt"/>
                </a:rPr>
                <a:t>datanode2</a:t>
              </a:r>
            </a:p>
          </p:txBody>
        </p:sp>
      </p:grpSp>
      <p:grpSp>
        <p:nvGrpSpPr>
          <p:cNvPr id="84" name="Group 83"/>
          <p:cNvGrpSpPr/>
          <p:nvPr/>
        </p:nvGrpSpPr>
        <p:grpSpPr>
          <a:xfrm>
            <a:off x="5504462" y="3858970"/>
            <a:ext cx="1463040" cy="2791212"/>
            <a:chOff x="5504462" y="3858970"/>
            <a:chExt cx="1463040" cy="2791212"/>
          </a:xfrm>
        </p:grpSpPr>
        <p:sp>
          <p:nvSpPr>
            <p:cNvPr id="69" name="Rectangle 68"/>
            <p:cNvSpPr/>
            <p:nvPr/>
          </p:nvSpPr>
          <p:spPr bwMode="auto">
            <a:xfrm>
              <a:off x="5504462" y="4399301"/>
              <a:ext cx="1463040" cy="225088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81" name="TextBox 80"/>
            <p:cNvSpPr txBox="1"/>
            <p:nvPr/>
          </p:nvSpPr>
          <p:spPr>
            <a:xfrm>
              <a:off x="5651458" y="3858970"/>
              <a:ext cx="1114408" cy="584775"/>
            </a:xfrm>
            <a:prstGeom prst="rect">
              <a:avLst/>
            </a:prstGeom>
            <a:noFill/>
          </p:spPr>
          <p:txBody>
            <a:bodyPr wrap="none" rtlCol="0">
              <a:spAutoFit/>
            </a:bodyPr>
            <a:lstStyle/>
            <a:p>
              <a:pPr algn="ctr"/>
              <a:r>
                <a:rPr lang="en-US" sz="1600" dirty="0" err="1" smtClean="0">
                  <a:solidFill>
                    <a:srgbClr val="FFFF00"/>
                  </a:solidFill>
                  <a:latin typeface="+mj-lt"/>
                </a:rPr>
                <a:t>hadoop</a:t>
              </a:r>
              <a:r>
                <a:rPr lang="en-US" sz="1600" dirty="0" smtClean="0">
                  <a:solidFill>
                    <a:srgbClr val="FFFF00"/>
                  </a:solidFill>
                  <a:latin typeface="+mj-lt"/>
                </a:rPr>
                <a:t>-</a:t>
              </a:r>
            </a:p>
            <a:p>
              <a:pPr algn="ctr"/>
              <a:r>
                <a:rPr lang="en-US" sz="1600" dirty="0" smtClean="0">
                  <a:solidFill>
                    <a:srgbClr val="FFFF00"/>
                  </a:solidFill>
                  <a:latin typeface="+mj-lt"/>
                </a:rPr>
                <a:t>datanode3</a:t>
              </a:r>
            </a:p>
          </p:txBody>
        </p:sp>
      </p:grpSp>
      <p:grpSp>
        <p:nvGrpSpPr>
          <p:cNvPr id="83" name="Group 82"/>
          <p:cNvGrpSpPr/>
          <p:nvPr/>
        </p:nvGrpSpPr>
        <p:grpSpPr>
          <a:xfrm>
            <a:off x="7088546" y="3858970"/>
            <a:ext cx="1463040" cy="2791212"/>
            <a:chOff x="7088546" y="3858970"/>
            <a:chExt cx="1463040" cy="2791212"/>
          </a:xfrm>
        </p:grpSpPr>
        <p:sp>
          <p:nvSpPr>
            <p:cNvPr id="70" name="Rectangle 69"/>
            <p:cNvSpPr/>
            <p:nvPr/>
          </p:nvSpPr>
          <p:spPr bwMode="auto">
            <a:xfrm>
              <a:off x="7088546" y="4399301"/>
              <a:ext cx="1463040" cy="225088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82" name="TextBox 81"/>
            <p:cNvSpPr txBox="1"/>
            <p:nvPr/>
          </p:nvSpPr>
          <p:spPr>
            <a:xfrm>
              <a:off x="7222272" y="3858970"/>
              <a:ext cx="1114408" cy="584775"/>
            </a:xfrm>
            <a:prstGeom prst="rect">
              <a:avLst/>
            </a:prstGeom>
            <a:noFill/>
          </p:spPr>
          <p:txBody>
            <a:bodyPr wrap="none" rtlCol="0">
              <a:spAutoFit/>
            </a:bodyPr>
            <a:lstStyle/>
            <a:p>
              <a:pPr algn="ctr"/>
              <a:r>
                <a:rPr lang="en-US" sz="1600" dirty="0" err="1" smtClean="0">
                  <a:solidFill>
                    <a:srgbClr val="FFFF00"/>
                  </a:solidFill>
                  <a:latin typeface="+mj-lt"/>
                </a:rPr>
                <a:t>hadoop</a:t>
              </a:r>
              <a:r>
                <a:rPr lang="en-US" sz="1600" dirty="0" smtClean="0">
                  <a:solidFill>
                    <a:srgbClr val="FFFF00"/>
                  </a:solidFill>
                  <a:latin typeface="+mj-lt"/>
                </a:rPr>
                <a:t>-</a:t>
              </a:r>
            </a:p>
            <a:p>
              <a:pPr algn="ctr"/>
              <a:r>
                <a:rPr lang="en-US" sz="1600" dirty="0" smtClean="0">
                  <a:solidFill>
                    <a:srgbClr val="FFFF00"/>
                  </a:solidFill>
                  <a:latin typeface="+mj-lt"/>
                </a:rPr>
                <a:t>datanode4</a:t>
              </a:r>
            </a:p>
          </p:txBody>
        </p:sp>
      </p:grpSp>
      <p:sp>
        <p:nvSpPr>
          <p:cNvPr id="2" name="Title 1"/>
          <p:cNvSpPr>
            <a:spLocks noGrp="1"/>
          </p:cNvSpPr>
          <p:nvPr>
            <p:ph type="title"/>
          </p:nvPr>
        </p:nvSpPr>
        <p:spPr/>
        <p:txBody>
          <a:bodyPr/>
          <a:lstStyle/>
          <a:p>
            <a:r>
              <a:rPr lang="en-US" dirty="0" err="1" smtClean="0"/>
              <a:t>MapReduce</a:t>
            </a:r>
            <a:r>
              <a:rPr lang="en-US" dirty="0" smtClean="0"/>
              <a:t> Components</a:t>
            </a:r>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10</a:t>
            </a:fld>
            <a:endParaRPr lang="en-US" dirty="0"/>
          </a:p>
        </p:txBody>
      </p:sp>
      <p:sp>
        <p:nvSpPr>
          <p:cNvPr id="5" name="Rounded Rectangle 4"/>
          <p:cNvSpPr/>
          <p:nvPr/>
        </p:nvSpPr>
        <p:spPr bwMode="auto">
          <a:xfrm>
            <a:off x="5291133" y="1655786"/>
            <a:ext cx="1657350" cy="628651"/>
          </a:xfrm>
          <a:prstGeom prst="roundRect">
            <a:avLst/>
          </a:prstGeom>
          <a:gradFill>
            <a:gsLst>
              <a:gs pos="0">
                <a:schemeClr val="lt2">
                  <a:tint val="80000"/>
                  <a:satMod val="300000"/>
                </a:schemeClr>
              </a:gs>
              <a:gs pos="100000">
                <a:schemeClr val="accent2">
                  <a:lumMod val="60000"/>
                  <a:lumOff val="40000"/>
                </a:schemeClr>
              </a:gs>
            </a:gsLst>
          </a:gradFill>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1020B"/>
                </a:solidFill>
                <a:effectLst/>
              </a:rPr>
              <a:t>JobTracker</a:t>
            </a:r>
            <a:endParaRPr kumimoji="0" lang="en-US" sz="1600" b="1" i="0" u="none" strike="noStrike" cap="none" normalizeH="0" baseline="0" dirty="0">
              <a:ln>
                <a:noFill/>
              </a:ln>
              <a:solidFill>
                <a:srgbClr val="01020B"/>
              </a:solidFill>
              <a:effectLst/>
            </a:endParaRPr>
          </a:p>
        </p:txBody>
      </p:sp>
      <p:sp>
        <p:nvSpPr>
          <p:cNvPr id="8" name="Rounded Rectangle 7"/>
          <p:cNvSpPr/>
          <p:nvPr/>
        </p:nvSpPr>
        <p:spPr bwMode="auto">
          <a:xfrm>
            <a:off x="2390774" y="4579778"/>
            <a:ext cx="1333501" cy="904875"/>
          </a:xfrm>
          <a:prstGeom prst="roundRect">
            <a:avLst/>
          </a:prstGeom>
          <a:gradFill>
            <a:gsLst>
              <a:gs pos="0">
                <a:schemeClr val="lt2">
                  <a:tint val="80000"/>
                  <a:satMod val="300000"/>
                </a:schemeClr>
              </a:gs>
              <a:gs pos="100000">
                <a:schemeClr val="accent2">
                  <a:lumMod val="60000"/>
                  <a:lumOff val="40000"/>
                </a:schemeClr>
              </a:gs>
            </a:gsLst>
          </a:gradFill>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600" b="1" dirty="0" err="1">
                <a:solidFill>
                  <a:srgbClr val="01020B"/>
                </a:solidFill>
              </a:rPr>
              <a:t>TaskTracker</a:t>
            </a:r>
            <a:endParaRPr kumimoji="0" lang="en-US" sz="1600" b="1" i="0" u="none" strike="noStrike" cap="none" normalizeH="0" baseline="0" dirty="0">
              <a:ln>
                <a:noFill/>
              </a:ln>
              <a:solidFill>
                <a:srgbClr val="01020B"/>
              </a:solidFill>
              <a:effectLst/>
              <a:latin typeface="+mj-lt"/>
            </a:endParaRPr>
          </a:p>
        </p:txBody>
      </p:sp>
      <p:sp>
        <p:nvSpPr>
          <p:cNvPr id="9" name="Rounded Rectangle 8"/>
          <p:cNvSpPr/>
          <p:nvPr/>
        </p:nvSpPr>
        <p:spPr bwMode="auto">
          <a:xfrm>
            <a:off x="3981449" y="4552068"/>
            <a:ext cx="1333501" cy="904875"/>
          </a:xfrm>
          <a:prstGeom prst="roundRect">
            <a:avLst/>
          </a:prstGeom>
          <a:gradFill>
            <a:gsLst>
              <a:gs pos="0">
                <a:schemeClr val="lt2">
                  <a:tint val="80000"/>
                  <a:satMod val="300000"/>
                </a:schemeClr>
              </a:gs>
              <a:gs pos="100000">
                <a:schemeClr val="accent2">
                  <a:lumMod val="60000"/>
                  <a:lumOff val="40000"/>
                </a:schemeClr>
              </a:gs>
            </a:gsLst>
          </a:gradFill>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600" b="1" dirty="0" err="1">
                <a:solidFill>
                  <a:srgbClr val="01020B"/>
                </a:solidFill>
              </a:rPr>
              <a:t>TaskTracker</a:t>
            </a:r>
            <a:endParaRPr kumimoji="0" lang="en-US" sz="1600" b="1" i="0" u="none" strike="noStrike" cap="none" normalizeH="0" baseline="0" dirty="0">
              <a:ln>
                <a:noFill/>
              </a:ln>
              <a:solidFill>
                <a:srgbClr val="01020B"/>
              </a:solidFill>
              <a:effectLst/>
              <a:latin typeface="+mj-lt"/>
            </a:endParaRPr>
          </a:p>
        </p:txBody>
      </p:sp>
      <p:sp>
        <p:nvSpPr>
          <p:cNvPr id="10" name="Rounded Rectangle 9"/>
          <p:cNvSpPr/>
          <p:nvPr/>
        </p:nvSpPr>
        <p:spPr bwMode="auto">
          <a:xfrm>
            <a:off x="5572124" y="4552068"/>
            <a:ext cx="1333501" cy="904875"/>
          </a:xfrm>
          <a:prstGeom prst="roundRect">
            <a:avLst/>
          </a:prstGeom>
          <a:gradFill>
            <a:gsLst>
              <a:gs pos="0">
                <a:schemeClr val="lt2">
                  <a:tint val="80000"/>
                  <a:satMod val="300000"/>
                </a:schemeClr>
              </a:gs>
              <a:gs pos="100000">
                <a:schemeClr val="accent2">
                  <a:lumMod val="60000"/>
                  <a:lumOff val="40000"/>
                </a:schemeClr>
              </a:gs>
            </a:gsLst>
          </a:gradFill>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600" b="1" dirty="0" err="1">
                <a:solidFill>
                  <a:srgbClr val="01020B"/>
                </a:solidFill>
              </a:rPr>
              <a:t>TaskTracker</a:t>
            </a:r>
            <a:endParaRPr kumimoji="0" lang="en-US" sz="1600" b="1" i="0" u="none" strike="noStrike" cap="none" normalizeH="0" baseline="0" dirty="0">
              <a:ln>
                <a:noFill/>
              </a:ln>
              <a:solidFill>
                <a:srgbClr val="01020B"/>
              </a:solidFill>
              <a:effectLst/>
              <a:latin typeface="+mj-lt"/>
            </a:endParaRPr>
          </a:p>
        </p:txBody>
      </p:sp>
      <p:sp>
        <p:nvSpPr>
          <p:cNvPr id="11" name="Rounded Rectangle 10"/>
          <p:cNvSpPr/>
          <p:nvPr/>
        </p:nvSpPr>
        <p:spPr bwMode="auto">
          <a:xfrm>
            <a:off x="7162799" y="4552068"/>
            <a:ext cx="1333501" cy="904875"/>
          </a:xfrm>
          <a:prstGeom prst="roundRect">
            <a:avLst/>
          </a:prstGeom>
          <a:gradFill>
            <a:gsLst>
              <a:gs pos="0">
                <a:schemeClr val="lt2">
                  <a:tint val="80000"/>
                  <a:satMod val="300000"/>
                </a:schemeClr>
              </a:gs>
              <a:gs pos="100000">
                <a:schemeClr val="accent2">
                  <a:lumMod val="60000"/>
                  <a:lumOff val="40000"/>
                </a:schemeClr>
              </a:gs>
            </a:gsLst>
          </a:gradFill>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600" b="1" dirty="0" err="1">
                <a:solidFill>
                  <a:srgbClr val="01020B"/>
                </a:solidFill>
              </a:rPr>
              <a:t>TaskTracker</a:t>
            </a:r>
            <a:endParaRPr kumimoji="0" lang="en-US" sz="1600" b="1" i="0" u="none" strike="noStrike" cap="none" normalizeH="0" baseline="0" dirty="0">
              <a:ln>
                <a:noFill/>
              </a:ln>
              <a:solidFill>
                <a:srgbClr val="01020B"/>
              </a:solidFill>
              <a:effectLst/>
              <a:latin typeface="+mj-lt"/>
            </a:endParaRPr>
          </a:p>
        </p:txBody>
      </p:sp>
      <p:cxnSp>
        <p:nvCxnSpPr>
          <p:cNvPr id="14" name="Straight Connector 13"/>
          <p:cNvCxnSpPr>
            <a:stCxn id="5" idx="2"/>
          </p:cNvCxnSpPr>
          <p:nvPr/>
        </p:nvCxnSpPr>
        <p:spPr bwMode="auto">
          <a:xfrm flipH="1">
            <a:off x="3057525" y="2284437"/>
            <a:ext cx="3062283" cy="2267631"/>
          </a:xfrm>
          <a:prstGeom prst="line">
            <a:avLst/>
          </a:prstGeom>
          <a:solidFill>
            <a:schemeClr val="accent1"/>
          </a:solidFill>
          <a:ln w="19050" cap="flat" cmpd="sng" algn="ctr">
            <a:solidFill>
              <a:srgbClr val="FFFF00"/>
            </a:solidFill>
            <a:prstDash val="dash"/>
            <a:round/>
            <a:headEnd type="triangle" w="lg" len="med"/>
            <a:tailEnd type="triangle" w="lg" len="med"/>
          </a:ln>
          <a:effectLst/>
        </p:spPr>
      </p:cxnSp>
      <p:cxnSp>
        <p:nvCxnSpPr>
          <p:cNvPr id="15" name="Straight Connector 14"/>
          <p:cNvCxnSpPr>
            <a:stCxn id="5" idx="2"/>
            <a:endCxn id="9" idx="0"/>
          </p:cNvCxnSpPr>
          <p:nvPr/>
        </p:nvCxnSpPr>
        <p:spPr bwMode="auto">
          <a:xfrm flipH="1">
            <a:off x="4648200" y="2284437"/>
            <a:ext cx="1471608" cy="2267631"/>
          </a:xfrm>
          <a:prstGeom prst="line">
            <a:avLst/>
          </a:prstGeom>
          <a:solidFill>
            <a:schemeClr val="accent1"/>
          </a:solidFill>
          <a:ln w="19050" cap="flat" cmpd="sng" algn="ctr">
            <a:solidFill>
              <a:srgbClr val="FFFF00"/>
            </a:solidFill>
            <a:prstDash val="dash"/>
            <a:round/>
            <a:headEnd type="triangle" w="lg" len="med"/>
            <a:tailEnd type="triangle" w="lg" len="med"/>
          </a:ln>
          <a:effectLst/>
        </p:spPr>
      </p:cxnSp>
      <p:cxnSp>
        <p:nvCxnSpPr>
          <p:cNvPr id="16" name="Straight Connector 15"/>
          <p:cNvCxnSpPr>
            <a:stCxn id="5" idx="2"/>
            <a:endCxn id="10" idx="0"/>
          </p:cNvCxnSpPr>
          <p:nvPr/>
        </p:nvCxnSpPr>
        <p:spPr bwMode="auto">
          <a:xfrm>
            <a:off x="6119808" y="2284437"/>
            <a:ext cx="119067" cy="2267631"/>
          </a:xfrm>
          <a:prstGeom prst="line">
            <a:avLst/>
          </a:prstGeom>
          <a:solidFill>
            <a:schemeClr val="accent1"/>
          </a:solidFill>
          <a:ln w="19050" cap="flat" cmpd="sng" algn="ctr">
            <a:solidFill>
              <a:srgbClr val="FFFF00"/>
            </a:solidFill>
            <a:prstDash val="dash"/>
            <a:round/>
            <a:headEnd type="triangle" w="lg" len="med"/>
            <a:tailEnd type="triangle" w="lg" len="med"/>
          </a:ln>
          <a:effectLst/>
        </p:spPr>
      </p:cxnSp>
      <p:cxnSp>
        <p:nvCxnSpPr>
          <p:cNvPr id="17" name="Straight Connector 16"/>
          <p:cNvCxnSpPr>
            <a:stCxn id="5" idx="2"/>
            <a:endCxn id="11" idx="0"/>
          </p:cNvCxnSpPr>
          <p:nvPr/>
        </p:nvCxnSpPr>
        <p:spPr bwMode="auto">
          <a:xfrm>
            <a:off x="6119808" y="2284437"/>
            <a:ext cx="1709742" cy="2267631"/>
          </a:xfrm>
          <a:prstGeom prst="line">
            <a:avLst/>
          </a:prstGeom>
          <a:solidFill>
            <a:schemeClr val="accent1"/>
          </a:solidFill>
          <a:ln w="19050" cap="flat" cmpd="sng" algn="ctr">
            <a:solidFill>
              <a:srgbClr val="FFFF00"/>
            </a:solidFill>
            <a:prstDash val="dash"/>
            <a:round/>
            <a:headEnd type="triangle" w="lg" len="med"/>
            <a:tailEnd type="triangle" w="lg" len="med"/>
          </a:ln>
          <a:effectLst/>
        </p:spPr>
      </p:cxnSp>
      <p:sp>
        <p:nvSpPr>
          <p:cNvPr id="42" name="TextBox 41"/>
          <p:cNvSpPr txBox="1"/>
          <p:nvPr/>
        </p:nvSpPr>
        <p:spPr>
          <a:xfrm>
            <a:off x="3581336" y="3178314"/>
            <a:ext cx="4343464" cy="400110"/>
          </a:xfrm>
          <a:prstGeom prst="rect">
            <a:avLst/>
          </a:prstGeom>
          <a:solidFill>
            <a:schemeClr val="accent1"/>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solidFill>
                  <a:srgbClr val="A50021"/>
                </a:solidFill>
                <a:latin typeface="Andy" pitchFamily="66" charset="0"/>
              </a:rPr>
              <a:t>JobTracker</a:t>
            </a:r>
            <a:r>
              <a:rPr lang="en-US" sz="2000" dirty="0" smtClean="0">
                <a:solidFill>
                  <a:srgbClr val="A50021"/>
                </a:solidFill>
                <a:latin typeface="Andy" pitchFamily="66" charset="0"/>
              </a:rPr>
              <a:t> controls </a:t>
            </a:r>
            <a:r>
              <a:rPr lang="en-US" sz="2000" dirty="0" err="1" smtClean="0">
                <a:solidFill>
                  <a:srgbClr val="A50021"/>
                </a:solidFill>
                <a:latin typeface="Andy" pitchFamily="66" charset="0"/>
              </a:rPr>
              <a:t>TaskTracker</a:t>
            </a:r>
            <a:r>
              <a:rPr lang="en-US" sz="2000" dirty="0" smtClean="0">
                <a:solidFill>
                  <a:srgbClr val="A50021"/>
                </a:solidFill>
                <a:latin typeface="Andy" pitchFamily="66" charset="0"/>
              </a:rPr>
              <a:t> nodes</a:t>
            </a:r>
          </a:p>
        </p:txBody>
      </p:sp>
      <p:sp>
        <p:nvSpPr>
          <p:cNvPr id="44" name="TextBox 43"/>
          <p:cNvSpPr txBox="1"/>
          <p:nvPr/>
        </p:nvSpPr>
        <p:spPr>
          <a:xfrm>
            <a:off x="5624319" y="1123146"/>
            <a:ext cx="1024639" cy="47705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500" dirty="0" smtClean="0">
                <a:solidFill>
                  <a:schemeClr val="accent3"/>
                </a:solidFill>
                <a:latin typeface="Andy" pitchFamily="66" charset="0"/>
              </a:rPr>
              <a:t>Master</a:t>
            </a:r>
          </a:p>
        </p:txBody>
      </p:sp>
      <p:sp>
        <p:nvSpPr>
          <p:cNvPr id="45" name="TextBox 44"/>
          <p:cNvSpPr txBox="1"/>
          <p:nvPr/>
        </p:nvSpPr>
        <p:spPr>
          <a:xfrm>
            <a:off x="5029200" y="4018746"/>
            <a:ext cx="944489" cy="47705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500" dirty="0" smtClean="0">
                <a:solidFill>
                  <a:schemeClr val="accent3"/>
                </a:solidFill>
                <a:latin typeface="Andy" pitchFamily="66" charset="0"/>
              </a:rPr>
              <a:t>Slaves</a:t>
            </a:r>
          </a:p>
        </p:txBody>
      </p:sp>
      <p:sp>
        <p:nvSpPr>
          <p:cNvPr id="47" name="TextBox 46"/>
          <p:cNvSpPr txBox="1"/>
          <p:nvPr/>
        </p:nvSpPr>
        <p:spPr>
          <a:xfrm>
            <a:off x="516534" y="1295400"/>
            <a:ext cx="4344459" cy="923330"/>
          </a:xfrm>
          <a:prstGeom prst="rect">
            <a:avLst/>
          </a:prstGeom>
          <a:solidFill>
            <a:schemeClr val="accent2">
              <a:lumMod val="60000"/>
              <a:lumOff val="40000"/>
            </a:schemeClr>
          </a:solidFill>
          <a:ln>
            <a:noFill/>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solidFill>
                  <a:srgbClr val="A50021"/>
                </a:solidFill>
                <a:latin typeface="Andy" pitchFamily="66" charset="0"/>
              </a:rPr>
              <a:t>- </a:t>
            </a:r>
            <a:r>
              <a:rPr lang="en-US" dirty="0">
                <a:solidFill>
                  <a:srgbClr val="A50021"/>
                </a:solidFill>
                <a:latin typeface="Andy" pitchFamily="66" charset="0"/>
              </a:rPr>
              <a:t>Manages job queues and scheduling </a:t>
            </a:r>
          </a:p>
          <a:p>
            <a:r>
              <a:rPr lang="en-US" dirty="0">
                <a:solidFill>
                  <a:srgbClr val="A50021"/>
                </a:solidFill>
                <a:latin typeface="Andy" pitchFamily="66" charset="0"/>
              </a:rPr>
              <a:t>- Maintains and </a:t>
            </a:r>
            <a:r>
              <a:rPr lang="en-US" dirty="0" smtClean="0">
                <a:solidFill>
                  <a:srgbClr val="A50021"/>
                </a:solidFill>
                <a:latin typeface="Andy" pitchFamily="66" charset="0"/>
              </a:rPr>
              <a:t>controls </a:t>
            </a:r>
            <a:r>
              <a:rPr lang="en-US" dirty="0" err="1">
                <a:solidFill>
                  <a:srgbClr val="A50021"/>
                </a:solidFill>
                <a:latin typeface="Andy" pitchFamily="66" charset="0"/>
              </a:rPr>
              <a:t>TaskTrackers</a:t>
            </a:r>
            <a:r>
              <a:rPr lang="en-US" dirty="0">
                <a:solidFill>
                  <a:srgbClr val="A50021"/>
                </a:solidFill>
                <a:latin typeface="Andy" pitchFamily="66" charset="0"/>
              </a:rPr>
              <a:t> </a:t>
            </a:r>
          </a:p>
          <a:p>
            <a:r>
              <a:rPr lang="en-US" dirty="0">
                <a:solidFill>
                  <a:srgbClr val="A50021"/>
                </a:solidFill>
                <a:latin typeface="Andy" pitchFamily="66" charset="0"/>
              </a:rPr>
              <a:t>- Moves/restarts map/reduce tasks if needed </a:t>
            </a:r>
          </a:p>
        </p:txBody>
      </p:sp>
      <p:sp>
        <p:nvSpPr>
          <p:cNvPr id="49" name="TextBox 48"/>
          <p:cNvSpPr txBox="1"/>
          <p:nvPr/>
        </p:nvSpPr>
        <p:spPr>
          <a:xfrm>
            <a:off x="228600" y="3962400"/>
            <a:ext cx="1918850" cy="1200329"/>
          </a:xfrm>
          <a:prstGeom prst="rect">
            <a:avLst/>
          </a:prstGeom>
          <a:solidFill>
            <a:schemeClr val="accent2">
              <a:lumMod val="60000"/>
              <a:lumOff val="40000"/>
            </a:schemeClr>
          </a:solidFill>
          <a:ln>
            <a:noFill/>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A50021"/>
                </a:solidFill>
                <a:latin typeface="Andy" pitchFamily="66" charset="0"/>
              </a:rPr>
              <a:t>Execute </a:t>
            </a:r>
            <a:r>
              <a:rPr lang="en-US" dirty="0">
                <a:solidFill>
                  <a:srgbClr val="A50021"/>
                </a:solidFill>
                <a:latin typeface="Andy" pitchFamily="66" charset="0"/>
              </a:rPr>
              <a:t>individual map and reduce tasks as assigned by </a:t>
            </a:r>
            <a:r>
              <a:rPr lang="en-US" dirty="0" err="1" smtClean="0">
                <a:solidFill>
                  <a:srgbClr val="A50021"/>
                </a:solidFill>
                <a:latin typeface="Andy" pitchFamily="66" charset="0"/>
              </a:rPr>
              <a:t>JobTracker</a:t>
            </a:r>
            <a:endParaRPr lang="en-US" dirty="0" smtClean="0">
              <a:solidFill>
                <a:srgbClr val="A50021"/>
              </a:solidFill>
              <a:latin typeface="Andy" pitchFamily="66" charset="0"/>
            </a:endParaRPr>
          </a:p>
        </p:txBody>
      </p:sp>
      <p:grpSp>
        <p:nvGrpSpPr>
          <p:cNvPr id="89" name="Group 88"/>
          <p:cNvGrpSpPr/>
          <p:nvPr/>
        </p:nvGrpSpPr>
        <p:grpSpPr>
          <a:xfrm>
            <a:off x="2402959" y="2515527"/>
            <a:ext cx="6105526" cy="4008251"/>
            <a:chOff x="2402959" y="2515527"/>
            <a:chExt cx="6105526" cy="4008251"/>
          </a:xfrm>
        </p:grpSpPr>
        <p:grpSp>
          <p:nvGrpSpPr>
            <p:cNvPr id="25" name="Group 24"/>
            <p:cNvGrpSpPr/>
            <p:nvPr/>
          </p:nvGrpSpPr>
          <p:grpSpPr>
            <a:xfrm>
              <a:off x="2402959" y="5618903"/>
              <a:ext cx="1333501" cy="904875"/>
              <a:chOff x="876299" y="4552950"/>
              <a:chExt cx="1333501" cy="904875"/>
            </a:xfrm>
          </p:grpSpPr>
          <p:sp>
            <p:nvSpPr>
              <p:cNvPr id="26" name="Rounded Rectangle 25"/>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1020B"/>
                    </a:solidFill>
                    <a:effectLst/>
                  </a:rPr>
                  <a:t>DataNode</a:t>
                </a:r>
                <a:endParaRPr kumimoji="0" lang="en-US" sz="1600" b="1" i="0" u="none" strike="noStrike" cap="none" normalizeH="0" baseline="0" dirty="0">
                  <a:ln>
                    <a:noFill/>
                  </a:ln>
                  <a:solidFill>
                    <a:srgbClr val="01020B"/>
                  </a:solidFill>
                  <a:effectLst/>
                </a:endParaRPr>
              </a:p>
            </p:txBody>
          </p:sp>
          <p:sp>
            <p:nvSpPr>
              <p:cNvPr id="27" name="Rounded Rectangle 26"/>
              <p:cNvSpPr/>
              <p:nvPr/>
            </p:nvSpPr>
            <p:spPr bwMode="auto">
              <a:xfrm>
                <a:off x="1076325" y="5043487"/>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28" name="Rounded Rectangle 27"/>
              <p:cNvSpPr/>
              <p:nvPr/>
            </p:nvSpPr>
            <p:spPr bwMode="auto">
              <a:xfrm>
                <a:off x="1404937" y="5043487"/>
                <a:ext cx="276225" cy="276225"/>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29" name="Rounded Rectangle 28"/>
              <p:cNvSpPr/>
              <p:nvPr/>
            </p:nvSpPr>
            <p:spPr bwMode="auto">
              <a:xfrm>
                <a:off x="1743073" y="5043486"/>
                <a:ext cx="276225" cy="27622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grpSp>
        <p:grpSp>
          <p:nvGrpSpPr>
            <p:cNvPr id="30" name="Group 29"/>
            <p:cNvGrpSpPr/>
            <p:nvPr/>
          </p:nvGrpSpPr>
          <p:grpSpPr>
            <a:xfrm>
              <a:off x="3993634" y="5618903"/>
              <a:ext cx="1333501" cy="904875"/>
              <a:chOff x="876299" y="4552950"/>
              <a:chExt cx="1333501" cy="904875"/>
            </a:xfrm>
          </p:grpSpPr>
          <p:sp>
            <p:nvSpPr>
              <p:cNvPr id="31" name="Rounded Rectangle 30"/>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1020B"/>
                    </a:solidFill>
                    <a:effectLst/>
                  </a:rPr>
                  <a:t>DataNode</a:t>
                </a:r>
                <a:endParaRPr kumimoji="0" lang="en-US" sz="1600" b="1" i="0" u="none" strike="noStrike" cap="none" normalizeH="0" baseline="0" dirty="0">
                  <a:ln>
                    <a:noFill/>
                  </a:ln>
                  <a:solidFill>
                    <a:srgbClr val="01020B"/>
                  </a:solidFill>
                  <a:effectLst/>
                </a:endParaRPr>
              </a:p>
            </p:txBody>
          </p:sp>
          <p:sp>
            <p:nvSpPr>
              <p:cNvPr id="32" name="Rounded Rectangle 31"/>
              <p:cNvSpPr/>
              <p:nvPr/>
            </p:nvSpPr>
            <p:spPr bwMode="auto">
              <a:xfrm>
                <a:off x="1076325" y="5043487"/>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33" name="Rounded Rectangle 32"/>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34" name="Rounded Rectangle 33"/>
              <p:cNvSpPr/>
              <p:nvPr/>
            </p:nvSpPr>
            <p:spPr bwMode="auto">
              <a:xfrm>
                <a:off x="1743073" y="5043486"/>
                <a:ext cx="276225" cy="27622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grpSp>
        <p:grpSp>
          <p:nvGrpSpPr>
            <p:cNvPr id="35" name="Group 34"/>
            <p:cNvGrpSpPr/>
            <p:nvPr/>
          </p:nvGrpSpPr>
          <p:grpSpPr>
            <a:xfrm>
              <a:off x="5584309" y="5618903"/>
              <a:ext cx="1333501" cy="904875"/>
              <a:chOff x="876299" y="4552950"/>
              <a:chExt cx="1333501" cy="904875"/>
            </a:xfrm>
          </p:grpSpPr>
          <p:sp>
            <p:nvSpPr>
              <p:cNvPr id="36" name="Rounded Rectangle 35"/>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1020B"/>
                    </a:solidFill>
                    <a:effectLst/>
                  </a:rPr>
                  <a:t>DataNode</a:t>
                </a:r>
                <a:endParaRPr kumimoji="0" lang="en-US" sz="1600" b="1" i="0" u="none" strike="noStrike" cap="none" normalizeH="0" baseline="0" dirty="0">
                  <a:ln>
                    <a:noFill/>
                  </a:ln>
                  <a:solidFill>
                    <a:srgbClr val="01020B"/>
                  </a:solidFill>
                  <a:effectLst/>
                </a:endParaRPr>
              </a:p>
            </p:txBody>
          </p:sp>
          <p:sp>
            <p:nvSpPr>
              <p:cNvPr id="37" name="Rounded Rectangle 36"/>
              <p:cNvSpPr/>
              <p:nvPr/>
            </p:nvSpPr>
            <p:spPr bwMode="auto">
              <a:xfrm>
                <a:off x="1076325" y="5043487"/>
                <a:ext cx="276225" cy="276225"/>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38" name="Rounded Rectangle 37"/>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39" name="Rounded Rectangle 38"/>
              <p:cNvSpPr/>
              <p:nvPr/>
            </p:nvSpPr>
            <p:spPr bwMode="auto">
              <a:xfrm>
                <a:off x="1743073" y="5043486"/>
                <a:ext cx="276225" cy="27622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grpSp>
        <p:grpSp>
          <p:nvGrpSpPr>
            <p:cNvPr id="40" name="Group 39"/>
            <p:cNvGrpSpPr/>
            <p:nvPr/>
          </p:nvGrpSpPr>
          <p:grpSpPr>
            <a:xfrm>
              <a:off x="7174984" y="5618903"/>
              <a:ext cx="1333501" cy="904875"/>
              <a:chOff x="876299" y="4552950"/>
              <a:chExt cx="1333501" cy="904875"/>
            </a:xfrm>
          </p:grpSpPr>
          <p:sp>
            <p:nvSpPr>
              <p:cNvPr id="46" name="Rounded Rectangle 45"/>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1020B"/>
                    </a:solidFill>
                    <a:effectLst/>
                  </a:rPr>
                  <a:t>DataNode</a:t>
                </a:r>
                <a:endParaRPr kumimoji="0" lang="en-US" sz="1600" b="1" i="0" u="none" strike="noStrike" cap="none" normalizeH="0" baseline="0" dirty="0">
                  <a:ln>
                    <a:noFill/>
                  </a:ln>
                  <a:solidFill>
                    <a:srgbClr val="01020B"/>
                  </a:solidFill>
                  <a:effectLst/>
                </a:endParaRPr>
              </a:p>
            </p:txBody>
          </p:sp>
          <p:sp>
            <p:nvSpPr>
              <p:cNvPr id="48" name="Rounded Rectangle 47"/>
              <p:cNvSpPr/>
              <p:nvPr/>
            </p:nvSpPr>
            <p:spPr bwMode="auto">
              <a:xfrm>
                <a:off x="1076325" y="5043487"/>
                <a:ext cx="276225" cy="27622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50" name="Rounded Rectangle 49"/>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51" name="Rounded Rectangle 50"/>
              <p:cNvSpPr/>
              <p:nvPr/>
            </p:nvSpPr>
            <p:spPr bwMode="auto">
              <a:xfrm>
                <a:off x="1743073" y="5043486"/>
                <a:ext cx="276225" cy="27622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grpSp>
        <p:sp>
          <p:nvSpPr>
            <p:cNvPr id="57" name="Rounded Rectangle 56"/>
            <p:cNvSpPr/>
            <p:nvPr/>
          </p:nvSpPr>
          <p:spPr bwMode="auto">
            <a:xfrm>
              <a:off x="5282110" y="2515527"/>
              <a:ext cx="1657350" cy="628651"/>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1020B"/>
                  </a:solidFill>
                  <a:effectLst/>
                </a:rPr>
                <a:t>NameNode</a:t>
              </a:r>
              <a:endParaRPr kumimoji="0" lang="en-US" sz="1600" b="1" i="0" u="none" strike="noStrike" cap="none" normalizeH="0" baseline="0" dirty="0">
                <a:ln>
                  <a:noFill/>
                </a:ln>
                <a:solidFill>
                  <a:srgbClr val="01020B"/>
                </a:solidFill>
                <a:effectLst/>
              </a:endParaRPr>
            </a:p>
          </p:txBody>
        </p:sp>
      </p:grpSp>
      <p:grpSp>
        <p:nvGrpSpPr>
          <p:cNvPr id="76" name="Group 75"/>
          <p:cNvGrpSpPr/>
          <p:nvPr/>
        </p:nvGrpSpPr>
        <p:grpSpPr>
          <a:xfrm>
            <a:off x="568041" y="4800600"/>
            <a:ext cx="7973352" cy="1600200"/>
            <a:chOff x="568041" y="4800600"/>
            <a:chExt cx="7973352" cy="1600200"/>
          </a:xfrm>
        </p:grpSpPr>
        <p:cxnSp>
          <p:nvCxnSpPr>
            <p:cNvPr id="71" name="Straight Connector 70"/>
            <p:cNvCxnSpPr/>
            <p:nvPr/>
          </p:nvCxnSpPr>
          <p:spPr bwMode="auto">
            <a:xfrm flipV="1">
              <a:off x="568041" y="5538592"/>
              <a:ext cx="7973352" cy="13844"/>
            </a:xfrm>
            <a:prstGeom prst="line">
              <a:avLst/>
            </a:prstGeom>
            <a:ln>
              <a:solidFill>
                <a:srgbClr val="00B0F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75" name="Group 74"/>
            <p:cNvGrpSpPr/>
            <p:nvPr/>
          </p:nvGrpSpPr>
          <p:grpSpPr>
            <a:xfrm>
              <a:off x="802919" y="4800600"/>
              <a:ext cx="1374992" cy="1600200"/>
              <a:chOff x="802919" y="4800600"/>
              <a:chExt cx="1374992" cy="1600200"/>
            </a:xfrm>
          </p:grpSpPr>
          <p:sp>
            <p:nvSpPr>
              <p:cNvPr id="73" name="TextBox 72"/>
              <p:cNvSpPr txBox="1"/>
              <p:nvPr/>
            </p:nvSpPr>
            <p:spPr>
              <a:xfrm>
                <a:off x="802919" y="4800600"/>
                <a:ext cx="1374992" cy="707886"/>
              </a:xfrm>
              <a:prstGeom prst="rect">
                <a:avLst/>
              </a:prstGeom>
              <a:noFill/>
            </p:spPr>
            <p:txBody>
              <a:bodyPr wrap="none" rtlCol="0">
                <a:spAutoFit/>
              </a:bodyPr>
              <a:lstStyle/>
              <a:p>
                <a:r>
                  <a:rPr lang="en-US" sz="2000" dirty="0" err="1" smtClean="0">
                    <a:solidFill>
                      <a:schemeClr val="accent2"/>
                    </a:solidFill>
                    <a:effectLst>
                      <a:outerShdw blurRad="38100" dist="38100" dir="2700000" algn="tl">
                        <a:srgbClr val="000000">
                          <a:alpha val="43137"/>
                        </a:srgbClr>
                      </a:outerShdw>
                    </a:effectLst>
                    <a:latin typeface="Andy" pitchFamily="66" charset="0"/>
                  </a:rPr>
                  <a:t>MapReduce</a:t>
                </a:r>
                <a:r>
                  <a:rPr lang="en-US" sz="2000" dirty="0" smtClean="0">
                    <a:solidFill>
                      <a:schemeClr val="accent2"/>
                    </a:solidFill>
                    <a:effectLst>
                      <a:outerShdw blurRad="38100" dist="38100" dir="2700000" algn="tl">
                        <a:srgbClr val="000000">
                          <a:alpha val="43137"/>
                        </a:srgbClr>
                      </a:outerShdw>
                    </a:effectLst>
                    <a:latin typeface="Andy" pitchFamily="66" charset="0"/>
                  </a:rPr>
                  <a:t> </a:t>
                </a:r>
              </a:p>
              <a:p>
                <a:r>
                  <a:rPr lang="en-US" sz="2000" dirty="0" smtClean="0">
                    <a:solidFill>
                      <a:schemeClr val="accent2"/>
                    </a:solidFill>
                    <a:effectLst>
                      <a:outerShdw blurRad="38100" dist="38100" dir="2700000" algn="tl">
                        <a:srgbClr val="000000">
                          <a:alpha val="43137"/>
                        </a:srgbClr>
                      </a:outerShdw>
                    </a:effectLst>
                    <a:latin typeface="Andy" pitchFamily="66" charset="0"/>
                  </a:rPr>
                  <a:t>Layer</a:t>
                </a:r>
              </a:p>
            </p:txBody>
          </p:sp>
          <p:sp>
            <p:nvSpPr>
              <p:cNvPr id="74" name="TextBox 73"/>
              <p:cNvSpPr txBox="1"/>
              <p:nvPr/>
            </p:nvSpPr>
            <p:spPr>
              <a:xfrm>
                <a:off x="816769" y="5692914"/>
                <a:ext cx="744114" cy="707886"/>
              </a:xfrm>
              <a:prstGeom prst="rect">
                <a:avLst/>
              </a:prstGeom>
              <a:noFill/>
            </p:spPr>
            <p:txBody>
              <a:bodyPr wrap="none" rtlCol="0">
                <a:spAutoFit/>
              </a:bodyPr>
              <a:lstStyle/>
              <a:p>
                <a:r>
                  <a:rPr lang="en-US" sz="2000" dirty="0" smtClean="0">
                    <a:solidFill>
                      <a:schemeClr val="bg2">
                        <a:lumMod val="40000"/>
                        <a:lumOff val="60000"/>
                      </a:schemeClr>
                    </a:solidFill>
                    <a:effectLst>
                      <a:outerShdw blurRad="38100" dist="38100" dir="2700000" algn="tl">
                        <a:srgbClr val="000000">
                          <a:alpha val="43137"/>
                        </a:srgbClr>
                      </a:outerShdw>
                    </a:effectLst>
                    <a:latin typeface="Andy" pitchFamily="66" charset="0"/>
                  </a:rPr>
                  <a:t>HDFS</a:t>
                </a:r>
              </a:p>
              <a:p>
                <a:r>
                  <a:rPr lang="en-US" sz="2000" dirty="0" smtClean="0">
                    <a:solidFill>
                      <a:schemeClr val="bg2">
                        <a:lumMod val="40000"/>
                        <a:lumOff val="60000"/>
                      </a:schemeClr>
                    </a:solidFill>
                    <a:effectLst>
                      <a:outerShdw blurRad="38100" dist="38100" dir="2700000" algn="tl">
                        <a:srgbClr val="000000">
                          <a:alpha val="43137"/>
                        </a:srgbClr>
                      </a:outerShdw>
                    </a:effectLst>
                    <a:latin typeface="Andy" pitchFamily="66" charset="0"/>
                  </a:rPr>
                  <a:t>Layer</a:t>
                </a:r>
              </a:p>
            </p:txBody>
          </p:sp>
        </p:grpSp>
      </p:grpSp>
      <p:sp>
        <p:nvSpPr>
          <p:cNvPr id="88" name="Title 1"/>
          <p:cNvSpPr txBox="1">
            <a:spLocks/>
          </p:cNvSpPr>
          <p:nvPr/>
        </p:nvSpPr>
        <p:spPr bwMode="auto">
          <a:xfrm>
            <a:off x="-152400" y="381000"/>
            <a:ext cx="5636709"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3800" b="1">
                <a:ln>
                  <a:noFill/>
                </a:ln>
                <a:solidFill>
                  <a:schemeClr val="bg2">
                    <a:lumMod val="50000"/>
                  </a:schemeClr>
                </a:solidFill>
                <a:effectLst/>
                <a:latin typeface="+mn-lt"/>
                <a:ea typeface="Tahoma" pitchFamily="34" charset="0"/>
                <a:cs typeface="Arial" pitchFamily="34" charset="0"/>
              </a:defRPr>
            </a:lvl1pPr>
            <a:lvl2pPr algn="l"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00FF"/>
                </a:solidFill>
                <a:latin typeface="Comic Sans MS" charset="0"/>
              </a:defRPr>
            </a:lvl6pPr>
            <a:lvl7pPr marL="914400" algn="l" rtl="0" eaLnBrk="1" fontAlgn="base" hangingPunct="1">
              <a:spcBef>
                <a:spcPct val="0"/>
              </a:spcBef>
              <a:spcAft>
                <a:spcPct val="0"/>
              </a:spcAft>
              <a:defRPr sz="3200">
                <a:solidFill>
                  <a:srgbClr val="0000FF"/>
                </a:solidFill>
                <a:latin typeface="Comic Sans MS" charset="0"/>
              </a:defRPr>
            </a:lvl7pPr>
            <a:lvl8pPr marL="1371600" algn="l" rtl="0" eaLnBrk="1" fontAlgn="base" hangingPunct="1">
              <a:spcBef>
                <a:spcPct val="0"/>
              </a:spcBef>
              <a:spcAft>
                <a:spcPct val="0"/>
              </a:spcAft>
              <a:defRPr sz="3200">
                <a:solidFill>
                  <a:srgbClr val="0000FF"/>
                </a:solidFill>
                <a:latin typeface="Comic Sans MS" charset="0"/>
              </a:defRPr>
            </a:lvl8pPr>
            <a:lvl9pPr marL="1828800" algn="l" rtl="0" eaLnBrk="1" fontAlgn="base" hangingPunct="1">
              <a:spcBef>
                <a:spcPct val="0"/>
              </a:spcBef>
              <a:spcAft>
                <a:spcPct val="0"/>
              </a:spcAft>
              <a:defRPr sz="3200">
                <a:solidFill>
                  <a:srgbClr val="0000FF"/>
                </a:solidFill>
                <a:latin typeface="Comic Sans MS" charset="0"/>
              </a:defRPr>
            </a:lvl9pPr>
          </a:lstStyle>
          <a:p>
            <a:pPr algn="ctr"/>
            <a:r>
              <a:rPr lang="en-US" sz="3600" b="0" dirty="0" smtClean="0">
                <a:solidFill>
                  <a:srgbClr val="FFFF00"/>
                </a:solidFill>
              </a:rPr>
              <a:t>How Does This All Fit </a:t>
            </a:r>
          </a:p>
          <a:p>
            <a:pPr algn="ctr"/>
            <a:r>
              <a:rPr lang="en-US" sz="3600" b="0" dirty="0" smtClean="0">
                <a:solidFill>
                  <a:srgbClr val="FFFF00"/>
                </a:solidFill>
              </a:rPr>
              <a:t>With HDFS?</a:t>
            </a:r>
            <a:endParaRPr lang="en-US" sz="3600" b="0" dirty="0">
              <a:solidFill>
                <a:srgbClr val="FFFF00"/>
              </a:solidFill>
            </a:endParaRPr>
          </a:p>
        </p:txBody>
      </p:sp>
      <p:grpSp>
        <p:nvGrpSpPr>
          <p:cNvPr id="23" name="Group 22"/>
          <p:cNvGrpSpPr/>
          <p:nvPr/>
        </p:nvGrpSpPr>
        <p:grpSpPr>
          <a:xfrm>
            <a:off x="3060953" y="3144178"/>
            <a:ext cx="4747152" cy="2502430"/>
            <a:chOff x="3060953" y="3144178"/>
            <a:chExt cx="4747152" cy="2502430"/>
          </a:xfrm>
        </p:grpSpPr>
        <p:cxnSp>
          <p:nvCxnSpPr>
            <p:cNvPr id="6" name="Straight Connector 5"/>
            <p:cNvCxnSpPr/>
            <p:nvPr/>
          </p:nvCxnSpPr>
          <p:spPr bwMode="auto">
            <a:xfrm flipH="1">
              <a:off x="6109244" y="3144178"/>
              <a:ext cx="1" cy="714792"/>
            </a:xfrm>
            <a:prstGeom prst="line">
              <a:avLst/>
            </a:prstGeom>
            <a:solidFill>
              <a:schemeClr val="accent1"/>
            </a:solidFill>
            <a:ln w="57150" cap="flat" cmpd="sng" algn="ctr">
              <a:solidFill>
                <a:srgbClr val="00B0F0"/>
              </a:solidFill>
              <a:prstDash val="sysDot"/>
              <a:round/>
              <a:headEnd type="none" w="med" len="med"/>
              <a:tailEnd type="none" w="med" len="med"/>
            </a:ln>
            <a:effectLst/>
          </p:spPr>
        </p:cxnSp>
        <p:cxnSp>
          <p:nvCxnSpPr>
            <p:cNvPr id="79" name="Straight Connector 78"/>
            <p:cNvCxnSpPr>
              <a:stCxn id="78" idx="0"/>
              <a:endCxn id="82" idx="0"/>
            </p:cNvCxnSpPr>
            <p:nvPr/>
          </p:nvCxnSpPr>
          <p:spPr bwMode="auto">
            <a:xfrm>
              <a:off x="3067034" y="3858970"/>
              <a:ext cx="4712442" cy="0"/>
            </a:xfrm>
            <a:prstGeom prst="line">
              <a:avLst/>
            </a:prstGeom>
            <a:solidFill>
              <a:schemeClr val="accent1"/>
            </a:solidFill>
            <a:ln w="57150" cap="flat" cmpd="sng" algn="ctr">
              <a:solidFill>
                <a:srgbClr val="00B0F0"/>
              </a:solidFill>
              <a:prstDash val="sysDot"/>
              <a:round/>
              <a:headEnd type="none" w="med" len="med"/>
              <a:tailEnd type="none" w="med" len="med"/>
            </a:ln>
            <a:effectLst/>
          </p:spPr>
        </p:cxnSp>
        <p:cxnSp>
          <p:nvCxnSpPr>
            <p:cNvPr id="91" name="Straight Connector 90"/>
            <p:cNvCxnSpPr>
              <a:endCxn id="26" idx="0"/>
            </p:cNvCxnSpPr>
            <p:nvPr/>
          </p:nvCxnSpPr>
          <p:spPr bwMode="auto">
            <a:xfrm>
              <a:off x="3060953" y="3875088"/>
              <a:ext cx="8757" cy="1743815"/>
            </a:xfrm>
            <a:prstGeom prst="line">
              <a:avLst/>
            </a:prstGeom>
            <a:solidFill>
              <a:schemeClr val="accent1"/>
            </a:solidFill>
            <a:ln w="57150" cap="flat" cmpd="sng" algn="ctr">
              <a:solidFill>
                <a:srgbClr val="00B0F0"/>
              </a:solidFill>
              <a:prstDash val="sysDot"/>
              <a:round/>
              <a:headEnd type="none" w="med" len="med"/>
              <a:tailEnd type="none" w="med" len="med"/>
            </a:ln>
            <a:effectLst/>
          </p:spPr>
        </p:cxnSp>
        <p:cxnSp>
          <p:nvCxnSpPr>
            <p:cNvPr id="92" name="Straight Connector 91"/>
            <p:cNvCxnSpPr/>
            <p:nvPr/>
          </p:nvCxnSpPr>
          <p:spPr bwMode="auto">
            <a:xfrm>
              <a:off x="4654273" y="3902793"/>
              <a:ext cx="8757" cy="1743815"/>
            </a:xfrm>
            <a:prstGeom prst="line">
              <a:avLst/>
            </a:prstGeom>
            <a:solidFill>
              <a:schemeClr val="accent1"/>
            </a:solidFill>
            <a:ln w="57150" cap="flat" cmpd="sng" algn="ctr">
              <a:solidFill>
                <a:srgbClr val="00B0F0"/>
              </a:solidFill>
              <a:prstDash val="sysDot"/>
              <a:round/>
              <a:headEnd type="none" w="med" len="med"/>
              <a:tailEnd type="none" w="med" len="med"/>
            </a:ln>
            <a:effectLst/>
          </p:spPr>
        </p:cxnSp>
        <p:cxnSp>
          <p:nvCxnSpPr>
            <p:cNvPr id="93" name="Straight Connector 92"/>
            <p:cNvCxnSpPr/>
            <p:nvPr/>
          </p:nvCxnSpPr>
          <p:spPr bwMode="auto">
            <a:xfrm>
              <a:off x="6330723" y="3875078"/>
              <a:ext cx="8757" cy="1743815"/>
            </a:xfrm>
            <a:prstGeom prst="line">
              <a:avLst/>
            </a:prstGeom>
            <a:solidFill>
              <a:schemeClr val="accent1"/>
            </a:solidFill>
            <a:ln w="57150" cap="flat" cmpd="sng" algn="ctr">
              <a:solidFill>
                <a:srgbClr val="00B0F0"/>
              </a:solidFill>
              <a:prstDash val="sysDot"/>
              <a:round/>
              <a:headEnd type="none" w="med" len="med"/>
              <a:tailEnd type="none" w="med" len="med"/>
            </a:ln>
            <a:effectLst/>
          </p:spPr>
        </p:cxnSp>
        <p:cxnSp>
          <p:nvCxnSpPr>
            <p:cNvPr id="94" name="Straight Connector 93"/>
            <p:cNvCxnSpPr>
              <a:stCxn id="82" idx="0"/>
            </p:cNvCxnSpPr>
            <p:nvPr/>
          </p:nvCxnSpPr>
          <p:spPr bwMode="auto">
            <a:xfrm>
              <a:off x="7779476" y="3858970"/>
              <a:ext cx="28629" cy="1759918"/>
            </a:xfrm>
            <a:prstGeom prst="line">
              <a:avLst/>
            </a:prstGeom>
            <a:solidFill>
              <a:schemeClr val="accent1"/>
            </a:solidFill>
            <a:ln w="57150" cap="flat" cmpd="sng" algn="ctr">
              <a:solidFill>
                <a:srgbClr val="00B0F0"/>
              </a:solidFill>
              <a:prstDash val="sysDot"/>
              <a:round/>
              <a:headEnd type="none" w="med" len="med"/>
              <a:tailEnd type="none" w="med" len="med"/>
            </a:ln>
            <a:effectLst/>
          </p:spPr>
        </p:cxnSp>
      </p:grpSp>
      <p:grpSp>
        <p:nvGrpSpPr>
          <p:cNvPr id="54" name="Group 53"/>
          <p:cNvGrpSpPr/>
          <p:nvPr/>
        </p:nvGrpSpPr>
        <p:grpSpPr>
          <a:xfrm>
            <a:off x="2706800" y="1982238"/>
            <a:ext cx="4741070" cy="2616040"/>
            <a:chOff x="2706800" y="1982238"/>
            <a:chExt cx="4741070" cy="2616040"/>
          </a:xfrm>
        </p:grpSpPr>
        <p:cxnSp>
          <p:nvCxnSpPr>
            <p:cNvPr id="95" name="Straight Connector 94"/>
            <p:cNvCxnSpPr/>
            <p:nvPr/>
          </p:nvCxnSpPr>
          <p:spPr bwMode="auto">
            <a:xfrm rot="16200000" flipH="1">
              <a:off x="4947786" y="1624843"/>
              <a:ext cx="1" cy="714792"/>
            </a:xfrm>
            <a:prstGeom prst="line">
              <a:avLst/>
            </a:prstGeom>
            <a:solidFill>
              <a:schemeClr val="accent1"/>
            </a:solidFill>
            <a:ln w="57150" cap="flat" cmpd="sng" algn="ctr">
              <a:solidFill>
                <a:schemeClr val="accent2"/>
              </a:solidFill>
              <a:prstDash val="sysDot"/>
              <a:round/>
              <a:headEnd type="none" w="med" len="med"/>
              <a:tailEnd type="none" w="med" len="med"/>
            </a:ln>
            <a:effectLst/>
          </p:spPr>
        </p:cxnSp>
        <p:cxnSp>
          <p:nvCxnSpPr>
            <p:cNvPr id="97" name="Straight Connector 96"/>
            <p:cNvCxnSpPr/>
            <p:nvPr/>
          </p:nvCxnSpPr>
          <p:spPr bwMode="auto">
            <a:xfrm flipH="1">
              <a:off x="4601406" y="1998923"/>
              <a:ext cx="1" cy="1463040"/>
            </a:xfrm>
            <a:prstGeom prst="line">
              <a:avLst/>
            </a:prstGeom>
            <a:solidFill>
              <a:schemeClr val="accent1"/>
            </a:solidFill>
            <a:ln w="57150" cap="flat" cmpd="sng" algn="ctr">
              <a:solidFill>
                <a:schemeClr val="accent2"/>
              </a:solidFill>
              <a:prstDash val="sysDot"/>
              <a:round/>
              <a:headEnd type="none" w="med" len="med"/>
              <a:tailEnd type="none" w="med" len="med"/>
            </a:ln>
            <a:effectLst/>
          </p:spPr>
        </p:cxnSp>
        <p:cxnSp>
          <p:nvCxnSpPr>
            <p:cNvPr id="98" name="Straight Connector 97"/>
            <p:cNvCxnSpPr/>
            <p:nvPr/>
          </p:nvCxnSpPr>
          <p:spPr bwMode="auto">
            <a:xfrm>
              <a:off x="2706800" y="3484880"/>
              <a:ext cx="4712442" cy="0"/>
            </a:xfrm>
            <a:prstGeom prst="line">
              <a:avLst/>
            </a:prstGeom>
            <a:solidFill>
              <a:schemeClr val="accent1"/>
            </a:solidFill>
            <a:ln w="57150" cap="flat" cmpd="sng" algn="ctr">
              <a:solidFill>
                <a:schemeClr val="accent2"/>
              </a:solidFill>
              <a:prstDash val="sysDot"/>
              <a:round/>
              <a:headEnd type="none" w="med" len="med"/>
              <a:tailEnd type="none" w="med" len="med"/>
            </a:ln>
            <a:effectLst/>
          </p:spPr>
        </p:cxnSp>
        <p:cxnSp>
          <p:nvCxnSpPr>
            <p:cNvPr id="99" name="Straight Connector 98"/>
            <p:cNvCxnSpPr/>
            <p:nvPr/>
          </p:nvCxnSpPr>
          <p:spPr bwMode="auto">
            <a:xfrm>
              <a:off x="2714573" y="3500998"/>
              <a:ext cx="8757" cy="1097280"/>
            </a:xfrm>
            <a:prstGeom prst="line">
              <a:avLst/>
            </a:prstGeom>
            <a:solidFill>
              <a:schemeClr val="accent1"/>
            </a:solidFill>
            <a:ln w="57150" cap="flat" cmpd="sng" algn="ctr">
              <a:solidFill>
                <a:schemeClr val="accent2"/>
              </a:solidFill>
              <a:prstDash val="sysDot"/>
              <a:round/>
              <a:headEnd type="none" w="med" len="med"/>
              <a:tailEnd type="none" w="med" len="med"/>
            </a:ln>
            <a:effectLst/>
          </p:spPr>
        </p:cxnSp>
        <p:cxnSp>
          <p:nvCxnSpPr>
            <p:cNvPr id="100" name="Straight Connector 99"/>
            <p:cNvCxnSpPr/>
            <p:nvPr/>
          </p:nvCxnSpPr>
          <p:spPr bwMode="auto">
            <a:xfrm>
              <a:off x="4307893" y="3500993"/>
              <a:ext cx="8757" cy="1097280"/>
            </a:xfrm>
            <a:prstGeom prst="line">
              <a:avLst/>
            </a:prstGeom>
            <a:solidFill>
              <a:schemeClr val="accent1"/>
            </a:solidFill>
            <a:ln w="57150" cap="flat" cmpd="sng" algn="ctr">
              <a:solidFill>
                <a:schemeClr val="accent2"/>
              </a:solidFill>
              <a:prstDash val="sysDot"/>
              <a:round/>
              <a:headEnd type="none" w="med" len="med"/>
              <a:tailEnd type="none" w="med" len="med"/>
            </a:ln>
            <a:effectLst/>
          </p:spPr>
        </p:cxnSp>
        <p:cxnSp>
          <p:nvCxnSpPr>
            <p:cNvPr id="101" name="Straight Connector 100"/>
            <p:cNvCxnSpPr/>
            <p:nvPr/>
          </p:nvCxnSpPr>
          <p:spPr bwMode="auto">
            <a:xfrm>
              <a:off x="5928923" y="3487133"/>
              <a:ext cx="8757" cy="1097280"/>
            </a:xfrm>
            <a:prstGeom prst="line">
              <a:avLst/>
            </a:prstGeom>
            <a:solidFill>
              <a:schemeClr val="accent1"/>
            </a:solidFill>
            <a:ln w="57150" cap="flat" cmpd="sng" algn="ctr">
              <a:solidFill>
                <a:schemeClr val="accent2"/>
              </a:solidFill>
              <a:prstDash val="sysDot"/>
              <a:round/>
              <a:headEnd type="none" w="med" len="med"/>
              <a:tailEnd type="none" w="med" len="med"/>
            </a:ln>
            <a:effectLst/>
          </p:spPr>
        </p:cxnSp>
        <p:cxnSp>
          <p:nvCxnSpPr>
            <p:cNvPr id="102" name="Straight Connector 101"/>
            <p:cNvCxnSpPr/>
            <p:nvPr/>
          </p:nvCxnSpPr>
          <p:spPr bwMode="auto">
            <a:xfrm>
              <a:off x="7439113" y="3500983"/>
              <a:ext cx="8757" cy="1097280"/>
            </a:xfrm>
            <a:prstGeom prst="line">
              <a:avLst/>
            </a:prstGeom>
            <a:solidFill>
              <a:schemeClr val="accent1"/>
            </a:solidFill>
            <a:ln w="57150" cap="flat" cmpd="sng" algn="ctr">
              <a:solidFill>
                <a:schemeClr val="accent2"/>
              </a:solidFill>
              <a:prstDash val="sysDot"/>
              <a:round/>
              <a:headEnd type="none" w="med" len="med"/>
              <a:tailEnd type="none" w="med" len="med"/>
            </a:ln>
            <a:effectLst/>
          </p:spPr>
        </p:cxnSp>
      </p:grpSp>
    </p:spTree>
    <p:extLst>
      <p:ext uri="{BB962C8B-B14F-4D97-AF65-F5344CB8AC3E}">
        <p14:creationId xmlns:p14="http://schemas.microsoft.com/office/powerpoint/2010/main" val="1240731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nodeType="withEffect">
                                  <p:stCondLst>
                                    <p:cond delay="0"/>
                                  </p:stCondLst>
                                  <p:childTnLst>
                                    <p:set>
                                      <p:cBhvr>
                                        <p:cTn id="49" dur="1" fill="hold">
                                          <p:stCondLst>
                                            <p:cond delay="0"/>
                                          </p:stCondLst>
                                        </p:cTn>
                                        <p:tgtEl>
                                          <p:spTgt spid="47">
                                            <p:txEl>
                                              <p:pRg st="0" end="0"/>
                                            </p:txEl>
                                          </p:spTgt>
                                        </p:tgtEl>
                                        <p:attrNameLst>
                                          <p:attrName>style.visibility</p:attrName>
                                        </p:attrNameLst>
                                      </p:cBhvr>
                                      <p:to>
                                        <p:strVal val="visible"/>
                                      </p:to>
                                    </p:set>
                                    <p:animEffect transition="in" filter="fade">
                                      <p:cBhvr>
                                        <p:cTn id="50" dur="500"/>
                                        <p:tgtEl>
                                          <p:spTgt spid="47">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7">
                                            <p:txEl>
                                              <p:pRg st="1" end="1"/>
                                            </p:txEl>
                                          </p:spTgt>
                                        </p:tgtEl>
                                        <p:attrNameLst>
                                          <p:attrName>style.visibility</p:attrName>
                                        </p:attrNameLst>
                                      </p:cBhvr>
                                      <p:to>
                                        <p:strVal val="visible"/>
                                      </p:to>
                                    </p:set>
                                    <p:animEffect transition="in" filter="fade">
                                      <p:cBhvr>
                                        <p:cTn id="53" dur="500"/>
                                        <p:tgtEl>
                                          <p:spTgt spid="47">
                                            <p:txEl>
                                              <p:pRg st="1" end="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xEl>
                                              <p:pRg st="2" end="2"/>
                                            </p:txEl>
                                          </p:spTgt>
                                        </p:tgtEl>
                                        <p:attrNameLst>
                                          <p:attrName>style.visibility</p:attrName>
                                        </p:attrNameLst>
                                      </p:cBhvr>
                                      <p:to>
                                        <p:strVal val="visible"/>
                                      </p:to>
                                    </p:set>
                                    <p:animEffect transition="in" filter="fade">
                                      <p:cBhvr>
                                        <p:cTn id="56" dur="500"/>
                                        <p:tgtEl>
                                          <p:spTgt spid="4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49"/>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47">
                                            <p:txEl>
                                              <p:pRg st="0" end="0"/>
                                            </p:txEl>
                                          </p:spTgt>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47">
                                            <p:txEl>
                                              <p:pRg st="1" end="1"/>
                                            </p:txEl>
                                          </p:spTgt>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47">
                                            <p:txEl>
                                              <p:pRg st="2" end="2"/>
                                            </p:txEl>
                                          </p:spTgt>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47">
                                            <p:bg/>
                                          </p:spTgt>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45"/>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2"/>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fade">
                                      <p:cBhvr>
                                        <p:cTn id="89" dur="500"/>
                                        <p:tgtEl>
                                          <p:spTgt spid="87"/>
                                        </p:tgtEl>
                                      </p:cBhvr>
                                    </p:animEffect>
                                  </p:childTnLst>
                                </p:cTn>
                              </p:par>
                              <p:par>
                                <p:cTn id="90" presetID="10" presetClass="entr" presetSubtype="0" fill="hold" nodeType="with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fade">
                                      <p:cBhvr>
                                        <p:cTn id="92" dur="500"/>
                                        <p:tgtEl>
                                          <p:spTgt spid="83"/>
                                        </p:tgtEl>
                                      </p:cBhvr>
                                    </p:animEffect>
                                  </p:childTnLst>
                                </p:cTn>
                              </p:par>
                              <p:par>
                                <p:cTn id="93" presetID="10" presetClass="entr" presetSubtype="0" fill="hold" nodeType="with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500"/>
                                        <p:tgtEl>
                                          <p:spTgt spid="84"/>
                                        </p:tgtEl>
                                      </p:cBhvr>
                                    </p:animEffect>
                                  </p:childTnLst>
                                </p:cTn>
                              </p:par>
                              <p:par>
                                <p:cTn id="96" presetID="10" presetClass="entr" presetSubtype="0" fill="hold"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500"/>
                                        <p:tgtEl>
                                          <p:spTgt spid="85"/>
                                        </p:tgtEl>
                                      </p:cBhvr>
                                    </p:animEffect>
                                  </p:childTnLst>
                                </p:cTn>
                              </p:par>
                              <p:par>
                                <p:cTn id="99" presetID="10" presetClass="entr" presetSubtype="0" fill="hold"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500"/>
                                        <p:tgtEl>
                                          <p:spTgt spid="86"/>
                                        </p:tgtEl>
                                      </p:cBhvr>
                                    </p:animEffect>
                                  </p:childTnLst>
                                </p:cTn>
                              </p:par>
                              <p:par>
                                <p:cTn id="102" presetID="10" presetClass="entr" presetSubtype="0" fill="hold" nodeType="with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par>
                                <p:cTn id="105" presetID="10" presetClass="entr" presetSubtype="0" fill="hold" nodeType="with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fade">
                                      <p:cBhvr>
                                        <p:cTn id="107" dur="500"/>
                                        <p:tgtEl>
                                          <p:spTgt spid="89"/>
                                        </p:tgtEl>
                                      </p:cBhvr>
                                    </p:animEffect>
                                  </p:childTnLst>
                                </p:cTn>
                              </p:par>
                              <p:par>
                                <p:cTn id="108" presetID="1" presetClass="exit" presetSubtype="0" fill="hold" nodeType="withEffect">
                                  <p:stCondLst>
                                    <p:cond delay="0"/>
                                  </p:stCondLst>
                                  <p:childTnLst>
                                    <p:set>
                                      <p:cBhvr>
                                        <p:cTn id="109" dur="1" fill="hold">
                                          <p:stCondLst>
                                            <p:cond delay="0"/>
                                          </p:stCondLst>
                                        </p:cTn>
                                        <p:tgtEl>
                                          <p:spTgt spid="17"/>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5"/>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500"/>
                                        <p:tgtEl>
                                          <p:spTgt spid="5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500"/>
                                        <p:tgtEl>
                                          <p:spTgt spid="23"/>
                                        </p:tgtEl>
                                      </p:cBhvr>
                                    </p:animEffect>
                                  </p:childTnLst>
                                </p:cTn>
                              </p:par>
                              <p:par>
                                <p:cTn id="126" presetID="1" presetClass="exit" presetSubtype="0" fill="hold" nodeType="withEffect">
                                  <p:stCondLst>
                                    <p:cond delay="0"/>
                                  </p:stCondLst>
                                  <p:childTnLst>
                                    <p:set>
                                      <p:cBhvr>
                                        <p:cTn id="127"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9" grpId="0" animBg="1"/>
      <p:bldP spid="10" grpId="0" animBg="1"/>
      <p:bldP spid="11" grpId="0" animBg="1"/>
      <p:bldP spid="42" grpId="0" animBg="1"/>
      <p:bldP spid="42" grpId="1" animBg="1"/>
      <p:bldP spid="44" grpId="0"/>
      <p:bldP spid="44" grpId="1"/>
      <p:bldP spid="45" grpId="0"/>
      <p:bldP spid="45" grpId="1"/>
      <p:bldP spid="47" grpId="0" animBg="1"/>
      <p:bldP spid="47" grpId="1" build="allAtOnce" animBg="1"/>
      <p:bldP spid="49" grpId="0" animBg="1"/>
      <p:bldP spid="49" grpId="1" animBg="1"/>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15" y="228600"/>
            <a:ext cx="8369685" cy="715926"/>
          </a:xfrm>
        </p:spPr>
        <p:txBody>
          <a:bodyPr>
            <a:noAutofit/>
          </a:bodyPr>
          <a:lstStyle/>
          <a:p>
            <a:pPr algn="ctr"/>
            <a:r>
              <a:rPr lang="en-US" sz="4400" dirty="0" smtClean="0"/>
              <a:t>Hive</a:t>
            </a:r>
            <a:endParaRPr lang="en-US" sz="4400" dirty="0"/>
          </a:p>
        </p:txBody>
      </p:sp>
      <p:sp>
        <p:nvSpPr>
          <p:cNvPr id="3" name="Content Placeholder 2"/>
          <p:cNvSpPr>
            <a:spLocks noGrp="1"/>
          </p:cNvSpPr>
          <p:nvPr>
            <p:ph idx="1"/>
          </p:nvPr>
        </p:nvSpPr>
        <p:spPr>
          <a:xfrm>
            <a:off x="390526" y="1251305"/>
            <a:ext cx="5400674" cy="5301895"/>
          </a:xfrm>
        </p:spPr>
        <p:txBody>
          <a:bodyPr>
            <a:normAutofit/>
          </a:bodyPr>
          <a:lstStyle/>
          <a:p>
            <a:r>
              <a:rPr lang="en-US" dirty="0">
                <a:solidFill>
                  <a:schemeClr val="tx1"/>
                </a:solidFill>
              </a:rPr>
              <a:t>A warehouse solution </a:t>
            </a:r>
            <a:r>
              <a:rPr lang="en-US" dirty="0" smtClean="0">
                <a:solidFill>
                  <a:schemeClr val="tx1"/>
                </a:solidFill>
              </a:rPr>
              <a:t>for </a:t>
            </a:r>
            <a:r>
              <a:rPr lang="en-US" dirty="0" err="1" smtClean="0">
                <a:solidFill>
                  <a:schemeClr val="tx1"/>
                </a:solidFill>
              </a:rPr>
              <a:t>Hadoop</a:t>
            </a:r>
            <a:endParaRPr lang="en-US" dirty="0">
              <a:solidFill>
                <a:schemeClr val="tx1"/>
              </a:solidFill>
            </a:endParaRPr>
          </a:p>
          <a:p>
            <a:r>
              <a:rPr lang="en-US" dirty="0">
                <a:solidFill>
                  <a:schemeClr val="tx1"/>
                </a:solidFill>
              </a:rPr>
              <a:t>Supports </a:t>
            </a:r>
            <a:r>
              <a:rPr lang="en-US" dirty="0">
                <a:solidFill>
                  <a:srgbClr val="FFFF00"/>
                </a:solidFill>
              </a:rPr>
              <a:t>SQL-like declarative language called </a:t>
            </a:r>
            <a:r>
              <a:rPr lang="en-US" dirty="0" err="1">
                <a:solidFill>
                  <a:srgbClr val="FFFF00"/>
                </a:solidFill>
              </a:rPr>
              <a:t>HiveQL</a:t>
            </a:r>
            <a:r>
              <a:rPr lang="en-US" dirty="0">
                <a:solidFill>
                  <a:srgbClr val="FFFF00"/>
                </a:solidFill>
              </a:rPr>
              <a:t> </a:t>
            </a:r>
            <a:r>
              <a:rPr lang="en-US" dirty="0">
                <a:solidFill>
                  <a:schemeClr val="tx1"/>
                </a:solidFill>
              </a:rPr>
              <a:t>which gets compiled into </a:t>
            </a:r>
            <a:r>
              <a:rPr lang="en-US" u="sng" dirty="0" err="1" smtClean="0">
                <a:solidFill>
                  <a:schemeClr val="tx1"/>
                </a:solidFill>
              </a:rPr>
              <a:t>MapReduce</a:t>
            </a:r>
            <a:r>
              <a:rPr lang="en-US" u="sng" dirty="0" smtClean="0">
                <a:solidFill>
                  <a:schemeClr val="tx1"/>
                </a:solidFill>
              </a:rPr>
              <a:t> </a:t>
            </a:r>
            <a:r>
              <a:rPr lang="en-US" u="sng" dirty="0">
                <a:solidFill>
                  <a:schemeClr val="tx1"/>
                </a:solidFill>
              </a:rPr>
              <a:t>jobs</a:t>
            </a:r>
            <a:r>
              <a:rPr lang="en-US" dirty="0">
                <a:solidFill>
                  <a:schemeClr val="tx1"/>
                </a:solidFill>
              </a:rPr>
              <a:t> executed on </a:t>
            </a:r>
            <a:r>
              <a:rPr lang="en-US" dirty="0" err="1" smtClean="0">
                <a:solidFill>
                  <a:schemeClr val="tx1"/>
                </a:solidFill>
              </a:rPr>
              <a:t>Hadoop</a:t>
            </a:r>
            <a:endParaRPr lang="en-US" dirty="0" smtClean="0">
              <a:solidFill>
                <a:schemeClr val="tx1"/>
              </a:solidFill>
            </a:endParaRPr>
          </a:p>
          <a:p>
            <a:r>
              <a:rPr lang="en-US" dirty="0" smtClean="0">
                <a:solidFill>
                  <a:schemeClr val="tx1"/>
                </a:solidFill>
              </a:rPr>
              <a:t>Data stored in HDFS</a:t>
            </a:r>
            <a:endParaRPr lang="en-US" dirty="0">
              <a:solidFill>
                <a:schemeClr val="tx1"/>
              </a:solidFill>
            </a:endParaRPr>
          </a:p>
          <a:p>
            <a:r>
              <a:rPr lang="en-US" dirty="0">
                <a:solidFill>
                  <a:schemeClr val="tx1"/>
                </a:solidFill>
              </a:rPr>
              <a:t>Since</a:t>
            </a:r>
            <a:r>
              <a:rPr lang="en-US" dirty="0">
                <a:solidFill>
                  <a:srgbClr val="FFFF00"/>
                </a:solidFill>
              </a:rPr>
              <a:t> </a:t>
            </a:r>
            <a:r>
              <a:rPr lang="en-US" dirty="0" err="1">
                <a:solidFill>
                  <a:srgbClr val="FFFF00"/>
                </a:solidFill>
              </a:rPr>
              <a:t>MapReduce</a:t>
            </a:r>
            <a:r>
              <a:rPr lang="en-US" dirty="0">
                <a:solidFill>
                  <a:srgbClr val="FFFF00"/>
                </a:solidFill>
              </a:rPr>
              <a:t> used as a target language </a:t>
            </a:r>
            <a:r>
              <a:rPr lang="en-US" dirty="0">
                <a:solidFill>
                  <a:schemeClr val="tx1"/>
                </a:solidFill>
              </a:rPr>
              <a:t>for execution</a:t>
            </a:r>
          </a:p>
          <a:p>
            <a:pPr lvl="1"/>
            <a:r>
              <a:rPr lang="en-US" dirty="0"/>
              <a:t>Benefits from scalability and fault tolerance provided by the MR framework</a:t>
            </a:r>
          </a:p>
          <a:p>
            <a:pPr lvl="1"/>
            <a:r>
              <a:rPr lang="en-US" dirty="0"/>
              <a:t>Limited statistics (file sizes only) make cost-based QO essentially impossible</a:t>
            </a:r>
          </a:p>
          <a:p>
            <a:endParaRPr lang="en-US" dirty="0"/>
          </a:p>
        </p:txBody>
      </p:sp>
      <p:grpSp>
        <p:nvGrpSpPr>
          <p:cNvPr id="11" name="Group 10"/>
          <p:cNvGrpSpPr/>
          <p:nvPr/>
        </p:nvGrpSpPr>
        <p:grpSpPr>
          <a:xfrm>
            <a:off x="5838824" y="2330997"/>
            <a:ext cx="2772833" cy="2612478"/>
            <a:chOff x="6874365" y="2674769"/>
            <a:chExt cx="2932026" cy="2725906"/>
          </a:xfrm>
        </p:grpSpPr>
        <p:sp>
          <p:nvSpPr>
            <p:cNvPr id="12" name="Round Diagonal Corner Rectangle 4"/>
            <p:cNvSpPr/>
            <p:nvPr/>
          </p:nvSpPr>
          <p:spPr>
            <a:xfrm>
              <a:off x="6878762" y="3610011"/>
              <a:ext cx="1363093" cy="1198499"/>
            </a:xfrm>
            <a:prstGeom prst="rect">
              <a:avLst/>
            </a:prstGeom>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l" defTabSz="1066800">
                <a:lnSpc>
                  <a:spcPct val="90000"/>
                </a:lnSpc>
                <a:spcBef>
                  <a:spcPct val="0"/>
                </a:spcBef>
                <a:spcAft>
                  <a:spcPct val="35000"/>
                </a:spcAft>
              </a:pPr>
              <a:endParaRPr lang="en-US" sz="2400" b="1" kern="1200" dirty="0"/>
            </a:p>
          </p:txBody>
        </p:sp>
        <p:sp>
          <p:nvSpPr>
            <p:cNvPr id="13" name="Rectangle 12"/>
            <p:cNvSpPr/>
            <p:nvPr/>
          </p:nvSpPr>
          <p:spPr bwMode="auto">
            <a:xfrm>
              <a:off x="6888287" y="2674769"/>
              <a:ext cx="2918104" cy="2725906"/>
            </a:xfrm>
            <a:prstGeom prst="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ndParaRPr>
            </a:p>
          </p:txBody>
        </p:sp>
        <p:sp>
          <p:nvSpPr>
            <p:cNvPr id="14" name="Round Diagonal Corner Rectangle 13"/>
            <p:cNvSpPr/>
            <p:nvPr/>
          </p:nvSpPr>
          <p:spPr>
            <a:xfrm>
              <a:off x="6874365" y="4692585"/>
              <a:ext cx="2927959" cy="708090"/>
            </a:xfrm>
            <a:prstGeom prst="round2DiagRect">
              <a:avLst>
                <a:gd name="adj1" fmla="val 0"/>
                <a:gd name="adj2" fmla="val 0"/>
              </a:avLst>
            </a:prstGeom>
            <a:solidFill>
              <a:schemeClr val="accent2"/>
            </a:solidFill>
            <a:ln>
              <a:solidFill>
                <a:schemeClr val="accent2"/>
              </a:solid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000" dirty="0" smtClean="0">
                  <a:solidFill>
                    <a:schemeClr val="bg1"/>
                  </a:solidFill>
                </a:rPr>
                <a:t>HDFS</a:t>
              </a:r>
              <a:endParaRPr lang="en-US" sz="2000" dirty="0">
                <a:solidFill>
                  <a:schemeClr val="bg1"/>
                </a:solidFill>
              </a:endParaRPr>
            </a:p>
          </p:txBody>
        </p:sp>
        <p:sp>
          <p:nvSpPr>
            <p:cNvPr id="15" name="Round Diagonal Corner Rectangle 14"/>
            <p:cNvSpPr/>
            <p:nvPr/>
          </p:nvSpPr>
          <p:spPr>
            <a:xfrm>
              <a:off x="6874366" y="3451762"/>
              <a:ext cx="1694556" cy="1240823"/>
            </a:xfrm>
            <a:prstGeom prst="round2DiagRect">
              <a:avLst>
                <a:gd name="adj1" fmla="val 0"/>
                <a:gd name="adj2" fmla="val 0"/>
              </a:avLst>
            </a:prstGeom>
            <a:solidFill>
              <a:schemeClr val="accent1"/>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smtClean="0">
                  <a:solidFill>
                    <a:schemeClr val="bg1"/>
                  </a:solidFill>
                </a:rPr>
                <a:t>Map/</a:t>
              </a:r>
            </a:p>
            <a:p>
              <a:pPr algn="ctr"/>
              <a:r>
                <a:rPr lang="en-US" sz="2200" dirty="0" smtClean="0">
                  <a:solidFill>
                    <a:schemeClr val="bg1"/>
                  </a:solidFill>
                </a:rPr>
                <a:t>Reduce</a:t>
              </a:r>
              <a:endParaRPr lang="en-US" sz="2200" dirty="0">
                <a:solidFill>
                  <a:schemeClr val="bg1"/>
                </a:solidFill>
              </a:endParaRPr>
            </a:p>
          </p:txBody>
        </p:sp>
        <p:grpSp>
          <p:nvGrpSpPr>
            <p:cNvPr id="16" name="Group 15"/>
            <p:cNvGrpSpPr/>
            <p:nvPr/>
          </p:nvGrpSpPr>
          <p:grpSpPr>
            <a:xfrm>
              <a:off x="6874366" y="2674770"/>
              <a:ext cx="1708477" cy="889588"/>
              <a:chOff x="0" y="1947133"/>
              <a:chExt cx="10537972" cy="438291"/>
            </a:xfrm>
            <a:scene3d>
              <a:camera prst="orthographicFront">
                <a:rot lat="0" lon="0" rev="0"/>
              </a:camera>
              <a:lightRig rig="glow" dir="t">
                <a:rot lat="0" lon="0" rev="14100000"/>
              </a:lightRig>
            </a:scene3d>
          </p:grpSpPr>
          <p:sp>
            <p:nvSpPr>
              <p:cNvPr id="20" name="Round Diagonal Corner Rectangle 19"/>
              <p:cNvSpPr/>
              <p:nvPr/>
            </p:nvSpPr>
            <p:spPr>
              <a:xfrm>
                <a:off x="0" y="1947133"/>
                <a:ext cx="10537972" cy="438291"/>
              </a:xfrm>
              <a:prstGeom prst="round2DiagRect">
                <a:avLst>
                  <a:gd name="adj1" fmla="val 0"/>
                  <a:gd name="adj2" fmla="val 0"/>
                </a:avLst>
              </a:prstGeom>
              <a:solidFill>
                <a:schemeClr val="accent3"/>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3600" b="1" dirty="0" smtClean="0">
                    <a:solidFill>
                      <a:schemeClr val="bg1"/>
                    </a:solidFill>
                  </a:rPr>
                  <a:t>Hive</a:t>
                </a:r>
                <a:endParaRPr lang="en-US" sz="3600" b="1" dirty="0">
                  <a:solidFill>
                    <a:schemeClr val="bg1"/>
                  </a:solidFill>
                </a:endParaRPr>
              </a:p>
            </p:txBody>
          </p:sp>
          <p:sp>
            <p:nvSpPr>
              <p:cNvPr id="21" name="Round Diagonal Corner Rectangle 4"/>
              <p:cNvSpPr/>
              <p:nvPr/>
            </p:nvSpPr>
            <p:spPr>
              <a:xfrm>
                <a:off x="22494" y="1969627"/>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solidFill>
                </a:endParaRPr>
              </a:p>
            </p:txBody>
          </p:sp>
        </p:grpSp>
        <p:grpSp>
          <p:nvGrpSpPr>
            <p:cNvPr id="17" name="Group 16"/>
            <p:cNvGrpSpPr/>
            <p:nvPr/>
          </p:nvGrpSpPr>
          <p:grpSpPr>
            <a:xfrm>
              <a:off x="8262645" y="2674771"/>
              <a:ext cx="1543746" cy="2017814"/>
              <a:chOff x="22494" y="3145764"/>
              <a:chExt cx="8540481" cy="444939"/>
            </a:xfrm>
            <a:scene3d>
              <a:camera prst="orthographicFront">
                <a:rot lat="0" lon="0" rev="0"/>
              </a:camera>
              <a:lightRig rig="glow" dir="t">
                <a:rot lat="0" lon="0" rev="14100000"/>
              </a:lightRig>
            </a:scene3d>
          </p:grpSpPr>
          <p:sp>
            <p:nvSpPr>
              <p:cNvPr id="18" name="Round Diagonal Corner Rectangle 17"/>
              <p:cNvSpPr/>
              <p:nvPr/>
            </p:nvSpPr>
            <p:spPr>
              <a:xfrm>
                <a:off x="1793929" y="3145764"/>
                <a:ext cx="6769046" cy="444939"/>
              </a:xfrm>
              <a:prstGeom prst="round2DiagRect">
                <a:avLst>
                  <a:gd name="adj1" fmla="val 0"/>
                  <a:gd name="adj2" fmla="val 0"/>
                </a:avLst>
              </a:prstGeom>
              <a:solidFill>
                <a:srgbClr val="CC0000"/>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err="1" smtClean="0"/>
                  <a:t>Sqoop</a:t>
                </a:r>
                <a:endParaRPr lang="en-US" sz="2200" dirty="0"/>
              </a:p>
            </p:txBody>
          </p:sp>
          <p:sp>
            <p:nvSpPr>
              <p:cNvPr id="19" name="Round Diagonal Corner Rectangle 4"/>
              <p:cNvSpPr/>
              <p:nvPr/>
            </p:nvSpPr>
            <p:spPr>
              <a:xfrm>
                <a:off x="22494" y="3168258"/>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lumMod val="50000"/>
                    </a:schemeClr>
                  </a:solidFill>
                </a:endParaRPr>
              </a:p>
            </p:txBody>
          </p:sp>
        </p:grpSp>
      </p:grpSp>
      <p:sp>
        <p:nvSpPr>
          <p:cNvPr id="5" name="Rectangle 4"/>
          <p:cNvSpPr/>
          <p:nvPr/>
        </p:nvSpPr>
        <p:spPr bwMode="auto">
          <a:xfrm>
            <a:off x="5837363" y="3183569"/>
            <a:ext cx="1604013" cy="1052386"/>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4" name="Slide Number Placeholder 3"/>
          <p:cNvSpPr>
            <a:spLocks noGrp="1"/>
          </p:cNvSpPr>
          <p:nvPr>
            <p:ph type="sldNum" sz="quarter" idx="12"/>
          </p:nvPr>
        </p:nvSpPr>
        <p:spPr/>
        <p:txBody>
          <a:bodyPr/>
          <a:lstStyle/>
          <a:p>
            <a:fld id="{D238DE23-19AF-4869-9198-2E937C0385B6}" type="slidenum">
              <a:rPr lang="en-US" smtClean="0"/>
              <a:t>11</a:t>
            </a:fld>
            <a:endParaRPr lang="en-US"/>
          </a:p>
        </p:txBody>
      </p:sp>
      <p:sp>
        <p:nvSpPr>
          <p:cNvPr id="22" name="Rectangle 21"/>
          <p:cNvSpPr/>
          <p:nvPr/>
        </p:nvSpPr>
        <p:spPr bwMode="auto">
          <a:xfrm>
            <a:off x="5842274" y="4264850"/>
            <a:ext cx="2788920" cy="678625"/>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23" name="Rectangle 22"/>
          <p:cNvSpPr/>
          <p:nvPr/>
        </p:nvSpPr>
        <p:spPr bwMode="auto">
          <a:xfrm>
            <a:off x="7441376" y="2304836"/>
            <a:ext cx="1166435" cy="1933850"/>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Tree>
    <p:extLst>
      <p:ext uri="{BB962C8B-B14F-4D97-AF65-F5344CB8AC3E}">
        <p14:creationId xmlns:p14="http://schemas.microsoft.com/office/powerpoint/2010/main" val="214294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381000"/>
            <a:ext cx="8524874" cy="715926"/>
          </a:xfrm>
        </p:spPr>
        <p:txBody>
          <a:bodyPr>
            <a:noAutofit/>
          </a:bodyPr>
          <a:lstStyle/>
          <a:p>
            <a:pPr algn="ctr"/>
            <a:r>
              <a:rPr lang="en-US" sz="4000" dirty="0" smtClean="0"/>
              <a:t>Hadoop Summary So Far</a:t>
            </a:r>
            <a:endParaRPr lang="en-US" sz="4000" dirty="0"/>
          </a:p>
        </p:txBody>
      </p:sp>
      <p:sp>
        <p:nvSpPr>
          <p:cNvPr id="3" name="Content Placeholder 2"/>
          <p:cNvSpPr>
            <a:spLocks noGrp="1"/>
          </p:cNvSpPr>
          <p:nvPr>
            <p:ph idx="1"/>
          </p:nvPr>
        </p:nvSpPr>
        <p:spPr>
          <a:xfrm>
            <a:off x="390526" y="1251305"/>
            <a:ext cx="5400674" cy="5301895"/>
          </a:xfrm>
        </p:spPr>
        <p:txBody>
          <a:bodyPr>
            <a:normAutofit/>
          </a:bodyPr>
          <a:lstStyle/>
          <a:p>
            <a:r>
              <a:rPr lang="en-US" b="1" u="sng" dirty="0" smtClean="0">
                <a:solidFill>
                  <a:schemeClr val="accent3"/>
                </a:solidFill>
              </a:rPr>
              <a:t>HDFS</a:t>
            </a:r>
            <a:r>
              <a:rPr lang="en-US" dirty="0" smtClean="0">
                <a:solidFill>
                  <a:schemeClr val="accent3"/>
                </a:solidFill>
              </a:rPr>
              <a:t> </a:t>
            </a:r>
            <a:r>
              <a:rPr lang="en-US" dirty="0" smtClean="0">
                <a:solidFill>
                  <a:schemeClr val="tx1"/>
                </a:solidFill>
              </a:rPr>
              <a:t>– distributed, scalable fault tolerant file system</a:t>
            </a:r>
            <a:endParaRPr lang="en-US" dirty="0">
              <a:solidFill>
                <a:schemeClr val="tx1"/>
              </a:solidFill>
            </a:endParaRPr>
          </a:p>
          <a:p>
            <a:r>
              <a:rPr lang="en-US" b="1" u="sng" dirty="0" err="1" smtClean="0">
                <a:solidFill>
                  <a:schemeClr val="accent3"/>
                </a:solidFill>
              </a:rPr>
              <a:t>MapReduce</a:t>
            </a:r>
            <a:r>
              <a:rPr lang="en-US" dirty="0" smtClean="0">
                <a:solidFill>
                  <a:schemeClr val="accent3"/>
                </a:solidFill>
              </a:rPr>
              <a:t> </a:t>
            </a:r>
            <a:r>
              <a:rPr lang="en-US" dirty="0" smtClean="0">
                <a:solidFill>
                  <a:schemeClr val="tx1"/>
                </a:solidFill>
              </a:rPr>
              <a:t>– a framework for writing fault tolerant, scalable distributed applications</a:t>
            </a:r>
          </a:p>
          <a:p>
            <a:r>
              <a:rPr lang="en-US" b="1" u="sng" dirty="0" smtClean="0">
                <a:solidFill>
                  <a:schemeClr val="accent3"/>
                </a:solidFill>
              </a:rPr>
              <a:t>Hive</a:t>
            </a:r>
            <a:r>
              <a:rPr lang="en-US" dirty="0" smtClean="0">
                <a:solidFill>
                  <a:schemeClr val="accent3"/>
                </a:solidFill>
              </a:rPr>
              <a:t> </a:t>
            </a:r>
            <a:r>
              <a:rPr lang="en-US" dirty="0" smtClean="0">
                <a:solidFill>
                  <a:schemeClr val="tx1"/>
                </a:solidFill>
              </a:rPr>
              <a:t>– a relational DBMS that stores its tables in HDFS and uses MapReduce as its target execution language</a:t>
            </a:r>
          </a:p>
          <a:p>
            <a:r>
              <a:rPr lang="en-US" dirty="0" smtClean="0">
                <a:solidFill>
                  <a:srgbClr val="FFFF00"/>
                </a:solidFill>
              </a:rPr>
              <a:t>Next,  </a:t>
            </a:r>
            <a:r>
              <a:rPr lang="en-US" b="1" u="sng" dirty="0" err="1" smtClean="0">
                <a:solidFill>
                  <a:schemeClr val="accent3"/>
                </a:solidFill>
              </a:rPr>
              <a:t>Sqoop</a:t>
            </a:r>
            <a:r>
              <a:rPr lang="en-US" dirty="0" smtClean="0">
                <a:solidFill>
                  <a:schemeClr val="accent3"/>
                </a:solidFill>
              </a:rPr>
              <a:t> </a:t>
            </a:r>
            <a:r>
              <a:rPr lang="en-US" dirty="0" smtClean="0">
                <a:solidFill>
                  <a:srgbClr val="FFFF00"/>
                </a:solidFill>
              </a:rPr>
              <a:t>– a library and framework for moving data between HDFS and a relational DBMS</a:t>
            </a:r>
            <a:endParaRPr lang="en-US" dirty="0">
              <a:solidFill>
                <a:srgbClr val="FFFF00"/>
              </a:solidFill>
            </a:endParaRPr>
          </a:p>
        </p:txBody>
      </p:sp>
      <p:grpSp>
        <p:nvGrpSpPr>
          <p:cNvPr id="11" name="Group 10"/>
          <p:cNvGrpSpPr/>
          <p:nvPr/>
        </p:nvGrpSpPr>
        <p:grpSpPr>
          <a:xfrm>
            <a:off x="5838824" y="2330997"/>
            <a:ext cx="2772833" cy="2612478"/>
            <a:chOff x="6874365" y="2674769"/>
            <a:chExt cx="2932026" cy="2725906"/>
          </a:xfrm>
        </p:grpSpPr>
        <p:sp>
          <p:nvSpPr>
            <p:cNvPr id="12" name="Round Diagonal Corner Rectangle 4"/>
            <p:cNvSpPr/>
            <p:nvPr/>
          </p:nvSpPr>
          <p:spPr>
            <a:xfrm>
              <a:off x="6878762" y="3610011"/>
              <a:ext cx="1363093" cy="1198499"/>
            </a:xfrm>
            <a:prstGeom prst="rect">
              <a:avLst/>
            </a:prstGeom>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l" defTabSz="1066800">
                <a:lnSpc>
                  <a:spcPct val="90000"/>
                </a:lnSpc>
                <a:spcBef>
                  <a:spcPct val="0"/>
                </a:spcBef>
                <a:spcAft>
                  <a:spcPct val="35000"/>
                </a:spcAft>
              </a:pPr>
              <a:endParaRPr lang="en-US" sz="2400" b="1" kern="1200" dirty="0"/>
            </a:p>
          </p:txBody>
        </p:sp>
        <p:sp>
          <p:nvSpPr>
            <p:cNvPr id="13" name="Rectangle 12"/>
            <p:cNvSpPr/>
            <p:nvPr/>
          </p:nvSpPr>
          <p:spPr bwMode="auto">
            <a:xfrm>
              <a:off x="6888287" y="2674769"/>
              <a:ext cx="2918104" cy="2725906"/>
            </a:xfrm>
            <a:prstGeom prst="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ndParaRPr>
            </a:p>
          </p:txBody>
        </p:sp>
        <p:sp>
          <p:nvSpPr>
            <p:cNvPr id="14" name="Round Diagonal Corner Rectangle 13"/>
            <p:cNvSpPr/>
            <p:nvPr/>
          </p:nvSpPr>
          <p:spPr>
            <a:xfrm>
              <a:off x="6874365" y="4692585"/>
              <a:ext cx="2927959" cy="708090"/>
            </a:xfrm>
            <a:prstGeom prst="round2DiagRect">
              <a:avLst>
                <a:gd name="adj1" fmla="val 0"/>
                <a:gd name="adj2" fmla="val 0"/>
              </a:avLst>
            </a:prstGeom>
            <a:solidFill>
              <a:schemeClr val="accent2"/>
            </a:solidFill>
            <a:ln>
              <a:solidFill>
                <a:schemeClr val="accent2"/>
              </a:solid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000" dirty="0" smtClean="0">
                  <a:solidFill>
                    <a:schemeClr val="bg1"/>
                  </a:solidFill>
                </a:rPr>
                <a:t>HDFS</a:t>
              </a:r>
              <a:endParaRPr lang="en-US" sz="2000" dirty="0">
                <a:solidFill>
                  <a:schemeClr val="bg1"/>
                </a:solidFill>
              </a:endParaRPr>
            </a:p>
          </p:txBody>
        </p:sp>
        <p:sp>
          <p:nvSpPr>
            <p:cNvPr id="15" name="Round Diagonal Corner Rectangle 14"/>
            <p:cNvSpPr/>
            <p:nvPr/>
          </p:nvSpPr>
          <p:spPr>
            <a:xfrm>
              <a:off x="6874366" y="3451762"/>
              <a:ext cx="1694556" cy="1240823"/>
            </a:xfrm>
            <a:prstGeom prst="round2DiagRect">
              <a:avLst>
                <a:gd name="adj1" fmla="val 0"/>
                <a:gd name="adj2" fmla="val 0"/>
              </a:avLst>
            </a:prstGeom>
            <a:solidFill>
              <a:schemeClr val="accent1"/>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smtClean="0">
                  <a:solidFill>
                    <a:schemeClr val="bg1"/>
                  </a:solidFill>
                </a:rPr>
                <a:t>Map/</a:t>
              </a:r>
            </a:p>
            <a:p>
              <a:pPr algn="ctr"/>
              <a:r>
                <a:rPr lang="en-US" sz="2200" dirty="0" smtClean="0">
                  <a:solidFill>
                    <a:schemeClr val="bg1"/>
                  </a:solidFill>
                </a:rPr>
                <a:t>Reduce</a:t>
              </a:r>
              <a:endParaRPr lang="en-US" sz="2200" dirty="0">
                <a:solidFill>
                  <a:schemeClr val="bg1"/>
                </a:solidFill>
              </a:endParaRPr>
            </a:p>
          </p:txBody>
        </p:sp>
        <p:grpSp>
          <p:nvGrpSpPr>
            <p:cNvPr id="16" name="Group 15"/>
            <p:cNvGrpSpPr/>
            <p:nvPr/>
          </p:nvGrpSpPr>
          <p:grpSpPr>
            <a:xfrm>
              <a:off x="6874366" y="2674770"/>
              <a:ext cx="1708477" cy="889588"/>
              <a:chOff x="0" y="1947133"/>
              <a:chExt cx="10537972" cy="438291"/>
            </a:xfrm>
            <a:scene3d>
              <a:camera prst="orthographicFront">
                <a:rot lat="0" lon="0" rev="0"/>
              </a:camera>
              <a:lightRig rig="glow" dir="t">
                <a:rot lat="0" lon="0" rev="14100000"/>
              </a:lightRig>
            </a:scene3d>
          </p:grpSpPr>
          <p:sp>
            <p:nvSpPr>
              <p:cNvPr id="20" name="Round Diagonal Corner Rectangle 19"/>
              <p:cNvSpPr/>
              <p:nvPr/>
            </p:nvSpPr>
            <p:spPr>
              <a:xfrm>
                <a:off x="0" y="1947133"/>
                <a:ext cx="10537972" cy="438291"/>
              </a:xfrm>
              <a:prstGeom prst="round2DiagRect">
                <a:avLst>
                  <a:gd name="adj1" fmla="val 0"/>
                  <a:gd name="adj2" fmla="val 0"/>
                </a:avLst>
              </a:prstGeom>
              <a:solidFill>
                <a:schemeClr val="accent3"/>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smtClean="0">
                    <a:solidFill>
                      <a:schemeClr val="bg1"/>
                    </a:solidFill>
                  </a:rPr>
                  <a:t>Hive</a:t>
                </a:r>
                <a:endParaRPr lang="en-US" sz="2200" dirty="0">
                  <a:solidFill>
                    <a:schemeClr val="bg1"/>
                  </a:solidFill>
                </a:endParaRPr>
              </a:p>
            </p:txBody>
          </p:sp>
          <p:sp>
            <p:nvSpPr>
              <p:cNvPr id="21" name="Round Diagonal Corner Rectangle 4"/>
              <p:cNvSpPr/>
              <p:nvPr/>
            </p:nvSpPr>
            <p:spPr>
              <a:xfrm>
                <a:off x="22494" y="1969627"/>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solidFill>
                </a:endParaRPr>
              </a:p>
            </p:txBody>
          </p:sp>
        </p:grpSp>
        <p:grpSp>
          <p:nvGrpSpPr>
            <p:cNvPr id="17" name="Group 16"/>
            <p:cNvGrpSpPr/>
            <p:nvPr/>
          </p:nvGrpSpPr>
          <p:grpSpPr>
            <a:xfrm>
              <a:off x="8262645" y="2674771"/>
              <a:ext cx="1543746" cy="2017814"/>
              <a:chOff x="22494" y="3145764"/>
              <a:chExt cx="8540481" cy="444939"/>
            </a:xfrm>
            <a:scene3d>
              <a:camera prst="orthographicFront">
                <a:rot lat="0" lon="0" rev="0"/>
              </a:camera>
              <a:lightRig rig="glow" dir="t">
                <a:rot lat="0" lon="0" rev="14100000"/>
              </a:lightRig>
            </a:scene3d>
          </p:grpSpPr>
          <p:sp>
            <p:nvSpPr>
              <p:cNvPr id="18" name="Round Diagonal Corner Rectangle 17"/>
              <p:cNvSpPr/>
              <p:nvPr/>
            </p:nvSpPr>
            <p:spPr>
              <a:xfrm>
                <a:off x="1793929" y="3145764"/>
                <a:ext cx="6769046" cy="444939"/>
              </a:xfrm>
              <a:prstGeom prst="round2DiagRect">
                <a:avLst>
                  <a:gd name="adj1" fmla="val 0"/>
                  <a:gd name="adj2" fmla="val 0"/>
                </a:avLst>
              </a:prstGeom>
              <a:solidFill>
                <a:srgbClr val="CC0000"/>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400" b="1" dirty="0" err="1" smtClean="0">
                    <a:effectLst>
                      <a:outerShdw blurRad="38100" dist="38100" dir="2700000" algn="tl">
                        <a:srgbClr val="000000">
                          <a:alpha val="43137"/>
                        </a:srgbClr>
                      </a:outerShdw>
                    </a:effectLst>
                  </a:rPr>
                  <a:t>Sqoop</a:t>
                </a:r>
                <a:endParaRPr lang="en-US" sz="2400" b="1" dirty="0">
                  <a:effectLst>
                    <a:outerShdw blurRad="38100" dist="38100" dir="2700000" algn="tl">
                      <a:srgbClr val="000000">
                        <a:alpha val="43137"/>
                      </a:srgbClr>
                    </a:outerShdw>
                  </a:effectLst>
                </a:endParaRPr>
              </a:p>
            </p:txBody>
          </p:sp>
          <p:sp>
            <p:nvSpPr>
              <p:cNvPr id="19" name="Round Diagonal Corner Rectangle 4"/>
              <p:cNvSpPr/>
              <p:nvPr/>
            </p:nvSpPr>
            <p:spPr>
              <a:xfrm>
                <a:off x="22494" y="3168258"/>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lumMod val="50000"/>
                    </a:schemeClr>
                  </a:solidFill>
                </a:endParaRPr>
              </a:p>
            </p:txBody>
          </p:sp>
        </p:grpSp>
      </p:grpSp>
      <p:sp>
        <p:nvSpPr>
          <p:cNvPr id="4" name="Slide Number Placeholder 3"/>
          <p:cNvSpPr>
            <a:spLocks noGrp="1"/>
          </p:cNvSpPr>
          <p:nvPr>
            <p:ph type="sldNum" sz="quarter" idx="12"/>
          </p:nvPr>
        </p:nvSpPr>
        <p:spPr/>
        <p:txBody>
          <a:bodyPr/>
          <a:lstStyle/>
          <a:p>
            <a:fld id="{D238DE23-19AF-4869-9198-2E937C0385B6}" type="slidenum">
              <a:rPr lang="en-US" smtClean="0"/>
              <a:t>12</a:t>
            </a:fld>
            <a:endParaRPr lang="en-US"/>
          </a:p>
        </p:txBody>
      </p:sp>
      <p:sp>
        <p:nvSpPr>
          <p:cNvPr id="23" name="Rectangle 22"/>
          <p:cNvSpPr/>
          <p:nvPr/>
        </p:nvSpPr>
        <p:spPr bwMode="auto">
          <a:xfrm>
            <a:off x="7454541" y="2333350"/>
            <a:ext cx="1166435" cy="1933850"/>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22" name="Rectangle 21"/>
          <p:cNvSpPr/>
          <p:nvPr/>
        </p:nvSpPr>
        <p:spPr bwMode="auto">
          <a:xfrm>
            <a:off x="5843965" y="2333350"/>
            <a:ext cx="1597411" cy="1933850"/>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24" name="Rectangle 23"/>
          <p:cNvSpPr/>
          <p:nvPr/>
        </p:nvSpPr>
        <p:spPr bwMode="auto">
          <a:xfrm>
            <a:off x="5838824" y="4264849"/>
            <a:ext cx="2768987" cy="678626"/>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Tree>
    <p:extLst>
      <p:ext uri="{BB962C8B-B14F-4D97-AF65-F5344CB8AC3E}">
        <p14:creationId xmlns:p14="http://schemas.microsoft.com/office/powerpoint/2010/main" val="2142947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xit" presetSubtype="0" fill="hold" grpId="0"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animBg="1"/>
      <p:bldP spid="22"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2004"/>
            <a:ext cx="8991600" cy="498598"/>
          </a:xfrm>
        </p:spPr>
        <p:txBody>
          <a:bodyPr/>
          <a:lstStyle/>
          <a:p>
            <a:r>
              <a:rPr lang="en-US" sz="3500" dirty="0">
                <a:solidFill>
                  <a:srgbClr val="FFFF00"/>
                </a:solidFill>
                <a:latin typeface="+mn-lt"/>
              </a:rPr>
              <a:t>Sqoop Use Case #1 </a:t>
            </a:r>
            <a:r>
              <a:rPr lang="en-US" sz="3500" dirty="0">
                <a:solidFill>
                  <a:schemeClr val="accent3"/>
                </a:solidFill>
                <a:latin typeface="+mn-lt"/>
              </a:rPr>
              <a:t>– As a </a:t>
            </a:r>
            <a:r>
              <a:rPr lang="en-US" sz="3500" dirty="0" smtClean="0">
                <a:solidFill>
                  <a:schemeClr val="accent3"/>
                </a:solidFill>
                <a:latin typeface="+mn-lt"/>
              </a:rPr>
              <a:t>Load/Unload Utility</a:t>
            </a:r>
            <a:endParaRPr lang="en-US" sz="3500" dirty="0">
              <a:solidFill>
                <a:schemeClr val="accent3"/>
              </a:solidFill>
              <a:latin typeface="+mn-lt"/>
            </a:endParaRPr>
          </a:p>
        </p:txBody>
      </p:sp>
      <p:grpSp>
        <p:nvGrpSpPr>
          <p:cNvPr id="27" name="Group 26"/>
          <p:cNvGrpSpPr/>
          <p:nvPr/>
        </p:nvGrpSpPr>
        <p:grpSpPr>
          <a:xfrm>
            <a:off x="498870" y="948852"/>
            <a:ext cx="7102098" cy="2142070"/>
            <a:chOff x="228600" y="683209"/>
            <a:chExt cx="7102098" cy="2142070"/>
          </a:xfrm>
        </p:grpSpPr>
        <p:grpSp>
          <p:nvGrpSpPr>
            <p:cNvPr id="20" name="Group 19"/>
            <p:cNvGrpSpPr/>
            <p:nvPr/>
          </p:nvGrpSpPr>
          <p:grpSpPr>
            <a:xfrm>
              <a:off x="533400" y="935939"/>
              <a:ext cx="1222581" cy="1201308"/>
              <a:chOff x="1905000" y="2019300"/>
              <a:chExt cx="1222581" cy="1600200"/>
            </a:xfrm>
          </p:grpSpPr>
          <p:sp>
            <p:nvSpPr>
              <p:cNvPr id="3" name="Rectangle 2"/>
              <p:cNvSpPr/>
              <p:nvPr/>
            </p:nvSpPr>
            <p:spPr bwMode="auto">
              <a:xfrm>
                <a:off x="1905000" y="20193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Control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915309" y="30521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1" name="Group 20"/>
            <p:cNvGrpSpPr/>
            <p:nvPr/>
          </p:nvGrpSpPr>
          <p:grpSpPr>
            <a:xfrm>
              <a:off x="2516290" y="1140353"/>
              <a:ext cx="1222581" cy="1209908"/>
              <a:chOff x="439799" y="4229100"/>
              <a:chExt cx="1222581" cy="1790700"/>
            </a:xfrm>
          </p:grpSpPr>
          <p:sp>
            <p:nvSpPr>
              <p:cNvPr id="4" name="Rectangle 3"/>
              <p:cNvSpPr/>
              <p:nvPr/>
            </p:nvSpPr>
            <p:spPr bwMode="auto">
              <a:xfrm>
                <a:off x="439799"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39799"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2" name="Group 21"/>
            <p:cNvGrpSpPr/>
            <p:nvPr/>
          </p:nvGrpSpPr>
          <p:grpSpPr>
            <a:xfrm>
              <a:off x="4026436" y="1140353"/>
              <a:ext cx="1222581" cy="1223396"/>
              <a:chOff x="1949945" y="4229100"/>
              <a:chExt cx="1222581" cy="1777212"/>
            </a:xfrm>
          </p:grpSpPr>
          <p:sp>
            <p:nvSpPr>
              <p:cNvPr id="5" name="Rectangle 4"/>
              <p:cNvSpPr/>
              <p:nvPr/>
            </p:nvSpPr>
            <p:spPr bwMode="auto">
              <a:xfrm>
                <a:off x="1949945"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949945" y="5439008"/>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4" name="Group 23"/>
            <p:cNvGrpSpPr/>
            <p:nvPr/>
          </p:nvGrpSpPr>
          <p:grpSpPr>
            <a:xfrm>
              <a:off x="5353091" y="1140353"/>
              <a:ext cx="1679781" cy="1223396"/>
              <a:chOff x="3276600" y="4229100"/>
              <a:chExt cx="1679781" cy="1790700"/>
            </a:xfrm>
          </p:grpSpPr>
          <p:sp>
            <p:nvSpPr>
              <p:cNvPr id="6" name="Rectangle 5"/>
              <p:cNvSpPr/>
              <p:nvPr/>
            </p:nvSpPr>
            <p:spPr bwMode="auto">
              <a:xfrm>
                <a:off x="3733800"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276600" y="4602271"/>
                <a:ext cx="396263" cy="477054"/>
              </a:xfrm>
              <a:prstGeom prst="rect">
                <a:avLst/>
              </a:prstGeom>
            </p:spPr>
            <p:txBody>
              <a:bodyPr wrap="none">
                <a:spAutoFit/>
              </a:bodyPr>
              <a:lstStyle/>
              <a:p>
                <a:pPr algn="ctr"/>
                <a:r>
                  <a:rPr lang="en-US" sz="2500" dirty="0" smtClean="0">
                    <a:solidFill>
                      <a:srgbClr val="FFFFFF"/>
                    </a:solidFill>
                    <a:latin typeface="Segoe UI Light"/>
                  </a:rPr>
                  <a:t>…</a:t>
                </a:r>
                <a:endParaRPr lang="en-US" sz="2500" dirty="0">
                  <a:solidFill>
                    <a:srgbClr val="FFFFFF"/>
                  </a:solidFill>
                  <a:latin typeface="Segoe UI Light"/>
                </a:endParaRPr>
              </a:p>
            </p:txBody>
          </p:sp>
          <p:sp>
            <p:nvSpPr>
              <p:cNvPr id="11" name="Rectangle 10"/>
              <p:cNvSpPr/>
              <p:nvPr/>
            </p:nvSpPr>
            <p:spPr bwMode="auto">
              <a:xfrm>
                <a:off x="3733800"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33" name="Group 32"/>
            <p:cNvGrpSpPr/>
            <p:nvPr/>
          </p:nvGrpSpPr>
          <p:grpSpPr>
            <a:xfrm>
              <a:off x="228600" y="683209"/>
              <a:ext cx="7102098" cy="2142070"/>
              <a:chOff x="228600" y="908162"/>
              <a:chExt cx="7102098" cy="2142070"/>
            </a:xfrm>
          </p:grpSpPr>
          <p:grpSp>
            <p:nvGrpSpPr>
              <p:cNvPr id="32" name="Group 31"/>
              <p:cNvGrpSpPr/>
              <p:nvPr/>
            </p:nvGrpSpPr>
            <p:grpSpPr>
              <a:xfrm>
                <a:off x="228600" y="908162"/>
                <a:ext cx="7102098" cy="2142070"/>
                <a:chOff x="228600" y="609600"/>
                <a:chExt cx="7102098" cy="2958794"/>
              </a:xfrm>
            </p:grpSpPr>
            <p:cxnSp>
              <p:nvCxnSpPr>
                <p:cNvPr id="28" name="Straight Connector 27"/>
                <p:cNvCxnSpPr/>
                <p:nvPr/>
              </p:nvCxnSpPr>
              <p:spPr>
                <a:xfrm>
                  <a:off x="228600" y="609600"/>
                  <a:ext cx="0" cy="290499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28600" y="3565311"/>
                  <a:ext cx="19431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167128" y="3568394"/>
                  <a:ext cx="515721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30698" y="914400"/>
                  <a:ext cx="0" cy="26517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209800" y="914400"/>
                  <a:ext cx="512064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28600" y="609600"/>
                  <a:ext cx="19842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09800" y="609600"/>
                  <a:ext cx="0" cy="3017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475866" y="2511623"/>
                <a:ext cx="1352934" cy="307777"/>
              </a:xfrm>
              <a:prstGeom prst="rect">
                <a:avLst/>
              </a:prstGeom>
              <a:noFill/>
              <a:ln w="38100">
                <a:noFill/>
                <a:prstDash val="sysDot"/>
              </a:ln>
            </p:spPr>
            <p:txBody>
              <a:bodyPr wrap="none" lIns="0" tIns="0" rIns="0" bIns="0" rtlCol="0">
                <a:spAutoFit/>
              </a:bodyPr>
              <a:lstStyle/>
              <a:p>
                <a:r>
                  <a:rPr lang="en-US" sz="2000" b="1" dirty="0" smtClean="0">
                    <a:gradFill>
                      <a:gsLst>
                        <a:gs pos="0">
                          <a:srgbClr val="FFFFFF"/>
                        </a:gs>
                        <a:gs pos="86000">
                          <a:srgbClr val="FFFFFF"/>
                        </a:gs>
                      </a:gsLst>
                      <a:lin ang="5400000" scaled="0"/>
                    </a:gradFill>
                    <a:latin typeface="Segoe UI Light" pitchFamily="34" charset="0"/>
                  </a:rPr>
                  <a:t>PDW Cluster</a:t>
                </a:r>
              </a:p>
            </p:txBody>
          </p:sp>
        </p:grpSp>
      </p:grpSp>
      <p:sp>
        <p:nvSpPr>
          <p:cNvPr id="12" name="Rectangle 11"/>
          <p:cNvSpPr/>
          <p:nvPr/>
        </p:nvSpPr>
        <p:spPr bwMode="auto">
          <a:xfrm>
            <a:off x="567476" y="4290890"/>
            <a:ext cx="1222581" cy="1223396"/>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err="1" smtClean="0">
                <a:gradFill>
                  <a:gsLst>
                    <a:gs pos="0">
                      <a:srgbClr val="FFFFFF"/>
                    </a:gs>
                    <a:gs pos="100000">
                      <a:srgbClr val="FFFFFF"/>
                    </a:gs>
                  </a:gsLst>
                  <a:lin ang="5400000" scaled="0"/>
                </a:gradFill>
                <a:ea typeface="Segoe UI" pitchFamily="34" charset="0"/>
                <a:cs typeface="Segoe UI" pitchFamily="34" charset="0"/>
              </a:rPr>
              <a:t>Namenode</a:t>
            </a:r>
            <a:endParaRPr lang="en-US" spc="-75" dirty="0" smtClean="0">
              <a:gradFill>
                <a:gsLst>
                  <a:gs pos="0">
                    <a:srgbClr val="FFFFFF"/>
                  </a:gs>
                  <a:gs pos="100000">
                    <a:srgbClr val="FFFFFF"/>
                  </a:gs>
                </a:gsLst>
                <a:lin ang="5400000" scaled="0"/>
              </a:gradFill>
              <a:ea typeface="Segoe UI" pitchFamily="34" charset="0"/>
              <a:cs typeface="Segoe UI" pitchFamily="34" charset="0"/>
            </a:endParaRPr>
          </a:p>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(HDFS)</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p:nvGrpSpPr>
        <p:grpSpPr>
          <a:xfrm>
            <a:off x="2391122" y="4590437"/>
            <a:ext cx="4798631" cy="1449764"/>
            <a:chOff x="2590800" y="4495800"/>
            <a:chExt cx="4798631" cy="1449764"/>
          </a:xfrm>
        </p:grpSpPr>
        <p:sp>
          <p:nvSpPr>
            <p:cNvPr id="90" name="Rectangle 89"/>
            <p:cNvSpPr/>
            <p:nvPr/>
          </p:nvSpPr>
          <p:spPr bwMode="auto">
            <a:xfrm>
              <a:off x="2590800" y="4498032"/>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3439363" y="449999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4287926" y="4495800"/>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2590800" y="5408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3439363" y="5410200"/>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4287926" y="5406004"/>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5136489" y="4498032"/>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5985052" y="449999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6833616" y="4495800"/>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5136489" y="5408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5985052" y="5410200"/>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6833616" y="5406004"/>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err="1" smtClean="0">
                  <a:gradFill>
                    <a:gsLst>
                      <a:gs pos="0">
                        <a:srgbClr val="FFFFFF"/>
                      </a:gs>
                      <a:gs pos="100000">
                        <a:srgbClr val="FFFFFF"/>
                      </a:gs>
                    </a:gsLst>
                    <a:lin ang="5400000" scaled="0"/>
                  </a:gradFill>
                  <a:ea typeface="Segoe UI" pitchFamily="34" charset="0"/>
                  <a:cs typeface="Segoe UI" pitchFamily="34" charset="0"/>
                </a:rPr>
                <a:t>DataNode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1" name="Group 90"/>
          <p:cNvGrpSpPr/>
          <p:nvPr/>
        </p:nvGrpSpPr>
        <p:grpSpPr>
          <a:xfrm>
            <a:off x="394424" y="4199448"/>
            <a:ext cx="7102098" cy="2212036"/>
            <a:chOff x="228600" y="609598"/>
            <a:chExt cx="7102098" cy="2958796"/>
          </a:xfrm>
        </p:grpSpPr>
        <p:cxnSp>
          <p:nvCxnSpPr>
            <p:cNvPr id="92" name="Straight Connector 91"/>
            <p:cNvCxnSpPr/>
            <p:nvPr/>
          </p:nvCxnSpPr>
          <p:spPr>
            <a:xfrm>
              <a:off x="228600" y="609598"/>
              <a:ext cx="0" cy="2568493"/>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28600" y="3259633"/>
              <a:ext cx="194310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171700" y="3320787"/>
              <a:ext cx="0" cy="244618"/>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167128" y="3568394"/>
              <a:ext cx="5157216"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330698" y="914400"/>
              <a:ext cx="0" cy="265176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2209800" y="914400"/>
              <a:ext cx="512064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228600" y="609600"/>
              <a:ext cx="1984248"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09800" y="609600"/>
              <a:ext cx="0" cy="301752"/>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450846" y="5618630"/>
            <a:ext cx="1687963" cy="307777"/>
          </a:xfrm>
          <a:prstGeom prst="rect">
            <a:avLst/>
          </a:prstGeom>
          <a:noFill/>
        </p:spPr>
        <p:txBody>
          <a:bodyPr wrap="none" lIns="0" tIns="0" rIns="0" bIns="0" rtlCol="0">
            <a:spAutoFit/>
          </a:bodyPr>
          <a:lstStyle/>
          <a:p>
            <a:r>
              <a:rPr lang="en-US" sz="2000" b="1" dirty="0" smtClean="0">
                <a:solidFill>
                  <a:srgbClr val="FFFF00"/>
                </a:solidFill>
                <a:latin typeface="Segoe UI Light" pitchFamily="34" charset="0"/>
              </a:rPr>
              <a:t>Hadoop Cluster</a:t>
            </a:r>
          </a:p>
        </p:txBody>
      </p:sp>
      <p:sp>
        <p:nvSpPr>
          <p:cNvPr id="117"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13</a:t>
            </a:fld>
            <a:endParaRPr lang="en-US" dirty="0">
              <a:solidFill>
                <a:srgbClr val="FFFFFF"/>
              </a:solidFill>
            </a:endParaRPr>
          </a:p>
        </p:txBody>
      </p:sp>
      <p:sp>
        <p:nvSpPr>
          <p:cNvPr id="129" name="TextBox 128"/>
          <p:cNvSpPr txBox="1"/>
          <p:nvPr/>
        </p:nvSpPr>
        <p:spPr>
          <a:xfrm>
            <a:off x="3992406" y="3482148"/>
            <a:ext cx="1596062" cy="369332"/>
          </a:xfrm>
          <a:prstGeom prst="rect">
            <a:avLst/>
          </a:prstGeom>
          <a:solidFill>
            <a:srgbClr val="FF0000"/>
          </a:solidFill>
          <a:ln>
            <a:solidFill>
              <a:srgbClr val="FF0000"/>
            </a:solidFill>
          </a:ln>
        </p:spPr>
        <p:txBody>
          <a:bodyPr wrap="square" lIns="0" tIns="0" rIns="0" bIns="0" rtlCol="0">
            <a:spAutoFit/>
          </a:bodyPr>
          <a:lstStyle/>
          <a:p>
            <a:pPr algn="ctr"/>
            <a:r>
              <a:rPr lang="en-US" sz="2400" b="1" dirty="0" err="1" smtClean="0">
                <a:effectLst>
                  <a:outerShdw blurRad="38100" dist="38100" dir="2700000" algn="tl">
                    <a:srgbClr val="000000">
                      <a:alpha val="43137"/>
                    </a:srgbClr>
                  </a:outerShdw>
                </a:effectLst>
              </a:rPr>
              <a:t>Sqoop</a:t>
            </a:r>
            <a:endParaRPr lang="en-US" sz="2400" b="1" dirty="0" smtClean="0">
              <a:effectLst>
                <a:outerShdw blurRad="38100" dist="38100" dir="2700000" algn="tl">
                  <a:srgbClr val="000000">
                    <a:alpha val="43137"/>
                  </a:srgbClr>
                </a:outerShdw>
              </a:effectLst>
            </a:endParaRPr>
          </a:p>
        </p:txBody>
      </p:sp>
      <p:cxnSp>
        <p:nvCxnSpPr>
          <p:cNvPr id="87" name="Straight Arrow Connector 86"/>
          <p:cNvCxnSpPr>
            <a:stCxn id="90" idx="0"/>
            <a:endCxn id="129" idx="2"/>
          </p:cNvCxnSpPr>
          <p:nvPr/>
        </p:nvCxnSpPr>
        <p:spPr>
          <a:xfrm flipV="1">
            <a:off x="2669030" y="3851480"/>
            <a:ext cx="2121407" cy="7411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96" idx="0"/>
            <a:endCxn id="129" idx="2"/>
          </p:cNvCxnSpPr>
          <p:nvPr/>
        </p:nvCxnSpPr>
        <p:spPr>
          <a:xfrm flipV="1">
            <a:off x="3517593" y="3851480"/>
            <a:ext cx="1272844" cy="7431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flipV="1">
            <a:off x="1905000" y="1977001"/>
            <a:ext cx="2087406" cy="15051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2021197" y="1524000"/>
            <a:ext cx="76030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2021197" y="1675175"/>
            <a:ext cx="228573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2021197" y="1850080"/>
            <a:ext cx="406959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flipV="1">
            <a:off x="4760788" y="3847284"/>
            <a:ext cx="424282" cy="16533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flipV="1">
            <a:off x="1903234" y="1990680"/>
            <a:ext cx="2087406" cy="15051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flipV="1">
            <a:off x="1903234" y="2000412"/>
            <a:ext cx="2087406" cy="15051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6080561" y="3625628"/>
            <a:ext cx="798671" cy="553998"/>
          </a:xfrm>
          <a:prstGeom prst="rect">
            <a:avLst/>
          </a:prstGeom>
          <a:noFill/>
          <a:ln>
            <a:noFill/>
          </a:ln>
        </p:spPr>
        <p:txBody>
          <a:bodyPr wrap="square" lIns="0" tIns="0" rIns="0" bIns="0" rtlCol="0" anchor="ctr" anchorCtr="0">
            <a:noAutofit/>
          </a:bodyPr>
          <a:lstStyle/>
          <a:p>
            <a:pPr algn="ctr"/>
            <a:r>
              <a:rPr lang="en-US" sz="3600" i="1" dirty="0" smtClean="0">
                <a:solidFill>
                  <a:schemeClr val="accent2">
                    <a:lumMod val="60000"/>
                    <a:lumOff val="40000"/>
                  </a:schemeClr>
                </a:solidFill>
              </a:rPr>
              <a:t>etc.</a:t>
            </a:r>
          </a:p>
        </p:txBody>
      </p:sp>
      <p:cxnSp>
        <p:nvCxnSpPr>
          <p:cNvPr id="64" name="Straight Arrow Connector 63"/>
          <p:cNvCxnSpPr>
            <a:stCxn id="53" idx="0"/>
            <a:endCxn id="129" idx="2"/>
          </p:cNvCxnSpPr>
          <p:nvPr/>
        </p:nvCxnSpPr>
        <p:spPr>
          <a:xfrm flipH="1" flipV="1">
            <a:off x="4790437" y="3851480"/>
            <a:ext cx="2121409" cy="16491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1911426" y="1977000"/>
            <a:ext cx="2087406" cy="15051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957608" y="1851232"/>
            <a:ext cx="406959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0" y="762000"/>
            <a:ext cx="9144000" cy="6096000"/>
          </a:xfrm>
          <a:prstGeom prst="rect">
            <a:avLst/>
          </a:prstGeom>
          <a:solidFill>
            <a:schemeClr val="tx2">
              <a:lumMod val="75000"/>
              <a:alpha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9" name="TextBox 68"/>
          <p:cNvSpPr txBox="1"/>
          <p:nvPr/>
        </p:nvSpPr>
        <p:spPr>
          <a:xfrm>
            <a:off x="4989112" y="4207454"/>
            <a:ext cx="3943560" cy="1938992"/>
          </a:xfrm>
          <a:prstGeom prst="rect">
            <a:avLst/>
          </a:prstGeom>
          <a:solidFill>
            <a:srgbClr val="FFFF00"/>
          </a:solidFill>
          <a:ln>
            <a:solidFill>
              <a:schemeClr val="bg1">
                <a:lumMod val="75000"/>
                <a:lumOff val="25000"/>
              </a:schemeClr>
            </a:solidFill>
          </a:ln>
        </p:spPr>
        <p:txBody>
          <a:bodyPr wrap="square" lIns="0" tIns="0" rIns="0" bIns="0" rtlCol="0">
            <a:spAutoFit/>
          </a:bodyPr>
          <a:lstStyle/>
          <a:p>
            <a:pPr marL="274320"/>
            <a:endParaRPr lang="en-US" dirty="0" smtClean="0">
              <a:solidFill>
                <a:srgbClr val="000000"/>
              </a:solidFill>
            </a:endParaRPr>
          </a:p>
          <a:p>
            <a:pPr marL="274320"/>
            <a:r>
              <a:rPr lang="en-US" dirty="0" smtClean="0">
                <a:solidFill>
                  <a:srgbClr val="000000"/>
                </a:solidFill>
              </a:rPr>
              <a:t>Instead transfers should: </a:t>
            </a:r>
          </a:p>
          <a:p>
            <a:pPr marL="731520" lvl="1" indent="-342900">
              <a:buAutoNum type="alphaLcParenR"/>
            </a:pPr>
            <a:r>
              <a:rPr lang="en-US" dirty="0" smtClean="0">
                <a:solidFill>
                  <a:srgbClr val="000000"/>
                </a:solidFill>
              </a:rPr>
              <a:t>Take place in parallel.</a:t>
            </a:r>
          </a:p>
          <a:p>
            <a:pPr marL="731520" lvl="1" indent="-342900">
              <a:buAutoNum type="alphaLcParenR"/>
            </a:pPr>
            <a:r>
              <a:rPr lang="en-US" dirty="0" smtClean="0">
                <a:solidFill>
                  <a:srgbClr val="000000"/>
                </a:solidFill>
              </a:rPr>
              <a:t>Go directly from Hadoop DataNodes to PDW Compute nodes.</a:t>
            </a:r>
            <a:br>
              <a:rPr lang="en-US" dirty="0" smtClean="0">
                <a:solidFill>
                  <a:srgbClr val="000000"/>
                </a:solidFill>
              </a:rPr>
            </a:br>
            <a:endParaRPr lang="en-US" dirty="0" smtClean="0">
              <a:solidFill>
                <a:srgbClr val="000000"/>
              </a:solidFill>
            </a:endParaRPr>
          </a:p>
        </p:txBody>
      </p:sp>
      <p:sp>
        <p:nvSpPr>
          <p:cNvPr id="68" name="TextBox 67"/>
          <p:cNvSpPr txBox="1"/>
          <p:nvPr/>
        </p:nvSpPr>
        <p:spPr>
          <a:xfrm>
            <a:off x="301830" y="1586805"/>
            <a:ext cx="4342234" cy="1384995"/>
          </a:xfrm>
          <a:prstGeom prst="rect">
            <a:avLst/>
          </a:prstGeom>
          <a:solidFill>
            <a:srgbClr val="FFFF00"/>
          </a:solidFill>
          <a:ln>
            <a:solidFill>
              <a:schemeClr val="bg1">
                <a:lumMod val="75000"/>
                <a:lumOff val="25000"/>
              </a:schemeClr>
            </a:solidFill>
          </a:ln>
        </p:spPr>
        <p:txBody>
          <a:bodyPr wrap="square" lIns="0" tIns="0" rIns="0" bIns="0" rtlCol="0">
            <a:spAutoFit/>
          </a:bodyPr>
          <a:lstStyle/>
          <a:p>
            <a:pPr marL="274320"/>
            <a:endParaRPr lang="en-US" dirty="0" smtClean="0">
              <a:solidFill>
                <a:srgbClr val="000000"/>
              </a:solidFill>
            </a:endParaRPr>
          </a:p>
          <a:p>
            <a:pPr marL="274320"/>
            <a:r>
              <a:rPr lang="en-US" dirty="0" smtClean="0">
                <a:solidFill>
                  <a:srgbClr val="000000"/>
                </a:solidFill>
              </a:rPr>
              <a:t>Transfers data from Hadoop (in &amp; out).  </a:t>
            </a:r>
          </a:p>
          <a:p>
            <a:pPr marL="274320"/>
            <a:r>
              <a:rPr lang="en-US" dirty="0" smtClean="0">
                <a:solidFill>
                  <a:srgbClr val="000000"/>
                </a:solidFill>
              </a:rPr>
              <a:t>Gets serialized through both Sqoop process and PDW Control Node.</a:t>
            </a:r>
          </a:p>
          <a:p>
            <a:pPr marL="274320"/>
            <a:endParaRPr lang="en-US" dirty="0" smtClean="0">
              <a:solidFill>
                <a:srgbClr val="000000"/>
              </a:solidFill>
            </a:endParaRPr>
          </a:p>
        </p:txBody>
      </p:sp>
    </p:spTree>
    <p:extLst>
      <p:ext uri="{BB962C8B-B14F-4D97-AF65-F5344CB8AC3E}">
        <p14:creationId xmlns:p14="http://schemas.microsoft.com/office/powerpoint/2010/main" val="418370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249"/>
                                          </p:stCondLst>
                                        </p:cTn>
                                        <p:tgtEl>
                                          <p:spTgt spid="16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250"/>
                                  </p:stCondLst>
                                  <p:childTnLst>
                                    <p:set>
                                      <p:cBhvr>
                                        <p:cTn id="16" dur="1" fill="hold">
                                          <p:stCondLst>
                                            <p:cond delay="249"/>
                                          </p:stCondLst>
                                        </p:cTn>
                                        <p:tgtEl>
                                          <p:spTgt spid="166"/>
                                        </p:tgtEl>
                                        <p:attrNameLst>
                                          <p:attrName>style.visibility</p:attrName>
                                        </p:attrNameLst>
                                      </p:cBhvr>
                                      <p:to>
                                        <p:strVal val="visible"/>
                                      </p:to>
                                    </p:se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500"/>
                                        <p:tgtEl>
                                          <p:spTgt spid="163"/>
                                        </p:tgtEl>
                                      </p:cBhvr>
                                    </p:animEffect>
                                    <p:set>
                                      <p:cBhvr>
                                        <p:cTn id="20" dur="1" fill="hold">
                                          <p:stCondLst>
                                            <p:cond delay="499"/>
                                          </p:stCondLst>
                                        </p:cTn>
                                        <p:tgtEl>
                                          <p:spTgt spid="163"/>
                                        </p:tgtEl>
                                        <p:attrNameLst>
                                          <p:attrName>style.visibility</p:attrName>
                                        </p:attrNameLst>
                                      </p:cBhvr>
                                      <p:to>
                                        <p:strVal val="hidden"/>
                                      </p:to>
                                    </p:set>
                                  </p:childTnLst>
                                </p:cTn>
                              </p:par>
                              <p:par>
                                <p:cTn id="21" presetID="10" presetClass="exit" presetSubtype="0" fill="hold" nodeType="withEffect">
                                  <p:stCondLst>
                                    <p:cond delay="500"/>
                                  </p:stCondLst>
                                  <p:childTnLst>
                                    <p:animEffect transition="out" filter="fade">
                                      <p:cBhvr>
                                        <p:cTn id="22" dur="500"/>
                                        <p:tgtEl>
                                          <p:spTgt spid="166"/>
                                        </p:tgtEl>
                                      </p:cBhvr>
                                    </p:animEffect>
                                    <p:set>
                                      <p:cBhvr>
                                        <p:cTn id="23" dur="1" fill="hold">
                                          <p:stCondLst>
                                            <p:cond delay="499"/>
                                          </p:stCondLst>
                                        </p:cTn>
                                        <p:tgtEl>
                                          <p:spTgt spid="166"/>
                                        </p:tgtEl>
                                        <p:attrNameLst>
                                          <p:attrName>style.visibility</p:attrName>
                                        </p:attrNameLst>
                                      </p:cBhvr>
                                      <p:to>
                                        <p:strVal val="hidden"/>
                                      </p:to>
                                    </p:set>
                                  </p:childTnLst>
                                </p:cTn>
                              </p:par>
                              <p:par>
                                <p:cTn id="24" presetID="10" presetClass="exit" presetSubtype="0" fill="hold" nodeType="withEffect">
                                  <p:stCondLst>
                                    <p:cond delay="500"/>
                                  </p:stCondLst>
                                  <p:childTnLst>
                                    <p:animEffect transition="out" filter="fade">
                                      <p:cBhvr>
                                        <p:cTn id="25" dur="500"/>
                                        <p:tgtEl>
                                          <p:spTgt spid="87"/>
                                        </p:tgtEl>
                                      </p:cBhvr>
                                    </p:animEffect>
                                    <p:set>
                                      <p:cBhvr>
                                        <p:cTn id="26" dur="1" fill="hold">
                                          <p:stCondLst>
                                            <p:cond delay="499"/>
                                          </p:stCondLst>
                                        </p:cTn>
                                        <p:tgtEl>
                                          <p:spTgt spid="87"/>
                                        </p:tgtEl>
                                        <p:attrNameLst>
                                          <p:attrName>style.visibility</p:attrName>
                                        </p:attrNameLst>
                                      </p:cBhvr>
                                      <p:to>
                                        <p:strVal val="hidden"/>
                                      </p:to>
                                    </p:set>
                                  </p:childTnLst>
                                </p:cTn>
                              </p:par>
                            </p:childTnLst>
                          </p:cTn>
                        </p:par>
                        <p:par>
                          <p:cTn id="27" fill="hold">
                            <p:stCondLst>
                              <p:cond delay="2000"/>
                            </p:stCondLst>
                            <p:childTnLst>
                              <p:par>
                                <p:cTn id="28" presetID="1" presetClass="entr" presetSubtype="0" fill="hold" nodeType="afterEffect">
                                  <p:stCondLst>
                                    <p:cond delay="250"/>
                                  </p:stCondLst>
                                  <p:childTnLst>
                                    <p:set>
                                      <p:cBhvr>
                                        <p:cTn id="29" dur="1" fill="hold">
                                          <p:stCondLst>
                                            <p:cond delay="249"/>
                                          </p:stCondLst>
                                        </p:cTn>
                                        <p:tgtEl>
                                          <p:spTgt spid="182"/>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nodeType="afterEffect">
                                  <p:stCondLst>
                                    <p:cond delay="250"/>
                                  </p:stCondLst>
                                  <p:childTnLst>
                                    <p:set>
                                      <p:cBhvr>
                                        <p:cTn id="32" dur="1" fill="hold">
                                          <p:stCondLst>
                                            <p:cond delay="249"/>
                                          </p:stCondLst>
                                        </p:cTn>
                                        <p:tgtEl>
                                          <p:spTgt spid="193"/>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nodeType="afterEffect">
                                  <p:stCondLst>
                                    <p:cond delay="250"/>
                                  </p:stCondLst>
                                  <p:childTnLst>
                                    <p:set>
                                      <p:cBhvr>
                                        <p:cTn id="35" dur="1" fill="hold">
                                          <p:stCondLst>
                                            <p:cond delay="249"/>
                                          </p:stCondLst>
                                        </p:cTn>
                                        <p:tgtEl>
                                          <p:spTgt spid="170"/>
                                        </p:tgtEl>
                                        <p:attrNameLst>
                                          <p:attrName>style.visibility</p:attrName>
                                        </p:attrNameLst>
                                      </p:cBhvr>
                                      <p:to>
                                        <p:strVal val="visible"/>
                                      </p:to>
                                    </p:set>
                                  </p:childTnLst>
                                </p:cTn>
                              </p:par>
                            </p:childTnLst>
                          </p:cTn>
                        </p:par>
                        <p:par>
                          <p:cTn id="36" fill="hold">
                            <p:stCondLst>
                              <p:cond delay="3500"/>
                            </p:stCondLst>
                            <p:childTnLst>
                              <p:par>
                                <p:cTn id="37" presetID="10" presetClass="exit" presetSubtype="0" fill="hold" nodeType="afterEffect">
                                  <p:stCondLst>
                                    <p:cond delay="0"/>
                                  </p:stCondLst>
                                  <p:childTnLst>
                                    <p:animEffect transition="out" filter="fade">
                                      <p:cBhvr>
                                        <p:cTn id="38" dur="500"/>
                                        <p:tgtEl>
                                          <p:spTgt spid="182"/>
                                        </p:tgtEl>
                                      </p:cBhvr>
                                    </p:animEffect>
                                    <p:set>
                                      <p:cBhvr>
                                        <p:cTn id="39" dur="1" fill="hold">
                                          <p:stCondLst>
                                            <p:cond delay="499"/>
                                          </p:stCondLst>
                                        </p:cTn>
                                        <p:tgtEl>
                                          <p:spTgt spid="182"/>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193"/>
                                        </p:tgtEl>
                                      </p:cBhvr>
                                    </p:animEffect>
                                    <p:set>
                                      <p:cBhvr>
                                        <p:cTn id="42" dur="1" fill="hold">
                                          <p:stCondLst>
                                            <p:cond delay="499"/>
                                          </p:stCondLst>
                                        </p:cTn>
                                        <p:tgtEl>
                                          <p:spTgt spid="193"/>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170"/>
                                        </p:tgtEl>
                                      </p:cBhvr>
                                    </p:animEffect>
                                    <p:set>
                                      <p:cBhvr>
                                        <p:cTn id="45" dur="1" fill="hold">
                                          <p:stCondLst>
                                            <p:cond delay="499"/>
                                          </p:stCondLst>
                                        </p:cTn>
                                        <p:tgtEl>
                                          <p:spTgt spid="170"/>
                                        </p:tgtEl>
                                        <p:attrNameLst>
                                          <p:attrName>style.visibility</p:attrName>
                                        </p:attrNameLst>
                                      </p:cBhvr>
                                      <p:to>
                                        <p:strVal val="hidden"/>
                                      </p:to>
                                    </p:set>
                                  </p:childTnLst>
                                </p:cTn>
                              </p:par>
                            </p:childTnLst>
                          </p:cTn>
                        </p:par>
                        <p:par>
                          <p:cTn id="46" fill="hold">
                            <p:stCondLst>
                              <p:cond delay="4500"/>
                            </p:stCondLst>
                            <p:childTnLst>
                              <p:par>
                                <p:cTn id="47" presetID="1" presetClass="entr" presetSubtype="0" fill="hold" nodeType="afterEffect">
                                  <p:stCondLst>
                                    <p:cond delay="250"/>
                                  </p:stCondLst>
                                  <p:childTnLst>
                                    <p:set>
                                      <p:cBhvr>
                                        <p:cTn id="48" dur="1" fill="hold">
                                          <p:stCondLst>
                                            <p:cond delay="249"/>
                                          </p:stCondLst>
                                        </p:cTn>
                                        <p:tgtEl>
                                          <p:spTgt spid="156"/>
                                        </p:tgtEl>
                                        <p:attrNameLst>
                                          <p:attrName>style.visibility</p:attrName>
                                        </p:attrNameLst>
                                      </p:cBhvr>
                                      <p:to>
                                        <p:strVal val="visible"/>
                                      </p:to>
                                    </p:set>
                                  </p:childTnLst>
                                </p:cTn>
                              </p:par>
                            </p:childTnLst>
                          </p:cTn>
                        </p:par>
                        <p:par>
                          <p:cTn id="49" fill="hold">
                            <p:stCondLst>
                              <p:cond delay="5000"/>
                            </p:stCondLst>
                            <p:childTnLst>
                              <p:par>
                                <p:cTn id="50" presetID="1" presetClass="entr" presetSubtype="0" fill="hold" nodeType="afterEffect">
                                  <p:stCondLst>
                                    <p:cond delay="250"/>
                                  </p:stCondLst>
                                  <p:childTnLst>
                                    <p:set>
                                      <p:cBhvr>
                                        <p:cTn id="51" dur="1" fill="hold">
                                          <p:stCondLst>
                                            <p:cond delay="249"/>
                                          </p:stCondLst>
                                        </p:cTn>
                                        <p:tgtEl>
                                          <p:spTgt spid="194"/>
                                        </p:tgtEl>
                                        <p:attrNameLst>
                                          <p:attrName>style.visibility</p:attrName>
                                        </p:attrNameLst>
                                      </p:cBhvr>
                                      <p:to>
                                        <p:strVal val="visible"/>
                                      </p:to>
                                    </p:set>
                                  </p:childTnLst>
                                </p:cTn>
                              </p:par>
                            </p:childTnLst>
                          </p:cTn>
                        </p:par>
                        <p:par>
                          <p:cTn id="52" fill="hold">
                            <p:stCondLst>
                              <p:cond delay="5500"/>
                            </p:stCondLst>
                            <p:childTnLst>
                              <p:par>
                                <p:cTn id="53" presetID="1" presetClass="entr" presetSubtype="0" fill="hold" nodeType="afterEffect">
                                  <p:stCondLst>
                                    <p:cond delay="250"/>
                                  </p:stCondLst>
                                  <p:childTnLst>
                                    <p:set>
                                      <p:cBhvr>
                                        <p:cTn id="54" dur="1" fill="hold">
                                          <p:stCondLst>
                                            <p:cond delay="249"/>
                                          </p:stCondLst>
                                        </p:cTn>
                                        <p:tgtEl>
                                          <p:spTgt spid="172"/>
                                        </p:tgtEl>
                                        <p:attrNameLst>
                                          <p:attrName>style.visibility</p:attrName>
                                        </p:attrNameLst>
                                      </p:cBhvr>
                                      <p:to>
                                        <p:strVal val="visible"/>
                                      </p:to>
                                    </p:set>
                                  </p:childTnLst>
                                </p:cTn>
                              </p:par>
                            </p:childTnLst>
                          </p:cTn>
                        </p:par>
                        <p:par>
                          <p:cTn id="55" fill="hold">
                            <p:stCondLst>
                              <p:cond delay="6000"/>
                            </p:stCondLst>
                            <p:childTnLst>
                              <p:par>
                                <p:cTn id="56" presetID="10" presetClass="exit" presetSubtype="0" fill="hold" nodeType="afterEffect">
                                  <p:stCondLst>
                                    <p:cond delay="250"/>
                                  </p:stCondLst>
                                  <p:childTnLst>
                                    <p:animEffect transition="out" filter="fade">
                                      <p:cBhvr>
                                        <p:cTn id="57" dur="500"/>
                                        <p:tgtEl>
                                          <p:spTgt spid="194"/>
                                        </p:tgtEl>
                                      </p:cBhvr>
                                    </p:animEffect>
                                    <p:set>
                                      <p:cBhvr>
                                        <p:cTn id="58" dur="1" fill="hold">
                                          <p:stCondLst>
                                            <p:cond delay="499"/>
                                          </p:stCondLst>
                                        </p:cTn>
                                        <p:tgtEl>
                                          <p:spTgt spid="194"/>
                                        </p:tgtEl>
                                        <p:attrNameLst>
                                          <p:attrName>style.visibility</p:attrName>
                                        </p:attrNameLst>
                                      </p:cBhvr>
                                      <p:to>
                                        <p:strVal val="hidden"/>
                                      </p:to>
                                    </p:set>
                                  </p:childTnLst>
                                </p:cTn>
                              </p:par>
                              <p:par>
                                <p:cTn id="59" presetID="10" presetClass="exit" presetSubtype="0" fill="hold" nodeType="withEffect">
                                  <p:stCondLst>
                                    <p:cond delay="500"/>
                                  </p:stCondLst>
                                  <p:childTnLst>
                                    <p:animEffect transition="out" filter="fade">
                                      <p:cBhvr>
                                        <p:cTn id="60" dur="500"/>
                                        <p:tgtEl>
                                          <p:spTgt spid="156"/>
                                        </p:tgtEl>
                                      </p:cBhvr>
                                    </p:animEffect>
                                    <p:set>
                                      <p:cBhvr>
                                        <p:cTn id="61" dur="1" fill="hold">
                                          <p:stCondLst>
                                            <p:cond delay="499"/>
                                          </p:stCondLst>
                                        </p:cTn>
                                        <p:tgtEl>
                                          <p:spTgt spid="156"/>
                                        </p:tgtEl>
                                        <p:attrNameLst>
                                          <p:attrName>style.visibility</p:attrName>
                                        </p:attrNameLst>
                                      </p:cBhvr>
                                      <p:to>
                                        <p:strVal val="hidden"/>
                                      </p:to>
                                    </p:set>
                                  </p:childTnLst>
                                </p:cTn>
                              </p:par>
                              <p:par>
                                <p:cTn id="62" presetID="10" presetClass="exit" presetSubtype="0" fill="hold" nodeType="withEffect">
                                  <p:stCondLst>
                                    <p:cond delay="500"/>
                                  </p:stCondLst>
                                  <p:childTnLst>
                                    <p:animEffect transition="out" filter="fade">
                                      <p:cBhvr>
                                        <p:cTn id="63" dur="500"/>
                                        <p:tgtEl>
                                          <p:spTgt spid="172"/>
                                        </p:tgtEl>
                                      </p:cBhvr>
                                    </p:animEffect>
                                    <p:set>
                                      <p:cBhvr>
                                        <p:cTn id="64" dur="1" fill="hold">
                                          <p:stCondLst>
                                            <p:cond delay="499"/>
                                          </p:stCondLst>
                                        </p:cTn>
                                        <p:tgtEl>
                                          <p:spTgt spid="172"/>
                                        </p:tgtEl>
                                        <p:attrNameLst>
                                          <p:attrName>style.visibility</p:attrName>
                                        </p:attrNameLst>
                                      </p:cBhvr>
                                      <p:to>
                                        <p:strVal val="hidden"/>
                                      </p:to>
                                    </p:set>
                                  </p:childTnLst>
                                </p:cTn>
                              </p:par>
                            </p:childTnLst>
                          </p:cTn>
                        </p:par>
                        <p:par>
                          <p:cTn id="65" fill="hold">
                            <p:stCondLst>
                              <p:cond delay="7000"/>
                            </p:stCondLst>
                            <p:childTnLst>
                              <p:par>
                                <p:cTn id="66" presetID="1" presetClass="entr" presetSubtype="0" fill="hold" nodeType="afterEffect">
                                  <p:stCondLst>
                                    <p:cond delay="250"/>
                                  </p:stCondLst>
                                  <p:childTnLst>
                                    <p:set>
                                      <p:cBhvr>
                                        <p:cTn id="67" dur="1" fill="hold">
                                          <p:stCondLst>
                                            <p:cond delay="249"/>
                                          </p:stCondLst>
                                        </p:cTn>
                                        <p:tgtEl>
                                          <p:spTgt spid="64"/>
                                        </p:tgtEl>
                                        <p:attrNameLst>
                                          <p:attrName>style.visibility</p:attrName>
                                        </p:attrNameLst>
                                      </p:cBhvr>
                                      <p:to>
                                        <p:strVal val="visible"/>
                                      </p:to>
                                    </p:set>
                                  </p:childTnLst>
                                </p:cTn>
                              </p:par>
                            </p:childTnLst>
                          </p:cTn>
                        </p:par>
                        <p:par>
                          <p:cTn id="68" fill="hold">
                            <p:stCondLst>
                              <p:cond delay="7500"/>
                            </p:stCondLst>
                            <p:childTnLst>
                              <p:par>
                                <p:cTn id="69" presetID="1" presetClass="entr" presetSubtype="0" fill="hold" nodeType="afterEffect">
                                  <p:stCondLst>
                                    <p:cond delay="250"/>
                                  </p:stCondLst>
                                  <p:childTnLst>
                                    <p:set>
                                      <p:cBhvr>
                                        <p:cTn id="70" dur="1" fill="hold">
                                          <p:stCondLst>
                                            <p:cond delay="249"/>
                                          </p:stCondLst>
                                        </p:cTn>
                                        <p:tgtEl>
                                          <p:spTgt spid="66"/>
                                        </p:tgtEl>
                                        <p:attrNameLst>
                                          <p:attrName>style.visibility</p:attrName>
                                        </p:attrNameLst>
                                      </p:cBhvr>
                                      <p:to>
                                        <p:strVal val="visible"/>
                                      </p:to>
                                    </p:set>
                                  </p:childTnLst>
                                </p:cTn>
                              </p:par>
                            </p:childTnLst>
                          </p:cTn>
                        </p:par>
                        <p:par>
                          <p:cTn id="71" fill="hold">
                            <p:stCondLst>
                              <p:cond delay="8000"/>
                            </p:stCondLst>
                            <p:childTnLst>
                              <p:par>
                                <p:cTn id="72" presetID="1" presetClass="entr" presetSubtype="0" fill="hold" nodeType="afterEffect">
                                  <p:stCondLst>
                                    <p:cond delay="250"/>
                                  </p:stCondLst>
                                  <p:childTnLst>
                                    <p:set>
                                      <p:cBhvr>
                                        <p:cTn id="73" dur="1" fill="hold">
                                          <p:stCondLst>
                                            <p:cond delay="249"/>
                                          </p:stCondLst>
                                        </p:cTn>
                                        <p:tgtEl>
                                          <p:spTgt spid="67"/>
                                        </p:tgtEl>
                                        <p:attrNameLst>
                                          <p:attrName>style.visibility</p:attrName>
                                        </p:attrNameLst>
                                      </p:cBhvr>
                                      <p:to>
                                        <p:strVal val="visible"/>
                                      </p:to>
                                    </p:set>
                                  </p:childTnLst>
                                </p:cTn>
                              </p:par>
                            </p:childTnLst>
                          </p:cTn>
                        </p:par>
                        <p:par>
                          <p:cTn id="74" fill="hold">
                            <p:stCondLst>
                              <p:cond delay="8500"/>
                            </p:stCondLst>
                            <p:childTnLst>
                              <p:par>
                                <p:cTn id="75" presetID="10" presetClass="exit" presetSubtype="0" fill="hold" nodeType="afterEffect">
                                  <p:stCondLst>
                                    <p:cond delay="250"/>
                                  </p:stCondLst>
                                  <p:childTnLst>
                                    <p:animEffect transition="out" filter="fade">
                                      <p:cBhvr>
                                        <p:cTn id="76" dur="500"/>
                                        <p:tgtEl>
                                          <p:spTgt spid="64"/>
                                        </p:tgtEl>
                                      </p:cBhvr>
                                    </p:animEffect>
                                    <p:set>
                                      <p:cBhvr>
                                        <p:cTn id="77" dur="1" fill="hold">
                                          <p:stCondLst>
                                            <p:cond delay="499"/>
                                          </p:stCondLst>
                                        </p:cTn>
                                        <p:tgtEl>
                                          <p:spTgt spid="64"/>
                                        </p:tgtEl>
                                        <p:attrNameLst>
                                          <p:attrName>style.visibility</p:attrName>
                                        </p:attrNameLst>
                                      </p:cBhvr>
                                      <p:to>
                                        <p:strVal val="hidden"/>
                                      </p:to>
                                    </p:set>
                                  </p:childTnLst>
                                </p:cTn>
                              </p:par>
                              <p:par>
                                <p:cTn id="78" presetID="10" presetClass="exit" presetSubtype="0" fill="hold" nodeType="withEffect">
                                  <p:stCondLst>
                                    <p:cond delay="500"/>
                                  </p:stCondLst>
                                  <p:childTnLst>
                                    <p:animEffect transition="out" filter="fade">
                                      <p:cBhvr>
                                        <p:cTn id="79" dur="500"/>
                                        <p:tgtEl>
                                          <p:spTgt spid="66"/>
                                        </p:tgtEl>
                                      </p:cBhvr>
                                    </p:animEffect>
                                    <p:set>
                                      <p:cBhvr>
                                        <p:cTn id="80" dur="1" fill="hold">
                                          <p:stCondLst>
                                            <p:cond delay="499"/>
                                          </p:stCondLst>
                                        </p:cTn>
                                        <p:tgtEl>
                                          <p:spTgt spid="66"/>
                                        </p:tgtEl>
                                        <p:attrNameLst>
                                          <p:attrName>style.visibility</p:attrName>
                                        </p:attrNameLst>
                                      </p:cBhvr>
                                      <p:to>
                                        <p:strVal val="hidden"/>
                                      </p:to>
                                    </p:set>
                                  </p:childTnLst>
                                </p:cTn>
                              </p:par>
                              <p:par>
                                <p:cTn id="81" presetID="10" presetClass="exit" presetSubtype="0" fill="hold" nodeType="withEffect">
                                  <p:stCondLst>
                                    <p:cond delay="500"/>
                                  </p:stCondLst>
                                  <p:childTnLst>
                                    <p:animEffect transition="out" filter="fade">
                                      <p:cBhvr>
                                        <p:cTn id="82" dur="500"/>
                                        <p:tgtEl>
                                          <p:spTgt spid="67"/>
                                        </p:tgtEl>
                                      </p:cBhvr>
                                    </p:animEffect>
                                    <p:set>
                                      <p:cBhvr>
                                        <p:cTn id="83" dur="1" fill="hold">
                                          <p:stCondLst>
                                            <p:cond delay="499"/>
                                          </p:stCondLst>
                                        </p:cTn>
                                        <p:tgtEl>
                                          <p:spTgt spid="67"/>
                                        </p:tgtEl>
                                        <p:attrNameLst>
                                          <p:attrName>style.visibility</p:attrName>
                                        </p:attrNameLst>
                                      </p:cBhvr>
                                      <p:to>
                                        <p:strVal val="hidden"/>
                                      </p:to>
                                    </p:set>
                                  </p:childTnLst>
                                </p:cTn>
                              </p:par>
                              <p:par>
                                <p:cTn id="84" presetID="1" presetClass="entr" presetSubtype="0" fill="hold" grpId="0" nodeType="withEffect">
                                  <p:stCondLst>
                                    <p:cond delay="250"/>
                                  </p:stCondLst>
                                  <p:childTnLst>
                                    <p:set>
                                      <p:cBhvr>
                                        <p:cTn id="85" dur="1" fill="hold">
                                          <p:stCondLst>
                                            <p:cond delay="499"/>
                                          </p:stCondLst>
                                        </p:cTn>
                                        <p:tgtEl>
                                          <p:spTgt spid="19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8">
                                            <p:txEl>
                                              <p:pRg st="1" end="1"/>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9">
                                            <p:txEl>
                                              <p:pRg st="1" end="1"/>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9">
                                            <p:txEl>
                                              <p:pRg st="2" end="2"/>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9">
                                            <p:txEl>
                                              <p:pRg st="3" end="3"/>
                                            </p:txEl>
                                          </p:spTgt>
                                        </p:tgtEl>
                                        <p:attrNameLst>
                                          <p:attrName>style.visibility</p:attrName>
                                        </p:attrNameLst>
                                      </p:cBhvr>
                                      <p:to>
                                        <p:strVal val="visible"/>
                                      </p:to>
                                    </p:set>
                                  </p:childTnLst>
                                </p:cTn>
                              </p:par>
                              <p:par>
                                <p:cTn id="107" presetID="24" presetClass="emph" presetSubtype="0" fill="hold" grpId="1" nodeType="withEffect">
                                  <p:stCondLst>
                                    <p:cond delay="0"/>
                                  </p:stCondLst>
                                  <p:childTnLst>
                                    <p:animClr clrSpc="hsl" dir="cw">
                                      <p:cBhvr override="childStyle">
                                        <p:cTn id="108" dur="500" fill="hold"/>
                                        <p:tgtEl>
                                          <p:spTgt spid="68">
                                            <p:bg/>
                                          </p:spTgt>
                                        </p:tgtEl>
                                        <p:attrNameLst>
                                          <p:attrName>style.color</p:attrName>
                                        </p:attrNameLst>
                                      </p:cBhvr>
                                      <p:by>
                                        <p:hsl h="0" s="-12549" l="-25098"/>
                                      </p:by>
                                    </p:animClr>
                                    <p:animClr clrSpc="hsl" dir="cw">
                                      <p:cBhvr>
                                        <p:cTn id="109" dur="500" fill="hold"/>
                                        <p:tgtEl>
                                          <p:spTgt spid="68">
                                            <p:bg/>
                                          </p:spTgt>
                                        </p:tgtEl>
                                        <p:attrNameLst>
                                          <p:attrName>fillcolor</p:attrName>
                                        </p:attrNameLst>
                                      </p:cBhvr>
                                      <p:by>
                                        <p:hsl h="0" s="-12549" l="-25098"/>
                                      </p:by>
                                    </p:animClr>
                                    <p:animClr clrSpc="hsl" dir="cw">
                                      <p:cBhvr>
                                        <p:cTn id="110" dur="500" fill="hold"/>
                                        <p:tgtEl>
                                          <p:spTgt spid="68">
                                            <p:bg/>
                                          </p:spTgt>
                                        </p:tgtEl>
                                        <p:attrNameLst>
                                          <p:attrName>stroke.color</p:attrName>
                                        </p:attrNameLst>
                                      </p:cBhvr>
                                      <p:by>
                                        <p:hsl h="0" s="-12549" l="-25098"/>
                                      </p:by>
                                    </p:animClr>
                                    <p:set>
                                      <p:cBhvr>
                                        <p:cTn id="111" dur="500" fill="hold"/>
                                        <p:tgtEl>
                                          <p:spTgt spid="68">
                                            <p:bg/>
                                          </p:spTgt>
                                        </p:tgtEl>
                                        <p:attrNameLst>
                                          <p:attrName>fill.type</p:attrName>
                                        </p:attrNameLst>
                                      </p:cBhvr>
                                      <p:to>
                                        <p:strVal val="solid"/>
                                      </p:to>
                                    </p:set>
                                  </p:childTnLst>
                                </p:cTn>
                              </p:par>
                              <p:par>
                                <p:cTn id="112" presetID="24" presetClass="emph" presetSubtype="0" fill="hold" grpId="1" nodeType="withEffect">
                                  <p:stCondLst>
                                    <p:cond delay="0"/>
                                  </p:stCondLst>
                                  <p:childTnLst>
                                    <p:animClr clrSpc="hsl" dir="cw">
                                      <p:cBhvr override="childStyle">
                                        <p:cTn id="113" dur="500" fill="hold"/>
                                        <p:tgtEl>
                                          <p:spTgt spid="68">
                                            <p:txEl>
                                              <p:pRg st="1" end="1"/>
                                            </p:txEl>
                                          </p:spTgt>
                                        </p:tgtEl>
                                        <p:attrNameLst>
                                          <p:attrName>style.color</p:attrName>
                                        </p:attrNameLst>
                                      </p:cBhvr>
                                      <p:by>
                                        <p:hsl h="0" s="-12549" l="-25098"/>
                                      </p:by>
                                    </p:animClr>
                                    <p:animClr clrSpc="hsl" dir="cw">
                                      <p:cBhvr>
                                        <p:cTn id="114" dur="500" fill="hold"/>
                                        <p:tgtEl>
                                          <p:spTgt spid="68">
                                            <p:txEl>
                                              <p:pRg st="1" end="1"/>
                                            </p:txEl>
                                          </p:spTgt>
                                        </p:tgtEl>
                                        <p:attrNameLst>
                                          <p:attrName>fillcolor</p:attrName>
                                        </p:attrNameLst>
                                      </p:cBhvr>
                                      <p:by>
                                        <p:hsl h="0" s="-12549" l="-25098"/>
                                      </p:by>
                                    </p:animClr>
                                    <p:animClr clrSpc="hsl" dir="cw">
                                      <p:cBhvr>
                                        <p:cTn id="115" dur="500" fill="hold"/>
                                        <p:tgtEl>
                                          <p:spTgt spid="68">
                                            <p:txEl>
                                              <p:pRg st="1" end="1"/>
                                            </p:txEl>
                                          </p:spTgt>
                                        </p:tgtEl>
                                        <p:attrNameLst>
                                          <p:attrName>stroke.color</p:attrName>
                                        </p:attrNameLst>
                                      </p:cBhvr>
                                      <p:by>
                                        <p:hsl h="0" s="-12549" l="-25098"/>
                                      </p:by>
                                    </p:animClr>
                                    <p:set>
                                      <p:cBhvr>
                                        <p:cTn id="116" dur="500" fill="hold"/>
                                        <p:tgtEl>
                                          <p:spTgt spid="68">
                                            <p:txEl>
                                              <p:pRg st="1" end="1"/>
                                            </p:txEl>
                                          </p:spTgt>
                                        </p:tgtEl>
                                        <p:attrNameLst>
                                          <p:attrName>fill.type</p:attrName>
                                        </p:attrNameLst>
                                      </p:cBhvr>
                                      <p:to>
                                        <p:strVal val="solid"/>
                                      </p:to>
                                    </p:set>
                                  </p:childTnLst>
                                </p:cTn>
                              </p:par>
                              <p:par>
                                <p:cTn id="117" presetID="24" presetClass="emph" presetSubtype="0" fill="hold" grpId="1" nodeType="withEffect">
                                  <p:stCondLst>
                                    <p:cond delay="0"/>
                                  </p:stCondLst>
                                  <p:childTnLst>
                                    <p:animClr clrSpc="hsl" dir="cw">
                                      <p:cBhvr override="childStyle">
                                        <p:cTn id="118" dur="500" fill="hold"/>
                                        <p:tgtEl>
                                          <p:spTgt spid="68">
                                            <p:txEl>
                                              <p:pRg st="2" end="2"/>
                                            </p:txEl>
                                          </p:spTgt>
                                        </p:tgtEl>
                                        <p:attrNameLst>
                                          <p:attrName>style.color</p:attrName>
                                        </p:attrNameLst>
                                      </p:cBhvr>
                                      <p:by>
                                        <p:hsl h="0" s="-12549" l="-25098"/>
                                      </p:by>
                                    </p:animClr>
                                    <p:animClr clrSpc="hsl" dir="cw">
                                      <p:cBhvr>
                                        <p:cTn id="119" dur="500" fill="hold"/>
                                        <p:tgtEl>
                                          <p:spTgt spid="68">
                                            <p:txEl>
                                              <p:pRg st="2" end="2"/>
                                            </p:txEl>
                                          </p:spTgt>
                                        </p:tgtEl>
                                        <p:attrNameLst>
                                          <p:attrName>fillcolor</p:attrName>
                                        </p:attrNameLst>
                                      </p:cBhvr>
                                      <p:by>
                                        <p:hsl h="0" s="-12549" l="-25098"/>
                                      </p:by>
                                    </p:animClr>
                                    <p:animClr clrSpc="hsl" dir="cw">
                                      <p:cBhvr>
                                        <p:cTn id="120" dur="500" fill="hold"/>
                                        <p:tgtEl>
                                          <p:spTgt spid="68">
                                            <p:txEl>
                                              <p:pRg st="2" end="2"/>
                                            </p:txEl>
                                          </p:spTgt>
                                        </p:tgtEl>
                                        <p:attrNameLst>
                                          <p:attrName>stroke.color</p:attrName>
                                        </p:attrNameLst>
                                      </p:cBhvr>
                                      <p:by>
                                        <p:hsl h="0" s="-12549" l="-25098"/>
                                      </p:by>
                                    </p:animClr>
                                    <p:set>
                                      <p:cBhvr>
                                        <p:cTn id="121" dur="500" fill="hold"/>
                                        <p:tgtEl>
                                          <p:spTgt spid="6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96" grpId="0"/>
      <p:bldP spid="16" grpId="0" animBg="1"/>
      <p:bldP spid="69" grpId="0" animBg="1"/>
      <p:bldP spid="68" grpId="0" animBg="1"/>
      <p:bldP spid="68" grpI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05874" cy="715926"/>
          </a:xfrm>
        </p:spPr>
        <p:txBody>
          <a:bodyPr>
            <a:noAutofit/>
          </a:bodyPr>
          <a:lstStyle/>
          <a:p>
            <a:pPr algn="ctr"/>
            <a:r>
              <a:rPr lang="en-US" dirty="0" smtClean="0"/>
              <a:t>Sqoop Use Case #2 </a:t>
            </a:r>
            <a:r>
              <a:rPr lang="en-US" dirty="0" smtClean="0">
                <a:solidFill>
                  <a:schemeClr val="accent3"/>
                </a:solidFill>
              </a:rPr>
              <a:t>- As a DB Connector</a:t>
            </a:r>
            <a:endParaRPr lang="en-US" dirty="0">
              <a:solidFill>
                <a:schemeClr val="accent3"/>
              </a:solidFill>
            </a:endParaRPr>
          </a:p>
        </p:txBody>
      </p:sp>
      <p:sp>
        <p:nvSpPr>
          <p:cNvPr id="4" name="Slide Number Placeholder 3"/>
          <p:cNvSpPr>
            <a:spLocks noGrp="1"/>
          </p:cNvSpPr>
          <p:nvPr>
            <p:ph type="sldNum" sz="quarter" idx="12"/>
          </p:nvPr>
        </p:nvSpPr>
        <p:spPr/>
        <p:txBody>
          <a:bodyPr/>
          <a:lstStyle/>
          <a:p>
            <a:fld id="{D238DE23-19AF-4869-9198-2E937C0385B6}" type="slidenum">
              <a:rPr lang="en-US" smtClean="0"/>
              <a:t>14</a:t>
            </a:fld>
            <a:endParaRPr lang="en-US"/>
          </a:p>
        </p:txBody>
      </p:sp>
      <p:sp>
        <p:nvSpPr>
          <p:cNvPr id="12" name="Round Diagonal Corner Rectangle 4"/>
          <p:cNvSpPr/>
          <p:nvPr/>
        </p:nvSpPr>
        <p:spPr>
          <a:xfrm>
            <a:off x="1462267" y="2406243"/>
            <a:ext cx="1289084" cy="1148628"/>
          </a:xfrm>
          <a:prstGeom prst="rect">
            <a:avLst/>
          </a:prstGeom>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l" defTabSz="1066800">
              <a:lnSpc>
                <a:spcPct val="90000"/>
              </a:lnSpc>
              <a:spcBef>
                <a:spcPct val="0"/>
              </a:spcBef>
              <a:spcAft>
                <a:spcPct val="35000"/>
              </a:spcAft>
            </a:pPr>
            <a:endParaRPr lang="en-US" sz="2400" b="1" kern="1200" dirty="0"/>
          </a:p>
        </p:txBody>
      </p:sp>
      <p:sp>
        <p:nvSpPr>
          <p:cNvPr id="18" name="Round Diagonal Corner Rectangle 17"/>
          <p:cNvSpPr/>
          <p:nvPr/>
        </p:nvSpPr>
        <p:spPr>
          <a:xfrm>
            <a:off x="1143000" y="1731140"/>
            <a:ext cx="1406624" cy="804920"/>
          </a:xfrm>
          <a:prstGeom prst="round2DiagRect">
            <a:avLst>
              <a:gd name="adj1" fmla="val 0"/>
              <a:gd name="adj2" fmla="val 0"/>
            </a:avLst>
          </a:prstGeom>
          <a:solidFill>
            <a:srgbClr val="CC0000"/>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400" dirty="0" err="1" smtClean="0"/>
              <a:t>Sqoop</a:t>
            </a:r>
            <a:endParaRPr lang="en-US" sz="2400" dirty="0"/>
          </a:p>
        </p:txBody>
      </p:sp>
      <p:sp>
        <p:nvSpPr>
          <p:cNvPr id="27" name="Round Diagonal Corner Rectangle 26"/>
          <p:cNvSpPr/>
          <p:nvPr/>
        </p:nvSpPr>
        <p:spPr>
          <a:xfrm>
            <a:off x="3515769" y="1356360"/>
            <a:ext cx="1957989" cy="1554480"/>
          </a:xfrm>
          <a:prstGeom prst="round2DiagRect">
            <a:avLst>
              <a:gd name="adj1" fmla="val 0"/>
              <a:gd name="adj2" fmla="val 0"/>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400" dirty="0" smtClean="0">
                <a:solidFill>
                  <a:schemeClr val="bg1"/>
                </a:solidFill>
              </a:rPr>
              <a:t>Map/</a:t>
            </a:r>
          </a:p>
          <a:p>
            <a:pPr algn="ctr"/>
            <a:r>
              <a:rPr lang="en-US" sz="2400" dirty="0" smtClean="0">
                <a:solidFill>
                  <a:schemeClr val="bg1"/>
                </a:solidFill>
              </a:rPr>
              <a:t>Reduce</a:t>
            </a:r>
          </a:p>
          <a:p>
            <a:pPr algn="ctr"/>
            <a:r>
              <a:rPr lang="en-US" sz="2400" dirty="0" smtClean="0">
                <a:solidFill>
                  <a:schemeClr val="bg1"/>
                </a:solidFill>
              </a:rPr>
              <a:t>Job</a:t>
            </a:r>
            <a:endParaRPr lang="en-US" sz="2400" dirty="0">
              <a:solidFill>
                <a:schemeClr val="bg1"/>
              </a:solidFill>
            </a:endParaRPr>
          </a:p>
        </p:txBody>
      </p:sp>
      <p:grpSp>
        <p:nvGrpSpPr>
          <p:cNvPr id="32" name="Group 31"/>
          <p:cNvGrpSpPr/>
          <p:nvPr/>
        </p:nvGrpSpPr>
        <p:grpSpPr>
          <a:xfrm>
            <a:off x="924709" y="3915193"/>
            <a:ext cx="7102098" cy="2142070"/>
            <a:chOff x="228600" y="683209"/>
            <a:chExt cx="7102098" cy="2142070"/>
          </a:xfrm>
        </p:grpSpPr>
        <p:grpSp>
          <p:nvGrpSpPr>
            <p:cNvPr id="34" name="Group 33"/>
            <p:cNvGrpSpPr/>
            <p:nvPr/>
          </p:nvGrpSpPr>
          <p:grpSpPr>
            <a:xfrm>
              <a:off x="533400" y="935939"/>
              <a:ext cx="1222581" cy="1201308"/>
              <a:chOff x="1905000" y="2019300"/>
              <a:chExt cx="1222581" cy="1600200"/>
            </a:xfrm>
          </p:grpSpPr>
          <p:sp>
            <p:nvSpPr>
              <p:cNvPr id="65" name="Rectangle 64"/>
              <p:cNvSpPr/>
              <p:nvPr/>
            </p:nvSpPr>
            <p:spPr bwMode="auto">
              <a:xfrm>
                <a:off x="1905000" y="20193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Control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1915309" y="30521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b="1" dirty="0" smtClean="0">
                    <a:solidFill>
                      <a:srgbClr val="FFFFFF"/>
                    </a:solidFill>
                    <a:latin typeface="Segoe UI Light"/>
                    <a:cs typeface="Courier New" pitchFamily="49" charset="0"/>
                  </a:rPr>
                  <a:t>SQL Server</a:t>
                </a:r>
                <a:endParaRPr lang="en-US" sz="1500" b="1"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36" name="Group 35"/>
            <p:cNvGrpSpPr/>
            <p:nvPr/>
          </p:nvGrpSpPr>
          <p:grpSpPr>
            <a:xfrm>
              <a:off x="2516290" y="1140353"/>
              <a:ext cx="1222581" cy="1209908"/>
              <a:chOff x="439799" y="4229100"/>
              <a:chExt cx="1222581" cy="1790700"/>
            </a:xfrm>
          </p:grpSpPr>
          <p:sp>
            <p:nvSpPr>
              <p:cNvPr id="63" name="Rectangle 62"/>
              <p:cNvSpPr/>
              <p:nvPr/>
            </p:nvSpPr>
            <p:spPr bwMode="auto">
              <a:xfrm>
                <a:off x="439799"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439799"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b="1" dirty="0" smtClean="0">
                    <a:solidFill>
                      <a:srgbClr val="FFFFFF"/>
                    </a:solidFill>
                    <a:latin typeface="Segoe UI Light"/>
                    <a:cs typeface="Courier New" pitchFamily="49" charset="0"/>
                  </a:rPr>
                  <a:t>SQL Server</a:t>
                </a:r>
                <a:endParaRPr lang="en-US" sz="1500" b="1"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45" name="Group 44"/>
            <p:cNvGrpSpPr/>
            <p:nvPr/>
          </p:nvGrpSpPr>
          <p:grpSpPr>
            <a:xfrm>
              <a:off x="4026436" y="1140353"/>
              <a:ext cx="1222581" cy="1223396"/>
              <a:chOff x="1949945" y="4229100"/>
              <a:chExt cx="1222581" cy="1777212"/>
            </a:xfrm>
          </p:grpSpPr>
          <p:sp>
            <p:nvSpPr>
              <p:cNvPr id="60" name="Rectangle 59"/>
              <p:cNvSpPr/>
              <p:nvPr/>
            </p:nvSpPr>
            <p:spPr bwMode="auto">
              <a:xfrm>
                <a:off x="1949945"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1949945" y="5439008"/>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b="1" dirty="0" smtClean="0">
                    <a:solidFill>
                      <a:srgbClr val="FFFFFF"/>
                    </a:solidFill>
                    <a:latin typeface="Segoe UI Light"/>
                    <a:cs typeface="Courier New" pitchFamily="49" charset="0"/>
                  </a:rPr>
                  <a:t>SQL Server</a:t>
                </a:r>
                <a:endParaRPr lang="en-US" sz="1500" b="1"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46" name="Group 45"/>
            <p:cNvGrpSpPr/>
            <p:nvPr/>
          </p:nvGrpSpPr>
          <p:grpSpPr>
            <a:xfrm>
              <a:off x="5353091" y="1140353"/>
              <a:ext cx="1679781" cy="1223396"/>
              <a:chOff x="3276600" y="4229100"/>
              <a:chExt cx="1679781" cy="1790700"/>
            </a:xfrm>
          </p:grpSpPr>
          <p:sp>
            <p:nvSpPr>
              <p:cNvPr id="57" name="Rectangle 56"/>
              <p:cNvSpPr/>
              <p:nvPr/>
            </p:nvSpPr>
            <p:spPr bwMode="auto">
              <a:xfrm>
                <a:off x="3733800"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a:xfrm>
                <a:off x="3276600" y="4602271"/>
                <a:ext cx="396263" cy="477054"/>
              </a:xfrm>
              <a:prstGeom prst="rect">
                <a:avLst/>
              </a:prstGeom>
            </p:spPr>
            <p:txBody>
              <a:bodyPr wrap="none">
                <a:spAutoFit/>
              </a:bodyPr>
              <a:lstStyle/>
              <a:p>
                <a:pPr algn="ctr"/>
                <a:r>
                  <a:rPr lang="en-US" sz="2500" dirty="0" smtClean="0">
                    <a:solidFill>
                      <a:srgbClr val="FFFFFF"/>
                    </a:solidFill>
                    <a:latin typeface="Segoe UI Light"/>
                  </a:rPr>
                  <a:t>…</a:t>
                </a:r>
                <a:endParaRPr lang="en-US" sz="2500" dirty="0">
                  <a:solidFill>
                    <a:srgbClr val="FFFFFF"/>
                  </a:solidFill>
                  <a:latin typeface="Segoe UI Light"/>
                </a:endParaRPr>
              </a:p>
            </p:txBody>
          </p:sp>
          <p:sp>
            <p:nvSpPr>
              <p:cNvPr id="59" name="Rectangle 58"/>
              <p:cNvSpPr/>
              <p:nvPr/>
            </p:nvSpPr>
            <p:spPr bwMode="auto">
              <a:xfrm>
                <a:off x="3733800"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b="1" dirty="0" smtClean="0">
                    <a:solidFill>
                      <a:srgbClr val="FFFFFF"/>
                    </a:solidFill>
                    <a:latin typeface="Segoe UI Light"/>
                    <a:cs typeface="Courier New" pitchFamily="49" charset="0"/>
                  </a:rPr>
                  <a:t>SQL Server</a:t>
                </a:r>
                <a:endParaRPr lang="en-US" sz="1500" b="1"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47" name="Group 46"/>
            <p:cNvGrpSpPr/>
            <p:nvPr/>
          </p:nvGrpSpPr>
          <p:grpSpPr>
            <a:xfrm>
              <a:off x="228600" y="683209"/>
              <a:ext cx="7102098" cy="2142070"/>
              <a:chOff x="228600" y="908162"/>
              <a:chExt cx="7102098" cy="2142070"/>
            </a:xfrm>
          </p:grpSpPr>
          <p:grpSp>
            <p:nvGrpSpPr>
              <p:cNvPr id="48" name="Group 47"/>
              <p:cNvGrpSpPr/>
              <p:nvPr/>
            </p:nvGrpSpPr>
            <p:grpSpPr>
              <a:xfrm>
                <a:off x="228600" y="908162"/>
                <a:ext cx="7102098" cy="2142070"/>
                <a:chOff x="228600" y="609600"/>
                <a:chExt cx="7102098" cy="2958794"/>
              </a:xfrm>
            </p:grpSpPr>
            <p:cxnSp>
              <p:nvCxnSpPr>
                <p:cNvPr id="50" name="Straight Connector 49"/>
                <p:cNvCxnSpPr/>
                <p:nvPr/>
              </p:nvCxnSpPr>
              <p:spPr>
                <a:xfrm>
                  <a:off x="228600" y="609600"/>
                  <a:ext cx="0" cy="290499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228600" y="3565311"/>
                  <a:ext cx="19431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67128" y="3568394"/>
                  <a:ext cx="515721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330698" y="914400"/>
                  <a:ext cx="0" cy="26517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209800" y="914400"/>
                  <a:ext cx="512064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28600" y="609600"/>
                  <a:ext cx="19842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09800" y="609600"/>
                  <a:ext cx="0" cy="3017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475866" y="2511623"/>
                <a:ext cx="1352934" cy="307777"/>
              </a:xfrm>
              <a:prstGeom prst="rect">
                <a:avLst/>
              </a:prstGeom>
              <a:noFill/>
              <a:ln w="38100">
                <a:noFill/>
                <a:prstDash val="sysDot"/>
              </a:ln>
            </p:spPr>
            <p:txBody>
              <a:bodyPr wrap="none" lIns="0" tIns="0" rIns="0" bIns="0" rtlCol="0">
                <a:spAutoFit/>
              </a:bodyPr>
              <a:lstStyle/>
              <a:p>
                <a:r>
                  <a:rPr lang="en-US" sz="2000" b="1" dirty="0" smtClean="0">
                    <a:gradFill>
                      <a:gsLst>
                        <a:gs pos="0">
                          <a:srgbClr val="FFFFFF"/>
                        </a:gs>
                        <a:gs pos="86000">
                          <a:srgbClr val="FFFFFF"/>
                        </a:gs>
                      </a:gsLst>
                      <a:lin ang="5400000" scaled="0"/>
                    </a:gradFill>
                    <a:latin typeface="Segoe UI Light" pitchFamily="34" charset="0"/>
                  </a:rPr>
                  <a:t>PDW Cluster</a:t>
                </a:r>
              </a:p>
            </p:txBody>
          </p:sp>
        </p:grpSp>
      </p:grpSp>
      <p:grpSp>
        <p:nvGrpSpPr>
          <p:cNvPr id="22" name="Group 21"/>
          <p:cNvGrpSpPr/>
          <p:nvPr/>
        </p:nvGrpSpPr>
        <p:grpSpPr>
          <a:xfrm>
            <a:off x="1740397" y="1601500"/>
            <a:ext cx="1680302" cy="2513461"/>
            <a:chOff x="1740397" y="1601500"/>
            <a:chExt cx="1680302" cy="2513461"/>
          </a:xfrm>
        </p:grpSpPr>
        <p:sp>
          <p:nvSpPr>
            <p:cNvPr id="10" name="Rectangle 9"/>
            <p:cNvSpPr/>
            <p:nvPr/>
          </p:nvSpPr>
          <p:spPr>
            <a:xfrm>
              <a:off x="2657733" y="1601500"/>
              <a:ext cx="762966" cy="369332"/>
            </a:xfrm>
            <a:prstGeom prst="rect">
              <a:avLst/>
            </a:prstGeom>
            <a:ln>
              <a:noFill/>
            </a:ln>
          </p:spPr>
          <p:txBody>
            <a:bodyPr wrap="none">
              <a:sp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Query</a:t>
              </a:r>
              <a:endParaRPr lang="en-US"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68" name="Straight Arrow Connector 67"/>
            <p:cNvCxnSpPr/>
            <p:nvPr/>
          </p:nvCxnSpPr>
          <p:spPr>
            <a:xfrm>
              <a:off x="1740397" y="2598132"/>
              <a:ext cx="7167" cy="1516829"/>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2573500" y="2057400"/>
              <a:ext cx="847199" cy="2"/>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945060" y="2305872"/>
            <a:ext cx="1560140" cy="1809089"/>
            <a:chOff x="1945060" y="2305872"/>
            <a:chExt cx="1560140" cy="1809089"/>
          </a:xfrm>
        </p:grpSpPr>
        <p:cxnSp>
          <p:nvCxnSpPr>
            <p:cNvPr id="69" name="Straight Arrow Connector 68"/>
            <p:cNvCxnSpPr/>
            <p:nvPr/>
          </p:nvCxnSpPr>
          <p:spPr>
            <a:xfrm flipV="1">
              <a:off x="1945060" y="2598132"/>
              <a:ext cx="7167" cy="1516829"/>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658001" y="2305872"/>
              <a:ext cx="847199" cy="2"/>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858335" y="2948493"/>
            <a:ext cx="762966" cy="369332"/>
          </a:xfrm>
          <a:prstGeom prst="rect">
            <a:avLst/>
          </a:prstGeom>
        </p:spPr>
        <p:txBody>
          <a:bodyPr wrap="none">
            <a:sp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Query</a:t>
            </a:r>
            <a:endParaRPr lang="en-US"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a:xfrm>
            <a:off x="2110542" y="2948493"/>
            <a:ext cx="829074" cy="369332"/>
          </a:xfrm>
          <a:prstGeom prst="rect">
            <a:avLst/>
          </a:prstGeom>
        </p:spPr>
        <p:txBody>
          <a:bodyPr wrap="none">
            <a:sp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Results</a:t>
            </a:r>
            <a:endParaRPr lang="en-US"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9723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70"/>
          <p:cNvSpPr/>
          <p:nvPr/>
        </p:nvSpPr>
        <p:spPr bwMode="auto">
          <a:xfrm>
            <a:off x="3128963" y="4186238"/>
            <a:ext cx="808948" cy="1285875"/>
          </a:xfrm>
          <a:custGeom>
            <a:avLst/>
            <a:gdLst>
              <a:gd name="connsiteX0" fmla="*/ 0 w 808948"/>
              <a:gd name="connsiteY0" fmla="*/ 1285875 h 1285875"/>
              <a:gd name="connsiteX1" fmla="*/ 800100 w 808948"/>
              <a:gd name="connsiteY1" fmla="*/ 557212 h 1285875"/>
              <a:gd name="connsiteX2" fmla="*/ 357187 w 808948"/>
              <a:gd name="connsiteY2" fmla="*/ 0 h 1285875"/>
            </a:gdLst>
            <a:ahLst/>
            <a:cxnLst>
              <a:cxn ang="0">
                <a:pos x="connsiteX0" y="connsiteY0"/>
              </a:cxn>
              <a:cxn ang="0">
                <a:pos x="connsiteX1" y="connsiteY1"/>
              </a:cxn>
              <a:cxn ang="0">
                <a:pos x="connsiteX2" y="connsiteY2"/>
              </a:cxn>
            </a:cxnLst>
            <a:rect l="l" t="t" r="r" b="b"/>
            <a:pathLst>
              <a:path w="808948" h="1285875">
                <a:moveTo>
                  <a:pt x="0" y="1285875"/>
                </a:moveTo>
                <a:cubicBezTo>
                  <a:pt x="370284" y="1028699"/>
                  <a:pt x="740569" y="771524"/>
                  <a:pt x="800100" y="557212"/>
                </a:cubicBezTo>
                <a:cubicBezTo>
                  <a:pt x="859631" y="342900"/>
                  <a:pt x="608409" y="171450"/>
                  <a:pt x="357187" y="0"/>
                </a:cubicBezTo>
              </a:path>
            </a:pathLst>
          </a:custGeom>
          <a:noFill/>
          <a:ln w="38100" cap="flat" cmpd="sng" algn="ctr">
            <a:solidFill>
              <a:schemeClr val="accent4"/>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55" name="Rectangle 54"/>
          <p:cNvSpPr/>
          <p:nvPr/>
        </p:nvSpPr>
        <p:spPr bwMode="auto">
          <a:xfrm>
            <a:off x="481502" y="1399526"/>
            <a:ext cx="5241756" cy="412955"/>
          </a:xfrm>
          <a:prstGeom prst="rect">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spcBef>
                <a:spcPts val="800"/>
              </a:spcBef>
              <a:buFont typeface="Wingdings" pitchFamily="2" charset="2"/>
              <a:buNone/>
            </a:pPr>
            <a:r>
              <a:rPr lang="en-US" sz="2000" b="1" dirty="0" smtClean="0">
                <a:solidFill>
                  <a:srgbClr val="FF0000"/>
                </a:solidFill>
                <a:latin typeface="Segoe Script" pitchFamily="34" charset="0"/>
                <a:cs typeface="Courier New" pitchFamily="49" charset="0"/>
              </a:rPr>
              <a:t>Q</a:t>
            </a:r>
            <a:r>
              <a:rPr lang="en-US" sz="2000" dirty="0" smtClean="0">
                <a:solidFill>
                  <a:srgbClr val="FF0000"/>
                </a:solidFill>
                <a:latin typeface="Segoe Script" pitchFamily="34" charset="0"/>
                <a:cs typeface="Courier New" pitchFamily="49" charset="0"/>
              </a:rPr>
              <a:t>: </a:t>
            </a:r>
            <a:r>
              <a:rPr lang="en-US" sz="2000" b="0" dirty="0" smtClean="0">
                <a:solidFill>
                  <a:schemeClr val="bg1"/>
                </a:solidFill>
                <a:latin typeface="Courier New" pitchFamily="49" charset="0"/>
                <a:cs typeface="Courier New" pitchFamily="49" charset="0"/>
              </a:rPr>
              <a:t>SELECT </a:t>
            </a:r>
            <a:r>
              <a:rPr lang="en-US" sz="2000" b="0" dirty="0" err="1">
                <a:solidFill>
                  <a:schemeClr val="bg1"/>
                </a:solidFill>
                <a:latin typeface="Courier New" pitchFamily="49" charset="0"/>
                <a:cs typeface="Courier New" pitchFamily="49" charset="0"/>
              </a:rPr>
              <a:t>a,b,c</a:t>
            </a:r>
            <a:r>
              <a:rPr lang="en-US" sz="2000" b="0" dirty="0">
                <a:solidFill>
                  <a:schemeClr val="bg1"/>
                </a:solidFill>
                <a:latin typeface="Courier New" pitchFamily="49" charset="0"/>
                <a:cs typeface="Courier New" pitchFamily="49" charset="0"/>
              </a:rPr>
              <a:t> </a:t>
            </a:r>
            <a:r>
              <a:rPr lang="en-US" sz="2000" b="0" dirty="0" smtClean="0">
                <a:solidFill>
                  <a:schemeClr val="bg1"/>
                </a:solidFill>
                <a:latin typeface="Courier New" pitchFamily="49" charset="0"/>
                <a:cs typeface="Courier New" pitchFamily="49" charset="0"/>
              </a:rPr>
              <a:t>FROM </a:t>
            </a:r>
            <a:r>
              <a:rPr lang="en-US" sz="2000" b="1" dirty="0">
                <a:solidFill>
                  <a:srgbClr val="FF0000"/>
                </a:solidFill>
                <a:latin typeface="Courier New" pitchFamily="49" charset="0"/>
                <a:cs typeface="Courier New" pitchFamily="49" charset="0"/>
              </a:rPr>
              <a:t>T</a:t>
            </a:r>
            <a:r>
              <a:rPr lang="en-US" sz="2000" b="0" dirty="0">
                <a:solidFill>
                  <a:schemeClr val="bg1"/>
                </a:solidFill>
                <a:latin typeface="Courier New" pitchFamily="49" charset="0"/>
                <a:cs typeface="Courier New" pitchFamily="49" charset="0"/>
              </a:rPr>
              <a:t> </a:t>
            </a:r>
            <a:r>
              <a:rPr lang="en-US" sz="2000" b="0" dirty="0" smtClean="0">
                <a:solidFill>
                  <a:schemeClr val="bg1"/>
                </a:solidFill>
                <a:latin typeface="Courier New" pitchFamily="49" charset="0"/>
                <a:cs typeface="Courier New" pitchFamily="49" charset="0"/>
              </a:rPr>
              <a:t>WHERE </a:t>
            </a:r>
            <a:r>
              <a:rPr lang="en-US" sz="2000" b="0" dirty="0">
                <a:solidFill>
                  <a:schemeClr val="bg1"/>
                </a:solidFill>
                <a:latin typeface="Courier New" pitchFamily="49" charset="0"/>
                <a:cs typeface="Courier New" pitchFamily="49" charset="0"/>
              </a:rPr>
              <a:t>P</a:t>
            </a:r>
          </a:p>
        </p:txBody>
      </p:sp>
      <p:sp>
        <p:nvSpPr>
          <p:cNvPr id="49" name="Rectangle 48"/>
          <p:cNvSpPr/>
          <p:nvPr/>
        </p:nvSpPr>
        <p:spPr bwMode="auto">
          <a:xfrm>
            <a:off x="734203" y="5339578"/>
            <a:ext cx="2361180" cy="680222"/>
          </a:xfrm>
          <a:prstGeom prst="rect">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3" name="Content Placeholder 2"/>
          <p:cNvSpPr>
            <a:spLocks noGrp="1"/>
          </p:cNvSpPr>
          <p:nvPr>
            <p:ph idx="1"/>
          </p:nvPr>
        </p:nvSpPr>
        <p:spPr>
          <a:xfrm>
            <a:off x="98692" y="4956007"/>
            <a:ext cx="4920654" cy="1825793"/>
          </a:xfrm>
        </p:spPr>
        <p:txBody>
          <a:bodyPr>
            <a:normAutofit fontScale="92500" lnSpcReduction="10000"/>
          </a:bodyPr>
          <a:lstStyle/>
          <a:p>
            <a:pPr marL="400050" lvl="1" indent="0">
              <a:buNone/>
            </a:pPr>
            <a:r>
              <a:rPr lang="en-US" sz="1800" b="1" dirty="0" smtClean="0">
                <a:solidFill>
                  <a:schemeClr val="tx1"/>
                </a:solidFill>
              </a:rPr>
              <a:t>Step (1):</a:t>
            </a:r>
            <a:r>
              <a:rPr lang="en-US" sz="1800" dirty="0" smtClean="0"/>
              <a:t> </a:t>
            </a:r>
            <a:r>
              <a:rPr lang="en-US" sz="1800" dirty="0" err="1" smtClean="0"/>
              <a:t>Sqoop</a:t>
            </a:r>
            <a:r>
              <a:rPr lang="en-US" sz="1800" dirty="0" smtClean="0"/>
              <a:t> library runs</a:t>
            </a:r>
          </a:p>
          <a:p>
            <a:pPr marL="400050" lvl="1" indent="0">
              <a:buNone/>
            </a:pPr>
            <a:r>
              <a:rPr lang="en-US" sz="1800" b="1" dirty="0" smtClean="0">
                <a:solidFill>
                  <a:srgbClr val="A50021"/>
                </a:solidFill>
                <a:latin typeface="Courier New" pitchFamily="49" charset="0"/>
                <a:cs typeface="Courier New" pitchFamily="49" charset="0"/>
              </a:rPr>
              <a:t>   </a:t>
            </a:r>
          </a:p>
          <a:p>
            <a:pPr marL="400050" lvl="1" indent="0">
              <a:buNone/>
            </a:pPr>
            <a:r>
              <a:rPr lang="en-US" sz="1800" b="1" dirty="0">
                <a:solidFill>
                  <a:srgbClr val="A50021"/>
                </a:solidFill>
                <a:latin typeface="Courier New" pitchFamily="49" charset="0"/>
                <a:cs typeface="Courier New" pitchFamily="49" charset="0"/>
              </a:rPr>
              <a:t> </a:t>
            </a:r>
            <a:r>
              <a:rPr lang="en-US" sz="1800" b="1" dirty="0" smtClean="0">
                <a:solidFill>
                  <a:srgbClr val="A50021"/>
                </a:solidFill>
                <a:latin typeface="Courier New" pitchFamily="49" charset="0"/>
                <a:cs typeface="Courier New" pitchFamily="49" charset="0"/>
              </a:rPr>
              <a:t>  </a:t>
            </a:r>
            <a:r>
              <a:rPr lang="en-US" sz="1800" b="1" dirty="0" smtClean="0">
                <a:solidFill>
                  <a:schemeClr val="bg1"/>
                </a:solidFill>
                <a:latin typeface="Courier New" pitchFamily="49" charset="0"/>
                <a:cs typeface="Courier New" pitchFamily="49" charset="0"/>
              </a:rPr>
              <a:t>SELECT count(*)  </a:t>
            </a:r>
          </a:p>
          <a:p>
            <a:pPr marL="400050" lvl="1" indent="0">
              <a:buNone/>
            </a:pPr>
            <a:r>
              <a:rPr lang="en-US" sz="1800" b="1" dirty="0" smtClean="0">
                <a:solidFill>
                  <a:schemeClr val="bg1"/>
                </a:solidFill>
                <a:latin typeface="Courier New" pitchFamily="49" charset="0"/>
                <a:cs typeface="Courier New" pitchFamily="49" charset="0"/>
              </a:rPr>
              <a:t>   FROM </a:t>
            </a:r>
            <a:r>
              <a:rPr lang="en-US" sz="1800" b="1" dirty="0" smtClean="0">
                <a:solidFill>
                  <a:srgbClr val="FF0000"/>
                </a:solidFill>
                <a:latin typeface="Courier New" pitchFamily="49" charset="0"/>
                <a:cs typeface="Courier New" pitchFamily="49" charset="0"/>
              </a:rPr>
              <a:t>T</a:t>
            </a:r>
            <a:r>
              <a:rPr lang="en-US" sz="1800" b="1" dirty="0" smtClean="0">
                <a:solidFill>
                  <a:schemeClr val="bg1"/>
                </a:solidFill>
                <a:latin typeface="Courier New" pitchFamily="49" charset="0"/>
                <a:cs typeface="Courier New" pitchFamily="49" charset="0"/>
              </a:rPr>
              <a:t> WHERE P</a:t>
            </a:r>
            <a:r>
              <a:rPr lang="en-US" sz="1800" dirty="0" smtClean="0">
                <a:solidFill>
                  <a:schemeClr val="bg1"/>
                </a:solidFill>
              </a:rPr>
              <a:t> </a:t>
            </a:r>
          </a:p>
          <a:p>
            <a:pPr marL="400050" lvl="1" indent="0">
              <a:buNone/>
            </a:pPr>
            <a:endParaRPr lang="en-US" sz="1800" dirty="0" smtClean="0">
              <a:solidFill>
                <a:schemeClr val="bg1"/>
              </a:solidFill>
            </a:endParaRPr>
          </a:p>
          <a:p>
            <a:pPr marL="400050" lvl="1" indent="0">
              <a:buNone/>
            </a:pPr>
            <a:r>
              <a:rPr lang="en-US" sz="1800" dirty="0" smtClean="0">
                <a:solidFill>
                  <a:schemeClr val="bg1"/>
                </a:solidFill>
              </a:rPr>
              <a:t>    </a:t>
            </a:r>
            <a:r>
              <a:rPr lang="en-US" sz="1800" dirty="0" smtClean="0">
                <a:solidFill>
                  <a:schemeClr val="tx1"/>
                </a:solidFill>
              </a:rPr>
              <a:t>to obtain </a:t>
            </a:r>
            <a:r>
              <a:rPr lang="en-US" sz="2000" b="1" dirty="0" smtClean="0">
                <a:solidFill>
                  <a:srgbClr val="FF0000"/>
                </a:solidFill>
                <a:latin typeface="Segoe Script" pitchFamily="34" charset="0"/>
              </a:rPr>
              <a:t>Cnt</a:t>
            </a:r>
            <a:r>
              <a:rPr lang="en-US" sz="1800" dirty="0" smtClean="0">
                <a:solidFill>
                  <a:schemeClr val="bg1"/>
                </a:solidFill>
              </a:rPr>
              <a:t>, </a:t>
            </a:r>
            <a:r>
              <a:rPr lang="en-US" sz="1800" dirty="0" smtClean="0">
                <a:solidFill>
                  <a:schemeClr val="tx1"/>
                </a:solidFill>
              </a:rPr>
              <a:t>the number </a:t>
            </a:r>
            <a:r>
              <a:rPr lang="en-US" sz="1800" dirty="0" smtClean="0"/>
              <a:t>of  </a:t>
            </a:r>
          </a:p>
          <a:p>
            <a:pPr marL="400050" lvl="1" indent="0">
              <a:buNone/>
            </a:pPr>
            <a:r>
              <a:rPr lang="en-US" sz="1800" dirty="0"/>
              <a:t> </a:t>
            </a:r>
            <a:r>
              <a:rPr lang="en-US" sz="1800" dirty="0" smtClean="0"/>
              <a:t>   tuples </a:t>
            </a:r>
            <a:r>
              <a:rPr lang="en-US" sz="1800" b="1" dirty="0" smtClean="0">
                <a:solidFill>
                  <a:srgbClr val="FF0000"/>
                </a:solidFill>
                <a:latin typeface="Segoe Script" pitchFamily="34" charset="0"/>
              </a:rPr>
              <a:t>Q</a:t>
            </a:r>
            <a:r>
              <a:rPr lang="en-US" sz="1800" dirty="0" smtClean="0"/>
              <a:t> will return</a:t>
            </a:r>
          </a:p>
        </p:txBody>
      </p:sp>
      <p:grpSp>
        <p:nvGrpSpPr>
          <p:cNvPr id="66" name="Group 65"/>
          <p:cNvGrpSpPr/>
          <p:nvPr/>
        </p:nvGrpSpPr>
        <p:grpSpPr>
          <a:xfrm>
            <a:off x="653993" y="2117121"/>
            <a:ext cx="3587646" cy="2312200"/>
            <a:chOff x="653993" y="2117121"/>
            <a:chExt cx="3587646" cy="2312200"/>
          </a:xfrm>
        </p:grpSpPr>
        <p:cxnSp>
          <p:nvCxnSpPr>
            <p:cNvPr id="9" name="Straight Arrow Connector 8"/>
            <p:cNvCxnSpPr>
              <a:stCxn id="27" idx="0"/>
              <a:endCxn id="18" idx="2"/>
            </p:cNvCxnSpPr>
            <p:nvPr/>
          </p:nvCxnSpPr>
          <p:spPr bwMode="auto">
            <a:xfrm flipV="1">
              <a:off x="2447816" y="2687483"/>
              <a:ext cx="0" cy="356346"/>
            </a:xfrm>
            <a:prstGeom prst="straightConnector1">
              <a:avLst/>
            </a:prstGeom>
            <a:solidFill>
              <a:schemeClr val="accent1"/>
            </a:solidFill>
            <a:ln w="28575" cap="flat" cmpd="sng" algn="ctr">
              <a:solidFill>
                <a:schemeClr val="tx1"/>
              </a:solidFill>
              <a:prstDash val="solid"/>
              <a:round/>
              <a:headEnd type="none" w="med" len="med"/>
              <a:tailEnd type="triangle" w="lg" len="med"/>
            </a:ln>
            <a:effectLst/>
          </p:spPr>
        </p:cxnSp>
        <p:grpSp>
          <p:nvGrpSpPr>
            <p:cNvPr id="57" name="Group 56"/>
            <p:cNvGrpSpPr/>
            <p:nvPr/>
          </p:nvGrpSpPr>
          <p:grpSpPr>
            <a:xfrm>
              <a:off x="653993" y="2117121"/>
              <a:ext cx="3587646" cy="2312200"/>
              <a:chOff x="653993" y="2117121"/>
              <a:chExt cx="3587646" cy="2312200"/>
            </a:xfrm>
          </p:grpSpPr>
          <p:sp>
            <p:nvSpPr>
              <p:cNvPr id="29" name="AutoShape 13"/>
              <p:cNvSpPr>
                <a:spLocks noChangeArrowheads="1"/>
              </p:cNvSpPr>
              <p:nvPr/>
            </p:nvSpPr>
            <p:spPr bwMode="auto">
              <a:xfrm>
                <a:off x="1663810" y="3662332"/>
                <a:ext cx="1594260" cy="766989"/>
              </a:xfrm>
              <a:prstGeom prst="can">
                <a:avLst>
                  <a:gd name="adj" fmla="val 25000"/>
                </a:avLst>
              </a:prstGeom>
              <a:ln w="12700">
                <a:solidFill>
                  <a:srgbClr val="01020B"/>
                </a:solidFill>
                <a:round/>
                <a:headEnd/>
                <a:tailEnd/>
              </a:ln>
              <a:effectLst>
                <a:innerShdw blurRad="114300">
                  <a:prstClr val="black"/>
                </a:innerShdw>
              </a:effectLst>
            </p:spPr>
            <p:style>
              <a:lnRef idx="0">
                <a:scrgbClr r="0" g="0" b="0"/>
              </a:lnRef>
              <a:fillRef idx="1003">
                <a:schemeClr val="dk2"/>
              </a:fillRef>
              <a:effectRef idx="0">
                <a:scrgbClr r="0" g="0" b="0"/>
              </a:effectRef>
              <a:fontRef idx="major"/>
            </p:style>
            <p:txBody>
              <a:bodyPr wrap="none" anchor="ctr">
                <a:prstTxWarp prst="textNoShape">
                  <a:avLst/>
                </a:prstTxWarp>
              </a:bodyPr>
              <a:lstStyle/>
              <a:p>
                <a:pPr algn="ctr"/>
                <a:endParaRPr lang="en-US" sz="1400" b="0">
                  <a:latin typeface="Arial" charset="0"/>
                </a:endParaRPr>
              </a:p>
            </p:txBody>
          </p:sp>
          <p:sp>
            <p:nvSpPr>
              <p:cNvPr id="27" name="Rounded Rectangle 26"/>
              <p:cNvSpPr/>
              <p:nvPr/>
            </p:nvSpPr>
            <p:spPr bwMode="auto">
              <a:xfrm>
                <a:off x="1605141" y="3043829"/>
                <a:ext cx="1685350" cy="3259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latin typeface="+mj-lt"/>
                  </a:rPr>
                  <a:t>RDBMS</a:t>
                </a:r>
                <a:endParaRPr kumimoji="0" lang="en-US" sz="1400" b="1" i="0" u="none" strike="noStrike" cap="none" normalizeH="0" baseline="0" dirty="0">
                  <a:ln>
                    <a:noFill/>
                  </a:ln>
                  <a:solidFill>
                    <a:schemeClr val="bg1"/>
                  </a:solidFill>
                  <a:latin typeface="+mj-lt"/>
                </a:endParaRPr>
              </a:p>
            </p:txBody>
          </p:sp>
          <p:cxnSp>
            <p:nvCxnSpPr>
              <p:cNvPr id="28" name="Straight Arrow Connector 27"/>
              <p:cNvCxnSpPr/>
              <p:nvPr/>
            </p:nvCxnSpPr>
            <p:spPr bwMode="auto">
              <a:xfrm flipV="1">
                <a:off x="2457231" y="3355464"/>
                <a:ext cx="0" cy="320986"/>
              </a:xfrm>
              <a:prstGeom prst="straightConnector1">
                <a:avLst/>
              </a:prstGeom>
              <a:solidFill>
                <a:schemeClr val="accent1"/>
              </a:solidFill>
              <a:ln w="28575" cap="flat" cmpd="sng" algn="ctr">
                <a:solidFill>
                  <a:schemeClr val="tx1"/>
                </a:solidFill>
                <a:prstDash val="solid"/>
                <a:round/>
                <a:headEnd type="none" w="med" len="med"/>
                <a:tailEnd type="triangle" w="lg" len="med"/>
              </a:ln>
              <a:effectLst/>
            </p:spPr>
          </p:cxnSp>
          <p:grpSp>
            <p:nvGrpSpPr>
              <p:cNvPr id="7" name="Group 6"/>
              <p:cNvGrpSpPr/>
              <p:nvPr/>
            </p:nvGrpSpPr>
            <p:grpSpPr>
              <a:xfrm>
                <a:off x="653993" y="2117121"/>
                <a:ext cx="3587646" cy="570366"/>
                <a:chOff x="146933" y="3747370"/>
                <a:chExt cx="3999134" cy="734740"/>
              </a:xfrm>
            </p:grpSpPr>
            <p:grpSp>
              <p:nvGrpSpPr>
                <p:cNvPr id="11" name="Group 10"/>
                <p:cNvGrpSpPr/>
                <p:nvPr/>
              </p:nvGrpSpPr>
              <p:grpSpPr>
                <a:xfrm>
                  <a:off x="146933" y="3747370"/>
                  <a:ext cx="1269927" cy="734740"/>
                  <a:chOff x="2308958" y="734738"/>
                  <a:chExt cx="1269927" cy="734740"/>
                </a:xfrm>
              </p:grpSpPr>
              <p:sp>
                <p:nvSpPr>
                  <p:cNvPr id="22" name="Rounded Rectangle 21"/>
                  <p:cNvSpPr/>
                  <p:nvPr/>
                </p:nvSpPr>
                <p:spPr bwMode="auto">
                  <a:xfrm>
                    <a:off x="2308958" y="734738"/>
                    <a:ext cx="1269927" cy="734740"/>
                  </a:xfrm>
                  <a:prstGeom prst="roundRect">
                    <a:avLst/>
                  </a:prstGeom>
                  <a:solidFill>
                    <a:schemeClr val="accent4"/>
                  </a:solidFill>
                  <a:ln w="19050" cap="flat" cmpd="sng" algn="ctr">
                    <a:solidFill>
                      <a:srgbClr val="01020B"/>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effectLst/>
                      <a:latin typeface="+mj-lt"/>
                    </a:endParaRPr>
                  </a:p>
                </p:txBody>
              </p:sp>
              <p:sp>
                <p:nvSpPr>
                  <p:cNvPr id="23" name="TextBox 22"/>
                  <p:cNvSpPr txBox="1"/>
                  <p:nvPr/>
                </p:nvSpPr>
                <p:spPr>
                  <a:xfrm>
                    <a:off x="2524110" y="745235"/>
                    <a:ext cx="839623" cy="396476"/>
                  </a:xfrm>
                  <a:prstGeom prst="rect">
                    <a:avLst/>
                  </a:prstGeom>
                  <a:noFill/>
                </p:spPr>
                <p:txBody>
                  <a:bodyPr wrap="square" rtlCol="0">
                    <a:spAutoFit/>
                  </a:bodyPr>
                  <a:lstStyle/>
                  <a:p>
                    <a:r>
                      <a:rPr lang="en-US" sz="1400" dirty="0" smtClean="0">
                        <a:latin typeface="+mj-lt"/>
                      </a:rPr>
                      <a:t>Map 1</a:t>
                    </a:r>
                  </a:p>
                </p:txBody>
              </p:sp>
              <p:sp>
                <p:nvSpPr>
                  <p:cNvPr id="24" name="TextBox 23"/>
                  <p:cNvSpPr txBox="1"/>
                  <p:nvPr/>
                </p:nvSpPr>
                <p:spPr>
                  <a:xfrm>
                    <a:off x="2524110" y="1050451"/>
                    <a:ext cx="839623" cy="396476"/>
                  </a:xfrm>
                  <a:prstGeom prst="rect">
                    <a:avLst/>
                  </a:prstGeom>
                  <a:noFill/>
                </p:spPr>
                <p:txBody>
                  <a:bodyPr wrap="square" rtlCol="0">
                    <a:spAutoFit/>
                  </a:bodyPr>
                  <a:lstStyle/>
                  <a:p>
                    <a:r>
                      <a:rPr lang="en-US" sz="1400" dirty="0" err="1" smtClean="0">
                        <a:solidFill>
                          <a:srgbClr val="FFFF00"/>
                        </a:solidFill>
                        <a:latin typeface="+mj-lt"/>
                      </a:rPr>
                      <a:t>Sqoop</a:t>
                    </a:r>
                    <a:endParaRPr lang="en-US" sz="1400" dirty="0" smtClean="0">
                      <a:solidFill>
                        <a:srgbClr val="FFFF00"/>
                      </a:solidFill>
                      <a:latin typeface="+mj-lt"/>
                    </a:endParaRPr>
                  </a:p>
                </p:txBody>
              </p:sp>
              <p:cxnSp>
                <p:nvCxnSpPr>
                  <p:cNvPr id="25" name="Straight Connector 24"/>
                  <p:cNvCxnSpPr/>
                  <p:nvPr/>
                </p:nvCxnSpPr>
                <p:spPr bwMode="auto">
                  <a:xfrm>
                    <a:off x="2308958" y="1102108"/>
                    <a:ext cx="1269927" cy="0"/>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nvGrpSpPr>
                <p:cNvPr id="12" name="Group 11"/>
                <p:cNvGrpSpPr/>
                <p:nvPr/>
              </p:nvGrpSpPr>
              <p:grpSpPr>
                <a:xfrm>
                  <a:off x="1511536" y="3747370"/>
                  <a:ext cx="1269927" cy="734740"/>
                  <a:chOff x="2308958" y="734738"/>
                  <a:chExt cx="1269927" cy="734740"/>
                </a:xfrm>
              </p:grpSpPr>
              <p:sp>
                <p:nvSpPr>
                  <p:cNvPr id="18" name="Rounded Rectangle 17"/>
                  <p:cNvSpPr/>
                  <p:nvPr/>
                </p:nvSpPr>
                <p:spPr bwMode="auto">
                  <a:xfrm>
                    <a:off x="2308958" y="734738"/>
                    <a:ext cx="1269927" cy="734740"/>
                  </a:xfrm>
                  <a:prstGeom prst="roundRect">
                    <a:avLst/>
                  </a:prstGeom>
                  <a:solidFill>
                    <a:schemeClr val="accent4"/>
                  </a:solidFill>
                  <a:ln w="19050" cap="flat" cmpd="sng" algn="ctr">
                    <a:solidFill>
                      <a:srgbClr val="01020B"/>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1020B"/>
                      </a:solidFill>
                      <a:effectLst/>
                      <a:latin typeface="+mj-lt"/>
                    </a:endParaRPr>
                  </a:p>
                </p:txBody>
              </p:sp>
              <p:sp>
                <p:nvSpPr>
                  <p:cNvPr id="19" name="TextBox 18"/>
                  <p:cNvSpPr txBox="1"/>
                  <p:nvPr/>
                </p:nvSpPr>
                <p:spPr>
                  <a:xfrm>
                    <a:off x="2524110" y="745235"/>
                    <a:ext cx="839623" cy="396475"/>
                  </a:xfrm>
                  <a:prstGeom prst="rect">
                    <a:avLst/>
                  </a:prstGeom>
                  <a:noFill/>
                </p:spPr>
                <p:txBody>
                  <a:bodyPr wrap="square" rtlCol="0">
                    <a:spAutoFit/>
                  </a:bodyPr>
                  <a:lstStyle/>
                  <a:p>
                    <a:r>
                      <a:rPr lang="en-US" sz="1400" dirty="0" smtClean="0">
                        <a:latin typeface="+mj-lt"/>
                      </a:rPr>
                      <a:t>Map 2</a:t>
                    </a:r>
                  </a:p>
                </p:txBody>
              </p:sp>
              <p:sp>
                <p:nvSpPr>
                  <p:cNvPr id="20" name="TextBox 19"/>
                  <p:cNvSpPr txBox="1"/>
                  <p:nvPr/>
                </p:nvSpPr>
                <p:spPr>
                  <a:xfrm>
                    <a:off x="2524110" y="1050450"/>
                    <a:ext cx="839623" cy="396476"/>
                  </a:xfrm>
                  <a:prstGeom prst="rect">
                    <a:avLst/>
                  </a:prstGeom>
                  <a:noFill/>
                </p:spPr>
                <p:txBody>
                  <a:bodyPr wrap="square" rtlCol="0">
                    <a:spAutoFit/>
                  </a:bodyPr>
                  <a:lstStyle/>
                  <a:p>
                    <a:r>
                      <a:rPr lang="en-US" sz="1400" dirty="0" err="1" smtClean="0">
                        <a:solidFill>
                          <a:srgbClr val="FFFF00"/>
                        </a:solidFill>
                        <a:latin typeface="+mj-lt"/>
                      </a:rPr>
                      <a:t>Sqoop</a:t>
                    </a:r>
                    <a:endParaRPr lang="en-US" sz="1400" dirty="0" smtClean="0">
                      <a:solidFill>
                        <a:srgbClr val="FFFF00"/>
                      </a:solidFill>
                      <a:latin typeface="+mj-lt"/>
                    </a:endParaRPr>
                  </a:p>
                </p:txBody>
              </p:sp>
              <p:cxnSp>
                <p:nvCxnSpPr>
                  <p:cNvPr id="21" name="Straight Connector 20"/>
                  <p:cNvCxnSpPr/>
                  <p:nvPr/>
                </p:nvCxnSpPr>
                <p:spPr bwMode="auto">
                  <a:xfrm>
                    <a:off x="2308958" y="1102108"/>
                    <a:ext cx="1269927" cy="0"/>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nvGrpSpPr>
                <p:cNvPr id="13" name="Group 12"/>
                <p:cNvGrpSpPr/>
                <p:nvPr/>
              </p:nvGrpSpPr>
              <p:grpSpPr>
                <a:xfrm>
                  <a:off x="2876140" y="3747370"/>
                  <a:ext cx="1269927" cy="734740"/>
                  <a:chOff x="2308958" y="734738"/>
                  <a:chExt cx="1269927" cy="734740"/>
                </a:xfrm>
              </p:grpSpPr>
              <p:sp>
                <p:nvSpPr>
                  <p:cNvPr id="14" name="Rounded Rectangle 13"/>
                  <p:cNvSpPr/>
                  <p:nvPr/>
                </p:nvSpPr>
                <p:spPr bwMode="auto">
                  <a:xfrm>
                    <a:off x="2308958" y="734738"/>
                    <a:ext cx="1269927" cy="734740"/>
                  </a:xfrm>
                  <a:prstGeom prst="roundRect">
                    <a:avLst/>
                  </a:prstGeom>
                  <a:solidFill>
                    <a:schemeClr val="accent4"/>
                  </a:solidFill>
                  <a:ln w="19050" cap="flat" cmpd="sng" algn="ctr">
                    <a:solidFill>
                      <a:srgbClr val="01020B"/>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1020B"/>
                      </a:solidFill>
                      <a:effectLst/>
                      <a:latin typeface="+mj-lt"/>
                    </a:endParaRPr>
                  </a:p>
                </p:txBody>
              </p:sp>
              <p:sp>
                <p:nvSpPr>
                  <p:cNvPr id="15" name="TextBox 14"/>
                  <p:cNvSpPr txBox="1"/>
                  <p:nvPr/>
                </p:nvSpPr>
                <p:spPr>
                  <a:xfrm>
                    <a:off x="2524110" y="745235"/>
                    <a:ext cx="839623" cy="396475"/>
                  </a:xfrm>
                  <a:prstGeom prst="rect">
                    <a:avLst/>
                  </a:prstGeom>
                  <a:noFill/>
                </p:spPr>
                <p:txBody>
                  <a:bodyPr wrap="square" rtlCol="0">
                    <a:spAutoFit/>
                  </a:bodyPr>
                  <a:lstStyle/>
                  <a:p>
                    <a:r>
                      <a:rPr lang="en-US" sz="1400" dirty="0" smtClean="0">
                        <a:latin typeface="+mj-lt"/>
                      </a:rPr>
                      <a:t>Map 3</a:t>
                    </a:r>
                  </a:p>
                </p:txBody>
              </p:sp>
              <p:sp>
                <p:nvSpPr>
                  <p:cNvPr id="16" name="TextBox 15"/>
                  <p:cNvSpPr txBox="1"/>
                  <p:nvPr/>
                </p:nvSpPr>
                <p:spPr>
                  <a:xfrm>
                    <a:off x="2524110" y="1050450"/>
                    <a:ext cx="839623" cy="396476"/>
                  </a:xfrm>
                  <a:prstGeom prst="rect">
                    <a:avLst/>
                  </a:prstGeom>
                  <a:noFill/>
                </p:spPr>
                <p:txBody>
                  <a:bodyPr wrap="square" rtlCol="0">
                    <a:spAutoFit/>
                  </a:bodyPr>
                  <a:lstStyle/>
                  <a:p>
                    <a:r>
                      <a:rPr lang="en-US" sz="1400" dirty="0" err="1" smtClean="0">
                        <a:solidFill>
                          <a:srgbClr val="FFFF00"/>
                        </a:solidFill>
                        <a:latin typeface="+mj-lt"/>
                      </a:rPr>
                      <a:t>Sqoop</a:t>
                    </a:r>
                    <a:endParaRPr lang="en-US" sz="1400" dirty="0" smtClean="0">
                      <a:solidFill>
                        <a:srgbClr val="FFFF00"/>
                      </a:solidFill>
                      <a:latin typeface="+mj-lt"/>
                    </a:endParaRPr>
                  </a:p>
                </p:txBody>
              </p:sp>
              <p:cxnSp>
                <p:nvCxnSpPr>
                  <p:cNvPr id="17" name="Straight Connector 16"/>
                  <p:cNvCxnSpPr/>
                  <p:nvPr/>
                </p:nvCxnSpPr>
                <p:spPr bwMode="auto">
                  <a:xfrm>
                    <a:off x="2308958" y="1102108"/>
                    <a:ext cx="1269927" cy="0"/>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grpSp>
        <p:cxnSp>
          <p:nvCxnSpPr>
            <p:cNvPr id="8" name="Straight Arrow Connector 7"/>
            <p:cNvCxnSpPr/>
            <p:nvPr/>
          </p:nvCxnSpPr>
          <p:spPr bwMode="auto">
            <a:xfrm flipH="1" flipV="1">
              <a:off x="1223622" y="2687483"/>
              <a:ext cx="409569" cy="350208"/>
            </a:xfrm>
            <a:prstGeom prst="straightConnector1">
              <a:avLst/>
            </a:prstGeom>
            <a:solidFill>
              <a:schemeClr val="accent1"/>
            </a:solidFill>
            <a:ln w="28575" cap="flat" cmpd="sng" algn="ctr">
              <a:solidFill>
                <a:schemeClr val="tx1"/>
              </a:solidFill>
              <a:prstDash val="solid"/>
              <a:round/>
              <a:headEnd type="none" w="med" len="med"/>
              <a:tailEnd type="triangle" w="lg" len="med"/>
            </a:ln>
            <a:effectLst/>
          </p:spPr>
        </p:cxnSp>
        <p:cxnSp>
          <p:nvCxnSpPr>
            <p:cNvPr id="10" name="Straight Arrow Connector 9"/>
            <p:cNvCxnSpPr>
              <a:endCxn id="14" idx="2"/>
            </p:cNvCxnSpPr>
            <p:nvPr/>
          </p:nvCxnSpPr>
          <p:spPr bwMode="auto">
            <a:xfrm flipV="1">
              <a:off x="3243218" y="2687483"/>
              <a:ext cx="428792" cy="350207"/>
            </a:xfrm>
            <a:prstGeom prst="straightConnector1">
              <a:avLst/>
            </a:prstGeom>
            <a:solidFill>
              <a:schemeClr val="accent1"/>
            </a:solidFill>
            <a:ln w="28575" cap="flat" cmpd="sng" algn="ctr">
              <a:solidFill>
                <a:schemeClr val="tx1"/>
              </a:solidFill>
              <a:prstDash val="solid"/>
              <a:round/>
              <a:headEnd type="none" w="med" len="med"/>
              <a:tailEnd type="triangle" w="lg" len="med"/>
            </a:ln>
            <a:effectLst/>
          </p:spPr>
        </p:cxnSp>
      </p:grpSp>
      <p:grpSp>
        <p:nvGrpSpPr>
          <p:cNvPr id="5" name="Group 4"/>
          <p:cNvGrpSpPr/>
          <p:nvPr/>
        </p:nvGrpSpPr>
        <p:grpSpPr>
          <a:xfrm>
            <a:off x="2251669" y="3882834"/>
            <a:ext cx="459160" cy="502186"/>
            <a:chOff x="1646659" y="3945996"/>
            <a:chExt cx="459160" cy="502186"/>
          </a:xfrm>
          <a:solidFill>
            <a:schemeClr val="bg2">
              <a:lumMod val="50000"/>
            </a:schemeClr>
          </a:solidFill>
        </p:grpSpPr>
        <p:grpSp>
          <p:nvGrpSpPr>
            <p:cNvPr id="84" name="Group 83"/>
            <p:cNvGrpSpPr/>
            <p:nvPr/>
          </p:nvGrpSpPr>
          <p:grpSpPr>
            <a:xfrm>
              <a:off x="1646659" y="4107939"/>
              <a:ext cx="459105" cy="173556"/>
              <a:chOff x="3243516" y="5547943"/>
              <a:chExt cx="990600" cy="474278"/>
            </a:xfrm>
            <a:grpFill/>
          </p:grpSpPr>
          <p:sp>
            <p:nvSpPr>
              <p:cNvPr id="86" name="Rectangle 85"/>
              <p:cNvSpPr/>
              <p:nvPr/>
            </p:nvSpPr>
            <p:spPr>
              <a:xfrm>
                <a:off x="3243516" y="5547943"/>
                <a:ext cx="990600" cy="474278"/>
              </a:xfrm>
              <a:prstGeom prst="rect">
                <a:avLst/>
              </a:prstGeom>
              <a:grp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88" name="Straight Connector 87"/>
              <p:cNvCxnSpPr/>
              <p:nvPr/>
            </p:nvCxnSpPr>
            <p:spPr>
              <a:xfrm>
                <a:off x="3243516" y="5700344"/>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243516" y="5852744"/>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1646686" y="3945996"/>
              <a:ext cx="459105" cy="167306"/>
              <a:chOff x="2133600" y="5105400"/>
              <a:chExt cx="990600" cy="457199"/>
            </a:xfrm>
            <a:grpFill/>
          </p:grpSpPr>
          <p:sp>
            <p:nvSpPr>
              <p:cNvPr id="93" name="Rectangle 92"/>
              <p:cNvSpPr/>
              <p:nvPr/>
            </p:nvSpPr>
            <p:spPr>
              <a:xfrm>
                <a:off x="2133600" y="5105400"/>
                <a:ext cx="990600" cy="457199"/>
              </a:xfrm>
              <a:prstGeom prst="rect">
                <a:avLst/>
              </a:prstGeom>
              <a:grp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94" name="Straight Connector 93"/>
              <p:cNvCxnSpPr/>
              <p:nvPr/>
            </p:nvCxnSpPr>
            <p:spPr>
              <a:xfrm>
                <a:off x="2133600" y="52578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133600" y="54102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a:off x="1646714" y="4274643"/>
              <a:ext cx="459105" cy="173539"/>
              <a:chOff x="1023684" y="6003504"/>
              <a:chExt cx="990600" cy="474232"/>
            </a:xfrm>
            <a:grpFill/>
          </p:grpSpPr>
          <p:sp>
            <p:nvSpPr>
              <p:cNvPr id="97" name="Rectangle 96"/>
              <p:cNvSpPr/>
              <p:nvPr/>
            </p:nvSpPr>
            <p:spPr>
              <a:xfrm>
                <a:off x="1023684" y="6003504"/>
                <a:ext cx="990600" cy="474232"/>
              </a:xfrm>
              <a:prstGeom prst="rect">
                <a:avLst/>
              </a:prstGeom>
              <a:grp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98" name="Straight Connector 97"/>
              <p:cNvCxnSpPr/>
              <p:nvPr/>
            </p:nvCxnSpPr>
            <p:spPr>
              <a:xfrm>
                <a:off x="1023684" y="6155905"/>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1023684" y="6308305"/>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00" name="Group 99"/>
          <p:cNvGrpSpPr/>
          <p:nvPr/>
        </p:nvGrpSpPr>
        <p:grpSpPr>
          <a:xfrm>
            <a:off x="2284040" y="3882834"/>
            <a:ext cx="459160" cy="502186"/>
            <a:chOff x="1646659" y="3945996"/>
            <a:chExt cx="459160" cy="502186"/>
          </a:xfrm>
          <a:solidFill>
            <a:schemeClr val="bg2">
              <a:lumMod val="50000"/>
            </a:schemeClr>
          </a:solidFill>
        </p:grpSpPr>
        <p:grpSp>
          <p:nvGrpSpPr>
            <p:cNvPr id="101" name="Group 100"/>
            <p:cNvGrpSpPr/>
            <p:nvPr/>
          </p:nvGrpSpPr>
          <p:grpSpPr>
            <a:xfrm>
              <a:off x="1646659" y="4107939"/>
              <a:ext cx="459105" cy="173556"/>
              <a:chOff x="3243516" y="5547943"/>
              <a:chExt cx="990600" cy="474278"/>
            </a:xfrm>
            <a:grpFill/>
          </p:grpSpPr>
          <p:sp>
            <p:nvSpPr>
              <p:cNvPr id="110" name="Rectangle 109"/>
              <p:cNvSpPr/>
              <p:nvPr/>
            </p:nvSpPr>
            <p:spPr>
              <a:xfrm>
                <a:off x="3243516" y="5547943"/>
                <a:ext cx="990600" cy="474278"/>
              </a:xfrm>
              <a:prstGeom prst="rect">
                <a:avLst/>
              </a:prstGeom>
              <a:solidFill>
                <a:srgbClr val="FF0000"/>
              </a:solid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11" name="Straight Connector 110"/>
              <p:cNvCxnSpPr/>
              <p:nvPr/>
            </p:nvCxnSpPr>
            <p:spPr>
              <a:xfrm>
                <a:off x="3243516" y="5700344"/>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3243516" y="5852744"/>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1646686" y="3945996"/>
              <a:ext cx="459105" cy="167306"/>
              <a:chOff x="2133600" y="5105400"/>
              <a:chExt cx="990600" cy="457199"/>
            </a:xfrm>
            <a:grpFill/>
          </p:grpSpPr>
          <p:sp>
            <p:nvSpPr>
              <p:cNvPr id="107" name="Rectangle 106"/>
              <p:cNvSpPr/>
              <p:nvPr/>
            </p:nvSpPr>
            <p:spPr>
              <a:xfrm>
                <a:off x="2133600" y="5105400"/>
                <a:ext cx="990600" cy="457199"/>
              </a:xfrm>
              <a:prstGeom prst="rect">
                <a:avLst/>
              </a:prstGeom>
              <a:solidFill>
                <a:srgbClr val="66FF99"/>
              </a:solid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08" name="Straight Connector 107"/>
              <p:cNvCxnSpPr/>
              <p:nvPr/>
            </p:nvCxnSpPr>
            <p:spPr>
              <a:xfrm>
                <a:off x="2133600" y="52578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133600" y="54102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a:off x="1646714" y="4274643"/>
              <a:ext cx="459105" cy="173539"/>
              <a:chOff x="1023684" y="6003504"/>
              <a:chExt cx="990600" cy="474232"/>
            </a:xfrm>
            <a:grpFill/>
          </p:grpSpPr>
          <p:sp>
            <p:nvSpPr>
              <p:cNvPr id="104" name="Rectangle 103"/>
              <p:cNvSpPr/>
              <p:nvPr/>
            </p:nvSpPr>
            <p:spPr>
              <a:xfrm>
                <a:off x="1023684" y="6003504"/>
                <a:ext cx="990600" cy="474232"/>
              </a:xfrm>
              <a:prstGeom prst="rect">
                <a:avLst/>
              </a:prstGeom>
              <a:solidFill>
                <a:srgbClr val="FFC000"/>
              </a:solid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05" name="Straight Connector 104"/>
              <p:cNvCxnSpPr/>
              <p:nvPr/>
            </p:nvCxnSpPr>
            <p:spPr>
              <a:xfrm>
                <a:off x="1023684" y="6155905"/>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023684" y="6308305"/>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grpSp>
        <p:nvGrpSpPr>
          <p:cNvPr id="69" name="Group 68"/>
          <p:cNvGrpSpPr/>
          <p:nvPr/>
        </p:nvGrpSpPr>
        <p:grpSpPr>
          <a:xfrm>
            <a:off x="2748223" y="3870963"/>
            <a:ext cx="757539" cy="545853"/>
            <a:chOff x="2748223" y="3870963"/>
            <a:chExt cx="757539" cy="545853"/>
          </a:xfrm>
        </p:grpSpPr>
        <p:sp>
          <p:nvSpPr>
            <p:cNvPr id="67" name="Left Brace 66"/>
            <p:cNvSpPr/>
            <p:nvPr/>
          </p:nvSpPr>
          <p:spPr bwMode="auto">
            <a:xfrm flipH="1">
              <a:off x="2748223" y="3870963"/>
              <a:ext cx="270952" cy="545853"/>
            </a:xfrm>
            <a:prstGeom prst="leftBrace">
              <a:avLst>
                <a:gd name="adj1" fmla="val 34698"/>
                <a:gd name="adj2" fmla="val 50000"/>
              </a:avLst>
            </a:prstGeom>
            <a:noFill/>
            <a:ln w="190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68" name="Rectangle 67"/>
            <p:cNvSpPr/>
            <p:nvPr/>
          </p:nvSpPr>
          <p:spPr>
            <a:xfrm>
              <a:off x="2962023" y="3984496"/>
              <a:ext cx="543739" cy="323165"/>
            </a:xfrm>
            <a:prstGeom prst="rect">
              <a:avLst/>
            </a:prstGeom>
            <a:solidFill>
              <a:srgbClr val="FFFB4B"/>
            </a:solidFill>
            <a:effectLst>
              <a:softEdge rad="63500"/>
            </a:effectLst>
          </p:spPr>
          <p:txBody>
            <a:bodyPr wrap="none">
              <a:spAutoFit/>
            </a:bodyPr>
            <a:lstStyle/>
            <a:p>
              <a:r>
                <a:rPr lang="en-US" sz="1500" b="1" dirty="0" err="1">
                  <a:solidFill>
                    <a:schemeClr val="accent4"/>
                  </a:solidFill>
                  <a:latin typeface="Segoe Script" pitchFamily="34" charset="0"/>
                </a:rPr>
                <a:t>Cnt</a:t>
              </a:r>
              <a:endParaRPr lang="en-US" sz="1500" b="1" dirty="0">
                <a:solidFill>
                  <a:schemeClr val="accent4"/>
                </a:solidFill>
              </a:endParaRPr>
            </a:p>
          </p:txBody>
        </p:sp>
      </p:grpSp>
      <p:sp>
        <p:nvSpPr>
          <p:cNvPr id="51" name="Content Placeholder 2"/>
          <p:cNvSpPr txBox="1">
            <a:spLocks/>
          </p:cNvSpPr>
          <p:nvPr/>
        </p:nvSpPr>
        <p:spPr bwMode="auto">
          <a:xfrm>
            <a:off x="405118" y="916177"/>
            <a:ext cx="8571966" cy="509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2"/>
              </a:buClr>
              <a:buSzPct val="50000"/>
              <a:buFont typeface="Wingdings" pitchFamily="2" charset="2"/>
              <a:buChar char="q"/>
              <a:defRPr sz="2800">
                <a:solidFill>
                  <a:srgbClr val="040408"/>
                </a:solidFill>
                <a:latin typeface="+mn-lt"/>
                <a:ea typeface="Tahoma" pitchFamily="34" charset="0"/>
                <a:cs typeface="Tahoma" pitchFamily="34" charset="0"/>
              </a:defRPr>
            </a:lvl1pPr>
            <a:lvl2pPr marL="742950" indent="-285750" algn="l" rtl="0" eaLnBrk="1" fontAlgn="base" hangingPunct="1">
              <a:spcBef>
                <a:spcPct val="20000"/>
              </a:spcBef>
              <a:spcAft>
                <a:spcPct val="0"/>
              </a:spcAft>
              <a:buClr>
                <a:schemeClr val="tx2"/>
              </a:buClr>
              <a:buSzPct val="50000"/>
              <a:buFont typeface="Wingdings" pitchFamily="2" charset="2"/>
              <a:buChar char="q"/>
              <a:defRPr sz="2400">
                <a:solidFill>
                  <a:schemeClr val="tx2"/>
                </a:solidFill>
                <a:latin typeface="+mn-lt"/>
                <a:ea typeface="Tahoma" pitchFamily="34" charset="0"/>
                <a:cs typeface="Tahoma" pitchFamily="34" charset="0"/>
              </a:defRPr>
            </a:lvl2pPr>
            <a:lvl3pPr marL="1143000" indent="-228600" algn="l" rtl="0" eaLnBrk="1" fontAlgn="base" hangingPunct="1">
              <a:spcBef>
                <a:spcPct val="20000"/>
              </a:spcBef>
              <a:spcAft>
                <a:spcPct val="0"/>
              </a:spcAft>
              <a:buClr>
                <a:schemeClr val="tx2"/>
              </a:buClr>
              <a:buSzPct val="50000"/>
              <a:buFont typeface="Wingdings" pitchFamily="2" charset="2"/>
              <a:buChar char="q"/>
              <a:defRPr sz="2000">
                <a:solidFill>
                  <a:schemeClr val="tx2"/>
                </a:solidFill>
                <a:latin typeface="+mn-lt"/>
                <a:ea typeface="Tahoma" pitchFamily="34" charset="0"/>
                <a:cs typeface="Tahoma" pitchFamily="34" charset="0"/>
              </a:defRPr>
            </a:lvl3pPr>
            <a:lvl4pPr marL="16002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4pPr>
            <a:lvl5pPr marL="20574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5pPr>
            <a:lvl6pPr marL="25146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6pPr>
            <a:lvl7pPr marL="29718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7pPr>
            <a:lvl8pPr marL="34290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8pPr>
            <a:lvl9pPr marL="38862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9pPr>
          </a:lstStyle>
          <a:p>
            <a:pPr marL="0" indent="0">
              <a:spcBef>
                <a:spcPts val="800"/>
              </a:spcBef>
              <a:buFont typeface="Wingdings" pitchFamily="2" charset="2"/>
              <a:buNone/>
            </a:pPr>
            <a:r>
              <a:rPr lang="en-US" sz="2400" b="0" dirty="0" smtClean="0">
                <a:solidFill>
                  <a:schemeClr val="tx1"/>
                </a:solidFill>
              </a:rPr>
              <a:t>Map tasks wants the results of  the query</a:t>
            </a:r>
            <a:r>
              <a:rPr lang="en-US" sz="2400" b="0" dirty="0">
                <a:solidFill>
                  <a:schemeClr val="tx1"/>
                </a:solidFill>
              </a:rPr>
              <a:t>:</a:t>
            </a:r>
            <a:endParaRPr lang="en-US" sz="2400" b="0" dirty="0" smtClean="0">
              <a:solidFill>
                <a:schemeClr val="tx1"/>
              </a:solidFill>
            </a:endParaRPr>
          </a:p>
        </p:txBody>
      </p:sp>
      <p:grpSp>
        <p:nvGrpSpPr>
          <p:cNvPr id="72" name="Group 71"/>
          <p:cNvGrpSpPr/>
          <p:nvPr/>
        </p:nvGrpSpPr>
        <p:grpSpPr>
          <a:xfrm>
            <a:off x="773932" y="2723165"/>
            <a:ext cx="459105" cy="167306"/>
            <a:chOff x="2133600" y="5105400"/>
            <a:chExt cx="990600" cy="457199"/>
          </a:xfrm>
          <a:solidFill>
            <a:srgbClr val="00FF99"/>
          </a:solidFill>
        </p:grpSpPr>
        <p:sp>
          <p:nvSpPr>
            <p:cNvPr id="73" name="Rectangle 72"/>
            <p:cNvSpPr/>
            <p:nvPr/>
          </p:nvSpPr>
          <p:spPr>
            <a:xfrm>
              <a:off x="2133600" y="5105400"/>
              <a:ext cx="990600" cy="457199"/>
            </a:xfrm>
            <a:prstGeom prst="rect">
              <a:avLst/>
            </a:prstGeom>
            <a:grp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74" name="Straight Connector 73"/>
            <p:cNvCxnSpPr/>
            <p:nvPr/>
          </p:nvCxnSpPr>
          <p:spPr>
            <a:xfrm>
              <a:off x="2133600" y="52578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133600" y="54102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3910977" y="3355464"/>
            <a:ext cx="5091287" cy="2198912"/>
            <a:chOff x="3991241" y="4386305"/>
            <a:chExt cx="5091287" cy="2198912"/>
          </a:xfrm>
        </p:grpSpPr>
        <p:sp>
          <p:nvSpPr>
            <p:cNvPr id="52" name="Rectangle 51"/>
            <p:cNvSpPr/>
            <p:nvPr/>
          </p:nvSpPr>
          <p:spPr bwMode="auto">
            <a:xfrm>
              <a:off x="4875275" y="5030974"/>
              <a:ext cx="2861666" cy="1415845"/>
            </a:xfrm>
            <a:prstGeom prst="rect">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53" name="Content Placeholder 2"/>
            <p:cNvSpPr txBox="1">
              <a:spLocks/>
            </p:cNvSpPr>
            <p:nvPr/>
          </p:nvSpPr>
          <p:spPr bwMode="auto">
            <a:xfrm>
              <a:off x="3991241" y="4386305"/>
              <a:ext cx="5091287" cy="2198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SzPct val="50000"/>
                <a:buFont typeface="Wingdings" pitchFamily="2" charset="2"/>
                <a:buChar char="q"/>
                <a:defRPr sz="2800">
                  <a:solidFill>
                    <a:srgbClr val="040408"/>
                  </a:solidFill>
                  <a:latin typeface="+mn-lt"/>
                  <a:ea typeface="Tahoma" pitchFamily="34" charset="0"/>
                  <a:cs typeface="Tahoma" pitchFamily="34" charset="0"/>
                </a:defRPr>
              </a:lvl1pPr>
              <a:lvl2pPr marL="742950" indent="-285750" algn="l" rtl="0" eaLnBrk="1" fontAlgn="base" hangingPunct="1">
                <a:spcBef>
                  <a:spcPct val="20000"/>
                </a:spcBef>
                <a:spcAft>
                  <a:spcPct val="0"/>
                </a:spcAft>
                <a:buClr>
                  <a:schemeClr val="tx2"/>
                </a:buClr>
                <a:buSzPct val="50000"/>
                <a:buFont typeface="Wingdings" pitchFamily="2" charset="2"/>
                <a:buChar char="q"/>
                <a:defRPr sz="2400">
                  <a:solidFill>
                    <a:schemeClr val="tx2"/>
                  </a:solidFill>
                  <a:latin typeface="+mn-lt"/>
                  <a:ea typeface="Tahoma" pitchFamily="34" charset="0"/>
                  <a:cs typeface="Tahoma" pitchFamily="34" charset="0"/>
                </a:defRPr>
              </a:lvl2pPr>
              <a:lvl3pPr marL="1143000" indent="-228600" algn="l" rtl="0" eaLnBrk="1" fontAlgn="base" hangingPunct="1">
                <a:spcBef>
                  <a:spcPct val="20000"/>
                </a:spcBef>
                <a:spcAft>
                  <a:spcPct val="0"/>
                </a:spcAft>
                <a:buClr>
                  <a:schemeClr val="tx2"/>
                </a:buClr>
                <a:buSzPct val="50000"/>
                <a:buFont typeface="Wingdings" pitchFamily="2" charset="2"/>
                <a:buChar char="q"/>
                <a:defRPr sz="2000">
                  <a:solidFill>
                    <a:schemeClr val="tx2"/>
                  </a:solidFill>
                  <a:latin typeface="+mn-lt"/>
                  <a:ea typeface="Tahoma" pitchFamily="34" charset="0"/>
                  <a:cs typeface="Tahoma" pitchFamily="34" charset="0"/>
                </a:defRPr>
              </a:lvl3pPr>
              <a:lvl4pPr marL="16002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4pPr>
              <a:lvl5pPr marL="20574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5pPr>
              <a:lvl6pPr marL="25146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6pPr>
              <a:lvl7pPr marL="29718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7pPr>
              <a:lvl8pPr marL="34290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8pPr>
              <a:lvl9pPr marL="38862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9pPr>
            </a:lstStyle>
            <a:p>
              <a:pPr marL="400050" lvl="1" indent="0">
                <a:buFont typeface="Wingdings" pitchFamily="2" charset="2"/>
                <a:buNone/>
              </a:pPr>
              <a:r>
                <a:rPr lang="en-US" sz="1800" dirty="0" smtClean="0">
                  <a:solidFill>
                    <a:schemeClr val="tx1"/>
                  </a:solidFill>
                </a:rPr>
                <a:t>Step (2):</a:t>
              </a:r>
              <a:r>
                <a:rPr lang="en-US" sz="1800" b="0" dirty="0" smtClean="0"/>
                <a:t> </a:t>
              </a:r>
              <a:r>
                <a:rPr lang="en-US" sz="1800" b="0" dirty="0" err="1" smtClean="0"/>
                <a:t>Sqoop</a:t>
              </a:r>
              <a:r>
                <a:rPr lang="en-US" sz="1800" b="0" dirty="0" smtClean="0"/>
                <a:t> generates unique query </a:t>
              </a:r>
              <a:r>
                <a:rPr lang="en-US" sz="1800" b="1" dirty="0" smtClean="0">
                  <a:solidFill>
                    <a:srgbClr val="FF0000"/>
                  </a:solidFill>
                  <a:latin typeface="Segoe Script" pitchFamily="34" charset="0"/>
                </a:rPr>
                <a:t>Q’</a:t>
              </a:r>
              <a:r>
                <a:rPr lang="en-US" sz="1800" b="0" dirty="0" smtClean="0"/>
                <a:t> </a:t>
              </a:r>
            </a:p>
            <a:p>
              <a:pPr marL="400050" lvl="1" indent="0">
                <a:buFont typeface="Wingdings" pitchFamily="2" charset="2"/>
                <a:buNone/>
              </a:pPr>
              <a:r>
                <a:rPr lang="en-US" sz="1800" b="0" dirty="0"/>
                <a:t> </a:t>
              </a:r>
              <a:r>
                <a:rPr lang="en-US" sz="1800" b="0" dirty="0" smtClean="0"/>
                <a:t>    for each Map task:</a:t>
              </a:r>
            </a:p>
            <a:p>
              <a:pPr marL="400050" lvl="1" indent="0">
                <a:buFont typeface="Wingdings" pitchFamily="2" charset="2"/>
                <a:buNone/>
              </a:pPr>
              <a:r>
                <a:rPr lang="en-US" sz="1800" b="0" dirty="0" smtClean="0"/>
                <a:t>	</a:t>
              </a:r>
              <a:r>
                <a:rPr lang="en-US" sz="1800" dirty="0" smtClean="0">
                  <a:solidFill>
                    <a:schemeClr val="bg1"/>
                  </a:solidFill>
                  <a:latin typeface="Courier New" pitchFamily="49" charset="0"/>
                  <a:cs typeface="Courier New" pitchFamily="49" charset="0"/>
                </a:rPr>
                <a:t>SELECT </a:t>
              </a:r>
              <a:r>
                <a:rPr lang="en-US" sz="1800" dirty="0" err="1" smtClean="0">
                  <a:solidFill>
                    <a:schemeClr val="bg1"/>
                  </a:solidFill>
                  <a:latin typeface="Courier New" pitchFamily="49" charset="0"/>
                  <a:cs typeface="Courier New" pitchFamily="49" charset="0"/>
                </a:rPr>
                <a:t>a,b,c</a:t>
              </a:r>
              <a:r>
                <a:rPr lang="en-US" sz="1800" dirty="0" smtClean="0">
                  <a:solidFill>
                    <a:schemeClr val="bg1"/>
                  </a:solidFill>
                  <a:latin typeface="Courier New" pitchFamily="49" charset="0"/>
                  <a:cs typeface="Courier New" pitchFamily="49" charset="0"/>
                </a:rPr>
                <a:t> </a:t>
              </a:r>
            </a:p>
            <a:p>
              <a:pPr marL="400050" lvl="1" indent="0">
                <a:buFont typeface="Wingdings" pitchFamily="2" charset="2"/>
                <a:buNone/>
              </a:pPr>
              <a:r>
                <a:rPr lang="en-US" sz="1800" dirty="0">
                  <a:solidFill>
                    <a:schemeClr val="bg1"/>
                  </a:solidFill>
                  <a:latin typeface="Courier New" pitchFamily="49" charset="0"/>
                  <a:cs typeface="Courier New" pitchFamily="49" charset="0"/>
                </a:rPr>
                <a:t>	</a:t>
              </a:r>
              <a:r>
                <a:rPr lang="en-US" sz="1800" dirty="0" smtClean="0">
                  <a:solidFill>
                    <a:schemeClr val="bg1"/>
                  </a:solidFill>
                  <a:latin typeface="Courier New" pitchFamily="49" charset="0"/>
                  <a:cs typeface="Courier New" pitchFamily="49" charset="0"/>
                </a:rPr>
                <a:t>FROM T WHERE P</a:t>
              </a:r>
            </a:p>
            <a:p>
              <a:pPr marL="400050" lvl="1" indent="0">
                <a:buFont typeface="Wingdings" pitchFamily="2" charset="2"/>
                <a:buNone/>
              </a:pPr>
              <a:r>
                <a:rPr lang="en-US" sz="1800" dirty="0" smtClean="0">
                  <a:solidFill>
                    <a:schemeClr val="bg1"/>
                  </a:solidFill>
                  <a:latin typeface="Courier New" pitchFamily="49" charset="0"/>
                  <a:cs typeface="Courier New" pitchFamily="49" charset="0"/>
                </a:rPr>
                <a:t>	ORDER BY </a:t>
              </a:r>
              <a:r>
                <a:rPr lang="en-US" sz="1800" dirty="0" err="1" smtClean="0">
                  <a:solidFill>
                    <a:schemeClr val="bg1"/>
                  </a:solidFill>
                  <a:latin typeface="Courier New" pitchFamily="49" charset="0"/>
                  <a:cs typeface="Courier New" pitchFamily="49" charset="0"/>
                </a:rPr>
                <a:t>a,b,c</a:t>
              </a:r>
              <a:endParaRPr lang="en-US" sz="1800" dirty="0" smtClean="0">
                <a:solidFill>
                  <a:schemeClr val="bg1"/>
                </a:solidFill>
                <a:latin typeface="Courier New" pitchFamily="49" charset="0"/>
                <a:cs typeface="Courier New" pitchFamily="49" charset="0"/>
              </a:endParaRPr>
            </a:p>
            <a:p>
              <a:pPr marL="400050" lvl="1" indent="0">
                <a:buNone/>
              </a:pPr>
              <a:r>
                <a:rPr lang="en-US" sz="1800" dirty="0" smtClean="0">
                  <a:solidFill>
                    <a:schemeClr val="bg1"/>
                  </a:solidFill>
                  <a:latin typeface="Courier New" pitchFamily="49" charset="0"/>
                  <a:cs typeface="Courier New" pitchFamily="49" charset="0"/>
                </a:rPr>
                <a:t>	Limit L, Offset </a:t>
              </a:r>
              <a:r>
                <a:rPr lang="en-US" sz="2000" b="1" dirty="0">
                  <a:solidFill>
                    <a:srgbClr val="FF0000"/>
                  </a:solidFill>
                  <a:latin typeface="Segoe Script" pitchFamily="34" charset="0"/>
                  <a:cs typeface="Arial"/>
                </a:rPr>
                <a:t>X</a:t>
              </a:r>
              <a:r>
                <a:rPr lang="en-US" sz="1800" dirty="0" smtClean="0">
                  <a:solidFill>
                    <a:schemeClr val="bg1"/>
                  </a:solidFill>
                  <a:latin typeface="Courier New" pitchFamily="49" charset="0"/>
                  <a:cs typeface="Courier New" pitchFamily="49" charset="0"/>
                </a:rPr>
                <a:t> </a:t>
              </a:r>
            </a:p>
            <a:p>
              <a:pPr marL="0" indent="0">
                <a:buFont typeface="Wingdings" pitchFamily="2" charset="2"/>
                <a:buNone/>
              </a:pPr>
              <a:endParaRPr lang="en-US" sz="1800" dirty="0">
                <a:solidFill>
                  <a:srgbClr val="A50021"/>
                </a:solidFill>
                <a:latin typeface="Courier New" pitchFamily="49" charset="0"/>
                <a:cs typeface="Courier New" pitchFamily="49" charset="0"/>
              </a:endParaRPr>
            </a:p>
          </p:txBody>
        </p:sp>
      </p:grpSp>
      <p:sp>
        <p:nvSpPr>
          <p:cNvPr id="2" name="Title 1"/>
          <p:cNvSpPr>
            <a:spLocks noGrp="1"/>
          </p:cNvSpPr>
          <p:nvPr>
            <p:ph type="title"/>
          </p:nvPr>
        </p:nvSpPr>
        <p:spPr>
          <a:xfrm>
            <a:off x="609600" y="187202"/>
            <a:ext cx="7772400" cy="498598"/>
          </a:xfrm>
        </p:spPr>
        <p:txBody>
          <a:bodyPr/>
          <a:lstStyle/>
          <a:p>
            <a:r>
              <a:rPr lang="en-US" dirty="0" err="1" smtClean="0"/>
              <a:t>Sqoop’s</a:t>
            </a:r>
            <a:r>
              <a:rPr lang="en-US" dirty="0" smtClean="0"/>
              <a:t> Limitations as a DB Connector</a:t>
            </a:r>
            <a:endParaRPr lang="en-US" dirty="0"/>
          </a:p>
        </p:txBody>
      </p:sp>
      <p:sp>
        <p:nvSpPr>
          <p:cNvPr id="89" name="Content Placeholder 2"/>
          <p:cNvSpPr txBox="1">
            <a:spLocks/>
          </p:cNvSpPr>
          <p:nvPr/>
        </p:nvSpPr>
        <p:spPr bwMode="auto">
          <a:xfrm>
            <a:off x="4208587" y="5568488"/>
            <a:ext cx="4793677" cy="67991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SzPct val="50000"/>
              <a:buFont typeface="Wingdings" pitchFamily="2" charset="2"/>
              <a:buChar char="q"/>
              <a:defRPr sz="2800">
                <a:solidFill>
                  <a:srgbClr val="040408"/>
                </a:solidFill>
                <a:latin typeface="+mn-lt"/>
                <a:ea typeface="Tahoma" pitchFamily="34" charset="0"/>
                <a:cs typeface="Tahoma" pitchFamily="34" charset="0"/>
              </a:defRPr>
            </a:lvl1pPr>
            <a:lvl2pPr marL="742950" indent="-285750" algn="l" rtl="0" eaLnBrk="1" fontAlgn="base" hangingPunct="1">
              <a:spcBef>
                <a:spcPct val="20000"/>
              </a:spcBef>
              <a:spcAft>
                <a:spcPct val="0"/>
              </a:spcAft>
              <a:buClr>
                <a:schemeClr val="tx2"/>
              </a:buClr>
              <a:buSzPct val="50000"/>
              <a:buFont typeface="Wingdings" pitchFamily="2" charset="2"/>
              <a:buChar char="q"/>
              <a:defRPr sz="2400">
                <a:solidFill>
                  <a:schemeClr val="tx2"/>
                </a:solidFill>
                <a:latin typeface="+mn-lt"/>
                <a:ea typeface="Tahoma" pitchFamily="34" charset="0"/>
                <a:cs typeface="Tahoma" pitchFamily="34" charset="0"/>
              </a:defRPr>
            </a:lvl2pPr>
            <a:lvl3pPr marL="1143000" indent="-228600" algn="l" rtl="0" eaLnBrk="1" fontAlgn="base" hangingPunct="1">
              <a:spcBef>
                <a:spcPct val="20000"/>
              </a:spcBef>
              <a:spcAft>
                <a:spcPct val="0"/>
              </a:spcAft>
              <a:buClr>
                <a:schemeClr val="tx2"/>
              </a:buClr>
              <a:buSzPct val="50000"/>
              <a:buFont typeface="Wingdings" pitchFamily="2" charset="2"/>
              <a:buChar char="q"/>
              <a:defRPr sz="2000">
                <a:solidFill>
                  <a:schemeClr val="tx2"/>
                </a:solidFill>
                <a:latin typeface="+mn-lt"/>
                <a:ea typeface="Tahoma" pitchFamily="34" charset="0"/>
                <a:cs typeface="Tahoma" pitchFamily="34" charset="0"/>
              </a:defRPr>
            </a:lvl3pPr>
            <a:lvl4pPr marL="16002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4pPr>
            <a:lvl5pPr marL="20574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5pPr>
            <a:lvl6pPr marL="25146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6pPr>
            <a:lvl7pPr marL="29718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7pPr>
            <a:lvl8pPr marL="34290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8pPr>
            <a:lvl9pPr marL="38862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9pPr>
          </a:lstStyle>
          <a:p>
            <a:pPr marL="400050" lvl="1" indent="0">
              <a:buNone/>
            </a:pPr>
            <a:r>
              <a:rPr lang="en-US" sz="1800" dirty="0" smtClean="0">
                <a:solidFill>
                  <a:schemeClr val="bg1"/>
                </a:solidFill>
              </a:rPr>
              <a:t>Step (3):</a:t>
            </a:r>
            <a:r>
              <a:rPr lang="en-US" sz="1800" b="0" dirty="0" smtClean="0">
                <a:solidFill>
                  <a:schemeClr val="bg1"/>
                </a:solidFill>
              </a:rPr>
              <a:t> Each of the 3 Map tasks </a:t>
            </a:r>
            <a:r>
              <a:rPr lang="en-US" sz="1800" b="0" dirty="0">
                <a:solidFill>
                  <a:schemeClr val="bg1"/>
                </a:solidFill>
              </a:rPr>
              <a:t>runs its query </a:t>
            </a:r>
            <a:r>
              <a:rPr lang="en-US" sz="1800" b="1" dirty="0">
                <a:solidFill>
                  <a:schemeClr val="bg1"/>
                </a:solidFill>
                <a:latin typeface="Segoe Script" pitchFamily="34" charset="0"/>
              </a:rPr>
              <a:t>Q’</a:t>
            </a:r>
            <a:r>
              <a:rPr lang="en-US" sz="1800" b="0" dirty="0" smtClean="0">
                <a:solidFill>
                  <a:schemeClr val="bg1"/>
                </a:solidFill>
              </a:rPr>
              <a:t> </a:t>
            </a:r>
            <a:endParaRPr lang="en-US" sz="1800" dirty="0" smtClean="0">
              <a:solidFill>
                <a:schemeClr val="bg1"/>
              </a:solidFill>
              <a:latin typeface="Courier New" pitchFamily="49" charset="0"/>
              <a:cs typeface="Courier New" pitchFamily="49" charset="0"/>
            </a:endParaRPr>
          </a:p>
          <a:p>
            <a:pPr marL="0" indent="0">
              <a:buFont typeface="Wingdings" pitchFamily="2" charset="2"/>
              <a:buNone/>
            </a:pPr>
            <a:endParaRPr lang="en-US" sz="1800" dirty="0">
              <a:solidFill>
                <a:schemeClr val="bg1"/>
              </a:solidFill>
              <a:latin typeface="Courier New" pitchFamily="49" charset="0"/>
              <a:cs typeface="Courier New" pitchFamily="49" charset="0"/>
            </a:endParaRPr>
          </a:p>
        </p:txBody>
      </p:sp>
      <p:sp>
        <p:nvSpPr>
          <p:cNvPr id="65" name="Rectangle 64"/>
          <p:cNvSpPr/>
          <p:nvPr/>
        </p:nvSpPr>
        <p:spPr>
          <a:xfrm>
            <a:off x="1922656" y="3974068"/>
            <a:ext cx="415498" cy="369332"/>
          </a:xfrm>
          <a:prstGeom prst="rect">
            <a:avLst/>
          </a:prstGeom>
        </p:spPr>
        <p:txBody>
          <a:bodyPr wrap="none">
            <a:spAutoFit/>
          </a:bodyPr>
          <a:lstStyle/>
          <a:p>
            <a:r>
              <a:rPr lang="en-US" b="1" dirty="0" smtClean="0">
                <a:solidFill>
                  <a:srgbClr val="FF0000"/>
                </a:solidFill>
                <a:latin typeface="Courier New" pitchFamily="49" charset="0"/>
                <a:cs typeface="Courier New" pitchFamily="49" charset="0"/>
              </a:rPr>
              <a:t>T</a:t>
            </a:r>
            <a:r>
              <a:rPr lang="en-US" dirty="0" smtClean="0">
                <a:solidFill>
                  <a:schemeClr val="accent4"/>
                </a:solidFill>
                <a:latin typeface="Segoe Script" pitchFamily="34" charset="0"/>
                <a:cs typeface="Courier New" pitchFamily="49" charset="0"/>
              </a:rPr>
              <a:t> </a:t>
            </a:r>
            <a:endParaRPr lang="en-US" dirty="0">
              <a:solidFill>
                <a:schemeClr val="accent4"/>
              </a:solidFill>
            </a:endParaRPr>
          </a:p>
        </p:txBody>
      </p:sp>
      <p:cxnSp>
        <p:nvCxnSpPr>
          <p:cNvPr id="58" name="Straight Arrow Connector 57"/>
          <p:cNvCxnSpPr/>
          <p:nvPr/>
        </p:nvCxnSpPr>
        <p:spPr bwMode="auto">
          <a:xfrm flipH="1">
            <a:off x="2227323" y="3276600"/>
            <a:ext cx="132115" cy="990650"/>
          </a:xfrm>
          <a:prstGeom prst="straightConnector1">
            <a:avLst/>
          </a:prstGeom>
          <a:solidFill>
            <a:schemeClr val="accent1"/>
          </a:solidFill>
          <a:ln w="50800" cap="flat" cmpd="sng" algn="ctr">
            <a:solidFill>
              <a:schemeClr val="accent4"/>
            </a:solidFill>
            <a:prstDash val="solid"/>
            <a:round/>
            <a:headEnd type="none" w="med" len="med"/>
            <a:tailEnd type="arrow"/>
          </a:ln>
          <a:effectLst/>
        </p:spPr>
      </p:cxnSp>
      <p:sp>
        <p:nvSpPr>
          <p:cNvPr id="154" name="Rectangle 153"/>
          <p:cNvSpPr/>
          <p:nvPr/>
        </p:nvSpPr>
        <p:spPr bwMode="auto">
          <a:xfrm>
            <a:off x="152400" y="1918982"/>
            <a:ext cx="4156364" cy="2761147"/>
          </a:xfrm>
          <a:prstGeom prst="rect">
            <a:avLst/>
          </a:prstGeom>
          <a:solidFill>
            <a:schemeClr val="bg1">
              <a:lumMod val="85000"/>
              <a:lumOff val="15000"/>
              <a:alpha val="8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53" name="Rectangle 152"/>
          <p:cNvSpPr/>
          <p:nvPr/>
        </p:nvSpPr>
        <p:spPr bwMode="auto">
          <a:xfrm>
            <a:off x="52223" y="4648200"/>
            <a:ext cx="4156364" cy="2107095"/>
          </a:xfrm>
          <a:prstGeom prst="rect">
            <a:avLst/>
          </a:prstGeom>
          <a:solidFill>
            <a:schemeClr val="bg1">
              <a:lumMod val="85000"/>
              <a:lumOff val="15000"/>
              <a:alpha val="8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56" name="Rectangle 155"/>
          <p:cNvSpPr/>
          <p:nvPr/>
        </p:nvSpPr>
        <p:spPr>
          <a:xfrm>
            <a:off x="872161" y="4729882"/>
            <a:ext cx="3166439" cy="1015663"/>
          </a:xfrm>
          <a:prstGeom prst="rect">
            <a:avLst/>
          </a:prstGeom>
          <a:solidFill>
            <a:srgbClr val="FF0000"/>
          </a:solidFill>
          <a:ln w="9525">
            <a:solidFill>
              <a:schemeClr val="tx1">
                <a:lumMod val="75000"/>
              </a:schemeClr>
            </a:solidFill>
          </a:ln>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000" b="0" dirty="0">
                <a:solidFill>
                  <a:schemeClr val="bg1"/>
                </a:solidFill>
                <a:effectLst>
                  <a:outerShdw blurRad="38100" dist="38100" dir="2700000" algn="tl">
                    <a:srgbClr val="000000">
                      <a:alpha val="43137"/>
                    </a:srgbClr>
                  </a:outerShdw>
                </a:effectLst>
                <a:latin typeface="Arial"/>
                <a:cs typeface="Arial"/>
              </a:rPr>
              <a:t>In general, with </a:t>
            </a:r>
            <a:r>
              <a:rPr lang="en-US" sz="2000" dirty="0">
                <a:solidFill>
                  <a:schemeClr val="tx1"/>
                </a:solidFill>
                <a:effectLst>
                  <a:outerShdw blurRad="38100" dist="38100" dir="2700000" algn="tl">
                    <a:srgbClr val="000000">
                      <a:alpha val="43137"/>
                    </a:srgbClr>
                  </a:outerShdw>
                </a:effectLst>
                <a:latin typeface="Segoe Script" pitchFamily="34" charset="0"/>
                <a:cs typeface="Arial"/>
              </a:rPr>
              <a:t>M</a:t>
            </a:r>
            <a:r>
              <a:rPr lang="en-US" sz="2000" b="0" dirty="0">
                <a:solidFill>
                  <a:schemeClr val="bg1"/>
                </a:solidFill>
                <a:effectLst>
                  <a:outerShdw blurRad="38100" dist="38100" dir="2700000" algn="tl">
                    <a:srgbClr val="000000">
                      <a:alpha val="43137"/>
                    </a:srgbClr>
                  </a:outerShdw>
                </a:effectLst>
                <a:latin typeface="Arial"/>
                <a:cs typeface="Arial"/>
              </a:rPr>
              <a:t> Map tasks, table </a:t>
            </a:r>
            <a:r>
              <a:rPr lang="en-US" sz="2000" b="1" dirty="0">
                <a:solidFill>
                  <a:srgbClr val="FFFF00"/>
                </a:solidFill>
                <a:latin typeface="Courier New" pitchFamily="49" charset="0"/>
                <a:cs typeface="Courier New" pitchFamily="49" charset="0"/>
              </a:rPr>
              <a:t>T</a:t>
            </a:r>
            <a:r>
              <a:rPr lang="en-US" sz="2000" b="0" dirty="0">
                <a:solidFill>
                  <a:schemeClr val="bg1"/>
                </a:solidFill>
                <a:effectLst>
                  <a:outerShdw blurRad="38100" dist="38100" dir="2700000" algn="tl">
                    <a:srgbClr val="000000">
                      <a:alpha val="43137"/>
                    </a:srgbClr>
                  </a:outerShdw>
                </a:effectLst>
                <a:latin typeface="Arial"/>
                <a:cs typeface="Arial"/>
              </a:rPr>
              <a:t> would be </a:t>
            </a:r>
            <a:r>
              <a:rPr lang="en-US" sz="2000" b="0" dirty="0">
                <a:solidFill>
                  <a:srgbClr val="FFFF00"/>
                </a:solidFill>
                <a:latin typeface="Arial"/>
                <a:cs typeface="Arial"/>
              </a:rPr>
              <a:t>scanned  </a:t>
            </a:r>
            <a:r>
              <a:rPr lang="en-US" sz="2000" dirty="0">
                <a:solidFill>
                  <a:schemeClr val="tx1"/>
                </a:solidFill>
                <a:latin typeface="Segoe Script" pitchFamily="34" charset="0"/>
                <a:cs typeface="Arial"/>
              </a:rPr>
              <a:t>M</a:t>
            </a:r>
            <a:r>
              <a:rPr lang="en-US" sz="2000" dirty="0">
                <a:solidFill>
                  <a:schemeClr val="tx1"/>
                </a:solidFill>
                <a:latin typeface="Arial"/>
                <a:cs typeface="Arial"/>
              </a:rPr>
              <a:t> + 1 </a:t>
            </a:r>
            <a:r>
              <a:rPr lang="en-US" sz="2000" b="0" dirty="0">
                <a:solidFill>
                  <a:srgbClr val="FFFF00"/>
                </a:solidFill>
                <a:latin typeface="Arial"/>
                <a:cs typeface="Arial"/>
              </a:rPr>
              <a:t>times!!!!!!</a:t>
            </a:r>
          </a:p>
        </p:txBody>
      </p:sp>
      <p:sp>
        <p:nvSpPr>
          <p:cNvPr id="54" name="TextBox 53"/>
          <p:cNvSpPr txBox="1"/>
          <p:nvPr/>
        </p:nvSpPr>
        <p:spPr>
          <a:xfrm>
            <a:off x="894458" y="3805585"/>
            <a:ext cx="3129449" cy="923330"/>
          </a:xfrm>
          <a:prstGeom prst="rect">
            <a:avLst/>
          </a:prstGeom>
          <a:solidFill>
            <a:srgbClr val="FFFF00"/>
          </a:solidFill>
          <a:effectLst>
            <a:outerShdw blurRad="63500" sx="102000" sy="102000" algn="ctr" rotWithShape="0">
              <a:prstClr val="black">
                <a:alpha val="40000"/>
              </a:prstClr>
            </a:outerShdw>
          </a:effectLst>
        </p:spPr>
        <p:txBody>
          <a:bodyPr wrap="square" rtlCol="0">
            <a:spAutoFit/>
          </a:bodyPr>
          <a:lstStyle/>
          <a:p>
            <a:r>
              <a:rPr lang="en-US" sz="1800" b="0" dirty="0" smtClean="0">
                <a:solidFill>
                  <a:srgbClr val="01020B"/>
                </a:solidFill>
                <a:latin typeface="Arial"/>
                <a:cs typeface="Arial"/>
              </a:rPr>
              <a:t>Performance is bound to be pretty bad as table </a:t>
            </a:r>
            <a:r>
              <a:rPr lang="en-US" sz="1800" b="1" dirty="0" smtClean="0">
                <a:solidFill>
                  <a:srgbClr val="FF0000"/>
                </a:solidFill>
                <a:latin typeface="Courier New" pitchFamily="49" charset="0"/>
                <a:cs typeface="Courier New" pitchFamily="49" charset="0"/>
              </a:rPr>
              <a:t>T</a:t>
            </a:r>
            <a:r>
              <a:rPr lang="en-US" sz="1800" dirty="0" smtClean="0">
                <a:solidFill>
                  <a:srgbClr val="A50021"/>
                </a:solidFill>
                <a:latin typeface="Arial"/>
                <a:cs typeface="Arial"/>
              </a:rPr>
              <a:t> gets scanned 4 times</a:t>
            </a:r>
            <a:r>
              <a:rPr lang="en-US" sz="1800" b="0" dirty="0" smtClean="0">
                <a:solidFill>
                  <a:srgbClr val="01020B"/>
                </a:solidFill>
                <a:latin typeface="Arial"/>
                <a:cs typeface="Arial"/>
              </a:rPr>
              <a:t>!</a:t>
            </a:r>
          </a:p>
        </p:txBody>
      </p:sp>
      <p:pic>
        <p:nvPicPr>
          <p:cNvPr id="155" name="Picture 12" descr="http://t1.gstatic.com/images?q=tbn:ANd9GcTQk1aA-eghLQEYtmahJ1-3PmZNPNDucTyPHGA6-e8nramlqnOh"/>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1266" r="100000"/>
                    </a14:imgEffect>
                  </a14:imgLayer>
                </a14:imgProps>
              </a:ext>
              <a:ext uri="{28A0092B-C50C-407E-A947-70E740481C1C}">
                <a14:useLocalDpi xmlns:a14="http://schemas.microsoft.com/office/drawing/2010/main" val="0"/>
              </a:ext>
            </a:extLst>
          </a:blip>
          <a:srcRect/>
          <a:stretch>
            <a:fillRect/>
          </a:stretch>
        </p:blipFill>
        <p:spPr bwMode="auto">
          <a:xfrm>
            <a:off x="457200" y="3441454"/>
            <a:ext cx="579644" cy="520946"/>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2488624" y="2737618"/>
            <a:ext cx="459105" cy="167306"/>
            <a:chOff x="2133600" y="5105400"/>
            <a:chExt cx="990600" cy="457199"/>
          </a:xfrm>
          <a:solidFill>
            <a:srgbClr val="FF9900"/>
          </a:solidFill>
        </p:grpSpPr>
        <p:sp>
          <p:nvSpPr>
            <p:cNvPr id="60" name="Rectangle 59"/>
            <p:cNvSpPr/>
            <p:nvPr/>
          </p:nvSpPr>
          <p:spPr>
            <a:xfrm>
              <a:off x="2133600" y="5105400"/>
              <a:ext cx="990600" cy="457199"/>
            </a:xfrm>
            <a:prstGeom prst="rect">
              <a:avLst/>
            </a:prstGeom>
            <a:grp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61" name="Straight Connector 60"/>
            <p:cNvCxnSpPr/>
            <p:nvPr/>
          </p:nvCxnSpPr>
          <p:spPr>
            <a:xfrm>
              <a:off x="2133600" y="52578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133600" y="54102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3539264" y="2788969"/>
            <a:ext cx="459105" cy="167306"/>
            <a:chOff x="1887601" y="2723165"/>
            <a:chExt cx="459105" cy="167306"/>
          </a:xfrm>
        </p:grpSpPr>
        <p:sp>
          <p:nvSpPr>
            <p:cNvPr id="79" name="Rectangle 78"/>
            <p:cNvSpPr/>
            <p:nvPr/>
          </p:nvSpPr>
          <p:spPr>
            <a:xfrm>
              <a:off x="1887601" y="2723165"/>
              <a:ext cx="459105" cy="167306"/>
            </a:xfrm>
            <a:prstGeom prst="rect">
              <a:avLst/>
            </a:prstGeom>
            <a:solidFill>
              <a:srgbClr val="FF0000"/>
            </a:solid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80" name="Straight Connector 79"/>
            <p:cNvCxnSpPr/>
            <p:nvPr/>
          </p:nvCxnSpPr>
          <p:spPr>
            <a:xfrm>
              <a:off x="1887601" y="2778934"/>
              <a:ext cx="459105" cy="0"/>
            </a:xfrm>
            <a:prstGeom prst="line">
              <a:avLst/>
            </a:prstGeom>
            <a:solidFill>
              <a:srgbClr val="FF0000"/>
            </a:solid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887601" y="2834703"/>
              <a:ext cx="459105" cy="0"/>
            </a:xfrm>
            <a:prstGeom prst="line">
              <a:avLst/>
            </a:prstGeom>
            <a:solidFill>
              <a:srgbClr val="FF0000"/>
            </a:solid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30" name="Rectangle 29"/>
          <p:cNvSpPr/>
          <p:nvPr/>
        </p:nvSpPr>
        <p:spPr>
          <a:xfrm>
            <a:off x="4400888" y="2096869"/>
            <a:ext cx="4094725" cy="769441"/>
          </a:xfrm>
          <a:prstGeom prst="rect">
            <a:avLst/>
          </a:prstGeom>
        </p:spPr>
        <p:txBody>
          <a:bodyPr wrap="square">
            <a:spAutoFit/>
          </a:bodyPr>
          <a:lstStyle/>
          <a:p>
            <a:pPr marL="0" indent="0" algn="ctr">
              <a:spcBef>
                <a:spcPts val="800"/>
              </a:spcBef>
              <a:buFont typeface="Wingdings" pitchFamily="2" charset="2"/>
              <a:buNone/>
            </a:pPr>
            <a:r>
              <a:rPr lang="en-US" sz="2200" dirty="0">
                <a:solidFill>
                  <a:schemeClr val="accent3"/>
                </a:solidFill>
                <a:latin typeface="Andy" pitchFamily="66" charset="0"/>
              </a:rPr>
              <a:t>Each </a:t>
            </a:r>
            <a:r>
              <a:rPr lang="en-US" sz="2200" dirty="0" smtClean="0">
                <a:solidFill>
                  <a:schemeClr val="accent3"/>
                </a:solidFill>
                <a:latin typeface="Andy" pitchFamily="66" charset="0"/>
              </a:rPr>
              <a:t>map() must </a:t>
            </a:r>
            <a:r>
              <a:rPr lang="en-US" sz="2200" dirty="0">
                <a:solidFill>
                  <a:schemeClr val="accent3"/>
                </a:solidFill>
                <a:latin typeface="Andy" pitchFamily="66" charset="0"/>
              </a:rPr>
              <a:t>see a distinct subset of the result</a:t>
            </a:r>
          </a:p>
        </p:txBody>
      </p:sp>
      <p:sp>
        <p:nvSpPr>
          <p:cNvPr id="56" name="TextBox 55"/>
          <p:cNvSpPr txBox="1"/>
          <p:nvPr/>
        </p:nvSpPr>
        <p:spPr>
          <a:xfrm>
            <a:off x="2209800" y="1437260"/>
            <a:ext cx="6713003" cy="1785104"/>
          </a:xfrm>
          <a:prstGeom prst="rect">
            <a:avLst/>
          </a:prstGeom>
          <a:solidFill>
            <a:schemeClr val="accent5">
              <a:lumMod val="60000"/>
              <a:lumOff val="40000"/>
            </a:schemeClr>
          </a:solidFill>
          <a:effectLst>
            <a:glow rad="139700">
              <a:schemeClr val="accent1">
                <a:satMod val="175000"/>
                <a:alpha val="40000"/>
              </a:schemeClr>
            </a:glow>
            <a:outerShdw blurRad="63500" sx="102000" sy="102000" algn="ctr" rotWithShape="0">
              <a:prstClr val="black">
                <a:alpha val="40000"/>
              </a:prstClr>
            </a:outerShdw>
          </a:effectLst>
        </p:spPr>
        <p:txBody>
          <a:bodyPr wrap="square" rtlCol="0">
            <a:spAutoFit/>
          </a:bodyPr>
          <a:lstStyle/>
          <a:p>
            <a:r>
              <a:rPr lang="en-US" sz="2000" b="1" dirty="0">
                <a:solidFill>
                  <a:srgbClr val="FF0000"/>
                </a:solidFill>
                <a:latin typeface="Segoe Script" pitchFamily="34" charset="0"/>
                <a:cs typeface="Arial"/>
              </a:rPr>
              <a:t>X</a:t>
            </a:r>
            <a:r>
              <a:rPr lang="en-US" sz="1800" b="0" dirty="0">
                <a:solidFill>
                  <a:srgbClr val="01020B"/>
                </a:solidFill>
                <a:latin typeface="Arial"/>
                <a:cs typeface="Arial"/>
              </a:rPr>
              <a:t> is different for each Map </a:t>
            </a:r>
            <a:r>
              <a:rPr lang="en-US" sz="1800" b="0" dirty="0" smtClean="0">
                <a:solidFill>
                  <a:srgbClr val="01020B"/>
                </a:solidFill>
                <a:latin typeface="Arial"/>
                <a:cs typeface="Arial"/>
              </a:rPr>
              <a:t>task.</a:t>
            </a:r>
            <a:endParaRPr lang="en-US" sz="1800" b="0" dirty="0">
              <a:solidFill>
                <a:srgbClr val="01020B"/>
              </a:solidFill>
              <a:latin typeface="Arial"/>
              <a:cs typeface="Arial"/>
            </a:endParaRPr>
          </a:p>
          <a:p>
            <a:r>
              <a:rPr lang="en-US" sz="1800" b="0" dirty="0">
                <a:solidFill>
                  <a:srgbClr val="01020B"/>
                </a:solidFill>
                <a:latin typeface="Arial"/>
                <a:cs typeface="Arial"/>
              </a:rPr>
              <a:t>Example,  assume </a:t>
            </a:r>
            <a:r>
              <a:rPr lang="en-US" sz="1800" b="1" dirty="0" err="1">
                <a:solidFill>
                  <a:srgbClr val="FF0000"/>
                </a:solidFill>
                <a:latin typeface="Segoe Script" pitchFamily="34" charset="0"/>
                <a:cs typeface="Arial"/>
              </a:rPr>
              <a:t>Cnt</a:t>
            </a:r>
            <a:r>
              <a:rPr lang="en-US" sz="1800" b="0" dirty="0">
                <a:solidFill>
                  <a:srgbClr val="01020B"/>
                </a:solidFill>
                <a:latin typeface="Arial"/>
                <a:cs typeface="Arial"/>
              </a:rPr>
              <a:t> </a:t>
            </a:r>
            <a:r>
              <a:rPr lang="en-US" sz="1800" b="0" dirty="0" smtClean="0">
                <a:solidFill>
                  <a:srgbClr val="01020B"/>
                </a:solidFill>
                <a:latin typeface="Arial"/>
                <a:cs typeface="Arial"/>
              </a:rPr>
              <a:t> is </a:t>
            </a:r>
            <a:r>
              <a:rPr lang="en-US" sz="1800" b="0" dirty="0">
                <a:solidFill>
                  <a:srgbClr val="01020B"/>
                </a:solidFill>
                <a:latin typeface="Arial"/>
                <a:cs typeface="Arial"/>
              </a:rPr>
              <a:t>100 and </a:t>
            </a:r>
            <a:endParaRPr lang="en-US" sz="1800" b="0" dirty="0" smtClean="0">
              <a:solidFill>
                <a:srgbClr val="01020B"/>
              </a:solidFill>
              <a:latin typeface="Arial"/>
              <a:cs typeface="Arial"/>
            </a:endParaRPr>
          </a:p>
          <a:p>
            <a:r>
              <a:rPr lang="en-US" sz="1800" b="0" dirty="0" smtClean="0">
                <a:solidFill>
                  <a:srgbClr val="01020B"/>
                </a:solidFill>
                <a:latin typeface="Arial"/>
                <a:cs typeface="Arial"/>
              </a:rPr>
              <a:t>3 </a:t>
            </a:r>
            <a:r>
              <a:rPr lang="en-US" sz="1800" b="0" dirty="0">
                <a:solidFill>
                  <a:srgbClr val="01020B"/>
                </a:solidFill>
                <a:latin typeface="Arial"/>
                <a:cs typeface="Arial"/>
              </a:rPr>
              <a:t>Map instances are to be used</a:t>
            </a:r>
          </a:p>
          <a:p>
            <a:r>
              <a:rPr lang="en-US" sz="1800" b="0" dirty="0" smtClean="0">
                <a:solidFill>
                  <a:srgbClr val="01020B"/>
                </a:solidFill>
                <a:latin typeface="Arial"/>
                <a:cs typeface="Arial"/>
              </a:rPr>
              <a:t>      For </a:t>
            </a:r>
            <a:r>
              <a:rPr lang="en-US" sz="1800" b="0" dirty="0">
                <a:solidFill>
                  <a:srgbClr val="01020B"/>
                </a:solidFill>
                <a:latin typeface="Arial"/>
                <a:cs typeface="Arial"/>
              </a:rPr>
              <a:t>Map </a:t>
            </a:r>
            <a:r>
              <a:rPr lang="en-US" sz="1800" b="0" dirty="0" smtClean="0">
                <a:solidFill>
                  <a:srgbClr val="01020B"/>
                </a:solidFill>
                <a:latin typeface="Arial"/>
                <a:cs typeface="Arial"/>
              </a:rPr>
              <a:t>1</a:t>
            </a:r>
            <a:endParaRPr lang="en-US" sz="1800" b="0" dirty="0">
              <a:solidFill>
                <a:srgbClr val="01020B"/>
              </a:solidFill>
              <a:latin typeface="Arial"/>
              <a:cs typeface="Arial"/>
            </a:endParaRPr>
          </a:p>
          <a:p>
            <a:r>
              <a:rPr lang="en-US" sz="1800" b="0" dirty="0" smtClean="0">
                <a:solidFill>
                  <a:srgbClr val="01020B"/>
                </a:solidFill>
                <a:latin typeface="Arial"/>
                <a:cs typeface="Arial"/>
              </a:rPr>
              <a:t>      For </a:t>
            </a:r>
            <a:r>
              <a:rPr lang="en-US" sz="1800" b="0" dirty="0">
                <a:solidFill>
                  <a:srgbClr val="01020B"/>
                </a:solidFill>
                <a:latin typeface="Arial"/>
                <a:cs typeface="Arial"/>
              </a:rPr>
              <a:t>Map </a:t>
            </a:r>
            <a:r>
              <a:rPr lang="en-US" sz="1800" b="0" dirty="0" smtClean="0">
                <a:solidFill>
                  <a:srgbClr val="01020B"/>
                </a:solidFill>
                <a:latin typeface="Arial"/>
                <a:cs typeface="Arial"/>
              </a:rPr>
              <a:t>2</a:t>
            </a:r>
            <a:endParaRPr lang="en-US" sz="1800" b="0" dirty="0">
              <a:solidFill>
                <a:srgbClr val="01020B"/>
              </a:solidFill>
              <a:latin typeface="Arial"/>
              <a:cs typeface="Arial"/>
            </a:endParaRPr>
          </a:p>
          <a:p>
            <a:r>
              <a:rPr lang="en-US" sz="1800" b="0" dirty="0" smtClean="0">
                <a:solidFill>
                  <a:srgbClr val="01020B"/>
                </a:solidFill>
                <a:latin typeface="Arial"/>
                <a:cs typeface="Arial"/>
              </a:rPr>
              <a:t>      For </a:t>
            </a:r>
            <a:r>
              <a:rPr lang="en-US" sz="1800" b="0" dirty="0">
                <a:solidFill>
                  <a:srgbClr val="01020B"/>
                </a:solidFill>
                <a:latin typeface="Arial"/>
                <a:cs typeface="Arial"/>
              </a:rPr>
              <a:t>Map </a:t>
            </a:r>
            <a:r>
              <a:rPr lang="en-US" sz="1800" b="0" dirty="0" smtClean="0">
                <a:solidFill>
                  <a:srgbClr val="01020B"/>
                </a:solidFill>
                <a:latin typeface="Arial"/>
                <a:cs typeface="Arial"/>
              </a:rPr>
              <a:t>3</a:t>
            </a:r>
            <a:endParaRPr lang="en-US" sz="1800" b="0" dirty="0">
              <a:solidFill>
                <a:srgbClr val="01020B"/>
              </a:solidFill>
              <a:latin typeface="Arial"/>
              <a:cs typeface="Arial"/>
            </a:endParaRPr>
          </a:p>
        </p:txBody>
      </p:sp>
      <p:grpSp>
        <p:nvGrpSpPr>
          <p:cNvPr id="116" name="Group 115"/>
          <p:cNvGrpSpPr/>
          <p:nvPr/>
        </p:nvGrpSpPr>
        <p:grpSpPr>
          <a:xfrm>
            <a:off x="7118485" y="1666945"/>
            <a:ext cx="817657" cy="1403899"/>
            <a:chOff x="1646659" y="3945996"/>
            <a:chExt cx="459160" cy="502186"/>
          </a:xfrm>
          <a:solidFill>
            <a:schemeClr val="bg2">
              <a:lumMod val="50000"/>
            </a:schemeClr>
          </a:solidFill>
        </p:grpSpPr>
        <p:grpSp>
          <p:nvGrpSpPr>
            <p:cNvPr id="117" name="Group 116"/>
            <p:cNvGrpSpPr/>
            <p:nvPr/>
          </p:nvGrpSpPr>
          <p:grpSpPr>
            <a:xfrm>
              <a:off x="1646659" y="4107939"/>
              <a:ext cx="459105" cy="173556"/>
              <a:chOff x="3243516" y="5547943"/>
              <a:chExt cx="990600" cy="474278"/>
            </a:xfrm>
            <a:grpFill/>
          </p:grpSpPr>
          <p:sp>
            <p:nvSpPr>
              <p:cNvPr id="126" name="Rectangle 125"/>
              <p:cNvSpPr/>
              <p:nvPr/>
            </p:nvSpPr>
            <p:spPr>
              <a:xfrm>
                <a:off x="3243516" y="5547943"/>
                <a:ext cx="990600" cy="474278"/>
              </a:xfrm>
              <a:prstGeom prst="rect">
                <a:avLst/>
              </a:prstGeom>
              <a:solidFill>
                <a:srgbClr val="FF0000"/>
              </a:solid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27" name="Straight Connector 126"/>
              <p:cNvCxnSpPr/>
              <p:nvPr/>
            </p:nvCxnSpPr>
            <p:spPr>
              <a:xfrm>
                <a:off x="3243516" y="5700344"/>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243516" y="5852744"/>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a:off x="1646686" y="3945996"/>
              <a:ext cx="459105" cy="167306"/>
              <a:chOff x="2133600" y="5105400"/>
              <a:chExt cx="990600" cy="457199"/>
            </a:xfrm>
            <a:grpFill/>
          </p:grpSpPr>
          <p:sp>
            <p:nvSpPr>
              <p:cNvPr id="123" name="Rectangle 122"/>
              <p:cNvSpPr/>
              <p:nvPr/>
            </p:nvSpPr>
            <p:spPr>
              <a:xfrm>
                <a:off x="2133600" y="5105400"/>
                <a:ext cx="990600" cy="457199"/>
              </a:xfrm>
              <a:prstGeom prst="rect">
                <a:avLst/>
              </a:prstGeom>
              <a:solidFill>
                <a:srgbClr val="66FF99"/>
              </a:solid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24" name="Straight Connector 123"/>
              <p:cNvCxnSpPr/>
              <p:nvPr/>
            </p:nvCxnSpPr>
            <p:spPr>
              <a:xfrm>
                <a:off x="2133600" y="52578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2133600" y="5410200"/>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1646714" y="4274643"/>
              <a:ext cx="459105" cy="173539"/>
              <a:chOff x="1023684" y="6003504"/>
              <a:chExt cx="990600" cy="474232"/>
            </a:xfrm>
            <a:grpFill/>
          </p:grpSpPr>
          <p:sp>
            <p:nvSpPr>
              <p:cNvPr id="120" name="Rectangle 119"/>
              <p:cNvSpPr/>
              <p:nvPr/>
            </p:nvSpPr>
            <p:spPr>
              <a:xfrm>
                <a:off x="1023684" y="6003504"/>
                <a:ext cx="990600" cy="474232"/>
              </a:xfrm>
              <a:prstGeom prst="rect">
                <a:avLst/>
              </a:prstGeom>
              <a:solidFill>
                <a:srgbClr val="FFC000"/>
              </a:solidFill>
              <a:ln w="19050" cmpd="sng">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21" name="Straight Connector 120"/>
              <p:cNvCxnSpPr/>
              <p:nvPr/>
            </p:nvCxnSpPr>
            <p:spPr>
              <a:xfrm>
                <a:off x="1023684" y="6155905"/>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023684" y="6308305"/>
                <a:ext cx="990600" cy="0"/>
              </a:xfrm>
              <a:prstGeom prst="line">
                <a:avLst/>
              </a:prstGeom>
              <a:grpFill/>
              <a:ln w="19050" cmpd="sng">
                <a:solidFill>
                  <a:schemeClr val="bg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41" name="Group 140"/>
          <p:cNvGrpSpPr/>
          <p:nvPr/>
        </p:nvGrpSpPr>
        <p:grpSpPr>
          <a:xfrm>
            <a:off x="7967356" y="1678448"/>
            <a:ext cx="905123" cy="432725"/>
            <a:chOff x="7850970" y="1941958"/>
            <a:chExt cx="905123" cy="432725"/>
          </a:xfrm>
        </p:grpSpPr>
        <p:sp>
          <p:nvSpPr>
            <p:cNvPr id="129" name="Left Brace 128"/>
            <p:cNvSpPr/>
            <p:nvPr/>
          </p:nvSpPr>
          <p:spPr bwMode="auto">
            <a:xfrm flipH="1">
              <a:off x="7850970" y="1941958"/>
              <a:ext cx="222831" cy="432725"/>
            </a:xfrm>
            <a:prstGeom prst="leftBrace">
              <a:avLst>
                <a:gd name="adj1" fmla="val 22394"/>
                <a:gd name="adj2" fmla="val 50000"/>
              </a:avLst>
            </a:prstGeom>
            <a:noFill/>
            <a:ln w="190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effectLst/>
                <a:latin typeface="Tahoma" charset="0"/>
              </a:endParaRPr>
            </a:p>
          </p:txBody>
        </p:sp>
        <p:sp>
          <p:nvSpPr>
            <p:cNvPr id="132" name="Rectangle 131"/>
            <p:cNvSpPr/>
            <p:nvPr/>
          </p:nvSpPr>
          <p:spPr>
            <a:xfrm>
              <a:off x="8002361" y="2013215"/>
              <a:ext cx="753732" cy="338554"/>
            </a:xfrm>
            <a:prstGeom prst="rect">
              <a:avLst/>
            </a:prstGeom>
          </p:spPr>
          <p:txBody>
            <a:bodyPr wrap="none">
              <a:spAutoFit/>
            </a:bodyPr>
            <a:lstStyle/>
            <a:p>
              <a:r>
                <a:rPr lang="en-US" sz="1600" dirty="0" smtClean="0">
                  <a:solidFill>
                    <a:srgbClr val="A50021"/>
                  </a:solidFill>
                  <a:latin typeface="Segoe Script" pitchFamily="34" charset="0"/>
                  <a:cs typeface="Arial"/>
                </a:rPr>
                <a:t>L=33</a:t>
              </a:r>
              <a:endParaRPr lang="en-US" sz="1600" dirty="0">
                <a:solidFill>
                  <a:srgbClr val="A50021"/>
                </a:solidFill>
              </a:endParaRPr>
            </a:p>
          </p:txBody>
        </p:sp>
      </p:grpSp>
      <p:grpSp>
        <p:nvGrpSpPr>
          <p:cNvPr id="142" name="Group 141"/>
          <p:cNvGrpSpPr/>
          <p:nvPr/>
        </p:nvGrpSpPr>
        <p:grpSpPr>
          <a:xfrm>
            <a:off x="7967356" y="2134662"/>
            <a:ext cx="914643" cy="432725"/>
            <a:chOff x="7850970" y="2398172"/>
            <a:chExt cx="914643" cy="432725"/>
          </a:xfrm>
        </p:grpSpPr>
        <p:sp>
          <p:nvSpPr>
            <p:cNvPr id="130" name="Left Brace 129"/>
            <p:cNvSpPr/>
            <p:nvPr/>
          </p:nvSpPr>
          <p:spPr bwMode="auto">
            <a:xfrm flipH="1">
              <a:off x="7850970" y="2398172"/>
              <a:ext cx="222831" cy="432725"/>
            </a:xfrm>
            <a:prstGeom prst="leftBrace">
              <a:avLst>
                <a:gd name="adj1" fmla="val 22394"/>
                <a:gd name="adj2" fmla="val 50000"/>
              </a:avLst>
            </a:prstGeom>
            <a:noFill/>
            <a:ln w="190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effectLst/>
                <a:latin typeface="Tahoma" charset="0"/>
              </a:endParaRPr>
            </a:p>
          </p:txBody>
        </p:sp>
        <p:sp>
          <p:nvSpPr>
            <p:cNvPr id="133" name="Rectangle 132"/>
            <p:cNvSpPr/>
            <p:nvPr/>
          </p:nvSpPr>
          <p:spPr>
            <a:xfrm>
              <a:off x="8011881" y="2479951"/>
              <a:ext cx="753732" cy="338554"/>
            </a:xfrm>
            <a:prstGeom prst="rect">
              <a:avLst/>
            </a:prstGeom>
          </p:spPr>
          <p:txBody>
            <a:bodyPr wrap="none">
              <a:spAutoFit/>
            </a:bodyPr>
            <a:lstStyle/>
            <a:p>
              <a:r>
                <a:rPr lang="en-US" sz="1600" dirty="0" smtClean="0">
                  <a:solidFill>
                    <a:srgbClr val="A50021"/>
                  </a:solidFill>
                  <a:latin typeface="Segoe Script" pitchFamily="34" charset="0"/>
                  <a:cs typeface="Arial"/>
                </a:rPr>
                <a:t>L=33</a:t>
              </a:r>
              <a:endParaRPr lang="en-US" sz="1600" dirty="0">
                <a:solidFill>
                  <a:srgbClr val="A50021"/>
                </a:solidFill>
              </a:endParaRPr>
            </a:p>
          </p:txBody>
        </p:sp>
      </p:grpSp>
      <p:grpSp>
        <p:nvGrpSpPr>
          <p:cNvPr id="143" name="Group 142"/>
          <p:cNvGrpSpPr/>
          <p:nvPr/>
        </p:nvGrpSpPr>
        <p:grpSpPr>
          <a:xfrm>
            <a:off x="7967355" y="2615221"/>
            <a:ext cx="938452" cy="432725"/>
            <a:chOff x="7850969" y="2878731"/>
            <a:chExt cx="938452" cy="432725"/>
          </a:xfrm>
        </p:grpSpPr>
        <p:sp>
          <p:nvSpPr>
            <p:cNvPr id="131" name="Left Brace 130"/>
            <p:cNvSpPr/>
            <p:nvPr/>
          </p:nvSpPr>
          <p:spPr bwMode="auto">
            <a:xfrm flipH="1">
              <a:off x="7850969" y="2878731"/>
              <a:ext cx="222831" cy="432725"/>
            </a:xfrm>
            <a:prstGeom prst="leftBrace">
              <a:avLst>
                <a:gd name="adj1" fmla="val 22394"/>
                <a:gd name="adj2" fmla="val 50000"/>
              </a:avLst>
            </a:prstGeom>
            <a:noFill/>
            <a:ln w="190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effectLst/>
                <a:latin typeface="Tahoma" charset="0"/>
              </a:endParaRPr>
            </a:p>
          </p:txBody>
        </p:sp>
        <p:sp>
          <p:nvSpPr>
            <p:cNvPr id="134" name="Rectangle 133"/>
            <p:cNvSpPr/>
            <p:nvPr/>
          </p:nvSpPr>
          <p:spPr>
            <a:xfrm>
              <a:off x="8035689" y="2946687"/>
              <a:ext cx="753732" cy="338554"/>
            </a:xfrm>
            <a:prstGeom prst="rect">
              <a:avLst/>
            </a:prstGeom>
          </p:spPr>
          <p:txBody>
            <a:bodyPr wrap="none">
              <a:spAutoFit/>
            </a:bodyPr>
            <a:lstStyle/>
            <a:p>
              <a:r>
                <a:rPr lang="en-US" sz="1600" dirty="0" smtClean="0">
                  <a:solidFill>
                    <a:srgbClr val="A50021"/>
                  </a:solidFill>
                  <a:latin typeface="Segoe Script" pitchFamily="34" charset="0"/>
                  <a:cs typeface="Arial"/>
                </a:rPr>
                <a:t>L=34</a:t>
              </a:r>
              <a:endParaRPr lang="en-US" sz="1600" dirty="0">
                <a:solidFill>
                  <a:srgbClr val="A50021"/>
                </a:solidFill>
              </a:endParaRPr>
            </a:p>
          </p:txBody>
        </p:sp>
      </p:grpSp>
      <p:grpSp>
        <p:nvGrpSpPr>
          <p:cNvPr id="144" name="Group 143"/>
          <p:cNvGrpSpPr/>
          <p:nvPr/>
        </p:nvGrpSpPr>
        <p:grpSpPr>
          <a:xfrm>
            <a:off x="6275055" y="1538787"/>
            <a:ext cx="821710" cy="338554"/>
            <a:chOff x="6158669" y="1802297"/>
            <a:chExt cx="821710" cy="338554"/>
          </a:xfrm>
        </p:grpSpPr>
        <p:sp>
          <p:nvSpPr>
            <p:cNvPr id="135" name="Right Arrow 134"/>
            <p:cNvSpPr/>
            <p:nvPr/>
          </p:nvSpPr>
          <p:spPr bwMode="auto">
            <a:xfrm>
              <a:off x="6777040" y="1864873"/>
              <a:ext cx="203339" cy="115189"/>
            </a:xfrm>
            <a:prstGeom prst="rightArrow">
              <a:avLst/>
            </a:prstGeom>
            <a:solidFill>
              <a:srgbClr val="FF00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36" name="Rectangle 135"/>
            <p:cNvSpPr/>
            <p:nvPr/>
          </p:nvSpPr>
          <p:spPr>
            <a:xfrm>
              <a:off x="6158669" y="1802297"/>
              <a:ext cx="614271" cy="338554"/>
            </a:xfrm>
            <a:prstGeom prst="rect">
              <a:avLst/>
            </a:prstGeom>
          </p:spPr>
          <p:txBody>
            <a:bodyPr wrap="none">
              <a:spAutoFit/>
            </a:bodyPr>
            <a:lstStyle/>
            <a:p>
              <a:pPr algn="r"/>
              <a:r>
                <a:rPr lang="en-US" sz="1600" dirty="0" smtClean="0">
                  <a:solidFill>
                    <a:srgbClr val="A50021"/>
                  </a:solidFill>
                  <a:latin typeface="Segoe Script" pitchFamily="34" charset="0"/>
                  <a:cs typeface="Arial"/>
                </a:rPr>
                <a:t>X=0</a:t>
              </a:r>
              <a:endParaRPr lang="en-US" sz="1600" dirty="0">
                <a:solidFill>
                  <a:srgbClr val="A50021"/>
                </a:solidFill>
              </a:endParaRPr>
            </a:p>
          </p:txBody>
        </p:sp>
      </p:grpSp>
      <p:grpSp>
        <p:nvGrpSpPr>
          <p:cNvPr id="145" name="Group 144"/>
          <p:cNvGrpSpPr/>
          <p:nvPr/>
        </p:nvGrpSpPr>
        <p:grpSpPr>
          <a:xfrm>
            <a:off x="6194075" y="1991258"/>
            <a:ext cx="921726" cy="338554"/>
            <a:chOff x="6077689" y="2254768"/>
            <a:chExt cx="921726" cy="338554"/>
          </a:xfrm>
        </p:grpSpPr>
        <p:sp>
          <p:nvSpPr>
            <p:cNvPr id="137" name="Right Arrow 136"/>
            <p:cNvSpPr/>
            <p:nvPr/>
          </p:nvSpPr>
          <p:spPr bwMode="auto">
            <a:xfrm>
              <a:off x="6796076" y="2345920"/>
              <a:ext cx="203339" cy="115189"/>
            </a:xfrm>
            <a:prstGeom prst="rightArrow">
              <a:avLst/>
            </a:prstGeom>
            <a:solidFill>
              <a:srgbClr val="FF00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38" name="Rectangle 137"/>
            <p:cNvSpPr/>
            <p:nvPr/>
          </p:nvSpPr>
          <p:spPr>
            <a:xfrm>
              <a:off x="6077689" y="2254768"/>
              <a:ext cx="764953" cy="338554"/>
            </a:xfrm>
            <a:prstGeom prst="rect">
              <a:avLst/>
            </a:prstGeom>
          </p:spPr>
          <p:txBody>
            <a:bodyPr wrap="none">
              <a:spAutoFit/>
            </a:bodyPr>
            <a:lstStyle/>
            <a:p>
              <a:pPr algn="r"/>
              <a:r>
                <a:rPr lang="en-US" sz="1600" dirty="0" smtClean="0">
                  <a:solidFill>
                    <a:srgbClr val="A50021"/>
                  </a:solidFill>
                  <a:latin typeface="Segoe Script" pitchFamily="34" charset="0"/>
                  <a:cs typeface="Arial"/>
                </a:rPr>
                <a:t>X=33</a:t>
              </a:r>
              <a:endParaRPr lang="en-US" sz="1600" dirty="0">
                <a:solidFill>
                  <a:srgbClr val="A50021"/>
                </a:solidFill>
              </a:endParaRPr>
            </a:p>
          </p:txBody>
        </p:sp>
      </p:grpSp>
      <p:grpSp>
        <p:nvGrpSpPr>
          <p:cNvPr id="146" name="Group 145"/>
          <p:cNvGrpSpPr/>
          <p:nvPr/>
        </p:nvGrpSpPr>
        <p:grpSpPr>
          <a:xfrm>
            <a:off x="6194059" y="2448490"/>
            <a:ext cx="921726" cy="338554"/>
            <a:chOff x="6077673" y="2712000"/>
            <a:chExt cx="921726" cy="338554"/>
          </a:xfrm>
        </p:grpSpPr>
        <p:sp>
          <p:nvSpPr>
            <p:cNvPr id="139" name="Right Arrow 138"/>
            <p:cNvSpPr/>
            <p:nvPr/>
          </p:nvSpPr>
          <p:spPr bwMode="auto">
            <a:xfrm>
              <a:off x="6796060" y="2803152"/>
              <a:ext cx="203339" cy="115189"/>
            </a:xfrm>
            <a:prstGeom prst="rightArrow">
              <a:avLst/>
            </a:prstGeom>
            <a:solidFill>
              <a:srgbClr val="FF00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40" name="Rectangle 139"/>
            <p:cNvSpPr/>
            <p:nvPr/>
          </p:nvSpPr>
          <p:spPr>
            <a:xfrm>
              <a:off x="6077673" y="2712000"/>
              <a:ext cx="764953" cy="338554"/>
            </a:xfrm>
            <a:prstGeom prst="rect">
              <a:avLst/>
            </a:prstGeom>
          </p:spPr>
          <p:txBody>
            <a:bodyPr wrap="none">
              <a:spAutoFit/>
            </a:bodyPr>
            <a:lstStyle/>
            <a:p>
              <a:pPr algn="r"/>
              <a:r>
                <a:rPr lang="en-US" sz="1600" dirty="0" smtClean="0">
                  <a:solidFill>
                    <a:srgbClr val="A50021"/>
                  </a:solidFill>
                  <a:latin typeface="Segoe Script" pitchFamily="34" charset="0"/>
                  <a:cs typeface="Arial"/>
                </a:rPr>
                <a:t>X=66</a:t>
              </a:r>
              <a:endParaRPr lang="en-US" sz="1600" dirty="0">
                <a:solidFill>
                  <a:srgbClr val="A50021"/>
                </a:solidFill>
              </a:endParaRPr>
            </a:p>
          </p:txBody>
        </p:sp>
      </p:grpSp>
      <p:sp>
        <p:nvSpPr>
          <p:cNvPr id="147" name="Freeform 146"/>
          <p:cNvSpPr/>
          <p:nvPr/>
        </p:nvSpPr>
        <p:spPr bwMode="auto">
          <a:xfrm>
            <a:off x="3773986" y="1656115"/>
            <a:ext cx="2493818" cy="845280"/>
          </a:xfrm>
          <a:custGeom>
            <a:avLst/>
            <a:gdLst>
              <a:gd name="connsiteX0" fmla="*/ 0 w 2493818"/>
              <a:gd name="connsiteY0" fmla="*/ 823575 h 845280"/>
              <a:gd name="connsiteX1" fmla="*/ 1399309 w 2493818"/>
              <a:gd name="connsiteY1" fmla="*/ 809720 h 845280"/>
              <a:gd name="connsiteX2" fmla="*/ 2119745 w 2493818"/>
              <a:gd name="connsiteY2" fmla="*/ 491066 h 845280"/>
              <a:gd name="connsiteX3" fmla="*/ 2299855 w 2493818"/>
              <a:gd name="connsiteY3" fmla="*/ 33866 h 845280"/>
              <a:gd name="connsiteX4" fmla="*/ 2493818 w 2493818"/>
              <a:gd name="connsiteY4" fmla="*/ 33866 h 84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818" h="845280">
                <a:moveTo>
                  <a:pt x="0" y="823575"/>
                </a:moveTo>
                <a:cubicBezTo>
                  <a:pt x="523009" y="844356"/>
                  <a:pt x="1046018" y="865138"/>
                  <a:pt x="1399309" y="809720"/>
                </a:cubicBezTo>
                <a:cubicBezTo>
                  <a:pt x="1752600" y="754302"/>
                  <a:pt x="1969654" y="620375"/>
                  <a:pt x="2119745" y="491066"/>
                </a:cubicBezTo>
                <a:cubicBezTo>
                  <a:pt x="2269836" y="361757"/>
                  <a:pt x="2237510" y="110066"/>
                  <a:pt x="2299855" y="33866"/>
                </a:cubicBezTo>
                <a:cubicBezTo>
                  <a:pt x="2362201" y="-42334"/>
                  <a:pt x="2493818" y="33866"/>
                  <a:pt x="2493818" y="33866"/>
                </a:cubicBezTo>
              </a:path>
            </a:pathLst>
          </a:custGeom>
          <a:noFill/>
          <a:ln w="19050" cap="flat" cmpd="sng" algn="ctr">
            <a:solidFill>
              <a:srgbClr val="01020B"/>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49" name="Freeform 148"/>
          <p:cNvSpPr/>
          <p:nvPr/>
        </p:nvSpPr>
        <p:spPr bwMode="auto">
          <a:xfrm>
            <a:off x="3801695" y="2216454"/>
            <a:ext cx="2382982" cy="540327"/>
          </a:xfrm>
          <a:custGeom>
            <a:avLst/>
            <a:gdLst>
              <a:gd name="connsiteX0" fmla="*/ 0 w 2382982"/>
              <a:gd name="connsiteY0" fmla="*/ 540327 h 540327"/>
              <a:gd name="connsiteX1" fmla="*/ 872836 w 2382982"/>
              <a:gd name="connsiteY1" fmla="*/ 526472 h 540327"/>
              <a:gd name="connsiteX2" fmla="*/ 1551709 w 2382982"/>
              <a:gd name="connsiteY2" fmla="*/ 498763 h 540327"/>
              <a:gd name="connsiteX3" fmla="*/ 2119746 w 2382982"/>
              <a:gd name="connsiteY3" fmla="*/ 249381 h 540327"/>
              <a:gd name="connsiteX4" fmla="*/ 2382982 w 2382982"/>
              <a:gd name="connsiteY4" fmla="*/ 0 h 54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982" h="540327">
                <a:moveTo>
                  <a:pt x="0" y="540327"/>
                </a:moveTo>
                <a:lnTo>
                  <a:pt x="872836" y="526472"/>
                </a:lnTo>
                <a:cubicBezTo>
                  <a:pt x="1131454" y="519545"/>
                  <a:pt x="1343891" y="544945"/>
                  <a:pt x="1551709" y="498763"/>
                </a:cubicBezTo>
                <a:cubicBezTo>
                  <a:pt x="1759527" y="452581"/>
                  <a:pt x="1981201" y="332508"/>
                  <a:pt x="2119746" y="249381"/>
                </a:cubicBezTo>
                <a:cubicBezTo>
                  <a:pt x="2258292" y="166254"/>
                  <a:pt x="2320637" y="83127"/>
                  <a:pt x="2382982" y="0"/>
                </a:cubicBezTo>
              </a:path>
            </a:pathLst>
          </a:custGeom>
          <a:noFill/>
          <a:ln w="19050" cap="flat" cmpd="sng" algn="ctr">
            <a:solidFill>
              <a:srgbClr val="01020B"/>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50" name="Freeform 149"/>
          <p:cNvSpPr/>
          <p:nvPr/>
        </p:nvSpPr>
        <p:spPr bwMode="auto">
          <a:xfrm>
            <a:off x="3787841" y="2632090"/>
            <a:ext cx="2438400" cy="415636"/>
          </a:xfrm>
          <a:custGeom>
            <a:avLst/>
            <a:gdLst>
              <a:gd name="connsiteX0" fmla="*/ 0 w 2438400"/>
              <a:gd name="connsiteY0" fmla="*/ 415636 h 415636"/>
              <a:gd name="connsiteX1" fmla="*/ 1593272 w 2438400"/>
              <a:gd name="connsiteY1" fmla="*/ 374073 h 415636"/>
              <a:gd name="connsiteX2" fmla="*/ 2438400 w 2438400"/>
              <a:gd name="connsiteY2" fmla="*/ 0 h 415636"/>
            </a:gdLst>
            <a:ahLst/>
            <a:cxnLst>
              <a:cxn ang="0">
                <a:pos x="connsiteX0" y="connsiteY0"/>
              </a:cxn>
              <a:cxn ang="0">
                <a:pos x="connsiteX1" y="connsiteY1"/>
              </a:cxn>
              <a:cxn ang="0">
                <a:pos x="connsiteX2" y="connsiteY2"/>
              </a:cxn>
            </a:cxnLst>
            <a:rect l="l" t="t" r="r" b="b"/>
            <a:pathLst>
              <a:path w="2438400" h="415636">
                <a:moveTo>
                  <a:pt x="0" y="415636"/>
                </a:moveTo>
                <a:lnTo>
                  <a:pt x="1593272" y="374073"/>
                </a:lnTo>
                <a:cubicBezTo>
                  <a:pt x="1999672" y="304800"/>
                  <a:pt x="2438400" y="0"/>
                  <a:pt x="2438400" y="0"/>
                </a:cubicBezTo>
              </a:path>
            </a:pathLst>
          </a:custGeom>
          <a:noFill/>
          <a:ln w="19050" cap="flat" cmpd="sng" algn="ctr">
            <a:solidFill>
              <a:srgbClr val="01020B"/>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4" name="Slide Number Placeholder 3"/>
          <p:cNvSpPr>
            <a:spLocks noGrp="1"/>
          </p:cNvSpPr>
          <p:nvPr>
            <p:ph type="sldNum" sz="quarter" idx="12"/>
          </p:nvPr>
        </p:nvSpPr>
        <p:spPr/>
        <p:txBody>
          <a:bodyPr/>
          <a:lstStyle/>
          <a:p>
            <a:fld id="{D238DE23-19AF-4869-9198-2E937C0385B6}" type="slidenum">
              <a:rPr lang="en-US" smtClean="0"/>
              <a:t>15</a:t>
            </a:fld>
            <a:endParaRPr lang="en-US"/>
          </a:p>
        </p:txBody>
      </p:sp>
      <p:sp>
        <p:nvSpPr>
          <p:cNvPr id="148" name="Rectangle 147"/>
          <p:cNvSpPr/>
          <p:nvPr/>
        </p:nvSpPr>
        <p:spPr bwMode="auto">
          <a:xfrm>
            <a:off x="4147662" y="3336241"/>
            <a:ext cx="4615338" cy="2107095"/>
          </a:xfrm>
          <a:prstGeom prst="rect">
            <a:avLst/>
          </a:prstGeom>
          <a:solidFill>
            <a:schemeClr val="bg1">
              <a:lumMod val="85000"/>
              <a:lumOff val="15000"/>
              <a:alpha val="8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Tree>
    <p:extLst>
      <p:ext uri="{BB962C8B-B14F-4D97-AF65-F5344CB8AC3E}">
        <p14:creationId xmlns:p14="http://schemas.microsoft.com/office/powerpoint/2010/main" val="55747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500"/>
                                        <p:tgtEl>
                                          <p:spTgt spid="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500"/>
                                        <p:tgtEl>
                                          <p:spTgt spid="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fade">
                                      <p:cBhvr>
                                        <p:cTn id="46" dur="500"/>
                                        <p:tgtEl>
                                          <p:spTgt spid="3">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500"/>
                                        <p:tgtEl>
                                          <p:spTgt spid="3">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500"/>
                                        <p:tgtEl>
                                          <p:spTgt spid="3">
                                            <p:txEl>
                                              <p:pRg st="3" end="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500"/>
                                        <p:tgtEl>
                                          <p:spTgt spid="3">
                                            <p:txEl>
                                              <p:pRg st="5" end="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500"/>
                                        <p:tgtEl>
                                          <p:spTgt spid="3">
                                            <p:txEl>
                                              <p:pRg st="6" end="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90"/>
                                        </p:tgtEl>
                                        <p:attrNameLst>
                                          <p:attrName>style.visibility</p:attrName>
                                        </p:attrNameLst>
                                      </p:cBhvr>
                                      <p:to>
                                        <p:strVal val="visible"/>
                                      </p:to>
                                    </p:set>
                                  </p:childTnLst>
                                </p:cTn>
                              </p:par>
                              <p:par>
                                <p:cTn id="72" presetID="10" presetClass="entr" presetSubtype="0" fill="hold" grpId="0" nodeType="withEffect">
                                  <p:stCondLst>
                                    <p:cond delay="0"/>
                                  </p:stCondLst>
                                  <p:childTnLst>
                                    <p:set>
                                      <p:cBhvr>
                                        <p:cTn id="73" dur="1" fill="hold">
                                          <p:stCondLst>
                                            <p:cond delay="0"/>
                                          </p:stCondLst>
                                        </p:cTn>
                                        <p:tgtEl>
                                          <p:spTgt spid="153"/>
                                        </p:tgtEl>
                                        <p:attrNameLst>
                                          <p:attrName>style.visibility</p:attrName>
                                        </p:attrNameLst>
                                      </p:cBhvr>
                                      <p:to>
                                        <p:strVal val="visible"/>
                                      </p:to>
                                    </p:set>
                                    <p:animEffect transition="in" filter="fade">
                                      <p:cBhvr>
                                        <p:cTn id="74" dur="500"/>
                                        <p:tgtEl>
                                          <p:spTgt spid="15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4"/>
                                        </p:tgtEl>
                                        <p:attrNameLst>
                                          <p:attrName>style.visibility</p:attrName>
                                        </p:attrNameLst>
                                      </p:cBhvr>
                                      <p:to>
                                        <p:strVal val="visible"/>
                                      </p:to>
                                    </p:set>
                                    <p:animEffect transition="in" filter="fade">
                                      <p:cBhvr>
                                        <p:cTn id="77" dur="500"/>
                                        <p:tgtEl>
                                          <p:spTgt spid="15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bg/>
                                          </p:spTgt>
                                        </p:tgtEl>
                                        <p:attrNameLst>
                                          <p:attrName>style.visibility</p:attrName>
                                        </p:attrNameLst>
                                      </p:cBhvr>
                                      <p:to>
                                        <p:strVal val="visible"/>
                                      </p:to>
                                    </p:set>
                                    <p:animEffect transition="in" filter="fade">
                                      <p:cBhvr>
                                        <p:cTn id="82" dur="500"/>
                                        <p:tgtEl>
                                          <p:spTgt spid="56">
                                            <p:bg/>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6">
                                            <p:txEl>
                                              <p:pRg st="0" end="0"/>
                                            </p:txEl>
                                          </p:spTgt>
                                        </p:tgtEl>
                                        <p:attrNameLst>
                                          <p:attrName>style.visibility</p:attrName>
                                        </p:attrNameLst>
                                      </p:cBhvr>
                                      <p:to>
                                        <p:strVal val="visible"/>
                                      </p:to>
                                    </p:set>
                                    <p:animEffect transition="in" filter="fade">
                                      <p:cBhvr>
                                        <p:cTn id="85" dur="500"/>
                                        <p:tgtEl>
                                          <p:spTgt spid="56">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6">
                                            <p:txEl>
                                              <p:pRg st="1" end="1"/>
                                            </p:txEl>
                                          </p:spTgt>
                                        </p:tgtEl>
                                        <p:attrNameLst>
                                          <p:attrName>style.visibility</p:attrName>
                                        </p:attrNameLst>
                                      </p:cBhvr>
                                      <p:to>
                                        <p:strVal val="visible"/>
                                      </p:to>
                                    </p:set>
                                    <p:animEffect transition="in" filter="fade">
                                      <p:cBhvr>
                                        <p:cTn id="88" dur="500"/>
                                        <p:tgtEl>
                                          <p:spTgt spid="56">
                                            <p:txEl>
                                              <p:pRg st="1" end="1"/>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xEl>
                                              <p:pRg st="2" end="2"/>
                                            </p:txEl>
                                          </p:spTgt>
                                        </p:tgtEl>
                                        <p:attrNameLst>
                                          <p:attrName>style.visibility</p:attrName>
                                        </p:attrNameLst>
                                      </p:cBhvr>
                                      <p:to>
                                        <p:strVal val="visible"/>
                                      </p:to>
                                    </p:set>
                                    <p:animEffect transition="in" filter="fade">
                                      <p:cBhvr>
                                        <p:cTn id="91" dur="500"/>
                                        <p:tgtEl>
                                          <p:spTgt spid="56">
                                            <p:txEl>
                                              <p:pRg st="2" end="2"/>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xEl>
                                              <p:pRg st="3" end="3"/>
                                            </p:txEl>
                                          </p:spTgt>
                                        </p:tgtEl>
                                        <p:attrNameLst>
                                          <p:attrName>style.visibility</p:attrName>
                                        </p:attrNameLst>
                                      </p:cBhvr>
                                      <p:to>
                                        <p:strVal val="visible"/>
                                      </p:to>
                                    </p:set>
                                    <p:animEffect transition="in" filter="fade">
                                      <p:cBhvr>
                                        <p:cTn id="94" dur="500"/>
                                        <p:tgtEl>
                                          <p:spTgt spid="56">
                                            <p:txEl>
                                              <p:pRg st="3" end="3"/>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6">
                                            <p:txEl>
                                              <p:pRg st="4" end="4"/>
                                            </p:txEl>
                                          </p:spTgt>
                                        </p:tgtEl>
                                        <p:attrNameLst>
                                          <p:attrName>style.visibility</p:attrName>
                                        </p:attrNameLst>
                                      </p:cBhvr>
                                      <p:to>
                                        <p:strVal val="visible"/>
                                      </p:to>
                                    </p:set>
                                    <p:animEffect transition="in" filter="fade">
                                      <p:cBhvr>
                                        <p:cTn id="97" dur="500"/>
                                        <p:tgtEl>
                                          <p:spTgt spid="56">
                                            <p:txEl>
                                              <p:pRg st="4" end="4"/>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xEl>
                                              <p:pRg st="5" end="5"/>
                                            </p:txEl>
                                          </p:spTgt>
                                        </p:tgtEl>
                                        <p:attrNameLst>
                                          <p:attrName>style.visibility</p:attrName>
                                        </p:attrNameLst>
                                      </p:cBhvr>
                                      <p:to>
                                        <p:strVal val="visible"/>
                                      </p:to>
                                    </p:set>
                                    <p:animEffect transition="in" filter="fade">
                                      <p:cBhvr>
                                        <p:cTn id="100" dur="500"/>
                                        <p:tgtEl>
                                          <p:spTgt spid="56">
                                            <p:txEl>
                                              <p:pRg st="5" end="5"/>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500"/>
                                        <p:tgtEl>
                                          <p:spTgt spid="58"/>
                                        </p:tgtEl>
                                      </p:cBhvr>
                                    </p:animEffect>
                                  </p:childTnLst>
                                </p:cTn>
                              </p:par>
                              <p:par>
                                <p:cTn id="104" presetID="10" presetClass="entr" presetSubtype="0" fill="hold" nodeType="withEffect">
                                  <p:stCondLst>
                                    <p:cond delay="0"/>
                                  </p:stCondLst>
                                  <p:childTnLst>
                                    <p:set>
                                      <p:cBhvr>
                                        <p:cTn id="105" dur="1" fill="hold">
                                          <p:stCondLst>
                                            <p:cond delay="0"/>
                                          </p:stCondLst>
                                        </p:cTn>
                                        <p:tgtEl>
                                          <p:spTgt spid="56">
                                            <p:txEl>
                                              <p:pRg st="0" end="0"/>
                                            </p:txEl>
                                          </p:spTgt>
                                        </p:tgtEl>
                                        <p:attrNameLst>
                                          <p:attrName>style.visibility</p:attrName>
                                        </p:attrNameLst>
                                      </p:cBhvr>
                                      <p:to>
                                        <p:strVal val="visible"/>
                                      </p:to>
                                    </p:set>
                                    <p:animEffect transition="in" filter="fade">
                                      <p:cBhvr>
                                        <p:cTn id="106" dur="500"/>
                                        <p:tgtEl>
                                          <p:spTgt spid="56">
                                            <p:txEl>
                                              <p:pRg st="0" end="0"/>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56">
                                            <p:txEl>
                                              <p:pRg st="1" end="1"/>
                                            </p:txEl>
                                          </p:spTgt>
                                        </p:tgtEl>
                                        <p:attrNameLst>
                                          <p:attrName>style.visibility</p:attrName>
                                        </p:attrNameLst>
                                      </p:cBhvr>
                                      <p:to>
                                        <p:strVal val="visible"/>
                                      </p:to>
                                    </p:set>
                                    <p:animEffect transition="in" filter="fade">
                                      <p:cBhvr>
                                        <p:cTn id="109" dur="500"/>
                                        <p:tgtEl>
                                          <p:spTgt spid="56">
                                            <p:txEl>
                                              <p:pRg st="1" end="1"/>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56">
                                            <p:txEl>
                                              <p:pRg st="2" end="2"/>
                                            </p:txEl>
                                          </p:spTgt>
                                        </p:tgtEl>
                                        <p:attrNameLst>
                                          <p:attrName>style.visibility</p:attrName>
                                        </p:attrNameLst>
                                      </p:cBhvr>
                                      <p:to>
                                        <p:strVal val="visible"/>
                                      </p:to>
                                    </p:set>
                                    <p:animEffect transition="in" filter="fade">
                                      <p:cBhvr>
                                        <p:cTn id="112" dur="500"/>
                                        <p:tgtEl>
                                          <p:spTgt spid="56">
                                            <p:txEl>
                                              <p:pRg st="2" end="2"/>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116"/>
                                        </p:tgtEl>
                                        <p:attrNameLst>
                                          <p:attrName>style.visibility</p:attrName>
                                        </p:attrNameLst>
                                      </p:cBhvr>
                                      <p:to>
                                        <p:strVal val="visible"/>
                                      </p:to>
                                    </p:set>
                                    <p:animEffect transition="in" filter="fade">
                                      <p:cBhvr>
                                        <p:cTn id="115" dur="500"/>
                                        <p:tgtEl>
                                          <p:spTgt spid="11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56">
                                            <p:txEl>
                                              <p:pRg st="3" end="3"/>
                                            </p:txEl>
                                          </p:spTgt>
                                        </p:tgtEl>
                                        <p:attrNameLst>
                                          <p:attrName>style.visibility</p:attrName>
                                        </p:attrNameLst>
                                      </p:cBhvr>
                                      <p:to>
                                        <p:strVal val="visible"/>
                                      </p:to>
                                    </p:set>
                                    <p:animEffect transition="in" filter="fade">
                                      <p:cBhvr>
                                        <p:cTn id="120" dur="500"/>
                                        <p:tgtEl>
                                          <p:spTgt spid="56">
                                            <p:txEl>
                                              <p:pRg st="3" end="3"/>
                                            </p:txEl>
                                          </p:spTgt>
                                        </p:tgtEl>
                                      </p:cBhvr>
                                    </p:animEffect>
                                  </p:childTnLst>
                                </p:cTn>
                              </p:par>
                              <p:par>
                                <p:cTn id="121" presetID="10" presetClass="entr" presetSubtype="0" fill="hold" nodeType="withEffect">
                                  <p:stCondLst>
                                    <p:cond delay="0"/>
                                  </p:stCondLst>
                                  <p:childTnLst>
                                    <p:set>
                                      <p:cBhvr>
                                        <p:cTn id="122" dur="1" fill="hold">
                                          <p:stCondLst>
                                            <p:cond delay="0"/>
                                          </p:stCondLst>
                                        </p:cTn>
                                        <p:tgtEl>
                                          <p:spTgt spid="144"/>
                                        </p:tgtEl>
                                        <p:attrNameLst>
                                          <p:attrName>style.visibility</p:attrName>
                                        </p:attrNameLst>
                                      </p:cBhvr>
                                      <p:to>
                                        <p:strVal val="visible"/>
                                      </p:to>
                                    </p:set>
                                    <p:animEffect transition="in" filter="fade">
                                      <p:cBhvr>
                                        <p:cTn id="123" dur="500"/>
                                        <p:tgtEl>
                                          <p:spTgt spid="144"/>
                                        </p:tgtEl>
                                      </p:cBhvr>
                                    </p:animEffect>
                                  </p:childTnLst>
                                </p:cTn>
                              </p:par>
                              <p:par>
                                <p:cTn id="124" presetID="10" presetClass="entr" presetSubtype="0" fill="hold" nodeType="withEffect">
                                  <p:stCondLst>
                                    <p:cond delay="0"/>
                                  </p:stCondLst>
                                  <p:childTnLst>
                                    <p:set>
                                      <p:cBhvr>
                                        <p:cTn id="125" dur="1" fill="hold">
                                          <p:stCondLst>
                                            <p:cond delay="0"/>
                                          </p:stCondLst>
                                        </p:cTn>
                                        <p:tgtEl>
                                          <p:spTgt spid="141"/>
                                        </p:tgtEl>
                                        <p:attrNameLst>
                                          <p:attrName>style.visibility</p:attrName>
                                        </p:attrNameLst>
                                      </p:cBhvr>
                                      <p:to>
                                        <p:strVal val="visible"/>
                                      </p:to>
                                    </p:set>
                                    <p:animEffect transition="in" filter="fade">
                                      <p:cBhvr>
                                        <p:cTn id="126" dur="500"/>
                                        <p:tgtEl>
                                          <p:spTgt spid="14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47"/>
                                        </p:tgtEl>
                                        <p:attrNameLst>
                                          <p:attrName>style.visibility</p:attrName>
                                        </p:attrNameLst>
                                      </p:cBhvr>
                                      <p:to>
                                        <p:strVal val="visible"/>
                                      </p:to>
                                    </p:set>
                                    <p:animEffect transition="in" filter="fade">
                                      <p:cBhvr>
                                        <p:cTn id="129" dur="500"/>
                                        <p:tgtEl>
                                          <p:spTgt spid="14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56">
                                            <p:txEl>
                                              <p:pRg st="4" end="4"/>
                                            </p:txEl>
                                          </p:spTgt>
                                        </p:tgtEl>
                                        <p:attrNameLst>
                                          <p:attrName>style.visibility</p:attrName>
                                        </p:attrNameLst>
                                      </p:cBhvr>
                                      <p:to>
                                        <p:strVal val="visible"/>
                                      </p:to>
                                    </p:set>
                                    <p:animEffect transition="in" filter="fade">
                                      <p:cBhvr>
                                        <p:cTn id="134" dur="500"/>
                                        <p:tgtEl>
                                          <p:spTgt spid="56">
                                            <p:txEl>
                                              <p:pRg st="4" end="4"/>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145"/>
                                        </p:tgtEl>
                                        <p:attrNameLst>
                                          <p:attrName>style.visibility</p:attrName>
                                        </p:attrNameLst>
                                      </p:cBhvr>
                                      <p:to>
                                        <p:strVal val="visible"/>
                                      </p:to>
                                    </p:set>
                                    <p:animEffect transition="in" filter="fade">
                                      <p:cBhvr>
                                        <p:cTn id="137" dur="500"/>
                                        <p:tgtEl>
                                          <p:spTgt spid="145"/>
                                        </p:tgtEl>
                                      </p:cBhvr>
                                    </p:animEffect>
                                  </p:childTnLst>
                                </p:cTn>
                              </p:par>
                              <p:par>
                                <p:cTn id="138" presetID="10" presetClass="entr" presetSubtype="0" fill="hold" nodeType="withEffect">
                                  <p:stCondLst>
                                    <p:cond delay="0"/>
                                  </p:stCondLst>
                                  <p:childTnLst>
                                    <p:set>
                                      <p:cBhvr>
                                        <p:cTn id="139" dur="1" fill="hold">
                                          <p:stCondLst>
                                            <p:cond delay="0"/>
                                          </p:stCondLst>
                                        </p:cTn>
                                        <p:tgtEl>
                                          <p:spTgt spid="142"/>
                                        </p:tgtEl>
                                        <p:attrNameLst>
                                          <p:attrName>style.visibility</p:attrName>
                                        </p:attrNameLst>
                                      </p:cBhvr>
                                      <p:to>
                                        <p:strVal val="visible"/>
                                      </p:to>
                                    </p:set>
                                    <p:animEffect transition="in" filter="fade">
                                      <p:cBhvr>
                                        <p:cTn id="140" dur="500"/>
                                        <p:tgtEl>
                                          <p:spTgt spid="14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49"/>
                                        </p:tgtEl>
                                        <p:attrNameLst>
                                          <p:attrName>style.visibility</p:attrName>
                                        </p:attrNameLst>
                                      </p:cBhvr>
                                      <p:to>
                                        <p:strVal val="visible"/>
                                      </p:to>
                                    </p:set>
                                    <p:animEffect transition="in" filter="fade">
                                      <p:cBhvr>
                                        <p:cTn id="143" dur="500"/>
                                        <p:tgtEl>
                                          <p:spTgt spid="14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56">
                                            <p:txEl>
                                              <p:pRg st="5" end="5"/>
                                            </p:txEl>
                                          </p:spTgt>
                                        </p:tgtEl>
                                        <p:attrNameLst>
                                          <p:attrName>style.visibility</p:attrName>
                                        </p:attrNameLst>
                                      </p:cBhvr>
                                      <p:to>
                                        <p:strVal val="visible"/>
                                      </p:to>
                                    </p:set>
                                    <p:animEffect transition="in" filter="fade">
                                      <p:cBhvr>
                                        <p:cTn id="148" dur="500"/>
                                        <p:tgtEl>
                                          <p:spTgt spid="56">
                                            <p:txEl>
                                              <p:pRg st="5" end="5"/>
                                            </p:txEl>
                                          </p:spTgt>
                                        </p:tgtEl>
                                      </p:cBhvr>
                                    </p:animEffect>
                                  </p:childTnLst>
                                </p:cTn>
                              </p:par>
                              <p:par>
                                <p:cTn id="149" presetID="10" presetClass="entr" presetSubtype="0" fill="hold" nodeType="withEffect">
                                  <p:stCondLst>
                                    <p:cond delay="0"/>
                                  </p:stCondLst>
                                  <p:childTnLst>
                                    <p:set>
                                      <p:cBhvr>
                                        <p:cTn id="150" dur="1" fill="hold">
                                          <p:stCondLst>
                                            <p:cond delay="0"/>
                                          </p:stCondLst>
                                        </p:cTn>
                                        <p:tgtEl>
                                          <p:spTgt spid="146"/>
                                        </p:tgtEl>
                                        <p:attrNameLst>
                                          <p:attrName>style.visibility</p:attrName>
                                        </p:attrNameLst>
                                      </p:cBhvr>
                                      <p:to>
                                        <p:strVal val="visible"/>
                                      </p:to>
                                    </p:set>
                                    <p:animEffect transition="in" filter="fade">
                                      <p:cBhvr>
                                        <p:cTn id="151" dur="500"/>
                                        <p:tgtEl>
                                          <p:spTgt spid="146"/>
                                        </p:tgtEl>
                                      </p:cBhvr>
                                    </p:animEffect>
                                  </p:childTnLst>
                                </p:cTn>
                              </p:par>
                              <p:par>
                                <p:cTn id="152" presetID="10" presetClass="entr" presetSubtype="0" fill="hold" nodeType="withEffect">
                                  <p:stCondLst>
                                    <p:cond delay="0"/>
                                  </p:stCondLst>
                                  <p:childTnLst>
                                    <p:set>
                                      <p:cBhvr>
                                        <p:cTn id="153" dur="1" fill="hold">
                                          <p:stCondLst>
                                            <p:cond delay="0"/>
                                          </p:stCondLst>
                                        </p:cTn>
                                        <p:tgtEl>
                                          <p:spTgt spid="143"/>
                                        </p:tgtEl>
                                        <p:attrNameLst>
                                          <p:attrName>style.visibility</p:attrName>
                                        </p:attrNameLst>
                                      </p:cBhvr>
                                      <p:to>
                                        <p:strVal val="visible"/>
                                      </p:to>
                                    </p:set>
                                    <p:animEffect transition="in" filter="fade">
                                      <p:cBhvr>
                                        <p:cTn id="154" dur="500"/>
                                        <p:tgtEl>
                                          <p:spTgt spid="14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50"/>
                                        </p:tgtEl>
                                        <p:attrNameLst>
                                          <p:attrName>style.visibility</p:attrName>
                                        </p:attrNameLst>
                                      </p:cBhvr>
                                      <p:to>
                                        <p:strVal val="visible"/>
                                      </p:to>
                                    </p:set>
                                    <p:animEffect transition="in" filter="fade">
                                      <p:cBhvr>
                                        <p:cTn id="157" dur="500"/>
                                        <p:tgtEl>
                                          <p:spTgt spid="15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fade">
                                      <p:cBhvr>
                                        <p:cTn id="162" dur="500"/>
                                        <p:tgtEl>
                                          <p:spTgt spid="89"/>
                                        </p:tgtEl>
                                      </p:cBhvr>
                                    </p:animEffect>
                                  </p:childTnLst>
                                </p:cTn>
                              </p:par>
                              <p:par>
                                <p:cTn id="163" presetID="1" presetClass="entr" presetSubtype="0" fill="hold" grpId="0" nodeType="withEffect">
                                  <p:stCondLst>
                                    <p:cond delay="0"/>
                                  </p:stCondLst>
                                  <p:childTnLst>
                                    <p:set>
                                      <p:cBhvr>
                                        <p:cTn id="164" dur="1" fill="hold">
                                          <p:stCondLst>
                                            <p:cond delay="0"/>
                                          </p:stCondLst>
                                        </p:cTn>
                                        <p:tgtEl>
                                          <p:spTgt spid="148"/>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fade">
                                      <p:cBhvr>
                                        <p:cTn id="169" dur="500"/>
                                        <p:tgtEl>
                                          <p:spTgt spid="54"/>
                                        </p:tgtEl>
                                      </p:cBhvr>
                                    </p:animEffect>
                                  </p:childTnLst>
                                </p:cTn>
                              </p:par>
                              <p:par>
                                <p:cTn id="170" presetID="10" presetClass="entr" presetSubtype="0" fill="hold" nodeType="withEffect">
                                  <p:stCondLst>
                                    <p:cond delay="0"/>
                                  </p:stCondLst>
                                  <p:childTnLst>
                                    <p:set>
                                      <p:cBhvr>
                                        <p:cTn id="171" dur="1" fill="hold">
                                          <p:stCondLst>
                                            <p:cond delay="0"/>
                                          </p:stCondLst>
                                        </p:cTn>
                                        <p:tgtEl>
                                          <p:spTgt spid="155"/>
                                        </p:tgtEl>
                                        <p:attrNameLst>
                                          <p:attrName>style.visibility</p:attrName>
                                        </p:attrNameLst>
                                      </p:cBhvr>
                                      <p:to>
                                        <p:strVal val="visible"/>
                                      </p:to>
                                    </p:set>
                                    <p:animEffect transition="in" filter="fade">
                                      <p:cBhvr>
                                        <p:cTn id="172" dur="500"/>
                                        <p:tgtEl>
                                          <p:spTgt spid="155"/>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56"/>
                                        </p:tgtEl>
                                        <p:attrNameLst>
                                          <p:attrName>style.visibility</p:attrName>
                                        </p:attrNameLst>
                                      </p:cBhvr>
                                      <p:to>
                                        <p:strVal val="visible"/>
                                      </p:to>
                                    </p:set>
                                    <p:animEffect transition="in" filter="fade">
                                      <p:cBhvr>
                                        <p:cTn id="177" dur="500"/>
                                        <p:tgtEl>
                                          <p:spTgt spid="156"/>
                                        </p:tgtEl>
                                      </p:cBhvr>
                                    </p:animEffect>
                                  </p:childTnLst>
                                </p:cTn>
                              </p:par>
                              <p:par>
                                <p:cTn id="178" presetID="1" presetClass="exit" presetSubtype="0" fill="hold" grpId="1" nodeType="withEffect">
                                  <p:stCondLst>
                                    <p:cond delay="0"/>
                                  </p:stCondLst>
                                  <p:childTnLst>
                                    <p:set>
                                      <p:cBhvr>
                                        <p:cTn id="179" dur="1" fill="hold">
                                          <p:stCondLst>
                                            <p:cond delay="0"/>
                                          </p:stCondLst>
                                        </p:cTn>
                                        <p:tgtEl>
                                          <p:spTgt spid="3">
                                            <p:txEl>
                                              <p:pRg st="0" end="0"/>
                                            </p:txEl>
                                          </p:spTgt>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3">
                                            <p:txEl>
                                              <p:pRg st="1" end="1"/>
                                            </p:txEl>
                                          </p:spTgt>
                                        </p:tgtEl>
                                        <p:attrNameLst>
                                          <p:attrName>style.visibility</p:attrName>
                                        </p:attrNameLst>
                                      </p:cBhvr>
                                      <p:to>
                                        <p:strVal val="hidden"/>
                                      </p:to>
                                    </p:set>
                                  </p:childTnLst>
                                </p:cTn>
                              </p:par>
                              <p:par>
                                <p:cTn id="182" presetID="1" presetClass="exit" presetSubtype="0" fill="hold" grpId="1" nodeType="withEffect">
                                  <p:stCondLst>
                                    <p:cond delay="0"/>
                                  </p:stCondLst>
                                  <p:childTnLst>
                                    <p:set>
                                      <p:cBhvr>
                                        <p:cTn id="183" dur="1" fill="hold">
                                          <p:stCondLst>
                                            <p:cond delay="0"/>
                                          </p:stCondLst>
                                        </p:cTn>
                                        <p:tgtEl>
                                          <p:spTgt spid="3">
                                            <p:txEl>
                                              <p:pRg st="2" end="2"/>
                                            </p:txEl>
                                          </p:spTgt>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3">
                                            <p:txEl>
                                              <p:pRg st="3" end="3"/>
                                            </p:txEl>
                                          </p:spTgt>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3">
                                            <p:txEl>
                                              <p:pRg st="5" end="5"/>
                                            </p:txEl>
                                          </p:spTgt>
                                        </p:tgtEl>
                                        <p:attrNameLst>
                                          <p:attrName>style.visibility</p:attrName>
                                        </p:attrNameLst>
                                      </p:cBhvr>
                                      <p:to>
                                        <p:strVal val="hidden"/>
                                      </p:to>
                                    </p:set>
                                  </p:childTnLst>
                                </p:cTn>
                              </p:par>
                              <p:par>
                                <p:cTn id="188" presetID="1" presetClass="exit" presetSubtype="0" fill="hold" grpId="1" nodeType="withEffect">
                                  <p:stCondLst>
                                    <p:cond delay="0"/>
                                  </p:stCondLst>
                                  <p:childTnLst>
                                    <p:set>
                                      <p:cBhvr>
                                        <p:cTn id="189"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55" grpId="0" animBg="1"/>
      <p:bldP spid="49" grpId="0" animBg="1"/>
      <p:bldP spid="3" grpId="0" build="p"/>
      <p:bldP spid="3" grpId="1" build="p"/>
      <p:bldP spid="89" grpId="0" animBg="1"/>
      <p:bldP spid="65" grpId="0"/>
      <p:bldP spid="154" grpId="0" animBg="1"/>
      <p:bldP spid="153" grpId="0" animBg="1"/>
      <p:bldP spid="156" grpId="0" animBg="1"/>
      <p:bldP spid="54" grpId="0" animBg="1"/>
      <p:bldP spid="30" grpId="0"/>
      <p:bldP spid="56" grpId="0" build="allAtOnce" animBg="1"/>
      <p:bldP spid="147" grpId="0" animBg="1"/>
      <p:bldP spid="149" grpId="0" animBg="1"/>
      <p:bldP spid="150" grpId="0" animBg="1"/>
      <p:bldP spid="1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381000"/>
            <a:ext cx="8524874" cy="715926"/>
          </a:xfrm>
        </p:spPr>
        <p:txBody>
          <a:bodyPr>
            <a:noAutofit/>
          </a:bodyPr>
          <a:lstStyle/>
          <a:p>
            <a:pPr algn="ctr"/>
            <a:r>
              <a:rPr lang="en-US" sz="4000" dirty="0" err="1" smtClean="0"/>
              <a:t>Hadoop</a:t>
            </a:r>
            <a:r>
              <a:rPr lang="en-US" sz="4000" dirty="0" smtClean="0"/>
              <a:t> Summary</a:t>
            </a:r>
            <a:endParaRPr lang="en-US" sz="4000" dirty="0"/>
          </a:p>
        </p:txBody>
      </p:sp>
      <p:sp>
        <p:nvSpPr>
          <p:cNvPr id="3" name="Content Placeholder 2"/>
          <p:cNvSpPr>
            <a:spLocks noGrp="1"/>
          </p:cNvSpPr>
          <p:nvPr>
            <p:ph idx="1"/>
          </p:nvPr>
        </p:nvSpPr>
        <p:spPr>
          <a:xfrm>
            <a:off x="390526" y="1251305"/>
            <a:ext cx="5400674" cy="5301895"/>
          </a:xfrm>
        </p:spPr>
        <p:txBody>
          <a:bodyPr>
            <a:normAutofit/>
          </a:bodyPr>
          <a:lstStyle/>
          <a:p>
            <a:r>
              <a:rPr lang="en-US" b="1" u="sng" dirty="0" smtClean="0">
                <a:solidFill>
                  <a:schemeClr val="accent3"/>
                </a:solidFill>
              </a:rPr>
              <a:t>HDFS</a:t>
            </a:r>
            <a:r>
              <a:rPr lang="en-US" dirty="0" smtClean="0">
                <a:solidFill>
                  <a:schemeClr val="accent3"/>
                </a:solidFill>
              </a:rPr>
              <a:t> </a:t>
            </a:r>
            <a:r>
              <a:rPr lang="en-US" dirty="0" smtClean="0">
                <a:solidFill>
                  <a:schemeClr val="tx1"/>
                </a:solidFill>
              </a:rPr>
              <a:t>– distributed, scalable fault tolerant file system</a:t>
            </a:r>
            <a:endParaRPr lang="en-US" dirty="0">
              <a:solidFill>
                <a:schemeClr val="tx1"/>
              </a:solidFill>
            </a:endParaRPr>
          </a:p>
          <a:p>
            <a:r>
              <a:rPr lang="en-US" b="1" u="sng" dirty="0" err="1" smtClean="0">
                <a:solidFill>
                  <a:schemeClr val="accent3"/>
                </a:solidFill>
              </a:rPr>
              <a:t>MapReduce</a:t>
            </a:r>
            <a:r>
              <a:rPr lang="en-US" dirty="0" smtClean="0">
                <a:solidFill>
                  <a:schemeClr val="accent3"/>
                </a:solidFill>
              </a:rPr>
              <a:t> </a:t>
            </a:r>
            <a:r>
              <a:rPr lang="en-US" dirty="0" smtClean="0">
                <a:solidFill>
                  <a:schemeClr val="tx1"/>
                </a:solidFill>
              </a:rPr>
              <a:t>– a framework for writing fault tolerant, scalable distributed applications</a:t>
            </a:r>
          </a:p>
          <a:p>
            <a:r>
              <a:rPr lang="en-US" b="1" u="sng" dirty="0" smtClean="0">
                <a:solidFill>
                  <a:schemeClr val="accent3"/>
                </a:solidFill>
              </a:rPr>
              <a:t>Hive</a:t>
            </a:r>
            <a:r>
              <a:rPr lang="en-US" dirty="0" smtClean="0">
                <a:solidFill>
                  <a:schemeClr val="accent3"/>
                </a:solidFill>
              </a:rPr>
              <a:t> </a:t>
            </a:r>
            <a:r>
              <a:rPr lang="en-US" dirty="0" smtClean="0">
                <a:solidFill>
                  <a:schemeClr val="tx1"/>
                </a:solidFill>
              </a:rPr>
              <a:t>– a relational DBMS that stores its tables in HDFS and uses MapReduce as its target execution language</a:t>
            </a:r>
          </a:p>
          <a:p>
            <a:r>
              <a:rPr lang="en-US" b="1" u="sng" dirty="0" err="1" smtClean="0">
                <a:solidFill>
                  <a:schemeClr val="accent3"/>
                </a:solidFill>
              </a:rPr>
              <a:t>Sqoop</a:t>
            </a:r>
            <a:r>
              <a:rPr lang="en-US" dirty="0" smtClean="0">
                <a:solidFill>
                  <a:schemeClr val="accent3"/>
                </a:solidFill>
              </a:rPr>
              <a:t> </a:t>
            </a:r>
            <a:r>
              <a:rPr lang="en-US" dirty="0" smtClean="0">
                <a:solidFill>
                  <a:srgbClr val="FFFF00"/>
                </a:solidFill>
              </a:rPr>
              <a:t>– </a:t>
            </a:r>
            <a:r>
              <a:rPr lang="en-US" dirty="0" smtClean="0">
                <a:solidFill>
                  <a:schemeClr val="tx1"/>
                </a:solidFill>
              </a:rPr>
              <a:t>a library and framework for moving data between HDFS and a relational DBMS</a:t>
            </a:r>
            <a:endParaRPr lang="en-US" dirty="0">
              <a:solidFill>
                <a:schemeClr val="tx1"/>
              </a:solidFill>
            </a:endParaRPr>
          </a:p>
        </p:txBody>
      </p:sp>
      <p:grpSp>
        <p:nvGrpSpPr>
          <p:cNvPr id="11" name="Group 10"/>
          <p:cNvGrpSpPr/>
          <p:nvPr/>
        </p:nvGrpSpPr>
        <p:grpSpPr>
          <a:xfrm>
            <a:off x="5838824" y="2330997"/>
            <a:ext cx="2772833" cy="2612478"/>
            <a:chOff x="6874365" y="2674769"/>
            <a:chExt cx="2932026" cy="2725906"/>
          </a:xfrm>
        </p:grpSpPr>
        <p:sp>
          <p:nvSpPr>
            <p:cNvPr id="12" name="Round Diagonal Corner Rectangle 4"/>
            <p:cNvSpPr/>
            <p:nvPr/>
          </p:nvSpPr>
          <p:spPr>
            <a:xfrm>
              <a:off x="6878762" y="3610011"/>
              <a:ext cx="1363093" cy="1198499"/>
            </a:xfrm>
            <a:prstGeom prst="rect">
              <a:avLst/>
            </a:prstGeom>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l" defTabSz="1066800">
                <a:lnSpc>
                  <a:spcPct val="90000"/>
                </a:lnSpc>
                <a:spcBef>
                  <a:spcPct val="0"/>
                </a:spcBef>
                <a:spcAft>
                  <a:spcPct val="35000"/>
                </a:spcAft>
              </a:pPr>
              <a:endParaRPr lang="en-US" sz="2400" b="1" kern="1200" dirty="0"/>
            </a:p>
          </p:txBody>
        </p:sp>
        <p:sp>
          <p:nvSpPr>
            <p:cNvPr id="13" name="Rectangle 12"/>
            <p:cNvSpPr/>
            <p:nvPr/>
          </p:nvSpPr>
          <p:spPr bwMode="auto">
            <a:xfrm>
              <a:off x="6888287" y="2674769"/>
              <a:ext cx="2918104" cy="2725906"/>
            </a:xfrm>
            <a:prstGeom prst="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ndParaRPr>
            </a:p>
          </p:txBody>
        </p:sp>
        <p:sp>
          <p:nvSpPr>
            <p:cNvPr id="14" name="Round Diagonal Corner Rectangle 13"/>
            <p:cNvSpPr/>
            <p:nvPr/>
          </p:nvSpPr>
          <p:spPr>
            <a:xfrm>
              <a:off x="6874365" y="4692585"/>
              <a:ext cx="2927959" cy="708090"/>
            </a:xfrm>
            <a:prstGeom prst="round2DiagRect">
              <a:avLst>
                <a:gd name="adj1" fmla="val 0"/>
                <a:gd name="adj2" fmla="val 0"/>
              </a:avLst>
            </a:prstGeom>
            <a:solidFill>
              <a:schemeClr val="accent2"/>
            </a:solidFill>
            <a:ln>
              <a:solidFill>
                <a:schemeClr val="accent2"/>
              </a:solid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000" dirty="0" smtClean="0">
                  <a:solidFill>
                    <a:schemeClr val="bg1"/>
                  </a:solidFill>
                </a:rPr>
                <a:t>HDFS</a:t>
              </a:r>
              <a:endParaRPr lang="en-US" sz="2000" dirty="0">
                <a:solidFill>
                  <a:schemeClr val="bg1"/>
                </a:solidFill>
              </a:endParaRPr>
            </a:p>
          </p:txBody>
        </p:sp>
        <p:sp>
          <p:nvSpPr>
            <p:cNvPr id="15" name="Round Diagonal Corner Rectangle 14"/>
            <p:cNvSpPr/>
            <p:nvPr/>
          </p:nvSpPr>
          <p:spPr>
            <a:xfrm>
              <a:off x="6874366" y="3451762"/>
              <a:ext cx="1694556" cy="1240823"/>
            </a:xfrm>
            <a:prstGeom prst="round2DiagRect">
              <a:avLst>
                <a:gd name="adj1" fmla="val 0"/>
                <a:gd name="adj2" fmla="val 0"/>
              </a:avLst>
            </a:prstGeom>
            <a:solidFill>
              <a:schemeClr val="accent1"/>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smtClean="0">
                  <a:solidFill>
                    <a:schemeClr val="bg1"/>
                  </a:solidFill>
                </a:rPr>
                <a:t>Map/</a:t>
              </a:r>
            </a:p>
            <a:p>
              <a:pPr algn="ctr"/>
              <a:r>
                <a:rPr lang="en-US" sz="2200" dirty="0" smtClean="0">
                  <a:solidFill>
                    <a:schemeClr val="bg1"/>
                  </a:solidFill>
                </a:rPr>
                <a:t>Reduce</a:t>
              </a:r>
              <a:endParaRPr lang="en-US" sz="2200" dirty="0">
                <a:solidFill>
                  <a:schemeClr val="bg1"/>
                </a:solidFill>
              </a:endParaRPr>
            </a:p>
          </p:txBody>
        </p:sp>
        <p:grpSp>
          <p:nvGrpSpPr>
            <p:cNvPr id="16" name="Group 15"/>
            <p:cNvGrpSpPr/>
            <p:nvPr/>
          </p:nvGrpSpPr>
          <p:grpSpPr>
            <a:xfrm>
              <a:off x="6874366" y="2674770"/>
              <a:ext cx="1708477" cy="889588"/>
              <a:chOff x="0" y="1947133"/>
              <a:chExt cx="10537972" cy="438291"/>
            </a:xfrm>
            <a:scene3d>
              <a:camera prst="orthographicFront">
                <a:rot lat="0" lon="0" rev="0"/>
              </a:camera>
              <a:lightRig rig="glow" dir="t">
                <a:rot lat="0" lon="0" rev="14100000"/>
              </a:lightRig>
            </a:scene3d>
          </p:grpSpPr>
          <p:sp>
            <p:nvSpPr>
              <p:cNvPr id="20" name="Round Diagonal Corner Rectangle 19"/>
              <p:cNvSpPr/>
              <p:nvPr/>
            </p:nvSpPr>
            <p:spPr>
              <a:xfrm>
                <a:off x="0" y="1947133"/>
                <a:ext cx="10537972" cy="438291"/>
              </a:xfrm>
              <a:prstGeom prst="round2DiagRect">
                <a:avLst>
                  <a:gd name="adj1" fmla="val 0"/>
                  <a:gd name="adj2" fmla="val 0"/>
                </a:avLst>
              </a:prstGeom>
              <a:solidFill>
                <a:schemeClr val="accent3"/>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smtClean="0">
                    <a:solidFill>
                      <a:schemeClr val="bg1"/>
                    </a:solidFill>
                  </a:rPr>
                  <a:t>Hive</a:t>
                </a:r>
                <a:endParaRPr lang="en-US" sz="2200" dirty="0">
                  <a:solidFill>
                    <a:schemeClr val="bg1"/>
                  </a:solidFill>
                </a:endParaRPr>
              </a:p>
            </p:txBody>
          </p:sp>
          <p:sp>
            <p:nvSpPr>
              <p:cNvPr id="21" name="Round Diagonal Corner Rectangle 4"/>
              <p:cNvSpPr/>
              <p:nvPr/>
            </p:nvSpPr>
            <p:spPr>
              <a:xfrm>
                <a:off x="22494" y="1969627"/>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solidFill>
                </a:endParaRPr>
              </a:p>
            </p:txBody>
          </p:sp>
        </p:grpSp>
        <p:grpSp>
          <p:nvGrpSpPr>
            <p:cNvPr id="17" name="Group 16"/>
            <p:cNvGrpSpPr/>
            <p:nvPr/>
          </p:nvGrpSpPr>
          <p:grpSpPr>
            <a:xfrm>
              <a:off x="8262645" y="2674771"/>
              <a:ext cx="1543746" cy="2017814"/>
              <a:chOff x="22494" y="3145764"/>
              <a:chExt cx="8540481" cy="444939"/>
            </a:xfrm>
            <a:scene3d>
              <a:camera prst="orthographicFront">
                <a:rot lat="0" lon="0" rev="0"/>
              </a:camera>
              <a:lightRig rig="glow" dir="t">
                <a:rot lat="0" lon="0" rev="14100000"/>
              </a:lightRig>
            </a:scene3d>
          </p:grpSpPr>
          <p:sp>
            <p:nvSpPr>
              <p:cNvPr id="18" name="Round Diagonal Corner Rectangle 17"/>
              <p:cNvSpPr/>
              <p:nvPr/>
            </p:nvSpPr>
            <p:spPr>
              <a:xfrm>
                <a:off x="1793929" y="3145764"/>
                <a:ext cx="6769046" cy="444939"/>
              </a:xfrm>
              <a:prstGeom prst="round2DiagRect">
                <a:avLst>
                  <a:gd name="adj1" fmla="val 0"/>
                  <a:gd name="adj2" fmla="val 0"/>
                </a:avLst>
              </a:prstGeom>
              <a:solidFill>
                <a:srgbClr val="CC0000"/>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400" b="1" dirty="0" err="1" smtClean="0">
                    <a:effectLst>
                      <a:outerShdw blurRad="38100" dist="38100" dir="2700000" algn="tl">
                        <a:srgbClr val="000000">
                          <a:alpha val="43137"/>
                        </a:srgbClr>
                      </a:outerShdw>
                    </a:effectLst>
                  </a:rPr>
                  <a:t>Sqoop</a:t>
                </a:r>
                <a:endParaRPr lang="en-US" sz="2400" b="1" dirty="0">
                  <a:effectLst>
                    <a:outerShdw blurRad="38100" dist="38100" dir="2700000" algn="tl">
                      <a:srgbClr val="000000">
                        <a:alpha val="43137"/>
                      </a:srgbClr>
                    </a:outerShdw>
                  </a:effectLst>
                </a:endParaRPr>
              </a:p>
            </p:txBody>
          </p:sp>
          <p:sp>
            <p:nvSpPr>
              <p:cNvPr id="19" name="Round Diagonal Corner Rectangle 4"/>
              <p:cNvSpPr/>
              <p:nvPr/>
            </p:nvSpPr>
            <p:spPr>
              <a:xfrm>
                <a:off x="22494" y="3168258"/>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lumMod val="50000"/>
                    </a:schemeClr>
                  </a:solidFill>
                </a:endParaRPr>
              </a:p>
            </p:txBody>
          </p:sp>
        </p:grpSp>
      </p:grpSp>
      <p:sp>
        <p:nvSpPr>
          <p:cNvPr id="4" name="Slide Number Placeholder 3"/>
          <p:cNvSpPr>
            <a:spLocks noGrp="1"/>
          </p:cNvSpPr>
          <p:nvPr>
            <p:ph type="sldNum" sz="quarter" idx="12"/>
          </p:nvPr>
        </p:nvSpPr>
        <p:spPr/>
        <p:txBody>
          <a:bodyPr/>
          <a:lstStyle/>
          <a:p>
            <a:fld id="{D238DE23-19AF-4869-9198-2E937C0385B6}" type="slidenum">
              <a:rPr lang="en-US" smtClean="0"/>
              <a:t>16</a:t>
            </a:fld>
            <a:endParaRPr lang="en-US"/>
          </a:p>
        </p:txBody>
      </p:sp>
    </p:spTree>
    <p:extLst>
      <p:ext uri="{BB962C8B-B14F-4D97-AF65-F5344CB8AC3E}">
        <p14:creationId xmlns:p14="http://schemas.microsoft.com/office/powerpoint/2010/main" val="288182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7036" y="228600"/>
            <a:ext cx="8754564" cy="1052596"/>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3800" dirty="0" smtClean="0">
                <a:solidFill>
                  <a:srgbClr val="FFFF00"/>
                </a:solidFill>
                <a:latin typeface="+mn-lt"/>
                <a:ea typeface="Segoe UI Symbol" pitchFamily="34" charset="0"/>
              </a:rPr>
              <a:t>Gaining Insight in the Two Universe World</a:t>
            </a:r>
          </a:p>
          <a:p>
            <a:endParaRPr lang="en-US" sz="3800" dirty="0">
              <a:solidFill>
                <a:srgbClr val="FFFF00"/>
              </a:solidFill>
              <a:latin typeface="+mn-lt"/>
              <a:ea typeface="Segoe UI Symbol" pitchFamily="34" charset="0"/>
            </a:endParaRPr>
          </a:p>
        </p:txBody>
      </p:sp>
      <p:sp>
        <p:nvSpPr>
          <p:cNvPr id="3" name="Slide Number Placeholder 2"/>
          <p:cNvSpPr>
            <a:spLocks noGrp="1"/>
          </p:cNvSpPr>
          <p:nvPr>
            <p:ph type="sldNum" sz="quarter" idx="12"/>
          </p:nvPr>
        </p:nvSpPr>
        <p:spPr/>
        <p:txBody>
          <a:bodyPr/>
          <a:lstStyle/>
          <a:p>
            <a:fld id="{D238DE23-19AF-4869-9198-2E937C0385B6}" type="slidenum">
              <a:rPr lang="en-US" smtClean="0"/>
              <a:t>17</a:t>
            </a:fld>
            <a:endParaRPr lang="en-US"/>
          </a:p>
        </p:txBody>
      </p:sp>
      <p:sp>
        <p:nvSpPr>
          <p:cNvPr id="23" name="Content Placeholder 2"/>
          <p:cNvSpPr txBox="1">
            <a:spLocks/>
          </p:cNvSpPr>
          <p:nvPr/>
        </p:nvSpPr>
        <p:spPr bwMode="auto">
          <a:xfrm>
            <a:off x="337296" y="5181600"/>
            <a:ext cx="8501904" cy="1255367"/>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SzPct val="50000"/>
              <a:buFont typeface="Wingdings" pitchFamily="2" charset="2"/>
              <a:buChar char="q"/>
              <a:defRPr sz="2800">
                <a:solidFill>
                  <a:srgbClr val="040408"/>
                </a:solidFill>
                <a:latin typeface="+mn-lt"/>
                <a:ea typeface="Tahoma" pitchFamily="34" charset="0"/>
                <a:cs typeface="Tahoma" pitchFamily="34" charset="0"/>
              </a:defRPr>
            </a:lvl1pPr>
            <a:lvl2pPr marL="742950" indent="-285750" algn="l" rtl="0" eaLnBrk="1" fontAlgn="base" hangingPunct="1">
              <a:spcBef>
                <a:spcPct val="20000"/>
              </a:spcBef>
              <a:spcAft>
                <a:spcPct val="0"/>
              </a:spcAft>
              <a:buClr>
                <a:schemeClr val="tx2"/>
              </a:buClr>
              <a:buSzPct val="50000"/>
              <a:buFont typeface="Wingdings" pitchFamily="2" charset="2"/>
              <a:buChar char="q"/>
              <a:defRPr sz="2400">
                <a:solidFill>
                  <a:schemeClr val="tx2"/>
                </a:solidFill>
                <a:latin typeface="+mn-lt"/>
                <a:ea typeface="Tahoma" pitchFamily="34" charset="0"/>
                <a:cs typeface="Tahoma" pitchFamily="34" charset="0"/>
              </a:defRPr>
            </a:lvl2pPr>
            <a:lvl3pPr marL="1143000" indent="-228600" algn="l" rtl="0" eaLnBrk="1" fontAlgn="base" hangingPunct="1">
              <a:spcBef>
                <a:spcPct val="20000"/>
              </a:spcBef>
              <a:spcAft>
                <a:spcPct val="0"/>
              </a:spcAft>
              <a:buClr>
                <a:schemeClr val="tx2"/>
              </a:buClr>
              <a:buSzPct val="50000"/>
              <a:buFont typeface="Wingdings" pitchFamily="2" charset="2"/>
              <a:buChar char="q"/>
              <a:defRPr sz="2000">
                <a:solidFill>
                  <a:schemeClr val="tx2"/>
                </a:solidFill>
                <a:latin typeface="+mn-lt"/>
                <a:ea typeface="Tahoma" pitchFamily="34" charset="0"/>
                <a:cs typeface="Tahoma" pitchFamily="34" charset="0"/>
              </a:defRPr>
            </a:lvl3pPr>
            <a:lvl4pPr marL="16002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4pPr>
            <a:lvl5pPr marL="20574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5pPr>
            <a:lvl6pPr marL="25146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6pPr>
            <a:lvl7pPr marL="29718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7pPr>
            <a:lvl8pPr marL="34290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8pPr>
            <a:lvl9pPr marL="38862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9pPr>
          </a:lstStyle>
          <a:p>
            <a:pPr marL="0" indent="0" algn="ctr">
              <a:spcBef>
                <a:spcPts val="0"/>
              </a:spcBef>
              <a:buNone/>
            </a:pPr>
            <a:r>
              <a:rPr lang="en-US" sz="3600" dirty="0" smtClean="0">
                <a:solidFill>
                  <a:schemeClr val="tx1"/>
                </a:solidFill>
                <a:effectLst>
                  <a:outerShdw blurRad="38100" dist="38100" dir="2700000" algn="tl">
                    <a:srgbClr val="000000">
                      <a:alpha val="43137"/>
                    </a:srgbClr>
                  </a:outerShdw>
                </a:effectLst>
                <a:latin typeface="Andy" pitchFamily="66" charset="0"/>
              </a:rPr>
              <a:t>What is the best solution for answering </a:t>
            </a:r>
          </a:p>
          <a:p>
            <a:pPr marL="0" indent="0" algn="ctr">
              <a:spcBef>
                <a:spcPts val="0"/>
              </a:spcBef>
              <a:buNone/>
            </a:pPr>
            <a:r>
              <a:rPr lang="en-US" sz="3600" dirty="0" smtClean="0">
                <a:solidFill>
                  <a:schemeClr val="tx1"/>
                </a:solidFill>
                <a:effectLst>
                  <a:outerShdw blurRad="38100" dist="38100" dir="2700000" algn="tl">
                    <a:srgbClr val="000000">
                      <a:alpha val="43137"/>
                    </a:srgbClr>
                  </a:outerShdw>
                </a:effectLst>
                <a:latin typeface="Andy" pitchFamily="66" charset="0"/>
              </a:rPr>
              <a:t>questions that span the two?</a:t>
            </a:r>
          </a:p>
          <a:p>
            <a:pPr algn="ctr"/>
            <a:endParaRPr lang="en-US" sz="3600" b="0" dirty="0" smtClean="0">
              <a:solidFill>
                <a:schemeClr val="tx1"/>
              </a:solidFill>
              <a:latin typeface="Andy" pitchFamily="66" charset="0"/>
            </a:endParaRPr>
          </a:p>
        </p:txBody>
      </p:sp>
      <p:grpSp>
        <p:nvGrpSpPr>
          <p:cNvPr id="2" name="Group 1"/>
          <p:cNvGrpSpPr/>
          <p:nvPr/>
        </p:nvGrpSpPr>
        <p:grpSpPr>
          <a:xfrm>
            <a:off x="2209800" y="1603789"/>
            <a:ext cx="4762862" cy="3425411"/>
            <a:chOff x="4038600" y="1219200"/>
            <a:chExt cx="4762862" cy="3425411"/>
          </a:xfrm>
        </p:grpSpPr>
        <p:grpSp>
          <p:nvGrpSpPr>
            <p:cNvPr id="7" name="Group 6"/>
            <p:cNvGrpSpPr/>
            <p:nvPr/>
          </p:nvGrpSpPr>
          <p:grpSpPr>
            <a:xfrm>
              <a:off x="4038600" y="1219200"/>
              <a:ext cx="4762862" cy="1552648"/>
              <a:chOff x="4038600" y="1219200"/>
              <a:chExt cx="4762862" cy="1552648"/>
            </a:xfrm>
          </p:grpSpPr>
          <p:grpSp>
            <p:nvGrpSpPr>
              <p:cNvPr id="17" name="Group 16"/>
              <p:cNvGrpSpPr/>
              <p:nvPr/>
            </p:nvGrpSpPr>
            <p:grpSpPr>
              <a:xfrm>
                <a:off x="6480658" y="1219200"/>
                <a:ext cx="2320804" cy="1460737"/>
                <a:chOff x="212852" y="1344257"/>
                <a:chExt cx="3276600" cy="1981200"/>
              </a:xfrm>
            </p:grpSpPr>
            <p:sp>
              <p:nvSpPr>
                <p:cNvPr id="18" name="Cloud 17"/>
                <p:cNvSpPr/>
                <p:nvPr/>
              </p:nvSpPr>
              <p:spPr bwMode="auto">
                <a:xfrm>
                  <a:off x="212852" y="1344257"/>
                  <a:ext cx="3276600" cy="1981200"/>
                </a:xfrm>
                <a:prstGeom prst="cloud">
                  <a:avLst/>
                </a:prstGeom>
                <a:blipFill dpi="0" rotWithShape="1">
                  <a:blip r:embed="rId2">
                    <a:alphaModFix amt="70000"/>
                  </a:blip>
                  <a:srcRect/>
                  <a:stretch>
                    <a:fillRect/>
                  </a:stretch>
                </a:blipFill>
                <a:ln w="19050" cap="flat" cmpd="sng" algn="ctr">
                  <a:solidFill>
                    <a:schemeClr val="bg1">
                      <a:lumMod val="50000"/>
                    </a:schemeClr>
                  </a:solidFill>
                  <a:prstDash val="solid"/>
                  <a:round/>
                  <a:headEnd type="none" w="med" len="med"/>
                  <a:tailEnd type="none" w="med" len="med"/>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a:lstStyle/>
                <a:p>
                  <a:pPr algn="ctr"/>
                  <a:endParaRPr lang="en-US" sz="1600" b="0" dirty="0" smtClean="0">
                    <a:latin typeface="+mn-lt"/>
                  </a:endParaRPr>
                </a:p>
              </p:txBody>
            </p:sp>
            <p:sp>
              <p:nvSpPr>
                <p:cNvPr id="19" name="Rectangle 18"/>
                <p:cNvSpPr/>
                <p:nvPr/>
              </p:nvSpPr>
              <p:spPr>
                <a:xfrm>
                  <a:off x="1086664" y="2226609"/>
                  <a:ext cx="1904192" cy="542670"/>
                </a:xfrm>
                <a:prstGeom prst="rect">
                  <a:avLst/>
                </a:prstGeom>
                <a:solidFill>
                  <a:schemeClr val="bg1"/>
                </a:solidFill>
                <a:effectLst>
                  <a:softEdge rad="127000"/>
                </a:effectLst>
              </p:spPr>
              <p:txBody>
                <a:bodyPr wrap="square">
                  <a:spAutoFit/>
                </a:bodyPr>
                <a:lstStyle/>
                <a:p>
                  <a:pPr algn="ctr"/>
                  <a:r>
                    <a:rPr lang="en-US" sz="2000" b="1" dirty="0" smtClean="0">
                      <a:latin typeface="+mj-lt"/>
                    </a:rPr>
                    <a:t>RDBMS</a:t>
                  </a:r>
                  <a:endParaRPr lang="en-US" sz="2000" b="1" dirty="0">
                    <a:latin typeface="+mj-lt"/>
                  </a:endParaRPr>
                </a:p>
              </p:txBody>
            </p:sp>
          </p:grpSp>
          <p:grpSp>
            <p:nvGrpSpPr>
              <p:cNvPr id="20" name="Group 19"/>
              <p:cNvGrpSpPr/>
              <p:nvPr/>
            </p:nvGrpSpPr>
            <p:grpSpPr>
              <a:xfrm>
                <a:off x="4038600" y="1219200"/>
                <a:ext cx="2362200" cy="1552648"/>
                <a:chOff x="597195" y="3810000"/>
                <a:chExt cx="3295599" cy="1976490"/>
              </a:xfrm>
            </p:grpSpPr>
            <p:sp>
              <p:nvSpPr>
                <p:cNvPr id="21" name="Cloud 20"/>
                <p:cNvSpPr/>
                <p:nvPr/>
              </p:nvSpPr>
              <p:spPr bwMode="auto">
                <a:xfrm>
                  <a:off x="597195" y="3810000"/>
                  <a:ext cx="3295599" cy="1976490"/>
                </a:xfrm>
                <a:prstGeom prst="cloud">
                  <a:avLst/>
                </a:prstGeom>
                <a:blipFill dpi="0" rotWithShape="1">
                  <a:blip r:embed="rId3">
                    <a:alphaModFix amt="70000"/>
                  </a:blip>
                  <a:srcRect/>
                  <a:stretch>
                    <a:fillRect/>
                  </a:stretch>
                </a:blipFill>
                <a:ln w="19050" cap="flat" cmpd="sng" algn="ctr">
                  <a:solidFill>
                    <a:schemeClr val="bg1">
                      <a:lumMod val="50000"/>
                    </a:schemeClr>
                  </a:solidFill>
                  <a:prstDash val="solid"/>
                  <a:round/>
                  <a:headEnd type="none" w="med" len="med"/>
                  <a:tailEnd type="none" w="med" len="med"/>
                </a:ln>
                <a:effectLst>
                  <a:outerShdw blurRad="76200" dir="18900000" sy="23000" kx="-1200000" algn="bl" rotWithShape="0">
                    <a:prstClr val="black">
                      <a:alpha val="2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a:lstStyle/>
                <a:p>
                  <a:pPr algn="ctr"/>
                  <a:endParaRPr lang="en-US" sz="1800" dirty="0" smtClean="0">
                    <a:latin typeface="+mn-lt"/>
                  </a:endParaRPr>
                </a:p>
              </p:txBody>
            </p:sp>
            <p:sp>
              <p:nvSpPr>
                <p:cNvPr id="22" name="Rectangle 21"/>
                <p:cNvSpPr/>
                <p:nvPr/>
              </p:nvSpPr>
              <p:spPr>
                <a:xfrm>
                  <a:off x="1352538" y="4708522"/>
                  <a:ext cx="2221326" cy="509332"/>
                </a:xfrm>
                <a:prstGeom prst="rect">
                  <a:avLst/>
                </a:prstGeom>
                <a:solidFill>
                  <a:schemeClr val="bg1"/>
                </a:solidFill>
                <a:effectLst>
                  <a:softEdge rad="127000"/>
                </a:effectLst>
              </p:spPr>
              <p:txBody>
                <a:bodyPr wrap="square">
                  <a:spAutoFit/>
                </a:bodyPr>
                <a:lstStyle/>
                <a:p>
                  <a:pPr algn="ctr"/>
                  <a:r>
                    <a:rPr lang="en-US" sz="2000" b="1" dirty="0" err="1" smtClean="0">
                      <a:latin typeface="+mj-lt"/>
                    </a:rPr>
                    <a:t>Hadoop</a:t>
                  </a:r>
                  <a:endParaRPr lang="en-US" sz="2000" b="1" dirty="0">
                    <a:latin typeface="+mj-lt"/>
                  </a:endParaRPr>
                </a:p>
              </p:txBody>
            </p:sp>
          </p:grpSp>
        </p:grpSp>
        <p:grpSp>
          <p:nvGrpSpPr>
            <p:cNvPr id="5" name="Group 4"/>
            <p:cNvGrpSpPr/>
            <p:nvPr/>
          </p:nvGrpSpPr>
          <p:grpSpPr>
            <a:xfrm>
              <a:off x="4754517" y="2822518"/>
              <a:ext cx="3331029" cy="1822093"/>
              <a:chOff x="5073828" y="2822518"/>
              <a:chExt cx="3331029" cy="1822093"/>
            </a:xfrm>
          </p:grpSpPr>
          <p:sp>
            <p:nvSpPr>
              <p:cNvPr id="41" name="Rectangle 40"/>
              <p:cNvSpPr/>
              <p:nvPr/>
            </p:nvSpPr>
            <p:spPr bwMode="auto">
              <a:xfrm>
                <a:off x="5073828" y="3276600"/>
                <a:ext cx="3331029" cy="45655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spc="-50" dirty="0" smtClean="0">
                    <a:solidFill>
                      <a:schemeClr val="tx1"/>
                    </a:solidFill>
                    <a:effectLst>
                      <a:outerShdw blurRad="38100" dist="38100" dir="2700000" algn="tl">
                        <a:srgbClr val="000000">
                          <a:alpha val="43137"/>
                        </a:srgbClr>
                      </a:outerShdw>
                    </a:effectLst>
                    <a:latin typeface="Stencil" pitchFamily="82" charset="0"/>
                    <a:ea typeface="Segoe UI" pitchFamily="34" charset="0"/>
                    <a:cs typeface="Segoe UI" pitchFamily="34" charset="0"/>
                  </a:rPr>
                  <a:t>Combine</a:t>
                </a:r>
                <a:endParaRPr lang="en-US" sz="2400" spc="-50" dirty="0">
                  <a:solidFill>
                    <a:schemeClr val="tx1"/>
                  </a:solidFill>
                  <a:effectLst>
                    <a:outerShdw blurRad="38100" dist="38100" dir="2700000" algn="tl">
                      <a:srgbClr val="000000">
                        <a:alpha val="43137"/>
                      </a:srgbClr>
                    </a:outerShdw>
                  </a:effectLst>
                  <a:latin typeface="Stencil" pitchFamily="82" charset="0"/>
                  <a:ea typeface="Segoe UI" pitchFamily="34" charset="0"/>
                  <a:cs typeface="Segoe UI" pitchFamily="34" charset="0"/>
                </a:endParaRPr>
              </a:p>
            </p:txBody>
          </p:sp>
          <p:sp>
            <p:nvSpPr>
              <p:cNvPr id="54" name="Rectangle 53"/>
              <p:cNvSpPr/>
              <p:nvPr/>
            </p:nvSpPr>
            <p:spPr bwMode="auto">
              <a:xfrm>
                <a:off x="5863042" y="4188057"/>
                <a:ext cx="1752601" cy="4565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800" spc="-50" dirty="0" smtClean="0">
                    <a:solidFill>
                      <a:schemeClr val="tx1"/>
                    </a:solidFill>
                    <a:latin typeface="Segoe UI" pitchFamily="34" charset="0"/>
                    <a:ea typeface="Segoe UI" pitchFamily="34" charset="0"/>
                    <a:cs typeface="Segoe UI" pitchFamily="34" charset="0"/>
                  </a:rPr>
                  <a:t>Insight</a:t>
                </a:r>
                <a:endParaRPr lang="en-US" sz="2800" spc="-50" dirty="0">
                  <a:solidFill>
                    <a:schemeClr val="tx1"/>
                  </a:solidFill>
                  <a:latin typeface="Segoe UI" pitchFamily="34" charset="0"/>
                  <a:ea typeface="Segoe UI" pitchFamily="34" charset="0"/>
                  <a:cs typeface="Segoe UI" pitchFamily="34" charset="0"/>
                </a:endParaRPr>
              </a:p>
            </p:txBody>
          </p:sp>
          <p:grpSp>
            <p:nvGrpSpPr>
              <p:cNvPr id="4" name="Group 3"/>
              <p:cNvGrpSpPr/>
              <p:nvPr/>
            </p:nvGrpSpPr>
            <p:grpSpPr>
              <a:xfrm>
                <a:off x="5439129" y="2822518"/>
                <a:ext cx="2600426" cy="445629"/>
                <a:chOff x="5324374" y="2822518"/>
                <a:chExt cx="2600426" cy="445629"/>
              </a:xfrm>
            </p:grpSpPr>
            <p:cxnSp>
              <p:nvCxnSpPr>
                <p:cNvPr id="24" name="Straight Connector 23"/>
                <p:cNvCxnSpPr/>
                <p:nvPr/>
              </p:nvCxnSpPr>
              <p:spPr>
                <a:xfrm flipV="1">
                  <a:off x="5324374" y="2822518"/>
                  <a:ext cx="0" cy="445629"/>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924800" y="2822518"/>
                  <a:ext cx="0" cy="445629"/>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6739342" y="3733154"/>
                <a:ext cx="0" cy="445629"/>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6" name="Content Placeholder 2"/>
          <p:cNvSpPr txBox="1">
            <a:spLocks/>
          </p:cNvSpPr>
          <p:nvPr/>
        </p:nvSpPr>
        <p:spPr bwMode="auto">
          <a:xfrm>
            <a:off x="640577" y="914400"/>
            <a:ext cx="7970023" cy="1143000"/>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SzPct val="50000"/>
              <a:buFont typeface="Wingdings" pitchFamily="2" charset="2"/>
              <a:buChar char="q"/>
              <a:defRPr sz="2800">
                <a:solidFill>
                  <a:srgbClr val="040408"/>
                </a:solidFill>
                <a:latin typeface="+mn-lt"/>
                <a:ea typeface="Tahoma" pitchFamily="34" charset="0"/>
                <a:cs typeface="Tahoma" pitchFamily="34" charset="0"/>
              </a:defRPr>
            </a:lvl1pPr>
            <a:lvl2pPr marL="742950" indent="-285750" algn="l" rtl="0" eaLnBrk="1" fontAlgn="base" hangingPunct="1">
              <a:spcBef>
                <a:spcPct val="20000"/>
              </a:spcBef>
              <a:spcAft>
                <a:spcPct val="0"/>
              </a:spcAft>
              <a:buClr>
                <a:schemeClr val="tx2"/>
              </a:buClr>
              <a:buSzPct val="50000"/>
              <a:buFont typeface="Wingdings" pitchFamily="2" charset="2"/>
              <a:buChar char="q"/>
              <a:defRPr sz="2400">
                <a:solidFill>
                  <a:schemeClr val="tx2"/>
                </a:solidFill>
                <a:latin typeface="+mn-lt"/>
                <a:ea typeface="Tahoma" pitchFamily="34" charset="0"/>
                <a:cs typeface="Tahoma" pitchFamily="34" charset="0"/>
              </a:defRPr>
            </a:lvl2pPr>
            <a:lvl3pPr marL="1143000" indent="-228600" algn="l" rtl="0" eaLnBrk="1" fontAlgn="base" hangingPunct="1">
              <a:spcBef>
                <a:spcPct val="20000"/>
              </a:spcBef>
              <a:spcAft>
                <a:spcPct val="0"/>
              </a:spcAft>
              <a:buClr>
                <a:schemeClr val="tx2"/>
              </a:buClr>
              <a:buSzPct val="50000"/>
              <a:buFont typeface="Wingdings" pitchFamily="2" charset="2"/>
              <a:buChar char="q"/>
              <a:defRPr sz="2000">
                <a:solidFill>
                  <a:schemeClr val="tx2"/>
                </a:solidFill>
                <a:latin typeface="+mn-lt"/>
                <a:ea typeface="Tahoma" pitchFamily="34" charset="0"/>
                <a:cs typeface="Tahoma" pitchFamily="34" charset="0"/>
              </a:defRPr>
            </a:lvl3pPr>
            <a:lvl4pPr marL="16002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4pPr>
            <a:lvl5pPr marL="20574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5pPr>
            <a:lvl6pPr marL="25146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6pPr>
            <a:lvl7pPr marL="29718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7pPr>
            <a:lvl8pPr marL="34290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8pPr>
            <a:lvl9pPr marL="38862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9pPr>
          </a:lstStyle>
          <a:p>
            <a:pPr marL="0" indent="0" algn="ctr">
              <a:buNone/>
            </a:pPr>
            <a:r>
              <a:rPr lang="en-US" sz="3600" dirty="0" smtClean="0">
                <a:solidFill>
                  <a:schemeClr val="tx1"/>
                </a:solidFill>
                <a:latin typeface="Andy" pitchFamily="66" charset="0"/>
              </a:rPr>
              <a:t>Assume that you have data in both universes</a:t>
            </a:r>
            <a:endParaRPr lang="en-US" sz="3600" b="0" dirty="0" smtClean="0">
              <a:solidFill>
                <a:schemeClr val="tx1"/>
              </a:solidFill>
              <a:latin typeface="Andy" pitchFamily="66" charset="0"/>
            </a:endParaRPr>
          </a:p>
          <a:p>
            <a:pPr lvl="2"/>
            <a:endParaRPr lang="en-US" sz="3600" b="0" dirty="0" smtClean="0">
              <a:solidFill>
                <a:schemeClr val="tx1"/>
              </a:solidFill>
              <a:latin typeface="Andy" pitchFamily="66" charset="0"/>
            </a:endParaRPr>
          </a:p>
          <a:p>
            <a:endParaRPr lang="en-US" sz="3600" b="0" dirty="0" smtClean="0">
              <a:solidFill>
                <a:schemeClr val="tx1"/>
              </a:solidFill>
              <a:latin typeface="Andy" pitchFamily="66" charset="0"/>
            </a:endParaRPr>
          </a:p>
        </p:txBody>
      </p:sp>
    </p:spTree>
    <p:extLst>
      <p:ext uri="{BB962C8B-B14F-4D97-AF65-F5344CB8AC3E}">
        <p14:creationId xmlns:p14="http://schemas.microsoft.com/office/powerpoint/2010/main" val="31777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7390"/>
          <a:stretch/>
        </p:blipFill>
        <p:spPr>
          <a:xfrm>
            <a:off x="1840740" y="1935058"/>
            <a:ext cx="4636260" cy="4437859"/>
          </a:xfrm>
          <a:prstGeom prst="rect">
            <a:avLst/>
          </a:prstGeom>
        </p:spPr>
      </p:pic>
      <p:sp>
        <p:nvSpPr>
          <p:cNvPr id="2" name="Title 1"/>
          <p:cNvSpPr>
            <a:spLocks noGrp="1"/>
          </p:cNvSpPr>
          <p:nvPr>
            <p:ph type="title"/>
          </p:nvPr>
        </p:nvSpPr>
        <p:spPr>
          <a:xfrm>
            <a:off x="1178938" y="1309402"/>
            <a:ext cx="2590800" cy="443198"/>
          </a:xfrm>
        </p:spPr>
        <p:txBody>
          <a:bodyPr/>
          <a:lstStyle/>
          <a:p>
            <a:pPr algn="ctr"/>
            <a:r>
              <a:rPr lang="en-US" sz="3200" b="1" dirty="0" err="1" smtClean="0">
                <a:solidFill>
                  <a:schemeClr val="accent2"/>
                </a:solidFill>
                <a:effectLst>
                  <a:outerShdw blurRad="38100" dist="38100" dir="2700000" algn="tl">
                    <a:srgbClr val="000000">
                      <a:alpha val="43137"/>
                    </a:srgbClr>
                  </a:outerShdw>
                </a:effectLst>
              </a:rPr>
              <a:t>Sqoop</a:t>
            </a:r>
            <a:endParaRPr lang="en-US" sz="3200" b="1" dirty="0">
              <a:solidFill>
                <a:schemeClr val="accent2"/>
              </a:solidFill>
              <a:effectLst>
                <a:outerShdw blurRad="38100" dist="38100" dir="2700000" algn="tl">
                  <a:srgbClr val="000000">
                    <a:alpha val="43137"/>
                  </a:srgbClr>
                </a:outerShdw>
              </a:effectLst>
            </a:endParaRPr>
          </a:p>
        </p:txBody>
      </p:sp>
      <p:sp>
        <p:nvSpPr>
          <p:cNvPr id="5" name="Title 1"/>
          <p:cNvSpPr txBox="1">
            <a:spLocks/>
          </p:cNvSpPr>
          <p:nvPr/>
        </p:nvSpPr>
        <p:spPr>
          <a:xfrm>
            <a:off x="5057775" y="1309402"/>
            <a:ext cx="2895600" cy="443198"/>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lang="en-US" sz="3200" b="1" dirty="0" smtClean="0">
                <a:solidFill>
                  <a:schemeClr val="accent3"/>
                </a:solidFill>
                <a:effectLst>
                  <a:outerShdw blurRad="38100" dist="38100" dir="2700000" algn="tl">
                    <a:srgbClr val="000000">
                      <a:alpha val="43137"/>
                    </a:srgbClr>
                  </a:outerShdw>
                </a:effectLst>
                <a:latin typeface="+mn-lt"/>
              </a:rPr>
              <a:t>Polybase</a:t>
            </a:r>
            <a:endParaRPr lang="en-US" sz="3200" b="1" dirty="0">
              <a:solidFill>
                <a:schemeClr val="accent3"/>
              </a:solidFill>
              <a:effectLst>
                <a:outerShdw blurRad="38100" dist="38100" dir="2700000" algn="tl">
                  <a:srgbClr val="000000">
                    <a:alpha val="43137"/>
                  </a:srgbClr>
                </a:outerShdw>
              </a:effectLst>
              <a:latin typeface="+mn-lt"/>
            </a:endParaRPr>
          </a:p>
        </p:txBody>
      </p:sp>
      <p:sp>
        <p:nvSpPr>
          <p:cNvPr id="6" name="Title 1"/>
          <p:cNvSpPr txBox="1">
            <a:spLocks/>
          </p:cNvSpPr>
          <p:nvPr/>
        </p:nvSpPr>
        <p:spPr>
          <a:xfrm>
            <a:off x="389436" y="228600"/>
            <a:ext cx="8363938" cy="997196"/>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3600" dirty="0" smtClean="0">
                <a:solidFill>
                  <a:srgbClr val="FFFF00"/>
                </a:solidFill>
                <a:latin typeface="+mn-lt"/>
              </a:rPr>
              <a:t>The Two Universe World:</a:t>
            </a:r>
          </a:p>
          <a:p>
            <a:r>
              <a:rPr lang="en-US" sz="3600" dirty="0" smtClean="0"/>
              <a:t>	1 Problem, 2 Alternative Solutions</a:t>
            </a:r>
            <a:endParaRPr lang="en-US" sz="3600" dirty="0"/>
          </a:p>
        </p:txBody>
      </p:sp>
      <p:grpSp>
        <p:nvGrpSpPr>
          <p:cNvPr id="48" name="Group 47"/>
          <p:cNvGrpSpPr/>
          <p:nvPr/>
        </p:nvGrpSpPr>
        <p:grpSpPr>
          <a:xfrm>
            <a:off x="0" y="1317921"/>
            <a:ext cx="10710414" cy="5486400"/>
            <a:chOff x="-1566414" y="1376868"/>
            <a:chExt cx="10710414" cy="5486400"/>
          </a:xfrm>
        </p:grpSpPr>
        <p:cxnSp>
          <p:nvCxnSpPr>
            <p:cNvPr id="11" name="Straight Connector 10"/>
            <p:cNvCxnSpPr/>
            <p:nvPr/>
          </p:nvCxnSpPr>
          <p:spPr>
            <a:xfrm>
              <a:off x="2530632" y="1376868"/>
              <a:ext cx="0" cy="5486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66414" y="1981200"/>
              <a:ext cx="1071041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410200" y="2182802"/>
            <a:ext cx="2590800" cy="2494376"/>
            <a:chOff x="6248400" y="2230024"/>
            <a:chExt cx="2590800" cy="2494376"/>
          </a:xfrm>
        </p:grpSpPr>
        <p:sp>
          <p:nvSpPr>
            <p:cNvPr id="39" name="Rectangle 38"/>
            <p:cNvSpPr/>
            <p:nvPr/>
          </p:nvSpPr>
          <p:spPr bwMode="auto">
            <a:xfrm>
              <a:off x="7924800" y="3810000"/>
              <a:ext cx="914400" cy="914400"/>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6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HDFS</a:t>
              </a:r>
              <a:endParaRPr lang="en-US" sz="16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auto">
            <a:xfrm>
              <a:off x="6248400" y="3810000"/>
              <a:ext cx="914400" cy="9144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6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SQL </a:t>
              </a:r>
              <a:endParaRPr lang="en-US" sz="16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Rectangle 40"/>
            <p:cNvSpPr/>
            <p:nvPr/>
          </p:nvSpPr>
          <p:spPr bwMode="auto">
            <a:xfrm>
              <a:off x="6248400" y="2985849"/>
              <a:ext cx="2590800" cy="42791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chemeClr val="tx1"/>
                  </a:solidFill>
                  <a:latin typeface="Segoe UI" pitchFamily="34" charset="0"/>
                  <a:ea typeface="Segoe UI" pitchFamily="34" charset="0"/>
                  <a:cs typeface="Segoe UI" pitchFamily="34" charset="0"/>
                </a:rPr>
                <a:t>SQL SERVER PDW</a:t>
              </a:r>
              <a:endParaRPr lang="en-US" b="1" spc="-50" dirty="0">
                <a:solidFill>
                  <a:schemeClr val="tx1"/>
                </a:solidFill>
                <a:latin typeface="Segoe UI" pitchFamily="34" charset="0"/>
                <a:ea typeface="Segoe UI" pitchFamily="34" charset="0"/>
                <a:cs typeface="Segoe UI" pitchFamily="34" charset="0"/>
              </a:endParaRPr>
            </a:p>
          </p:txBody>
        </p:sp>
        <p:sp>
          <p:nvSpPr>
            <p:cNvPr id="42" name="TextBox 41"/>
            <p:cNvSpPr txBox="1"/>
            <p:nvPr/>
          </p:nvSpPr>
          <p:spPr>
            <a:xfrm>
              <a:off x="6526637" y="2230024"/>
              <a:ext cx="1881925" cy="369332"/>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latin typeface="Segoe UI Light" pitchFamily="34" charset="0"/>
                </a:rPr>
                <a:t>T-SQL Queries</a:t>
              </a:r>
            </a:p>
          </p:txBody>
        </p:sp>
        <p:cxnSp>
          <p:nvCxnSpPr>
            <p:cNvPr id="43" name="Straight Connector 42"/>
            <p:cNvCxnSpPr/>
            <p:nvPr/>
          </p:nvCxnSpPr>
          <p:spPr>
            <a:xfrm>
              <a:off x="7467600" y="2667000"/>
              <a:ext cx="0" cy="27432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82000" y="3459480"/>
              <a:ext cx="0" cy="32004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629400" y="3459480"/>
              <a:ext cx="0" cy="320040"/>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D238DE23-19AF-4869-9198-2E937C0385B6}" type="slidenum">
              <a:rPr lang="en-US" smtClean="0"/>
              <a:t>18</a:t>
            </a:fld>
            <a:endParaRPr lang="en-US"/>
          </a:p>
        </p:txBody>
      </p:sp>
      <p:grpSp>
        <p:nvGrpSpPr>
          <p:cNvPr id="7" name="Group 6"/>
          <p:cNvGrpSpPr/>
          <p:nvPr/>
        </p:nvGrpSpPr>
        <p:grpSpPr>
          <a:xfrm>
            <a:off x="1243431" y="2302119"/>
            <a:ext cx="2590800" cy="3020234"/>
            <a:chOff x="1243431" y="2302119"/>
            <a:chExt cx="2590800" cy="3020234"/>
          </a:xfrm>
        </p:grpSpPr>
        <p:sp>
          <p:nvSpPr>
            <p:cNvPr id="9" name="Rectangle 8"/>
            <p:cNvSpPr/>
            <p:nvPr/>
          </p:nvSpPr>
          <p:spPr bwMode="auto">
            <a:xfrm>
              <a:off x="1243431" y="3429990"/>
              <a:ext cx="914400" cy="9144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6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RDBMS</a:t>
              </a:r>
              <a:endParaRPr lang="en-US" sz="16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50" name="Group 49"/>
            <p:cNvGrpSpPr/>
            <p:nvPr/>
          </p:nvGrpSpPr>
          <p:grpSpPr>
            <a:xfrm>
              <a:off x="1700631" y="3066611"/>
              <a:ext cx="1752600" cy="2255742"/>
              <a:chOff x="685800" y="3306858"/>
              <a:chExt cx="1752600" cy="2255742"/>
            </a:xfrm>
          </p:grpSpPr>
          <p:sp>
            <p:nvSpPr>
              <p:cNvPr id="16" name="Circular Arrow 15"/>
              <p:cNvSpPr/>
              <p:nvPr/>
            </p:nvSpPr>
            <p:spPr bwMode="auto">
              <a:xfrm flipH="1" flipV="1">
                <a:off x="685800" y="3306858"/>
                <a:ext cx="1752600" cy="2255742"/>
              </a:xfrm>
              <a:prstGeom prst="circular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TextBox 17"/>
              <p:cNvSpPr txBox="1"/>
              <p:nvPr/>
            </p:nvSpPr>
            <p:spPr>
              <a:xfrm>
                <a:off x="1295400" y="5194237"/>
                <a:ext cx="586186" cy="246221"/>
              </a:xfrm>
              <a:prstGeom prst="rect">
                <a:avLst/>
              </a:prstGeom>
              <a:noFill/>
            </p:spPr>
            <p:txBody>
              <a:bodyPr wrap="none" lIns="0" tIns="0" rIns="0" bIns="0" rtlCol="0">
                <a:spAutoFit/>
              </a:bodyPr>
              <a:lstStyle/>
              <a:p>
                <a:r>
                  <a:rPr lang="en-US" sz="1600" dirty="0" smtClean="0">
                    <a:solidFill>
                      <a:schemeClr val="bg1"/>
                    </a:solidFill>
                  </a:rPr>
                  <a:t>Export</a:t>
                </a:r>
              </a:p>
            </p:txBody>
          </p:sp>
        </p:grpSp>
        <p:grpSp>
          <p:nvGrpSpPr>
            <p:cNvPr id="4" name="Group 3"/>
            <p:cNvGrpSpPr/>
            <p:nvPr/>
          </p:nvGrpSpPr>
          <p:grpSpPr>
            <a:xfrm>
              <a:off x="2919831" y="3264953"/>
              <a:ext cx="914400" cy="1079437"/>
              <a:chOff x="2919831" y="3264953"/>
              <a:chExt cx="914400" cy="1079437"/>
            </a:xfrm>
          </p:grpSpPr>
          <p:sp>
            <p:nvSpPr>
              <p:cNvPr id="8" name="Rectangle 7"/>
              <p:cNvSpPr/>
              <p:nvPr/>
            </p:nvSpPr>
            <p:spPr bwMode="auto">
              <a:xfrm>
                <a:off x="2919831" y="3429990"/>
                <a:ext cx="914400" cy="914400"/>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6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HDFS</a:t>
                </a:r>
                <a:endParaRPr lang="en-US" sz="16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auto">
              <a:xfrm>
                <a:off x="2919831" y="3264953"/>
                <a:ext cx="914400" cy="42791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MR</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15" name="Circular Arrow 14"/>
            <p:cNvSpPr/>
            <p:nvPr/>
          </p:nvSpPr>
          <p:spPr bwMode="auto">
            <a:xfrm>
              <a:off x="1620708" y="2302119"/>
              <a:ext cx="1752600" cy="2255742"/>
            </a:xfrm>
            <a:prstGeom prst="circular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TextBox 16"/>
            <p:cNvSpPr txBox="1"/>
            <p:nvPr/>
          </p:nvSpPr>
          <p:spPr>
            <a:xfrm>
              <a:off x="2221662" y="2406640"/>
              <a:ext cx="618246"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rPr>
                <a:t>Import</a:t>
              </a:r>
            </a:p>
          </p:txBody>
        </p:sp>
      </p:grpSp>
      <p:sp>
        <p:nvSpPr>
          <p:cNvPr id="47" name="Rectangle 46"/>
          <p:cNvSpPr/>
          <p:nvPr/>
        </p:nvSpPr>
        <p:spPr>
          <a:xfrm>
            <a:off x="5345682" y="5077100"/>
            <a:ext cx="3314700" cy="1015663"/>
          </a:xfrm>
          <a:prstGeom prst="rect">
            <a:avLst/>
          </a:prstGeom>
        </p:spPr>
        <p:txBody>
          <a:bodyPr wrap="square">
            <a:spAutoFit/>
          </a:bodyPr>
          <a:lstStyle/>
          <a:p>
            <a:pPr algn="ctr"/>
            <a:r>
              <a:rPr lang="en-US" sz="2000" dirty="0" smtClean="0"/>
              <a:t>Leverage PDW and </a:t>
            </a:r>
            <a:r>
              <a:rPr lang="en-US" sz="2000" dirty="0" err="1" smtClean="0"/>
              <a:t>Hadoop</a:t>
            </a:r>
            <a:r>
              <a:rPr lang="en-US" sz="2000" dirty="0" smtClean="0"/>
              <a:t> to run queries against RDBMS </a:t>
            </a:r>
            <a:r>
              <a:rPr lang="en-US" sz="2000" u="sng" dirty="0" smtClean="0">
                <a:solidFill>
                  <a:schemeClr val="accent2"/>
                </a:solidFill>
              </a:rPr>
              <a:t>and</a:t>
            </a:r>
            <a:r>
              <a:rPr lang="en-US" sz="2000" dirty="0" smtClean="0"/>
              <a:t> HDFS</a:t>
            </a:r>
            <a:endParaRPr lang="en-US" sz="2000" dirty="0"/>
          </a:p>
        </p:txBody>
      </p:sp>
    </p:spTree>
    <p:extLst>
      <p:ext uri="{BB962C8B-B14F-4D97-AF65-F5344CB8AC3E}">
        <p14:creationId xmlns:p14="http://schemas.microsoft.com/office/powerpoint/2010/main" val="191758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25"/>
                                      </p:to>
                                    </p:set>
                                    <p:animEffect filter="image" prLst="opacity: 0.25">
                                      <p:cBhvr rctx="IE">
                                        <p:cTn id="7" dur="indefinite"/>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38DE23-19AF-4869-9198-2E937C0385B6}" type="slidenum">
              <a:rPr lang="en-US" smtClean="0"/>
              <a:t>19</a:t>
            </a:fld>
            <a:endParaRPr lang="en-US"/>
          </a:p>
        </p:txBody>
      </p:sp>
      <p:graphicFrame>
        <p:nvGraphicFramePr>
          <p:cNvPr id="37" name="Table 36"/>
          <p:cNvGraphicFramePr>
            <a:graphicFrameLocks noGrp="1"/>
          </p:cNvGraphicFramePr>
          <p:nvPr>
            <p:extLst>
              <p:ext uri="{D42A27DB-BD31-4B8C-83A1-F6EECF244321}">
                <p14:modId xmlns:p14="http://schemas.microsoft.com/office/powerpoint/2010/main" val="2988403706"/>
              </p:ext>
            </p:extLst>
          </p:nvPr>
        </p:nvGraphicFramePr>
        <p:xfrm>
          <a:off x="3112916" y="2906737"/>
          <a:ext cx="5494808" cy="3217160"/>
        </p:xfrm>
        <a:graphic>
          <a:graphicData uri="http://schemas.openxmlformats.org/drawingml/2006/table">
            <a:tbl>
              <a:tblPr firstRow="1" bandRow="1">
                <a:tableStyleId>{5C22544A-7EE6-4342-B048-85BDC9FD1C3A}</a:tableStyleId>
              </a:tblPr>
              <a:tblGrid>
                <a:gridCol w="2578333"/>
                <a:gridCol w="2916475"/>
              </a:tblGrid>
              <a:tr h="1608580">
                <a:tc>
                  <a:txBody>
                    <a:bodyPr/>
                    <a:lstStyle/>
                    <a:p>
                      <a:r>
                        <a:rPr lang="en-US" b="1" dirty="0" smtClean="0">
                          <a:solidFill>
                            <a:schemeClr val="bg1"/>
                          </a:solidFill>
                          <a:latin typeface="+mj-lt"/>
                        </a:rPr>
                        <a:t/>
                      </a:r>
                      <a:br>
                        <a:rPr lang="en-US" b="1" dirty="0" smtClean="0">
                          <a:solidFill>
                            <a:schemeClr val="bg1"/>
                          </a:solidFill>
                          <a:latin typeface="+mj-lt"/>
                        </a:rPr>
                      </a:br>
                      <a:endParaRPr lang="en-US" b="1" dirty="0">
                        <a:solidFill>
                          <a:schemeClr val="bg1"/>
                        </a:solidFill>
                        <a:latin typeface="+mj-lt"/>
                      </a:endParaRPr>
                    </a:p>
                  </a:txBody>
                  <a:tcPr/>
                </a:tc>
                <a:tc>
                  <a:txBody>
                    <a:bodyPr/>
                    <a:lstStyle/>
                    <a:p>
                      <a:endParaRPr lang="en-US" dirty="0">
                        <a:latin typeface="+mj-lt"/>
                      </a:endParaRPr>
                    </a:p>
                  </a:txBody>
                  <a:tcPr/>
                </a:tc>
              </a:tr>
              <a:tr h="1608580">
                <a:tc>
                  <a:txBody>
                    <a:bodyPr/>
                    <a:lstStyle/>
                    <a:p>
                      <a:endParaRPr lang="en-US" b="1" dirty="0">
                        <a:latin typeface="+mj-lt"/>
                      </a:endParaRPr>
                    </a:p>
                  </a:txBody>
                  <a:tcPr/>
                </a:tc>
                <a:tc>
                  <a:txBody>
                    <a:bodyPr/>
                    <a:lstStyle/>
                    <a:p>
                      <a:pPr marL="0" indent="0">
                        <a:buFont typeface="Arial" pitchFamily="34" charset="0"/>
                        <a:buNone/>
                      </a:pPr>
                      <a:endParaRPr lang="en-US" b="1" baseline="0" dirty="0" smtClean="0">
                        <a:latin typeface="+mj-lt"/>
                      </a:endParaRPr>
                    </a:p>
                  </a:txBody>
                  <a:tcPr/>
                </a:tc>
              </a:tr>
            </a:tbl>
          </a:graphicData>
        </a:graphic>
      </p:graphicFrame>
      <p:grpSp>
        <p:nvGrpSpPr>
          <p:cNvPr id="44" name="Group 43"/>
          <p:cNvGrpSpPr/>
          <p:nvPr/>
        </p:nvGrpSpPr>
        <p:grpSpPr>
          <a:xfrm>
            <a:off x="3757669" y="2413652"/>
            <a:ext cx="3913530" cy="587373"/>
            <a:chOff x="4156359" y="1114997"/>
            <a:chExt cx="3913530" cy="587373"/>
          </a:xfrm>
        </p:grpSpPr>
        <p:sp>
          <p:nvSpPr>
            <p:cNvPr id="53" name="Rectangle 52"/>
            <p:cNvSpPr/>
            <p:nvPr/>
          </p:nvSpPr>
          <p:spPr>
            <a:xfrm>
              <a:off x="4156359" y="1114997"/>
              <a:ext cx="1538434" cy="584775"/>
            </a:xfrm>
            <a:prstGeom prst="rect">
              <a:avLst/>
            </a:prstGeom>
          </p:spPr>
          <p:txBody>
            <a:bodyPr wrap="none">
              <a:spAutoFit/>
            </a:bodyPr>
            <a:lstStyle/>
            <a:p>
              <a:pPr algn="ctr" defTabSz="685848" fontAlgn="base">
                <a:spcBef>
                  <a:spcPct val="0"/>
                </a:spcBef>
                <a:spcAft>
                  <a:spcPct val="0"/>
                </a:spcAft>
              </a:pPr>
              <a:r>
                <a:rPr lang="en-US" sz="3200" spc="-75" dirty="0" smtClean="0">
                  <a:solidFill>
                    <a:srgbClr val="FFFF00"/>
                  </a:solidFill>
                  <a:latin typeface="Andy" pitchFamily="66" charset="0"/>
                  <a:ea typeface="Segoe UI" pitchFamily="34" charset="0"/>
                  <a:cs typeface="Segoe UI" pitchFamily="34" charset="0"/>
                </a:rPr>
                <a:t>Approach</a:t>
              </a:r>
              <a:endParaRPr lang="en-US" sz="3200" spc="-75" dirty="0">
                <a:solidFill>
                  <a:srgbClr val="FFFF00"/>
                </a:solidFill>
                <a:latin typeface="Andy" pitchFamily="66" charset="0"/>
                <a:ea typeface="Segoe UI" pitchFamily="34" charset="0"/>
                <a:cs typeface="Segoe UI" pitchFamily="34" charset="0"/>
              </a:endParaRPr>
            </a:p>
          </p:txBody>
        </p:sp>
        <p:sp>
          <p:nvSpPr>
            <p:cNvPr id="54" name="Rectangle 53"/>
            <p:cNvSpPr/>
            <p:nvPr/>
          </p:nvSpPr>
          <p:spPr>
            <a:xfrm>
              <a:off x="6104286" y="1117595"/>
              <a:ext cx="1965603" cy="584775"/>
            </a:xfrm>
            <a:prstGeom prst="rect">
              <a:avLst/>
            </a:prstGeom>
          </p:spPr>
          <p:txBody>
            <a:bodyPr wrap="none">
              <a:spAutoFit/>
            </a:bodyPr>
            <a:lstStyle/>
            <a:p>
              <a:pPr algn="ctr" defTabSz="685848" fontAlgn="base">
                <a:spcBef>
                  <a:spcPct val="0"/>
                </a:spcBef>
                <a:spcAft>
                  <a:spcPct val="0"/>
                </a:spcAft>
              </a:pPr>
              <a:r>
                <a:rPr lang="en-US" sz="3200" spc="-75" dirty="0" smtClean="0">
                  <a:solidFill>
                    <a:srgbClr val="FFFF00"/>
                  </a:solidFill>
                  <a:latin typeface="Andy" pitchFamily="66" charset="0"/>
                  <a:ea typeface="Segoe UI" pitchFamily="34" charset="0"/>
                  <a:cs typeface="Segoe UI" pitchFamily="34" charset="0"/>
                </a:rPr>
                <a:t> Drawbacks</a:t>
              </a:r>
              <a:endParaRPr lang="en-US" sz="3200" spc="-75" dirty="0">
                <a:solidFill>
                  <a:srgbClr val="FFFF00"/>
                </a:solidFill>
                <a:latin typeface="Andy" pitchFamily="66" charset="0"/>
                <a:ea typeface="Segoe UI" pitchFamily="34" charset="0"/>
                <a:cs typeface="Segoe UI" pitchFamily="34" charset="0"/>
              </a:endParaRPr>
            </a:p>
          </p:txBody>
        </p:sp>
      </p:grpSp>
      <p:sp>
        <p:nvSpPr>
          <p:cNvPr id="55" name="Rectangle 54"/>
          <p:cNvSpPr/>
          <p:nvPr/>
        </p:nvSpPr>
        <p:spPr>
          <a:xfrm>
            <a:off x="3121325" y="2906737"/>
            <a:ext cx="2590800" cy="1631216"/>
          </a:xfrm>
          <a:prstGeom prst="rect">
            <a:avLst/>
          </a:prstGeom>
        </p:spPr>
        <p:txBody>
          <a:bodyPr wrap="square">
            <a:spAutoFit/>
          </a:bodyPr>
          <a:lstStyle/>
          <a:p>
            <a:r>
              <a:rPr lang="en-US" sz="2000" b="1" dirty="0" smtClean="0">
                <a:solidFill>
                  <a:schemeClr val="bg1"/>
                </a:solidFill>
                <a:latin typeface="Andy" pitchFamily="66" charset="0"/>
              </a:rPr>
              <a:t>Do analysis  using </a:t>
            </a:r>
            <a:r>
              <a:rPr lang="en-US" sz="2000" b="1" dirty="0" err="1" smtClean="0">
                <a:solidFill>
                  <a:schemeClr val="bg1"/>
                </a:solidFill>
                <a:latin typeface="Andy" pitchFamily="66" charset="0"/>
              </a:rPr>
              <a:t>MapReduce</a:t>
            </a:r>
            <a:r>
              <a:rPr lang="en-US" sz="2000" b="1" dirty="0" smtClean="0">
                <a:solidFill>
                  <a:schemeClr val="bg1"/>
                </a:solidFill>
                <a:latin typeface="Andy" pitchFamily="66" charset="0"/>
              </a:rPr>
              <a:t>        </a:t>
            </a:r>
          </a:p>
          <a:p>
            <a:r>
              <a:rPr lang="en-US" sz="2000" b="1" dirty="0" smtClean="0">
                <a:solidFill>
                  <a:schemeClr val="bg1"/>
                </a:solidFill>
                <a:latin typeface="Andy" pitchFamily="66" charset="0"/>
              </a:rPr>
              <a:t/>
            </a:r>
            <a:br>
              <a:rPr lang="en-US" sz="2000" b="1" dirty="0" smtClean="0">
                <a:solidFill>
                  <a:schemeClr val="bg1"/>
                </a:solidFill>
                <a:latin typeface="Andy" pitchFamily="66" charset="0"/>
              </a:rPr>
            </a:br>
            <a:r>
              <a:rPr lang="en-US" sz="2000" b="1" dirty="0" err="1" smtClean="0">
                <a:solidFill>
                  <a:schemeClr val="bg1"/>
                </a:solidFill>
                <a:latin typeface="Andy" pitchFamily="66" charset="0"/>
              </a:rPr>
              <a:t>Sqoop</a:t>
            </a:r>
            <a:r>
              <a:rPr lang="en-US" sz="2000" b="1" dirty="0" smtClean="0">
                <a:solidFill>
                  <a:schemeClr val="bg1"/>
                </a:solidFill>
                <a:latin typeface="Andy" pitchFamily="66" charset="0"/>
              </a:rPr>
              <a:t> used to pull data from RDBMS</a:t>
            </a:r>
            <a:endParaRPr lang="en-US" sz="2000" b="1" dirty="0">
              <a:solidFill>
                <a:schemeClr val="bg1"/>
              </a:solidFill>
              <a:latin typeface="Andy" pitchFamily="66" charset="0"/>
            </a:endParaRPr>
          </a:p>
        </p:txBody>
      </p:sp>
      <p:sp>
        <p:nvSpPr>
          <p:cNvPr id="56" name="Rectangle 55"/>
          <p:cNvSpPr/>
          <p:nvPr/>
        </p:nvSpPr>
        <p:spPr>
          <a:xfrm>
            <a:off x="5700402" y="2906737"/>
            <a:ext cx="2731698" cy="1631216"/>
          </a:xfrm>
          <a:prstGeom prst="rect">
            <a:avLst/>
          </a:prstGeom>
        </p:spPr>
        <p:txBody>
          <a:bodyPr wrap="square">
            <a:spAutoFit/>
          </a:bodyPr>
          <a:lstStyle/>
          <a:p>
            <a:r>
              <a:rPr lang="en-US" sz="2000" b="1" dirty="0" smtClean="0">
                <a:solidFill>
                  <a:schemeClr val="bg1"/>
                </a:solidFill>
                <a:latin typeface="Andy" pitchFamily="66" charset="0"/>
              </a:rPr>
              <a:t>Must be able to program </a:t>
            </a:r>
            <a:r>
              <a:rPr lang="en-US" sz="2000" b="1" dirty="0" err="1" smtClean="0">
                <a:solidFill>
                  <a:schemeClr val="bg1"/>
                </a:solidFill>
                <a:latin typeface="Andy" pitchFamily="66" charset="0"/>
              </a:rPr>
              <a:t>MapReduce</a:t>
            </a:r>
            <a:r>
              <a:rPr lang="en-US" sz="2000" b="1" dirty="0" smtClean="0">
                <a:solidFill>
                  <a:schemeClr val="bg1"/>
                </a:solidFill>
                <a:latin typeface="Andy" pitchFamily="66" charset="0"/>
              </a:rPr>
              <a:t> jobs</a:t>
            </a:r>
            <a:br>
              <a:rPr lang="en-US" sz="2000" b="1" dirty="0" smtClean="0">
                <a:solidFill>
                  <a:schemeClr val="bg1"/>
                </a:solidFill>
                <a:latin typeface="Andy" pitchFamily="66" charset="0"/>
              </a:rPr>
            </a:br>
            <a:r>
              <a:rPr lang="en-US" sz="2000" b="1" dirty="0" smtClean="0">
                <a:solidFill>
                  <a:schemeClr val="bg1"/>
                </a:solidFill>
                <a:latin typeface="Andy" pitchFamily="66" charset="0"/>
              </a:rPr>
              <a:t/>
            </a:r>
            <a:br>
              <a:rPr lang="en-US" sz="2000" b="1" dirty="0" smtClean="0">
                <a:solidFill>
                  <a:schemeClr val="bg1"/>
                </a:solidFill>
                <a:latin typeface="Andy" pitchFamily="66" charset="0"/>
              </a:rPr>
            </a:br>
            <a:r>
              <a:rPr lang="en-US" sz="2000" b="1" dirty="0" err="1" smtClean="0">
                <a:solidFill>
                  <a:schemeClr val="bg1"/>
                </a:solidFill>
                <a:latin typeface="Andy" pitchFamily="66" charset="0"/>
              </a:rPr>
              <a:t>Sqoop</a:t>
            </a:r>
            <a:r>
              <a:rPr lang="en-US" sz="2000" b="1" dirty="0" smtClean="0">
                <a:solidFill>
                  <a:schemeClr val="bg1"/>
                </a:solidFill>
                <a:latin typeface="Andy" pitchFamily="66" charset="0"/>
              </a:rPr>
              <a:t> as a DB connector has terrible performance</a:t>
            </a:r>
            <a:endParaRPr lang="en-US" sz="2000" b="1" dirty="0">
              <a:solidFill>
                <a:schemeClr val="bg1"/>
              </a:solidFill>
              <a:latin typeface="Andy" pitchFamily="66" charset="0"/>
            </a:endParaRPr>
          </a:p>
        </p:txBody>
      </p:sp>
      <p:sp>
        <p:nvSpPr>
          <p:cNvPr id="57" name="Rectangle 56"/>
          <p:cNvSpPr/>
          <p:nvPr/>
        </p:nvSpPr>
        <p:spPr>
          <a:xfrm>
            <a:off x="5712124" y="4495800"/>
            <a:ext cx="2609491" cy="1631216"/>
          </a:xfrm>
          <a:prstGeom prst="rect">
            <a:avLst/>
          </a:prstGeom>
        </p:spPr>
        <p:txBody>
          <a:bodyPr wrap="square">
            <a:spAutoFit/>
          </a:bodyPr>
          <a:lstStyle/>
          <a:p>
            <a:r>
              <a:rPr lang="en-US" sz="2000" b="1" dirty="0" smtClean="0">
                <a:solidFill>
                  <a:schemeClr val="bg1"/>
                </a:solidFill>
                <a:latin typeface="Andy" pitchFamily="66" charset="0"/>
              </a:rPr>
              <a:t>Data might not fit in RDBMS</a:t>
            </a:r>
          </a:p>
          <a:p>
            <a:endParaRPr lang="en-US" sz="2000" b="1" dirty="0">
              <a:solidFill>
                <a:schemeClr val="bg1"/>
              </a:solidFill>
              <a:latin typeface="Andy" pitchFamily="66" charset="0"/>
            </a:endParaRPr>
          </a:p>
          <a:p>
            <a:r>
              <a:rPr lang="en-US" sz="2000" b="1" dirty="0" smtClean="0">
                <a:solidFill>
                  <a:schemeClr val="bg1"/>
                </a:solidFill>
                <a:latin typeface="Andy" pitchFamily="66" charset="0"/>
              </a:rPr>
              <a:t>Bad performance as load not parallelized</a:t>
            </a:r>
            <a:endParaRPr lang="en-US" sz="2000" b="1" dirty="0">
              <a:solidFill>
                <a:schemeClr val="bg1"/>
              </a:solidFill>
              <a:latin typeface="Andy" pitchFamily="66" charset="0"/>
            </a:endParaRPr>
          </a:p>
        </p:txBody>
      </p:sp>
      <p:sp>
        <p:nvSpPr>
          <p:cNvPr id="58" name="Rectangle 57"/>
          <p:cNvSpPr/>
          <p:nvPr/>
        </p:nvSpPr>
        <p:spPr>
          <a:xfrm>
            <a:off x="3124703" y="4540984"/>
            <a:ext cx="2709629" cy="1631216"/>
          </a:xfrm>
          <a:prstGeom prst="rect">
            <a:avLst/>
          </a:prstGeom>
        </p:spPr>
        <p:txBody>
          <a:bodyPr wrap="square">
            <a:spAutoFit/>
          </a:bodyPr>
          <a:lstStyle/>
          <a:p>
            <a:r>
              <a:rPr lang="en-US" sz="2000" b="1" dirty="0" smtClean="0">
                <a:solidFill>
                  <a:schemeClr val="bg1"/>
                </a:solidFill>
                <a:latin typeface="Andy" pitchFamily="66" charset="0"/>
              </a:rPr>
              <a:t>Do analysis using the RDBMS</a:t>
            </a:r>
          </a:p>
          <a:p>
            <a:endParaRPr lang="en-US" sz="2000" b="1" dirty="0">
              <a:solidFill>
                <a:schemeClr val="bg1"/>
              </a:solidFill>
              <a:latin typeface="Andy" pitchFamily="66" charset="0"/>
            </a:endParaRPr>
          </a:p>
          <a:p>
            <a:r>
              <a:rPr lang="en-US" sz="2000" b="1" dirty="0" err="1" smtClean="0">
                <a:solidFill>
                  <a:schemeClr val="bg1"/>
                </a:solidFill>
                <a:latin typeface="Andy" pitchFamily="66" charset="0"/>
              </a:rPr>
              <a:t>Sqoop</a:t>
            </a:r>
            <a:r>
              <a:rPr lang="en-US" sz="2000" b="1" dirty="0" smtClean="0">
                <a:solidFill>
                  <a:schemeClr val="bg1"/>
                </a:solidFill>
                <a:latin typeface="Andy" pitchFamily="66" charset="0"/>
              </a:rPr>
              <a:t> used to export HDFS data into RDBMS</a:t>
            </a:r>
          </a:p>
        </p:txBody>
      </p:sp>
      <p:sp>
        <p:nvSpPr>
          <p:cNvPr id="4" name="Title 3"/>
          <p:cNvSpPr>
            <a:spLocks noGrp="1"/>
          </p:cNvSpPr>
          <p:nvPr>
            <p:ph type="title"/>
          </p:nvPr>
        </p:nvSpPr>
        <p:spPr>
          <a:xfrm>
            <a:off x="270104" y="228600"/>
            <a:ext cx="5444896" cy="609398"/>
          </a:xfrm>
        </p:spPr>
        <p:txBody>
          <a:bodyPr/>
          <a:lstStyle/>
          <a:p>
            <a:r>
              <a:rPr lang="en-US" sz="4400" dirty="0" smtClean="0"/>
              <a:t>Alternative #1 </a:t>
            </a:r>
            <a:r>
              <a:rPr lang="en-US" sz="4400" dirty="0" smtClean="0">
                <a:solidFill>
                  <a:schemeClr val="accent2"/>
                </a:solidFill>
              </a:rPr>
              <a:t>- </a:t>
            </a:r>
            <a:r>
              <a:rPr lang="en-US" sz="4400" dirty="0" err="1" smtClean="0">
                <a:solidFill>
                  <a:schemeClr val="accent2"/>
                </a:solidFill>
              </a:rPr>
              <a:t>Sqoop</a:t>
            </a:r>
            <a:endParaRPr lang="en-US" sz="4400" dirty="0">
              <a:solidFill>
                <a:schemeClr val="accent2"/>
              </a:solidFill>
            </a:endParaRPr>
          </a:p>
        </p:txBody>
      </p:sp>
      <p:sp>
        <p:nvSpPr>
          <p:cNvPr id="23" name="Rectangle 22"/>
          <p:cNvSpPr/>
          <p:nvPr/>
        </p:nvSpPr>
        <p:spPr bwMode="auto">
          <a:xfrm>
            <a:off x="308523" y="2251662"/>
            <a:ext cx="914400" cy="9144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6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RDBMS</a:t>
            </a:r>
            <a:endParaRPr lang="en-US" sz="16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24" name="Group 23"/>
          <p:cNvGrpSpPr/>
          <p:nvPr/>
        </p:nvGrpSpPr>
        <p:grpSpPr>
          <a:xfrm>
            <a:off x="792116" y="1888283"/>
            <a:ext cx="1752600" cy="2255742"/>
            <a:chOff x="685800" y="3306858"/>
            <a:chExt cx="1752600" cy="2255742"/>
          </a:xfrm>
        </p:grpSpPr>
        <p:sp>
          <p:nvSpPr>
            <p:cNvPr id="25" name="Circular Arrow 24"/>
            <p:cNvSpPr/>
            <p:nvPr/>
          </p:nvSpPr>
          <p:spPr bwMode="auto">
            <a:xfrm flipH="1" flipV="1">
              <a:off x="685800" y="3306858"/>
              <a:ext cx="1752600" cy="2255742"/>
            </a:xfrm>
            <a:prstGeom prst="circular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TextBox 25"/>
            <p:cNvSpPr txBox="1"/>
            <p:nvPr/>
          </p:nvSpPr>
          <p:spPr>
            <a:xfrm>
              <a:off x="1295400" y="5194237"/>
              <a:ext cx="586186" cy="246221"/>
            </a:xfrm>
            <a:prstGeom prst="rect">
              <a:avLst/>
            </a:prstGeom>
            <a:noFill/>
          </p:spPr>
          <p:txBody>
            <a:bodyPr wrap="none" lIns="0" tIns="0" rIns="0" bIns="0" rtlCol="0">
              <a:spAutoFit/>
            </a:bodyPr>
            <a:lstStyle/>
            <a:p>
              <a:r>
                <a:rPr lang="en-US" sz="1600" dirty="0" smtClean="0">
                  <a:solidFill>
                    <a:schemeClr val="bg1"/>
                  </a:solidFill>
                </a:rPr>
                <a:t>Export</a:t>
              </a:r>
            </a:p>
          </p:txBody>
        </p:sp>
      </p:grpSp>
      <p:grpSp>
        <p:nvGrpSpPr>
          <p:cNvPr id="27" name="Group 26"/>
          <p:cNvGrpSpPr/>
          <p:nvPr/>
        </p:nvGrpSpPr>
        <p:grpSpPr>
          <a:xfrm>
            <a:off x="1984923" y="2086625"/>
            <a:ext cx="914400" cy="1079437"/>
            <a:chOff x="2919831" y="3264953"/>
            <a:chExt cx="914400" cy="1079437"/>
          </a:xfrm>
        </p:grpSpPr>
        <p:sp>
          <p:nvSpPr>
            <p:cNvPr id="28" name="Rectangle 27"/>
            <p:cNvSpPr/>
            <p:nvPr/>
          </p:nvSpPr>
          <p:spPr bwMode="auto">
            <a:xfrm>
              <a:off x="2919831" y="3429990"/>
              <a:ext cx="914400" cy="914400"/>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6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HDFS</a:t>
              </a:r>
              <a:endParaRPr lang="en-US" sz="16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auto">
            <a:xfrm>
              <a:off x="2919831" y="3264953"/>
              <a:ext cx="914400" cy="42791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MR</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2" name="Group 1"/>
          <p:cNvGrpSpPr/>
          <p:nvPr/>
        </p:nvGrpSpPr>
        <p:grpSpPr>
          <a:xfrm>
            <a:off x="685800" y="1123791"/>
            <a:ext cx="1752600" cy="2255742"/>
            <a:chOff x="1187950" y="1646693"/>
            <a:chExt cx="1752600" cy="2255742"/>
          </a:xfrm>
        </p:grpSpPr>
        <p:sp>
          <p:nvSpPr>
            <p:cNvPr id="30" name="Circular Arrow 29"/>
            <p:cNvSpPr/>
            <p:nvPr/>
          </p:nvSpPr>
          <p:spPr bwMode="auto">
            <a:xfrm>
              <a:off x="1187950" y="1646693"/>
              <a:ext cx="1752600" cy="2255742"/>
            </a:xfrm>
            <a:prstGeom prst="circular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TextBox 30"/>
            <p:cNvSpPr txBox="1"/>
            <p:nvPr/>
          </p:nvSpPr>
          <p:spPr>
            <a:xfrm>
              <a:off x="1788904" y="1751214"/>
              <a:ext cx="618246"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rPr>
                <a:t>Import</a:t>
              </a:r>
            </a:p>
          </p:txBody>
        </p:sp>
      </p:grpSp>
      <p:pic>
        <p:nvPicPr>
          <p:cNvPr id="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269" y="161858"/>
            <a:ext cx="3213593" cy="224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839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9"/>
                                          </p:stCondLst>
                                        </p:cTn>
                                        <p:tgtEl>
                                          <p:spTgt spid="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9"/>
                                          </p:stCondLst>
                                        </p:cTn>
                                        <p:tgtEl>
                                          <p:spTgt spid="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9"/>
                                          </p:stCondLst>
                                        </p:cTn>
                                        <p:tgtEl>
                                          <p:spTgt spid="5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xEl>
                                              <p:pRg st="0" end="0"/>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8">
                                            <p:txEl>
                                              <p:pRg st="2" end="2"/>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6" presetClass="emph" presetSubtype="0" fill="hold" grpId="1" nodeType="withEffect">
                                  <p:stCondLst>
                                    <p:cond delay="0"/>
                                  </p:stCondLst>
                                  <p:iterate type="lt">
                                    <p:tmPct val="4000"/>
                                  </p:iterate>
                                  <p:childTnLst>
                                    <p:set>
                                      <p:cBhvr override="childStyle">
                                        <p:cTn id="33" dur="10" fill="hold"/>
                                        <p:tgtEl>
                                          <p:spTgt spid="55">
                                            <p:txEl>
                                              <p:pRg st="0" end="0"/>
                                            </p:txEl>
                                          </p:spTgt>
                                        </p:tgtEl>
                                        <p:attrNameLst>
                                          <p:attrName>style.color</p:attrName>
                                        </p:attrNameLst>
                                      </p:cBhvr>
                                      <p:to>
                                        <p:clrVal>
                                          <a:schemeClr val="bg2"/>
                                        </p:clrVal>
                                      </p:to>
                                    </p:set>
                                    <p:set>
                                      <p:cBhvr>
                                        <p:cTn id="34" dur="10" fill="hold"/>
                                        <p:tgtEl>
                                          <p:spTgt spid="55">
                                            <p:txEl>
                                              <p:pRg st="0" end="0"/>
                                            </p:txEl>
                                          </p:spTgt>
                                        </p:tgtEl>
                                        <p:attrNameLst>
                                          <p:attrName>fillcolor</p:attrName>
                                        </p:attrNameLst>
                                      </p:cBhvr>
                                      <p:to>
                                        <p:clrVal>
                                          <a:schemeClr val="bg2"/>
                                        </p:clrVal>
                                      </p:to>
                                    </p:set>
                                    <p:set>
                                      <p:cBhvr>
                                        <p:cTn id="35" dur="10" fill="hold"/>
                                        <p:tgtEl>
                                          <p:spTgt spid="55">
                                            <p:txEl>
                                              <p:pRg st="0" end="0"/>
                                            </p:txEl>
                                          </p:spTgt>
                                        </p:tgtEl>
                                        <p:attrNameLst>
                                          <p:attrName>fill.type</p:attrName>
                                        </p:attrNameLst>
                                      </p:cBhvr>
                                      <p:to>
                                        <p:strVal val="solid"/>
                                      </p:to>
                                    </p:set>
                                  </p:childTnLst>
                                </p:cTn>
                              </p:par>
                              <p:par>
                                <p:cTn id="36" presetID="16" presetClass="emph" presetSubtype="0" fill="hold" grpId="1" nodeType="withEffect">
                                  <p:stCondLst>
                                    <p:cond delay="0"/>
                                  </p:stCondLst>
                                  <p:iterate type="lt">
                                    <p:tmPct val="4000"/>
                                  </p:iterate>
                                  <p:childTnLst>
                                    <p:set>
                                      <p:cBhvr override="childStyle">
                                        <p:cTn id="37" dur="10" fill="hold"/>
                                        <p:tgtEl>
                                          <p:spTgt spid="55">
                                            <p:txEl>
                                              <p:pRg st="1" end="1"/>
                                            </p:txEl>
                                          </p:spTgt>
                                        </p:tgtEl>
                                        <p:attrNameLst>
                                          <p:attrName>style.color</p:attrName>
                                        </p:attrNameLst>
                                      </p:cBhvr>
                                      <p:to>
                                        <p:clrVal>
                                          <a:schemeClr val="bg2"/>
                                        </p:clrVal>
                                      </p:to>
                                    </p:set>
                                    <p:set>
                                      <p:cBhvr>
                                        <p:cTn id="38" dur="10" fill="hold"/>
                                        <p:tgtEl>
                                          <p:spTgt spid="55">
                                            <p:txEl>
                                              <p:pRg st="1" end="1"/>
                                            </p:txEl>
                                          </p:spTgt>
                                        </p:tgtEl>
                                        <p:attrNameLst>
                                          <p:attrName>fillcolor</p:attrName>
                                        </p:attrNameLst>
                                      </p:cBhvr>
                                      <p:to>
                                        <p:clrVal>
                                          <a:schemeClr val="bg2"/>
                                        </p:clrVal>
                                      </p:to>
                                    </p:set>
                                    <p:set>
                                      <p:cBhvr>
                                        <p:cTn id="39" dur="10" fill="hold"/>
                                        <p:tgtEl>
                                          <p:spTgt spid="55">
                                            <p:txEl>
                                              <p:pRg st="1" end="1"/>
                                            </p:txEl>
                                          </p:spTgt>
                                        </p:tgtEl>
                                        <p:attrNameLst>
                                          <p:attrName>fill.type</p:attrName>
                                        </p:attrNameLst>
                                      </p:cBhvr>
                                      <p:to>
                                        <p:strVal val="solid"/>
                                      </p:to>
                                    </p:set>
                                  </p:childTnLst>
                                </p:cTn>
                              </p:par>
                              <p:par>
                                <p:cTn id="40" presetID="16" presetClass="emph" presetSubtype="0" fill="hold" grpId="1" nodeType="withEffect">
                                  <p:stCondLst>
                                    <p:cond delay="0"/>
                                  </p:stCondLst>
                                  <p:iterate type="lt">
                                    <p:tmPct val="4000"/>
                                  </p:iterate>
                                  <p:childTnLst>
                                    <p:set>
                                      <p:cBhvr override="childStyle">
                                        <p:cTn id="41" dur="10" fill="hold"/>
                                        <p:tgtEl>
                                          <p:spTgt spid="56">
                                            <p:txEl>
                                              <p:pRg st="0" end="0"/>
                                            </p:txEl>
                                          </p:spTgt>
                                        </p:tgtEl>
                                        <p:attrNameLst>
                                          <p:attrName>style.color</p:attrName>
                                        </p:attrNameLst>
                                      </p:cBhvr>
                                      <p:to>
                                        <p:clrVal>
                                          <a:schemeClr val="bg2"/>
                                        </p:clrVal>
                                      </p:to>
                                    </p:set>
                                    <p:set>
                                      <p:cBhvr>
                                        <p:cTn id="42" dur="10" fill="hold"/>
                                        <p:tgtEl>
                                          <p:spTgt spid="56">
                                            <p:txEl>
                                              <p:pRg st="0" end="0"/>
                                            </p:txEl>
                                          </p:spTgt>
                                        </p:tgtEl>
                                        <p:attrNameLst>
                                          <p:attrName>fillcolor</p:attrName>
                                        </p:attrNameLst>
                                      </p:cBhvr>
                                      <p:to>
                                        <p:clrVal>
                                          <a:schemeClr val="bg2"/>
                                        </p:clrVal>
                                      </p:to>
                                    </p:set>
                                    <p:set>
                                      <p:cBhvr>
                                        <p:cTn id="43" dur="10" fill="hold"/>
                                        <p:tgtEl>
                                          <p:spTgt spid="56">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uiExpand="1" build="allAtOnce"/>
      <p:bldP spid="55" grpId="1" uiExpand="1" build="allAtOnce"/>
      <p:bldP spid="56" grpId="0" build="allAtOnce"/>
      <p:bldP spid="56" grpId="1" build="allAtOnce"/>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9436" y="228600"/>
            <a:ext cx="8363938" cy="997196"/>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3600" dirty="0" smtClean="0">
                <a:solidFill>
                  <a:srgbClr val="FFFF00"/>
                </a:solidFill>
                <a:latin typeface="+mn-lt"/>
              </a:rPr>
              <a:t>Gaining Insight in the Two Universe World</a:t>
            </a:r>
          </a:p>
          <a:p>
            <a:endParaRPr lang="en-US" sz="3600" dirty="0">
              <a:solidFill>
                <a:srgbClr val="FFFF00"/>
              </a:solidFill>
              <a:latin typeface="+mn-lt"/>
            </a:endParaRPr>
          </a:p>
        </p:txBody>
      </p:sp>
      <p:sp>
        <p:nvSpPr>
          <p:cNvPr id="3" name="Slide Number Placeholder 2"/>
          <p:cNvSpPr>
            <a:spLocks noGrp="1"/>
          </p:cNvSpPr>
          <p:nvPr>
            <p:ph type="sldNum" sz="quarter" idx="12"/>
          </p:nvPr>
        </p:nvSpPr>
        <p:spPr/>
        <p:txBody>
          <a:bodyPr/>
          <a:lstStyle/>
          <a:p>
            <a:fld id="{D238DE23-19AF-4869-9198-2E937C0385B6}" type="slidenum">
              <a:rPr lang="en-US" smtClean="0"/>
              <a:t>2</a:t>
            </a:fld>
            <a:endParaRPr lang="en-US"/>
          </a:p>
        </p:txBody>
      </p:sp>
      <p:sp>
        <p:nvSpPr>
          <p:cNvPr id="16" name="Content Placeholder 2"/>
          <p:cNvSpPr txBox="1">
            <a:spLocks/>
          </p:cNvSpPr>
          <p:nvPr/>
        </p:nvSpPr>
        <p:spPr bwMode="auto">
          <a:xfrm>
            <a:off x="259577" y="825263"/>
            <a:ext cx="3912732" cy="2081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2"/>
              </a:buClr>
              <a:buSzPct val="50000"/>
              <a:buFont typeface="Wingdings" pitchFamily="2" charset="2"/>
              <a:buChar char="q"/>
              <a:defRPr sz="2800">
                <a:solidFill>
                  <a:srgbClr val="040408"/>
                </a:solidFill>
                <a:latin typeface="+mn-lt"/>
                <a:ea typeface="Tahoma" pitchFamily="34" charset="0"/>
                <a:cs typeface="Tahoma" pitchFamily="34" charset="0"/>
              </a:defRPr>
            </a:lvl1pPr>
            <a:lvl2pPr marL="742950" indent="-285750" algn="l" rtl="0" eaLnBrk="1" fontAlgn="base" hangingPunct="1">
              <a:spcBef>
                <a:spcPct val="20000"/>
              </a:spcBef>
              <a:spcAft>
                <a:spcPct val="0"/>
              </a:spcAft>
              <a:buClr>
                <a:schemeClr val="tx2"/>
              </a:buClr>
              <a:buSzPct val="50000"/>
              <a:buFont typeface="Wingdings" pitchFamily="2" charset="2"/>
              <a:buChar char="q"/>
              <a:defRPr sz="2400">
                <a:solidFill>
                  <a:schemeClr val="tx2"/>
                </a:solidFill>
                <a:latin typeface="+mn-lt"/>
                <a:ea typeface="Tahoma" pitchFamily="34" charset="0"/>
                <a:cs typeface="Tahoma" pitchFamily="34" charset="0"/>
              </a:defRPr>
            </a:lvl2pPr>
            <a:lvl3pPr marL="1143000" indent="-228600" algn="l" rtl="0" eaLnBrk="1" fontAlgn="base" hangingPunct="1">
              <a:spcBef>
                <a:spcPct val="20000"/>
              </a:spcBef>
              <a:spcAft>
                <a:spcPct val="0"/>
              </a:spcAft>
              <a:buClr>
                <a:schemeClr val="tx2"/>
              </a:buClr>
              <a:buSzPct val="50000"/>
              <a:buFont typeface="Wingdings" pitchFamily="2" charset="2"/>
              <a:buChar char="q"/>
              <a:defRPr sz="2000">
                <a:solidFill>
                  <a:schemeClr val="tx2"/>
                </a:solidFill>
                <a:latin typeface="+mn-lt"/>
                <a:ea typeface="Tahoma" pitchFamily="34" charset="0"/>
                <a:cs typeface="Tahoma" pitchFamily="34" charset="0"/>
              </a:defRPr>
            </a:lvl3pPr>
            <a:lvl4pPr marL="16002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4pPr>
            <a:lvl5pPr marL="20574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5pPr>
            <a:lvl6pPr marL="25146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6pPr>
            <a:lvl7pPr marL="29718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7pPr>
            <a:lvl8pPr marL="34290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8pPr>
            <a:lvl9pPr marL="38862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9pPr>
          </a:lstStyle>
          <a:p>
            <a:pPr lvl="1"/>
            <a:endParaRPr lang="en-US" b="0" dirty="0" smtClean="0">
              <a:solidFill>
                <a:schemeClr val="tx1"/>
              </a:solidFill>
              <a:latin typeface="+mj-lt"/>
            </a:endParaRPr>
          </a:p>
          <a:p>
            <a:r>
              <a:rPr lang="en-US" b="0" dirty="0" smtClean="0">
                <a:solidFill>
                  <a:schemeClr val="tx1"/>
                </a:solidFill>
                <a:latin typeface="+mj-lt"/>
              </a:rPr>
              <a:t>Many businesses now have data in both universes</a:t>
            </a:r>
          </a:p>
          <a:p>
            <a:pPr lvl="2"/>
            <a:endParaRPr lang="en-US" b="0" dirty="0" smtClean="0">
              <a:solidFill>
                <a:schemeClr val="tx1"/>
              </a:solidFill>
              <a:latin typeface="+mj-lt"/>
            </a:endParaRPr>
          </a:p>
          <a:p>
            <a:endParaRPr lang="en-US" b="0" dirty="0" smtClean="0">
              <a:solidFill>
                <a:schemeClr val="tx1"/>
              </a:solidFill>
              <a:latin typeface="+mj-lt"/>
            </a:endParaRPr>
          </a:p>
        </p:txBody>
      </p:sp>
      <p:grpSp>
        <p:nvGrpSpPr>
          <p:cNvPr id="7" name="Group 6"/>
          <p:cNvGrpSpPr/>
          <p:nvPr/>
        </p:nvGrpSpPr>
        <p:grpSpPr>
          <a:xfrm>
            <a:off x="4038600" y="1219200"/>
            <a:ext cx="4762862" cy="1552648"/>
            <a:chOff x="4038600" y="1219200"/>
            <a:chExt cx="4762862" cy="1552648"/>
          </a:xfrm>
        </p:grpSpPr>
        <p:grpSp>
          <p:nvGrpSpPr>
            <p:cNvPr id="17" name="Group 16"/>
            <p:cNvGrpSpPr/>
            <p:nvPr/>
          </p:nvGrpSpPr>
          <p:grpSpPr>
            <a:xfrm>
              <a:off x="6480658" y="1219200"/>
              <a:ext cx="2320804" cy="1460737"/>
              <a:chOff x="212852" y="1344257"/>
              <a:chExt cx="3276600" cy="1981200"/>
            </a:xfrm>
          </p:grpSpPr>
          <p:sp>
            <p:nvSpPr>
              <p:cNvPr id="18" name="Cloud 17"/>
              <p:cNvSpPr/>
              <p:nvPr/>
            </p:nvSpPr>
            <p:spPr bwMode="auto">
              <a:xfrm>
                <a:off x="212852" y="1344257"/>
                <a:ext cx="3276600" cy="1981200"/>
              </a:xfrm>
              <a:prstGeom prst="cloud">
                <a:avLst/>
              </a:prstGeom>
              <a:blipFill dpi="0" rotWithShape="1">
                <a:blip r:embed="rId2">
                  <a:alphaModFix amt="70000"/>
                </a:blip>
                <a:srcRect/>
                <a:stretch>
                  <a:fillRect/>
                </a:stretch>
              </a:blipFill>
              <a:ln w="19050" cap="flat" cmpd="sng" algn="ctr">
                <a:solidFill>
                  <a:schemeClr val="bg1">
                    <a:lumMod val="50000"/>
                  </a:schemeClr>
                </a:solidFill>
                <a:prstDash val="solid"/>
                <a:round/>
                <a:headEnd type="none" w="med" len="med"/>
                <a:tailEnd type="none" w="med" len="med"/>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a:lstStyle/>
              <a:p>
                <a:pPr algn="ctr"/>
                <a:endParaRPr lang="en-US" sz="1600" b="0" dirty="0" smtClean="0">
                  <a:latin typeface="+mn-lt"/>
                </a:endParaRPr>
              </a:p>
            </p:txBody>
          </p:sp>
          <p:sp>
            <p:nvSpPr>
              <p:cNvPr id="19" name="Rectangle 18"/>
              <p:cNvSpPr/>
              <p:nvPr/>
            </p:nvSpPr>
            <p:spPr>
              <a:xfrm>
                <a:off x="1086664" y="2226609"/>
                <a:ext cx="1904192" cy="542670"/>
              </a:xfrm>
              <a:prstGeom prst="rect">
                <a:avLst/>
              </a:prstGeom>
              <a:solidFill>
                <a:schemeClr val="bg1"/>
              </a:solidFill>
              <a:effectLst>
                <a:softEdge rad="127000"/>
              </a:effectLst>
            </p:spPr>
            <p:txBody>
              <a:bodyPr wrap="square">
                <a:spAutoFit/>
              </a:bodyPr>
              <a:lstStyle/>
              <a:p>
                <a:pPr algn="ctr"/>
                <a:r>
                  <a:rPr lang="en-US" sz="2000" b="1" dirty="0" smtClean="0">
                    <a:latin typeface="+mj-lt"/>
                  </a:rPr>
                  <a:t>RDBMS</a:t>
                </a:r>
                <a:endParaRPr lang="en-US" sz="2000" b="1" dirty="0">
                  <a:latin typeface="+mj-lt"/>
                </a:endParaRPr>
              </a:p>
            </p:txBody>
          </p:sp>
        </p:grpSp>
        <p:grpSp>
          <p:nvGrpSpPr>
            <p:cNvPr id="20" name="Group 19"/>
            <p:cNvGrpSpPr/>
            <p:nvPr/>
          </p:nvGrpSpPr>
          <p:grpSpPr>
            <a:xfrm>
              <a:off x="4038600" y="1219200"/>
              <a:ext cx="2362200" cy="1552648"/>
              <a:chOff x="597195" y="3810000"/>
              <a:chExt cx="3295599" cy="1976490"/>
            </a:xfrm>
          </p:grpSpPr>
          <p:sp>
            <p:nvSpPr>
              <p:cNvPr id="21" name="Cloud 20"/>
              <p:cNvSpPr/>
              <p:nvPr/>
            </p:nvSpPr>
            <p:spPr bwMode="auto">
              <a:xfrm>
                <a:off x="597195" y="3810000"/>
                <a:ext cx="3295599" cy="1976490"/>
              </a:xfrm>
              <a:prstGeom prst="cloud">
                <a:avLst/>
              </a:prstGeom>
              <a:blipFill dpi="0" rotWithShape="1">
                <a:blip r:embed="rId3">
                  <a:alphaModFix amt="70000"/>
                </a:blip>
                <a:srcRect/>
                <a:stretch>
                  <a:fillRect/>
                </a:stretch>
              </a:blipFill>
              <a:ln w="19050" cap="flat" cmpd="sng" algn="ctr">
                <a:solidFill>
                  <a:schemeClr val="bg1">
                    <a:lumMod val="50000"/>
                  </a:schemeClr>
                </a:solidFill>
                <a:prstDash val="solid"/>
                <a:round/>
                <a:headEnd type="none" w="med" len="med"/>
                <a:tailEnd type="none" w="med" len="med"/>
              </a:ln>
              <a:effectLst>
                <a:outerShdw blurRad="76200" dir="18900000" sy="23000" kx="-1200000" algn="bl" rotWithShape="0">
                  <a:prstClr val="black">
                    <a:alpha val="2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a:lstStyle/>
              <a:p>
                <a:pPr algn="ctr"/>
                <a:endParaRPr lang="en-US" sz="1800" dirty="0" smtClean="0">
                  <a:latin typeface="+mn-lt"/>
                </a:endParaRPr>
              </a:p>
            </p:txBody>
          </p:sp>
          <p:sp>
            <p:nvSpPr>
              <p:cNvPr id="22" name="Rectangle 21"/>
              <p:cNvSpPr/>
              <p:nvPr/>
            </p:nvSpPr>
            <p:spPr>
              <a:xfrm>
                <a:off x="1352538" y="4708522"/>
                <a:ext cx="2221326" cy="509332"/>
              </a:xfrm>
              <a:prstGeom prst="rect">
                <a:avLst/>
              </a:prstGeom>
              <a:solidFill>
                <a:schemeClr val="bg1"/>
              </a:solidFill>
              <a:effectLst>
                <a:softEdge rad="127000"/>
              </a:effectLst>
            </p:spPr>
            <p:txBody>
              <a:bodyPr wrap="square">
                <a:spAutoFit/>
              </a:bodyPr>
              <a:lstStyle/>
              <a:p>
                <a:pPr algn="ctr"/>
                <a:r>
                  <a:rPr lang="en-US" sz="2000" b="1" dirty="0" err="1" smtClean="0">
                    <a:latin typeface="+mj-lt"/>
                  </a:rPr>
                  <a:t>Hadoop</a:t>
                </a:r>
                <a:endParaRPr lang="en-US" sz="2000" b="1" dirty="0">
                  <a:latin typeface="+mj-lt"/>
                </a:endParaRPr>
              </a:p>
            </p:txBody>
          </p:sp>
        </p:grpSp>
      </p:grpSp>
      <p:sp>
        <p:nvSpPr>
          <p:cNvPr id="23" name="Content Placeholder 2"/>
          <p:cNvSpPr txBox="1">
            <a:spLocks/>
          </p:cNvSpPr>
          <p:nvPr/>
        </p:nvSpPr>
        <p:spPr bwMode="auto">
          <a:xfrm>
            <a:off x="259577" y="2948777"/>
            <a:ext cx="4311828" cy="1928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2"/>
              </a:buClr>
              <a:buSzPct val="50000"/>
              <a:buFont typeface="Wingdings" pitchFamily="2" charset="2"/>
              <a:buChar char="q"/>
              <a:defRPr sz="2800">
                <a:solidFill>
                  <a:srgbClr val="040408"/>
                </a:solidFill>
                <a:latin typeface="+mn-lt"/>
                <a:ea typeface="Tahoma" pitchFamily="34" charset="0"/>
                <a:cs typeface="Tahoma" pitchFamily="34" charset="0"/>
              </a:defRPr>
            </a:lvl1pPr>
            <a:lvl2pPr marL="742950" indent="-285750" algn="l" rtl="0" eaLnBrk="1" fontAlgn="base" hangingPunct="1">
              <a:spcBef>
                <a:spcPct val="20000"/>
              </a:spcBef>
              <a:spcAft>
                <a:spcPct val="0"/>
              </a:spcAft>
              <a:buClr>
                <a:schemeClr val="tx2"/>
              </a:buClr>
              <a:buSzPct val="50000"/>
              <a:buFont typeface="Wingdings" pitchFamily="2" charset="2"/>
              <a:buChar char="q"/>
              <a:defRPr sz="2400">
                <a:solidFill>
                  <a:schemeClr val="tx2"/>
                </a:solidFill>
                <a:latin typeface="+mn-lt"/>
                <a:ea typeface="Tahoma" pitchFamily="34" charset="0"/>
                <a:cs typeface="Tahoma" pitchFamily="34" charset="0"/>
              </a:defRPr>
            </a:lvl2pPr>
            <a:lvl3pPr marL="1143000" indent="-228600" algn="l" rtl="0" eaLnBrk="1" fontAlgn="base" hangingPunct="1">
              <a:spcBef>
                <a:spcPct val="20000"/>
              </a:spcBef>
              <a:spcAft>
                <a:spcPct val="0"/>
              </a:spcAft>
              <a:buClr>
                <a:schemeClr val="tx2"/>
              </a:buClr>
              <a:buSzPct val="50000"/>
              <a:buFont typeface="Wingdings" pitchFamily="2" charset="2"/>
              <a:buChar char="q"/>
              <a:defRPr sz="2000">
                <a:solidFill>
                  <a:schemeClr val="tx2"/>
                </a:solidFill>
                <a:latin typeface="+mn-lt"/>
                <a:ea typeface="Tahoma" pitchFamily="34" charset="0"/>
                <a:cs typeface="Tahoma" pitchFamily="34" charset="0"/>
              </a:defRPr>
            </a:lvl3pPr>
            <a:lvl4pPr marL="16002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4pPr>
            <a:lvl5pPr marL="2057400" indent="-228600" algn="l" rtl="0" eaLnBrk="1" fontAlgn="base" hangingPunct="1">
              <a:spcBef>
                <a:spcPct val="20000"/>
              </a:spcBef>
              <a:spcAft>
                <a:spcPct val="0"/>
              </a:spcAft>
              <a:buClr>
                <a:schemeClr val="tx2"/>
              </a:buClr>
              <a:buSzPct val="50000"/>
              <a:buFont typeface="Wingdings" pitchFamily="2" charset="2"/>
              <a:buChar char="q"/>
              <a:defRPr sz="1800">
                <a:solidFill>
                  <a:schemeClr val="tx2"/>
                </a:solidFill>
                <a:latin typeface="+mn-lt"/>
                <a:ea typeface="Tahoma" pitchFamily="34" charset="0"/>
                <a:cs typeface="Tahoma" pitchFamily="34" charset="0"/>
              </a:defRPr>
            </a:lvl5pPr>
            <a:lvl6pPr marL="25146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6pPr>
            <a:lvl7pPr marL="29718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7pPr>
            <a:lvl8pPr marL="34290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8pPr>
            <a:lvl9pPr marL="38862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9pPr>
          </a:lstStyle>
          <a:p>
            <a:r>
              <a:rPr lang="en-US" dirty="0" smtClean="0">
                <a:solidFill>
                  <a:schemeClr val="tx1"/>
                </a:solidFill>
                <a:latin typeface="+mj-lt"/>
              </a:rPr>
              <a:t>What is the best solution for answering questions that span the two?</a:t>
            </a:r>
          </a:p>
          <a:p>
            <a:pPr marL="0" indent="0">
              <a:buNone/>
            </a:pPr>
            <a:endParaRPr lang="en-US" b="0" dirty="0" smtClean="0">
              <a:solidFill>
                <a:schemeClr val="tx1"/>
              </a:solidFill>
              <a:latin typeface="+mj-lt"/>
            </a:endParaRPr>
          </a:p>
          <a:p>
            <a:endParaRPr lang="en-US" b="0" dirty="0" smtClean="0">
              <a:solidFill>
                <a:schemeClr val="tx1"/>
              </a:solidFill>
              <a:latin typeface="+mj-lt"/>
            </a:endParaRPr>
          </a:p>
        </p:txBody>
      </p:sp>
      <p:grpSp>
        <p:nvGrpSpPr>
          <p:cNvPr id="5" name="Group 4"/>
          <p:cNvGrpSpPr/>
          <p:nvPr/>
        </p:nvGrpSpPr>
        <p:grpSpPr>
          <a:xfrm>
            <a:off x="4754517" y="2822518"/>
            <a:ext cx="3331029" cy="1822093"/>
            <a:chOff x="5073828" y="2822518"/>
            <a:chExt cx="3331029" cy="1822093"/>
          </a:xfrm>
        </p:grpSpPr>
        <p:sp>
          <p:nvSpPr>
            <p:cNvPr id="41" name="Rectangle 40"/>
            <p:cNvSpPr/>
            <p:nvPr/>
          </p:nvSpPr>
          <p:spPr bwMode="auto">
            <a:xfrm>
              <a:off x="5073828" y="3276600"/>
              <a:ext cx="3331029" cy="45655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spc="-50" dirty="0" smtClean="0">
                  <a:solidFill>
                    <a:schemeClr val="tx1"/>
                  </a:solidFill>
                  <a:effectLst>
                    <a:outerShdw blurRad="38100" dist="38100" dir="2700000" algn="tl">
                      <a:srgbClr val="000000">
                        <a:alpha val="43137"/>
                      </a:srgbClr>
                    </a:outerShdw>
                  </a:effectLst>
                  <a:latin typeface="Stencil" pitchFamily="82" charset="0"/>
                  <a:ea typeface="Segoe UI" pitchFamily="34" charset="0"/>
                  <a:cs typeface="Segoe UI" pitchFamily="34" charset="0"/>
                </a:rPr>
                <a:t>Combine</a:t>
              </a:r>
              <a:endParaRPr lang="en-US" sz="2400" spc="-50" dirty="0">
                <a:solidFill>
                  <a:schemeClr val="tx1"/>
                </a:solidFill>
                <a:effectLst>
                  <a:outerShdw blurRad="38100" dist="38100" dir="2700000" algn="tl">
                    <a:srgbClr val="000000">
                      <a:alpha val="43137"/>
                    </a:srgbClr>
                  </a:outerShdw>
                </a:effectLst>
                <a:latin typeface="Stencil" pitchFamily="82" charset="0"/>
                <a:ea typeface="Segoe UI" pitchFamily="34" charset="0"/>
                <a:cs typeface="Segoe UI" pitchFamily="34" charset="0"/>
              </a:endParaRPr>
            </a:p>
          </p:txBody>
        </p:sp>
        <p:sp>
          <p:nvSpPr>
            <p:cNvPr id="54" name="Rectangle 53"/>
            <p:cNvSpPr/>
            <p:nvPr/>
          </p:nvSpPr>
          <p:spPr bwMode="auto">
            <a:xfrm>
              <a:off x="5863042" y="4188057"/>
              <a:ext cx="1752601" cy="4565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800" spc="-50" dirty="0" smtClean="0">
                  <a:solidFill>
                    <a:schemeClr val="accent3"/>
                  </a:solidFill>
                  <a:latin typeface="Segoe UI" pitchFamily="34" charset="0"/>
                  <a:ea typeface="Segoe UI" pitchFamily="34" charset="0"/>
                  <a:cs typeface="Segoe UI" pitchFamily="34" charset="0"/>
                </a:rPr>
                <a:t>Insight</a:t>
              </a:r>
              <a:endParaRPr lang="en-US" sz="2800" spc="-50" dirty="0">
                <a:solidFill>
                  <a:schemeClr val="accent3"/>
                </a:solidFill>
                <a:latin typeface="Segoe UI" pitchFamily="34" charset="0"/>
                <a:ea typeface="Segoe UI" pitchFamily="34" charset="0"/>
                <a:cs typeface="Segoe UI" pitchFamily="34" charset="0"/>
              </a:endParaRPr>
            </a:p>
          </p:txBody>
        </p:sp>
        <p:grpSp>
          <p:nvGrpSpPr>
            <p:cNvPr id="4" name="Group 3"/>
            <p:cNvGrpSpPr/>
            <p:nvPr/>
          </p:nvGrpSpPr>
          <p:grpSpPr>
            <a:xfrm>
              <a:off x="5439129" y="2822518"/>
              <a:ext cx="2600426" cy="445629"/>
              <a:chOff x="5324374" y="2822518"/>
              <a:chExt cx="2600426" cy="445629"/>
            </a:xfrm>
          </p:grpSpPr>
          <p:cxnSp>
            <p:nvCxnSpPr>
              <p:cNvPr id="24" name="Straight Connector 23"/>
              <p:cNvCxnSpPr/>
              <p:nvPr/>
            </p:nvCxnSpPr>
            <p:spPr>
              <a:xfrm flipV="1">
                <a:off x="5324374" y="2822518"/>
                <a:ext cx="0" cy="445629"/>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924800" y="2822518"/>
                <a:ext cx="0" cy="445629"/>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6739342" y="3733154"/>
              <a:ext cx="0" cy="445629"/>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716410" y="4876800"/>
            <a:ext cx="3989190" cy="1569660"/>
          </a:xfrm>
          <a:prstGeom prst="rect">
            <a:avLst/>
          </a:prstGeom>
          <a:solidFill>
            <a:srgbClr val="FFFF00"/>
          </a:solidFill>
        </p:spPr>
        <p:txBody>
          <a:bodyPr wrap="square">
            <a:spAutoFit/>
          </a:bodyPr>
          <a:lstStyle/>
          <a:p>
            <a:pPr marL="91440"/>
            <a:r>
              <a:rPr lang="en-US" sz="2400" b="1" dirty="0" smtClean="0">
                <a:solidFill>
                  <a:srgbClr val="A50021"/>
                </a:solidFill>
              </a:rPr>
              <a:t>Polybase goal</a:t>
            </a:r>
            <a:r>
              <a:rPr lang="en-US" sz="2400" dirty="0" smtClean="0">
                <a:solidFill>
                  <a:schemeClr val="bg1"/>
                </a:solidFill>
              </a:rPr>
              <a:t>:  make it easy to answer questions that require data from both universes</a:t>
            </a:r>
            <a:endParaRPr lang="en-US" sz="2400" dirty="0">
              <a:solidFill>
                <a:schemeClr val="bg1"/>
              </a:solidFill>
            </a:endParaRPr>
          </a:p>
        </p:txBody>
      </p:sp>
    </p:spTree>
    <p:extLst>
      <p:ext uri="{BB962C8B-B14F-4D97-AF65-F5344CB8AC3E}">
        <p14:creationId xmlns:p14="http://schemas.microsoft.com/office/powerpoint/2010/main" val="346419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24" presetClass="emph" presetSubtype="0" fill="hold" grpId="0" nodeType="withEffect">
                                  <p:stCondLst>
                                    <p:cond delay="0"/>
                                  </p:stCondLst>
                                  <p:childTnLst>
                                    <p:animClr clrSpc="hsl" dir="cw">
                                      <p:cBhvr override="childStyle">
                                        <p:cTn id="14" dur="10" fill="hold"/>
                                        <p:tgtEl>
                                          <p:spTgt spid="16">
                                            <p:txEl>
                                              <p:pRg st="1" end="1"/>
                                            </p:txEl>
                                          </p:spTgt>
                                        </p:tgtEl>
                                        <p:attrNameLst>
                                          <p:attrName>style.color</p:attrName>
                                        </p:attrNameLst>
                                      </p:cBhvr>
                                      <p:by>
                                        <p:hsl h="0" s="-12549" l="-25098"/>
                                      </p:by>
                                    </p:animClr>
                                    <p:animClr clrSpc="hsl" dir="cw">
                                      <p:cBhvr>
                                        <p:cTn id="15" dur="10" fill="hold"/>
                                        <p:tgtEl>
                                          <p:spTgt spid="16">
                                            <p:txEl>
                                              <p:pRg st="1" end="1"/>
                                            </p:txEl>
                                          </p:spTgt>
                                        </p:tgtEl>
                                        <p:attrNameLst>
                                          <p:attrName>fillcolor</p:attrName>
                                        </p:attrNameLst>
                                      </p:cBhvr>
                                      <p:by>
                                        <p:hsl h="0" s="-12549" l="-25098"/>
                                      </p:by>
                                    </p:animClr>
                                    <p:animClr clrSpc="hsl" dir="cw">
                                      <p:cBhvr>
                                        <p:cTn id="16" dur="10" fill="hold"/>
                                        <p:tgtEl>
                                          <p:spTgt spid="16">
                                            <p:txEl>
                                              <p:pRg st="1" end="1"/>
                                            </p:txEl>
                                          </p:spTgt>
                                        </p:tgtEl>
                                        <p:attrNameLst>
                                          <p:attrName>stroke.color</p:attrName>
                                        </p:attrNameLst>
                                      </p:cBhvr>
                                      <p:by>
                                        <p:hsl h="0" s="-12549" l="-25098"/>
                                      </p:by>
                                    </p:animClr>
                                    <p:set>
                                      <p:cBhvr>
                                        <p:cTn id="17" dur="10" fill="hold"/>
                                        <p:tgtEl>
                                          <p:spTgt spid="16">
                                            <p:txEl>
                                              <p:pRg st="1" end="1"/>
                                            </p:txEl>
                                          </p:spTgt>
                                        </p:tgtEl>
                                        <p:attrNameLst>
                                          <p:attrName>fill.type</p:attrName>
                                        </p:attrNameLst>
                                      </p:cBhvr>
                                      <p:to>
                                        <p:strVal val="solid"/>
                                      </p:to>
                                    </p:set>
                                  </p:childTnLst>
                                </p:cTn>
                              </p:par>
                              <p:par>
                                <p:cTn id="18" presetID="24" presetClass="emph" presetSubtype="0" fill="hold" grpId="0" nodeType="withEffect">
                                  <p:stCondLst>
                                    <p:cond delay="0"/>
                                  </p:stCondLst>
                                  <p:childTnLst>
                                    <p:animClr clrSpc="hsl" dir="cw">
                                      <p:cBhvr override="childStyle">
                                        <p:cTn id="19" dur="10" fill="hold"/>
                                        <p:tgtEl>
                                          <p:spTgt spid="23">
                                            <p:txEl>
                                              <p:pRg st="0" end="0"/>
                                            </p:txEl>
                                          </p:spTgt>
                                        </p:tgtEl>
                                        <p:attrNameLst>
                                          <p:attrName>style.color</p:attrName>
                                        </p:attrNameLst>
                                      </p:cBhvr>
                                      <p:by>
                                        <p:hsl h="0" s="-12549" l="-25098"/>
                                      </p:by>
                                    </p:animClr>
                                    <p:animClr clrSpc="hsl" dir="cw">
                                      <p:cBhvr>
                                        <p:cTn id="20" dur="10" fill="hold"/>
                                        <p:tgtEl>
                                          <p:spTgt spid="23">
                                            <p:txEl>
                                              <p:pRg st="0" end="0"/>
                                            </p:txEl>
                                          </p:spTgt>
                                        </p:tgtEl>
                                        <p:attrNameLst>
                                          <p:attrName>fillcolor</p:attrName>
                                        </p:attrNameLst>
                                      </p:cBhvr>
                                      <p:by>
                                        <p:hsl h="0" s="-12549" l="-25098"/>
                                      </p:by>
                                    </p:animClr>
                                    <p:animClr clrSpc="hsl" dir="cw">
                                      <p:cBhvr>
                                        <p:cTn id="21" dur="10" fill="hold"/>
                                        <p:tgtEl>
                                          <p:spTgt spid="23">
                                            <p:txEl>
                                              <p:pRg st="0" end="0"/>
                                            </p:txEl>
                                          </p:spTgt>
                                        </p:tgtEl>
                                        <p:attrNameLst>
                                          <p:attrName>stroke.color</p:attrName>
                                        </p:attrNameLst>
                                      </p:cBhvr>
                                      <p:by>
                                        <p:hsl h="0" s="-12549" l="-25098"/>
                                      </p:by>
                                    </p:animClr>
                                    <p:set>
                                      <p:cBhvr>
                                        <p:cTn id="22" dur="10" fill="hold"/>
                                        <p:tgtEl>
                                          <p:spTgt spid="23">
                                            <p:txEl>
                                              <p:pRg st="0" end="0"/>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23" grpId="0" build="allAtOnce"/>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38DE23-19AF-4869-9198-2E937C0385B6}" type="slidenum">
              <a:rPr lang="en-US" smtClean="0"/>
              <a:t>20</a:t>
            </a:fld>
            <a:endParaRPr lang="en-US"/>
          </a:p>
        </p:txBody>
      </p:sp>
      <p:sp>
        <p:nvSpPr>
          <p:cNvPr id="4" name="Title 3"/>
          <p:cNvSpPr>
            <a:spLocks noGrp="1"/>
          </p:cNvSpPr>
          <p:nvPr>
            <p:ph type="title"/>
          </p:nvPr>
        </p:nvSpPr>
        <p:spPr>
          <a:xfrm>
            <a:off x="389436" y="228600"/>
            <a:ext cx="8363938" cy="609398"/>
          </a:xfrm>
        </p:spPr>
        <p:txBody>
          <a:bodyPr/>
          <a:lstStyle/>
          <a:p>
            <a:pPr algn="ctr"/>
            <a:r>
              <a:rPr lang="en-US" sz="4400" dirty="0" smtClean="0">
                <a:solidFill>
                  <a:schemeClr val="accent3"/>
                </a:solidFill>
              </a:rPr>
              <a:t>Polybase</a:t>
            </a:r>
            <a:r>
              <a:rPr lang="en-US" sz="4400" dirty="0" smtClean="0"/>
              <a:t> – A Superior Alternative</a:t>
            </a:r>
            <a:endParaRPr lang="en-US" sz="4400" dirty="0"/>
          </a:p>
        </p:txBody>
      </p:sp>
      <p:sp>
        <p:nvSpPr>
          <p:cNvPr id="113" name="TextBox 112"/>
          <p:cNvSpPr txBox="1"/>
          <p:nvPr/>
        </p:nvSpPr>
        <p:spPr>
          <a:xfrm>
            <a:off x="6409686" y="1240595"/>
            <a:ext cx="439223" cy="307777"/>
          </a:xfrm>
          <a:prstGeom prst="rect">
            <a:avLst/>
          </a:prstGeom>
          <a:noFill/>
        </p:spPr>
        <p:txBody>
          <a:bodyPr wrap="none" lIns="0" tIns="0" rIns="0" bIns="0" rtlCol="0">
            <a:spAutoFit/>
          </a:bodyPr>
          <a:lstStyle/>
          <a:p>
            <a:r>
              <a:rPr lang="en-US" sz="2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SQL</a:t>
            </a:r>
          </a:p>
        </p:txBody>
      </p:sp>
      <p:sp>
        <p:nvSpPr>
          <p:cNvPr id="114" name="TextBox 113"/>
          <p:cNvSpPr txBox="1"/>
          <p:nvPr/>
        </p:nvSpPr>
        <p:spPr>
          <a:xfrm>
            <a:off x="7151120" y="1240595"/>
            <a:ext cx="738985" cy="307777"/>
          </a:xfrm>
          <a:prstGeom prst="rect">
            <a:avLst/>
          </a:prstGeom>
          <a:noFill/>
        </p:spPr>
        <p:txBody>
          <a:bodyPr wrap="none" lIns="0" tIns="0" rIns="0" bIns="0" rtlCol="0">
            <a:spAutoFit/>
          </a:bodyPr>
          <a:lstStyle/>
          <a:p>
            <a:r>
              <a:rPr lang="en-US" sz="2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Results</a:t>
            </a:r>
          </a:p>
        </p:txBody>
      </p:sp>
      <p:cxnSp>
        <p:nvCxnSpPr>
          <p:cNvPr id="116" name="Straight Connector 115"/>
          <p:cNvCxnSpPr/>
          <p:nvPr/>
        </p:nvCxnSpPr>
        <p:spPr>
          <a:xfrm flipV="1">
            <a:off x="6700285" y="1581927"/>
            <a:ext cx="1" cy="568611"/>
          </a:xfrm>
          <a:prstGeom prst="line">
            <a:avLst/>
          </a:prstGeom>
          <a:ln w="3175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431338" y="1587974"/>
            <a:ext cx="0" cy="562564"/>
          </a:xfrm>
          <a:prstGeom prst="line">
            <a:avLst/>
          </a:prstGeom>
          <a:ln w="3175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8" name="Flowchart: Magnetic Disk 117"/>
          <p:cNvSpPr/>
          <p:nvPr/>
        </p:nvSpPr>
        <p:spPr bwMode="auto">
          <a:xfrm>
            <a:off x="7570738" y="4180714"/>
            <a:ext cx="1268462" cy="72970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000000"/>
                </a:solidFill>
                <a:ea typeface="Segoe UI" pitchFamily="34" charset="0"/>
                <a:cs typeface="Segoe UI" pitchFamily="34" charset="0"/>
              </a:rPr>
              <a:t>DB</a:t>
            </a:r>
          </a:p>
        </p:txBody>
      </p:sp>
      <p:cxnSp>
        <p:nvCxnSpPr>
          <p:cNvPr id="119" name="Straight Connector 118"/>
          <p:cNvCxnSpPr/>
          <p:nvPr/>
        </p:nvCxnSpPr>
        <p:spPr>
          <a:xfrm flipH="1" flipV="1">
            <a:off x="7415622" y="3716861"/>
            <a:ext cx="789348" cy="463853"/>
          </a:xfrm>
          <a:prstGeom prst="line">
            <a:avLst/>
          </a:prstGeom>
          <a:ln w="3175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5248041" y="3733800"/>
            <a:ext cx="1534394" cy="1338904"/>
            <a:chOff x="2514600" y="5084005"/>
            <a:chExt cx="1534394" cy="1338904"/>
          </a:xfrm>
        </p:grpSpPr>
        <p:cxnSp>
          <p:nvCxnSpPr>
            <p:cNvPr id="121" name="Straight Connector 120"/>
            <p:cNvCxnSpPr/>
            <p:nvPr/>
          </p:nvCxnSpPr>
          <p:spPr>
            <a:xfrm flipV="1">
              <a:off x="3221995" y="5084005"/>
              <a:ext cx="826999" cy="446914"/>
            </a:xfrm>
            <a:prstGeom prst="line">
              <a:avLst/>
            </a:prstGeom>
            <a:ln w="3175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2514600" y="5604142"/>
              <a:ext cx="1433715" cy="818767"/>
              <a:chOff x="2514600" y="5604142"/>
              <a:chExt cx="1433715" cy="818767"/>
            </a:xfrm>
          </p:grpSpPr>
          <p:sp>
            <p:nvSpPr>
              <p:cNvPr id="123" name="Rounded Rectangle 122"/>
              <p:cNvSpPr/>
              <p:nvPr/>
            </p:nvSpPr>
            <p:spPr bwMode="auto">
              <a:xfrm>
                <a:off x="2514600" y="5604142"/>
                <a:ext cx="1433715" cy="818767"/>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grpSp>
            <p:nvGrpSpPr>
              <p:cNvPr id="124" name="Group 123"/>
              <p:cNvGrpSpPr/>
              <p:nvPr/>
            </p:nvGrpSpPr>
            <p:grpSpPr>
              <a:xfrm>
                <a:off x="3235300" y="5694077"/>
                <a:ext cx="574699" cy="652632"/>
                <a:chOff x="2022755" y="5226863"/>
                <a:chExt cx="1212290" cy="963406"/>
              </a:xfrm>
            </p:grpSpPr>
            <p:sp>
              <p:nvSpPr>
                <p:cNvPr id="126" name="Folded Corner 125"/>
                <p:cNvSpPr/>
                <p:nvPr/>
              </p:nvSpPr>
              <p:spPr bwMode="auto">
                <a:xfrm>
                  <a:off x="2362200" y="5226863"/>
                  <a:ext cx="872845" cy="703869"/>
                </a:xfrm>
                <a:prstGeom prst="foldedCorner">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27" name="Folded Corner 126"/>
                <p:cNvSpPr/>
                <p:nvPr/>
              </p:nvSpPr>
              <p:spPr bwMode="auto">
                <a:xfrm>
                  <a:off x="2251355" y="5315931"/>
                  <a:ext cx="872845" cy="703869"/>
                </a:xfrm>
                <a:prstGeom prst="foldedCorner">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28" name="Folded Corner 127"/>
                <p:cNvSpPr/>
                <p:nvPr/>
              </p:nvSpPr>
              <p:spPr bwMode="auto">
                <a:xfrm>
                  <a:off x="2133600" y="5410200"/>
                  <a:ext cx="872845" cy="703869"/>
                </a:xfrm>
                <a:prstGeom prst="foldedCorner">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29" name="Folded Corner 128"/>
                <p:cNvSpPr/>
                <p:nvPr/>
              </p:nvSpPr>
              <p:spPr bwMode="auto">
                <a:xfrm>
                  <a:off x="2022755" y="5486400"/>
                  <a:ext cx="872845" cy="703869"/>
                </a:xfrm>
                <a:prstGeom prst="foldedCorner">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25" name="Rectangle 124"/>
              <p:cNvSpPr/>
              <p:nvPr/>
            </p:nvSpPr>
            <p:spPr>
              <a:xfrm>
                <a:off x="2514600" y="5872015"/>
                <a:ext cx="717056" cy="369332"/>
              </a:xfrm>
              <a:prstGeom prst="rect">
                <a:avLst/>
              </a:prstGeom>
            </p:spPr>
            <p:txBody>
              <a:bodyPr wrap="none">
                <a:spAutoFit/>
              </a:bodyPr>
              <a:lstStyle/>
              <a:p>
                <a:pPr algn="ctr" defTabSz="914099" fontAlgn="base">
                  <a:spcBef>
                    <a:spcPct val="0"/>
                  </a:spcBef>
                  <a:spcAft>
                    <a:spcPct val="0"/>
                  </a:spcAft>
                </a:pPr>
                <a:r>
                  <a:rPr lang="en-US" spc="-50" dirty="0" smtClean="0">
                    <a:solidFill>
                      <a:srgbClr val="000000"/>
                    </a:solidFill>
                    <a:ea typeface="Segoe UI" pitchFamily="34" charset="0"/>
                    <a:cs typeface="Segoe UI" pitchFamily="34" charset="0"/>
                  </a:rPr>
                  <a:t>HDFS</a:t>
                </a:r>
                <a:endParaRPr lang="en-US" spc="-50" dirty="0">
                  <a:solidFill>
                    <a:srgbClr val="000000"/>
                  </a:solidFill>
                  <a:ea typeface="Segoe UI" pitchFamily="34" charset="0"/>
                  <a:cs typeface="Segoe UI" pitchFamily="34" charset="0"/>
                </a:endParaRPr>
              </a:p>
            </p:txBody>
          </p:sp>
        </p:grpSp>
      </p:grpSp>
      <p:sp>
        <p:nvSpPr>
          <p:cNvPr id="130" name="Content Placeholder 2"/>
          <p:cNvSpPr txBox="1">
            <a:spLocks/>
          </p:cNvSpPr>
          <p:nvPr/>
        </p:nvSpPr>
        <p:spPr>
          <a:xfrm>
            <a:off x="393673" y="1548372"/>
            <a:ext cx="4693082" cy="1204332"/>
          </a:xfrm>
          <a:prstGeom prst="rect">
            <a:avLst/>
          </a:prstGeom>
          <a:solidFill>
            <a:srgbClr val="FFFF00"/>
          </a:solidFill>
        </p:spPr>
        <p:txBody>
          <a:bodyPr anchor="ctr"/>
          <a:lstStyle>
            <a:lvl1pPr marL="259660" indent="-259660" algn="l" defTabSz="686047"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1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A50021"/>
                </a:solidFill>
              </a:rPr>
              <a:t>Polybase</a:t>
            </a:r>
            <a:r>
              <a:rPr lang="en-US" dirty="0" smtClean="0">
                <a:solidFill>
                  <a:srgbClr val="000000"/>
                </a:solidFill>
              </a:rPr>
              <a:t> = SQL Server PDW V2 querying HDFS data, in-situ</a:t>
            </a:r>
          </a:p>
        </p:txBody>
      </p:sp>
      <p:grpSp>
        <p:nvGrpSpPr>
          <p:cNvPr id="6" name="Group 5"/>
          <p:cNvGrpSpPr/>
          <p:nvPr/>
        </p:nvGrpSpPr>
        <p:grpSpPr>
          <a:xfrm>
            <a:off x="6248400" y="2133600"/>
            <a:ext cx="1661927" cy="1600200"/>
            <a:chOff x="6074617" y="2287487"/>
            <a:chExt cx="1661927" cy="1600200"/>
          </a:xfrm>
        </p:grpSpPr>
        <p:sp>
          <p:nvSpPr>
            <p:cNvPr id="2" name="Rounded Rectangle 1"/>
            <p:cNvSpPr/>
            <p:nvPr/>
          </p:nvSpPr>
          <p:spPr bwMode="auto">
            <a:xfrm>
              <a:off x="6074617" y="2287487"/>
              <a:ext cx="1661927" cy="1583261"/>
            </a:xfrm>
            <a:prstGeom prst="roundRect">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TextBox 4"/>
            <p:cNvSpPr txBox="1"/>
            <p:nvPr/>
          </p:nvSpPr>
          <p:spPr>
            <a:xfrm>
              <a:off x="6560786" y="2287487"/>
              <a:ext cx="633187" cy="153888"/>
            </a:xfrm>
            <a:prstGeom prst="rect">
              <a:avLst/>
            </a:prstGeom>
            <a:noFill/>
          </p:spPr>
          <p:txBody>
            <a:bodyPr wrap="none" lIns="0" tIns="0" rIns="0" bIns="0" rtlCol="0">
              <a:spAutoFit/>
            </a:bodyPr>
            <a:lstStyle/>
            <a:p>
              <a:r>
                <a:rPr lang="en-US" sz="1000" dirty="0" smtClean="0">
                  <a:solidFill>
                    <a:srgbClr val="C00000"/>
                  </a:solidFill>
                  <a:latin typeface="Arial Black" pitchFamily="34" charset="0"/>
                </a:rPr>
                <a:t>Polybase</a:t>
              </a:r>
            </a:p>
          </p:txBody>
        </p:sp>
        <p:sp>
          <p:nvSpPr>
            <p:cNvPr id="26" name="TextBox 25"/>
            <p:cNvSpPr txBox="1"/>
            <p:nvPr/>
          </p:nvSpPr>
          <p:spPr>
            <a:xfrm flipV="1">
              <a:off x="6608652" y="3733799"/>
              <a:ext cx="633187" cy="153888"/>
            </a:xfrm>
            <a:prstGeom prst="rect">
              <a:avLst/>
            </a:prstGeom>
            <a:noFill/>
          </p:spPr>
          <p:txBody>
            <a:bodyPr wrap="none" lIns="0" tIns="0" rIns="0" bIns="0" rtlCol="0">
              <a:spAutoFit/>
            </a:bodyPr>
            <a:lstStyle/>
            <a:p>
              <a:r>
                <a:rPr lang="en-US" sz="1000" dirty="0" smtClean="0">
                  <a:solidFill>
                    <a:srgbClr val="C00000"/>
                  </a:solidFill>
                  <a:latin typeface="Arial Black" pitchFamily="34" charset="0"/>
                </a:rPr>
                <a:t>Polybase</a:t>
              </a:r>
            </a:p>
          </p:txBody>
        </p:sp>
        <p:sp>
          <p:nvSpPr>
            <p:cNvPr id="28" name="TextBox 27"/>
            <p:cNvSpPr txBox="1"/>
            <p:nvPr/>
          </p:nvSpPr>
          <p:spPr>
            <a:xfrm rot="5400000" flipV="1">
              <a:off x="5846741" y="3061846"/>
              <a:ext cx="633187" cy="153888"/>
            </a:xfrm>
            <a:prstGeom prst="rect">
              <a:avLst/>
            </a:prstGeom>
            <a:noFill/>
          </p:spPr>
          <p:txBody>
            <a:bodyPr wrap="none" lIns="0" tIns="0" rIns="0" bIns="0" rtlCol="0">
              <a:spAutoFit/>
            </a:bodyPr>
            <a:lstStyle/>
            <a:p>
              <a:r>
                <a:rPr lang="en-US" sz="1000" dirty="0" smtClean="0">
                  <a:solidFill>
                    <a:srgbClr val="C00000"/>
                  </a:solidFill>
                  <a:latin typeface="Arial Black" pitchFamily="34" charset="0"/>
                </a:rPr>
                <a:t>Polybase</a:t>
              </a:r>
            </a:p>
          </p:txBody>
        </p:sp>
        <p:sp>
          <p:nvSpPr>
            <p:cNvPr id="30" name="TextBox 29"/>
            <p:cNvSpPr txBox="1"/>
            <p:nvPr/>
          </p:nvSpPr>
          <p:spPr>
            <a:xfrm rot="16200000" flipV="1">
              <a:off x="7329406" y="3019111"/>
              <a:ext cx="633187" cy="153888"/>
            </a:xfrm>
            <a:prstGeom prst="rect">
              <a:avLst/>
            </a:prstGeom>
            <a:noFill/>
          </p:spPr>
          <p:txBody>
            <a:bodyPr wrap="none" lIns="0" tIns="0" rIns="0" bIns="0" rtlCol="0">
              <a:spAutoFit/>
            </a:bodyPr>
            <a:lstStyle/>
            <a:p>
              <a:r>
                <a:rPr lang="en-US" sz="1000" dirty="0" smtClean="0">
                  <a:solidFill>
                    <a:srgbClr val="C00000"/>
                  </a:solidFill>
                  <a:latin typeface="Arial Black" pitchFamily="34" charset="0"/>
                </a:rPr>
                <a:t>Polybase</a:t>
              </a:r>
            </a:p>
          </p:txBody>
        </p:sp>
      </p:grpSp>
      <p:sp>
        <p:nvSpPr>
          <p:cNvPr id="115" name="Rectangle 114"/>
          <p:cNvSpPr/>
          <p:nvPr/>
        </p:nvSpPr>
        <p:spPr bwMode="auto">
          <a:xfrm>
            <a:off x="6432635" y="2301414"/>
            <a:ext cx="1268462" cy="128094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gradFill>
                  <a:gsLst>
                    <a:gs pos="0">
                      <a:srgbClr val="FFFFFF"/>
                    </a:gs>
                    <a:gs pos="100000">
                      <a:srgbClr val="FFFFFF"/>
                    </a:gs>
                  </a:gsLst>
                  <a:lin ang="5400000" scaled="0"/>
                </a:gradFill>
                <a:ea typeface="Segoe UI" pitchFamily="34" charset="0"/>
                <a:cs typeface="Segoe UI" pitchFamily="34" charset="0"/>
              </a:rPr>
              <a:t>SQL SERVER</a:t>
            </a:r>
          </a:p>
          <a:p>
            <a:pPr algn="ctr" defTabSz="685848" fontAlgn="base">
              <a:spcBef>
                <a:spcPct val="0"/>
              </a:spcBef>
              <a:spcAft>
                <a:spcPct val="0"/>
              </a:spcAft>
            </a:pPr>
            <a:r>
              <a:rPr lang="en-US" sz="2000" spc="-38" dirty="0" smtClean="0">
                <a:gradFill>
                  <a:gsLst>
                    <a:gs pos="0">
                      <a:srgbClr val="FFFFFF"/>
                    </a:gs>
                    <a:gs pos="100000">
                      <a:srgbClr val="FFFFFF"/>
                    </a:gs>
                  </a:gsLst>
                  <a:lin ang="5400000" scaled="0"/>
                </a:gradFill>
                <a:ea typeface="Segoe UI" pitchFamily="34" charset="0"/>
                <a:cs typeface="Segoe UI" pitchFamily="34" charset="0"/>
              </a:rPr>
              <a:t>PDW V2</a:t>
            </a:r>
            <a:endParaRPr lang="en-US" sz="2000" spc="-38"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a:xfrm>
            <a:off x="393671" y="2926061"/>
            <a:ext cx="4693084" cy="657126"/>
          </a:xfrm>
          <a:prstGeom prst="rect">
            <a:avLst/>
          </a:prstGeom>
          <a:solidFill>
            <a:schemeClr val="accent4">
              <a:alpha val="61176"/>
            </a:schemeClr>
          </a:solidFill>
          <a:ln>
            <a:solidFill>
              <a:srgbClr val="FFFFFF">
                <a:alpha val="3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182880" rIns="91436" bIns="45718" numCol="1" spcCol="0" rtlCol="0" fromWordArt="0" anchor="b" anchorCtr="0" forceAA="0" compatLnSpc="1">
            <a:prstTxWarp prst="textNoShape">
              <a:avLst/>
            </a:prstTxWarp>
            <a:noAutofit/>
          </a:bodyPr>
          <a:lstStyle/>
          <a:p>
            <a:r>
              <a:rPr lang="en-US" dirty="0">
                <a:solidFill>
                  <a:schemeClr val="tx1"/>
                </a:solidFill>
                <a:effectLst>
                  <a:outerShdw blurRad="38100" dist="38100" dir="2700000" algn="tl">
                    <a:srgbClr val="000000">
                      <a:alpha val="43137"/>
                    </a:srgbClr>
                  </a:outerShdw>
                </a:effectLst>
              </a:rPr>
              <a:t>Standard T-SQL query </a:t>
            </a:r>
            <a:r>
              <a:rPr lang="en-US" dirty="0" smtClean="0">
                <a:solidFill>
                  <a:schemeClr val="tx1"/>
                </a:solidFill>
                <a:effectLst>
                  <a:outerShdw blurRad="38100" dist="38100" dir="2700000" algn="tl">
                    <a:srgbClr val="000000">
                      <a:alpha val="43137"/>
                    </a:srgbClr>
                  </a:outerShdw>
                </a:effectLst>
              </a:rPr>
              <a:t>language. Eliminates </a:t>
            </a:r>
            <a:r>
              <a:rPr lang="en-US" dirty="0">
                <a:solidFill>
                  <a:schemeClr val="tx1"/>
                </a:solidFill>
                <a:effectLst>
                  <a:outerShdw blurRad="38100" dist="38100" dir="2700000" algn="tl">
                    <a:srgbClr val="000000">
                      <a:alpha val="43137"/>
                    </a:srgbClr>
                  </a:outerShdw>
                </a:effectLst>
              </a:rPr>
              <a:t>need for writing MapReduce jobs</a:t>
            </a:r>
          </a:p>
        </p:txBody>
      </p:sp>
      <p:sp>
        <p:nvSpPr>
          <p:cNvPr id="31" name="Rectangle 30"/>
          <p:cNvSpPr/>
          <p:nvPr/>
        </p:nvSpPr>
        <p:spPr>
          <a:xfrm>
            <a:off x="393670" y="3756544"/>
            <a:ext cx="3344575" cy="691572"/>
          </a:xfrm>
          <a:prstGeom prst="rect">
            <a:avLst/>
          </a:prstGeom>
          <a:solidFill>
            <a:schemeClr val="accent1">
              <a:alpha val="61176"/>
            </a:schemeClr>
          </a:solidFill>
          <a:ln>
            <a:solidFill>
              <a:srgbClr val="FFFFFF">
                <a:alpha val="3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182880" rIns="91436" bIns="45718" numCol="1" spcCol="0" rtlCol="0" fromWordArt="0" anchor="b" anchorCtr="0" forceAA="0" compatLnSpc="1">
            <a:prstTxWarp prst="textNoShape">
              <a:avLst/>
            </a:prstTxWarp>
            <a:noAutofit/>
          </a:bodyPr>
          <a:lstStyle/>
          <a:p>
            <a:r>
              <a:rPr lang="en-US" dirty="0" smtClean="0">
                <a:solidFill>
                  <a:schemeClr val="tx1"/>
                </a:solidFill>
                <a:effectLst>
                  <a:outerShdw blurRad="38100" dist="38100" dir="2700000" algn="tl">
                    <a:srgbClr val="000000">
                      <a:alpha val="43137"/>
                    </a:srgbClr>
                  </a:outerShdw>
                </a:effectLst>
              </a:rPr>
              <a:t>Leverages </a:t>
            </a:r>
            <a:r>
              <a:rPr lang="en-US" dirty="0">
                <a:solidFill>
                  <a:schemeClr val="tx1"/>
                </a:solidFill>
                <a:effectLst>
                  <a:outerShdw blurRad="38100" dist="38100" dir="2700000" algn="tl">
                    <a:srgbClr val="000000">
                      <a:alpha val="43137"/>
                    </a:srgbClr>
                  </a:outerShdw>
                </a:effectLst>
              </a:rPr>
              <a:t>PDW’s parallel query execution framework</a:t>
            </a:r>
          </a:p>
        </p:txBody>
      </p:sp>
      <p:sp>
        <p:nvSpPr>
          <p:cNvPr id="32" name="Rectangle 31"/>
          <p:cNvSpPr/>
          <p:nvPr/>
        </p:nvSpPr>
        <p:spPr>
          <a:xfrm>
            <a:off x="393670" y="4621473"/>
            <a:ext cx="4559330" cy="914399"/>
          </a:xfrm>
          <a:prstGeom prst="rect">
            <a:avLst/>
          </a:prstGeom>
          <a:solidFill>
            <a:schemeClr val="accent2">
              <a:lumMod val="75000"/>
              <a:alpha val="61176"/>
            </a:schemeClr>
          </a:solidFill>
          <a:ln>
            <a:solidFill>
              <a:srgbClr val="FFFFFF">
                <a:alpha val="3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182880" rIns="91436" bIns="45718" numCol="1" spcCol="0" rtlCol="0" fromWordArt="0" anchor="ctr" anchorCtr="0" forceAA="0" compatLnSpc="1">
            <a:prstTxWarp prst="textNoShape">
              <a:avLst/>
            </a:prstTxWarp>
            <a:noAutofit/>
          </a:bodyPr>
          <a:lstStyle/>
          <a:p>
            <a:r>
              <a:rPr lang="en-US" dirty="0">
                <a:solidFill>
                  <a:schemeClr val="tx1"/>
                </a:solidFill>
                <a:effectLst>
                  <a:outerShdw blurRad="38100" dist="38100" dir="2700000" algn="tl">
                    <a:srgbClr val="000000">
                      <a:alpha val="43137"/>
                    </a:srgbClr>
                  </a:outerShdw>
                </a:effectLst>
              </a:rPr>
              <a:t>Data moves </a:t>
            </a:r>
            <a:r>
              <a:rPr lang="en-US" u="sng" dirty="0">
                <a:solidFill>
                  <a:schemeClr val="tx1"/>
                </a:solidFill>
                <a:effectLst>
                  <a:outerShdw blurRad="38100" dist="38100" dir="2700000" algn="tl">
                    <a:srgbClr val="000000">
                      <a:alpha val="43137"/>
                    </a:srgbClr>
                  </a:outerShdw>
                </a:effectLst>
              </a:rPr>
              <a:t>in parallel </a:t>
            </a:r>
            <a:r>
              <a:rPr lang="en-US" dirty="0">
                <a:solidFill>
                  <a:schemeClr val="tx1"/>
                </a:solidFill>
                <a:effectLst>
                  <a:outerShdw blurRad="38100" dist="38100" dir="2700000" algn="tl">
                    <a:srgbClr val="000000">
                      <a:alpha val="43137"/>
                    </a:srgbClr>
                  </a:outerShdw>
                </a:effectLst>
              </a:rPr>
              <a:t>directly between </a:t>
            </a:r>
            <a:r>
              <a:rPr lang="en-US" dirty="0" err="1">
                <a:solidFill>
                  <a:schemeClr val="tx1"/>
                </a:solidFill>
                <a:effectLst>
                  <a:outerShdw blurRad="38100" dist="38100" dir="2700000" algn="tl">
                    <a:srgbClr val="000000">
                      <a:alpha val="43137"/>
                    </a:srgbClr>
                  </a:outerShdw>
                </a:effectLst>
              </a:rPr>
              <a:t>Hadoop’s</a:t>
            </a:r>
            <a:r>
              <a:rPr lang="en-US" dirty="0">
                <a:solidFill>
                  <a:schemeClr val="tx1"/>
                </a:solidFill>
                <a:effectLst>
                  <a:outerShdw blurRad="38100" dist="38100" dir="2700000" algn="tl">
                    <a:srgbClr val="000000">
                      <a:alpha val="43137"/>
                    </a:srgbClr>
                  </a:outerShdw>
                </a:effectLst>
              </a:rPr>
              <a:t> DataNodes and PDW’s compute </a:t>
            </a:r>
            <a:r>
              <a:rPr lang="en-US" dirty="0" smtClean="0">
                <a:solidFill>
                  <a:schemeClr val="tx1"/>
                </a:solidFill>
                <a:effectLst>
                  <a:outerShdw blurRad="38100" dist="38100" dir="2700000" algn="tl">
                    <a:srgbClr val="000000">
                      <a:alpha val="43137"/>
                    </a:srgbClr>
                  </a:outerShdw>
                </a:effectLst>
              </a:rPr>
              <a:t>nodes</a:t>
            </a:r>
            <a:endParaRPr lang="en-US" dirty="0">
              <a:solidFill>
                <a:schemeClr val="tx1"/>
              </a:solidFill>
              <a:effectLst>
                <a:outerShdw blurRad="38100" dist="38100" dir="2700000" algn="tl">
                  <a:srgbClr val="000000">
                    <a:alpha val="43137"/>
                  </a:srgbClr>
                </a:outerShdw>
              </a:effectLst>
            </a:endParaRPr>
          </a:p>
        </p:txBody>
      </p:sp>
      <p:sp>
        <p:nvSpPr>
          <p:cNvPr id="33" name="Rectangle 32"/>
          <p:cNvSpPr/>
          <p:nvPr/>
        </p:nvSpPr>
        <p:spPr>
          <a:xfrm>
            <a:off x="393670" y="5709227"/>
            <a:ext cx="7659612" cy="615373"/>
          </a:xfrm>
          <a:prstGeom prst="rect">
            <a:avLst/>
          </a:prstGeom>
          <a:solidFill>
            <a:srgbClr val="CC0000">
              <a:alpha val="60784"/>
            </a:srgbClr>
          </a:solidFill>
          <a:ln>
            <a:solidFill>
              <a:srgbClr val="FFFFFF">
                <a:alpha val="3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182880" rIns="91436" bIns="45718" numCol="1" spcCol="0" rtlCol="0" fromWordArt="0" anchor="b" anchorCtr="0" forceAA="0" compatLnSpc="1">
            <a:prstTxWarp prst="textNoShape">
              <a:avLst/>
            </a:prstTxWarp>
            <a:noAutofit/>
          </a:bodyPr>
          <a:lstStyle/>
          <a:p>
            <a:r>
              <a:rPr lang="en-US" dirty="0">
                <a:solidFill>
                  <a:schemeClr val="tx1"/>
                </a:solidFill>
              </a:rPr>
              <a:t>Exploits PDW’s parallel query optimizer to selectively push computations on HDFS data as </a:t>
            </a:r>
            <a:r>
              <a:rPr lang="en-US" dirty="0" err="1">
                <a:solidFill>
                  <a:schemeClr val="tx1"/>
                </a:solidFill>
              </a:rPr>
              <a:t>MapReduce</a:t>
            </a:r>
            <a:r>
              <a:rPr lang="en-US" dirty="0">
                <a:solidFill>
                  <a:schemeClr val="tx1"/>
                </a:solidFill>
              </a:rPr>
              <a:t> jobs (Phase 2 release)</a:t>
            </a:r>
          </a:p>
        </p:txBody>
      </p:sp>
    </p:spTree>
    <p:extLst>
      <p:ext uri="{BB962C8B-B14F-4D97-AF65-F5344CB8AC3E}">
        <p14:creationId xmlns:p14="http://schemas.microsoft.com/office/powerpoint/2010/main" val="54464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808080"/>
                                      </p:to>
                                    </p:animClr>
                                  </p:sub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25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1000" fill="hold"/>
                                        <p:tgtEl>
                                          <p:spTgt spid="31"/>
                                        </p:tgtEl>
                                        <p:attrNameLst>
                                          <p:attrName>ppt_x</p:attrName>
                                        </p:attrNameLst>
                                      </p:cBhvr>
                                      <p:tavLst>
                                        <p:tav tm="0">
                                          <p:val>
                                            <p:strVal val="#ppt_x"/>
                                          </p:val>
                                        </p:tav>
                                        <p:tav tm="100000">
                                          <p:val>
                                            <p:strVal val="#ppt_x"/>
                                          </p:val>
                                        </p:tav>
                                      </p:tavLst>
                                    </p:anim>
                                    <p:anim calcmode="lin" valueType="num">
                                      <p:cBhvr additive="base">
                                        <p:cTn id="19" dur="1000" fill="hold"/>
                                        <p:tgtEl>
                                          <p:spTgt spid="31"/>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1000" fill="hold"/>
                                        <p:tgtEl>
                                          <p:spTgt spid="32"/>
                                        </p:tgtEl>
                                        <p:attrNameLst>
                                          <p:attrName>ppt_x</p:attrName>
                                        </p:attrNameLst>
                                      </p:cBhvr>
                                      <p:tavLst>
                                        <p:tav tm="0">
                                          <p:val>
                                            <p:strVal val="#ppt_x"/>
                                          </p:val>
                                        </p:tav>
                                        <p:tav tm="100000">
                                          <p:val>
                                            <p:strVal val="#ppt_x"/>
                                          </p:val>
                                        </p:tav>
                                      </p:tavLst>
                                    </p:anim>
                                    <p:anim calcmode="lin" valueType="num">
                                      <p:cBhvr additive="base">
                                        <p:cTn id="23" dur="1000" fill="hold"/>
                                        <p:tgtEl>
                                          <p:spTgt spid="32"/>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75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ppt_x"/>
                                          </p:val>
                                        </p:tav>
                                        <p:tav tm="100000">
                                          <p:val>
                                            <p:strVal val="#ppt_x"/>
                                          </p:val>
                                        </p:tav>
                                      </p:tavLst>
                                    </p:anim>
                                    <p:anim calcmode="lin" valueType="num">
                                      <p:cBhvr additive="base">
                                        <p:cTn id="27"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29"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096000" cy="609398"/>
          </a:xfrm>
        </p:spPr>
        <p:txBody>
          <a:bodyPr/>
          <a:lstStyle/>
          <a:p>
            <a:pPr algn="ctr"/>
            <a:r>
              <a:rPr lang="en-US" sz="4400" dirty="0" smtClean="0">
                <a:solidFill>
                  <a:srgbClr val="FFFF00"/>
                </a:solidFill>
                <a:latin typeface="+mn-lt"/>
              </a:rPr>
              <a:t>Polybase Assumptions</a:t>
            </a:r>
            <a:endParaRPr lang="en-US" sz="4400" dirty="0">
              <a:solidFill>
                <a:srgbClr val="FFFF00"/>
              </a:solidFill>
              <a:latin typeface="+mn-lt"/>
            </a:endParaRPr>
          </a:p>
        </p:txBody>
      </p:sp>
      <p:sp>
        <p:nvSpPr>
          <p:cNvPr id="12" name="Rectangle 11"/>
          <p:cNvSpPr/>
          <p:nvPr/>
        </p:nvSpPr>
        <p:spPr bwMode="auto">
          <a:xfrm>
            <a:off x="538554" y="3727847"/>
            <a:ext cx="1222581" cy="1223396"/>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err="1" smtClean="0">
                <a:gradFill>
                  <a:gsLst>
                    <a:gs pos="0">
                      <a:srgbClr val="FFFFFF"/>
                    </a:gs>
                    <a:gs pos="100000">
                      <a:srgbClr val="FFFFFF"/>
                    </a:gs>
                  </a:gsLst>
                  <a:lin ang="5400000" scaled="0"/>
                </a:gradFill>
                <a:ea typeface="Segoe UI" pitchFamily="34" charset="0"/>
                <a:cs typeface="Segoe UI" pitchFamily="34" charset="0"/>
              </a:rPr>
              <a:t>Namenode</a:t>
            </a:r>
            <a:endParaRPr lang="en-US" spc="-75" dirty="0" smtClean="0">
              <a:gradFill>
                <a:gsLst>
                  <a:gs pos="0">
                    <a:srgbClr val="FFFFFF"/>
                  </a:gs>
                  <a:gs pos="100000">
                    <a:srgbClr val="FFFFFF"/>
                  </a:gs>
                </a:gsLst>
                <a:lin ang="5400000" scaled="0"/>
              </a:gradFill>
              <a:ea typeface="Segoe UI" pitchFamily="34" charset="0"/>
              <a:cs typeface="Segoe UI" pitchFamily="34" charset="0"/>
            </a:endParaRPr>
          </a:p>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(HDFS)</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19"/>
          <p:cNvGrpSpPr/>
          <p:nvPr/>
        </p:nvGrpSpPr>
        <p:grpSpPr>
          <a:xfrm>
            <a:off x="533400" y="911099"/>
            <a:ext cx="1222581" cy="1201308"/>
            <a:chOff x="1905000" y="2019300"/>
            <a:chExt cx="1222581" cy="1600200"/>
          </a:xfrm>
        </p:grpSpPr>
        <p:sp>
          <p:nvSpPr>
            <p:cNvPr id="3" name="Rectangle 2"/>
            <p:cNvSpPr/>
            <p:nvPr/>
          </p:nvSpPr>
          <p:spPr bwMode="auto">
            <a:xfrm>
              <a:off x="1905000" y="20193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Control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915309" y="30521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1" name="Group 20"/>
          <p:cNvGrpSpPr/>
          <p:nvPr/>
        </p:nvGrpSpPr>
        <p:grpSpPr>
          <a:xfrm>
            <a:off x="2516290" y="1115513"/>
            <a:ext cx="1222581" cy="1209908"/>
            <a:chOff x="439799" y="4229100"/>
            <a:chExt cx="1222581" cy="1790700"/>
          </a:xfrm>
        </p:grpSpPr>
        <p:sp>
          <p:nvSpPr>
            <p:cNvPr id="4" name="Rectangle 3"/>
            <p:cNvSpPr/>
            <p:nvPr/>
          </p:nvSpPr>
          <p:spPr bwMode="auto">
            <a:xfrm>
              <a:off x="439799"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39799"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2" name="Group 21"/>
          <p:cNvGrpSpPr/>
          <p:nvPr/>
        </p:nvGrpSpPr>
        <p:grpSpPr>
          <a:xfrm>
            <a:off x="4026436" y="1115513"/>
            <a:ext cx="1222581" cy="1223396"/>
            <a:chOff x="1949945" y="4229100"/>
            <a:chExt cx="1222581" cy="1777212"/>
          </a:xfrm>
        </p:grpSpPr>
        <p:sp>
          <p:nvSpPr>
            <p:cNvPr id="5" name="Rectangle 4"/>
            <p:cNvSpPr/>
            <p:nvPr/>
          </p:nvSpPr>
          <p:spPr bwMode="auto">
            <a:xfrm>
              <a:off x="1949945"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949945" y="5439008"/>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4" name="Group 23"/>
          <p:cNvGrpSpPr/>
          <p:nvPr/>
        </p:nvGrpSpPr>
        <p:grpSpPr>
          <a:xfrm>
            <a:off x="5353091" y="1115513"/>
            <a:ext cx="1679781" cy="1223396"/>
            <a:chOff x="3276600" y="4229100"/>
            <a:chExt cx="1679781" cy="1790700"/>
          </a:xfrm>
        </p:grpSpPr>
        <p:sp>
          <p:nvSpPr>
            <p:cNvPr id="6" name="Rectangle 5"/>
            <p:cNvSpPr/>
            <p:nvPr/>
          </p:nvSpPr>
          <p:spPr bwMode="auto">
            <a:xfrm>
              <a:off x="3733800"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276600" y="4602271"/>
              <a:ext cx="396263" cy="477054"/>
            </a:xfrm>
            <a:prstGeom prst="rect">
              <a:avLst/>
            </a:prstGeom>
          </p:spPr>
          <p:txBody>
            <a:bodyPr wrap="none">
              <a:spAutoFit/>
            </a:bodyPr>
            <a:lstStyle/>
            <a:p>
              <a:pPr algn="ctr"/>
              <a:r>
                <a:rPr lang="en-US" sz="2500" dirty="0" smtClean="0">
                  <a:solidFill>
                    <a:srgbClr val="FFFFFF"/>
                  </a:solidFill>
                  <a:latin typeface="Segoe UI Light"/>
                </a:rPr>
                <a:t>…</a:t>
              </a:r>
              <a:endParaRPr lang="en-US" sz="2500" dirty="0">
                <a:solidFill>
                  <a:srgbClr val="FFFFFF"/>
                </a:solidFill>
                <a:latin typeface="Segoe UI Light"/>
              </a:endParaRPr>
            </a:p>
          </p:txBody>
        </p:sp>
        <p:sp>
          <p:nvSpPr>
            <p:cNvPr id="11" name="Rectangle 10"/>
            <p:cNvSpPr/>
            <p:nvPr/>
          </p:nvSpPr>
          <p:spPr bwMode="auto">
            <a:xfrm>
              <a:off x="3733800"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sp>
        <p:nvSpPr>
          <p:cNvPr id="76" name="TextBox 75"/>
          <p:cNvSpPr txBox="1"/>
          <p:nvPr/>
        </p:nvSpPr>
        <p:spPr>
          <a:xfrm>
            <a:off x="2514600" y="2319671"/>
            <a:ext cx="1209087"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DataNode</a:t>
            </a:r>
          </a:p>
        </p:txBody>
      </p:sp>
      <p:sp>
        <p:nvSpPr>
          <p:cNvPr id="88" name="TextBox 87"/>
          <p:cNvSpPr txBox="1"/>
          <p:nvPr/>
        </p:nvSpPr>
        <p:spPr>
          <a:xfrm>
            <a:off x="4024163" y="2319671"/>
            <a:ext cx="1209087"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DataNode</a:t>
            </a:r>
          </a:p>
        </p:txBody>
      </p:sp>
      <p:sp>
        <p:nvSpPr>
          <p:cNvPr id="89" name="TextBox 88"/>
          <p:cNvSpPr txBox="1"/>
          <p:nvPr/>
        </p:nvSpPr>
        <p:spPr>
          <a:xfrm>
            <a:off x="5810291" y="2319671"/>
            <a:ext cx="1209087"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DataNode</a:t>
            </a:r>
          </a:p>
        </p:txBody>
      </p:sp>
      <p:sp>
        <p:nvSpPr>
          <p:cNvPr id="112" name="TextBox 111"/>
          <p:cNvSpPr txBox="1"/>
          <p:nvPr/>
        </p:nvSpPr>
        <p:spPr>
          <a:xfrm>
            <a:off x="7467600" y="3809999"/>
            <a:ext cx="1468139" cy="2011680"/>
          </a:xfrm>
          <a:prstGeom prst="rect">
            <a:avLst/>
          </a:prstGeom>
          <a:solidFill>
            <a:schemeClr val="accent4"/>
          </a:solidFill>
        </p:spPr>
        <p:txBody>
          <a:bodyPr wrap="square" lIns="0" tIns="0" rIns="0" bIns="0" rtlCol="0">
            <a:spAutoFit/>
          </a:bodyPr>
          <a:lstStyle/>
          <a:p>
            <a:pPr algn="ctr"/>
            <a:r>
              <a:rPr lang="en-US" sz="2200" b="1" dirty="0" smtClean="0">
                <a:solidFill>
                  <a:srgbClr val="FFFFFF"/>
                </a:solidFill>
                <a:effectLst>
                  <a:outerShdw blurRad="38100" dist="38100" dir="2700000" algn="tl">
                    <a:srgbClr val="000000">
                      <a:alpha val="43137"/>
                    </a:srgbClr>
                  </a:outerShdw>
                </a:effectLst>
                <a:latin typeface="Andy" pitchFamily="66" charset="0"/>
              </a:rPr>
              <a:t>HDFS data could be</a:t>
            </a:r>
          </a:p>
          <a:p>
            <a:pPr algn="ctr"/>
            <a:r>
              <a:rPr lang="en-US" sz="2200" b="1" dirty="0" smtClean="0">
                <a:solidFill>
                  <a:srgbClr val="FFFFFF"/>
                </a:solidFill>
                <a:effectLst>
                  <a:outerShdw blurRad="38100" dist="38100" dir="2700000" algn="tl">
                    <a:srgbClr val="000000">
                      <a:alpha val="43137"/>
                    </a:srgbClr>
                  </a:outerShdw>
                </a:effectLst>
                <a:latin typeface="Andy" pitchFamily="66" charset="0"/>
              </a:rPr>
              <a:t>on some other Hadoop cluster</a:t>
            </a:r>
          </a:p>
        </p:txBody>
      </p:sp>
      <p:grpSp>
        <p:nvGrpSpPr>
          <p:cNvPr id="15" name="Group 14"/>
          <p:cNvGrpSpPr/>
          <p:nvPr/>
        </p:nvGrpSpPr>
        <p:grpSpPr>
          <a:xfrm>
            <a:off x="2362200" y="4027394"/>
            <a:ext cx="4800600" cy="1680596"/>
            <a:chOff x="2590800" y="4495800"/>
            <a:chExt cx="4800600" cy="1680596"/>
          </a:xfrm>
        </p:grpSpPr>
        <p:grpSp>
          <p:nvGrpSpPr>
            <p:cNvPr id="16" name="Group 15"/>
            <p:cNvGrpSpPr/>
            <p:nvPr/>
          </p:nvGrpSpPr>
          <p:grpSpPr>
            <a:xfrm>
              <a:off x="2590800" y="4498032"/>
              <a:ext cx="557784" cy="766196"/>
              <a:chOff x="6400800" y="5027236"/>
              <a:chExt cx="557784" cy="766196"/>
            </a:xfrm>
          </p:grpSpPr>
          <p:sp>
            <p:nvSpPr>
              <p:cNvPr id="90" name="Rectangle 89"/>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4" name="TextBox 93"/>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95" name="Group 94"/>
            <p:cNvGrpSpPr/>
            <p:nvPr/>
          </p:nvGrpSpPr>
          <p:grpSpPr>
            <a:xfrm>
              <a:off x="3439363" y="4499996"/>
              <a:ext cx="557784" cy="766196"/>
              <a:chOff x="6400800" y="5027236"/>
              <a:chExt cx="557784" cy="766196"/>
            </a:xfrm>
          </p:grpSpPr>
          <p:sp>
            <p:nvSpPr>
              <p:cNvPr id="96" name="Rectangle 95"/>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7" name="TextBox 96"/>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98" name="Group 97"/>
            <p:cNvGrpSpPr/>
            <p:nvPr/>
          </p:nvGrpSpPr>
          <p:grpSpPr>
            <a:xfrm>
              <a:off x="4287926" y="4495800"/>
              <a:ext cx="557784" cy="766196"/>
              <a:chOff x="6400800" y="5027236"/>
              <a:chExt cx="557784" cy="766196"/>
            </a:xfrm>
          </p:grpSpPr>
          <p:sp>
            <p:nvSpPr>
              <p:cNvPr id="99" name="Rectangle 98"/>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0" name="TextBox 99"/>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101" name="Group 100"/>
            <p:cNvGrpSpPr/>
            <p:nvPr/>
          </p:nvGrpSpPr>
          <p:grpSpPr>
            <a:xfrm>
              <a:off x="2590800" y="5408236"/>
              <a:ext cx="557784" cy="766196"/>
              <a:chOff x="6400800" y="5027236"/>
              <a:chExt cx="557784" cy="766196"/>
            </a:xfrm>
          </p:grpSpPr>
          <p:sp>
            <p:nvSpPr>
              <p:cNvPr id="102" name="Rectangle 101"/>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3" name="TextBox 102"/>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104" name="Group 103"/>
            <p:cNvGrpSpPr/>
            <p:nvPr/>
          </p:nvGrpSpPr>
          <p:grpSpPr>
            <a:xfrm>
              <a:off x="3439363" y="5410200"/>
              <a:ext cx="557784" cy="766196"/>
              <a:chOff x="6400800" y="5027236"/>
              <a:chExt cx="557784" cy="766196"/>
            </a:xfrm>
          </p:grpSpPr>
          <p:sp>
            <p:nvSpPr>
              <p:cNvPr id="105" name="Rectangle 104"/>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6" name="TextBox 105"/>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107" name="Group 106"/>
            <p:cNvGrpSpPr/>
            <p:nvPr/>
          </p:nvGrpSpPr>
          <p:grpSpPr>
            <a:xfrm>
              <a:off x="4287926" y="5406004"/>
              <a:ext cx="557784" cy="766196"/>
              <a:chOff x="6400800" y="5027236"/>
              <a:chExt cx="557784" cy="766196"/>
            </a:xfrm>
          </p:grpSpPr>
          <p:sp>
            <p:nvSpPr>
              <p:cNvPr id="108" name="Rectangle 107"/>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9" name="TextBox 108"/>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46" name="Group 45"/>
            <p:cNvGrpSpPr/>
            <p:nvPr/>
          </p:nvGrpSpPr>
          <p:grpSpPr>
            <a:xfrm>
              <a:off x="5136489" y="4498032"/>
              <a:ext cx="557784" cy="766196"/>
              <a:chOff x="6400800" y="5027236"/>
              <a:chExt cx="557784" cy="766196"/>
            </a:xfrm>
          </p:grpSpPr>
          <p:sp>
            <p:nvSpPr>
              <p:cNvPr id="63" name="Rectangle 62"/>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4" name="TextBox 63"/>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47" name="Group 46"/>
            <p:cNvGrpSpPr/>
            <p:nvPr/>
          </p:nvGrpSpPr>
          <p:grpSpPr>
            <a:xfrm>
              <a:off x="5985052" y="4499996"/>
              <a:ext cx="557784" cy="766196"/>
              <a:chOff x="6400800" y="5027236"/>
              <a:chExt cx="557784" cy="766196"/>
            </a:xfrm>
          </p:grpSpPr>
          <p:sp>
            <p:nvSpPr>
              <p:cNvPr id="61" name="Rectangle 60"/>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48" name="Group 47"/>
            <p:cNvGrpSpPr/>
            <p:nvPr/>
          </p:nvGrpSpPr>
          <p:grpSpPr>
            <a:xfrm>
              <a:off x="6833616" y="4495800"/>
              <a:ext cx="557784" cy="766196"/>
              <a:chOff x="6400800" y="5027236"/>
              <a:chExt cx="557784" cy="766196"/>
            </a:xfrm>
          </p:grpSpPr>
          <p:sp>
            <p:nvSpPr>
              <p:cNvPr id="59" name="Rectangle 58"/>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0" name="TextBox 59"/>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50" name="Group 49"/>
            <p:cNvGrpSpPr/>
            <p:nvPr/>
          </p:nvGrpSpPr>
          <p:grpSpPr>
            <a:xfrm>
              <a:off x="5136489" y="5408236"/>
              <a:ext cx="557784" cy="766196"/>
              <a:chOff x="6400800" y="5027236"/>
              <a:chExt cx="557784" cy="766196"/>
            </a:xfrm>
          </p:grpSpPr>
          <p:sp>
            <p:nvSpPr>
              <p:cNvPr id="57" name="Rectangle 56"/>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51" name="Group 50"/>
            <p:cNvGrpSpPr/>
            <p:nvPr/>
          </p:nvGrpSpPr>
          <p:grpSpPr>
            <a:xfrm>
              <a:off x="5985052" y="5410200"/>
              <a:ext cx="557784" cy="766196"/>
              <a:chOff x="6400800" y="5027236"/>
              <a:chExt cx="557784" cy="766196"/>
            </a:xfrm>
          </p:grpSpPr>
          <p:sp>
            <p:nvSpPr>
              <p:cNvPr id="55" name="Rectangle 54"/>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6" name="TextBox 55"/>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52" name="Group 51"/>
            <p:cNvGrpSpPr/>
            <p:nvPr/>
          </p:nvGrpSpPr>
          <p:grpSpPr>
            <a:xfrm>
              <a:off x="6833616" y="5406004"/>
              <a:ext cx="557784" cy="766196"/>
              <a:chOff x="6400800" y="5027236"/>
              <a:chExt cx="557784" cy="766196"/>
            </a:xfrm>
          </p:grpSpPr>
          <p:sp>
            <p:nvSpPr>
              <p:cNvPr id="53" name="Rectangle 52"/>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grpSp>
        <p:nvGrpSpPr>
          <p:cNvPr id="19" name="Group 18"/>
          <p:cNvGrpSpPr/>
          <p:nvPr/>
        </p:nvGrpSpPr>
        <p:grpSpPr>
          <a:xfrm>
            <a:off x="2153307" y="3565574"/>
            <a:ext cx="5278343" cy="2229663"/>
            <a:chOff x="2341657" y="3561537"/>
            <a:chExt cx="5278343" cy="2229663"/>
          </a:xfrm>
        </p:grpSpPr>
        <p:sp>
          <p:nvSpPr>
            <p:cNvPr id="18" name="Rounded Rectangle 17"/>
            <p:cNvSpPr/>
            <p:nvPr/>
          </p:nvSpPr>
          <p:spPr bwMode="auto">
            <a:xfrm>
              <a:off x="2362200" y="3657600"/>
              <a:ext cx="5257800" cy="2133600"/>
            </a:xfrm>
            <a:prstGeom prst="round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3600" spc="-50" dirty="0" smtClean="0">
                  <a:gradFill>
                    <a:gsLst>
                      <a:gs pos="0">
                        <a:srgbClr val="FFFFFF"/>
                      </a:gs>
                      <a:gs pos="100000">
                        <a:srgbClr val="FFFFFF"/>
                      </a:gs>
                    </a:gsLst>
                    <a:lin ang="5400000" scaled="0"/>
                  </a:gradFill>
                  <a:ea typeface="Segoe UI" pitchFamily="34" charset="0"/>
                  <a:cs typeface="Segoe UI" pitchFamily="34" charset="0"/>
                </a:rPr>
                <a:t>Windows Cluster</a:t>
              </a:r>
              <a:endParaRPr lang="en-US" sz="36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028" name="Picture 4" descr="http://www.hardwarecanucks.com/wp-content/uploads/windows-logo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4482" l="1167" r="94833"/>
                      </a14:imgEffect>
                    </a14:imgLayer>
                  </a14:imgProps>
                </a:ext>
                <a:ext uri="{28A0092B-C50C-407E-A947-70E740481C1C}">
                  <a14:useLocalDpi xmlns:a14="http://schemas.microsoft.com/office/drawing/2010/main" val="0"/>
                </a:ext>
              </a:extLst>
            </a:blip>
            <a:srcRect/>
            <a:stretch>
              <a:fillRect/>
            </a:stretch>
          </p:blipFill>
          <p:spPr bwMode="auto">
            <a:xfrm>
              <a:off x="2341657" y="3561537"/>
              <a:ext cx="1054100" cy="1050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p:cNvGrpSpPr/>
          <p:nvPr/>
        </p:nvGrpSpPr>
        <p:grpSpPr>
          <a:xfrm>
            <a:off x="365502" y="3636405"/>
            <a:ext cx="7102098" cy="2212036"/>
            <a:chOff x="228600" y="609598"/>
            <a:chExt cx="7102098" cy="2958796"/>
          </a:xfrm>
        </p:grpSpPr>
        <p:cxnSp>
          <p:nvCxnSpPr>
            <p:cNvPr id="92" name="Straight Connector 91"/>
            <p:cNvCxnSpPr/>
            <p:nvPr/>
          </p:nvCxnSpPr>
          <p:spPr>
            <a:xfrm>
              <a:off x="228600" y="609598"/>
              <a:ext cx="0" cy="2568493"/>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28600" y="3259633"/>
              <a:ext cx="194310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171700" y="3320787"/>
              <a:ext cx="0" cy="244618"/>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167128" y="3568394"/>
              <a:ext cx="5157216"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330698" y="914400"/>
              <a:ext cx="0" cy="265176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2209800" y="914400"/>
              <a:ext cx="512064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228600" y="609600"/>
              <a:ext cx="1984248"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09800" y="609600"/>
              <a:ext cx="0" cy="301752"/>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28600" y="658369"/>
            <a:ext cx="7102098" cy="2142070"/>
            <a:chOff x="228600" y="908162"/>
            <a:chExt cx="7102098" cy="2142070"/>
          </a:xfrm>
        </p:grpSpPr>
        <p:grpSp>
          <p:nvGrpSpPr>
            <p:cNvPr id="32" name="Group 31"/>
            <p:cNvGrpSpPr/>
            <p:nvPr/>
          </p:nvGrpSpPr>
          <p:grpSpPr>
            <a:xfrm>
              <a:off x="228600" y="908162"/>
              <a:ext cx="7102098" cy="2142070"/>
              <a:chOff x="228600" y="609600"/>
              <a:chExt cx="7102098" cy="2958794"/>
            </a:xfrm>
          </p:grpSpPr>
          <p:cxnSp>
            <p:nvCxnSpPr>
              <p:cNvPr id="28" name="Straight Connector 27"/>
              <p:cNvCxnSpPr/>
              <p:nvPr/>
            </p:nvCxnSpPr>
            <p:spPr>
              <a:xfrm>
                <a:off x="228600" y="609600"/>
                <a:ext cx="0" cy="290499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28600" y="3565311"/>
                <a:ext cx="19431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167128" y="3568394"/>
                <a:ext cx="515721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30698" y="914400"/>
                <a:ext cx="0" cy="26517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209800" y="914400"/>
                <a:ext cx="512064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28600" y="609600"/>
                <a:ext cx="19842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09800" y="609600"/>
                <a:ext cx="0" cy="3017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475866" y="2511623"/>
              <a:ext cx="1352934" cy="307777"/>
            </a:xfrm>
            <a:prstGeom prst="rect">
              <a:avLst/>
            </a:prstGeom>
            <a:noFill/>
            <a:ln w="38100">
              <a:noFill/>
              <a:prstDash val="sysDot"/>
            </a:ln>
          </p:spPr>
          <p:txBody>
            <a:bodyPr wrap="none" lIns="0" tIns="0" rIns="0" bIns="0" rtlCol="0">
              <a:spAutoFit/>
            </a:bodyPr>
            <a:lstStyle/>
            <a:p>
              <a:r>
                <a:rPr lang="en-US" sz="2000" dirty="0" smtClean="0">
                  <a:gradFill>
                    <a:gsLst>
                      <a:gs pos="0">
                        <a:srgbClr val="FFFFFF"/>
                      </a:gs>
                      <a:gs pos="86000">
                        <a:srgbClr val="FFFFFF"/>
                      </a:gs>
                    </a:gsLst>
                    <a:lin ang="5400000" scaled="0"/>
                  </a:gradFill>
                  <a:latin typeface="Segoe UI Light" pitchFamily="34" charset="0"/>
                </a:rPr>
                <a:t>PDW Cluster</a:t>
              </a:r>
            </a:p>
          </p:txBody>
        </p:sp>
      </p:grpSp>
      <p:grpSp>
        <p:nvGrpSpPr>
          <p:cNvPr id="42" name="Group 41"/>
          <p:cNvGrpSpPr/>
          <p:nvPr/>
        </p:nvGrpSpPr>
        <p:grpSpPr>
          <a:xfrm>
            <a:off x="285576" y="2261830"/>
            <a:ext cx="7102098" cy="3279577"/>
            <a:chOff x="228600" y="2511623"/>
            <a:chExt cx="7102098" cy="3279577"/>
          </a:xfrm>
        </p:grpSpPr>
        <p:cxnSp>
          <p:nvCxnSpPr>
            <p:cNvPr id="37" name="Straight Connector 36"/>
            <p:cNvCxnSpPr/>
            <p:nvPr/>
          </p:nvCxnSpPr>
          <p:spPr>
            <a:xfrm>
              <a:off x="2212848" y="2511623"/>
              <a:ext cx="5117850"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12848" y="2511623"/>
              <a:ext cx="0" cy="1298377"/>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7312152" y="2514600"/>
              <a:ext cx="3048" cy="1374576"/>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28600" y="3810000"/>
              <a:ext cx="1981200"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228600" y="5791200"/>
              <a:ext cx="1981200"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28600" y="3870960"/>
              <a:ext cx="3048" cy="192024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2209800" y="3962400"/>
              <a:ext cx="3048" cy="182880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197350" y="3962400"/>
              <a:ext cx="5117850"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457200" y="5084207"/>
            <a:ext cx="1687963" cy="307777"/>
          </a:xfrm>
          <a:prstGeom prst="rect">
            <a:avLst/>
          </a:prstGeom>
          <a:noFill/>
        </p:spPr>
        <p:txBody>
          <a:bodyPr wrap="none" lIns="0" tIns="0" rIns="0" bIns="0" rtlCol="0">
            <a:spAutoFit/>
          </a:bodyPr>
          <a:lstStyle/>
          <a:p>
            <a:r>
              <a:rPr lang="en-US" sz="2000" dirty="0" smtClean="0">
                <a:solidFill>
                  <a:srgbClr val="FFFF00"/>
                </a:solidFill>
                <a:latin typeface="Segoe UI Light" pitchFamily="34" charset="0"/>
              </a:rPr>
              <a:t>Hadoop Cluster</a:t>
            </a:r>
          </a:p>
        </p:txBody>
      </p:sp>
      <p:sp>
        <p:nvSpPr>
          <p:cNvPr id="34" name="TextBox 33"/>
          <p:cNvSpPr txBox="1"/>
          <p:nvPr/>
        </p:nvSpPr>
        <p:spPr>
          <a:xfrm>
            <a:off x="3745177" y="2895600"/>
            <a:ext cx="2676403" cy="1015663"/>
          </a:xfrm>
          <a:prstGeom prst="rect">
            <a:avLst/>
          </a:prstGeom>
          <a:solidFill>
            <a:schemeClr val="accent4"/>
          </a:solidFill>
        </p:spPr>
        <p:txBody>
          <a:bodyPr wrap="square" lIns="0" tIns="0" rIns="0" bIns="0" rtlCol="0">
            <a:spAutoFit/>
          </a:bodyPr>
          <a:lstStyle/>
          <a:p>
            <a:pPr algn="ctr"/>
            <a:r>
              <a:rPr lang="en-US" sz="2200" b="1" dirty="0" smtClean="0">
                <a:solidFill>
                  <a:srgbClr val="FFFFFF"/>
                </a:solidFill>
                <a:effectLst>
                  <a:outerShdw blurRad="38100" dist="38100" dir="2700000" algn="tl">
                    <a:srgbClr val="000000">
                      <a:alpha val="43137"/>
                    </a:srgbClr>
                  </a:outerShdw>
                </a:effectLst>
                <a:latin typeface="Andy" pitchFamily="66" charset="0"/>
              </a:rPr>
              <a:t>PDW compute nodes can also be used as HDFS data nodes</a:t>
            </a:r>
          </a:p>
        </p:txBody>
      </p:sp>
      <p:grpSp>
        <p:nvGrpSpPr>
          <p:cNvPr id="23" name="Group 22"/>
          <p:cNvGrpSpPr/>
          <p:nvPr/>
        </p:nvGrpSpPr>
        <p:grpSpPr>
          <a:xfrm>
            <a:off x="1968791" y="3615570"/>
            <a:ext cx="5462859" cy="2133600"/>
            <a:chOff x="6057900" y="1738477"/>
            <a:chExt cx="5462859" cy="2133600"/>
          </a:xfrm>
        </p:grpSpPr>
        <p:sp>
          <p:nvSpPr>
            <p:cNvPr id="71" name="Rounded Rectangle 70"/>
            <p:cNvSpPr/>
            <p:nvPr/>
          </p:nvSpPr>
          <p:spPr bwMode="auto">
            <a:xfrm>
              <a:off x="6262959" y="1738477"/>
              <a:ext cx="5257800" cy="2133600"/>
            </a:xfrm>
            <a:prstGeom prst="roundRect">
              <a:avLst/>
            </a:prstGeom>
            <a:solidFill>
              <a:srgbClr val="FFC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3600" spc="-50" dirty="0" smtClean="0">
                  <a:gradFill>
                    <a:gsLst>
                      <a:gs pos="0">
                        <a:srgbClr val="FFFFFF"/>
                      </a:gs>
                      <a:gs pos="100000">
                        <a:srgbClr val="FFFFFF"/>
                      </a:gs>
                    </a:gsLst>
                    <a:lin ang="5400000" scaled="0"/>
                  </a:gradFill>
                  <a:ea typeface="Segoe UI" pitchFamily="34" charset="0"/>
                  <a:cs typeface="Segoe UI" pitchFamily="34" charset="0"/>
                </a:rPr>
                <a:t>Linux Cluster</a:t>
              </a:r>
              <a:endParaRPr lang="en-US" sz="36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030" name="Picture 6" descr="http://www.findmysoft.com/img/news/Linux-Commands-to-Kill-your-Operating-System.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8555" l="6074" r="93059"/>
                      </a14:imgEffect>
                    </a14:imgLayer>
                  </a14:imgProps>
                </a:ext>
                <a:ext uri="{28A0092B-C50C-407E-A947-70E740481C1C}">
                  <a14:useLocalDpi xmlns:a14="http://schemas.microsoft.com/office/drawing/2010/main" val="0"/>
                </a:ext>
              </a:extLst>
            </a:blip>
            <a:srcRect/>
            <a:stretch>
              <a:fillRect/>
            </a:stretch>
          </p:blipFill>
          <p:spPr bwMode="auto">
            <a:xfrm>
              <a:off x="6057900" y="1811253"/>
              <a:ext cx="1421372" cy="1066800"/>
            </a:xfrm>
            <a:prstGeom prst="rect">
              <a:avLst/>
            </a:prstGeom>
            <a:noFill/>
            <a:extLst>
              <a:ext uri="{909E8E84-426E-40DD-AFC4-6F175D3DCCD1}">
                <a14:hiddenFill xmlns:a14="http://schemas.microsoft.com/office/drawing/2010/main">
                  <a:solidFill>
                    <a:srgbClr val="FFFFFF"/>
                  </a:solidFill>
                </a14:hiddenFill>
              </a:ext>
            </a:extLst>
          </p:spPr>
        </p:pic>
      </p:grpSp>
      <p:sp>
        <p:nvSpPr>
          <p:cNvPr id="117"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21</a:t>
            </a:fld>
            <a:endParaRPr lang="en-US" dirty="0">
              <a:solidFill>
                <a:srgbClr val="FFFFFF"/>
              </a:solidFill>
            </a:endParaRPr>
          </a:p>
        </p:txBody>
      </p:sp>
      <p:sp>
        <p:nvSpPr>
          <p:cNvPr id="124" name="TextBox 123"/>
          <p:cNvSpPr txBox="1"/>
          <p:nvPr/>
        </p:nvSpPr>
        <p:spPr>
          <a:xfrm>
            <a:off x="5486400" y="5782054"/>
            <a:ext cx="3423819" cy="615553"/>
          </a:xfrm>
          <a:prstGeom prst="rect">
            <a:avLst/>
          </a:prstGeom>
          <a:solidFill>
            <a:schemeClr val="tx1"/>
          </a:solidFill>
          <a:ln>
            <a:solidFill>
              <a:schemeClr val="tx1">
                <a:lumMod val="85000"/>
              </a:schemeClr>
            </a:solidFill>
          </a:ln>
        </p:spPr>
        <p:txBody>
          <a:bodyPr wrap="square" lIns="0" tIns="0" rIns="0" bIns="0" rtlCol="0">
            <a:spAutoFit/>
          </a:bodyPr>
          <a:lstStyle/>
          <a:p>
            <a:pPr algn="ctr"/>
            <a:r>
              <a:rPr lang="en-US" sz="2200" b="1" dirty="0">
                <a:solidFill>
                  <a:srgbClr val="FF0000"/>
                </a:solidFill>
                <a:latin typeface="Andy" pitchFamily="66" charset="0"/>
              </a:rPr>
              <a:t>3</a:t>
            </a:r>
            <a:r>
              <a:rPr lang="en-US" sz="2200" b="1" dirty="0" smtClean="0">
                <a:solidFill>
                  <a:srgbClr val="FF0000"/>
                </a:solidFill>
                <a:latin typeface="Andy" pitchFamily="66" charset="0"/>
              </a:rPr>
              <a:t>. </a:t>
            </a:r>
            <a:r>
              <a:rPr lang="en-US" sz="2200" b="1" dirty="0" smtClean="0">
                <a:solidFill>
                  <a:srgbClr val="000000"/>
                </a:solidFill>
                <a:latin typeface="Andy" pitchFamily="66" charset="0"/>
              </a:rPr>
              <a:t>Nor the </a:t>
            </a:r>
            <a:r>
              <a:rPr lang="en-US" sz="2200" b="1" dirty="0" smtClean="0">
                <a:solidFill>
                  <a:srgbClr val="FF0000"/>
                </a:solidFill>
                <a:latin typeface="Andy" pitchFamily="66" charset="0"/>
              </a:rPr>
              <a:t>format of HDFS files </a:t>
            </a:r>
            <a:r>
              <a:rPr lang="en-US" b="1" dirty="0" smtClean="0">
                <a:solidFill>
                  <a:srgbClr val="000000"/>
                </a:solidFill>
                <a:latin typeface="Andy" pitchFamily="66" charset="0"/>
              </a:rPr>
              <a:t>(i.e. </a:t>
            </a:r>
            <a:r>
              <a:rPr lang="en-US" b="1" dirty="0" err="1" smtClean="0">
                <a:solidFill>
                  <a:srgbClr val="000000"/>
                </a:solidFill>
                <a:latin typeface="Andy" pitchFamily="66" charset="0"/>
              </a:rPr>
              <a:t>TextFile</a:t>
            </a:r>
            <a:r>
              <a:rPr lang="en-US" b="1" dirty="0" smtClean="0">
                <a:solidFill>
                  <a:srgbClr val="000000"/>
                </a:solidFill>
                <a:latin typeface="Andy" pitchFamily="66" charset="0"/>
              </a:rPr>
              <a:t>, RCFile, custom, …)</a:t>
            </a:r>
          </a:p>
        </p:txBody>
      </p:sp>
      <p:sp>
        <p:nvSpPr>
          <p:cNvPr id="13" name="TextBox 12"/>
          <p:cNvSpPr txBox="1"/>
          <p:nvPr/>
        </p:nvSpPr>
        <p:spPr>
          <a:xfrm>
            <a:off x="304800" y="5782056"/>
            <a:ext cx="2613215" cy="1015663"/>
          </a:xfrm>
          <a:prstGeom prst="rect">
            <a:avLst/>
          </a:prstGeom>
          <a:solidFill>
            <a:schemeClr val="tx1"/>
          </a:solidFill>
          <a:ln>
            <a:solidFill>
              <a:schemeClr val="tx1">
                <a:lumMod val="85000"/>
              </a:schemeClr>
            </a:solidFill>
          </a:ln>
        </p:spPr>
        <p:txBody>
          <a:bodyPr wrap="square" lIns="0" tIns="0" rIns="0" bIns="0" rtlCol="0">
            <a:spAutoFit/>
          </a:bodyPr>
          <a:lstStyle/>
          <a:p>
            <a:pPr algn="ctr"/>
            <a:r>
              <a:rPr lang="en-US" sz="2200" b="1" dirty="0" smtClean="0">
                <a:solidFill>
                  <a:srgbClr val="FF0000"/>
                </a:solidFill>
                <a:latin typeface="Andy" pitchFamily="66" charset="0"/>
              </a:rPr>
              <a:t>1. </a:t>
            </a:r>
            <a:r>
              <a:rPr lang="en-US" sz="2200" b="1" dirty="0" smtClean="0">
                <a:solidFill>
                  <a:srgbClr val="000000"/>
                </a:solidFill>
                <a:latin typeface="Andy" pitchFamily="66" charset="0"/>
              </a:rPr>
              <a:t>Polybase makes no assumptions about </a:t>
            </a:r>
            <a:r>
              <a:rPr lang="en-US" sz="2200" b="1" dirty="0" smtClean="0">
                <a:solidFill>
                  <a:srgbClr val="FF0000"/>
                </a:solidFill>
                <a:latin typeface="Andy" pitchFamily="66" charset="0"/>
              </a:rPr>
              <a:t>where</a:t>
            </a:r>
            <a:r>
              <a:rPr lang="en-US" sz="2200" b="1" dirty="0" smtClean="0">
                <a:solidFill>
                  <a:srgbClr val="000000"/>
                </a:solidFill>
                <a:latin typeface="Andy" pitchFamily="66" charset="0"/>
              </a:rPr>
              <a:t> HDFS data is</a:t>
            </a:r>
          </a:p>
        </p:txBody>
      </p:sp>
      <p:sp>
        <p:nvSpPr>
          <p:cNvPr id="65" name="TextBox 64"/>
          <p:cNvSpPr txBox="1"/>
          <p:nvPr/>
        </p:nvSpPr>
        <p:spPr>
          <a:xfrm>
            <a:off x="3028943" y="5782056"/>
            <a:ext cx="2346529" cy="1015663"/>
          </a:xfrm>
          <a:prstGeom prst="rect">
            <a:avLst/>
          </a:prstGeom>
          <a:solidFill>
            <a:schemeClr val="tx1"/>
          </a:solidFill>
          <a:ln>
            <a:solidFill>
              <a:schemeClr val="tx1">
                <a:lumMod val="85000"/>
              </a:schemeClr>
            </a:solidFill>
          </a:ln>
        </p:spPr>
        <p:txBody>
          <a:bodyPr wrap="square" lIns="0" tIns="0" rIns="0" bIns="0" rtlCol="0">
            <a:spAutoFit/>
          </a:bodyPr>
          <a:lstStyle/>
          <a:p>
            <a:pPr algn="ctr"/>
            <a:r>
              <a:rPr lang="en-US" sz="2200" b="1" dirty="0" smtClean="0">
                <a:solidFill>
                  <a:srgbClr val="FF0000"/>
                </a:solidFill>
                <a:latin typeface="Andy" pitchFamily="66" charset="0"/>
              </a:rPr>
              <a:t>2. </a:t>
            </a:r>
            <a:r>
              <a:rPr lang="en-US" sz="2200" b="1" dirty="0" smtClean="0">
                <a:solidFill>
                  <a:srgbClr val="000000"/>
                </a:solidFill>
                <a:latin typeface="Andy" pitchFamily="66" charset="0"/>
              </a:rPr>
              <a:t>Nor any assumptions about the </a:t>
            </a:r>
            <a:r>
              <a:rPr lang="en-US" sz="2200" b="1" dirty="0" smtClean="0">
                <a:solidFill>
                  <a:srgbClr val="FF0000"/>
                </a:solidFill>
                <a:latin typeface="Andy" pitchFamily="66" charset="0"/>
              </a:rPr>
              <a:t>OS</a:t>
            </a:r>
            <a:r>
              <a:rPr lang="en-US" sz="2200" b="1" dirty="0" smtClean="0">
                <a:solidFill>
                  <a:srgbClr val="000000"/>
                </a:solidFill>
                <a:latin typeface="Andy" pitchFamily="66" charset="0"/>
              </a:rPr>
              <a:t> of data nodes</a:t>
            </a:r>
          </a:p>
        </p:txBody>
      </p:sp>
      <p:grpSp>
        <p:nvGrpSpPr>
          <p:cNvPr id="25" name="Group 24"/>
          <p:cNvGrpSpPr/>
          <p:nvPr/>
        </p:nvGrpSpPr>
        <p:grpSpPr>
          <a:xfrm>
            <a:off x="2487888" y="4260824"/>
            <a:ext cx="4758765" cy="1216314"/>
            <a:chOff x="2487888" y="4260824"/>
            <a:chExt cx="4758765" cy="1216314"/>
          </a:xfrm>
        </p:grpSpPr>
        <p:sp>
          <p:nvSpPr>
            <p:cNvPr id="14" name="Folded Corner 13"/>
            <p:cNvSpPr/>
            <p:nvPr/>
          </p:nvSpPr>
          <p:spPr bwMode="auto">
            <a:xfrm>
              <a:off x="2487888" y="4260824"/>
              <a:ext cx="919022" cy="1216152"/>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400" spc="-50" dirty="0" smtClean="0">
                  <a:solidFill>
                    <a:srgbClr val="000000"/>
                  </a:solidFill>
                  <a:ea typeface="Segoe UI" pitchFamily="34" charset="0"/>
                  <a:cs typeface="Segoe UI" pitchFamily="34" charset="0"/>
                </a:rPr>
                <a:t>Text</a:t>
              </a:r>
            </a:p>
            <a:p>
              <a:pPr algn="ctr" defTabSz="914099" fontAlgn="base">
                <a:spcBef>
                  <a:spcPct val="0"/>
                </a:spcBef>
                <a:spcAft>
                  <a:spcPct val="0"/>
                </a:spcAft>
              </a:pPr>
              <a:r>
                <a:rPr lang="en-US" sz="1400" spc="-50" dirty="0" smtClean="0">
                  <a:solidFill>
                    <a:srgbClr val="000000"/>
                  </a:solidFill>
                  <a:ea typeface="Segoe UI" pitchFamily="34" charset="0"/>
                  <a:cs typeface="Segoe UI" pitchFamily="34" charset="0"/>
                </a:rPr>
                <a:t>Format</a:t>
              </a:r>
              <a:endParaRPr lang="en-US" sz="1400" spc="-50" dirty="0">
                <a:solidFill>
                  <a:srgbClr val="000000"/>
                </a:solidFill>
                <a:ea typeface="Segoe UI" pitchFamily="34" charset="0"/>
                <a:cs typeface="Segoe UI" pitchFamily="34" charset="0"/>
              </a:endParaRPr>
            </a:p>
          </p:txBody>
        </p:sp>
        <p:sp>
          <p:nvSpPr>
            <p:cNvPr id="126" name="Folded Corner 125"/>
            <p:cNvSpPr/>
            <p:nvPr/>
          </p:nvSpPr>
          <p:spPr bwMode="auto">
            <a:xfrm>
              <a:off x="3638902" y="4260824"/>
              <a:ext cx="922053" cy="1216314"/>
            </a:xfrm>
            <a:prstGeom prst="foldedCorne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500" spc="-50" dirty="0" smtClean="0">
                  <a:solidFill>
                    <a:srgbClr val="000000"/>
                  </a:solidFill>
                  <a:ea typeface="Segoe UI" pitchFamily="34" charset="0"/>
                  <a:cs typeface="Segoe UI" pitchFamily="34" charset="0"/>
                </a:rPr>
                <a:t>Sequence</a:t>
              </a:r>
            </a:p>
            <a:p>
              <a:pPr algn="ctr" defTabSz="914099" fontAlgn="base">
                <a:spcBef>
                  <a:spcPct val="0"/>
                </a:spcBef>
                <a:spcAft>
                  <a:spcPct val="0"/>
                </a:spcAft>
              </a:pPr>
              <a:r>
                <a:rPr lang="en-US" sz="1500" spc="-50" dirty="0" smtClean="0">
                  <a:solidFill>
                    <a:srgbClr val="000000"/>
                  </a:solidFill>
                  <a:ea typeface="Segoe UI" pitchFamily="34" charset="0"/>
                  <a:cs typeface="Segoe UI" pitchFamily="34" charset="0"/>
                </a:rPr>
                <a:t>File </a:t>
              </a:r>
            </a:p>
            <a:p>
              <a:pPr algn="ctr" defTabSz="914099" fontAlgn="base">
                <a:spcBef>
                  <a:spcPct val="0"/>
                </a:spcBef>
                <a:spcAft>
                  <a:spcPct val="0"/>
                </a:spcAft>
              </a:pPr>
              <a:r>
                <a:rPr lang="en-US" sz="1500" spc="-50" dirty="0" smtClean="0">
                  <a:solidFill>
                    <a:srgbClr val="000000"/>
                  </a:solidFill>
                  <a:ea typeface="Segoe UI" pitchFamily="34" charset="0"/>
                  <a:cs typeface="Segoe UI" pitchFamily="34" charset="0"/>
                </a:rPr>
                <a:t>Format</a:t>
              </a:r>
              <a:endParaRPr lang="en-US" sz="1500" spc="-50" dirty="0">
                <a:solidFill>
                  <a:srgbClr val="000000"/>
                </a:solidFill>
                <a:ea typeface="Segoe UI" pitchFamily="34" charset="0"/>
                <a:cs typeface="Segoe UI" pitchFamily="34" charset="0"/>
              </a:endParaRPr>
            </a:p>
          </p:txBody>
        </p:sp>
        <p:sp>
          <p:nvSpPr>
            <p:cNvPr id="127" name="Folded Corner 126"/>
            <p:cNvSpPr/>
            <p:nvPr/>
          </p:nvSpPr>
          <p:spPr bwMode="auto">
            <a:xfrm>
              <a:off x="4792947" y="4260824"/>
              <a:ext cx="922053" cy="1216314"/>
            </a:xfrm>
            <a:prstGeom prst="foldedCorner">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500" spc="-50" dirty="0" err="1" smtClean="0">
                  <a:solidFill>
                    <a:srgbClr val="000000"/>
                  </a:solidFill>
                  <a:ea typeface="Segoe UI" pitchFamily="34" charset="0"/>
                  <a:cs typeface="Segoe UI" pitchFamily="34" charset="0"/>
                </a:rPr>
                <a:t>RCFile</a:t>
              </a:r>
              <a:r>
                <a:rPr lang="en-US" sz="1500" spc="-50" dirty="0" smtClean="0">
                  <a:solidFill>
                    <a:srgbClr val="000000"/>
                  </a:solidFill>
                  <a:ea typeface="Segoe UI" pitchFamily="34" charset="0"/>
                  <a:cs typeface="Segoe UI" pitchFamily="34" charset="0"/>
                </a:rPr>
                <a:t> </a:t>
              </a:r>
            </a:p>
            <a:p>
              <a:pPr algn="ctr" defTabSz="914099" fontAlgn="base">
                <a:spcBef>
                  <a:spcPct val="0"/>
                </a:spcBef>
                <a:spcAft>
                  <a:spcPct val="0"/>
                </a:spcAft>
              </a:pPr>
              <a:r>
                <a:rPr lang="en-US" sz="1500" spc="-50" dirty="0" smtClean="0">
                  <a:solidFill>
                    <a:srgbClr val="000000"/>
                  </a:solidFill>
                  <a:ea typeface="Segoe UI" pitchFamily="34" charset="0"/>
                  <a:cs typeface="Segoe UI" pitchFamily="34" charset="0"/>
                </a:rPr>
                <a:t>Format</a:t>
              </a:r>
              <a:endParaRPr lang="en-US" sz="1500" spc="-50" dirty="0">
                <a:solidFill>
                  <a:srgbClr val="000000"/>
                </a:solidFill>
                <a:ea typeface="Segoe UI" pitchFamily="34" charset="0"/>
                <a:cs typeface="Segoe UI" pitchFamily="34" charset="0"/>
              </a:endParaRPr>
            </a:p>
          </p:txBody>
        </p:sp>
        <p:sp>
          <p:nvSpPr>
            <p:cNvPr id="128" name="Folded Corner 127"/>
            <p:cNvSpPr/>
            <p:nvPr/>
          </p:nvSpPr>
          <p:spPr bwMode="auto">
            <a:xfrm>
              <a:off x="6324600" y="4260824"/>
              <a:ext cx="922053" cy="1216314"/>
            </a:xfrm>
            <a:prstGeom prst="foldedCorner">
              <a:avLst/>
            </a:prstGeom>
            <a:solidFill>
              <a:srgbClr val="C00000"/>
            </a:solidFill>
            <a:ln>
              <a:solidFill>
                <a:srgbClr val="A5002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500" spc="-50" dirty="0" smtClean="0">
                  <a:solidFill>
                    <a:srgbClr val="000000"/>
                  </a:solidFill>
                  <a:ea typeface="Segoe UI" pitchFamily="34" charset="0"/>
                  <a:cs typeface="Segoe UI" pitchFamily="34" charset="0"/>
                </a:rPr>
                <a:t>Custom</a:t>
              </a:r>
            </a:p>
            <a:p>
              <a:pPr algn="ctr" defTabSz="914099" fontAlgn="base">
                <a:spcBef>
                  <a:spcPct val="0"/>
                </a:spcBef>
                <a:spcAft>
                  <a:spcPct val="0"/>
                </a:spcAft>
              </a:pPr>
              <a:r>
                <a:rPr lang="en-US" sz="1500" spc="-50" dirty="0" smtClean="0">
                  <a:solidFill>
                    <a:srgbClr val="000000"/>
                  </a:solidFill>
                  <a:ea typeface="Segoe UI" pitchFamily="34" charset="0"/>
                  <a:cs typeface="Segoe UI" pitchFamily="34" charset="0"/>
                </a:rPr>
                <a:t>Format</a:t>
              </a:r>
              <a:endParaRPr lang="en-US" sz="1500" spc="-50" dirty="0">
                <a:solidFill>
                  <a:srgbClr val="000000"/>
                </a:solidFill>
                <a:ea typeface="Segoe UI" pitchFamily="34" charset="0"/>
                <a:cs typeface="Segoe UI" pitchFamily="34" charset="0"/>
              </a:endParaRPr>
            </a:p>
          </p:txBody>
        </p:sp>
        <p:sp>
          <p:nvSpPr>
            <p:cNvPr id="17" name="TextBox 16"/>
            <p:cNvSpPr txBox="1"/>
            <p:nvPr/>
          </p:nvSpPr>
          <p:spPr>
            <a:xfrm>
              <a:off x="5863639" y="4575632"/>
              <a:ext cx="341440" cy="615553"/>
            </a:xfrm>
            <a:prstGeom prst="rect">
              <a:avLst/>
            </a:prstGeom>
            <a:noFill/>
          </p:spPr>
          <p:txBody>
            <a:bodyPr wrap="none" lIns="0" tIns="0" rIns="0" bIns="0" rtlCol="0">
              <a:spAutoFit/>
            </a:bodyPr>
            <a:lstStyle/>
            <a:p>
              <a:r>
                <a:rPr lang="en-US" sz="4000" dirty="0" smtClean="0">
                  <a:solidFill>
                    <a:srgbClr val="000000"/>
                  </a:solidFill>
                  <a:latin typeface="Segoe UI Light" pitchFamily="34" charset="0"/>
                </a:rPr>
                <a:t>…</a:t>
              </a:r>
            </a:p>
          </p:txBody>
        </p:sp>
      </p:grpSp>
    </p:spTree>
    <p:extLst>
      <p:ext uri="{BB962C8B-B14F-4D97-AF65-F5344CB8AC3E}">
        <p14:creationId xmlns:p14="http://schemas.microsoft.com/office/powerpoint/2010/main" val="390890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fade">
                                      <p:cBhvr>
                                        <p:cTn id="18" dur="500"/>
                                        <p:tgtEl>
                                          <p:spTgt spid="8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9"/>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1" presetClass="exit" presetSubtype="0" fill="hold" grpId="1" nodeType="withEffect">
                                  <p:stCondLst>
                                    <p:cond delay="0"/>
                                  </p:stCondLst>
                                  <p:childTnLst>
                                    <p:set>
                                      <p:cBhvr>
                                        <p:cTn id="43" dur="1" fill="hold">
                                          <p:stCondLst>
                                            <p:cond delay="0"/>
                                          </p:stCondLst>
                                        </p:cTn>
                                        <p:tgtEl>
                                          <p:spTgt spid="3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 presetClass="exit" presetSubtype="0" fill="hold" nodeType="withEffect">
                                  <p:stCondLst>
                                    <p:cond delay="0"/>
                                  </p:stCondLst>
                                  <p:childTnLst>
                                    <p:set>
                                      <p:cBhvr>
                                        <p:cTn id="68" dur="1" fill="hold">
                                          <p:stCondLst>
                                            <p:cond delay="0"/>
                                          </p:stCondLst>
                                        </p:cTn>
                                        <p:tgtEl>
                                          <p:spTgt spid="1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fade">
                                      <p:cBhvr>
                                        <p:cTn id="73" dur="500"/>
                                        <p:tgtEl>
                                          <p:spTgt spid="124"/>
                                        </p:tgtEl>
                                      </p:cBhvr>
                                    </p:animEffect>
                                  </p:childTnLst>
                                </p:cTn>
                              </p:par>
                              <p:par>
                                <p:cTn id="74" presetID="10"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6" grpId="0" animBg="1"/>
      <p:bldP spid="76" grpId="1" animBg="1"/>
      <p:bldP spid="88" grpId="0" animBg="1"/>
      <p:bldP spid="88" grpId="1" animBg="1"/>
      <p:bldP spid="89" grpId="0" animBg="1"/>
      <p:bldP spid="89" grpId="1" animBg="1"/>
      <p:bldP spid="112" grpId="0" animBg="1"/>
      <p:bldP spid="125" grpId="0"/>
      <p:bldP spid="34" grpId="0" animBg="1"/>
      <p:bldP spid="34" grpId="1" animBg="1"/>
      <p:bldP spid="124" grpId="0" animBg="1"/>
      <p:bldP spid="13"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381000" y="1981200"/>
            <a:ext cx="2883923" cy="2834640"/>
          </a:xfrm>
          <a:prstGeom prst="rect">
            <a:avLst/>
          </a:prstGeom>
          <a:solidFill>
            <a:srgbClr val="A50021"/>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endParaRPr lang="nl-NL" sz="3600" kern="0" spc="-75" dirty="0">
              <a:gradFill>
                <a:gsLst>
                  <a:gs pos="0">
                    <a:srgbClr val="FFFFFF"/>
                  </a:gs>
                  <a:gs pos="100000">
                    <a:srgbClr val="FFFFFF"/>
                  </a:gs>
                </a:gsLst>
                <a:lin ang="5400000" scaled="0"/>
              </a:gradFill>
              <a:latin typeface="Segoe UI Light"/>
            </a:endParaRPr>
          </a:p>
        </p:txBody>
      </p:sp>
      <p:sp>
        <p:nvSpPr>
          <p:cNvPr id="19" name="Right Arrow 18"/>
          <p:cNvSpPr/>
          <p:nvPr/>
        </p:nvSpPr>
        <p:spPr>
          <a:xfrm>
            <a:off x="488010" y="4847486"/>
            <a:ext cx="8274990" cy="715114"/>
          </a:xfrm>
          <a:prstGeom prst="rightArrow">
            <a:avLst>
              <a:gd name="adj1" fmla="val 75641"/>
              <a:gd name="adj2" fmla="val 41667"/>
            </a:avLst>
          </a:prstGeom>
          <a:solidFill>
            <a:schemeClr val="accent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defPPr>
              <a:defRPr lang="en-US"/>
            </a:defPPr>
            <a:lvl1pPr marL="0" algn="l" defTabSz="457148" rtl="0" eaLnBrk="1" latinLnBrk="0" hangingPunct="1">
              <a:defRPr sz="1800" kern="1200">
                <a:solidFill>
                  <a:schemeClr val="lt1"/>
                </a:solidFill>
                <a:latin typeface="+mn-lt"/>
                <a:ea typeface="+mn-ea"/>
                <a:cs typeface="+mn-cs"/>
              </a:defRPr>
            </a:lvl1pPr>
            <a:lvl2pPr marL="457148" algn="l" defTabSz="457148" rtl="0" eaLnBrk="1" latinLnBrk="0" hangingPunct="1">
              <a:defRPr sz="1800" kern="1200">
                <a:solidFill>
                  <a:schemeClr val="lt1"/>
                </a:solidFill>
                <a:latin typeface="+mn-lt"/>
                <a:ea typeface="+mn-ea"/>
                <a:cs typeface="+mn-cs"/>
              </a:defRPr>
            </a:lvl2pPr>
            <a:lvl3pPr marL="914296" algn="l" defTabSz="457148" rtl="0" eaLnBrk="1" latinLnBrk="0" hangingPunct="1">
              <a:defRPr sz="1800" kern="1200">
                <a:solidFill>
                  <a:schemeClr val="lt1"/>
                </a:solidFill>
                <a:latin typeface="+mn-lt"/>
                <a:ea typeface="+mn-ea"/>
                <a:cs typeface="+mn-cs"/>
              </a:defRPr>
            </a:lvl3pPr>
            <a:lvl4pPr marL="1371444" algn="l" defTabSz="457148" rtl="0" eaLnBrk="1" latinLnBrk="0" hangingPunct="1">
              <a:defRPr sz="1800" kern="1200">
                <a:solidFill>
                  <a:schemeClr val="lt1"/>
                </a:solidFill>
                <a:latin typeface="+mn-lt"/>
                <a:ea typeface="+mn-ea"/>
                <a:cs typeface="+mn-cs"/>
              </a:defRPr>
            </a:lvl4pPr>
            <a:lvl5pPr marL="1828592" algn="l" defTabSz="457148" rtl="0" eaLnBrk="1" latinLnBrk="0" hangingPunct="1">
              <a:defRPr sz="1800" kern="1200">
                <a:solidFill>
                  <a:schemeClr val="lt1"/>
                </a:solidFill>
                <a:latin typeface="+mn-lt"/>
                <a:ea typeface="+mn-ea"/>
                <a:cs typeface="+mn-cs"/>
              </a:defRPr>
            </a:lvl5pPr>
            <a:lvl6pPr marL="2285740" algn="l" defTabSz="457148" rtl="0" eaLnBrk="1" latinLnBrk="0" hangingPunct="1">
              <a:defRPr sz="1800" kern="1200">
                <a:solidFill>
                  <a:schemeClr val="lt1"/>
                </a:solidFill>
                <a:latin typeface="+mn-lt"/>
                <a:ea typeface="+mn-ea"/>
                <a:cs typeface="+mn-cs"/>
              </a:defRPr>
            </a:lvl6pPr>
            <a:lvl7pPr marL="2742888" algn="l" defTabSz="457148" rtl="0" eaLnBrk="1" latinLnBrk="0" hangingPunct="1">
              <a:defRPr sz="1800" kern="1200">
                <a:solidFill>
                  <a:schemeClr val="lt1"/>
                </a:solidFill>
                <a:latin typeface="+mn-lt"/>
                <a:ea typeface="+mn-ea"/>
                <a:cs typeface="+mn-cs"/>
              </a:defRPr>
            </a:lvl7pPr>
            <a:lvl8pPr marL="3200036" algn="l" defTabSz="457148" rtl="0" eaLnBrk="1" latinLnBrk="0" hangingPunct="1">
              <a:defRPr sz="1800" kern="1200">
                <a:solidFill>
                  <a:schemeClr val="lt1"/>
                </a:solidFill>
                <a:latin typeface="+mn-lt"/>
                <a:ea typeface="+mn-ea"/>
                <a:cs typeface="+mn-cs"/>
              </a:defRPr>
            </a:lvl8pPr>
            <a:lvl9pPr marL="3657184" algn="l" defTabSz="457148"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p>
            <a:r>
              <a:rPr lang="en-US" dirty="0" smtClean="0"/>
              <a:t>Polybase “Phases”</a:t>
            </a:r>
            <a:endParaRPr lang="en-US" dirty="0"/>
          </a:p>
        </p:txBody>
      </p:sp>
      <p:sp>
        <p:nvSpPr>
          <p:cNvPr id="3" name="Rectangle 2"/>
          <p:cNvSpPr/>
          <p:nvPr/>
        </p:nvSpPr>
        <p:spPr bwMode="auto">
          <a:xfrm>
            <a:off x="538336" y="2133600"/>
            <a:ext cx="2574187" cy="2573516"/>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r>
              <a:rPr lang="nl-NL" sz="3600" kern="0" spc="-75" dirty="0" smtClean="0">
                <a:gradFill>
                  <a:gsLst>
                    <a:gs pos="0">
                      <a:srgbClr val="FFFFFF"/>
                    </a:gs>
                    <a:gs pos="100000">
                      <a:srgbClr val="FFFFFF"/>
                    </a:gs>
                  </a:gsLst>
                  <a:lin ang="5400000" scaled="0"/>
                </a:gradFill>
                <a:latin typeface="Segoe UI Light"/>
              </a:rPr>
              <a:t>Phase 1</a:t>
            </a:r>
            <a:endParaRPr lang="nl-NL" sz="3600" kern="0" spc="-75" dirty="0">
              <a:gradFill>
                <a:gsLst>
                  <a:gs pos="0">
                    <a:srgbClr val="FFFFFF"/>
                  </a:gs>
                  <a:gs pos="100000">
                    <a:srgbClr val="FFFFFF"/>
                  </a:gs>
                </a:gsLst>
                <a:lin ang="5400000" scaled="0"/>
              </a:gradFill>
              <a:latin typeface="Segoe UI Light"/>
            </a:endParaRPr>
          </a:p>
        </p:txBody>
      </p:sp>
      <p:sp>
        <p:nvSpPr>
          <p:cNvPr id="4" name="Rectangle 3"/>
          <p:cNvSpPr/>
          <p:nvPr/>
        </p:nvSpPr>
        <p:spPr bwMode="auto">
          <a:xfrm>
            <a:off x="3254742" y="2133600"/>
            <a:ext cx="2574187" cy="2573516"/>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r>
              <a:rPr lang="nl-NL" sz="3600" kern="0" spc="-75" dirty="0" smtClean="0">
                <a:gradFill>
                  <a:gsLst>
                    <a:gs pos="0">
                      <a:srgbClr val="FFFFFF"/>
                    </a:gs>
                    <a:gs pos="100000">
                      <a:srgbClr val="FFFFFF"/>
                    </a:gs>
                  </a:gsLst>
                  <a:lin ang="5400000" scaled="0"/>
                </a:gradFill>
                <a:latin typeface="Segoe UI Light"/>
              </a:rPr>
              <a:t>Phase 2</a:t>
            </a:r>
            <a:endParaRPr lang="nl-NL" sz="3600" kern="0" spc="-75" dirty="0">
              <a:gradFill>
                <a:gsLst>
                  <a:gs pos="0">
                    <a:srgbClr val="FFFFFF"/>
                  </a:gs>
                  <a:gs pos="100000">
                    <a:srgbClr val="FFFFFF"/>
                  </a:gs>
                </a:gsLst>
                <a:lin ang="5400000" scaled="0"/>
              </a:gradFill>
              <a:latin typeface="Segoe UI Light"/>
            </a:endParaRPr>
          </a:p>
        </p:txBody>
      </p:sp>
      <p:sp>
        <p:nvSpPr>
          <p:cNvPr id="5" name="Rectangle 4"/>
          <p:cNvSpPr/>
          <p:nvPr/>
        </p:nvSpPr>
        <p:spPr bwMode="auto">
          <a:xfrm>
            <a:off x="5982593" y="2133600"/>
            <a:ext cx="2574187" cy="2573516"/>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r>
              <a:rPr lang="nl-NL" sz="3600" kern="0" spc="-75" dirty="0" smtClean="0">
                <a:gradFill>
                  <a:gsLst>
                    <a:gs pos="0">
                      <a:srgbClr val="FFFFFF"/>
                    </a:gs>
                    <a:gs pos="100000">
                      <a:srgbClr val="FFFFFF"/>
                    </a:gs>
                  </a:gsLst>
                  <a:lin ang="5400000" scaled="0"/>
                </a:gradFill>
                <a:latin typeface="Segoe UI Light"/>
              </a:rPr>
              <a:t>Phase 3</a:t>
            </a:r>
            <a:endParaRPr lang="nl-NL" sz="3600" kern="0" spc="-75" dirty="0">
              <a:gradFill>
                <a:gsLst>
                  <a:gs pos="0">
                    <a:srgbClr val="FFFFFF"/>
                  </a:gs>
                  <a:gs pos="100000">
                    <a:srgbClr val="FFFFFF"/>
                  </a:gs>
                </a:gsLst>
                <a:lin ang="5400000" scaled="0"/>
              </a:gradFill>
              <a:latin typeface="Segoe UI Light"/>
            </a:endParaRPr>
          </a:p>
        </p:txBody>
      </p:sp>
      <p:sp>
        <p:nvSpPr>
          <p:cNvPr id="6" name="Freeform 15"/>
          <p:cNvSpPr>
            <a:spLocks noEditPoints="1"/>
          </p:cNvSpPr>
          <p:nvPr/>
        </p:nvSpPr>
        <p:spPr bwMode="black">
          <a:xfrm>
            <a:off x="6343543" y="2564564"/>
            <a:ext cx="1852286" cy="1336195"/>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61737" tIns="30869" rIns="61737" bIns="30869" numCol="1" anchor="t" anchorCtr="0" compatLnSpc="1">
            <a:prstTxWarp prst="textNoShape">
              <a:avLst/>
            </a:prstTxWarp>
          </a:bodyPr>
          <a:lstStyle/>
          <a:p>
            <a:pPr defTabSz="685891">
              <a:defRPr/>
            </a:pPr>
            <a:endParaRPr lang="en-US" sz="1200" kern="0">
              <a:solidFill>
                <a:sysClr val="windowText" lastClr="000000"/>
              </a:solidFill>
            </a:endParaRPr>
          </a:p>
        </p:txBody>
      </p:sp>
      <p:grpSp>
        <p:nvGrpSpPr>
          <p:cNvPr id="7" name="Group 6"/>
          <p:cNvGrpSpPr/>
          <p:nvPr/>
        </p:nvGrpSpPr>
        <p:grpSpPr bwMode="black">
          <a:xfrm>
            <a:off x="4155023" y="2433066"/>
            <a:ext cx="982280" cy="1477352"/>
            <a:chOff x="2593975" y="2552700"/>
            <a:chExt cx="469901" cy="949325"/>
          </a:xfrm>
        </p:grpSpPr>
        <p:sp>
          <p:nvSpPr>
            <p:cNvPr id="8" name="Freeform 17"/>
            <p:cNvSpPr>
              <a:spLocks noEditPoints="1"/>
            </p:cNvSpPr>
            <p:nvPr/>
          </p:nvSpPr>
          <p:spPr bwMode="black">
            <a:xfrm>
              <a:off x="2593975" y="2835275"/>
              <a:ext cx="338138" cy="666750"/>
            </a:xfrm>
            <a:custGeom>
              <a:avLst/>
              <a:gdLst>
                <a:gd name="T0" fmla="*/ 580 w 1160"/>
                <a:gd name="T1" fmla="*/ 540 h 2287"/>
                <a:gd name="T2" fmla="*/ 731 w 1160"/>
                <a:gd name="T3" fmla="*/ 389 h 2287"/>
                <a:gd name="T4" fmla="*/ 580 w 1160"/>
                <a:gd name="T5" fmla="*/ 237 h 2287"/>
                <a:gd name="T6" fmla="*/ 428 w 1160"/>
                <a:gd name="T7" fmla="*/ 389 h 2287"/>
                <a:gd name="T8" fmla="*/ 580 w 1160"/>
                <a:gd name="T9" fmla="*/ 540 h 2287"/>
                <a:gd name="T10" fmla="*/ 1109 w 1160"/>
                <a:gd name="T11" fmla="*/ 22 h 2287"/>
                <a:gd name="T12" fmla="*/ 1000 w 1160"/>
                <a:gd name="T13" fmla="*/ 51 h 2287"/>
                <a:gd name="T14" fmla="*/ 691 w 1160"/>
                <a:gd name="T15" fmla="*/ 587 h 2287"/>
                <a:gd name="T16" fmla="*/ 469 w 1160"/>
                <a:gd name="T17" fmla="*/ 587 h 2287"/>
                <a:gd name="T18" fmla="*/ 159 w 1160"/>
                <a:gd name="T19" fmla="*/ 51 h 2287"/>
                <a:gd name="T20" fmla="*/ 51 w 1160"/>
                <a:gd name="T21" fmla="*/ 22 h 2287"/>
                <a:gd name="T22" fmla="*/ 22 w 1160"/>
                <a:gd name="T23" fmla="*/ 131 h 2287"/>
                <a:gd name="T24" fmla="*/ 377 w 1160"/>
                <a:gd name="T25" fmla="*/ 745 h 2287"/>
                <a:gd name="T26" fmla="*/ 377 w 1160"/>
                <a:gd name="T27" fmla="*/ 2194 h 2287"/>
                <a:gd name="T28" fmla="*/ 470 w 1160"/>
                <a:gd name="T29" fmla="*/ 2287 h 2287"/>
                <a:gd name="T30" fmla="*/ 562 w 1160"/>
                <a:gd name="T31" fmla="*/ 2194 h 2287"/>
                <a:gd name="T32" fmla="*/ 562 w 1160"/>
                <a:gd name="T33" fmla="*/ 1423 h 2287"/>
                <a:gd name="T34" fmla="*/ 598 w 1160"/>
                <a:gd name="T35" fmla="*/ 1423 h 2287"/>
                <a:gd name="T36" fmla="*/ 598 w 1160"/>
                <a:gd name="T37" fmla="*/ 2194 h 2287"/>
                <a:gd name="T38" fmla="*/ 690 w 1160"/>
                <a:gd name="T39" fmla="*/ 2287 h 2287"/>
                <a:gd name="T40" fmla="*/ 783 w 1160"/>
                <a:gd name="T41" fmla="*/ 2194 h 2287"/>
                <a:gd name="T42" fmla="*/ 783 w 1160"/>
                <a:gd name="T43" fmla="*/ 745 h 2287"/>
                <a:gd name="T44" fmla="*/ 1138 w 1160"/>
                <a:gd name="T45" fmla="*/ 131 h 2287"/>
                <a:gd name="T46" fmla="*/ 1109 w 1160"/>
                <a:gd name="T47" fmla="*/ 22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0" h="2287">
                  <a:moveTo>
                    <a:pt x="580" y="540"/>
                  </a:moveTo>
                  <a:cubicBezTo>
                    <a:pt x="664" y="540"/>
                    <a:pt x="731" y="473"/>
                    <a:pt x="731" y="389"/>
                  </a:cubicBezTo>
                  <a:cubicBezTo>
                    <a:pt x="731" y="305"/>
                    <a:pt x="664" y="237"/>
                    <a:pt x="580" y="237"/>
                  </a:cubicBezTo>
                  <a:cubicBezTo>
                    <a:pt x="496" y="237"/>
                    <a:pt x="428" y="305"/>
                    <a:pt x="428" y="389"/>
                  </a:cubicBezTo>
                  <a:cubicBezTo>
                    <a:pt x="428" y="473"/>
                    <a:pt x="496" y="540"/>
                    <a:pt x="580" y="540"/>
                  </a:cubicBezTo>
                  <a:close/>
                  <a:moveTo>
                    <a:pt x="1109" y="22"/>
                  </a:moveTo>
                  <a:cubicBezTo>
                    <a:pt x="1071" y="0"/>
                    <a:pt x="1022" y="13"/>
                    <a:pt x="1000" y="51"/>
                  </a:cubicBezTo>
                  <a:cubicBezTo>
                    <a:pt x="691" y="587"/>
                    <a:pt x="691" y="587"/>
                    <a:pt x="691" y="587"/>
                  </a:cubicBezTo>
                  <a:cubicBezTo>
                    <a:pt x="469" y="587"/>
                    <a:pt x="469" y="587"/>
                    <a:pt x="469" y="587"/>
                  </a:cubicBezTo>
                  <a:cubicBezTo>
                    <a:pt x="159" y="51"/>
                    <a:pt x="159" y="51"/>
                    <a:pt x="159" y="51"/>
                  </a:cubicBezTo>
                  <a:cubicBezTo>
                    <a:pt x="137" y="13"/>
                    <a:pt x="89" y="0"/>
                    <a:pt x="51" y="22"/>
                  </a:cubicBezTo>
                  <a:cubicBezTo>
                    <a:pt x="13" y="44"/>
                    <a:pt x="0" y="93"/>
                    <a:pt x="22" y="131"/>
                  </a:cubicBezTo>
                  <a:cubicBezTo>
                    <a:pt x="377" y="745"/>
                    <a:pt x="377" y="745"/>
                    <a:pt x="377" y="745"/>
                  </a:cubicBezTo>
                  <a:cubicBezTo>
                    <a:pt x="377" y="2194"/>
                    <a:pt x="377" y="2194"/>
                    <a:pt x="377" y="2194"/>
                  </a:cubicBezTo>
                  <a:cubicBezTo>
                    <a:pt x="377" y="2246"/>
                    <a:pt x="418" y="2287"/>
                    <a:pt x="470" y="2287"/>
                  </a:cubicBezTo>
                  <a:cubicBezTo>
                    <a:pt x="521" y="2287"/>
                    <a:pt x="562" y="2246"/>
                    <a:pt x="562" y="2194"/>
                  </a:cubicBezTo>
                  <a:cubicBezTo>
                    <a:pt x="562" y="1423"/>
                    <a:pt x="562" y="1423"/>
                    <a:pt x="562" y="1423"/>
                  </a:cubicBezTo>
                  <a:cubicBezTo>
                    <a:pt x="598" y="1423"/>
                    <a:pt x="598" y="1423"/>
                    <a:pt x="598" y="1423"/>
                  </a:cubicBezTo>
                  <a:cubicBezTo>
                    <a:pt x="598" y="2194"/>
                    <a:pt x="598" y="2194"/>
                    <a:pt x="598" y="2194"/>
                  </a:cubicBezTo>
                  <a:cubicBezTo>
                    <a:pt x="598" y="2246"/>
                    <a:pt x="639" y="2287"/>
                    <a:pt x="690" y="2287"/>
                  </a:cubicBezTo>
                  <a:cubicBezTo>
                    <a:pt x="742" y="2287"/>
                    <a:pt x="783" y="2246"/>
                    <a:pt x="783" y="2194"/>
                  </a:cubicBezTo>
                  <a:cubicBezTo>
                    <a:pt x="783" y="745"/>
                    <a:pt x="783" y="745"/>
                    <a:pt x="783" y="745"/>
                  </a:cubicBezTo>
                  <a:cubicBezTo>
                    <a:pt x="1138" y="131"/>
                    <a:pt x="1138" y="131"/>
                    <a:pt x="1138" y="131"/>
                  </a:cubicBezTo>
                  <a:cubicBezTo>
                    <a:pt x="1160" y="93"/>
                    <a:pt x="1147" y="44"/>
                    <a:pt x="110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defRPr/>
              </a:pPr>
              <a:endParaRPr lang="en-US" sz="1200" kern="0">
                <a:solidFill>
                  <a:sysClr val="windowText" lastClr="000000"/>
                </a:solidFill>
              </a:endParaRPr>
            </a:p>
          </p:txBody>
        </p:sp>
        <p:sp>
          <p:nvSpPr>
            <p:cNvPr id="9" name="Freeform 18"/>
            <p:cNvSpPr>
              <a:spLocks noEditPoints="1"/>
            </p:cNvSpPr>
            <p:nvPr/>
          </p:nvSpPr>
          <p:spPr bwMode="black">
            <a:xfrm>
              <a:off x="2649538" y="2552700"/>
              <a:ext cx="414338" cy="32543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defRPr/>
              </a:pPr>
              <a:endParaRPr lang="en-US" sz="1200" kern="0">
                <a:solidFill>
                  <a:sysClr val="windowText" lastClr="000000"/>
                </a:solidFill>
              </a:endParaRPr>
            </a:p>
          </p:txBody>
        </p:sp>
      </p:grpSp>
      <p:grpSp>
        <p:nvGrpSpPr>
          <p:cNvPr id="10" name="Group 9"/>
          <p:cNvGrpSpPr/>
          <p:nvPr/>
        </p:nvGrpSpPr>
        <p:grpSpPr>
          <a:xfrm>
            <a:off x="1066800" y="2667883"/>
            <a:ext cx="1773081" cy="1289095"/>
            <a:chOff x="1580625" y="2261536"/>
            <a:chExt cx="729453" cy="551396"/>
          </a:xfrm>
        </p:grpSpPr>
        <p:sp>
          <p:nvSpPr>
            <p:cNvPr id="11" name="Freeform 168"/>
            <p:cNvSpPr>
              <a:spLocks noEditPoints="1"/>
            </p:cNvSpPr>
            <p:nvPr/>
          </p:nvSpPr>
          <p:spPr bwMode="black">
            <a:xfrm>
              <a:off x="1580625" y="2261536"/>
              <a:ext cx="498165" cy="46690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w="25400" cap="flat" cmpd="sng" algn="ctr">
              <a:no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defTabSz="555629">
                <a:defRPr/>
              </a:pPr>
              <a:endParaRPr lang="en-US" kern="0" spc="-92">
                <a:solidFill>
                  <a:srgbClr val="000000">
                    <a:lumMod val="50000"/>
                  </a:srgbClr>
                </a:solidFill>
                <a:latin typeface="Segoe Light" pitchFamily="34" charset="0"/>
              </a:endParaRPr>
            </a:p>
          </p:txBody>
        </p:sp>
        <p:sp>
          <p:nvSpPr>
            <p:cNvPr id="12" name="Freeform 169"/>
            <p:cNvSpPr>
              <a:spLocks/>
            </p:cNvSpPr>
            <p:nvPr/>
          </p:nvSpPr>
          <p:spPr bwMode="black">
            <a:xfrm>
              <a:off x="1914215" y="2421619"/>
              <a:ext cx="395863" cy="391313"/>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w="25400" cap="flat" cmpd="sng" algn="ctr">
              <a:no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defTabSz="555629">
                <a:defRPr/>
              </a:pPr>
              <a:endParaRPr lang="en-US" kern="0" spc="-92">
                <a:solidFill>
                  <a:srgbClr val="000000">
                    <a:lumMod val="50000"/>
                  </a:srgbClr>
                </a:solidFill>
                <a:latin typeface="Segoe Light" pitchFamily="34" charset="0"/>
              </a:endParaRPr>
            </a:p>
          </p:txBody>
        </p:sp>
      </p:grpSp>
      <p:sp>
        <p:nvSpPr>
          <p:cNvPr id="13" name="TextBox 12"/>
          <p:cNvSpPr txBox="1"/>
          <p:nvPr/>
        </p:nvSpPr>
        <p:spPr>
          <a:xfrm>
            <a:off x="790247" y="4953000"/>
            <a:ext cx="2351606" cy="461665"/>
          </a:xfrm>
          <a:prstGeom prst="rect">
            <a:avLst/>
          </a:prstGeom>
          <a:noFill/>
        </p:spPr>
        <p:txBody>
          <a:bodyPr wrap="none" lIns="0" tIns="0" rIns="0" bIns="0" rtlCol="0">
            <a:spAutoFit/>
          </a:bodyPr>
          <a:lstStyle/>
          <a:p>
            <a:r>
              <a:rPr lang="en-US" sz="3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Andy" pitchFamily="66" charset="0"/>
              </a:rPr>
              <a:t>(shipping soon)</a:t>
            </a:r>
          </a:p>
        </p:txBody>
      </p:sp>
      <p:sp>
        <p:nvSpPr>
          <p:cNvPr id="14" name="TextBox 13"/>
          <p:cNvSpPr txBox="1"/>
          <p:nvPr/>
        </p:nvSpPr>
        <p:spPr>
          <a:xfrm>
            <a:off x="3581400" y="4953000"/>
            <a:ext cx="1833835" cy="461665"/>
          </a:xfrm>
          <a:prstGeom prst="rect">
            <a:avLst/>
          </a:prstGeom>
          <a:noFill/>
        </p:spPr>
        <p:txBody>
          <a:bodyPr wrap="none" lIns="0" tIns="0" rIns="0" bIns="0" rtlCol="0">
            <a:spAutoFit/>
          </a:bodyPr>
          <a:lstStyle/>
          <a:p>
            <a:r>
              <a:rPr lang="en-US" sz="3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Andy" pitchFamily="66" charset="0"/>
              </a:rPr>
              <a:t>(working on)</a:t>
            </a:r>
          </a:p>
        </p:txBody>
      </p:sp>
      <p:sp>
        <p:nvSpPr>
          <p:cNvPr id="15" name="TextBox 14"/>
          <p:cNvSpPr txBox="1"/>
          <p:nvPr/>
        </p:nvSpPr>
        <p:spPr>
          <a:xfrm>
            <a:off x="6172200" y="4953000"/>
            <a:ext cx="2319225" cy="461665"/>
          </a:xfrm>
          <a:prstGeom prst="rect">
            <a:avLst/>
          </a:prstGeom>
          <a:noFill/>
        </p:spPr>
        <p:txBody>
          <a:bodyPr wrap="none" lIns="0" tIns="0" rIns="0" bIns="0" rtlCol="0">
            <a:spAutoFit/>
          </a:bodyPr>
          <a:lstStyle/>
          <a:p>
            <a:r>
              <a:rPr lang="en-US" sz="3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Andy" pitchFamily="66" charset="0"/>
              </a:rPr>
              <a:t>(thinking about)</a:t>
            </a:r>
          </a:p>
        </p:txBody>
      </p:sp>
    </p:spTree>
    <p:extLst>
      <p:ext uri="{BB962C8B-B14F-4D97-AF65-F5344CB8AC3E}">
        <p14:creationId xmlns:p14="http://schemas.microsoft.com/office/powerpoint/2010/main" val="2800246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63938" cy="609398"/>
          </a:xfrm>
        </p:spPr>
        <p:txBody>
          <a:bodyPr/>
          <a:lstStyle/>
          <a:p>
            <a:pPr algn="ctr"/>
            <a:r>
              <a:rPr lang="en-US" sz="4400" dirty="0" smtClean="0"/>
              <a:t>Polybase Phase </a:t>
            </a:r>
            <a:r>
              <a:rPr lang="en-US" sz="4400" dirty="0" smtClean="0"/>
              <a:t>1</a:t>
            </a:r>
            <a:endParaRPr lang="en-US" sz="4400" dirty="0"/>
          </a:p>
        </p:txBody>
      </p:sp>
      <p:sp>
        <p:nvSpPr>
          <p:cNvPr id="3" name="Content Placeholder 2"/>
          <p:cNvSpPr>
            <a:spLocks noGrp="1"/>
          </p:cNvSpPr>
          <p:nvPr>
            <p:ph idx="1"/>
          </p:nvPr>
        </p:nvSpPr>
        <p:spPr>
          <a:xfrm>
            <a:off x="3962400" y="2252906"/>
            <a:ext cx="4577462" cy="2142125"/>
          </a:xfrm>
        </p:spPr>
        <p:txBody>
          <a:bodyPr/>
          <a:lstStyle/>
          <a:p>
            <a:pPr marL="457200" indent="-457200">
              <a:buFont typeface="+mj-lt"/>
              <a:buAutoNum type="arabicPeriod"/>
            </a:pPr>
            <a:r>
              <a:rPr lang="en-US" dirty="0" smtClean="0"/>
              <a:t>Parallelizing transfers between HDFS data nodes and PDW compute nodes</a:t>
            </a:r>
          </a:p>
          <a:p>
            <a:pPr marL="457200" indent="-457200">
              <a:buFont typeface="+mj-lt"/>
              <a:buAutoNum type="arabicPeriod"/>
            </a:pPr>
            <a:r>
              <a:rPr lang="en-US" dirty="0" smtClean="0"/>
              <a:t>Supporting all HDFS file formats</a:t>
            </a:r>
          </a:p>
          <a:p>
            <a:pPr marL="457200" indent="-457200">
              <a:buFont typeface="+mj-lt"/>
              <a:buAutoNum type="arabicPeriod"/>
            </a:pPr>
            <a:r>
              <a:rPr lang="en-US" dirty="0" smtClean="0"/>
              <a:t>Imposing “structure” on the “unstructured” data in HDFS</a:t>
            </a:r>
          </a:p>
        </p:txBody>
      </p:sp>
      <p:sp>
        <p:nvSpPr>
          <p:cNvPr id="4" name="Slide Number Placeholder 3"/>
          <p:cNvSpPr>
            <a:spLocks noGrp="1"/>
          </p:cNvSpPr>
          <p:nvPr>
            <p:ph type="sldNum" sz="quarter" idx="12"/>
          </p:nvPr>
        </p:nvSpPr>
        <p:spPr/>
        <p:txBody>
          <a:bodyPr/>
          <a:lstStyle/>
          <a:p>
            <a:fld id="{D238DE23-19AF-4869-9198-2E937C0385B6}" type="slidenum">
              <a:rPr lang="en-US" smtClean="0">
                <a:solidFill>
                  <a:srgbClr val="FFFFFF"/>
                </a:solidFill>
              </a:rPr>
              <a:pPr/>
              <a:t>23</a:t>
            </a:fld>
            <a:endParaRPr lang="en-US">
              <a:solidFill>
                <a:srgbClr val="FFFFFF"/>
              </a:solidFill>
            </a:endParaRPr>
          </a:p>
        </p:txBody>
      </p:sp>
      <p:grpSp>
        <p:nvGrpSpPr>
          <p:cNvPr id="35" name="Group 34"/>
          <p:cNvGrpSpPr/>
          <p:nvPr/>
        </p:nvGrpSpPr>
        <p:grpSpPr>
          <a:xfrm>
            <a:off x="624254" y="1068847"/>
            <a:ext cx="2843086" cy="2507343"/>
            <a:chOff x="386955" y="1085101"/>
            <a:chExt cx="2843086" cy="2507343"/>
          </a:xfrm>
        </p:grpSpPr>
        <p:grpSp>
          <p:nvGrpSpPr>
            <p:cNvPr id="5" name="Group 4"/>
            <p:cNvGrpSpPr/>
            <p:nvPr/>
          </p:nvGrpSpPr>
          <p:grpSpPr>
            <a:xfrm>
              <a:off x="386955" y="1085101"/>
              <a:ext cx="2597424" cy="2088809"/>
              <a:chOff x="386955" y="1035391"/>
              <a:chExt cx="2597424" cy="2088809"/>
            </a:xfrm>
          </p:grpSpPr>
          <p:grpSp>
            <p:nvGrpSpPr>
              <p:cNvPr id="8" name="Group 7"/>
              <p:cNvGrpSpPr/>
              <p:nvPr/>
            </p:nvGrpSpPr>
            <p:grpSpPr>
              <a:xfrm>
                <a:off x="386955" y="1035391"/>
                <a:ext cx="2597424" cy="2088809"/>
                <a:chOff x="2025081" y="3969840"/>
                <a:chExt cx="3489836" cy="2718985"/>
              </a:xfrm>
            </p:grpSpPr>
            <p:sp>
              <p:nvSpPr>
                <p:cNvPr id="11" name="Rectangle 10"/>
                <p:cNvSpPr/>
                <p:nvPr/>
              </p:nvSpPr>
              <p:spPr bwMode="auto">
                <a:xfrm>
                  <a:off x="4255894" y="4864919"/>
                  <a:ext cx="1057538" cy="105824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400" spc="-38" dirty="0" smtClean="0">
                      <a:gradFill>
                        <a:gsLst>
                          <a:gs pos="0">
                            <a:srgbClr val="FFFFFF"/>
                          </a:gs>
                          <a:gs pos="100000">
                            <a:srgbClr val="FFFFFF"/>
                          </a:gs>
                        </a:gsLst>
                        <a:lin ang="5400000" scaled="0"/>
                      </a:gradFill>
                      <a:ea typeface="Segoe UI" pitchFamily="34" charset="0"/>
                      <a:cs typeface="Segoe UI" pitchFamily="34" charset="0"/>
                    </a:rPr>
                    <a:t>PDW</a:t>
                  </a:r>
                  <a:endParaRPr lang="en-US" sz="1400" spc="-38"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2025081" y="4864919"/>
                  <a:ext cx="1057538" cy="105824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400" spc="-38" dirty="0" smtClean="0">
                      <a:solidFill>
                        <a:sysClr val="windowText" lastClr="000000"/>
                      </a:solidFill>
                      <a:ea typeface="Segoe UI" pitchFamily="34" charset="0"/>
                      <a:cs typeface="Segoe UI" pitchFamily="34" charset="0"/>
                    </a:rPr>
                    <a:t>Hadoop</a:t>
                  </a:r>
                  <a:endParaRPr lang="en-US" sz="1400" spc="-38" dirty="0">
                    <a:solidFill>
                      <a:sysClr val="windowText" lastClr="000000"/>
                    </a:solidFill>
                    <a:ea typeface="Segoe UI" pitchFamily="34" charset="0"/>
                    <a:cs typeface="Segoe UI" pitchFamily="34" charset="0"/>
                  </a:endParaRPr>
                </a:p>
              </p:txBody>
            </p:sp>
            <p:cxnSp>
              <p:nvCxnSpPr>
                <p:cNvPr id="13" name="Straight Connector 12"/>
                <p:cNvCxnSpPr/>
                <p:nvPr/>
              </p:nvCxnSpPr>
              <p:spPr>
                <a:xfrm flipV="1">
                  <a:off x="4477278" y="4278281"/>
                  <a:ext cx="1" cy="586638"/>
                </a:xfrm>
                <a:prstGeom prst="line">
                  <a:avLst/>
                </a:prstGeom>
                <a:ln>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88828" y="3969840"/>
                  <a:ext cx="573763" cy="265944"/>
                </a:xfrm>
                <a:prstGeom prst="rect">
                  <a:avLst/>
                </a:prstGeom>
                <a:noFill/>
              </p:spPr>
              <p:txBody>
                <a:bodyPr wrap="none" lIns="0" tIns="0" rIns="0" bIns="0" rtlCol="0">
                  <a:spAutoFit/>
                </a:bodyPr>
                <a:lstStyle/>
                <a:p>
                  <a:r>
                    <a:rPr lang="en-US" sz="1400" dirty="0" smtClean="0">
                      <a:gradFill>
                        <a:gsLst>
                          <a:gs pos="0">
                            <a:srgbClr val="FFFFFF">
                              <a:lumMod val="75000"/>
                              <a:lumOff val="25000"/>
                            </a:srgbClr>
                          </a:gs>
                          <a:gs pos="80000">
                            <a:srgbClr val="FFFFFF">
                              <a:lumMod val="65000"/>
                              <a:lumOff val="35000"/>
                            </a:srgbClr>
                          </a:gs>
                        </a:gsLst>
                        <a:lin ang="16200000" scaled="0"/>
                      </a:gradFill>
                    </a:rPr>
                    <a:t>Query</a:t>
                  </a:r>
                </a:p>
              </p:txBody>
            </p:sp>
            <p:cxnSp>
              <p:nvCxnSpPr>
                <p:cNvPr id="15" name="Straight Connector 14"/>
                <p:cNvCxnSpPr>
                  <a:endCxn id="22" idx="4"/>
                </p:cNvCxnSpPr>
                <p:nvPr/>
              </p:nvCxnSpPr>
              <p:spPr>
                <a:xfrm flipH="1">
                  <a:off x="3082619" y="5577913"/>
                  <a:ext cx="1178247" cy="810909"/>
                </a:xfrm>
                <a:prstGeom prst="line">
                  <a:avLst/>
                </a:prstGeom>
                <a:ln>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a:off x="4344859" y="4419624"/>
                  <a:ext cx="268357" cy="278296"/>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4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1</a:t>
                  </a:r>
                </a:p>
              </p:txBody>
            </p:sp>
            <p:sp>
              <p:nvSpPr>
                <p:cNvPr id="17" name="Oval 16"/>
                <p:cNvSpPr/>
                <p:nvPr/>
              </p:nvSpPr>
              <p:spPr bwMode="auto">
                <a:xfrm>
                  <a:off x="3541119" y="5844219"/>
                  <a:ext cx="268357" cy="278296"/>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4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2</a:t>
                  </a:r>
                </a:p>
              </p:txBody>
            </p:sp>
            <p:sp>
              <p:nvSpPr>
                <p:cNvPr id="18" name="TextBox 17"/>
                <p:cNvSpPr txBox="1"/>
                <p:nvPr/>
              </p:nvSpPr>
              <p:spPr>
                <a:xfrm rot="19480254">
                  <a:off x="3039592" y="5967420"/>
                  <a:ext cx="1805096" cy="265944"/>
                </a:xfrm>
                <a:prstGeom prst="rect">
                  <a:avLst/>
                </a:prstGeom>
                <a:noFill/>
              </p:spPr>
              <p:txBody>
                <a:bodyPr wrap="square" lIns="0" tIns="0" rIns="0" bIns="0" rtlCol="0">
                  <a:spAutoFit/>
                </a:bodyPr>
                <a:lstStyle/>
                <a:p>
                  <a:r>
                    <a:rPr lang="en-US" sz="1400" dirty="0" smtClean="0">
                      <a:gradFill>
                        <a:gsLst>
                          <a:gs pos="0">
                            <a:srgbClr val="FFFFFF">
                              <a:lumMod val="75000"/>
                              <a:lumOff val="25000"/>
                            </a:srgbClr>
                          </a:gs>
                          <a:gs pos="80000">
                            <a:srgbClr val="FFFFFF">
                              <a:lumMod val="65000"/>
                              <a:lumOff val="35000"/>
                            </a:srgbClr>
                          </a:gs>
                        </a:gsLst>
                        <a:lin ang="16200000" scaled="0"/>
                      </a:gradFill>
                    </a:rPr>
                    <a:t>HDFS blocks</a:t>
                  </a:r>
                </a:p>
              </p:txBody>
            </p:sp>
            <p:cxnSp>
              <p:nvCxnSpPr>
                <p:cNvPr id="19" name="Straight Connector 18"/>
                <p:cNvCxnSpPr/>
                <p:nvPr/>
              </p:nvCxnSpPr>
              <p:spPr>
                <a:xfrm flipV="1">
                  <a:off x="5088528" y="4283252"/>
                  <a:ext cx="1" cy="586638"/>
                </a:xfrm>
                <a:prstGeom prst="line">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59102" y="3969840"/>
                  <a:ext cx="655815" cy="265944"/>
                </a:xfrm>
                <a:prstGeom prst="rect">
                  <a:avLst/>
                </a:prstGeom>
                <a:noFill/>
              </p:spPr>
              <p:txBody>
                <a:bodyPr wrap="none" lIns="0" tIns="0" rIns="0" bIns="0" rtlCol="0">
                  <a:spAutoFit/>
                </a:bodyPr>
                <a:lstStyle/>
                <a:p>
                  <a:r>
                    <a:rPr lang="en-US" sz="1400" dirty="0" smtClean="0">
                      <a:gradFill>
                        <a:gsLst>
                          <a:gs pos="0">
                            <a:srgbClr val="FFFFFF">
                              <a:lumMod val="75000"/>
                              <a:lumOff val="25000"/>
                            </a:srgbClr>
                          </a:gs>
                          <a:gs pos="80000">
                            <a:srgbClr val="FFFFFF">
                              <a:lumMod val="65000"/>
                              <a:lumOff val="35000"/>
                            </a:srgbClr>
                          </a:gs>
                        </a:gsLst>
                        <a:lin ang="16200000" scaled="0"/>
                      </a:gradFill>
                    </a:rPr>
                    <a:t>Results</a:t>
                  </a:r>
                </a:p>
              </p:txBody>
            </p:sp>
            <p:sp>
              <p:nvSpPr>
                <p:cNvPr id="21" name="Oval 20"/>
                <p:cNvSpPr/>
                <p:nvPr/>
              </p:nvSpPr>
              <p:spPr bwMode="auto">
                <a:xfrm>
                  <a:off x="4956109" y="4424595"/>
                  <a:ext cx="268357" cy="278296"/>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4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3</a:t>
                  </a:r>
                </a:p>
              </p:txBody>
            </p:sp>
            <p:sp>
              <p:nvSpPr>
                <p:cNvPr id="22" name="Flowchart: Magnetic Disk 21"/>
                <p:cNvSpPr/>
                <p:nvPr/>
              </p:nvSpPr>
              <p:spPr bwMode="auto">
                <a:xfrm>
                  <a:off x="2025081" y="6088819"/>
                  <a:ext cx="1057538" cy="600006"/>
                </a:xfrm>
                <a:prstGeom prst="flowChartMagneticDisk">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solidFill>
                        <a:srgbClr val="000000"/>
                      </a:solidFill>
                      <a:ea typeface="Segoe UI" pitchFamily="34" charset="0"/>
                      <a:cs typeface="Segoe UI" pitchFamily="34" charset="0"/>
                    </a:rPr>
                    <a:t>HDFS</a:t>
                  </a:r>
                </a:p>
              </p:txBody>
            </p:sp>
            <p:sp>
              <p:nvSpPr>
                <p:cNvPr id="23" name="Flowchart: Magnetic Disk 22"/>
                <p:cNvSpPr/>
                <p:nvPr/>
              </p:nvSpPr>
              <p:spPr bwMode="auto">
                <a:xfrm>
                  <a:off x="4255894" y="6083602"/>
                  <a:ext cx="1057538" cy="600006"/>
                </a:xfrm>
                <a:prstGeom prst="flowChartMagneticDisk">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solidFill>
                        <a:srgbClr val="000000"/>
                      </a:solidFill>
                      <a:ea typeface="Segoe UI" pitchFamily="34" charset="0"/>
                      <a:cs typeface="Segoe UI" pitchFamily="34" charset="0"/>
                    </a:rPr>
                    <a:t>DB</a:t>
                  </a:r>
                </a:p>
              </p:txBody>
            </p:sp>
            <p:cxnSp>
              <p:nvCxnSpPr>
                <p:cNvPr id="24" name="Straight Connector 23"/>
                <p:cNvCxnSpPr/>
                <p:nvPr/>
              </p:nvCxnSpPr>
              <p:spPr>
                <a:xfrm flipV="1">
                  <a:off x="4779822" y="5898195"/>
                  <a:ext cx="1" cy="274320"/>
                </a:xfrm>
                <a:prstGeom prst="line">
                  <a:avLst/>
                </a:prstGeom>
                <a:ln>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flipV="1">
                <a:off x="780507" y="2453234"/>
                <a:ext cx="1" cy="274320"/>
              </a:xfrm>
              <a:prstGeom prst="line">
                <a:avLst/>
              </a:prstGeom>
              <a:ln>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97535" y="3284667"/>
              <a:ext cx="2832506" cy="307777"/>
            </a:xfrm>
            <a:prstGeom prst="rect">
              <a:avLst/>
            </a:prstGeom>
            <a:noFill/>
          </p:spPr>
          <p:txBody>
            <a:bodyPr wrap="square" lIns="0" tIns="0" rIns="0" bIns="0" rtlCol="0">
              <a:spAutoFit/>
            </a:bodyPr>
            <a:lstStyle/>
            <a:p>
              <a:pPr algn="ctr"/>
              <a:r>
                <a:rPr lang="en-US" sz="2000" b="1" dirty="0" smtClean="0">
                  <a:solidFill>
                    <a:srgbClr val="FFFF00"/>
                  </a:solidFill>
                  <a:latin typeface="Segoe UI Light" pitchFamily="34" charset="0"/>
                </a:rPr>
                <a:t>SQL in, results out</a:t>
              </a:r>
            </a:p>
          </p:txBody>
        </p:sp>
      </p:grpSp>
      <p:grpSp>
        <p:nvGrpSpPr>
          <p:cNvPr id="9" name="Group 8"/>
          <p:cNvGrpSpPr/>
          <p:nvPr/>
        </p:nvGrpSpPr>
        <p:grpSpPr>
          <a:xfrm>
            <a:off x="481135" y="3893233"/>
            <a:ext cx="3169778" cy="2651676"/>
            <a:chOff x="3150238" y="1085101"/>
            <a:chExt cx="3169778" cy="2651676"/>
          </a:xfrm>
        </p:grpSpPr>
        <p:grpSp>
          <p:nvGrpSpPr>
            <p:cNvPr id="6" name="Group 5"/>
            <p:cNvGrpSpPr/>
            <p:nvPr/>
          </p:nvGrpSpPr>
          <p:grpSpPr>
            <a:xfrm>
              <a:off x="3221797" y="1085101"/>
              <a:ext cx="2447462" cy="2088809"/>
              <a:chOff x="3223926" y="1085101"/>
              <a:chExt cx="2447462" cy="2088809"/>
            </a:xfrm>
          </p:grpSpPr>
          <p:grpSp>
            <p:nvGrpSpPr>
              <p:cNvPr id="26" name="Group 25"/>
              <p:cNvGrpSpPr/>
              <p:nvPr/>
            </p:nvGrpSpPr>
            <p:grpSpPr>
              <a:xfrm>
                <a:off x="3223926" y="1085101"/>
                <a:ext cx="2447462" cy="2088809"/>
                <a:chOff x="2025081" y="3969840"/>
                <a:chExt cx="3288351" cy="2718985"/>
              </a:xfrm>
            </p:grpSpPr>
            <p:sp>
              <p:nvSpPr>
                <p:cNvPr id="27" name="Rectangle 26"/>
                <p:cNvSpPr/>
                <p:nvPr/>
              </p:nvSpPr>
              <p:spPr bwMode="auto">
                <a:xfrm>
                  <a:off x="4255894" y="4864919"/>
                  <a:ext cx="1057538" cy="105824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400" spc="-38" dirty="0" smtClean="0">
                      <a:gradFill>
                        <a:gsLst>
                          <a:gs pos="0">
                            <a:srgbClr val="FFFFFF"/>
                          </a:gs>
                          <a:gs pos="100000">
                            <a:srgbClr val="FFFFFF"/>
                          </a:gs>
                        </a:gsLst>
                        <a:lin ang="5400000" scaled="0"/>
                      </a:gradFill>
                      <a:ea typeface="Segoe UI" pitchFamily="34" charset="0"/>
                      <a:cs typeface="Segoe UI" pitchFamily="34" charset="0"/>
                    </a:rPr>
                    <a:t>PDW</a:t>
                  </a:r>
                  <a:endParaRPr lang="en-US" sz="1400" spc="-38"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2025081" y="4864919"/>
                  <a:ext cx="1057538" cy="105824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400" spc="-38" dirty="0" smtClean="0">
                      <a:solidFill>
                        <a:sysClr val="windowText" lastClr="000000"/>
                      </a:solidFill>
                      <a:ea typeface="Segoe UI" pitchFamily="34" charset="0"/>
                      <a:cs typeface="Segoe UI" pitchFamily="34" charset="0"/>
                    </a:rPr>
                    <a:t>Hadoop</a:t>
                  </a:r>
                  <a:endParaRPr lang="en-US" sz="1400" spc="-38" dirty="0">
                    <a:solidFill>
                      <a:sysClr val="windowText" lastClr="000000"/>
                    </a:solidFill>
                    <a:ea typeface="Segoe UI" pitchFamily="34" charset="0"/>
                    <a:cs typeface="Segoe UI" pitchFamily="34" charset="0"/>
                  </a:endParaRPr>
                </a:p>
              </p:txBody>
            </p:sp>
            <p:cxnSp>
              <p:nvCxnSpPr>
                <p:cNvPr id="29" name="Straight Connector 28"/>
                <p:cNvCxnSpPr/>
                <p:nvPr/>
              </p:nvCxnSpPr>
              <p:spPr>
                <a:xfrm flipV="1">
                  <a:off x="4477278" y="4278281"/>
                  <a:ext cx="1" cy="586638"/>
                </a:xfrm>
                <a:prstGeom prst="line">
                  <a:avLst/>
                </a:prstGeom>
                <a:ln>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88828" y="3969840"/>
                  <a:ext cx="573763" cy="265944"/>
                </a:xfrm>
                <a:prstGeom prst="rect">
                  <a:avLst/>
                </a:prstGeom>
                <a:noFill/>
              </p:spPr>
              <p:txBody>
                <a:bodyPr wrap="none" lIns="0" tIns="0" rIns="0" bIns="0" rtlCol="0">
                  <a:spAutoFit/>
                </a:bodyPr>
                <a:lstStyle/>
                <a:p>
                  <a:r>
                    <a:rPr lang="en-US" sz="1400" dirty="0" smtClean="0">
                      <a:gradFill>
                        <a:gsLst>
                          <a:gs pos="0">
                            <a:srgbClr val="FFFFFF">
                              <a:lumMod val="75000"/>
                              <a:lumOff val="25000"/>
                            </a:srgbClr>
                          </a:gs>
                          <a:gs pos="80000">
                            <a:srgbClr val="FFFFFF">
                              <a:lumMod val="65000"/>
                              <a:lumOff val="35000"/>
                            </a:srgbClr>
                          </a:gs>
                        </a:gsLst>
                        <a:lin ang="16200000" scaled="0"/>
                      </a:gradFill>
                    </a:rPr>
                    <a:t>Query</a:t>
                  </a:r>
                </a:p>
              </p:txBody>
            </p:sp>
            <p:cxnSp>
              <p:nvCxnSpPr>
                <p:cNvPr id="31" name="Straight Connector 30"/>
                <p:cNvCxnSpPr>
                  <a:endCxn id="38" idx="4"/>
                </p:cNvCxnSpPr>
                <p:nvPr/>
              </p:nvCxnSpPr>
              <p:spPr>
                <a:xfrm flipH="1">
                  <a:off x="3082619" y="5577913"/>
                  <a:ext cx="1178247" cy="810909"/>
                </a:xfrm>
                <a:prstGeom prst="line">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4344859" y="4419624"/>
                  <a:ext cx="268357" cy="278296"/>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4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1</a:t>
                  </a:r>
                </a:p>
              </p:txBody>
            </p:sp>
            <p:sp>
              <p:nvSpPr>
                <p:cNvPr id="33" name="Oval 32"/>
                <p:cNvSpPr/>
                <p:nvPr/>
              </p:nvSpPr>
              <p:spPr bwMode="auto">
                <a:xfrm>
                  <a:off x="3541119" y="5844219"/>
                  <a:ext cx="268357" cy="278296"/>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4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2</a:t>
                  </a:r>
                </a:p>
              </p:txBody>
            </p:sp>
            <p:sp>
              <p:nvSpPr>
                <p:cNvPr id="34" name="TextBox 33"/>
                <p:cNvSpPr txBox="1"/>
                <p:nvPr/>
              </p:nvSpPr>
              <p:spPr>
                <a:xfrm rot="19480254">
                  <a:off x="3039592" y="5967420"/>
                  <a:ext cx="1805096" cy="265944"/>
                </a:xfrm>
                <a:prstGeom prst="rect">
                  <a:avLst/>
                </a:prstGeom>
                <a:noFill/>
              </p:spPr>
              <p:txBody>
                <a:bodyPr wrap="square" lIns="0" tIns="0" rIns="0" bIns="0" rtlCol="0">
                  <a:spAutoFit/>
                </a:bodyPr>
                <a:lstStyle/>
                <a:p>
                  <a:r>
                    <a:rPr lang="en-US" sz="1400" dirty="0" smtClean="0">
                      <a:gradFill>
                        <a:gsLst>
                          <a:gs pos="0">
                            <a:srgbClr val="FFFFFF">
                              <a:lumMod val="75000"/>
                              <a:lumOff val="25000"/>
                            </a:srgbClr>
                          </a:gs>
                          <a:gs pos="80000">
                            <a:srgbClr val="FFFFFF">
                              <a:lumMod val="65000"/>
                              <a:lumOff val="35000"/>
                            </a:srgbClr>
                          </a:gs>
                        </a:gsLst>
                        <a:lin ang="16200000" scaled="0"/>
                      </a:gradFill>
                    </a:rPr>
                    <a:t>HDFS blocks</a:t>
                  </a:r>
                </a:p>
              </p:txBody>
            </p:sp>
            <p:sp>
              <p:nvSpPr>
                <p:cNvPr id="36" name="TextBox 35"/>
                <p:cNvSpPr txBox="1"/>
                <p:nvPr/>
              </p:nvSpPr>
              <p:spPr>
                <a:xfrm rot="19530387">
                  <a:off x="3196545" y="5541127"/>
                  <a:ext cx="655816" cy="265943"/>
                </a:xfrm>
                <a:prstGeom prst="rect">
                  <a:avLst/>
                </a:prstGeom>
                <a:noFill/>
              </p:spPr>
              <p:txBody>
                <a:bodyPr wrap="none" lIns="0" tIns="0" rIns="0" bIns="0" rtlCol="0">
                  <a:spAutoFit/>
                </a:bodyPr>
                <a:lstStyle/>
                <a:p>
                  <a:r>
                    <a:rPr lang="en-US" sz="1400" dirty="0" smtClean="0">
                      <a:gradFill>
                        <a:gsLst>
                          <a:gs pos="0">
                            <a:srgbClr val="FFFFFF">
                              <a:lumMod val="75000"/>
                              <a:lumOff val="25000"/>
                            </a:srgbClr>
                          </a:gs>
                          <a:gs pos="80000">
                            <a:srgbClr val="FFFFFF">
                              <a:lumMod val="65000"/>
                              <a:lumOff val="35000"/>
                            </a:srgbClr>
                          </a:gs>
                        </a:gsLst>
                        <a:lin ang="16200000" scaled="0"/>
                      </a:gradFill>
                    </a:rPr>
                    <a:t>Results</a:t>
                  </a:r>
                </a:p>
              </p:txBody>
            </p:sp>
            <p:sp>
              <p:nvSpPr>
                <p:cNvPr id="38" name="Flowchart: Magnetic Disk 37"/>
                <p:cNvSpPr/>
                <p:nvPr/>
              </p:nvSpPr>
              <p:spPr bwMode="auto">
                <a:xfrm>
                  <a:off x="2025081" y="6088819"/>
                  <a:ext cx="1057538" cy="600006"/>
                </a:xfrm>
                <a:prstGeom prst="flowChartMagneticDisk">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solidFill>
                        <a:srgbClr val="000000"/>
                      </a:solidFill>
                      <a:ea typeface="Segoe UI" pitchFamily="34" charset="0"/>
                      <a:cs typeface="Segoe UI" pitchFamily="34" charset="0"/>
                    </a:rPr>
                    <a:t>HDFS</a:t>
                  </a:r>
                </a:p>
              </p:txBody>
            </p:sp>
            <p:sp>
              <p:nvSpPr>
                <p:cNvPr id="39" name="Flowchart: Magnetic Disk 38"/>
                <p:cNvSpPr/>
                <p:nvPr/>
              </p:nvSpPr>
              <p:spPr bwMode="auto">
                <a:xfrm>
                  <a:off x="4255894" y="6083602"/>
                  <a:ext cx="1057538" cy="600006"/>
                </a:xfrm>
                <a:prstGeom prst="flowChartMagneticDisk">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solidFill>
                        <a:srgbClr val="000000"/>
                      </a:solidFill>
                      <a:ea typeface="Segoe UI" pitchFamily="34" charset="0"/>
                      <a:cs typeface="Segoe UI" pitchFamily="34" charset="0"/>
                    </a:rPr>
                    <a:t>DB</a:t>
                  </a:r>
                </a:p>
              </p:txBody>
            </p:sp>
            <p:cxnSp>
              <p:nvCxnSpPr>
                <p:cNvPr id="40" name="Straight Connector 39"/>
                <p:cNvCxnSpPr/>
                <p:nvPr/>
              </p:nvCxnSpPr>
              <p:spPr>
                <a:xfrm flipV="1">
                  <a:off x="4779822" y="5898195"/>
                  <a:ext cx="1" cy="274320"/>
                </a:xfrm>
                <a:prstGeom prst="line">
                  <a:avLst/>
                </a:prstGeom>
                <a:ln>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V="1">
                <a:off x="3617478" y="2494796"/>
                <a:ext cx="1" cy="274320"/>
              </a:xfrm>
              <a:prstGeom prst="line">
                <a:avLst/>
              </a:prstGeom>
              <a:ln>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150238" y="3429000"/>
              <a:ext cx="3169778" cy="307777"/>
            </a:xfrm>
            <a:prstGeom prst="rect">
              <a:avLst/>
            </a:prstGeom>
            <a:noFill/>
          </p:spPr>
          <p:txBody>
            <a:bodyPr wrap="none" lIns="0" tIns="0" rIns="0" bIns="0" rtlCol="0">
              <a:spAutoFit/>
            </a:bodyPr>
            <a:lstStyle/>
            <a:p>
              <a:r>
                <a:rPr lang="en-US" sz="2000" b="1" dirty="0" smtClean="0">
                  <a:solidFill>
                    <a:srgbClr val="FFFF00"/>
                  </a:solidFill>
                  <a:latin typeface="Segoe UI Light" pitchFamily="34" charset="0"/>
                </a:rPr>
                <a:t>SQL in, results stored in HDFS</a:t>
              </a:r>
            </a:p>
          </p:txBody>
        </p:sp>
      </p:grpSp>
      <p:sp>
        <p:nvSpPr>
          <p:cNvPr id="48" name="Title 1"/>
          <p:cNvSpPr txBox="1">
            <a:spLocks/>
          </p:cNvSpPr>
          <p:nvPr/>
        </p:nvSpPr>
        <p:spPr>
          <a:xfrm>
            <a:off x="3886200" y="1521283"/>
            <a:ext cx="4389192" cy="443198"/>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3200" b="1" dirty="0" smtClean="0">
                <a:solidFill>
                  <a:schemeClr val="accent3"/>
                </a:solidFill>
              </a:rPr>
              <a:t>Key Technical Challenges:</a:t>
            </a:r>
            <a:endParaRPr lang="en-US" sz="3200" b="1" dirty="0">
              <a:solidFill>
                <a:schemeClr val="accent3"/>
              </a:solidFill>
            </a:endParaRPr>
          </a:p>
        </p:txBody>
      </p:sp>
    </p:spTree>
    <p:extLst>
      <p:ext uri="{BB962C8B-B14F-4D97-AF65-F5344CB8AC3E}">
        <p14:creationId xmlns:p14="http://schemas.microsoft.com/office/powerpoint/2010/main" val="287697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4152"/>
            <a:ext cx="8610600" cy="644048"/>
          </a:xfrm>
        </p:spPr>
        <p:txBody>
          <a:bodyPr>
            <a:normAutofit fontScale="90000"/>
          </a:bodyPr>
          <a:lstStyle/>
          <a:p>
            <a:r>
              <a:rPr lang="en-US" dirty="0" smtClean="0"/>
              <a:t>Challenge #1 </a:t>
            </a:r>
            <a:r>
              <a:rPr lang="en-US" dirty="0" smtClean="0">
                <a:solidFill>
                  <a:schemeClr val="accent3"/>
                </a:solidFill>
              </a:rPr>
              <a:t>– Parallel Data Transfers</a:t>
            </a:r>
            <a:endParaRPr lang="en-US" sz="3000" dirty="0">
              <a:solidFill>
                <a:schemeClr val="accent3"/>
              </a:solidFill>
            </a:endParaRPr>
          </a:p>
        </p:txBody>
      </p:sp>
      <p:grpSp>
        <p:nvGrpSpPr>
          <p:cNvPr id="27" name="Group 26"/>
          <p:cNvGrpSpPr/>
          <p:nvPr/>
        </p:nvGrpSpPr>
        <p:grpSpPr>
          <a:xfrm>
            <a:off x="685800" y="1437932"/>
            <a:ext cx="7102098" cy="2142070"/>
            <a:chOff x="228600" y="658369"/>
            <a:chExt cx="7102098" cy="2142070"/>
          </a:xfrm>
        </p:grpSpPr>
        <p:grpSp>
          <p:nvGrpSpPr>
            <p:cNvPr id="26" name="Group 25"/>
            <p:cNvGrpSpPr/>
            <p:nvPr/>
          </p:nvGrpSpPr>
          <p:grpSpPr>
            <a:xfrm>
              <a:off x="533400" y="911099"/>
              <a:ext cx="6499472" cy="1427810"/>
              <a:chOff x="533400" y="911099"/>
              <a:chExt cx="6499472" cy="1427810"/>
            </a:xfrm>
          </p:grpSpPr>
          <p:grpSp>
            <p:nvGrpSpPr>
              <p:cNvPr id="20" name="Group 19"/>
              <p:cNvGrpSpPr/>
              <p:nvPr/>
            </p:nvGrpSpPr>
            <p:grpSpPr>
              <a:xfrm>
                <a:off x="533400" y="911099"/>
                <a:ext cx="1222581" cy="1201308"/>
                <a:chOff x="1905000" y="2019300"/>
                <a:chExt cx="1222581" cy="1600200"/>
              </a:xfrm>
            </p:grpSpPr>
            <p:sp>
              <p:nvSpPr>
                <p:cNvPr id="3" name="Rectangle 2"/>
                <p:cNvSpPr/>
                <p:nvPr/>
              </p:nvSpPr>
              <p:spPr bwMode="auto">
                <a:xfrm>
                  <a:off x="1905000" y="20193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Control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915309" y="30521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1" name="Group 20"/>
              <p:cNvGrpSpPr/>
              <p:nvPr/>
            </p:nvGrpSpPr>
            <p:grpSpPr>
              <a:xfrm>
                <a:off x="2516290" y="1115513"/>
                <a:ext cx="1222581" cy="1209908"/>
                <a:chOff x="439799" y="4229100"/>
                <a:chExt cx="1222581" cy="1790700"/>
              </a:xfrm>
            </p:grpSpPr>
            <p:sp>
              <p:nvSpPr>
                <p:cNvPr id="4" name="Rectangle 3"/>
                <p:cNvSpPr/>
                <p:nvPr/>
              </p:nvSpPr>
              <p:spPr bwMode="auto">
                <a:xfrm>
                  <a:off x="439799"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39799"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2" name="Group 21"/>
              <p:cNvGrpSpPr/>
              <p:nvPr/>
            </p:nvGrpSpPr>
            <p:grpSpPr>
              <a:xfrm>
                <a:off x="4026436" y="1115513"/>
                <a:ext cx="1222581" cy="1223396"/>
                <a:chOff x="1949945" y="4229100"/>
                <a:chExt cx="1222581" cy="1777212"/>
              </a:xfrm>
            </p:grpSpPr>
            <p:sp>
              <p:nvSpPr>
                <p:cNvPr id="5" name="Rectangle 4"/>
                <p:cNvSpPr/>
                <p:nvPr/>
              </p:nvSpPr>
              <p:spPr bwMode="auto">
                <a:xfrm>
                  <a:off x="1949945"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949945" y="5439008"/>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4" name="Group 23"/>
              <p:cNvGrpSpPr/>
              <p:nvPr/>
            </p:nvGrpSpPr>
            <p:grpSpPr>
              <a:xfrm>
                <a:off x="5353091" y="1115513"/>
                <a:ext cx="1679781" cy="1223396"/>
                <a:chOff x="3276600" y="4229100"/>
                <a:chExt cx="1679781" cy="1790700"/>
              </a:xfrm>
            </p:grpSpPr>
            <p:sp>
              <p:nvSpPr>
                <p:cNvPr id="6" name="Rectangle 5"/>
                <p:cNvSpPr/>
                <p:nvPr/>
              </p:nvSpPr>
              <p:spPr bwMode="auto">
                <a:xfrm>
                  <a:off x="3733800"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276600" y="4602271"/>
                  <a:ext cx="396263" cy="477054"/>
                </a:xfrm>
                <a:prstGeom prst="rect">
                  <a:avLst/>
                </a:prstGeom>
              </p:spPr>
              <p:txBody>
                <a:bodyPr wrap="none">
                  <a:spAutoFit/>
                </a:bodyPr>
                <a:lstStyle/>
                <a:p>
                  <a:pPr algn="ctr"/>
                  <a:r>
                    <a:rPr lang="en-US" sz="2500" dirty="0" smtClean="0">
                      <a:solidFill>
                        <a:srgbClr val="FFFFFF"/>
                      </a:solidFill>
                      <a:latin typeface="Segoe UI Light"/>
                    </a:rPr>
                    <a:t>…</a:t>
                  </a:r>
                  <a:endParaRPr lang="en-US" sz="2500" dirty="0">
                    <a:solidFill>
                      <a:srgbClr val="FFFFFF"/>
                    </a:solidFill>
                    <a:latin typeface="Segoe UI Light"/>
                  </a:endParaRPr>
                </a:p>
              </p:txBody>
            </p:sp>
            <p:sp>
              <p:nvSpPr>
                <p:cNvPr id="11" name="Rectangle 10"/>
                <p:cNvSpPr/>
                <p:nvPr/>
              </p:nvSpPr>
              <p:spPr bwMode="auto">
                <a:xfrm>
                  <a:off x="3733800"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dirty="0" smtClean="0">
                      <a:solidFill>
                        <a:srgbClr val="FFFFFF"/>
                      </a:solidFill>
                      <a:latin typeface="Segoe UI Light"/>
                      <a:cs typeface="Courier New" pitchFamily="49" charset="0"/>
                    </a:rPr>
                    <a:t>SQL Server</a:t>
                  </a:r>
                  <a:endParaRPr lang="en-US" sz="15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grpSp>
          <p:nvGrpSpPr>
            <p:cNvPr id="33" name="Group 32"/>
            <p:cNvGrpSpPr/>
            <p:nvPr/>
          </p:nvGrpSpPr>
          <p:grpSpPr>
            <a:xfrm>
              <a:off x="228600" y="658369"/>
              <a:ext cx="7102098" cy="2142070"/>
              <a:chOff x="228600" y="908162"/>
              <a:chExt cx="7102098" cy="2142070"/>
            </a:xfrm>
          </p:grpSpPr>
          <p:grpSp>
            <p:nvGrpSpPr>
              <p:cNvPr id="32" name="Group 31"/>
              <p:cNvGrpSpPr/>
              <p:nvPr/>
            </p:nvGrpSpPr>
            <p:grpSpPr>
              <a:xfrm>
                <a:off x="228600" y="908162"/>
                <a:ext cx="7102098" cy="2142070"/>
                <a:chOff x="228600" y="609600"/>
                <a:chExt cx="7102098" cy="2958794"/>
              </a:xfrm>
            </p:grpSpPr>
            <p:cxnSp>
              <p:nvCxnSpPr>
                <p:cNvPr id="28" name="Straight Connector 27"/>
                <p:cNvCxnSpPr/>
                <p:nvPr/>
              </p:nvCxnSpPr>
              <p:spPr>
                <a:xfrm>
                  <a:off x="228600" y="609600"/>
                  <a:ext cx="0" cy="290499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28600" y="3565311"/>
                  <a:ext cx="19431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167128" y="3568394"/>
                  <a:ext cx="515721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30698" y="914400"/>
                  <a:ext cx="0" cy="26517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209800" y="914400"/>
                  <a:ext cx="512064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28600" y="609600"/>
                  <a:ext cx="19842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09800" y="609600"/>
                  <a:ext cx="0" cy="3017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475866" y="2511623"/>
                <a:ext cx="1352934" cy="307777"/>
              </a:xfrm>
              <a:prstGeom prst="rect">
                <a:avLst/>
              </a:prstGeom>
              <a:noFill/>
              <a:ln w="38100">
                <a:noFill/>
                <a:prstDash val="sysDot"/>
              </a:ln>
            </p:spPr>
            <p:txBody>
              <a:bodyPr wrap="none" lIns="0" tIns="0" rIns="0" bIns="0" rtlCol="0">
                <a:spAutoFit/>
              </a:bodyPr>
              <a:lstStyle/>
              <a:p>
                <a:r>
                  <a:rPr lang="en-US" sz="2000" dirty="0" smtClean="0">
                    <a:gradFill>
                      <a:gsLst>
                        <a:gs pos="0">
                          <a:srgbClr val="FFFFFF"/>
                        </a:gs>
                        <a:gs pos="86000">
                          <a:srgbClr val="FFFFFF"/>
                        </a:gs>
                      </a:gsLst>
                      <a:lin ang="5400000" scaled="0"/>
                    </a:gradFill>
                    <a:latin typeface="Segoe UI Light" pitchFamily="34" charset="0"/>
                  </a:rPr>
                  <a:t>PDW Cluster</a:t>
                </a:r>
              </a:p>
            </p:txBody>
          </p:sp>
        </p:grpSp>
      </p:grpSp>
      <p:grpSp>
        <p:nvGrpSpPr>
          <p:cNvPr id="29" name="Group 28"/>
          <p:cNvGrpSpPr/>
          <p:nvPr/>
        </p:nvGrpSpPr>
        <p:grpSpPr>
          <a:xfrm>
            <a:off x="685800" y="4132077"/>
            <a:ext cx="7102098" cy="2212036"/>
            <a:chOff x="285623" y="3583498"/>
            <a:chExt cx="7102098" cy="2212036"/>
          </a:xfrm>
        </p:grpSpPr>
        <p:sp>
          <p:nvSpPr>
            <p:cNvPr id="12" name="Rectangle 11"/>
            <p:cNvSpPr/>
            <p:nvPr/>
          </p:nvSpPr>
          <p:spPr bwMode="auto">
            <a:xfrm>
              <a:off x="538554" y="3727847"/>
              <a:ext cx="1222581" cy="1223396"/>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pc="-75" dirty="0" err="1" smtClean="0">
                  <a:gradFill>
                    <a:gsLst>
                      <a:gs pos="0">
                        <a:srgbClr val="FFFFFF"/>
                      </a:gs>
                      <a:gs pos="100000">
                        <a:srgbClr val="FFFFFF"/>
                      </a:gs>
                    </a:gsLst>
                    <a:lin ang="5400000" scaled="0"/>
                  </a:gradFill>
                  <a:ea typeface="Segoe UI" pitchFamily="34" charset="0"/>
                  <a:cs typeface="Segoe UI" pitchFamily="34" charset="0"/>
                </a:rPr>
                <a:t>Namenode</a:t>
              </a:r>
              <a:endParaRPr lang="en-US" spc="-75" dirty="0" smtClean="0">
                <a:gradFill>
                  <a:gsLst>
                    <a:gs pos="0">
                      <a:srgbClr val="FFFFFF"/>
                    </a:gs>
                    <a:gs pos="100000">
                      <a:srgbClr val="FFFFFF"/>
                    </a:gs>
                  </a:gsLst>
                  <a:lin ang="5400000" scaled="0"/>
                </a:gradFill>
                <a:ea typeface="Segoe UI" pitchFamily="34" charset="0"/>
                <a:cs typeface="Segoe UI" pitchFamily="34" charset="0"/>
              </a:endParaRPr>
            </a:p>
            <a:p>
              <a:pPr algn="ctr" defTabSz="685848" fontAlgn="base">
                <a:spcBef>
                  <a:spcPct val="0"/>
                </a:spcBef>
                <a:spcAft>
                  <a:spcPct val="0"/>
                </a:spcAft>
              </a:pPr>
              <a:r>
                <a:rPr lang="en-US" spc="-75" dirty="0" smtClean="0">
                  <a:gradFill>
                    <a:gsLst>
                      <a:gs pos="0">
                        <a:srgbClr val="FFFFFF"/>
                      </a:gs>
                      <a:gs pos="100000">
                        <a:srgbClr val="FFFFFF"/>
                      </a:gs>
                    </a:gsLst>
                    <a:lin ang="5400000" scaled="0"/>
                  </a:gradFill>
                  <a:ea typeface="Segoe UI" pitchFamily="34" charset="0"/>
                  <a:cs typeface="Segoe UI" pitchFamily="34" charset="0"/>
                </a:rPr>
                <a:t>(HDFS)</a:t>
              </a:r>
              <a:endParaRPr lang="en-US"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p:nvGrpSpPr>
          <p:grpSpPr>
            <a:xfrm>
              <a:off x="2362200" y="4027394"/>
              <a:ext cx="4800600" cy="1680596"/>
              <a:chOff x="2590800" y="4495800"/>
              <a:chExt cx="4800600" cy="1680596"/>
            </a:xfrm>
          </p:grpSpPr>
          <p:grpSp>
            <p:nvGrpSpPr>
              <p:cNvPr id="16" name="Group 15"/>
              <p:cNvGrpSpPr/>
              <p:nvPr/>
            </p:nvGrpSpPr>
            <p:grpSpPr>
              <a:xfrm>
                <a:off x="2590800" y="4498032"/>
                <a:ext cx="557784" cy="766196"/>
                <a:chOff x="6400800" y="5027236"/>
                <a:chExt cx="557784" cy="766196"/>
              </a:xfrm>
            </p:grpSpPr>
            <p:sp>
              <p:nvSpPr>
                <p:cNvPr id="90" name="Rectangle 89"/>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4" name="TextBox 93"/>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95" name="Group 94"/>
              <p:cNvGrpSpPr/>
              <p:nvPr/>
            </p:nvGrpSpPr>
            <p:grpSpPr>
              <a:xfrm>
                <a:off x="3439363" y="4499996"/>
                <a:ext cx="557784" cy="766196"/>
                <a:chOff x="6400800" y="5027236"/>
                <a:chExt cx="557784" cy="766196"/>
              </a:xfrm>
            </p:grpSpPr>
            <p:sp>
              <p:nvSpPr>
                <p:cNvPr id="96" name="Rectangle 95"/>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7" name="TextBox 96"/>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98" name="Group 97"/>
              <p:cNvGrpSpPr/>
              <p:nvPr/>
            </p:nvGrpSpPr>
            <p:grpSpPr>
              <a:xfrm>
                <a:off x="4287926" y="4495800"/>
                <a:ext cx="557784" cy="766196"/>
                <a:chOff x="6400800" y="5027236"/>
                <a:chExt cx="557784" cy="766196"/>
              </a:xfrm>
            </p:grpSpPr>
            <p:sp>
              <p:nvSpPr>
                <p:cNvPr id="99" name="Rectangle 98"/>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0" name="TextBox 99"/>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101" name="Group 100"/>
              <p:cNvGrpSpPr/>
              <p:nvPr/>
            </p:nvGrpSpPr>
            <p:grpSpPr>
              <a:xfrm>
                <a:off x="2590800" y="5408236"/>
                <a:ext cx="557784" cy="766196"/>
                <a:chOff x="6400800" y="5027236"/>
                <a:chExt cx="557784" cy="766196"/>
              </a:xfrm>
            </p:grpSpPr>
            <p:sp>
              <p:nvSpPr>
                <p:cNvPr id="102" name="Rectangle 101"/>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3" name="TextBox 102"/>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104" name="Group 103"/>
              <p:cNvGrpSpPr/>
              <p:nvPr/>
            </p:nvGrpSpPr>
            <p:grpSpPr>
              <a:xfrm>
                <a:off x="3439363" y="5410200"/>
                <a:ext cx="557784" cy="766196"/>
                <a:chOff x="6400800" y="5027236"/>
                <a:chExt cx="557784" cy="766196"/>
              </a:xfrm>
            </p:grpSpPr>
            <p:sp>
              <p:nvSpPr>
                <p:cNvPr id="105" name="Rectangle 104"/>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6" name="TextBox 105"/>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107" name="Group 106"/>
              <p:cNvGrpSpPr/>
              <p:nvPr/>
            </p:nvGrpSpPr>
            <p:grpSpPr>
              <a:xfrm>
                <a:off x="4287926" y="5406004"/>
                <a:ext cx="557784" cy="766196"/>
                <a:chOff x="6400800" y="5027236"/>
                <a:chExt cx="557784" cy="766196"/>
              </a:xfrm>
            </p:grpSpPr>
            <p:sp>
              <p:nvSpPr>
                <p:cNvPr id="108" name="Rectangle 107"/>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9" name="TextBox 108"/>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46" name="Group 45"/>
              <p:cNvGrpSpPr/>
              <p:nvPr/>
            </p:nvGrpSpPr>
            <p:grpSpPr>
              <a:xfrm>
                <a:off x="5136489" y="4498032"/>
                <a:ext cx="557784" cy="766196"/>
                <a:chOff x="6400800" y="5027236"/>
                <a:chExt cx="557784" cy="766196"/>
              </a:xfrm>
            </p:grpSpPr>
            <p:sp>
              <p:nvSpPr>
                <p:cNvPr id="63" name="Rectangle 62"/>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4" name="TextBox 63"/>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47" name="Group 46"/>
              <p:cNvGrpSpPr/>
              <p:nvPr/>
            </p:nvGrpSpPr>
            <p:grpSpPr>
              <a:xfrm>
                <a:off x="5985052" y="4499996"/>
                <a:ext cx="557784" cy="766196"/>
                <a:chOff x="6400800" y="5027236"/>
                <a:chExt cx="557784" cy="766196"/>
              </a:xfrm>
            </p:grpSpPr>
            <p:sp>
              <p:nvSpPr>
                <p:cNvPr id="61" name="Rectangle 60"/>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48" name="Group 47"/>
              <p:cNvGrpSpPr/>
              <p:nvPr/>
            </p:nvGrpSpPr>
            <p:grpSpPr>
              <a:xfrm>
                <a:off x="6833616" y="4495800"/>
                <a:ext cx="557784" cy="766196"/>
                <a:chOff x="6400800" y="5027236"/>
                <a:chExt cx="557784" cy="766196"/>
              </a:xfrm>
            </p:grpSpPr>
            <p:sp>
              <p:nvSpPr>
                <p:cNvPr id="59" name="Rectangle 58"/>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0" name="TextBox 59"/>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50" name="Group 49"/>
              <p:cNvGrpSpPr/>
              <p:nvPr/>
            </p:nvGrpSpPr>
            <p:grpSpPr>
              <a:xfrm>
                <a:off x="5136489" y="5408236"/>
                <a:ext cx="557784" cy="766196"/>
                <a:chOff x="6400800" y="5027236"/>
                <a:chExt cx="557784" cy="766196"/>
              </a:xfrm>
            </p:grpSpPr>
            <p:sp>
              <p:nvSpPr>
                <p:cNvPr id="57" name="Rectangle 56"/>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51" name="Group 50"/>
              <p:cNvGrpSpPr/>
              <p:nvPr/>
            </p:nvGrpSpPr>
            <p:grpSpPr>
              <a:xfrm>
                <a:off x="5985052" y="5410200"/>
                <a:ext cx="557784" cy="766196"/>
                <a:chOff x="6400800" y="5027236"/>
                <a:chExt cx="557784" cy="766196"/>
              </a:xfrm>
            </p:grpSpPr>
            <p:sp>
              <p:nvSpPr>
                <p:cNvPr id="55" name="Rectangle 54"/>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6" name="TextBox 55"/>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nvGrpSpPr>
              <p:cNvPr id="52" name="Group 51"/>
              <p:cNvGrpSpPr/>
              <p:nvPr/>
            </p:nvGrpSpPr>
            <p:grpSpPr>
              <a:xfrm>
                <a:off x="6833616" y="5406004"/>
                <a:ext cx="557784" cy="766196"/>
                <a:chOff x="6400800" y="5027236"/>
                <a:chExt cx="557784" cy="766196"/>
              </a:xfrm>
            </p:grpSpPr>
            <p:sp>
              <p:nvSpPr>
                <p:cNvPr id="53" name="Rectangle 52"/>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5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5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nvSpPr>
              <p:spPr>
                <a:xfrm>
                  <a:off x="6400800" y="5562600"/>
                  <a:ext cx="557784" cy="230832"/>
                </a:xfrm>
                <a:prstGeom prst="rect">
                  <a:avLst/>
                </a:prstGeom>
                <a:solidFill>
                  <a:schemeClr val="accent2"/>
                </a:solidFill>
              </p:spPr>
              <p:txBody>
                <a:bodyPr wrap="square" lIns="0" tIns="0" rIns="0" bIns="0" rtlCol="0">
                  <a:spAutoFit/>
                </a:bodyPr>
                <a:lstStyle/>
                <a:p>
                  <a:pPr algn="ctr"/>
                  <a:r>
                    <a:rPr lang="en-US" sz="1500" dirty="0" smtClean="0">
                      <a:solidFill>
                        <a:srgbClr val="000000"/>
                      </a:solidFill>
                      <a:latin typeface="Segoe UI Light" pitchFamily="34" charset="0"/>
                    </a:rPr>
                    <a:t>DN</a:t>
                  </a:r>
                </a:p>
              </p:txBody>
            </p:sp>
          </p:grpSp>
        </p:grpSp>
        <p:grpSp>
          <p:nvGrpSpPr>
            <p:cNvPr id="91" name="Group 90"/>
            <p:cNvGrpSpPr/>
            <p:nvPr/>
          </p:nvGrpSpPr>
          <p:grpSpPr>
            <a:xfrm>
              <a:off x="285623" y="3583498"/>
              <a:ext cx="7102098" cy="2212036"/>
              <a:chOff x="228600" y="609598"/>
              <a:chExt cx="7102098" cy="2958796"/>
            </a:xfrm>
          </p:grpSpPr>
          <p:cxnSp>
            <p:nvCxnSpPr>
              <p:cNvPr id="92" name="Straight Connector 91"/>
              <p:cNvCxnSpPr/>
              <p:nvPr/>
            </p:nvCxnSpPr>
            <p:spPr>
              <a:xfrm>
                <a:off x="228600" y="609598"/>
                <a:ext cx="0" cy="2568493"/>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28600" y="3259633"/>
                <a:ext cx="194310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171700" y="3320787"/>
                <a:ext cx="0" cy="244618"/>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167128" y="3568394"/>
                <a:ext cx="5157216"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330698" y="914400"/>
                <a:ext cx="0" cy="265176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2209800" y="914400"/>
                <a:ext cx="512064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228600" y="609600"/>
                <a:ext cx="1984248"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09800" y="609600"/>
                <a:ext cx="0" cy="301752"/>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457200" y="5084207"/>
              <a:ext cx="1687963" cy="307777"/>
            </a:xfrm>
            <a:prstGeom prst="rect">
              <a:avLst/>
            </a:prstGeom>
            <a:noFill/>
          </p:spPr>
          <p:txBody>
            <a:bodyPr wrap="none" lIns="0" tIns="0" rIns="0" bIns="0" rtlCol="0">
              <a:spAutoFit/>
            </a:bodyPr>
            <a:lstStyle/>
            <a:p>
              <a:r>
                <a:rPr lang="en-US" sz="2000" dirty="0" smtClean="0">
                  <a:solidFill>
                    <a:srgbClr val="FFFF00"/>
                  </a:solidFill>
                  <a:latin typeface="Segoe UI Light" pitchFamily="34" charset="0"/>
                </a:rPr>
                <a:t>Hadoop Cluster</a:t>
              </a:r>
            </a:p>
          </p:txBody>
        </p:sp>
      </p:grpSp>
      <p:sp>
        <p:nvSpPr>
          <p:cNvPr id="117"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24</a:t>
            </a:fld>
            <a:endParaRPr lang="en-US" dirty="0">
              <a:solidFill>
                <a:srgbClr val="FFFFFF"/>
              </a:solidFill>
            </a:endParaRPr>
          </a:p>
        </p:txBody>
      </p:sp>
      <p:sp>
        <p:nvSpPr>
          <p:cNvPr id="129" name="Title 1"/>
          <p:cNvSpPr txBox="1">
            <a:spLocks/>
          </p:cNvSpPr>
          <p:nvPr/>
        </p:nvSpPr>
        <p:spPr>
          <a:xfrm>
            <a:off x="1624292" y="3505402"/>
            <a:ext cx="1986648" cy="609398"/>
          </a:xfrm>
          <a:prstGeom prst="rect">
            <a:avLst/>
          </a:prstGeom>
          <a:solidFill>
            <a:schemeClr val="bg1"/>
          </a:solidFill>
        </p:spPr>
        <p:txBody>
          <a:bodyPr vert="horz" wrap="square" lIns="0" tIns="0" rIns="0" bIns="0" rtlCol="0" anchor="b">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lang="en-US" sz="4400" b="1" dirty="0" smtClean="0"/>
              <a:t>Not this:</a:t>
            </a:r>
            <a:endParaRPr lang="en-US" sz="4400" b="1" dirty="0"/>
          </a:p>
        </p:txBody>
      </p:sp>
      <p:sp>
        <p:nvSpPr>
          <p:cNvPr id="130" name="Title 1"/>
          <p:cNvSpPr txBox="1">
            <a:spLocks/>
          </p:cNvSpPr>
          <p:nvPr/>
        </p:nvSpPr>
        <p:spPr>
          <a:xfrm>
            <a:off x="844438" y="3440479"/>
            <a:ext cx="2052070" cy="664797"/>
          </a:xfrm>
          <a:prstGeom prst="rect">
            <a:avLst/>
          </a:prstGeom>
          <a:solidFill>
            <a:schemeClr val="bg1"/>
          </a:solidFill>
        </p:spPr>
        <p:txBody>
          <a:bodyPr vert="horz" wrap="square" lIns="0" tIns="0" rIns="0" bIns="0" rtlCol="0" anchor="b">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lang="en-US" sz="4800" dirty="0" smtClean="0"/>
              <a:t>But this:</a:t>
            </a:r>
            <a:endParaRPr lang="en-US" sz="4800" dirty="0"/>
          </a:p>
        </p:txBody>
      </p:sp>
      <p:sp>
        <p:nvSpPr>
          <p:cNvPr id="131" name="TextBox 130"/>
          <p:cNvSpPr txBox="1"/>
          <p:nvPr/>
        </p:nvSpPr>
        <p:spPr>
          <a:xfrm>
            <a:off x="4570181" y="3762745"/>
            <a:ext cx="1596062" cy="369332"/>
          </a:xfrm>
          <a:prstGeom prst="rect">
            <a:avLst/>
          </a:prstGeom>
          <a:solidFill>
            <a:srgbClr val="FF0000"/>
          </a:solidFill>
          <a:ln>
            <a:solidFill>
              <a:srgbClr val="FF0000"/>
            </a:solidFill>
          </a:ln>
        </p:spPr>
        <p:txBody>
          <a:bodyPr wrap="square" lIns="0" tIns="0" rIns="0" bIns="0" rtlCol="0">
            <a:spAutoFit/>
          </a:bodyPr>
          <a:lstStyle/>
          <a:p>
            <a:pPr algn="ctr"/>
            <a:r>
              <a:rPr lang="en-US" sz="2400" b="1" dirty="0" err="1" smtClean="0">
                <a:effectLst>
                  <a:outerShdw blurRad="38100" dist="38100" dir="2700000" algn="tl">
                    <a:srgbClr val="000000">
                      <a:alpha val="43137"/>
                    </a:srgbClr>
                  </a:outerShdw>
                </a:effectLst>
              </a:rPr>
              <a:t>Sqoop</a:t>
            </a:r>
            <a:endParaRPr lang="en-US" sz="2400" b="1" dirty="0" smtClean="0">
              <a:effectLst>
                <a:outerShdw blurRad="38100" dist="38100" dir="2700000" algn="tl">
                  <a:srgbClr val="000000">
                    <a:alpha val="43137"/>
                  </a:srgbClr>
                </a:outerShdw>
              </a:effectLst>
            </a:endParaRPr>
          </a:p>
        </p:txBody>
      </p:sp>
      <p:cxnSp>
        <p:nvCxnSpPr>
          <p:cNvPr id="36" name="Straight Arrow Connector 35"/>
          <p:cNvCxnSpPr/>
          <p:nvPr/>
        </p:nvCxnSpPr>
        <p:spPr>
          <a:xfrm>
            <a:off x="4343400" y="3657600"/>
            <a:ext cx="0" cy="587275"/>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3040285" y="3081767"/>
            <a:ext cx="4207308" cy="2419232"/>
            <a:chOff x="3040285" y="3081767"/>
            <a:chExt cx="4207308" cy="2419232"/>
          </a:xfrm>
        </p:grpSpPr>
        <p:grpSp>
          <p:nvGrpSpPr>
            <p:cNvPr id="72" name="Group 71"/>
            <p:cNvGrpSpPr/>
            <p:nvPr/>
          </p:nvGrpSpPr>
          <p:grpSpPr>
            <a:xfrm>
              <a:off x="3040285" y="3083731"/>
              <a:ext cx="848563" cy="2406642"/>
              <a:chOff x="3040285" y="3083731"/>
              <a:chExt cx="848563" cy="2406642"/>
            </a:xfrm>
          </p:grpSpPr>
          <p:cxnSp>
            <p:nvCxnSpPr>
              <p:cNvPr id="132" name="Straight Arrow Connector 131"/>
              <p:cNvCxnSpPr>
                <a:stCxn id="9" idx="2"/>
                <a:endCxn id="90" idx="0"/>
              </p:cNvCxnSpPr>
              <p:nvPr/>
            </p:nvCxnSpPr>
            <p:spPr>
              <a:xfrm flipH="1">
                <a:off x="3040285" y="3104984"/>
                <a:ext cx="539341" cy="1473221"/>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9" idx="2"/>
                <a:endCxn id="105" idx="0"/>
              </p:cNvCxnSpPr>
              <p:nvPr/>
            </p:nvCxnSpPr>
            <p:spPr>
              <a:xfrm>
                <a:off x="3579626" y="3104984"/>
                <a:ext cx="309222" cy="2385389"/>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102" idx="0"/>
              </p:cNvCxnSpPr>
              <p:nvPr/>
            </p:nvCxnSpPr>
            <p:spPr>
              <a:xfrm flipH="1">
                <a:off x="3040285" y="3083731"/>
                <a:ext cx="537130" cy="2404678"/>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 idx="2"/>
                <a:endCxn id="96" idx="0"/>
              </p:cNvCxnSpPr>
              <p:nvPr/>
            </p:nvCxnSpPr>
            <p:spPr>
              <a:xfrm>
                <a:off x="3579626" y="3104984"/>
                <a:ext cx="309222" cy="1475185"/>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4665490" y="3094357"/>
              <a:ext cx="848563" cy="2406642"/>
              <a:chOff x="3040285" y="3083731"/>
              <a:chExt cx="848563" cy="2406642"/>
            </a:xfrm>
          </p:grpSpPr>
          <p:cxnSp>
            <p:nvCxnSpPr>
              <p:cNvPr id="138" name="Straight Arrow Connector 137"/>
              <p:cNvCxnSpPr/>
              <p:nvPr/>
            </p:nvCxnSpPr>
            <p:spPr>
              <a:xfrm flipH="1">
                <a:off x="3040285" y="3104984"/>
                <a:ext cx="539341" cy="1473221"/>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3579626" y="3104984"/>
                <a:ext cx="309222" cy="2385389"/>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a:off x="3040285" y="3083731"/>
                <a:ext cx="537130" cy="2404678"/>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3579626" y="3104984"/>
                <a:ext cx="309222" cy="1475185"/>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6399030" y="3081767"/>
              <a:ext cx="848563" cy="2406642"/>
              <a:chOff x="3040285" y="3083731"/>
              <a:chExt cx="848563" cy="2406642"/>
            </a:xfrm>
          </p:grpSpPr>
          <p:cxnSp>
            <p:nvCxnSpPr>
              <p:cNvPr id="143" name="Straight Arrow Connector 142"/>
              <p:cNvCxnSpPr/>
              <p:nvPr/>
            </p:nvCxnSpPr>
            <p:spPr>
              <a:xfrm flipH="1">
                <a:off x="3040285" y="3104984"/>
                <a:ext cx="539341" cy="1473221"/>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3579626" y="3104984"/>
                <a:ext cx="309222" cy="2385389"/>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3040285" y="3083731"/>
                <a:ext cx="537130" cy="2404678"/>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3579626" y="3104984"/>
                <a:ext cx="309222" cy="1475185"/>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49030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31"/>
                                        </p:tgtEl>
                                      </p:cBhvr>
                                    </p:animEffect>
                                    <p:set>
                                      <p:cBhvr>
                                        <p:cTn id="22" dur="1" fill="hold">
                                          <p:stCondLst>
                                            <p:cond delay="499"/>
                                          </p:stCondLst>
                                        </p:cTn>
                                        <p:tgtEl>
                                          <p:spTgt spid="131"/>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9"/>
                                        </p:tgtEl>
                                      </p:cBhvr>
                                    </p:animEffect>
                                    <p:set>
                                      <p:cBhvr>
                                        <p:cTn id="25" dur="1" fill="hold">
                                          <p:stCondLst>
                                            <p:cond delay="499"/>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29" grpId="1" animBg="1"/>
      <p:bldP spid="130" grpId="0" animBg="1"/>
      <p:bldP spid="131" grpId="0" animBg="1"/>
      <p:bldP spid="131"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186906" y="1062946"/>
            <a:ext cx="5640954" cy="4203333"/>
            <a:chOff x="533400" y="1155053"/>
            <a:chExt cx="6936354" cy="5358111"/>
          </a:xfrm>
        </p:grpSpPr>
        <p:sp>
          <p:nvSpPr>
            <p:cNvPr id="5" name="Rectangle 4"/>
            <p:cNvSpPr/>
            <p:nvPr/>
          </p:nvSpPr>
          <p:spPr bwMode="auto">
            <a:xfrm>
              <a:off x="6477000" y="3822054"/>
              <a:ext cx="992754" cy="2286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6477000" y="3505200"/>
              <a:ext cx="992754" cy="2286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55053"/>
              <a:ext cx="6936354" cy="5358111"/>
            </a:xfrm>
            <a:prstGeom prst="rect">
              <a:avLst/>
            </a:prstGeom>
          </p:spPr>
        </p:pic>
      </p:grpSp>
      <p:sp>
        <p:nvSpPr>
          <p:cNvPr id="65" name="Title 1"/>
          <p:cNvSpPr txBox="1">
            <a:spLocks/>
          </p:cNvSpPr>
          <p:nvPr/>
        </p:nvSpPr>
        <p:spPr>
          <a:xfrm>
            <a:off x="228600" y="194152"/>
            <a:ext cx="8363938" cy="567848"/>
          </a:xfrm>
          <a:prstGeom prst="rect">
            <a:avLst/>
          </a:prstGeom>
        </p:spPr>
        <p:txBody>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dirty="0" smtClean="0">
                <a:solidFill>
                  <a:srgbClr val="FFFF00"/>
                </a:solidFill>
                <a:latin typeface="+mn-lt"/>
              </a:rPr>
              <a:t>SQL Server PDW Architecture</a:t>
            </a:r>
            <a:endParaRPr dirty="0">
              <a:solidFill>
                <a:srgbClr val="FFFF00"/>
              </a:solidFill>
              <a:latin typeface="+mn-l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0565" t="46157" r="32936" b="-1218"/>
          <a:stretch/>
        </p:blipFill>
        <p:spPr>
          <a:xfrm>
            <a:off x="762000" y="1228949"/>
            <a:ext cx="2653168" cy="3810000"/>
          </a:xfrm>
          <a:prstGeom prst="rect">
            <a:avLst/>
          </a:prstGeom>
        </p:spPr>
      </p:pic>
      <p:grpSp>
        <p:nvGrpSpPr>
          <p:cNvPr id="4" name="Group 3"/>
          <p:cNvGrpSpPr/>
          <p:nvPr/>
        </p:nvGrpSpPr>
        <p:grpSpPr>
          <a:xfrm>
            <a:off x="4410568" y="1383373"/>
            <a:ext cx="4876801" cy="2198027"/>
            <a:chOff x="4136365" y="1383373"/>
            <a:chExt cx="4876801" cy="2198027"/>
          </a:xfrm>
        </p:grpSpPr>
        <p:sp>
          <p:nvSpPr>
            <p:cNvPr id="10" name="Content Placeholder 2"/>
            <p:cNvSpPr txBox="1">
              <a:spLocks/>
            </p:cNvSpPr>
            <p:nvPr/>
          </p:nvSpPr>
          <p:spPr>
            <a:xfrm>
              <a:off x="4136365" y="1771171"/>
              <a:ext cx="4657231" cy="1810229"/>
            </a:xfrm>
            <a:prstGeom prst="rect">
              <a:avLst/>
            </a:prstGeom>
          </p:spPr>
          <p:txBody>
            <a:bodyPr/>
            <a:lstStyle>
              <a:lvl1pPr marL="259660" indent="-259660" algn="l" defTabSz="68604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b="1" dirty="0" smtClean="0">
                  <a:solidFill>
                    <a:srgbClr val="FFFF00"/>
                  </a:solidFill>
                  <a:latin typeface="+mj-lt"/>
                </a:rPr>
                <a:t>Two key PDW roles</a:t>
              </a:r>
            </a:p>
            <a:p>
              <a:pPr marL="457200" indent="-457200">
                <a:buFont typeface="+mj-lt"/>
                <a:buAutoNum type="arabicPeriod"/>
              </a:pPr>
              <a:r>
                <a:rPr lang="en-US" sz="2400" dirty="0" smtClean="0">
                  <a:latin typeface="+mj-lt"/>
                </a:rPr>
                <a:t>“</a:t>
              </a:r>
              <a:r>
                <a:rPr lang="en-US" sz="2000" dirty="0" smtClean="0">
                  <a:latin typeface="+mj-lt"/>
                </a:rPr>
                <a:t>Redistributing/shuffling” rows of tables for some joins and aggregates </a:t>
              </a:r>
            </a:p>
            <a:p>
              <a:pPr marL="457200" indent="-457200">
                <a:buFont typeface="+mj-lt"/>
                <a:buAutoNum type="arabicPeriod"/>
              </a:pPr>
              <a:r>
                <a:rPr lang="en-US" sz="2000" dirty="0" smtClean="0">
                  <a:latin typeface="+mj-lt"/>
                </a:rPr>
                <a:t>Loading tables</a:t>
              </a:r>
            </a:p>
          </p:txBody>
        </p:sp>
        <p:sp>
          <p:nvSpPr>
            <p:cNvPr id="11" name="Title 1"/>
            <p:cNvSpPr txBox="1">
              <a:spLocks/>
            </p:cNvSpPr>
            <p:nvPr/>
          </p:nvSpPr>
          <p:spPr>
            <a:xfrm>
              <a:off x="4136366" y="1383373"/>
              <a:ext cx="4876800" cy="387798"/>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2800" dirty="0" smtClean="0"/>
                <a:t>DMS  (Data Movement Service)</a:t>
              </a:r>
              <a:endParaRPr lang="en-US" sz="2800" dirty="0"/>
            </a:p>
          </p:txBody>
        </p:sp>
      </p:grpSp>
      <p:sp>
        <p:nvSpPr>
          <p:cNvPr id="14" name="Content Placeholder 2"/>
          <p:cNvSpPr txBox="1">
            <a:spLocks/>
          </p:cNvSpPr>
          <p:nvPr/>
        </p:nvSpPr>
        <p:spPr>
          <a:xfrm>
            <a:off x="4410569" y="3581400"/>
            <a:ext cx="4308200" cy="990600"/>
          </a:xfrm>
          <a:prstGeom prst="rect">
            <a:avLst/>
          </a:prstGeom>
        </p:spPr>
        <p:txBody>
          <a:bodyPr/>
          <a:lstStyle>
            <a:lvl1pPr marL="259660" indent="-259660" algn="l" defTabSz="68604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400" b="1" dirty="0" smtClean="0">
                <a:solidFill>
                  <a:srgbClr val="FFFF00"/>
                </a:solidFill>
                <a:latin typeface="+mj-lt"/>
              </a:rPr>
              <a:t>Additional Polybase role:</a:t>
            </a:r>
          </a:p>
          <a:p>
            <a:r>
              <a:rPr lang="en-US" sz="2000" dirty="0" smtClean="0">
                <a:latin typeface="+mj-lt"/>
              </a:rPr>
              <a:t>Reading (Writing) records stored in (to) HDFS files</a:t>
            </a:r>
          </a:p>
        </p:txBody>
      </p:sp>
      <p:sp>
        <p:nvSpPr>
          <p:cNvPr id="12"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25</a:t>
            </a:fld>
            <a:endParaRPr lang="en-US" dirty="0">
              <a:solidFill>
                <a:srgbClr val="FFFFFF"/>
              </a:solidFill>
            </a:endParaRPr>
          </a:p>
        </p:txBody>
      </p:sp>
    </p:spTree>
    <p:extLst>
      <p:ext uri="{BB962C8B-B14F-4D97-AF65-F5344CB8AC3E}">
        <p14:creationId xmlns:p14="http://schemas.microsoft.com/office/powerpoint/2010/main" val="2633875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67848"/>
          </a:xfrm>
        </p:spPr>
        <p:txBody>
          <a:bodyPr/>
          <a:lstStyle/>
          <a:p>
            <a:r>
              <a:rPr lang="en-US" sz="4100" dirty="0" smtClean="0"/>
              <a:t>DMS Role #1 </a:t>
            </a:r>
            <a:r>
              <a:rPr lang="en-US" sz="4100" dirty="0" smtClean="0">
                <a:solidFill>
                  <a:schemeClr val="accent3"/>
                </a:solidFill>
              </a:rPr>
              <a:t>- Shuffling</a:t>
            </a:r>
            <a:endParaRPr lang="en-US" sz="4100" dirty="0">
              <a:solidFill>
                <a:schemeClr val="accent3"/>
              </a:solidFill>
            </a:endParaRPr>
          </a:p>
        </p:txBody>
      </p:sp>
      <p:sp>
        <p:nvSpPr>
          <p:cNvPr id="47"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26</a:t>
            </a:fld>
            <a:endParaRPr lang="en-US" dirty="0">
              <a:solidFill>
                <a:srgbClr val="FFFFFF"/>
              </a:solidFill>
            </a:endParaRPr>
          </a:p>
        </p:txBody>
      </p:sp>
      <p:grpSp>
        <p:nvGrpSpPr>
          <p:cNvPr id="35" name="Group 34"/>
          <p:cNvGrpSpPr/>
          <p:nvPr/>
        </p:nvGrpSpPr>
        <p:grpSpPr>
          <a:xfrm>
            <a:off x="478593" y="1036362"/>
            <a:ext cx="7930898" cy="3103955"/>
            <a:chOff x="342900" y="1278949"/>
            <a:chExt cx="7930898" cy="3103955"/>
          </a:xfrm>
        </p:grpSpPr>
        <p:grpSp>
          <p:nvGrpSpPr>
            <p:cNvPr id="8" name="Group 7"/>
            <p:cNvGrpSpPr/>
            <p:nvPr/>
          </p:nvGrpSpPr>
          <p:grpSpPr>
            <a:xfrm>
              <a:off x="342900" y="1278949"/>
              <a:ext cx="7930898" cy="1182504"/>
              <a:chOff x="342900" y="1278949"/>
              <a:chExt cx="7930898" cy="1182504"/>
            </a:xfrm>
          </p:grpSpPr>
          <p:grpSp>
            <p:nvGrpSpPr>
              <p:cNvPr id="5" name="Group 4"/>
              <p:cNvGrpSpPr/>
              <p:nvPr/>
            </p:nvGrpSpPr>
            <p:grpSpPr>
              <a:xfrm>
                <a:off x="342900" y="1762453"/>
                <a:ext cx="7930898" cy="699000"/>
                <a:chOff x="342900" y="1488133"/>
                <a:chExt cx="7930898" cy="699000"/>
              </a:xfrm>
            </p:grpSpPr>
            <p:grpSp>
              <p:nvGrpSpPr>
                <p:cNvPr id="25" name="Group 24"/>
                <p:cNvGrpSpPr/>
                <p:nvPr/>
              </p:nvGrpSpPr>
              <p:grpSpPr>
                <a:xfrm>
                  <a:off x="342900" y="1488133"/>
                  <a:ext cx="3657600" cy="699000"/>
                  <a:chOff x="228600" y="1358400"/>
                  <a:chExt cx="3657600" cy="699000"/>
                </a:xfrm>
              </p:grpSpPr>
              <p:sp>
                <p:nvSpPr>
                  <p:cNvPr id="20" name="Rectangle 19"/>
                  <p:cNvSpPr/>
                  <p:nvPr/>
                </p:nvSpPr>
                <p:spPr bwMode="auto">
                  <a:xfrm>
                    <a:off x="228600" y="1358400"/>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a:xfrm>
                    <a:off x="342900" y="1433580"/>
                    <a:ext cx="3429000" cy="548640"/>
                    <a:chOff x="345660" y="1498158"/>
                    <a:chExt cx="3429000" cy="548640"/>
                  </a:xfrm>
                </p:grpSpPr>
                <p:sp>
                  <p:nvSpPr>
                    <p:cNvPr id="10" name="Rounded Rectangle 9"/>
                    <p:cNvSpPr/>
                    <p:nvPr/>
                  </p:nvSpPr>
                  <p:spPr>
                    <a:xfrm>
                      <a:off x="2165263" y="1498158"/>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00"/>
                          </a:solidFill>
                        </a:rPr>
                        <a:t>DMS</a:t>
                      </a:r>
                      <a:endParaRPr lang="zh-CN" altLang="en-US" sz="2400" dirty="0">
                        <a:solidFill>
                          <a:srgbClr val="000000"/>
                        </a:solidFill>
                      </a:endParaRPr>
                    </a:p>
                  </p:txBody>
                </p:sp>
                <p:sp>
                  <p:nvSpPr>
                    <p:cNvPr id="11" name="Rectangle 10"/>
                    <p:cNvSpPr/>
                    <p:nvPr/>
                  </p:nvSpPr>
                  <p:spPr bwMode="auto">
                    <a:xfrm>
                      <a:off x="345660" y="1498158"/>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400" dirty="0" smtClean="0">
                          <a:solidFill>
                            <a:srgbClr val="000000"/>
                          </a:solidFill>
                          <a:cs typeface="Courier New" pitchFamily="49" charset="0"/>
                        </a:rPr>
                        <a:t>SQL Server</a:t>
                      </a:r>
                      <a:endParaRPr lang="en-US" sz="2400" spc="-75" dirty="0">
                        <a:solidFill>
                          <a:srgbClr val="000000"/>
                        </a:solidFill>
                        <a:ea typeface="Segoe UI" pitchFamily="34" charset="0"/>
                        <a:cs typeface="Segoe UI" pitchFamily="34" charset="0"/>
                      </a:endParaRPr>
                    </a:p>
                  </p:txBody>
                </p:sp>
                <p:cxnSp>
                  <p:nvCxnSpPr>
                    <p:cNvPr id="12" name="Straight Connector 11"/>
                    <p:cNvCxnSpPr>
                      <a:stCxn id="11" idx="3"/>
                      <a:endCxn id="10" idx="1"/>
                    </p:cNvCxnSpPr>
                    <p:nvPr/>
                  </p:nvCxnSpPr>
                  <p:spPr>
                    <a:xfrm>
                      <a:off x="1922212" y="1772478"/>
                      <a:ext cx="243052" cy="0"/>
                    </a:xfrm>
                    <a:prstGeom prst="line">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a:off x="4616198" y="1488133"/>
                  <a:ext cx="3657600" cy="699000"/>
                  <a:chOff x="4501898" y="1378106"/>
                  <a:chExt cx="3657600" cy="699000"/>
                </a:xfrm>
              </p:grpSpPr>
              <p:sp>
                <p:nvSpPr>
                  <p:cNvPr id="21" name="Rectangle 20"/>
                  <p:cNvSpPr/>
                  <p:nvPr/>
                </p:nvSpPr>
                <p:spPr bwMode="auto">
                  <a:xfrm>
                    <a:off x="4501898" y="1378106"/>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4628022" y="1453286"/>
                    <a:ext cx="3405352" cy="548640"/>
                    <a:chOff x="4648200" y="1453286"/>
                    <a:chExt cx="3405352" cy="548640"/>
                  </a:xfrm>
                </p:grpSpPr>
                <p:sp>
                  <p:nvSpPr>
                    <p:cNvPr id="14" name="Rounded Rectangle 13"/>
                    <p:cNvSpPr/>
                    <p:nvPr/>
                  </p:nvSpPr>
                  <p:spPr>
                    <a:xfrm>
                      <a:off x="4648200" y="1453286"/>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00"/>
                          </a:solidFill>
                        </a:rPr>
                        <a:t>DMS</a:t>
                      </a:r>
                      <a:endParaRPr lang="zh-CN" altLang="en-US" sz="2400" dirty="0">
                        <a:solidFill>
                          <a:srgbClr val="000000"/>
                        </a:solidFill>
                      </a:endParaRPr>
                    </a:p>
                  </p:txBody>
                </p:sp>
                <p:sp>
                  <p:nvSpPr>
                    <p:cNvPr id="15" name="Rectangle 14"/>
                    <p:cNvSpPr/>
                    <p:nvPr/>
                  </p:nvSpPr>
                  <p:spPr bwMode="auto">
                    <a:xfrm>
                      <a:off x="6477000" y="1453286"/>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400" dirty="0" smtClean="0">
                          <a:solidFill>
                            <a:srgbClr val="000000"/>
                          </a:solidFill>
                          <a:cs typeface="Courier New" pitchFamily="49" charset="0"/>
                        </a:rPr>
                        <a:t>SQL Server</a:t>
                      </a:r>
                      <a:endParaRPr lang="en-US" sz="2400" spc="-75" dirty="0">
                        <a:solidFill>
                          <a:srgbClr val="000000"/>
                        </a:solidFill>
                        <a:ea typeface="Segoe UI" pitchFamily="34" charset="0"/>
                        <a:cs typeface="Segoe UI" pitchFamily="34" charset="0"/>
                      </a:endParaRPr>
                    </a:p>
                  </p:txBody>
                </p:sp>
                <p:cxnSp>
                  <p:nvCxnSpPr>
                    <p:cNvPr id="22" name="Straight Connector 21"/>
                    <p:cNvCxnSpPr/>
                    <p:nvPr/>
                  </p:nvCxnSpPr>
                  <p:spPr>
                    <a:xfrm>
                      <a:off x="6239435" y="1727606"/>
                      <a:ext cx="243052" cy="0"/>
                    </a:xfrm>
                    <a:prstGeom prst="line">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p:cNvCxnSpPr/>
                <p:nvPr/>
              </p:nvCxnSpPr>
              <p:spPr>
                <a:xfrm>
                  <a:off x="3886200" y="1837633"/>
                  <a:ext cx="856122" cy="0"/>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42900" y="1278949"/>
                <a:ext cx="11430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latin typeface="Segoe UI Light" pitchFamily="34" charset="0"/>
                  </a:rPr>
                  <a:t>Node 1</a:t>
                </a:r>
              </a:p>
            </p:txBody>
          </p:sp>
          <p:sp>
            <p:nvSpPr>
              <p:cNvPr id="68" name="TextBox 67"/>
              <p:cNvSpPr txBox="1"/>
              <p:nvPr/>
            </p:nvSpPr>
            <p:spPr>
              <a:xfrm>
                <a:off x="7130798" y="1278949"/>
                <a:ext cx="1143000" cy="369332"/>
              </a:xfrm>
              <a:prstGeom prst="rect">
                <a:avLst/>
              </a:prstGeom>
              <a:noFill/>
            </p:spPr>
            <p:txBody>
              <a:bodyPr wrap="square" lIns="0" tIns="0" rIns="0" bIns="0" rtlCol="0">
                <a:spAutoFit/>
              </a:bodyPr>
              <a:lstStyle/>
              <a:p>
                <a:pPr algn="r"/>
                <a:r>
                  <a:rPr lang="en-US" sz="2400" b="1" dirty="0" smtClean="0">
                    <a:gradFill>
                      <a:gsLst>
                        <a:gs pos="0">
                          <a:schemeClr val="tx1"/>
                        </a:gs>
                        <a:gs pos="86000">
                          <a:schemeClr val="tx1"/>
                        </a:gs>
                      </a:gsLst>
                      <a:lin ang="5400000" scaled="0"/>
                    </a:gradFill>
                    <a:latin typeface="Segoe UI Light" pitchFamily="34" charset="0"/>
                  </a:rPr>
                  <a:t>Node 2</a:t>
                </a:r>
              </a:p>
            </p:txBody>
          </p:sp>
        </p:grpSp>
        <p:grpSp>
          <p:nvGrpSpPr>
            <p:cNvPr id="69" name="Group 68"/>
            <p:cNvGrpSpPr/>
            <p:nvPr/>
          </p:nvGrpSpPr>
          <p:grpSpPr>
            <a:xfrm>
              <a:off x="342900" y="3200400"/>
              <a:ext cx="7930898" cy="1182504"/>
              <a:chOff x="342900" y="1278949"/>
              <a:chExt cx="7930898" cy="1182504"/>
            </a:xfrm>
          </p:grpSpPr>
          <p:grpSp>
            <p:nvGrpSpPr>
              <p:cNvPr id="70" name="Group 69"/>
              <p:cNvGrpSpPr/>
              <p:nvPr/>
            </p:nvGrpSpPr>
            <p:grpSpPr>
              <a:xfrm>
                <a:off x="342900" y="1762453"/>
                <a:ext cx="7930898" cy="699000"/>
                <a:chOff x="342900" y="1488133"/>
                <a:chExt cx="7930898" cy="699000"/>
              </a:xfrm>
            </p:grpSpPr>
            <p:grpSp>
              <p:nvGrpSpPr>
                <p:cNvPr id="73" name="Group 72"/>
                <p:cNvGrpSpPr/>
                <p:nvPr/>
              </p:nvGrpSpPr>
              <p:grpSpPr>
                <a:xfrm>
                  <a:off x="342900" y="1488133"/>
                  <a:ext cx="3657600" cy="699000"/>
                  <a:chOff x="228600" y="1358400"/>
                  <a:chExt cx="3657600" cy="699000"/>
                </a:xfrm>
              </p:grpSpPr>
              <p:sp>
                <p:nvSpPr>
                  <p:cNvPr id="98" name="Rectangle 97"/>
                  <p:cNvSpPr/>
                  <p:nvPr/>
                </p:nvSpPr>
                <p:spPr bwMode="auto">
                  <a:xfrm>
                    <a:off x="228600" y="1358400"/>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99" name="Group 98"/>
                  <p:cNvGrpSpPr/>
                  <p:nvPr/>
                </p:nvGrpSpPr>
                <p:grpSpPr>
                  <a:xfrm>
                    <a:off x="342900" y="1433580"/>
                    <a:ext cx="3429000" cy="548640"/>
                    <a:chOff x="345660" y="1498158"/>
                    <a:chExt cx="3429000" cy="548640"/>
                  </a:xfrm>
                </p:grpSpPr>
                <p:sp>
                  <p:nvSpPr>
                    <p:cNvPr id="100" name="Rounded Rectangle 99"/>
                    <p:cNvSpPr/>
                    <p:nvPr/>
                  </p:nvSpPr>
                  <p:spPr>
                    <a:xfrm>
                      <a:off x="2165263" y="1498158"/>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00"/>
                          </a:solidFill>
                        </a:rPr>
                        <a:t>DMS</a:t>
                      </a:r>
                      <a:endParaRPr lang="zh-CN" altLang="en-US" sz="2400" dirty="0">
                        <a:solidFill>
                          <a:srgbClr val="000000"/>
                        </a:solidFill>
                      </a:endParaRPr>
                    </a:p>
                  </p:txBody>
                </p:sp>
                <p:sp>
                  <p:nvSpPr>
                    <p:cNvPr id="101" name="Rectangle 100"/>
                    <p:cNvSpPr/>
                    <p:nvPr/>
                  </p:nvSpPr>
                  <p:spPr bwMode="auto">
                    <a:xfrm>
                      <a:off x="345660" y="1498158"/>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400" dirty="0" smtClean="0">
                          <a:solidFill>
                            <a:srgbClr val="000000"/>
                          </a:solidFill>
                          <a:cs typeface="Courier New" pitchFamily="49" charset="0"/>
                        </a:rPr>
                        <a:t>SQL Server</a:t>
                      </a:r>
                      <a:endParaRPr lang="en-US" sz="2400" spc="-75" dirty="0">
                        <a:solidFill>
                          <a:srgbClr val="000000"/>
                        </a:solidFill>
                        <a:ea typeface="Segoe UI" pitchFamily="34" charset="0"/>
                        <a:cs typeface="Segoe UI" pitchFamily="34" charset="0"/>
                      </a:endParaRPr>
                    </a:p>
                  </p:txBody>
                </p:sp>
                <p:cxnSp>
                  <p:nvCxnSpPr>
                    <p:cNvPr id="102" name="Straight Connector 101"/>
                    <p:cNvCxnSpPr>
                      <a:stCxn id="101" idx="3"/>
                      <a:endCxn id="100" idx="1"/>
                    </p:cNvCxnSpPr>
                    <p:nvPr/>
                  </p:nvCxnSpPr>
                  <p:spPr>
                    <a:xfrm>
                      <a:off x="1922212" y="1772478"/>
                      <a:ext cx="243052" cy="0"/>
                    </a:xfrm>
                    <a:prstGeom prst="line">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4616198" y="1488133"/>
                  <a:ext cx="3657600" cy="699000"/>
                  <a:chOff x="4501898" y="1378106"/>
                  <a:chExt cx="3657600" cy="699000"/>
                </a:xfrm>
              </p:grpSpPr>
              <p:sp>
                <p:nvSpPr>
                  <p:cNvPr id="86" name="Rectangle 85"/>
                  <p:cNvSpPr/>
                  <p:nvPr/>
                </p:nvSpPr>
                <p:spPr bwMode="auto">
                  <a:xfrm>
                    <a:off x="4501898" y="1378106"/>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87" name="Group 86"/>
                  <p:cNvGrpSpPr/>
                  <p:nvPr/>
                </p:nvGrpSpPr>
                <p:grpSpPr>
                  <a:xfrm>
                    <a:off x="4628022" y="1453286"/>
                    <a:ext cx="3405352" cy="548640"/>
                    <a:chOff x="4648200" y="1453286"/>
                    <a:chExt cx="3405352" cy="548640"/>
                  </a:xfrm>
                </p:grpSpPr>
                <p:sp>
                  <p:nvSpPr>
                    <p:cNvPr id="88" name="Rounded Rectangle 87"/>
                    <p:cNvSpPr/>
                    <p:nvPr/>
                  </p:nvSpPr>
                  <p:spPr>
                    <a:xfrm>
                      <a:off x="4648200" y="1453286"/>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00"/>
                          </a:solidFill>
                        </a:rPr>
                        <a:t>DMS</a:t>
                      </a:r>
                      <a:endParaRPr lang="zh-CN" altLang="en-US" sz="2400" dirty="0">
                        <a:solidFill>
                          <a:srgbClr val="000000"/>
                        </a:solidFill>
                      </a:endParaRPr>
                    </a:p>
                  </p:txBody>
                </p:sp>
                <p:sp>
                  <p:nvSpPr>
                    <p:cNvPr id="96" name="Rectangle 95"/>
                    <p:cNvSpPr/>
                    <p:nvPr/>
                  </p:nvSpPr>
                  <p:spPr bwMode="auto">
                    <a:xfrm>
                      <a:off x="6477000" y="1453286"/>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400" dirty="0" smtClean="0">
                          <a:solidFill>
                            <a:srgbClr val="000000"/>
                          </a:solidFill>
                          <a:cs typeface="Courier New" pitchFamily="49" charset="0"/>
                        </a:rPr>
                        <a:t>SQL Server</a:t>
                      </a:r>
                      <a:endParaRPr lang="en-US" sz="2400" spc="-75" dirty="0">
                        <a:solidFill>
                          <a:srgbClr val="000000"/>
                        </a:solidFill>
                        <a:ea typeface="Segoe UI" pitchFamily="34" charset="0"/>
                        <a:cs typeface="Segoe UI" pitchFamily="34" charset="0"/>
                      </a:endParaRPr>
                    </a:p>
                  </p:txBody>
                </p:sp>
                <p:cxnSp>
                  <p:nvCxnSpPr>
                    <p:cNvPr id="97" name="Straight Connector 96"/>
                    <p:cNvCxnSpPr/>
                    <p:nvPr/>
                  </p:nvCxnSpPr>
                  <p:spPr>
                    <a:xfrm>
                      <a:off x="6239435" y="1727606"/>
                      <a:ext cx="243052" cy="0"/>
                    </a:xfrm>
                    <a:prstGeom prst="line">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84" name="Straight Connector 83"/>
                <p:cNvCxnSpPr/>
                <p:nvPr/>
              </p:nvCxnSpPr>
              <p:spPr>
                <a:xfrm>
                  <a:off x="3886200" y="1837633"/>
                  <a:ext cx="856122" cy="0"/>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42900" y="1278949"/>
                <a:ext cx="11430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latin typeface="Segoe UI Light" pitchFamily="34" charset="0"/>
                  </a:rPr>
                  <a:t>Node 3</a:t>
                </a:r>
              </a:p>
            </p:txBody>
          </p:sp>
          <p:sp>
            <p:nvSpPr>
              <p:cNvPr id="72" name="TextBox 71"/>
              <p:cNvSpPr txBox="1"/>
              <p:nvPr/>
            </p:nvSpPr>
            <p:spPr>
              <a:xfrm>
                <a:off x="7130798" y="1278949"/>
                <a:ext cx="1143000" cy="369332"/>
              </a:xfrm>
              <a:prstGeom prst="rect">
                <a:avLst/>
              </a:prstGeom>
              <a:noFill/>
            </p:spPr>
            <p:txBody>
              <a:bodyPr wrap="square" lIns="0" tIns="0" rIns="0" bIns="0" rtlCol="0">
                <a:spAutoFit/>
              </a:bodyPr>
              <a:lstStyle/>
              <a:p>
                <a:pPr algn="r"/>
                <a:r>
                  <a:rPr lang="en-US" sz="2400" b="1" dirty="0" smtClean="0">
                    <a:gradFill>
                      <a:gsLst>
                        <a:gs pos="0">
                          <a:schemeClr val="tx1"/>
                        </a:gs>
                        <a:gs pos="86000">
                          <a:schemeClr val="tx1"/>
                        </a:gs>
                      </a:gsLst>
                      <a:lin ang="5400000" scaled="0"/>
                    </a:gradFill>
                    <a:latin typeface="Segoe UI Light" pitchFamily="34" charset="0"/>
                  </a:rPr>
                  <a:t>Node 4</a:t>
                </a:r>
              </a:p>
            </p:txBody>
          </p:sp>
        </p:grpSp>
        <p:cxnSp>
          <p:nvCxnSpPr>
            <p:cNvPr id="105" name="Straight Connector 104"/>
            <p:cNvCxnSpPr/>
            <p:nvPr/>
          </p:nvCxnSpPr>
          <p:spPr>
            <a:xfrm>
              <a:off x="3128946" y="2393111"/>
              <a:ext cx="0" cy="1365973"/>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547020" y="2386261"/>
              <a:ext cx="0" cy="1365973"/>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886200" y="2342214"/>
              <a:ext cx="856122" cy="1423740"/>
              <a:chOff x="3886200" y="2328494"/>
              <a:chExt cx="856122" cy="1423740"/>
            </a:xfrm>
          </p:grpSpPr>
          <p:cxnSp>
            <p:nvCxnSpPr>
              <p:cNvPr id="103" name="Straight Connector 102"/>
              <p:cNvCxnSpPr/>
              <p:nvPr/>
            </p:nvCxnSpPr>
            <p:spPr>
              <a:xfrm flipV="1">
                <a:off x="3886200" y="2328494"/>
                <a:ext cx="856122" cy="1423740"/>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886200" y="2328494"/>
                <a:ext cx="856122" cy="1423740"/>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sp>
        <p:nvSpPr>
          <p:cNvPr id="108" name="TextBox 107"/>
          <p:cNvSpPr txBox="1"/>
          <p:nvPr/>
        </p:nvSpPr>
        <p:spPr>
          <a:xfrm>
            <a:off x="228600" y="4632801"/>
            <a:ext cx="8647032" cy="1061829"/>
          </a:xfrm>
          <a:prstGeom prst="rect">
            <a:avLst/>
          </a:prstGeom>
          <a:solidFill>
            <a:srgbClr val="FFFF00"/>
          </a:solidFill>
          <a:ln>
            <a:solidFill>
              <a:srgbClr val="FFFF00"/>
            </a:solidFill>
          </a:ln>
        </p:spPr>
        <p:txBody>
          <a:bodyPr wrap="square" lIns="0" tIns="0" rIns="0" bIns="0" rtlCol="0">
            <a:spAutoFit/>
          </a:bodyPr>
          <a:lstStyle/>
          <a:p>
            <a:pPr marL="274320"/>
            <a:r>
              <a:rPr lang="en-US" sz="2900" dirty="0" smtClean="0">
                <a:solidFill>
                  <a:srgbClr val="000000"/>
                </a:solidFill>
                <a:latin typeface="Andy" pitchFamily="66" charset="0"/>
              </a:rPr>
              <a:t>DMS instances will “shuffle” (redistribute) a table when:</a:t>
            </a:r>
          </a:p>
          <a:p>
            <a:pPr marL="1005840" lvl="1" indent="-342900">
              <a:buAutoNum type="arabicParenR"/>
            </a:pPr>
            <a:r>
              <a:rPr lang="en-US" sz="2000" dirty="0" smtClean="0">
                <a:solidFill>
                  <a:srgbClr val="000000"/>
                </a:solidFill>
                <a:latin typeface="Andy" pitchFamily="66" charset="0"/>
              </a:rPr>
              <a:t>It is not hash partitioned on the column being used for a join</a:t>
            </a:r>
          </a:p>
          <a:p>
            <a:pPr marL="1005840" lvl="1" indent="-342900">
              <a:buAutoNum type="arabicParenR"/>
            </a:pPr>
            <a:r>
              <a:rPr lang="en-US" sz="2000" dirty="0" smtClean="0">
                <a:solidFill>
                  <a:srgbClr val="000000"/>
                </a:solidFill>
                <a:latin typeface="Andy" pitchFamily="66" charset="0"/>
              </a:rPr>
              <a:t>         =||=                on the group-by column in an aggregate query</a:t>
            </a:r>
          </a:p>
        </p:txBody>
      </p:sp>
    </p:spTree>
    <p:extLst>
      <p:ext uri="{BB962C8B-B14F-4D97-AF65-F5344CB8AC3E}">
        <p14:creationId xmlns:p14="http://schemas.microsoft.com/office/powerpoint/2010/main" val="3665152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8" name="Straight Connector 57"/>
          <p:cNvCxnSpPr/>
          <p:nvPr/>
        </p:nvCxnSpPr>
        <p:spPr>
          <a:xfrm flipV="1">
            <a:off x="4533173" y="3070921"/>
            <a:ext cx="652542" cy="1245971"/>
          </a:xfrm>
          <a:prstGeom prst="line">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2" idx="0"/>
          </p:cNvCxnSpPr>
          <p:nvPr/>
        </p:nvCxnSpPr>
        <p:spPr>
          <a:xfrm flipH="1" flipV="1">
            <a:off x="3880631" y="3055538"/>
            <a:ext cx="652542" cy="1245971"/>
          </a:xfrm>
          <a:prstGeom prst="line">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9436" y="228600"/>
            <a:ext cx="8363938" cy="567848"/>
          </a:xfrm>
        </p:spPr>
        <p:txBody>
          <a:bodyPr/>
          <a:lstStyle/>
          <a:p>
            <a:r>
              <a:rPr lang="en-US" sz="4100" dirty="0" smtClean="0"/>
              <a:t>DMS Role #2 </a:t>
            </a:r>
            <a:r>
              <a:rPr lang="en-US" sz="4100" dirty="0" smtClean="0">
                <a:solidFill>
                  <a:schemeClr val="accent3"/>
                </a:solidFill>
              </a:rPr>
              <a:t>– Loading</a:t>
            </a:r>
            <a:endParaRPr lang="en-US" sz="4100" dirty="0">
              <a:solidFill>
                <a:schemeClr val="accent3"/>
              </a:solidFill>
            </a:endParaRPr>
          </a:p>
        </p:txBody>
      </p:sp>
      <p:sp>
        <p:nvSpPr>
          <p:cNvPr id="47"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27</a:t>
            </a:fld>
            <a:endParaRPr lang="en-US" dirty="0">
              <a:solidFill>
                <a:srgbClr val="FFFFFF"/>
              </a:solidFill>
            </a:endParaRPr>
          </a:p>
        </p:txBody>
      </p:sp>
      <p:grpSp>
        <p:nvGrpSpPr>
          <p:cNvPr id="69" name="Group 68"/>
          <p:cNvGrpSpPr/>
          <p:nvPr/>
        </p:nvGrpSpPr>
        <p:grpSpPr>
          <a:xfrm>
            <a:off x="920941" y="1950162"/>
            <a:ext cx="7930898" cy="1182504"/>
            <a:chOff x="342900" y="1278949"/>
            <a:chExt cx="7930898" cy="1182504"/>
          </a:xfrm>
        </p:grpSpPr>
        <p:grpSp>
          <p:nvGrpSpPr>
            <p:cNvPr id="70" name="Group 69"/>
            <p:cNvGrpSpPr/>
            <p:nvPr/>
          </p:nvGrpSpPr>
          <p:grpSpPr>
            <a:xfrm>
              <a:off x="342900" y="1762453"/>
              <a:ext cx="7930898" cy="699000"/>
              <a:chOff x="342900" y="1488133"/>
              <a:chExt cx="7930898" cy="699000"/>
            </a:xfrm>
          </p:grpSpPr>
          <p:grpSp>
            <p:nvGrpSpPr>
              <p:cNvPr id="73" name="Group 72"/>
              <p:cNvGrpSpPr/>
              <p:nvPr/>
            </p:nvGrpSpPr>
            <p:grpSpPr>
              <a:xfrm>
                <a:off x="342900" y="1488133"/>
                <a:ext cx="3657600" cy="699000"/>
                <a:chOff x="228600" y="1358400"/>
                <a:chExt cx="3657600" cy="699000"/>
              </a:xfrm>
            </p:grpSpPr>
            <p:sp>
              <p:nvSpPr>
                <p:cNvPr id="98" name="Rectangle 97"/>
                <p:cNvSpPr/>
                <p:nvPr/>
              </p:nvSpPr>
              <p:spPr bwMode="auto">
                <a:xfrm>
                  <a:off x="228600" y="1358400"/>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99" name="Group 98"/>
                <p:cNvGrpSpPr/>
                <p:nvPr/>
              </p:nvGrpSpPr>
              <p:grpSpPr>
                <a:xfrm>
                  <a:off x="342900" y="1433580"/>
                  <a:ext cx="3429000" cy="548640"/>
                  <a:chOff x="345660" y="1498158"/>
                  <a:chExt cx="3429000" cy="548640"/>
                </a:xfrm>
              </p:grpSpPr>
              <p:sp>
                <p:nvSpPr>
                  <p:cNvPr id="100" name="Rounded Rectangle 99"/>
                  <p:cNvSpPr/>
                  <p:nvPr/>
                </p:nvSpPr>
                <p:spPr>
                  <a:xfrm>
                    <a:off x="2165263" y="1498158"/>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00"/>
                        </a:solidFill>
                      </a:rPr>
                      <a:t>DMS</a:t>
                    </a:r>
                    <a:endParaRPr lang="zh-CN" altLang="en-US" sz="2400" dirty="0">
                      <a:solidFill>
                        <a:srgbClr val="000000"/>
                      </a:solidFill>
                    </a:endParaRPr>
                  </a:p>
                </p:txBody>
              </p:sp>
              <p:sp>
                <p:nvSpPr>
                  <p:cNvPr id="101" name="Rectangle 100"/>
                  <p:cNvSpPr/>
                  <p:nvPr/>
                </p:nvSpPr>
                <p:spPr bwMode="auto">
                  <a:xfrm>
                    <a:off x="345660" y="1498158"/>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400" dirty="0" smtClean="0">
                        <a:solidFill>
                          <a:srgbClr val="000000"/>
                        </a:solidFill>
                        <a:cs typeface="Courier New" pitchFamily="49" charset="0"/>
                      </a:rPr>
                      <a:t>SQL Server</a:t>
                    </a:r>
                    <a:endParaRPr lang="en-US" sz="2400" spc="-75" dirty="0">
                      <a:solidFill>
                        <a:srgbClr val="000000"/>
                      </a:solidFill>
                      <a:ea typeface="Segoe UI" pitchFamily="34" charset="0"/>
                      <a:cs typeface="Segoe UI" pitchFamily="34" charset="0"/>
                    </a:endParaRPr>
                  </a:p>
                </p:txBody>
              </p:sp>
              <p:cxnSp>
                <p:nvCxnSpPr>
                  <p:cNvPr id="102" name="Straight Connector 101"/>
                  <p:cNvCxnSpPr>
                    <a:stCxn id="101" idx="3"/>
                    <a:endCxn id="100" idx="1"/>
                  </p:cNvCxnSpPr>
                  <p:nvPr/>
                </p:nvCxnSpPr>
                <p:spPr>
                  <a:xfrm>
                    <a:off x="1922212" y="1772478"/>
                    <a:ext cx="243052" cy="0"/>
                  </a:xfrm>
                  <a:prstGeom prst="line">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4616198" y="1488133"/>
                <a:ext cx="3657600" cy="699000"/>
                <a:chOff x="4501898" y="1378106"/>
                <a:chExt cx="3657600" cy="699000"/>
              </a:xfrm>
            </p:grpSpPr>
            <p:sp>
              <p:nvSpPr>
                <p:cNvPr id="86" name="Rectangle 85"/>
                <p:cNvSpPr/>
                <p:nvPr/>
              </p:nvSpPr>
              <p:spPr bwMode="auto">
                <a:xfrm>
                  <a:off x="4501898" y="1378106"/>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87" name="Group 86"/>
                <p:cNvGrpSpPr/>
                <p:nvPr/>
              </p:nvGrpSpPr>
              <p:grpSpPr>
                <a:xfrm>
                  <a:off x="4628022" y="1453286"/>
                  <a:ext cx="3405352" cy="548640"/>
                  <a:chOff x="4648200" y="1453286"/>
                  <a:chExt cx="3405352" cy="548640"/>
                </a:xfrm>
              </p:grpSpPr>
              <p:sp>
                <p:nvSpPr>
                  <p:cNvPr id="88" name="Rounded Rectangle 87"/>
                  <p:cNvSpPr/>
                  <p:nvPr/>
                </p:nvSpPr>
                <p:spPr>
                  <a:xfrm>
                    <a:off x="4648200" y="1453286"/>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00"/>
                        </a:solidFill>
                      </a:rPr>
                      <a:t>DMS</a:t>
                    </a:r>
                    <a:endParaRPr lang="zh-CN" altLang="en-US" sz="2400" dirty="0">
                      <a:solidFill>
                        <a:srgbClr val="000000"/>
                      </a:solidFill>
                    </a:endParaRPr>
                  </a:p>
                </p:txBody>
              </p:sp>
              <p:sp>
                <p:nvSpPr>
                  <p:cNvPr id="96" name="Rectangle 95"/>
                  <p:cNvSpPr/>
                  <p:nvPr/>
                </p:nvSpPr>
                <p:spPr bwMode="auto">
                  <a:xfrm>
                    <a:off x="6477000" y="1453286"/>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400" dirty="0" smtClean="0">
                        <a:solidFill>
                          <a:srgbClr val="000000"/>
                        </a:solidFill>
                        <a:cs typeface="Courier New" pitchFamily="49" charset="0"/>
                      </a:rPr>
                      <a:t>SQL Server</a:t>
                    </a:r>
                    <a:endParaRPr lang="en-US" sz="2400" spc="-75" dirty="0">
                      <a:solidFill>
                        <a:srgbClr val="000000"/>
                      </a:solidFill>
                      <a:ea typeface="Segoe UI" pitchFamily="34" charset="0"/>
                      <a:cs typeface="Segoe UI" pitchFamily="34" charset="0"/>
                    </a:endParaRPr>
                  </a:p>
                </p:txBody>
              </p:sp>
              <p:cxnSp>
                <p:nvCxnSpPr>
                  <p:cNvPr id="97" name="Straight Connector 96"/>
                  <p:cNvCxnSpPr/>
                  <p:nvPr/>
                </p:nvCxnSpPr>
                <p:spPr>
                  <a:xfrm>
                    <a:off x="6239435" y="1727606"/>
                    <a:ext cx="243052" cy="0"/>
                  </a:xfrm>
                  <a:prstGeom prst="line">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84" name="Straight Connector 83"/>
              <p:cNvCxnSpPr/>
              <p:nvPr/>
            </p:nvCxnSpPr>
            <p:spPr>
              <a:xfrm>
                <a:off x="3886200" y="1837633"/>
                <a:ext cx="856122" cy="0"/>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42900" y="1278949"/>
              <a:ext cx="11430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latin typeface="Segoe UI Light" pitchFamily="34" charset="0"/>
                </a:rPr>
                <a:t>Node 3</a:t>
              </a:r>
            </a:p>
          </p:txBody>
        </p:sp>
        <p:sp>
          <p:nvSpPr>
            <p:cNvPr id="72" name="TextBox 71"/>
            <p:cNvSpPr txBox="1"/>
            <p:nvPr/>
          </p:nvSpPr>
          <p:spPr>
            <a:xfrm>
              <a:off x="7130798" y="1278949"/>
              <a:ext cx="1143000" cy="369332"/>
            </a:xfrm>
            <a:prstGeom prst="rect">
              <a:avLst/>
            </a:prstGeom>
            <a:noFill/>
          </p:spPr>
          <p:txBody>
            <a:bodyPr wrap="square" lIns="0" tIns="0" rIns="0" bIns="0" rtlCol="0">
              <a:spAutoFit/>
            </a:bodyPr>
            <a:lstStyle/>
            <a:p>
              <a:pPr algn="r"/>
              <a:r>
                <a:rPr lang="en-US" sz="2400" b="1" dirty="0" smtClean="0">
                  <a:gradFill>
                    <a:gsLst>
                      <a:gs pos="0">
                        <a:schemeClr val="tx1"/>
                      </a:gs>
                      <a:gs pos="86000">
                        <a:schemeClr val="tx1"/>
                      </a:gs>
                    </a:gsLst>
                    <a:lin ang="5400000" scaled="0"/>
                  </a:gradFill>
                  <a:latin typeface="Segoe UI Light" pitchFamily="34" charset="0"/>
                </a:rPr>
                <a:t>Node 4</a:t>
              </a:r>
            </a:p>
          </p:txBody>
        </p:sp>
      </p:grpSp>
      <p:grpSp>
        <p:nvGrpSpPr>
          <p:cNvPr id="5" name="Group 4"/>
          <p:cNvGrpSpPr/>
          <p:nvPr/>
        </p:nvGrpSpPr>
        <p:grpSpPr>
          <a:xfrm>
            <a:off x="463741" y="2740112"/>
            <a:ext cx="7930898" cy="699000"/>
            <a:chOff x="342900" y="1488133"/>
            <a:chExt cx="7930898" cy="699000"/>
          </a:xfrm>
        </p:grpSpPr>
        <p:grpSp>
          <p:nvGrpSpPr>
            <p:cNvPr id="25" name="Group 24"/>
            <p:cNvGrpSpPr/>
            <p:nvPr/>
          </p:nvGrpSpPr>
          <p:grpSpPr>
            <a:xfrm>
              <a:off x="342900" y="1488133"/>
              <a:ext cx="3657600" cy="699000"/>
              <a:chOff x="228600" y="1358400"/>
              <a:chExt cx="3657600" cy="699000"/>
            </a:xfrm>
          </p:grpSpPr>
          <p:sp>
            <p:nvSpPr>
              <p:cNvPr id="20" name="Rectangle 19"/>
              <p:cNvSpPr/>
              <p:nvPr/>
            </p:nvSpPr>
            <p:spPr bwMode="auto">
              <a:xfrm>
                <a:off x="228600" y="1358400"/>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a:xfrm>
                <a:off x="342900" y="1433580"/>
                <a:ext cx="3429000" cy="548640"/>
                <a:chOff x="345660" y="1498158"/>
                <a:chExt cx="3429000" cy="548640"/>
              </a:xfrm>
            </p:grpSpPr>
            <p:sp>
              <p:nvSpPr>
                <p:cNvPr id="10" name="Rounded Rectangle 9"/>
                <p:cNvSpPr/>
                <p:nvPr/>
              </p:nvSpPr>
              <p:spPr>
                <a:xfrm>
                  <a:off x="2165263" y="1498158"/>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00"/>
                      </a:solidFill>
                    </a:rPr>
                    <a:t>DMS</a:t>
                  </a:r>
                  <a:endParaRPr lang="zh-CN" altLang="en-US" sz="2400" dirty="0">
                    <a:solidFill>
                      <a:srgbClr val="000000"/>
                    </a:solidFill>
                  </a:endParaRPr>
                </a:p>
              </p:txBody>
            </p:sp>
            <p:sp>
              <p:nvSpPr>
                <p:cNvPr id="11" name="Rectangle 10"/>
                <p:cNvSpPr/>
                <p:nvPr/>
              </p:nvSpPr>
              <p:spPr bwMode="auto">
                <a:xfrm>
                  <a:off x="345660" y="1498158"/>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400" dirty="0" smtClean="0">
                      <a:solidFill>
                        <a:srgbClr val="000000"/>
                      </a:solidFill>
                      <a:cs typeface="Courier New" pitchFamily="49" charset="0"/>
                    </a:rPr>
                    <a:t>SQL Server</a:t>
                  </a:r>
                  <a:endParaRPr lang="en-US" sz="2400" spc="-75" dirty="0">
                    <a:solidFill>
                      <a:srgbClr val="000000"/>
                    </a:solidFill>
                    <a:ea typeface="Segoe UI" pitchFamily="34" charset="0"/>
                    <a:cs typeface="Segoe UI" pitchFamily="34" charset="0"/>
                  </a:endParaRPr>
                </a:p>
              </p:txBody>
            </p:sp>
            <p:cxnSp>
              <p:nvCxnSpPr>
                <p:cNvPr id="12" name="Straight Connector 11"/>
                <p:cNvCxnSpPr>
                  <a:stCxn id="11" idx="3"/>
                  <a:endCxn id="10" idx="1"/>
                </p:cNvCxnSpPr>
                <p:nvPr/>
              </p:nvCxnSpPr>
              <p:spPr>
                <a:xfrm>
                  <a:off x="1922212" y="1772478"/>
                  <a:ext cx="243052" cy="0"/>
                </a:xfrm>
                <a:prstGeom prst="line">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a:off x="4616198" y="1488133"/>
              <a:ext cx="3657600" cy="699000"/>
              <a:chOff x="4501898" y="1378106"/>
              <a:chExt cx="3657600" cy="699000"/>
            </a:xfrm>
          </p:grpSpPr>
          <p:sp>
            <p:nvSpPr>
              <p:cNvPr id="21" name="Rectangle 20"/>
              <p:cNvSpPr/>
              <p:nvPr/>
            </p:nvSpPr>
            <p:spPr bwMode="auto">
              <a:xfrm>
                <a:off x="4501898" y="1378106"/>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4628022" y="1453286"/>
                <a:ext cx="3405352" cy="548640"/>
                <a:chOff x="4648200" y="1453286"/>
                <a:chExt cx="3405352" cy="548640"/>
              </a:xfrm>
            </p:grpSpPr>
            <p:sp>
              <p:nvSpPr>
                <p:cNvPr id="14" name="Rounded Rectangle 13"/>
                <p:cNvSpPr/>
                <p:nvPr/>
              </p:nvSpPr>
              <p:spPr>
                <a:xfrm>
                  <a:off x="4648200" y="1453286"/>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00"/>
                      </a:solidFill>
                    </a:rPr>
                    <a:t>DMS</a:t>
                  </a:r>
                  <a:endParaRPr lang="zh-CN" altLang="en-US" sz="2400" dirty="0">
                    <a:solidFill>
                      <a:srgbClr val="000000"/>
                    </a:solidFill>
                  </a:endParaRPr>
                </a:p>
              </p:txBody>
            </p:sp>
            <p:sp>
              <p:nvSpPr>
                <p:cNvPr id="15" name="Rectangle 14"/>
                <p:cNvSpPr/>
                <p:nvPr/>
              </p:nvSpPr>
              <p:spPr bwMode="auto">
                <a:xfrm>
                  <a:off x="6477000" y="1453286"/>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400" dirty="0" smtClean="0">
                      <a:solidFill>
                        <a:srgbClr val="000000"/>
                      </a:solidFill>
                      <a:cs typeface="Courier New" pitchFamily="49" charset="0"/>
                    </a:rPr>
                    <a:t>SQL Server</a:t>
                  </a:r>
                  <a:endParaRPr lang="en-US" sz="2400" spc="-75" dirty="0">
                    <a:solidFill>
                      <a:srgbClr val="000000"/>
                    </a:solidFill>
                    <a:ea typeface="Segoe UI" pitchFamily="34" charset="0"/>
                    <a:cs typeface="Segoe UI" pitchFamily="34" charset="0"/>
                  </a:endParaRPr>
                </a:p>
              </p:txBody>
            </p:sp>
            <p:cxnSp>
              <p:nvCxnSpPr>
                <p:cNvPr id="22" name="Straight Connector 21"/>
                <p:cNvCxnSpPr/>
                <p:nvPr/>
              </p:nvCxnSpPr>
              <p:spPr>
                <a:xfrm>
                  <a:off x="6239435" y="1727606"/>
                  <a:ext cx="243052" cy="0"/>
                </a:xfrm>
                <a:prstGeom prst="line">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p:cNvCxnSpPr/>
            <p:nvPr/>
          </p:nvCxnSpPr>
          <p:spPr>
            <a:xfrm>
              <a:off x="3886200" y="1837633"/>
              <a:ext cx="856122" cy="0"/>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54151" y="3484182"/>
            <a:ext cx="7930898" cy="369332"/>
            <a:chOff x="463741" y="2256608"/>
            <a:chExt cx="7930898" cy="369332"/>
          </a:xfrm>
        </p:grpSpPr>
        <p:sp>
          <p:nvSpPr>
            <p:cNvPr id="6" name="TextBox 5"/>
            <p:cNvSpPr txBox="1"/>
            <p:nvPr/>
          </p:nvSpPr>
          <p:spPr>
            <a:xfrm>
              <a:off x="463741" y="2256608"/>
              <a:ext cx="11430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latin typeface="Segoe UI Light" pitchFamily="34" charset="0"/>
                </a:rPr>
                <a:t>Node 1</a:t>
              </a:r>
            </a:p>
          </p:txBody>
        </p:sp>
        <p:sp>
          <p:nvSpPr>
            <p:cNvPr id="68" name="TextBox 67"/>
            <p:cNvSpPr txBox="1"/>
            <p:nvPr/>
          </p:nvSpPr>
          <p:spPr>
            <a:xfrm>
              <a:off x="7251639" y="2256608"/>
              <a:ext cx="1143000" cy="369332"/>
            </a:xfrm>
            <a:prstGeom prst="rect">
              <a:avLst/>
            </a:prstGeom>
            <a:noFill/>
          </p:spPr>
          <p:txBody>
            <a:bodyPr wrap="square" lIns="0" tIns="0" rIns="0" bIns="0" rtlCol="0">
              <a:spAutoFit/>
            </a:bodyPr>
            <a:lstStyle/>
            <a:p>
              <a:pPr algn="r"/>
              <a:r>
                <a:rPr lang="en-US" sz="2400" b="1" dirty="0" smtClean="0">
                  <a:gradFill>
                    <a:gsLst>
                      <a:gs pos="0">
                        <a:schemeClr val="tx1"/>
                      </a:gs>
                      <a:gs pos="86000">
                        <a:schemeClr val="tx1"/>
                      </a:gs>
                    </a:gsLst>
                    <a:lin ang="5400000" scaled="0"/>
                  </a:gradFill>
                  <a:latin typeface="Segoe UI Light" pitchFamily="34" charset="0"/>
                </a:rPr>
                <a:t>Node 2</a:t>
              </a:r>
            </a:p>
          </p:txBody>
        </p:sp>
      </p:grpSp>
      <p:grpSp>
        <p:nvGrpSpPr>
          <p:cNvPr id="4" name="Group 3"/>
          <p:cNvGrpSpPr/>
          <p:nvPr/>
        </p:nvGrpSpPr>
        <p:grpSpPr>
          <a:xfrm>
            <a:off x="3038313" y="3369261"/>
            <a:ext cx="3048000" cy="2959068"/>
            <a:chOff x="2819401" y="3748019"/>
            <a:chExt cx="3048000" cy="2959068"/>
          </a:xfrm>
        </p:grpSpPr>
        <p:sp>
          <p:nvSpPr>
            <p:cNvPr id="45" name="Rectangle 44"/>
            <p:cNvSpPr/>
            <p:nvPr/>
          </p:nvSpPr>
          <p:spPr bwMode="auto">
            <a:xfrm>
              <a:off x="2819401" y="4232272"/>
              <a:ext cx="3048000" cy="2474815"/>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ea typeface="Segoe UI" pitchFamily="34" charset="0"/>
                  <a:cs typeface="Segoe UI" pitchFamily="34" charset="0"/>
                </a:rPr>
                <a:t> </a:t>
              </a:r>
              <a:endParaRPr lang="en-US" spc="-50" dirty="0">
                <a:gradFill>
                  <a:gsLst>
                    <a:gs pos="0">
                      <a:srgbClr val="FFFFFF"/>
                    </a:gs>
                    <a:gs pos="100000">
                      <a:srgbClr val="FFFFFF"/>
                    </a:gs>
                  </a:gsLst>
                  <a:lin ang="5400000" scaled="0"/>
                </a:gradFill>
                <a:ea typeface="Segoe UI" pitchFamily="34" charset="0"/>
                <a:cs typeface="Segoe UI" pitchFamily="34" charset="0"/>
              </a:endParaRPr>
            </a:p>
          </p:txBody>
        </p:sp>
        <p:grpSp>
          <p:nvGrpSpPr>
            <p:cNvPr id="46" name="Group 45"/>
            <p:cNvGrpSpPr/>
            <p:nvPr/>
          </p:nvGrpSpPr>
          <p:grpSpPr>
            <a:xfrm>
              <a:off x="3153038" y="3748019"/>
              <a:ext cx="2333362" cy="2515541"/>
              <a:chOff x="3153038" y="3748019"/>
              <a:chExt cx="2333362" cy="2515541"/>
            </a:xfrm>
          </p:grpSpPr>
          <p:cxnSp>
            <p:nvCxnSpPr>
              <p:cNvPr id="48" name="Straight Connector 47"/>
              <p:cNvCxnSpPr/>
              <p:nvPr/>
            </p:nvCxnSpPr>
            <p:spPr>
              <a:xfrm flipV="1">
                <a:off x="4319180" y="3748020"/>
                <a:ext cx="1167220" cy="932247"/>
              </a:xfrm>
              <a:prstGeom prst="line">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509562" y="4680267"/>
                <a:ext cx="1609397" cy="1583293"/>
                <a:chOff x="3509562" y="4680267"/>
                <a:chExt cx="1609397" cy="1583293"/>
              </a:xfrm>
            </p:grpSpPr>
            <p:grpSp>
              <p:nvGrpSpPr>
                <p:cNvPr id="51" name="Group 50"/>
                <p:cNvGrpSpPr/>
                <p:nvPr/>
              </p:nvGrpSpPr>
              <p:grpSpPr>
                <a:xfrm>
                  <a:off x="3704659" y="5260973"/>
                  <a:ext cx="1219201" cy="1002587"/>
                  <a:chOff x="2524757" y="4343400"/>
                  <a:chExt cx="1219201" cy="1002587"/>
                </a:xfrm>
              </p:grpSpPr>
              <p:sp>
                <p:nvSpPr>
                  <p:cNvPr id="53" name="Flowchart: Magnetic Disk 52"/>
                  <p:cNvSpPr/>
                  <p:nvPr/>
                </p:nvSpPr>
                <p:spPr bwMode="auto">
                  <a:xfrm>
                    <a:off x="2524757" y="4621159"/>
                    <a:ext cx="1219201" cy="724828"/>
                  </a:xfrm>
                  <a:prstGeom prst="flowChartMagneticDisk">
                    <a:avLst/>
                  </a:prstGeom>
                  <a:solidFill>
                    <a:srgbClr val="92D050"/>
                  </a:solidFill>
                  <a:ln>
                    <a:solidFill>
                      <a:srgbClr val="FFFF66"/>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000000"/>
                        </a:solidFill>
                        <a:ea typeface="Segoe UI" pitchFamily="34" charset="0"/>
                        <a:cs typeface="Segoe UI" pitchFamily="34" charset="0"/>
                      </a:rPr>
                      <a:t>Input File</a:t>
                    </a:r>
                  </a:p>
                </p:txBody>
              </p:sp>
              <p:cxnSp>
                <p:nvCxnSpPr>
                  <p:cNvPr id="54" name="Straight Connector 53"/>
                  <p:cNvCxnSpPr/>
                  <p:nvPr/>
                </p:nvCxnSpPr>
                <p:spPr>
                  <a:xfrm flipV="1">
                    <a:off x="3134357" y="4343400"/>
                    <a:ext cx="0" cy="274586"/>
                  </a:xfrm>
                  <a:prstGeom prst="line">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52" name="Rounded Rectangle 51"/>
                <p:cNvSpPr/>
                <p:nvPr/>
              </p:nvSpPr>
              <p:spPr>
                <a:xfrm>
                  <a:off x="3509562" y="4680267"/>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00"/>
                      </a:solidFill>
                    </a:rPr>
                    <a:t>DMS</a:t>
                  </a:r>
                  <a:endParaRPr lang="zh-CN" altLang="en-US" dirty="0">
                    <a:solidFill>
                      <a:srgbClr val="000000"/>
                    </a:solidFill>
                  </a:endParaRPr>
                </a:p>
              </p:txBody>
            </p:sp>
          </p:grpSp>
          <p:cxnSp>
            <p:nvCxnSpPr>
              <p:cNvPr id="50" name="Straight Connector 49"/>
              <p:cNvCxnSpPr/>
              <p:nvPr/>
            </p:nvCxnSpPr>
            <p:spPr>
              <a:xfrm flipH="1" flipV="1">
                <a:off x="3153038" y="3748019"/>
                <a:ext cx="1167220" cy="932247"/>
              </a:xfrm>
              <a:prstGeom prst="line">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sp>
        <p:nvSpPr>
          <p:cNvPr id="59" name="TextBox 58"/>
          <p:cNvSpPr txBox="1"/>
          <p:nvPr/>
        </p:nvSpPr>
        <p:spPr>
          <a:xfrm>
            <a:off x="685800" y="4700826"/>
            <a:ext cx="2209800" cy="861774"/>
          </a:xfrm>
          <a:prstGeom prst="rect">
            <a:avLst/>
          </a:prstGeom>
          <a:noFill/>
          <a:ln w="38100">
            <a:noFill/>
            <a:prstDash val="sysDot"/>
          </a:ln>
        </p:spPr>
        <p:txBody>
          <a:bodyPr wrap="square" lIns="0" tIns="0" rIns="0" bIns="0" rtlCol="0">
            <a:spAutoFit/>
          </a:bodyPr>
          <a:lstStyle/>
          <a:p>
            <a:pPr algn="ctr"/>
            <a:r>
              <a:rPr lang="en-US" sz="2800" b="1" dirty="0" smtClean="0">
                <a:solidFill>
                  <a:srgbClr val="FFFF00"/>
                </a:solidFill>
                <a:latin typeface="Segoe UI Light" pitchFamily="34" charset="0"/>
              </a:rPr>
              <a:t>PDW Landing Zone</a:t>
            </a:r>
          </a:p>
        </p:txBody>
      </p:sp>
      <p:sp>
        <p:nvSpPr>
          <p:cNvPr id="60" name="TextBox 59"/>
          <p:cNvSpPr txBox="1"/>
          <p:nvPr/>
        </p:nvSpPr>
        <p:spPr>
          <a:xfrm>
            <a:off x="5486400" y="4495800"/>
            <a:ext cx="3484992" cy="1477328"/>
          </a:xfrm>
          <a:prstGeom prst="rect">
            <a:avLst/>
          </a:prstGeom>
          <a:solidFill>
            <a:srgbClr val="FFFF00"/>
          </a:solidFill>
          <a:ln>
            <a:solidFill>
              <a:srgbClr val="FFFF00"/>
            </a:solidFill>
          </a:ln>
        </p:spPr>
        <p:txBody>
          <a:bodyPr wrap="square" lIns="0" tIns="0" rIns="0" bIns="0" rtlCol="0">
            <a:spAutoFit/>
          </a:bodyPr>
          <a:lstStyle/>
          <a:p>
            <a:pPr marL="182880"/>
            <a:r>
              <a:rPr lang="en-US" sz="2400" dirty="0" smtClean="0">
                <a:solidFill>
                  <a:srgbClr val="000000"/>
                </a:solidFill>
                <a:latin typeface="Andy" pitchFamily="66" charset="0"/>
              </a:rPr>
              <a:t>DMS instance on landing zone distributes (RR) input records to DMS instances on compute nodes</a:t>
            </a:r>
          </a:p>
        </p:txBody>
      </p:sp>
      <p:sp>
        <p:nvSpPr>
          <p:cNvPr id="61" name="TextBox 60"/>
          <p:cNvSpPr txBox="1"/>
          <p:nvPr/>
        </p:nvSpPr>
        <p:spPr>
          <a:xfrm>
            <a:off x="2124440" y="914400"/>
            <a:ext cx="6036664" cy="1292662"/>
          </a:xfrm>
          <a:prstGeom prst="rect">
            <a:avLst/>
          </a:prstGeom>
          <a:solidFill>
            <a:srgbClr val="FFFF00"/>
          </a:solidFill>
          <a:ln>
            <a:solidFill>
              <a:srgbClr val="FFFF00"/>
            </a:solidFill>
          </a:ln>
        </p:spPr>
        <p:txBody>
          <a:bodyPr wrap="square" lIns="0" tIns="0" rIns="0" bIns="0" rtlCol="0">
            <a:spAutoFit/>
          </a:bodyPr>
          <a:lstStyle/>
          <a:p>
            <a:pPr marL="182880"/>
            <a:r>
              <a:rPr lang="en-US" sz="2400" dirty="0" smtClean="0">
                <a:solidFill>
                  <a:srgbClr val="000000"/>
                </a:solidFill>
                <a:latin typeface="Andy" pitchFamily="66" charset="0"/>
              </a:rPr>
              <a:t>DMS instances on compute nodes: </a:t>
            </a:r>
          </a:p>
          <a:p>
            <a:pPr marL="182880"/>
            <a:r>
              <a:rPr lang="en-US" sz="2000" dirty="0">
                <a:solidFill>
                  <a:srgbClr val="000000"/>
                </a:solidFill>
                <a:latin typeface="Andy" pitchFamily="66" charset="0"/>
              </a:rPr>
              <a:t> </a:t>
            </a:r>
            <a:r>
              <a:rPr lang="en-US" sz="2000" dirty="0" smtClean="0">
                <a:solidFill>
                  <a:srgbClr val="000000"/>
                </a:solidFill>
                <a:latin typeface="Andy" pitchFamily="66" charset="0"/>
              </a:rPr>
              <a:t>   1. Convert records to binary format </a:t>
            </a:r>
          </a:p>
          <a:p>
            <a:pPr marL="182880"/>
            <a:r>
              <a:rPr lang="en-US" sz="2000" dirty="0" smtClean="0">
                <a:solidFill>
                  <a:srgbClr val="000000"/>
                </a:solidFill>
                <a:latin typeface="Andy" pitchFamily="66" charset="0"/>
              </a:rPr>
              <a:t>    2. Redistribute each record by hashing on partitioning </a:t>
            </a:r>
          </a:p>
          <a:p>
            <a:pPr marL="182880"/>
            <a:r>
              <a:rPr lang="en-US" sz="2000" dirty="0">
                <a:solidFill>
                  <a:srgbClr val="000000"/>
                </a:solidFill>
                <a:latin typeface="Andy" pitchFamily="66" charset="0"/>
              </a:rPr>
              <a:t> </a:t>
            </a:r>
            <a:r>
              <a:rPr lang="en-US" sz="2000" dirty="0" smtClean="0">
                <a:solidFill>
                  <a:srgbClr val="000000"/>
                </a:solidFill>
                <a:latin typeface="Andy" pitchFamily="66" charset="0"/>
              </a:rPr>
              <a:t>      key of the table</a:t>
            </a:r>
          </a:p>
        </p:txBody>
      </p:sp>
    </p:spTree>
    <p:extLst>
      <p:ext uri="{BB962C8B-B14F-4D97-AF65-F5344CB8AC3E}">
        <p14:creationId xmlns:p14="http://schemas.microsoft.com/office/powerpoint/2010/main" val="3097988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24" presetClass="emph" presetSubtype="0" fill="hold" grpId="1" nodeType="withEffect">
                                  <p:stCondLst>
                                    <p:cond delay="0"/>
                                  </p:stCondLst>
                                  <p:childTnLst>
                                    <p:animClr clrSpc="hsl" dir="cw">
                                      <p:cBhvr override="childStyle">
                                        <p:cTn id="12" dur="500" fill="hold"/>
                                        <p:tgtEl>
                                          <p:spTgt spid="60"/>
                                        </p:tgtEl>
                                        <p:attrNameLst>
                                          <p:attrName>style.color</p:attrName>
                                        </p:attrNameLst>
                                      </p:cBhvr>
                                      <p:by>
                                        <p:hsl h="0" s="-12549" l="-25098"/>
                                      </p:by>
                                    </p:animClr>
                                    <p:animClr clrSpc="hsl" dir="cw">
                                      <p:cBhvr>
                                        <p:cTn id="13" dur="500" fill="hold"/>
                                        <p:tgtEl>
                                          <p:spTgt spid="60"/>
                                        </p:tgtEl>
                                        <p:attrNameLst>
                                          <p:attrName>fillcolor</p:attrName>
                                        </p:attrNameLst>
                                      </p:cBhvr>
                                      <p:by>
                                        <p:hsl h="0" s="-12549" l="-25098"/>
                                      </p:by>
                                    </p:animClr>
                                    <p:animClr clrSpc="hsl" dir="cw">
                                      <p:cBhvr>
                                        <p:cTn id="14" dur="500" fill="hold"/>
                                        <p:tgtEl>
                                          <p:spTgt spid="60"/>
                                        </p:tgtEl>
                                        <p:attrNameLst>
                                          <p:attrName>stroke.color</p:attrName>
                                        </p:attrNameLst>
                                      </p:cBhvr>
                                      <p:by>
                                        <p:hsl h="0" s="-12549" l="-25098"/>
                                      </p:by>
                                    </p:animClr>
                                    <p:set>
                                      <p:cBhvr>
                                        <p:cTn id="15"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24774" cy="623248"/>
          </a:xfrm>
        </p:spPr>
        <p:txBody>
          <a:bodyPr/>
          <a:lstStyle/>
          <a:p>
            <a:r>
              <a:rPr lang="en-US" dirty="0" smtClean="0">
                <a:solidFill>
                  <a:schemeClr val="accent3"/>
                </a:solidFill>
              </a:rPr>
              <a:t>HDFS Bridge </a:t>
            </a:r>
            <a:r>
              <a:rPr lang="en-US" dirty="0" smtClean="0"/>
              <a:t>in Polybase</a:t>
            </a:r>
            <a:endParaRPr lang="en-US" dirty="0"/>
          </a:p>
        </p:txBody>
      </p:sp>
      <p:grpSp>
        <p:nvGrpSpPr>
          <p:cNvPr id="61" name="Group 60"/>
          <p:cNvGrpSpPr/>
          <p:nvPr/>
        </p:nvGrpSpPr>
        <p:grpSpPr>
          <a:xfrm>
            <a:off x="438349" y="1143000"/>
            <a:ext cx="3657600" cy="699000"/>
            <a:chOff x="228600" y="1358400"/>
            <a:chExt cx="3657600" cy="699000"/>
          </a:xfrm>
        </p:grpSpPr>
        <p:sp>
          <p:nvSpPr>
            <p:cNvPr id="62" name="Rectangle 61"/>
            <p:cNvSpPr/>
            <p:nvPr/>
          </p:nvSpPr>
          <p:spPr bwMode="auto">
            <a:xfrm>
              <a:off x="228600" y="1358400"/>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63" name="Group 62"/>
            <p:cNvGrpSpPr/>
            <p:nvPr/>
          </p:nvGrpSpPr>
          <p:grpSpPr>
            <a:xfrm>
              <a:off x="342900" y="1433580"/>
              <a:ext cx="3429000" cy="548640"/>
              <a:chOff x="345660" y="1498158"/>
              <a:chExt cx="3429000" cy="548640"/>
            </a:xfrm>
          </p:grpSpPr>
          <p:sp>
            <p:nvSpPr>
              <p:cNvPr id="64" name="Rounded Rectangle 63"/>
              <p:cNvSpPr/>
              <p:nvPr/>
            </p:nvSpPr>
            <p:spPr>
              <a:xfrm>
                <a:off x="2165263" y="1498158"/>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bg1"/>
                    </a:solidFill>
                  </a:rPr>
                  <a:t>DMS</a:t>
                </a:r>
                <a:endParaRPr lang="zh-CN" altLang="en-US" dirty="0">
                  <a:solidFill>
                    <a:schemeClr val="bg1"/>
                  </a:solidFill>
                </a:endParaRPr>
              </a:p>
            </p:txBody>
          </p:sp>
          <p:sp>
            <p:nvSpPr>
              <p:cNvPr id="65" name="Rectangle 64"/>
              <p:cNvSpPr/>
              <p:nvPr/>
            </p:nvSpPr>
            <p:spPr bwMode="auto">
              <a:xfrm>
                <a:off x="345660" y="1498158"/>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dirty="0" smtClean="0">
                    <a:solidFill>
                      <a:schemeClr val="bg1"/>
                    </a:solidFill>
                    <a:cs typeface="Courier New" pitchFamily="49" charset="0"/>
                  </a:rPr>
                  <a:t>SQL Server</a:t>
                </a:r>
                <a:endParaRPr lang="en-US" spc="-75" dirty="0">
                  <a:solidFill>
                    <a:schemeClr val="bg1"/>
                  </a:solidFill>
                  <a:ea typeface="Segoe UI" pitchFamily="34" charset="0"/>
                  <a:cs typeface="Segoe UI" pitchFamily="34" charset="0"/>
                </a:endParaRPr>
              </a:p>
            </p:txBody>
          </p:sp>
          <p:cxnSp>
            <p:nvCxnSpPr>
              <p:cNvPr id="66" name="Straight Connector 65"/>
              <p:cNvCxnSpPr>
                <a:stCxn id="65" idx="3"/>
                <a:endCxn id="64" idx="1"/>
              </p:cNvCxnSpPr>
              <p:nvPr/>
            </p:nvCxnSpPr>
            <p:spPr>
              <a:xfrm>
                <a:off x="1922212" y="1772478"/>
                <a:ext cx="243052" cy="0"/>
              </a:xfrm>
              <a:prstGeom prst="line">
                <a:avLst/>
              </a:prstGeom>
              <a:ln>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67" name="Group 66"/>
          <p:cNvGrpSpPr/>
          <p:nvPr/>
        </p:nvGrpSpPr>
        <p:grpSpPr>
          <a:xfrm>
            <a:off x="4790553" y="1143000"/>
            <a:ext cx="3657600" cy="699000"/>
            <a:chOff x="4501898" y="1378106"/>
            <a:chExt cx="3657600" cy="699000"/>
          </a:xfrm>
        </p:grpSpPr>
        <p:sp>
          <p:nvSpPr>
            <p:cNvPr id="68" name="Rectangle 67"/>
            <p:cNvSpPr/>
            <p:nvPr/>
          </p:nvSpPr>
          <p:spPr bwMode="auto">
            <a:xfrm>
              <a:off x="4501898" y="1378106"/>
              <a:ext cx="3657600" cy="699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69" name="Group 68"/>
            <p:cNvGrpSpPr/>
            <p:nvPr/>
          </p:nvGrpSpPr>
          <p:grpSpPr>
            <a:xfrm>
              <a:off x="4628022" y="1453286"/>
              <a:ext cx="3405352" cy="548640"/>
              <a:chOff x="4648200" y="1453286"/>
              <a:chExt cx="3405352" cy="548640"/>
            </a:xfrm>
          </p:grpSpPr>
          <p:sp>
            <p:nvSpPr>
              <p:cNvPr id="70" name="Rounded Rectangle 69"/>
              <p:cNvSpPr/>
              <p:nvPr/>
            </p:nvSpPr>
            <p:spPr>
              <a:xfrm>
                <a:off x="4648200" y="1453286"/>
                <a:ext cx="1609397" cy="5486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dirty="0" smtClean="0">
                    <a:solidFill>
                      <a:schemeClr val="bg1"/>
                    </a:solidFill>
                  </a:rPr>
                  <a:t>DMS</a:t>
                </a:r>
                <a:endParaRPr lang="zh-CN" altLang="en-US" dirty="0">
                  <a:solidFill>
                    <a:schemeClr val="bg1"/>
                  </a:solidFill>
                </a:endParaRPr>
              </a:p>
            </p:txBody>
          </p:sp>
          <p:sp>
            <p:nvSpPr>
              <p:cNvPr id="71" name="Rectangle 70"/>
              <p:cNvSpPr/>
              <p:nvPr/>
            </p:nvSpPr>
            <p:spPr bwMode="auto">
              <a:xfrm>
                <a:off x="6477000" y="1453286"/>
                <a:ext cx="1576552" cy="54864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dirty="0" smtClean="0">
                    <a:solidFill>
                      <a:schemeClr val="bg1"/>
                    </a:solidFill>
                    <a:cs typeface="Courier New" pitchFamily="49" charset="0"/>
                  </a:rPr>
                  <a:t>SQL Server</a:t>
                </a:r>
                <a:endParaRPr lang="en-US" spc="-75" dirty="0">
                  <a:solidFill>
                    <a:schemeClr val="bg1"/>
                  </a:solidFill>
                  <a:ea typeface="Segoe UI" pitchFamily="34" charset="0"/>
                  <a:cs typeface="Segoe UI" pitchFamily="34" charset="0"/>
                </a:endParaRPr>
              </a:p>
            </p:txBody>
          </p:sp>
          <p:cxnSp>
            <p:nvCxnSpPr>
              <p:cNvPr id="72" name="Straight Connector 71"/>
              <p:cNvCxnSpPr/>
              <p:nvPr/>
            </p:nvCxnSpPr>
            <p:spPr>
              <a:xfrm>
                <a:off x="6239435" y="1727606"/>
                <a:ext cx="243052" cy="0"/>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73" name="Straight Connector 72"/>
          <p:cNvCxnSpPr/>
          <p:nvPr/>
        </p:nvCxnSpPr>
        <p:spPr>
          <a:xfrm>
            <a:off x="4060555" y="1492500"/>
            <a:ext cx="856122" cy="0"/>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8" name="Flowchart: Magnetic Disk 47"/>
          <p:cNvSpPr/>
          <p:nvPr/>
        </p:nvSpPr>
        <p:spPr bwMode="auto">
          <a:xfrm>
            <a:off x="3486348" y="2359400"/>
            <a:ext cx="1219201" cy="724828"/>
          </a:xfrm>
          <a:prstGeom prst="flowChartMagneticDisk">
            <a:avLst/>
          </a:prstGeom>
          <a:solidFill>
            <a:srgbClr val="92D050"/>
          </a:solidFill>
          <a:ln>
            <a:solidFill>
              <a:srgbClr val="FFFF66"/>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000" spc="-50" dirty="0" smtClean="0">
                <a:solidFill>
                  <a:schemeClr val="bg1"/>
                </a:solidFill>
                <a:latin typeface="Segoe UI" pitchFamily="34" charset="0"/>
                <a:ea typeface="Segoe UI" pitchFamily="34" charset="0"/>
                <a:cs typeface="Segoe UI" pitchFamily="34" charset="0"/>
              </a:rPr>
              <a:t>HDFS</a:t>
            </a:r>
          </a:p>
        </p:txBody>
      </p:sp>
      <p:sp>
        <p:nvSpPr>
          <p:cNvPr id="101" name="Rectangle 100"/>
          <p:cNvSpPr/>
          <p:nvPr/>
        </p:nvSpPr>
        <p:spPr bwMode="auto">
          <a:xfrm>
            <a:off x="2286000" y="2183197"/>
            <a:ext cx="4428735" cy="1374260"/>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81" name="Straight Connector 80"/>
          <p:cNvCxnSpPr/>
          <p:nvPr/>
        </p:nvCxnSpPr>
        <p:spPr>
          <a:xfrm flipH="1" flipV="1">
            <a:off x="3345704" y="1766820"/>
            <a:ext cx="908851" cy="837092"/>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5114497" y="2511800"/>
            <a:ext cx="1600238" cy="830997"/>
          </a:xfrm>
          <a:prstGeom prst="rect">
            <a:avLst/>
          </a:prstGeom>
        </p:spPr>
        <p:txBody>
          <a:bodyPr wrap="square">
            <a:spAutoFit/>
          </a:bodyPr>
          <a:lstStyle/>
          <a:p>
            <a:pPr algn="ctr"/>
            <a:r>
              <a:rPr lang="en-US" sz="2400" b="1" dirty="0" err="1" smtClean="0">
                <a:solidFill>
                  <a:srgbClr val="FFFF00"/>
                </a:solidFill>
                <a:latin typeface="Segoe UI Light" pitchFamily="34" charset="0"/>
              </a:rPr>
              <a:t>Hadoop</a:t>
            </a:r>
            <a:r>
              <a:rPr lang="en-US" sz="2400" b="1" dirty="0" smtClean="0">
                <a:solidFill>
                  <a:srgbClr val="FFFF00"/>
                </a:solidFill>
                <a:latin typeface="Segoe UI Light" pitchFamily="34" charset="0"/>
              </a:rPr>
              <a:t> Cluster</a:t>
            </a:r>
            <a:endParaRPr lang="en-US" sz="2400" b="1" dirty="0">
              <a:solidFill>
                <a:srgbClr val="FFFF00"/>
              </a:solidFill>
              <a:latin typeface="Segoe UI Light" pitchFamily="34" charset="0"/>
            </a:endParaRPr>
          </a:p>
        </p:txBody>
      </p:sp>
      <p:sp>
        <p:nvSpPr>
          <p:cNvPr id="117" name="Content Placeholder 2"/>
          <p:cNvSpPr txBox="1">
            <a:spLocks/>
          </p:cNvSpPr>
          <p:nvPr/>
        </p:nvSpPr>
        <p:spPr>
          <a:xfrm>
            <a:off x="469038" y="3886200"/>
            <a:ext cx="7836762" cy="2514600"/>
          </a:xfrm>
          <a:prstGeom prst="rect">
            <a:avLst/>
          </a:prstGeom>
        </p:spPr>
        <p:txBody>
          <a:bodyPr/>
          <a:lstStyle>
            <a:lvl1pPr marL="259660" indent="-259660" algn="l" defTabSz="686047"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1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buAutoNum type="arabicPeriod"/>
            </a:pPr>
            <a:r>
              <a:rPr lang="en-US" dirty="0" smtClean="0">
                <a:solidFill>
                  <a:schemeClr val="tx1"/>
                </a:solidFill>
                <a:latin typeface="+mj-lt"/>
              </a:rPr>
              <a:t>DMS instances (one per PDW compute node) extended to host an “HDFS Bridge”</a:t>
            </a:r>
          </a:p>
          <a:p>
            <a:pPr marL="457200" indent="-457200">
              <a:buAutoNum type="arabicPeriod"/>
            </a:pPr>
            <a:r>
              <a:rPr lang="en-US" dirty="0" smtClean="0">
                <a:solidFill>
                  <a:schemeClr val="tx1"/>
                </a:solidFill>
                <a:latin typeface="+mj-lt"/>
              </a:rPr>
              <a:t>HDFS Bridge hides complexity of HDFS.  </a:t>
            </a:r>
            <a:br>
              <a:rPr lang="en-US" dirty="0" smtClean="0">
                <a:solidFill>
                  <a:schemeClr val="tx1"/>
                </a:solidFill>
                <a:latin typeface="+mj-lt"/>
              </a:rPr>
            </a:br>
            <a:r>
              <a:rPr lang="en-US" dirty="0" smtClean="0">
                <a:solidFill>
                  <a:schemeClr val="tx1"/>
                </a:solidFill>
                <a:latin typeface="+mj-lt"/>
              </a:rPr>
              <a:t>DMS components reused for type conversions </a:t>
            </a:r>
          </a:p>
          <a:p>
            <a:pPr marL="457200" indent="-457200">
              <a:buAutoNum type="arabicPeriod"/>
            </a:pPr>
            <a:r>
              <a:rPr lang="en-US" dirty="0" smtClean="0">
                <a:solidFill>
                  <a:schemeClr val="tx1"/>
                </a:solidFill>
                <a:latin typeface="+mj-lt"/>
              </a:rPr>
              <a:t>All HDFS file types (text, sequence, </a:t>
            </a:r>
            <a:r>
              <a:rPr lang="en-US" dirty="0" err="1" smtClean="0">
                <a:solidFill>
                  <a:schemeClr val="tx1"/>
                </a:solidFill>
                <a:latin typeface="+mj-lt"/>
              </a:rPr>
              <a:t>RCFiles</a:t>
            </a:r>
            <a:r>
              <a:rPr lang="en-US" dirty="0" smtClean="0">
                <a:solidFill>
                  <a:schemeClr val="tx1"/>
                </a:solidFill>
                <a:latin typeface="+mj-lt"/>
              </a:rPr>
              <a:t>) supported through the use of appropriate </a:t>
            </a:r>
            <a:r>
              <a:rPr lang="en-US" dirty="0" err="1" smtClean="0">
                <a:solidFill>
                  <a:schemeClr val="tx1"/>
                </a:solidFill>
                <a:latin typeface="+mj-lt"/>
              </a:rPr>
              <a:t>RecordReaders</a:t>
            </a:r>
            <a:r>
              <a:rPr lang="en-US" dirty="0" smtClean="0">
                <a:solidFill>
                  <a:schemeClr val="tx1"/>
                </a:solidFill>
                <a:latin typeface="+mj-lt"/>
              </a:rPr>
              <a:t> by the HDFS Bridge</a:t>
            </a:r>
          </a:p>
        </p:txBody>
      </p:sp>
      <p:sp>
        <p:nvSpPr>
          <p:cNvPr id="118" name="Flowchart: Magnetic Disk 117"/>
          <p:cNvSpPr/>
          <p:nvPr/>
        </p:nvSpPr>
        <p:spPr bwMode="auto">
          <a:xfrm>
            <a:off x="3638748" y="2511800"/>
            <a:ext cx="1219201" cy="724828"/>
          </a:xfrm>
          <a:prstGeom prst="flowChartMagneticDisk">
            <a:avLst/>
          </a:prstGeom>
          <a:solidFill>
            <a:srgbClr val="92D050"/>
          </a:solidFill>
          <a:ln>
            <a:solidFill>
              <a:srgbClr val="FFFF66"/>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000" spc="-50" dirty="0" smtClean="0">
                <a:solidFill>
                  <a:schemeClr val="bg1"/>
                </a:solidFill>
                <a:latin typeface="Segoe UI" pitchFamily="34" charset="0"/>
                <a:ea typeface="Segoe UI" pitchFamily="34" charset="0"/>
                <a:cs typeface="Segoe UI" pitchFamily="34" charset="0"/>
              </a:rPr>
              <a:t>HDFS</a:t>
            </a:r>
          </a:p>
        </p:txBody>
      </p:sp>
      <p:sp>
        <p:nvSpPr>
          <p:cNvPr id="119" name="Flowchart: Magnetic Disk 118"/>
          <p:cNvSpPr/>
          <p:nvPr/>
        </p:nvSpPr>
        <p:spPr bwMode="auto">
          <a:xfrm>
            <a:off x="3791148" y="2664200"/>
            <a:ext cx="1219201" cy="724828"/>
          </a:xfrm>
          <a:prstGeom prst="flowChartMagneticDisk">
            <a:avLst/>
          </a:prstGeom>
          <a:solidFill>
            <a:srgbClr val="92D050"/>
          </a:solidFill>
          <a:ln>
            <a:solidFill>
              <a:srgbClr val="FFFF66"/>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000" spc="-50" dirty="0" smtClean="0">
                <a:solidFill>
                  <a:schemeClr val="bg1"/>
                </a:solidFill>
                <a:latin typeface="Segoe UI" pitchFamily="34" charset="0"/>
                <a:ea typeface="Segoe UI" pitchFamily="34" charset="0"/>
                <a:cs typeface="Segoe UI" pitchFamily="34" charset="0"/>
              </a:rPr>
              <a:t>HDFS</a:t>
            </a:r>
          </a:p>
        </p:txBody>
      </p:sp>
      <p:sp>
        <p:nvSpPr>
          <p:cNvPr id="24" name="Rectangle 23"/>
          <p:cNvSpPr/>
          <p:nvPr/>
        </p:nvSpPr>
        <p:spPr bwMode="auto">
          <a:xfrm rot="5400000">
            <a:off x="3268302" y="1189998"/>
            <a:ext cx="440689" cy="60500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4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HDFS Bridge</a:t>
            </a:r>
            <a:endParaRPr lang="en-US" sz="14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Rectangle 24"/>
          <p:cNvSpPr/>
          <p:nvPr/>
        </p:nvSpPr>
        <p:spPr bwMode="auto">
          <a:xfrm rot="5400000">
            <a:off x="5111357" y="1191617"/>
            <a:ext cx="440689" cy="60500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4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HDFS Bridge</a:t>
            </a:r>
            <a:endParaRPr lang="en-US" sz="14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pPr algn="r"/>
              <a:t>28</a:t>
            </a:fld>
            <a:endParaRPr lang="en-US" dirty="0"/>
          </a:p>
        </p:txBody>
      </p:sp>
      <p:sp>
        <p:nvSpPr>
          <p:cNvPr id="3" name="TextBox 2"/>
          <p:cNvSpPr txBox="1"/>
          <p:nvPr/>
        </p:nvSpPr>
        <p:spPr>
          <a:xfrm>
            <a:off x="1667074" y="865225"/>
            <a:ext cx="1219200" cy="276999"/>
          </a:xfrm>
          <a:prstGeom prst="rect">
            <a:avLst/>
          </a:prstGeom>
          <a:noFill/>
        </p:spPr>
        <p:txBody>
          <a:bodyPr wrap="square" lIns="0" tIns="0" rIns="0" bIns="0" rtlCol="0">
            <a:spAutoFit/>
          </a:bodyPr>
          <a:lstStyle/>
          <a:p>
            <a:r>
              <a:rPr lang="en-US" b="1" dirty="0" smtClean="0">
                <a:solidFill>
                  <a:srgbClr val="FFFF00"/>
                </a:solidFill>
                <a:latin typeface="Segoe UI Light" pitchFamily="34" charset="0"/>
              </a:rPr>
              <a:t>PDW Node</a:t>
            </a:r>
          </a:p>
        </p:txBody>
      </p:sp>
      <p:sp>
        <p:nvSpPr>
          <p:cNvPr id="28" name="TextBox 27"/>
          <p:cNvSpPr txBox="1"/>
          <p:nvPr/>
        </p:nvSpPr>
        <p:spPr>
          <a:xfrm>
            <a:off x="5943600" y="865224"/>
            <a:ext cx="1219200" cy="276999"/>
          </a:xfrm>
          <a:prstGeom prst="rect">
            <a:avLst/>
          </a:prstGeom>
          <a:noFill/>
        </p:spPr>
        <p:txBody>
          <a:bodyPr wrap="square" lIns="0" tIns="0" rIns="0" bIns="0" rtlCol="0">
            <a:spAutoFit/>
          </a:bodyPr>
          <a:lstStyle/>
          <a:p>
            <a:r>
              <a:rPr lang="en-US" b="1" dirty="0" smtClean="0">
                <a:solidFill>
                  <a:srgbClr val="FFFF00"/>
                </a:solidFill>
                <a:latin typeface="Segoe UI Light" pitchFamily="34" charset="0"/>
              </a:rPr>
              <a:t>PDW Node</a:t>
            </a:r>
          </a:p>
        </p:txBody>
      </p:sp>
      <p:cxnSp>
        <p:nvCxnSpPr>
          <p:cNvPr id="114" name="Straight Connector 113"/>
          <p:cNvCxnSpPr/>
          <p:nvPr/>
        </p:nvCxnSpPr>
        <p:spPr>
          <a:xfrm flipV="1">
            <a:off x="4336127" y="1766820"/>
            <a:ext cx="908851" cy="837092"/>
          </a:xfrm>
          <a:prstGeom prst="line">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667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5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5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500"/>
                                        <p:tgtEl>
                                          <p:spTgt spid="1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oup 11"/>
          <p:cNvGrpSpPr/>
          <p:nvPr/>
        </p:nvGrpSpPr>
        <p:grpSpPr>
          <a:xfrm>
            <a:off x="411902" y="1900729"/>
            <a:ext cx="8054473" cy="1524000"/>
            <a:chOff x="384196" y="2408814"/>
            <a:chExt cx="8054473" cy="1524000"/>
          </a:xfrm>
        </p:grpSpPr>
        <p:grpSp>
          <p:nvGrpSpPr>
            <p:cNvPr id="87" name="Group 86"/>
            <p:cNvGrpSpPr/>
            <p:nvPr/>
          </p:nvGrpSpPr>
          <p:grpSpPr>
            <a:xfrm>
              <a:off x="384196" y="2408814"/>
              <a:ext cx="8054473" cy="1524000"/>
              <a:chOff x="300401" y="2897757"/>
              <a:chExt cx="8054473" cy="1524000"/>
            </a:xfrm>
          </p:grpSpPr>
          <p:grpSp>
            <p:nvGrpSpPr>
              <p:cNvPr id="88" name="Group 87"/>
              <p:cNvGrpSpPr/>
              <p:nvPr/>
            </p:nvGrpSpPr>
            <p:grpSpPr>
              <a:xfrm>
                <a:off x="300401" y="2897757"/>
                <a:ext cx="3657600" cy="1524000"/>
                <a:chOff x="300401" y="2895600"/>
                <a:chExt cx="3657600" cy="1524000"/>
              </a:xfrm>
            </p:grpSpPr>
            <p:sp>
              <p:nvSpPr>
                <p:cNvPr id="103" name="Rectangle 102"/>
                <p:cNvSpPr/>
                <p:nvPr/>
              </p:nvSpPr>
              <p:spPr bwMode="auto">
                <a:xfrm>
                  <a:off x="300401" y="2895600"/>
                  <a:ext cx="3657600" cy="1524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104" name="Group 103"/>
                <p:cNvGrpSpPr/>
                <p:nvPr/>
              </p:nvGrpSpPr>
              <p:grpSpPr>
                <a:xfrm>
                  <a:off x="414701" y="3047999"/>
                  <a:ext cx="3471499" cy="1219202"/>
                  <a:chOff x="345660" y="1420379"/>
                  <a:chExt cx="3471499" cy="626419"/>
                </a:xfrm>
              </p:grpSpPr>
              <p:sp>
                <p:nvSpPr>
                  <p:cNvPr id="107" name="Rounded Rectangle 106"/>
                  <p:cNvSpPr/>
                  <p:nvPr/>
                </p:nvSpPr>
                <p:spPr>
                  <a:xfrm>
                    <a:off x="1497458" y="1420379"/>
                    <a:ext cx="2319701" cy="62272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endParaRPr>
                  </a:p>
                </p:txBody>
              </p:sp>
              <p:sp>
                <p:nvSpPr>
                  <p:cNvPr id="108" name="Rectangle 107"/>
                  <p:cNvSpPr/>
                  <p:nvPr/>
                </p:nvSpPr>
                <p:spPr bwMode="auto">
                  <a:xfrm>
                    <a:off x="345660" y="1420379"/>
                    <a:ext cx="880699" cy="626419"/>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dirty="0" smtClean="0">
                        <a:solidFill>
                          <a:srgbClr val="000000"/>
                        </a:solidFill>
                        <a:cs typeface="Courier New" pitchFamily="49" charset="0"/>
                      </a:rPr>
                      <a:t>SQL Server</a:t>
                    </a:r>
                    <a:endParaRPr lang="en-US" spc="-75" dirty="0">
                      <a:solidFill>
                        <a:srgbClr val="000000"/>
                      </a:solidFill>
                      <a:ea typeface="Segoe UI" pitchFamily="34" charset="0"/>
                      <a:cs typeface="Segoe UI" pitchFamily="34" charset="0"/>
                    </a:endParaRPr>
                  </a:p>
                </p:txBody>
              </p:sp>
              <p:cxnSp>
                <p:nvCxnSpPr>
                  <p:cNvPr id="109" name="Straight Connector 108"/>
                  <p:cNvCxnSpPr>
                    <a:stCxn id="108" idx="3"/>
                  </p:cNvCxnSpPr>
                  <p:nvPr/>
                </p:nvCxnSpPr>
                <p:spPr>
                  <a:xfrm>
                    <a:off x="1226359" y="1733588"/>
                    <a:ext cx="228600" cy="0"/>
                  </a:xfrm>
                  <a:prstGeom prst="line">
                    <a:avLst/>
                  </a:prstGeom>
                  <a:ln>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05" name="Rectangle 104"/>
                <p:cNvSpPr/>
                <p:nvPr/>
              </p:nvSpPr>
              <p:spPr bwMode="auto">
                <a:xfrm rot="5400000">
                  <a:off x="2594928" y="3121145"/>
                  <a:ext cx="220343" cy="20574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400" spc="-75" dirty="0" smtClean="0">
                      <a:gradFill>
                        <a:gsLst>
                          <a:gs pos="0">
                            <a:srgbClr val="FFFFFF"/>
                          </a:gs>
                          <a:gs pos="100000">
                            <a:srgbClr val="FFFFFF"/>
                          </a:gs>
                        </a:gsLst>
                        <a:lin ang="5400000" scaled="0"/>
                      </a:gradFill>
                      <a:ea typeface="Segoe UI" pitchFamily="34" charset="0"/>
                      <a:cs typeface="Segoe UI" pitchFamily="34" charset="0"/>
                    </a:rPr>
                    <a:t>HDFS Bridge</a:t>
                  </a:r>
                  <a:endParaRPr lang="en-US" sz="14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6" name="TextBox 105"/>
                <p:cNvSpPr txBox="1"/>
                <p:nvPr/>
              </p:nvSpPr>
              <p:spPr>
                <a:xfrm>
                  <a:off x="1676399" y="3088145"/>
                  <a:ext cx="573701" cy="276999"/>
                </a:xfrm>
                <a:prstGeom prst="rect">
                  <a:avLst/>
                </a:prstGeom>
                <a:noFill/>
              </p:spPr>
              <p:txBody>
                <a:bodyPr wrap="square" lIns="0" tIns="0" rIns="0" bIns="0" rtlCol="0">
                  <a:spAutoFit/>
                </a:bodyPr>
                <a:lstStyle/>
                <a:p>
                  <a:pPr lvl="0" algn="ctr"/>
                  <a:r>
                    <a:rPr lang="en-US" altLang="zh-CN" dirty="0">
                      <a:solidFill>
                        <a:srgbClr val="000000"/>
                      </a:solidFill>
                    </a:rPr>
                    <a:t>DMS</a:t>
                  </a:r>
                  <a:endParaRPr lang="zh-CN" altLang="en-US" dirty="0">
                    <a:solidFill>
                      <a:srgbClr val="000000"/>
                    </a:solidFill>
                  </a:endParaRPr>
                </a:p>
              </p:txBody>
            </p:sp>
          </p:grpSp>
          <p:grpSp>
            <p:nvGrpSpPr>
              <p:cNvPr id="89" name="Group 88"/>
              <p:cNvGrpSpPr/>
              <p:nvPr/>
            </p:nvGrpSpPr>
            <p:grpSpPr>
              <a:xfrm>
                <a:off x="4697274" y="2897757"/>
                <a:ext cx="3657600" cy="1524000"/>
                <a:chOff x="4800638" y="2899914"/>
                <a:chExt cx="3657600" cy="1524000"/>
              </a:xfrm>
            </p:grpSpPr>
            <p:sp>
              <p:nvSpPr>
                <p:cNvPr id="91" name="Rectangle 90"/>
                <p:cNvSpPr/>
                <p:nvPr/>
              </p:nvSpPr>
              <p:spPr bwMode="auto">
                <a:xfrm>
                  <a:off x="4800638" y="2899914"/>
                  <a:ext cx="3657600" cy="1524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4864385" y="3022119"/>
                  <a:ext cx="3457644" cy="1229628"/>
                  <a:chOff x="295107" y="1404866"/>
                  <a:chExt cx="3457644" cy="631776"/>
                </a:xfrm>
              </p:grpSpPr>
              <p:sp>
                <p:nvSpPr>
                  <p:cNvPr id="100" name="Rounded Rectangle 99"/>
                  <p:cNvSpPr/>
                  <p:nvPr/>
                </p:nvSpPr>
                <p:spPr>
                  <a:xfrm>
                    <a:off x="295107" y="1413918"/>
                    <a:ext cx="2319701" cy="62272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endParaRPr>
                  </a:p>
                </p:txBody>
              </p:sp>
              <p:sp>
                <p:nvSpPr>
                  <p:cNvPr id="101" name="Rectangle 100"/>
                  <p:cNvSpPr/>
                  <p:nvPr/>
                </p:nvSpPr>
                <p:spPr bwMode="auto">
                  <a:xfrm>
                    <a:off x="2872052" y="1404866"/>
                    <a:ext cx="880699" cy="626419"/>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dirty="0" smtClean="0">
                        <a:solidFill>
                          <a:srgbClr val="000000"/>
                        </a:solidFill>
                        <a:cs typeface="Courier New" pitchFamily="49" charset="0"/>
                      </a:rPr>
                      <a:t>SQL Server</a:t>
                    </a:r>
                    <a:endParaRPr lang="en-US" spc="-75" dirty="0">
                      <a:solidFill>
                        <a:srgbClr val="000000"/>
                      </a:solidFill>
                      <a:ea typeface="Segoe UI" pitchFamily="34" charset="0"/>
                      <a:cs typeface="Segoe UI" pitchFamily="34" charset="0"/>
                    </a:endParaRPr>
                  </a:p>
                </p:txBody>
              </p:sp>
              <p:cxnSp>
                <p:nvCxnSpPr>
                  <p:cNvPr id="102" name="Straight Connector 101"/>
                  <p:cNvCxnSpPr/>
                  <p:nvPr/>
                </p:nvCxnSpPr>
                <p:spPr>
                  <a:xfrm flipH="1" flipV="1">
                    <a:off x="2643452" y="1725279"/>
                    <a:ext cx="228600" cy="0"/>
                  </a:xfrm>
                  <a:prstGeom prst="line">
                    <a:avLst/>
                  </a:prstGeom>
                  <a:ln>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bwMode="auto">
                <a:xfrm rot="5400000">
                  <a:off x="5910347" y="3102450"/>
                  <a:ext cx="220343" cy="20574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400" spc="-75" dirty="0" smtClean="0">
                      <a:gradFill>
                        <a:gsLst>
                          <a:gs pos="0">
                            <a:srgbClr val="FFFFFF"/>
                          </a:gs>
                          <a:gs pos="100000">
                            <a:srgbClr val="FFFFFF"/>
                          </a:gs>
                        </a:gsLst>
                        <a:lin ang="5400000" scaled="0"/>
                      </a:gradFill>
                      <a:ea typeface="Segoe UI" pitchFamily="34" charset="0"/>
                      <a:cs typeface="Segoe UI" pitchFamily="34" charset="0"/>
                    </a:rPr>
                    <a:t>HDFS Bridge</a:t>
                  </a:r>
                  <a:endParaRPr lang="en-US" sz="14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9" name="TextBox 98"/>
                <p:cNvSpPr txBox="1"/>
                <p:nvPr/>
              </p:nvSpPr>
              <p:spPr>
                <a:xfrm>
                  <a:off x="6474530" y="3093423"/>
                  <a:ext cx="573701" cy="276999"/>
                </a:xfrm>
                <a:prstGeom prst="rect">
                  <a:avLst/>
                </a:prstGeom>
                <a:noFill/>
              </p:spPr>
              <p:txBody>
                <a:bodyPr wrap="square" lIns="0" tIns="0" rIns="0" bIns="0" rtlCol="0">
                  <a:spAutoFit/>
                </a:bodyPr>
                <a:lstStyle/>
                <a:p>
                  <a:pPr lvl="0" algn="ctr"/>
                  <a:r>
                    <a:rPr lang="en-US" altLang="zh-CN" dirty="0">
                      <a:solidFill>
                        <a:srgbClr val="000000"/>
                      </a:solidFill>
                    </a:rPr>
                    <a:t>DMS</a:t>
                  </a:r>
                  <a:endParaRPr lang="zh-CN" altLang="en-US" dirty="0">
                    <a:solidFill>
                      <a:srgbClr val="000000"/>
                    </a:solidFill>
                  </a:endParaRPr>
                </a:p>
              </p:txBody>
            </p:sp>
          </p:grpSp>
          <p:cxnSp>
            <p:nvCxnSpPr>
              <p:cNvPr id="90" name="Straight Connector 89"/>
              <p:cNvCxnSpPr/>
              <p:nvPr/>
            </p:nvCxnSpPr>
            <p:spPr>
              <a:xfrm>
                <a:off x="3886200" y="3659757"/>
                <a:ext cx="856122" cy="0"/>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228936" y="2926042"/>
              <a:ext cx="1119915" cy="457200"/>
              <a:chOff x="2228936" y="2942214"/>
              <a:chExt cx="1119915" cy="457200"/>
            </a:xfrm>
          </p:grpSpPr>
          <p:sp>
            <p:nvSpPr>
              <p:cNvPr id="3" name="Rectangle 2"/>
              <p:cNvSpPr/>
              <p:nvPr/>
            </p:nvSpPr>
            <p:spPr bwMode="auto">
              <a:xfrm>
                <a:off x="2228936" y="2942214"/>
                <a:ext cx="1119915" cy="457200"/>
              </a:xfrm>
              <a:prstGeom prst="rect">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5" name="Straight Connector 4"/>
              <p:cNvCxnSpPr>
                <a:stCxn id="3" idx="0"/>
                <a:endCxn id="3" idx="2"/>
              </p:cNvCxnSpPr>
              <p:nvPr/>
            </p:nvCxnSpPr>
            <p:spPr>
              <a:xfrm>
                <a:off x="2788894" y="2942214"/>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5368857" y="2926042"/>
              <a:ext cx="1119915" cy="457200"/>
              <a:chOff x="2228936" y="2942214"/>
              <a:chExt cx="1119915" cy="457200"/>
            </a:xfrm>
          </p:grpSpPr>
          <p:sp>
            <p:nvSpPr>
              <p:cNvPr id="112" name="Rectangle 111"/>
              <p:cNvSpPr/>
              <p:nvPr/>
            </p:nvSpPr>
            <p:spPr bwMode="auto">
              <a:xfrm>
                <a:off x="2228936" y="2942214"/>
                <a:ext cx="1119915" cy="457200"/>
              </a:xfrm>
              <a:prstGeom prst="rect">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13" name="Straight Connector 112"/>
              <p:cNvCxnSpPr>
                <a:stCxn id="112" idx="0"/>
                <a:endCxn id="112" idx="2"/>
              </p:cNvCxnSpPr>
              <p:nvPr/>
            </p:nvCxnSpPr>
            <p:spPr>
              <a:xfrm>
                <a:off x="2788894" y="2942214"/>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228600" y="228600"/>
            <a:ext cx="8524774" cy="567848"/>
          </a:xfrm>
        </p:spPr>
        <p:txBody>
          <a:bodyPr/>
          <a:lstStyle/>
          <a:p>
            <a:r>
              <a:rPr lang="en-US" dirty="0" smtClean="0"/>
              <a:t>Reading HDFS Files in Parallel</a:t>
            </a:r>
            <a:endParaRPr lang="en-US" dirty="0"/>
          </a:p>
        </p:txBody>
      </p:sp>
      <p:sp>
        <p:nvSpPr>
          <p:cNvPr id="26" name="Slide Number Placeholder 5"/>
          <p:cNvSpPr txBox="1">
            <a:spLocks/>
          </p:cNvSpPr>
          <p:nvPr/>
        </p:nvSpPr>
        <p:spPr>
          <a:xfrm>
            <a:off x="6580906" y="584826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29</a:t>
            </a:fld>
            <a:endParaRPr lang="en-US" dirty="0">
              <a:solidFill>
                <a:srgbClr val="FFFFFF"/>
              </a:solidFill>
            </a:endParaRPr>
          </a:p>
        </p:txBody>
      </p:sp>
      <p:grpSp>
        <p:nvGrpSpPr>
          <p:cNvPr id="60" name="Group 59"/>
          <p:cNvGrpSpPr/>
          <p:nvPr/>
        </p:nvGrpSpPr>
        <p:grpSpPr>
          <a:xfrm>
            <a:off x="515648" y="1480696"/>
            <a:ext cx="7930898" cy="369332"/>
            <a:chOff x="463741" y="2256608"/>
            <a:chExt cx="7930898" cy="369332"/>
          </a:xfrm>
        </p:grpSpPr>
        <p:sp>
          <p:nvSpPr>
            <p:cNvPr id="74" name="TextBox 73"/>
            <p:cNvSpPr txBox="1"/>
            <p:nvPr/>
          </p:nvSpPr>
          <p:spPr>
            <a:xfrm>
              <a:off x="463741" y="2256608"/>
              <a:ext cx="11430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latin typeface="Segoe UI Light" pitchFamily="34" charset="0"/>
                </a:rPr>
                <a:t>Node 1</a:t>
              </a:r>
            </a:p>
          </p:txBody>
        </p:sp>
        <p:sp>
          <p:nvSpPr>
            <p:cNvPr id="75" name="TextBox 74"/>
            <p:cNvSpPr txBox="1"/>
            <p:nvPr/>
          </p:nvSpPr>
          <p:spPr>
            <a:xfrm>
              <a:off x="7251639" y="2256608"/>
              <a:ext cx="1143000" cy="369332"/>
            </a:xfrm>
            <a:prstGeom prst="rect">
              <a:avLst/>
            </a:prstGeom>
            <a:noFill/>
          </p:spPr>
          <p:txBody>
            <a:bodyPr wrap="square" lIns="0" tIns="0" rIns="0" bIns="0" rtlCol="0">
              <a:spAutoFit/>
            </a:bodyPr>
            <a:lstStyle/>
            <a:p>
              <a:pPr algn="r"/>
              <a:r>
                <a:rPr lang="en-US" sz="2400" b="1" dirty="0" smtClean="0">
                  <a:gradFill>
                    <a:gsLst>
                      <a:gs pos="0">
                        <a:schemeClr val="tx1"/>
                      </a:gs>
                      <a:gs pos="86000">
                        <a:schemeClr val="tx1"/>
                      </a:gs>
                    </a:gsLst>
                    <a:lin ang="5400000" scaled="0"/>
                  </a:gradFill>
                  <a:latin typeface="Segoe UI Light" pitchFamily="34" charset="0"/>
                </a:rPr>
                <a:t>Node 2</a:t>
              </a:r>
            </a:p>
          </p:txBody>
        </p:sp>
      </p:grpSp>
      <p:sp>
        <p:nvSpPr>
          <p:cNvPr id="76" name="Rounded Rectangle 75"/>
          <p:cNvSpPr/>
          <p:nvPr/>
        </p:nvSpPr>
        <p:spPr bwMode="auto">
          <a:xfrm>
            <a:off x="438908" y="4976197"/>
            <a:ext cx="1657350" cy="628651"/>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smtClean="0">
                <a:solidFill>
                  <a:srgbClr val="01020B"/>
                </a:solidFill>
              </a:rPr>
              <a:t>HDFS</a:t>
            </a:r>
            <a:br>
              <a:rPr lang="en-US" sz="1600" b="1" dirty="0" smtClean="0">
                <a:solidFill>
                  <a:srgbClr val="01020B"/>
                </a:solidFill>
              </a:rPr>
            </a:br>
            <a:r>
              <a:rPr lang="en-US" sz="1600" b="1" dirty="0" err="1" smtClean="0">
                <a:solidFill>
                  <a:srgbClr val="01020B"/>
                </a:solidFill>
              </a:rPr>
              <a:t>NameNode</a:t>
            </a:r>
            <a:endParaRPr lang="en-US" sz="1600" b="1" dirty="0">
              <a:solidFill>
                <a:srgbClr val="01020B"/>
              </a:solidFill>
            </a:endParaRPr>
          </a:p>
        </p:txBody>
      </p:sp>
      <p:grpSp>
        <p:nvGrpSpPr>
          <p:cNvPr id="16" name="Group 15"/>
          <p:cNvGrpSpPr/>
          <p:nvPr/>
        </p:nvGrpSpPr>
        <p:grpSpPr>
          <a:xfrm>
            <a:off x="3426552" y="4989289"/>
            <a:ext cx="4514851" cy="1160621"/>
            <a:chOff x="1892819" y="5455917"/>
            <a:chExt cx="4514851" cy="1160621"/>
          </a:xfrm>
        </p:grpSpPr>
        <p:grpSp>
          <p:nvGrpSpPr>
            <p:cNvPr id="29" name="Group 28"/>
            <p:cNvGrpSpPr/>
            <p:nvPr/>
          </p:nvGrpSpPr>
          <p:grpSpPr>
            <a:xfrm>
              <a:off x="1892819" y="5455917"/>
              <a:ext cx="1333501" cy="549389"/>
              <a:chOff x="876299" y="4908436"/>
              <a:chExt cx="1333501" cy="549389"/>
            </a:xfrm>
          </p:grpSpPr>
          <p:sp>
            <p:nvSpPr>
              <p:cNvPr id="30" name="Rounded Rectangle 29"/>
              <p:cNvSpPr/>
              <p:nvPr/>
            </p:nvSpPr>
            <p:spPr bwMode="auto">
              <a:xfrm>
                <a:off x="876299" y="4908436"/>
                <a:ext cx="1333501" cy="549389"/>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US" sz="1600" b="1" dirty="0">
                  <a:solidFill>
                    <a:srgbClr val="01020B"/>
                  </a:solidFill>
                </a:endParaRPr>
              </a:p>
            </p:txBody>
          </p:sp>
          <p:sp>
            <p:nvSpPr>
              <p:cNvPr id="31" name="Rounded Rectangle 30"/>
              <p:cNvSpPr/>
              <p:nvPr/>
            </p:nvSpPr>
            <p:spPr bwMode="auto">
              <a:xfrm>
                <a:off x="1076325" y="5043487"/>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32" name="Rounded Rectangle 31"/>
              <p:cNvSpPr/>
              <p:nvPr/>
            </p:nvSpPr>
            <p:spPr bwMode="auto">
              <a:xfrm>
                <a:off x="1404937" y="5043487"/>
                <a:ext cx="276225" cy="276225"/>
              </a:xfrm>
              <a:prstGeom prst="roundRect">
                <a:avLst/>
              </a:prstGeom>
              <a:solidFill>
                <a:schemeClr val="accent2">
                  <a:lumMod val="40000"/>
                  <a:lumOff val="60000"/>
                </a:schemeClr>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33" name="Rounded Rectangle 32"/>
              <p:cNvSpPr/>
              <p:nvPr/>
            </p:nvSpPr>
            <p:spPr bwMode="auto">
              <a:xfrm>
                <a:off x="1743073" y="5043486"/>
                <a:ext cx="276225" cy="27622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grpSp>
        <p:grpSp>
          <p:nvGrpSpPr>
            <p:cNvPr id="34" name="Group 33"/>
            <p:cNvGrpSpPr/>
            <p:nvPr/>
          </p:nvGrpSpPr>
          <p:grpSpPr>
            <a:xfrm>
              <a:off x="3483494" y="5455917"/>
              <a:ext cx="1333501" cy="549389"/>
              <a:chOff x="876299" y="4908436"/>
              <a:chExt cx="1333501" cy="549389"/>
            </a:xfrm>
          </p:grpSpPr>
          <p:sp>
            <p:nvSpPr>
              <p:cNvPr id="35" name="Rounded Rectangle 34"/>
              <p:cNvSpPr/>
              <p:nvPr/>
            </p:nvSpPr>
            <p:spPr bwMode="auto">
              <a:xfrm>
                <a:off x="876299" y="4908436"/>
                <a:ext cx="1333501" cy="549389"/>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US" sz="1600" b="1" dirty="0">
                  <a:solidFill>
                    <a:srgbClr val="01020B"/>
                  </a:solidFill>
                </a:endParaRPr>
              </a:p>
            </p:txBody>
          </p:sp>
          <p:sp>
            <p:nvSpPr>
              <p:cNvPr id="36" name="Rounded Rectangle 35"/>
              <p:cNvSpPr/>
              <p:nvPr/>
            </p:nvSpPr>
            <p:spPr bwMode="auto">
              <a:xfrm>
                <a:off x="1076325" y="5043487"/>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37" name="Rounded Rectangle 36"/>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38" name="Rounded Rectangle 37"/>
              <p:cNvSpPr/>
              <p:nvPr/>
            </p:nvSpPr>
            <p:spPr bwMode="auto">
              <a:xfrm>
                <a:off x="1743073" y="5043486"/>
                <a:ext cx="276225" cy="27622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grpSp>
        <p:grpSp>
          <p:nvGrpSpPr>
            <p:cNvPr id="39" name="Group 38"/>
            <p:cNvGrpSpPr/>
            <p:nvPr/>
          </p:nvGrpSpPr>
          <p:grpSpPr>
            <a:xfrm>
              <a:off x="5074169" y="5455917"/>
              <a:ext cx="1333501" cy="549389"/>
              <a:chOff x="876299" y="4908436"/>
              <a:chExt cx="1333501" cy="549389"/>
            </a:xfrm>
          </p:grpSpPr>
          <p:sp>
            <p:nvSpPr>
              <p:cNvPr id="40" name="Rounded Rectangle 39"/>
              <p:cNvSpPr/>
              <p:nvPr/>
            </p:nvSpPr>
            <p:spPr bwMode="auto">
              <a:xfrm>
                <a:off x="876299" y="4908436"/>
                <a:ext cx="1333501" cy="549389"/>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US" sz="1600" b="1" dirty="0">
                  <a:solidFill>
                    <a:srgbClr val="01020B"/>
                  </a:solidFill>
                </a:endParaRPr>
              </a:p>
            </p:txBody>
          </p:sp>
          <p:sp>
            <p:nvSpPr>
              <p:cNvPr id="41" name="Rounded Rectangle 40"/>
              <p:cNvSpPr/>
              <p:nvPr/>
            </p:nvSpPr>
            <p:spPr bwMode="auto">
              <a:xfrm>
                <a:off x="1076325" y="5043487"/>
                <a:ext cx="276225" cy="276225"/>
              </a:xfrm>
              <a:prstGeom prst="roundRect">
                <a:avLst/>
              </a:prstGeom>
              <a:solidFill>
                <a:schemeClr val="accent2">
                  <a:lumMod val="40000"/>
                  <a:lumOff val="60000"/>
                </a:schemeClr>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42" name="Rounded Rectangle 41"/>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43" name="Rounded Rectangle 42"/>
              <p:cNvSpPr/>
              <p:nvPr/>
            </p:nvSpPr>
            <p:spPr bwMode="auto">
              <a:xfrm>
                <a:off x="1743073" y="5043486"/>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grpSp>
        <p:sp>
          <p:nvSpPr>
            <p:cNvPr id="7" name="TextBox 6"/>
            <p:cNvSpPr txBox="1"/>
            <p:nvPr/>
          </p:nvSpPr>
          <p:spPr>
            <a:xfrm>
              <a:off x="1969472" y="6124095"/>
              <a:ext cx="1180193" cy="492443"/>
            </a:xfrm>
            <a:prstGeom prst="rect">
              <a:avLst/>
            </a:prstGeom>
            <a:noFill/>
          </p:spPr>
          <p:txBody>
            <a:bodyPr wrap="square" lIns="0" tIns="0" rIns="0" bIns="0" rtlCol="0">
              <a:spAutoFit/>
            </a:bodyPr>
            <a:lstStyle/>
            <a:p>
              <a:pPr lvl="0" algn="ctr" fontAlgn="base">
                <a:spcBef>
                  <a:spcPct val="0"/>
                </a:spcBef>
                <a:spcAft>
                  <a:spcPct val="0"/>
                </a:spcAft>
              </a:pPr>
              <a:r>
                <a:rPr lang="en-US" sz="1600" b="1" dirty="0">
                  <a:solidFill>
                    <a:srgbClr val="FFFF00"/>
                  </a:solidFill>
                </a:rPr>
                <a:t>HDFS</a:t>
              </a:r>
              <a:br>
                <a:rPr lang="en-US" sz="1600" b="1" dirty="0">
                  <a:solidFill>
                    <a:srgbClr val="FFFF00"/>
                  </a:solidFill>
                </a:rPr>
              </a:br>
              <a:r>
                <a:rPr lang="en-US" sz="1600" b="1" dirty="0" err="1">
                  <a:solidFill>
                    <a:srgbClr val="FFFF00"/>
                  </a:solidFill>
                </a:rPr>
                <a:t>DataNode</a:t>
              </a:r>
              <a:endParaRPr lang="en-US" sz="1600" b="1" dirty="0">
                <a:solidFill>
                  <a:srgbClr val="FFFF00"/>
                </a:solidFill>
              </a:endParaRPr>
            </a:p>
          </p:txBody>
        </p:sp>
        <p:sp>
          <p:nvSpPr>
            <p:cNvPr id="79" name="TextBox 78"/>
            <p:cNvSpPr txBox="1"/>
            <p:nvPr/>
          </p:nvSpPr>
          <p:spPr>
            <a:xfrm>
              <a:off x="3560147" y="6124095"/>
              <a:ext cx="1180193" cy="492443"/>
            </a:xfrm>
            <a:prstGeom prst="rect">
              <a:avLst/>
            </a:prstGeom>
            <a:noFill/>
          </p:spPr>
          <p:txBody>
            <a:bodyPr wrap="square" lIns="0" tIns="0" rIns="0" bIns="0" rtlCol="0">
              <a:spAutoFit/>
            </a:bodyPr>
            <a:lstStyle/>
            <a:p>
              <a:pPr lvl="0" algn="ctr" fontAlgn="base">
                <a:spcBef>
                  <a:spcPct val="0"/>
                </a:spcBef>
                <a:spcAft>
                  <a:spcPct val="0"/>
                </a:spcAft>
              </a:pPr>
              <a:r>
                <a:rPr lang="en-US" sz="1600" b="1" dirty="0">
                  <a:solidFill>
                    <a:srgbClr val="FFFF00"/>
                  </a:solidFill>
                </a:rPr>
                <a:t>HDFS</a:t>
              </a:r>
              <a:br>
                <a:rPr lang="en-US" sz="1600" b="1" dirty="0">
                  <a:solidFill>
                    <a:srgbClr val="FFFF00"/>
                  </a:solidFill>
                </a:rPr>
              </a:br>
              <a:r>
                <a:rPr lang="en-US" sz="1600" b="1" dirty="0" err="1">
                  <a:solidFill>
                    <a:srgbClr val="FFFF00"/>
                  </a:solidFill>
                </a:rPr>
                <a:t>DataNode</a:t>
              </a:r>
              <a:endParaRPr lang="en-US" sz="1600" b="1" dirty="0">
                <a:solidFill>
                  <a:srgbClr val="FFFF00"/>
                </a:solidFill>
              </a:endParaRPr>
            </a:p>
          </p:txBody>
        </p:sp>
        <p:sp>
          <p:nvSpPr>
            <p:cNvPr id="80" name="TextBox 79"/>
            <p:cNvSpPr txBox="1"/>
            <p:nvPr/>
          </p:nvSpPr>
          <p:spPr>
            <a:xfrm>
              <a:off x="5150822" y="6124094"/>
              <a:ext cx="1180193" cy="492443"/>
            </a:xfrm>
            <a:prstGeom prst="rect">
              <a:avLst/>
            </a:prstGeom>
            <a:noFill/>
          </p:spPr>
          <p:txBody>
            <a:bodyPr wrap="square" lIns="0" tIns="0" rIns="0" bIns="0" rtlCol="0">
              <a:spAutoFit/>
            </a:bodyPr>
            <a:lstStyle/>
            <a:p>
              <a:pPr lvl="0" algn="ctr" fontAlgn="base">
                <a:spcBef>
                  <a:spcPct val="0"/>
                </a:spcBef>
                <a:spcAft>
                  <a:spcPct val="0"/>
                </a:spcAft>
              </a:pPr>
              <a:r>
                <a:rPr lang="en-US" sz="1600" b="1" dirty="0">
                  <a:solidFill>
                    <a:srgbClr val="FFFF00"/>
                  </a:solidFill>
                </a:rPr>
                <a:t>HDFS</a:t>
              </a:r>
              <a:br>
                <a:rPr lang="en-US" sz="1600" b="1" dirty="0">
                  <a:solidFill>
                    <a:srgbClr val="FFFF00"/>
                  </a:solidFill>
                </a:rPr>
              </a:br>
              <a:r>
                <a:rPr lang="en-US" sz="1600" b="1" dirty="0" err="1">
                  <a:solidFill>
                    <a:srgbClr val="FFFF00"/>
                  </a:solidFill>
                </a:rPr>
                <a:t>DataNode</a:t>
              </a:r>
              <a:endParaRPr lang="en-US" sz="1600" b="1" dirty="0">
                <a:solidFill>
                  <a:srgbClr val="FFFF00"/>
                </a:solidFill>
              </a:endParaRPr>
            </a:p>
          </p:txBody>
        </p:sp>
      </p:grpSp>
      <p:cxnSp>
        <p:nvCxnSpPr>
          <p:cNvPr id="84" name="Straight Connector 83"/>
          <p:cNvCxnSpPr/>
          <p:nvPr/>
        </p:nvCxnSpPr>
        <p:spPr bwMode="auto">
          <a:xfrm flipH="1">
            <a:off x="1267584" y="3242136"/>
            <a:ext cx="973118" cy="1721718"/>
          </a:xfrm>
          <a:prstGeom prst="line">
            <a:avLst/>
          </a:prstGeom>
          <a:ln w="25400">
            <a:solidFill>
              <a:srgbClr val="FFFF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85" name="Straight Connector 84"/>
          <p:cNvCxnSpPr>
            <a:stCxn id="76" idx="3"/>
          </p:cNvCxnSpPr>
          <p:nvPr/>
        </p:nvCxnSpPr>
        <p:spPr bwMode="auto">
          <a:xfrm flipV="1">
            <a:off x="2096258" y="3242138"/>
            <a:ext cx="2997622" cy="2048385"/>
          </a:xfrm>
          <a:prstGeom prst="line">
            <a:avLst/>
          </a:prstGeom>
          <a:ln w="25400">
            <a:solidFill>
              <a:srgbClr val="FFFF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54" name="Rounded Rectangle 53"/>
          <p:cNvSpPr/>
          <p:nvPr/>
        </p:nvSpPr>
        <p:spPr bwMode="auto">
          <a:xfrm>
            <a:off x="6084060" y="2499993"/>
            <a:ext cx="276225" cy="27622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55" name="Rounded Rectangle 54"/>
          <p:cNvSpPr/>
          <p:nvPr/>
        </p:nvSpPr>
        <p:spPr bwMode="auto">
          <a:xfrm>
            <a:off x="5545865" y="2499993"/>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77" name="Rounded Rectangle 76"/>
          <p:cNvSpPr/>
          <p:nvPr/>
        </p:nvSpPr>
        <p:spPr bwMode="auto">
          <a:xfrm>
            <a:off x="5544824" y="2502622"/>
            <a:ext cx="276225" cy="276225"/>
          </a:xfrm>
          <a:prstGeom prst="roundRect">
            <a:avLst/>
          </a:prstGeom>
          <a:solidFill>
            <a:schemeClr val="accent2">
              <a:lumMod val="40000"/>
              <a:lumOff val="60000"/>
            </a:schemeClr>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cxnSp>
        <p:nvCxnSpPr>
          <p:cNvPr id="94" name="Straight Connector 93"/>
          <p:cNvCxnSpPr>
            <a:endCxn id="35" idx="0"/>
          </p:cNvCxnSpPr>
          <p:nvPr/>
        </p:nvCxnSpPr>
        <p:spPr bwMode="auto">
          <a:xfrm>
            <a:off x="2717327" y="3272330"/>
            <a:ext cx="2966651" cy="1716959"/>
          </a:xfrm>
          <a:prstGeom prst="line">
            <a:avLst/>
          </a:prstGeom>
          <a:solidFill>
            <a:schemeClr val="accent1"/>
          </a:solidFill>
          <a:ln w="25400" cap="flat" cmpd="sng" algn="ctr">
            <a:solidFill>
              <a:srgbClr val="FFFF00"/>
            </a:solidFill>
            <a:prstDash val="solid"/>
            <a:round/>
            <a:headEnd type="triangle" w="lg" len="med"/>
            <a:tailEnd type="triangle" w="lg" len="med"/>
          </a:ln>
          <a:effectLst/>
        </p:spPr>
      </p:cxnSp>
      <p:cxnSp>
        <p:nvCxnSpPr>
          <p:cNvPr id="86" name="Straight Connector 85"/>
          <p:cNvCxnSpPr>
            <a:endCxn id="30" idx="0"/>
          </p:cNvCxnSpPr>
          <p:nvPr/>
        </p:nvCxnSpPr>
        <p:spPr bwMode="auto">
          <a:xfrm>
            <a:off x="2717327" y="3298513"/>
            <a:ext cx="1375976" cy="1690776"/>
          </a:xfrm>
          <a:prstGeom prst="line">
            <a:avLst/>
          </a:prstGeom>
          <a:solidFill>
            <a:schemeClr val="accent1"/>
          </a:solidFill>
          <a:ln w="25400" cap="flat" cmpd="sng" algn="ctr">
            <a:solidFill>
              <a:srgbClr val="FFFF00"/>
            </a:solidFill>
            <a:prstDash val="solid"/>
            <a:round/>
            <a:headEnd type="triangle" w="lg" len="med"/>
            <a:tailEnd type="triangle" w="lg" len="med"/>
          </a:ln>
          <a:effectLst/>
        </p:spPr>
      </p:cxnSp>
      <p:cxnSp>
        <p:nvCxnSpPr>
          <p:cNvPr id="93" name="Straight Connector 92"/>
          <p:cNvCxnSpPr>
            <a:endCxn id="40" idx="0"/>
          </p:cNvCxnSpPr>
          <p:nvPr/>
        </p:nvCxnSpPr>
        <p:spPr bwMode="auto">
          <a:xfrm>
            <a:off x="6032373" y="3264052"/>
            <a:ext cx="1242280" cy="1725237"/>
          </a:xfrm>
          <a:prstGeom prst="line">
            <a:avLst/>
          </a:prstGeom>
          <a:solidFill>
            <a:schemeClr val="accent1"/>
          </a:solidFill>
          <a:ln w="25400" cap="flat" cmpd="sng" algn="ctr">
            <a:solidFill>
              <a:srgbClr val="FFFF00"/>
            </a:solidFill>
            <a:prstDash val="solid"/>
            <a:round/>
            <a:headEnd type="triangle" w="lg" len="med"/>
            <a:tailEnd type="triangle" w="lg" len="med"/>
          </a:ln>
          <a:effectLst/>
        </p:spPr>
      </p:cxnSp>
      <p:cxnSp>
        <p:nvCxnSpPr>
          <p:cNvPr id="96" name="Straight Connector 95"/>
          <p:cNvCxnSpPr>
            <a:stCxn id="30" idx="0"/>
          </p:cNvCxnSpPr>
          <p:nvPr/>
        </p:nvCxnSpPr>
        <p:spPr bwMode="auto">
          <a:xfrm flipV="1">
            <a:off x="4093303" y="3264052"/>
            <a:ext cx="1976885" cy="1725237"/>
          </a:xfrm>
          <a:prstGeom prst="line">
            <a:avLst/>
          </a:prstGeom>
          <a:solidFill>
            <a:schemeClr val="accent1"/>
          </a:solidFill>
          <a:ln w="25400" cap="flat" cmpd="sng" algn="ctr">
            <a:solidFill>
              <a:srgbClr val="FFFF00"/>
            </a:solidFill>
            <a:prstDash val="solid"/>
            <a:round/>
            <a:headEnd type="triangle" w="lg" len="med"/>
            <a:tailEnd type="triangle" w="lg" len="med"/>
          </a:ln>
          <a:effectLst/>
        </p:spPr>
      </p:cxnSp>
      <p:cxnSp>
        <p:nvCxnSpPr>
          <p:cNvPr id="95" name="Straight Connector 94"/>
          <p:cNvCxnSpPr>
            <a:stCxn id="35" idx="0"/>
            <a:endCxn id="100" idx="2"/>
          </p:cNvCxnSpPr>
          <p:nvPr/>
        </p:nvCxnSpPr>
        <p:spPr bwMode="auto">
          <a:xfrm flipV="1">
            <a:off x="5683978" y="3252562"/>
            <a:ext cx="348395" cy="1736727"/>
          </a:xfrm>
          <a:prstGeom prst="line">
            <a:avLst/>
          </a:prstGeom>
          <a:solidFill>
            <a:schemeClr val="accent1"/>
          </a:solidFill>
          <a:ln w="25400" cap="flat" cmpd="sng" algn="ctr">
            <a:solidFill>
              <a:srgbClr val="FFFF00"/>
            </a:solidFill>
            <a:prstDash val="solid"/>
            <a:round/>
            <a:headEnd type="triangle" w="lg" len="med"/>
            <a:tailEnd type="triangle" w="lg" len="med"/>
          </a:ln>
          <a:effectLst/>
        </p:spPr>
      </p:cxnSp>
      <p:cxnSp>
        <p:nvCxnSpPr>
          <p:cNvPr id="97" name="Straight Connector 96"/>
          <p:cNvCxnSpPr>
            <a:endCxn id="40" idx="0"/>
          </p:cNvCxnSpPr>
          <p:nvPr/>
        </p:nvCxnSpPr>
        <p:spPr bwMode="auto">
          <a:xfrm>
            <a:off x="2816600" y="3272330"/>
            <a:ext cx="4458053" cy="1716959"/>
          </a:xfrm>
          <a:prstGeom prst="line">
            <a:avLst/>
          </a:prstGeom>
          <a:solidFill>
            <a:schemeClr val="accent1"/>
          </a:solidFill>
          <a:ln w="25400" cap="flat" cmpd="sng" algn="ctr">
            <a:solidFill>
              <a:srgbClr val="FFFF00"/>
            </a:solidFill>
            <a:prstDash val="solid"/>
            <a:round/>
            <a:headEnd type="triangle" w="lg" len="med"/>
            <a:tailEnd type="triangle" w="lg" len="med"/>
          </a:ln>
          <a:effectLst/>
        </p:spPr>
      </p:cxnSp>
      <p:sp>
        <p:nvSpPr>
          <p:cNvPr id="110" name="Rounded Rectangle 109"/>
          <p:cNvSpPr/>
          <p:nvPr/>
        </p:nvSpPr>
        <p:spPr bwMode="auto">
          <a:xfrm>
            <a:off x="6084060" y="2514441"/>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cxnSp>
        <p:nvCxnSpPr>
          <p:cNvPr id="126" name="Straight Connector 125"/>
          <p:cNvCxnSpPr>
            <a:endCxn id="30" idx="0"/>
          </p:cNvCxnSpPr>
          <p:nvPr/>
        </p:nvCxnSpPr>
        <p:spPr bwMode="auto">
          <a:xfrm>
            <a:off x="2710621" y="3264052"/>
            <a:ext cx="1382682" cy="1725237"/>
          </a:xfrm>
          <a:prstGeom prst="line">
            <a:avLst/>
          </a:prstGeom>
          <a:solidFill>
            <a:schemeClr val="accent1"/>
          </a:solidFill>
          <a:ln w="25400" cap="flat" cmpd="sng" algn="ctr">
            <a:solidFill>
              <a:srgbClr val="FFFF00"/>
            </a:solidFill>
            <a:prstDash val="solid"/>
            <a:round/>
            <a:headEnd type="triangle" w="lg" len="med"/>
            <a:tailEnd type="triangle" w="lg" len="med"/>
          </a:ln>
          <a:effectLst/>
        </p:spPr>
      </p:cxnSp>
      <p:cxnSp>
        <p:nvCxnSpPr>
          <p:cNvPr id="127" name="Straight Connector 126"/>
          <p:cNvCxnSpPr>
            <a:endCxn id="40" idx="0"/>
          </p:cNvCxnSpPr>
          <p:nvPr/>
        </p:nvCxnSpPr>
        <p:spPr bwMode="auto">
          <a:xfrm>
            <a:off x="6070188" y="3242137"/>
            <a:ext cx="1204465" cy="1747152"/>
          </a:xfrm>
          <a:prstGeom prst="line">
            <a:avLst/>
          </a:prstGeom>
          <a:solidFill>
            <a:schemeClr val="accent1"/>
          </a:solidFill>
          <a:ln w="25400" cap="flat" cmpd="sng" algn="ctr">
            <a:solidFill>
              <a:srgbClr val="FFFF00"/>
            </a:solidFill>
            <a:prstDash val="solid"/>
            <a:round/>
            <a:headEnd type="triangle" w="lg" len="med"/>
            <a:tailEnd type="triangle" w="lg" len="med"/>
          </a:ln>
          <a:effectLst/>
        </p:spPr>
      </p:cxnSp>
      <p:cxnSp>
        <p:nvCxnSpPr>
          <p:cNvPr id="128" name="Straight Connector 127"/>
          <p:cNvCxnSpPr>
            <a:endCxn id="35" idx="0"/>
          </p:cNvCxnSpPr>
          <p:nvPr/>
        </p:nvCxnSpPr>
        <p:spPr bwMode="auto">
          <a:xfrm>
            <a:off x="2766913" y="3259238"/>
            <a:ext cx="2917065" cy="1730051"/>
          </a:xfrm>
          <a:prstGeom prst="line">
            <a:avLst/>
          </a:prstGeom>
          <a:solidFill>
            <a:schemeClr val="accent1"/>
          </a:solidFill>
          <a:ln w="25400" cap="flat" cmpd="sng" algn="ctr">
            <a:solidFill>
              <a:srgbClr val="FFFF00"/>
            </a:solidFill>
            <a:prstDash val="solid"/>
            <a:round/>
            <a:headEnd type="triangle" w="lg" len="med"/>
            <a:tailEnd type="triangle" w="lg" len="med"/>
          </a:ln>
          <a:effectLst/>
        </p:spPr>
      </p:cxnSp>
      <p:sp>
        <p:nvSpPr>
          <p:cNvPr id="53" name="Rounded Rectangle 52"/>
          <p:cNvSpPr/>
          <p:nvPr/>
        </p:nvSpPr>
        <p:spPr bwMode="auto">
          <a:xfrm>
            <a:off x="2434396" y="2514442"/>
            <a:ext cx="276225" cy="276225"/>
          </a:xfrm>
          <a:prstGeom prst="roundRect">
            <a:avLst/>
          </a:prstGeom>
          <a:solidFill>
            <a:schemeClr val="accent2">
              <a:lumMod val="40000"/>
              <a:lumOff val="60000"/>
            </a:schemeClr>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81" name="Rounded Rectangle 80"/>
          <p:cNvSpPr/>
          <p:nvPr/>
        </p:nvSpPr>
        <p:spPr bwMode="auto">
          <a:xfrm>
            <a:off x="2434395" y="2508444"/>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59" name="Rounded Rectangle 58"/>
          <p:cNvSpPr/>
          <p:nvPr/>
        </p:nvSpPr>
        <p:spPr bwMode="auto">
          <a:xfrm>
            <a:off x="2942609" y="2508442"/>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56" name="Rounded Rectangle 55"/>
          <p:cNvSpPr/>
          <p:nvPr/>
        </p:nvSpPr>
        <p:spPr bwMode="auto">
          <a:xfrm>
            <a:off x="2942608" y="2508441"/>
            <a:ext cx="276225" cy="27622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sp>
        <p:nvSpPr>
          <p:cNvPr id="78" name="Rounded Rectangle 77"/>
          <p:cNvSpPr/>
          <p:nvPr/>
        </p:nvSpPr>
        <p:spPr bwMode="auto">
          <a:xfrm>
            <a:off x="2441102" y="2508444"/>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a:solidFill>
                <a:srgbClr val="01020B"/>
              </a:solidFill>
            </a:endParaRPr>
          </a:p>
        </p:txBody>
      </p:sp>
      <p:cxnSp>
        <p:nvCxnSpPr>
          <p:cNvPr id="14" name="Straight Connector 13"/>
          <p:cNvCxnSpPr/>
          <p:nvPr/>
        </p:nvCxnSpPr>
        <p:spPr>
          <a:xfrm>
            <a:off x="203957" y="4126670"/>
            <a:ext cx="8534400"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647706" y="3643082"/>
            <a:ext cx="11430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latin typeface="Segoe UI Light" pitchFamily="34" charset="0"/>
              </a:rPr>
              <a:t>PDW</a:t>
            </a:r>
          </a:p>
        </p:txBody>
      </p:sp>
      <p:sp>
        <p:nvSpPr>
          <p:cNvPr id="114" name="TextBox 113"/>
          <p:cNvSpPr txBox="1"/>
          <p:nvPr/>
        </p:nvSpPr>
        <p:spPr>
          <a:xfrm>
            <a:off x="7634766" y="4257563"/>
            <a:ext cx="1143000" cy="369332"/>
          </a:xfrm>
          <a:prstGeom prst="rect">
            <a:avLst/>
          </a:prstGeom>
          <a:noFill/>
        </p:spPr>
        <p:txBody>
          <a:bodyPr wrap="square" lIns="0" tIns="0" rIns="0" bIns="0" rtlCol="0">
            <a:spAutoFit/>
          </a:bodyPr>
          <a:lstStyle/>
          <a:p>
            <a:r>
              <a:rPr lang="en-US" sz="2400" b="1" dirty="0" err="1" smtClean="0">
                <a:gradFill>
                  <a:gsLst>
                    <a:gs pos="0">
                      <a:schemeClr val="tx1"/>
                    </a:gs>
                    <a:gs pos="86000">
                      <a:schemeClr val="tx1"/>
                    </a:gs>
                  </a:gsLst>
                  <a:lin ang="5400000" scaled="0"/>
                </a:gradFill>
                <a:latin typeface="Segoe UI Light" pitchFamily="34" charset="0"/>
              </a:rPr>
              <a:t>Hadoop</a:t>
            </a:r>
            <a:endParaRPr lang="en-US" sz="2400" b="1" dirty="0" smtClean="0">
              <a:gradFill>
                <a:gsLst>
                  <a:gs pos="0">
                    <a:schemeClr val="tx1"/>
                  </a:gs>
                  <a:gs pos="86000">
                    <a:schemeClr val="tx1"/>
                  </a:gs>
                </a:gsLst>
                <a:lin ang="5400000" scaled="0"/>
              </a:gradFill>
              <a:latin typeface="Segoe UI Light" pitchFamily="34" charset="0"/>
            </a:endParaRPr>
          </a:p>
        </p:txBody>
      </p:sp>
      <p:sp>
        <p:nvSpPr>
          <p:cNvPr id="8" name="TextBox 7"/>
          <p:cNvSpPr txBox="1"/>
          <p:nvPr/>
        </p:nvSpPr>
        <p:spPr>
          <a:xfrm>
            <a:off x="1678000" y="1200998"/>
            <a:ext cx="1647695" cy="369332"/>
          </a:xfrm>
          <a:prstGeom prst="rect">
            <a:avLst/>
          </a:prstGeom>
          <a:noFill/>
        </p:spPr>
        <p:txBody>
          <a:bodyPr wrap="none" lIns="0" tIns="0" rIns="0" bIns="0" rtlCol="0">
            <a:spAutoFit/>
          </a:bodyPr>
          <a:lstStyle/>
          <a:p>
            <a:r>
              <a:rPr lang="en-US" sz="2400" dirty="0" smtClean="0">
                <a:solidFill>
                  <a:srgbClr val="FFFF00"/>
                </a:solidFill>
                <a:latin typeface="Segoe UI Light" pitchFamily="34" charset="0"/>
              </a:rPr>
              <a:t>Block buffers</a:t>
            </a:r>
          </a:p>
        </p:txBody>
      </p:sp>
      <p:cxnSp>
        <p:nvCxnSpPr>
          <p:cNvPr id="10" name="Straight Arrow Connector 9"/>
          <p:cNvCxnSpPr>
            <a:stCxn id="8" idx="2"/>
          </p:cNvCxnSpPr>
          <p:nvPr/>
        </p:nvCxnSpPr>
        <p:spPr>
          <a:xfrm>
            <a:off x="2501848" y="1570330"/>
            <a:ext cx="208772" cy="7161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2654248" y="1570330"/>
            <a:ext cx="2701117" cy="8685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777237" y="3643082"/>
            <a:ext cx="1449728" cy="1631216"/>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fontAlgn="base">
              <a:spcBef>
                <a:spcPct val="0"/>
              </a:spcBef>
              <a:spcAft>
                <a:spcPct val="0"/>
              </a:spcAft>
            </a:pPr>
            <a:r>
              <a:rPr lang="en-US" sz="2000" b="1" dirty="0" err="1" smtClean="0">
                <a:solidFill>
                  <a:srgbClr val="FFFF00"/>
                </a:solidFill>
                <a:latin typeface="Andy" pitchFamily="66" charset="0"/>
              </a:rPr>
              <a:t>NameNode</a:t>
            </a:r>
            <a:r>
              <a:rPr lang="en-US" sz="2000" b="1" dirty="0" smtClean="0">
                <a:solidFill>
                  <a:srgbClr val="FFFF00"/>
                </a:solidFill>
                <a:latin typeface="Andy" pitchFamily="66" charset="0"/>
              </a:rPr>
              <a:t/>
            </a:r>
            <a:br>
              <a:rPr lang="en-US" sz="2000" b="1" dirty="0" smtClean="0">
                <a:solidFill>
                  <a:srgbClr val="FFFF00"/>
                </a:solidFill>
                <a:latin typeface="Andy" pitchFamily="66" charset="0"/>
              </a:rPr>
            </a:br>
            <a:r>
              <a:rPr lang="en-US" sz="2000" b="1" dirty="0" smtClean="0">
                <a:solidFill>
                  <a:srgbClr val="FFFF00"/>
                </a:solidFill>
                <a:latin typeface="Andy" pitchFamily="66" charset="0"/>
              </a:rPr>
              <a:t>returns locations </a:t>
            </a:r>
          </a:p>
          <a:p>
            <a:pPr algn="ctr" fontAlgn="base">
              <a:spcBef>
                <a:spcPct val="0"/>
              </a:spcBef>
              <a:spcAft>
                <a:spcPct val="0"/>
              </a:spcAft>
            </a:pPr>
            <a:r>
              <a:rPr lang="en-US" sz="2000" b="1" dirty="0" smtClean="0">
                <a:solidFill>
                  <a:srgbClr val="FFFF00"/>
                </a:solidFill>
                <a:latin typeface="Andy" pitchFamily="66" charset="0"/>
              </a:rPr>
              <a:t>of blocks of file</a:t>
            </a:r>
            <a:endParaRPr lang="en-US" sz="2000" b="1" dirty="0">
              <a:solidFill>
                <a:srgbClr val="FFFF00"/>
              </a:solidFill>
              <a:latin typeface="Andy" pitchFamily="66" charset="0"/>
            </a:endParaRPr>
          </a:p>
        </p:txBody>
      </p:sp>
      <p:sp>
        <p:nvSpPr>
          <p:cNvPr id="116" name="Rectangle 115"/>
          <p:cNvSpPr/>
          <p:nvPr/>
        </p:nvSpPr>
        <p:spPr bwMode="auto">
          <a:xfrm>
            <a:off x="0" y="914400"/>
            <a:ext cx="9144000" cy="5943600"/>
          </a:xfrm>
          <a:prstGeom prst="rect">
            <a:avLst/>
          </a:prstGeom>
          <a:solidFill>
            <a:schemeClr val="tx2">
              <a:lumMod val="75000"/>
              <a:alpha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 name="TextBox 3"/>
          <p:cNvSpPr txBox="1"/>
          <p:nvPr/>
        </p:nvSpPr>
        <p:spPr>
          <a:xfrm>
            <a:off x="551094" y="3695779"/>
            <a:ext cx="4332465" cy="1015663"/>
          </a:xfrm>
          <a:prstGeom prst="rect">
            <a:avLst/>
          </a:prstGeom>
          <a:solidFill>
            <a:srgbClr val="FFFF00"/>
          </a:solidFill>
        </p:spPr>
        <p:txBody>
          <a:bodyPr wrap="square" lIns="0" tIns="0" rIns="0" bIns="0" rtlCol="0">
            <a:spAutoFit/>
          </a:bodyPr>
          <a:lstStyle/>
          <a:p>
            <a:pPr marL="548640" lvl="0" indent="-457200">
              <a:buFont typeface="+mj-lt"/>
              <a:buAutoNum type="arabicPeriod" startAt="2"/>
            </a:pPr>
            <a:r>
              <a:rPr lang="en-US" sz="2200" dirty="0" smtClean="0">
                <a:solidFill>
                  <a:schemeClr val="bg1"/>
                </a:solidFill>
                <a:latin typeface="Andy" pitchFamily="66" charset="0"/>
              </a:rPr>
              <a:t>Existing DMS components are leveraged, as necessary, for doing type conversions</a:t>
            </a:r>
            <a:endParaRPr lang="en-US" sz="2200" dirty="0">
              <a:solidFill>
                <a:schemeClr val="bg1"/>
              </a:solidFill>
              <a:latin typeface="Andy" pitchFamily="66" charset="0"/>
            </a:endParaRPr>
          </a:p>
        </p:txBody>
      </p:sp>
      <p:sp>
        <p:nvSpPr>
          <p:cNvPr id="6" name="TextBox 5"/>
          <p:cNvSpPr txBox="1"/>
          <p:nvPr/>
        </p:nvSpPr>
        <p:spPr>
          <a:xfrm>
            <a:off x="5093880" y="3709149"/>
            <a:ext cx="3897720" cy="1692771"/>
          </a:xfrm>
          <a:prstGeom prst="rect">
            <a:avLst/>
          </a:prstGeom>
          <a:solidFill>
            <a:srgbClr val="FFFF00"/>
          </a:solidFill>
        </p:spPr>
        <p:txBody>
          <a:bodyPr wrap="square" lIns="0" tIns="0" rIns="0" bIns="0" rtlCol="0">
            <a:spAutoFit/>
          </a:bodyPr>
          <a:lstStyle/>
          <a:p>
            <a:pPr marL="548640" lvl="0" indent="-457200">
              <a:buFont typeface="+mj-lt"/>
              <a:buAutoNum type="arabicPeriod"/>
            </a:pPr>
            <a:r>
              <a:rPr lang="en-US" sz="2200" dirty="0" smtClean="0">
                <a:solidFill>
                  <a:schemeClr val="bg1"/>
                </a:solidFill>
                <a:latin typeface="Andy" pitchFamily="66" charset="0"/>
              </a:rPr>
              <a:t>HDFS </a:t>
            </a:r>
            <a:r>
              <a:rPr lang="en-US" sz="2200" dirty="0">
                <a:solidFill>
                  <a:schemeClr val="bg1"/>
                </a:solidFill>
                <a:latin typeface="Andy" pitchFamily="66" charset="0"/>
              </a:rPr>
              <a:t>Bridge employs Hadoop </a:t>
            </a:r>
            <a:r>
              <a:rPr lang="en-US" sz="2200" dirty="0" err="1">
                <a:solidFill>
                  <a:schemeClr val="bg1"/>
                </a:solidFill>
                <a:latin typeface="Andy" pitchFamily="66" charset="0"/>
              </a:rPr>
              <a:t>RecordReaders</a:t>
            </a:r>
            <a:r>
              <a:rPr lang="en-US" sz="2200" dirty="0">
                <a:solidFill>
                  <a:schemeClr val="bg1"/>
                </a:solidFill>
                <a:latin typeface="Andy" pitchFamily="66" charset="0"/>
              </a:rPr>
              <a:t> to obtain records from </a:t>
            </a:r>
            <a:r>
              <a:rPr lang="en-US" sz="2200" dirty="0" smtClean="0">
                <a:solidFill>
                  <a:schemeClr val="bg1"/>
                </a:solidFill>
                <a:latin typeface="Andy" pitchFamily="66" charset="0"/>
              </a:rPr>
              <a:t>HDFS </a:t>
            </a:r>
            <a:r>
              <a:rPr lang="en-US" sz="2200" dirty="0" smtClean="0">
                <a:solidFill>
                  <a:schemeClr val="bg1"/>
                </a:solidFill>
                <a:latin typeface="Andy" pitchFamily="66" charset="0"/>
                <a:sym typeface="Wingdings" pitchFamily="2" charset="2"/>
              </a:rPr>
              <a:t></a:t>
            </a:r>
            <a:r>
              <a:rPr lang="en-US" sz="2200" dirty="0" smtClean="0">
                <a:solidFill>
                  <a:schemeClr val="bg1"/>
                </a:solidFill>
                <a:latin typeface="Andy" pitchFamily="66" charset="0"/>
              </a:rPr>
              <a:t> enables all HDFS file types to be easily supported</a:t>
            </a:r>
            <a:endParaRPr lang="en-US" sz="2200" dirty="0">
              <a:solidFill>
                <a:schemeClr val="bg1"/>
              </a:solidFill>
              <a:latin typeface="Andy" pitchFamily="66" charset="0"/>
            </a:endParaRPr>
          </a:p>
        </p:txBody>
      </p:sp>
      <p:sp>
        <p:nvSpPr>
          <p:cNvPr id="117" name="TextBox 116"/>
          <p:cNvSpPr txBox="1"/>
          <p:nvPr/>
        </p:nvSpPr>
        <p:spPr>
          <a:xfrm>
            <a:off x="3244301" y="1178468"/>
            <a:ext cx="4015965" cy="2011680"/>
          </a:xfrm>
          <a:prstGeom prst="rect">
            <a:avLst/>
          </a:prstGeom>
          <a:solidFill>
            <a:srgbClr val="FFFF00"/>
          </a:solidFill>
        </p:spPr>
        <p:txBody>
          <a:bodyPr wrap="square" lIns="0" tIns="0" rIns="0" bIns="0" rtlCol="0">
            <a:spAutoFit/>
          </a:bodyPr>
          <a:lstStyle/>
          <a:p>
            <a:pPr marL="548640" indent="-457200">
              <a:buFont typeface="+mj-lt"/>
              <a:buAutoNum type="arabicPeriod" startAt="3"/>
            </a:pPr>
            <a:r>
              <a:rPr lang="en-US" sz="2200" dirty="0" smtClean="0">
                <a:solidFill>
                  <a:schemeClr val="bg1"/>
                </a:solidFill>
                <a:latin typeface="Andy" pitchFamily="66" charset="0"/>
              </a:rPr>
              <a:t>After conversion, DMS instances </a:t>
            </a:r>
            <a:r>
              <a:rPr lang="en-US" sz="2200" dirty="0">
                <a:solidFill>
                  <a:schemeClr val="bg1"/>
                </a:solidFill>
                <a:latin typeface="Andy" pitchFamily="66" charset="0"/>
              </a:rPr>
              <a:t>r</a:t>
            </a:r>
            <a:r>
              <a:rPr lang="en-US" sz="2200" dirty="0" smtClean="0">
                <a:solidFill>
                  <a:schemeClr val="bg1"/>
                </a:solidFill>
                <a:latin typeface="Andy" pitchFamily="66" charset="0"/>
              </a:rPr>
              <a:t>edistribute each record by hashing on the partitioning key of the table – identical to what happens in a load</a:t>
            </a:r>
          </a:p>
        </p:txBody>
      </p:sp>
    </p:spTree>
    <p:extLst>
      <p:ext uri="{BB962C8B-B14F-4D97-AF65-F5344CB8AC3E}">
        <p14:creationId xmlns:p14="http://schemas.microsoft.com/office/powerpoint/2010/main" val="3654635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250"/>
                                        <p:tgtEl>
                                          <p:spTgt spid="83"/>
                                        </p:tgtEl>
                                      </p:cBhvr>
                                    </p:animEffect>
                                  </p:childTnLst>
                                </p:cTn>
                              </p:par>
                            </p:childTnLst>
                          </p:cTn>
                        </p:par>
                        <p:par>
                          <p:cTn id="15" fill="hold">
                            <p:stCondLst>
                              <p:cond delay="750"/>
                            </p:stCondLst>
                            <p:childTnLst>
                              <p:par>
                                <p:cTn id="16" presetID="10" presetClass="exit" presetSubtype="0" fill="hold" nodeType="afterEffect">
                                  <p:stCondLst>
                                    <p:cond delay="250"/>
                                  </p:stCondLst>
                                  <p:childTnLst>
                                    <p:animEffect transition="out" filter="fade">
                                      <p:cBhvr>
                                        <p:cTn id="17" dur="500"/>
                                        <p:tgtEl>
                                          <p:spTgt spid="84"/>
                                        </p:tgtEl>
                                      </p:cBhvr>
                                    </p:animEffect>
                                    <p:set>
                                      <p:cBhvr>
                                        <p:cTn id="18" dur="1" fill="hold">
                                          <p:stCondLst>
                                            <p:cond delay="499"/>
                                          </p:stCondLst>
                                        </p:cTn>
                                        <p:tgtEl>
                                          <p:spTgt spid="84"/>
                                        </p:tgtEl>
                                        <p:attrNameLst>
                                          <p:attrName>style.visibility</p:attrName>
                                        </p:attrNameLst>
                                      </p:cBhvr>
                                      <p:to>
                                        <p:strVal val="hidden"/>
                                      </p:to>
                                    </p:set>
                                  </p:childTnLst>
                                </p:cTn>
                              </p:par>
                            </p:childTnLst>
                          </p:cTn>
                        </p:par>
                        <p:par>
                          <p:cTn id="19" fill="hold">
                            <p:stCondLst>
                              <p:cond delay="1500"/>
                            </p:stCondLst>
                            <p:childTnLst>
                              <p:par>
                                <p:cTn id="20" presetID="10" presetClass="exit" presetSubtype="0" fill="hold" grpId="1" nodeType="afterEffect">
                                  <p:stCondLst>
                                    <p:cond delay="0"/>
                                  </p:stCondLst>
                                  <p:childTnLst>
                                    <p:animEffect transition="out" filter="fade">
                                      <p:cBhvr>
                                        <p:cTn id="21" dur="750"/>
                                        <p:tgtEl>
                                          <p:spTgt spid="83"/>
                                        </p:tgtEl>
                                      </p:cBhvr>
                                    </p:animEffect>
                                    <p:set>
                                      <p:cBhvr>
                                        <p:cTn id="22" dur="1" fill="hold">
                                          <p:stCondLst>
                                            <p:cond delay="749"/>
                                          </p:stCondLst>
                                        </p:cTn>
                                        <p:tgtEl>
                                          <p:spTgt spid="8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750"/>
                                        <p:tgtEl>
                                          <p:spTgt spid="85"/>
                                        </p:tgtEl>
                                      </p:cBhvr>
                                    </p:animEffect>
                                    <p:set>
                                      <p:cBhvr>
                                        <p:cTn id="25" dur="1" fill="hold">
                                          <p:stCondLst>
                                            <p:cond delay="749"/>
                                          </p:stCondLst>
                                        </p:cTn>
                                        <p:tgtEl>
                                          <p:spTgt spid="8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750"/>
                                        <p:tgtEl>
                                          <p:spTgt spid="76"/>
                                        </p:tgtEl>
                                      </p:cBhvr>
                                    </p:animEffect>
                                    <p:set>
                                      <p:cBhvr>
                                        <p:cTn id="28" dur="1" fill="hold">
                                          <p:stCondLst>
                                            <p:cond delay="749"/>
                                          </p:stCondLst>
                                        </p:cTn>
                                        <p:tgtEl>
                                          <p:spTgt spid="7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249"/>
                                          </p:stCondLst>
                                        </p:cTn>
                                        <p:tgtEl>
                                          <p:spTgt spid="53"/>
                                        </p:tgtEl>
                                        <p:attrNameLst>
                                          <p:attrName>style.visibility</p:attrName>
                                        </p:attrNameLst>
                                      </p:cBhvr>
                                      <p:to>
                                        <p:strVal val="visible"/>
                                      </p:to>
                                    </p:set>
                                  </p:childTnLst>
                                </p:cTn>
                              </p:par>
                            </p:childTnLst>
                          </p:cTn>
                        </p:par>
                        <p:par>
                          <p:cTn id="36" fill="hold">
                            <p:stCondLst>
                              <p:cond delay="250"/>
                            </p:stCondLst>
                            <p:childTnLst>
                              <p:par>
                                <p:cTn id="37" presetID="10" presetClass="exit" presetSubtype="0" fill="hold" nodeType="afterEffect">
                                  <p:stCondLst>
                                    <p:cond delay="0"/>
                                  </p:stCondLst>
                                  <p:childTnLst>
                                    <p:animEffect transition="out" filter="fade">
                                      <p:cBhvr>
                                        <p:cTn id="38" dur="250"/>
                                        <p:tgtEl>
                                          <p:spTgt spid="86"/>
                                        </p:tgtEl>
                                      </p:cBhvr>
                                    </p:animEffect>
                                    <p:set>
                                      <p:cBhvr>
                                        <p:cTn id="39" dur="1" fill="hold">
                                          <p:stCondLst>
                                            <p:cond delay="249"/>
                                          </p:stCondLst>
                                        </p:cTn>
                                        <p:tgtEl>
                                          <p:spTgt spid="8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249"/>
                                          </p:stCondLst>
                                        </p:cTn>
                                        <p:tgtEl>
                                          <p:spTgt spid="96"/>
                                        </p:tgtEl>
                                        <p:attrNameLst>
                                          <p:attrName>style.visibility</p:attrName>
                                        </p:attrNameLst>
                                      </p:cBhvr>
                                      <p:to>
                                        <p:strVal val="visible"/>
                                      </p:to>
                                    </p:set>
                                  </p:childTnLst>
                                </p:cTn>
                              </p:par>
                            </p:childTnLst>
                          </p:cTn>
                        </p:par>
                        <p:par>
                          <p:cTn id="44" fill="hold">
                            <p:stCondLst>
                              <p:cond delay="250"/>
                            </p:stCondLst>
                            <p:childTnLst>
                              <p:par>
                                <p:cTn id="45" presetID="1" presetClass="entr" presetSubtype="0" fill="hold" grpId="0" nodeType="afterEffect">
                                  <p:stCondLst>
                                    <p:cond delay="0"/>
                                  </p:stCondLst>
                                  <p:childTnLst>
                                    <p:set>
                                      <p:cBhvr>
                                        <p:cTn id="46" dur="1" fill="hold">
                                          <p:stCondLst>
                                            <p:cond delay="249"/>
                                          </p:stCondLst>
                                        </p:cTn>
                                        <p:tgtEl>
                                          <p:spTgt spid="55"/>
                                        </p:tgtEl>
                                        <p:attrNameLst>
                                          <p:attrName>style.visibility</p:attrName>
                                        </p:attrNameLst>
                                      </p:cBhvr>
                                      <p:to>
                                        <p:strVal val="visible"/>
                                      </p:to>
                                    </p:se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250"/>
                                        <p:tgtEl>
                                          <p:spTgt spid="96"/>
                                        </p:tgtEl>
                                      </p:cBhvr>
                                    </p:animEffect>
                                    <p:set>
                                      <p:cBhvr>
                                        <p:cTn id="50" dur="1" fill="hold">
                                          <p:stCondLst>
                                            <p:cond delay="249"/>
                                          </p:stCondLst>
                                        </p:cTn>
                                        <p:tgtEl>
                                          <p:spTgt spid="9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249"/>
                                          </p:stCondLst>
                                        </p:cTn>
                                        <p:tgtEl>
                                          <p:spTgt spid="94"/>
                                        </p:tgtEl>
                                        <p:attrNameLst>
                                          <p:attrName>style.visibility</p:attrName>
                                        </p:attrNameLst>
                                      </p:cBhvr>
                                      <p:to>
                                        <p:strVal val="visible"/>
                                      </p:to>
                                    </p:set>
                                  </p:childTnLst>
                                </p:cTn>
                              </p:par>
                            </p:childTnLst>
                          </p:cTn>
                        </p:par>
                        <p:par>
                          <p:cTn id="55" fill="hold">
                            <p:stCondLst>
                              <p:cond delay="250"/>
                            </p:stCondLst>
                            <p:childTnLst>
                              <p:par>
                                <p:cTn id="56" presetID="1" presetClass="entr" presetSubtype="0" fill="hold" grpId="0" nodeType="afterEffect">
                                  <p:stCondLst>
                                    <p:cond delay="0"/>
                                  </p:stCondLst>
                                  <p:childTnLst>
                                    <p:set>
                                      <p:cBhvr>
                                        <p:cTn id="57" dur="1" fill="hold">
                                          <p:stCondLst>
                                            <p:cond delay="249"/>
                                          </p:stCondLst>
                                        </p:cTn>
                                        <p:tgtEl>
                                          <p:spTgt spid="59"/>
                                        </p:tgtEl>
                                        <p:attrNameLst>
                                          <p:attrName>style.visibility</p:attrName>
                                        </p:attrNameLst>
                                      </p:cBhvr>
                                      <p:to>
                                        <p:strVal val="visible"/>
                                      </p:to>
                                    </p:set>
                                  </p:childTnLst>
                                </p:cTn>
                              </p:par>
                            </p:childTnLst>
                          </p:cTn>
                        </p:par>
                        <p:par>
                          <p:cTn id="58" fill="hold">
                            <p:stCondLst>
                              <p:cond delay="500"/>
                            </p:stCondLst>
                            <p:childTnLst>
                              <p:par>
                                <p:cTn id="59" presetID="10" presetClass="exit" presetSubtype="0" fill="hold" grpId="1" nodeType="afterEffect">
                                  <p:stCondLst>
                                    <p:cond delay="0"/>
                                  </p:stCondLst>
                                  <p:childTnLst>
                                    <p:animEffect transition="out" filter="fade">
                                      <p:cBhvr>
                                        <p:cTn id="60" dur="250"/>
                                        <p:tgtEl>
                                          <p:spTgt spid="53"/>
                                        </p:tgtEl>
                                      </p:cBhvr>
                                    </p:animEffect>
                                    <p:set>
                                      <p:cBhvr>
                                        <p:cTn id="61" dur="1" fill="hold">
                                          <p:stCondLst>
                                            <p:cond delay="249"/>
                                          </p:stCondLst>
                                        </p:cTn>
                                        <p:tgtEl>
                                          <p:spTgt spid="53"/>
                                        </p:tgtEl>
                                        <p:attrNameLst>
                                          <p:attrName>style.visibility</p:attrName>
                                        </p:attrNameLst>
                                      </p:cBhvr>
                                      <p:to>
                                        <p:strVal val="hidden"/>
                                      </p:to>
                                    </p:set>
                                  </p:childTnLst>
                                </p:cTn>
                              </p:par>
                            </p:childTnLst>
                          </p:cTn>
                        </p:par>
                        <p:par>
                          <p:cTn id="62" fill="hold">
                            <p:stCondLst>
                              <p:cond delay="750"/>
                            </p:stCondLst>
                            <p:childTnLst>
                              <p:par>
                                <p:cTn id="63" presetID="10" presetClass="exit" presetSubtype="0" fill="hold" nodeType="afterEffect">
                                  <p:stCondLst>
                                    <p:cond delay="0"/>
                                  </p:stCondLst>
                                  <p:childTnLst>
                                    <p:animEffect transition="out" filter="fade">
                                      <p:cBhvr>
                                        <p:cTn id="64" dur="250"/>
                                        <p:tgtEl>
                                          <p:spTgt spid="94"/>
                                        </p:tgtEl>
                                      </p:cBhvr>
                                    </p:animEffect>
                                    <p:set>
                                      <p:cBhvr>
                                        <p:cTn id="65" dur="1" fill="hold">
                                          <p:stCondLst>
                                            <p:cond delay="249"/>
                                          </p:stCondLst>
                                        </p:cTn>
                                        <p:tgtEl>
                                          <p:spTgt spid="9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249"/>
                                          </p:stCondLst>
                                        </p:cTn>
                                        <p:tgtEl>
                                          <p:spTgt spid="95"/>
                                        </p:tgtEl>
                                        <p:attrNameLst>
                                          <p:attrName>style.visibility</p:attrName>
                                        </p:attrNameLst>
                                      </p:cBhvr>
                                      <p:to>
                                        <p:strVal val="visible"/>
                                      </p:to>
                                    </p:set>
                                  </p:childTnLst>
                                </p:cTn>
                              </p:par>
                            </p:childTnLst>
                          </p:cTn>
                        </p:par>
                        <p:par>
                          <p:cTn id="70" fill="hold">
                            <p:stCondLst>
                              <p:cond delay="250"/>
                            </p:stCondLst>
                            <p:childTnLst>
                              <p:par>
                                <p:cTn id="71" presetID="1" presetClass="entr" presetSubtype="0" fill="hold" grpId="0" nodeType="afterEffect">
                                  <p:stCondLst>
                                    <p:cond delay="0"/>
                                  </p:stCondLst>
                                  <p:childTnLst>
                                    <p:set>
                                      <p:cBhvr>
                                        <p:cTn id="72" dur="1" fill="hold">
                                          <p:stCondLst>
                                            <p:cond delay="249"/>
                                          </p:stCondLst>
                                        </p:cTn>
                                        <p:tgtEl>
                                          <p:spTgt spid="54"/>
                                        </p:tgtEl>
                                        <p:attrNameLst>
                                          <p:attrName>style.visibility</p:attrName>
                                        </p:attrNameLst>
                                      </p:cBhvr>
                                      <p:to>
                                        <p:strVal val="visible"/>
                                      </p:to>
                                    </p:set>
                                  </p:childTnLst>
                                </p:cTn>
                              </p:par>
                            </p:childTnLst>
                          </p:cTn>
                        </p:par>
                        <p:par>
                          <p:cTn id="73" fill="hold">
                            <p:stCondLst>
                              <p:cond delay="500"/>
                            </p:stCondLst>
                            <p:childTnLst>
                              <p:par>
                                <p:cTn id="74" presetID="10" presetClass="exit" presetSubtype="0" fill="hold" grpId="1" nodeType="afterEffect">
                                  <p:stCondLst>
                                    <p:cond delay="0"/>
                                  </p:stCondLst>
                                  <p:childTnLst>
                                    <p:animEffect transition="out" filter="fade">
                                      <p:cBhvr>
                                        <p:cTn id="75" dur="250"/>
                                        <p:tgtEl>
                                          <p:spTgt spid="55"/>
                                        </p:tgtEl>
                                      </p:cBhvr>
                                    </p:animEffect>
                                    <p:set>
                                      <p:cBhvr>
                                        <p:cTn id="76" dur="1" fill="hold">
                                          <p:stCondLst>
                                            <p:cond delay="249"/>
                                          </p:stCondLst>
                                        </p:cTn>
                                        <p:tgtEl>
                                          <p:spTgt spid="55"/>
                                        </p:tgtEl>
                                        <p:attrNameLst>
                                          <p:attrName>style.visibility</p:attrName>
                                        </p:attrNameLst>
                                      </p:cBhvr>
                                      <p:to>
                                        <p:strVal val="hidden"/>
                                      </p:to>
                                    </p:set>
                                  </p:childTnLst>
                                </p:cTn>
                              </p:par>
                            </p:childTnLst>
                          </p:cTn>
                        </p:par>
                        <p:par>
                          <p:cTn id="77" fill="hold">
                            <p:stCondLst>
                              <p:cond delay="750"/>
                            </p:stCondLst>
                            <p:childTnLst>
                              <p:par>
                                <p:cTn id="78" presetID="10" presetClass="exit" presetSubtype="0" fill="hold" nodeType="afterEffect">
                                  <p:stCondLst>
                                    <p:cond delay="0"/>
                                  </p:stCondLst>
                                  <p:childTnLst>
                                    <p:animEffect transition="out" filter="fade">
                                      <p:cBhvr>
                                        <p:cTn id="79" dur="250"/>
                                        <p:tgtEl>
                                          <p:spTgt spid="95"/>
                                        </p:tgtEl>
                                      </p:cBhvr>
                                    </p:animEffect>
                                    <p:set>
                                      <p:cBhvr>
                                        <p:cTn id="80" dur="1" fill="hold">
                                          <p:stCondLst>
                                            <p:cond delay="249"/>
                                          </p:stCondLst>
                                        </p:cTn>
                                        <p:tgtEl>
                                          <p:spTgt spid="95"/>
                                        </p:tgtEl>
                                        <p:attrNameLst>
                                          <p:attrName>style.visibility</p:attrName>
                                        </p:attrNameLst>
                                      </p:cBhvr>
                                      <p:to>
                                        <p:strVal val="hidden"/>
                                      </p:to>
                                    </p:set>
                                  </p:childTnLst>
                                </p:cTn>
                              </p:par>
                            </p:childTnLst>
                          </p:cTn>
                        </p:par>
                        <p:par>
                          <p:cTn id="81" fill="hold">
                            <p:stCondLst>
                              <p:cond delay="1000"/>
                            </p:stCondLst>
                            <p:childTnLst>
                              <p:par>
                                <p:cTn id="82" presetID="1" presetClass="entr" presetSubtype="0" fill="hold" nodeType="afterEffect">
                                  <p:stCondLst>
                                    <p:cond delay="0"/>
                                  </p:stCondLst>
                                  <p:childTnLst>
                                    <p:set>
                                      <p:cBhvr>
                                        <p:cTn id="83" dur="1" fill="hold">
                                          <p:stCondLst>
                                            <p:cond delay="249"/>
                                          </p:stCondLst>
                                        </p:cTn>
                                        <p:tgtEl>
                                          <p:spTgt spid="97"/>
                                        </p:tgtEl>
                                        <p:attrNameLst>
                                          <p:attrName>style.visibility</p:attrName>
                                        </p:attrNameLst>
                                      </p:cBhvr>
                                      <p:to>
                                        <p:strVal val="visible"/>
                                      </p:to>
                                    </p:set>
                                  </p:childTnLst>
                                </p:cTn>
                              </p:par>
                            </p:childTnLst>
                          </p:cTn>
                        </p:par>
                        <p:par>
                          <p:cTn id="84" fill="hold">
                            <p:stCondLst>
                              <p:cond delay="1250"/>
                            </p:stCondLst>
                            <p:childTnLst>
                              <p:par>
                                <p:cTn id="85" presetID="1" presetClass="entr" presetSubtype="0" fill="hold" grpId="0" nodeType="afterEffect">
                                  <p:stCondLst>
                                    <p:cond delay="0"/>
                                  </p:stCondLst>
                                  <p:childTnLst>
                                    <p:set>
                                      <p:cBhvr>
                                        <p:cTn id="86" dur="1" fill="hold">
                                          <p:stCondLst>
                                            <p:cond delay="249"/>
                                          </p:stCondLst>
                                        </p:cTn>
                                        <p:tgtEl>
                                          <p:spTgt spid="81"/>
                                        </p:tgtEl>
                                        <p:attrNameLst>
                                          <p:attrName>style.visibility</p:attrName>
                                        </p:attrNameLst>
                                      </p:cBhvr>
                                      <p:to>
                                        <p:strVal val="visible"/>
                                      </p:to>
                                    </p:set>
                                  </p:childTnLst>
                                </p:cTn>
                              </p:par>
                            </p:childTnLst>
                          </p:cTn>
                        </p:par>
                        <p:par>
                          <p:cTn id="87" fill="hold">
                            <p:stCondLst>
                              <p:cond delay="1500"/>
                            </p:stCondLst>
                            <p:childTnLst>
                              <p:par>
                                <p:cTn id="88" presetID="10" presetClass="exit" presetSubtype="0" fill="hold" grpId="1" nodeType="afterEffect">
                                  <p:stCondLst>
                                    <p:cond delay="0"/>
                                  </p:stCondLst>
                                  <p:childTnLst>
                                    <p:animEffect transition="out" filter="fade">
                                      <p:cBhvr>
                                        <p:cTn id="89" dur="250"/>
                                        <p:tgtEl>
                                          <p:spTgt spid="59"/>
                                        </p:tgtEl>
                                      </p:cBhvr>
                                    </p:animEffect>
                                    <p:set>
                                      <p:cBhvr>
                                        <p:cTn id="90" dur="1" fill="hold">
                                          <p:stCondLst>
                                            <p:cond delay="249"/>
                                          </p:stCondLst>
                                        </p:cTn>
                                        <p:tgtEl>
                                          <p:spTgt spid="59"/>
                                        </p:tgtEl>
                                        <p:attrNameLst>
                                          <p:attrName>style.visibility</p:attrName>
                                        </p:attrNameLst>
                                      </p:cBhvr>
                                      <p:to>
                                        <p:strVal val="hidden"/>
                                      </p:to>
                                    </p:set>
                                  </p:childTnLst>
                                </p:cTn>
                              </p:par>
                            </p:childTnLst>
                          </p:cTn>
                        </p:par>
                        <p:par>
                          <p:cTn id="91" fill="hold">
                            <p:stCondLst>
                              <p:cond delay="1750"/>
                            </p:stCondLst>
                            <p:childTnLst>
                              <p:par>
                                <p:cTn id="92" presetID="10" presetClass="exit" presetSubtype="0" fill="hold" nodeType="afterEffect">
                                  <p:stCondLst>
                                    <p:cond delay="0"/>
                                  </p:stCondLst>
                                  <p:childTnLst>
                                    <p:animEffect transition="out" filter="fade">
                                      <p:cBhvr>
                                        <p:cTn id="93" dur="250"/>
                                        <p:tgtEl>
                                          <p:spTgt spid="97"/>
                                        </p:tgtEl>
                                      </p:cBhvr>
                                    </p:animEffect>
                                    <p:set>
                                      <p:cBhvr>
                                        <p:cTn id="94" dur="1" fill="hold">
                                          <p:stCondLst>
                                            <p:cond delay="249"/>
                                          </p:stCondLst>
                                        </p:cTn>
                                        <p:tgtEl>
                                          <p:spTgt spid="97"/>
                                        </p:tgtEl>
                                        <p:attrNameLst>
                                          <p:attrName>style.visibility</p:attrName>
                                        </p:attrNameLst>
                                      </p:cBhvr>
                                      <p:to>
                                        <p:strVal val="hidden"/>
                                      </p:to>
                                    </p:set>
                                  </p:childTnLst>
                                </p:cTn>
                              </p:par>
                            </p:childTnLst>
                          </p:cTn>
                        </p:par>
                        <p:par>
                          <p:cTn id="95" fill="hold">
                            <p:stCondLst>
                              <p:cond delay="2000"/>
                            </p:stCondLst>
                            <p:childTnLst>
                              <p:par>
                                <p:cTn id="96" presetID="1" presetClass="entr" presetSubtype="0" fill="hold" nodeType="afterEffect">
                                  <p:stCondLst>
                                    <p:cond delay="0"/>
                                  </p:stCondLst>
                                  <p:childTnLst>
                                    <p:set>
                                      <p:cBhvr>
                                        <p:cTn id="97" dur="1" fill="hold">
                                          <p:stCondLst>
                                            <p:cond delay="249"/>
                                          </p:stCondLst>
                                        </p:cTn>
                                        <p:tgtEl>
                                          <p:spTgt spid="93"/>
                                        </p:tgtEl>
                                        <p:attrNameLst>
                                          <p:attrName>style.visibility</p:attrName>
                                        </p:attrNameLst>
                                      </p:cBhvr>
                                      <p:to>
                                        <p:strVal val="visible"/>
                                      </p:to>
                                    </p:set>
                                  </p:childTnLst>
                                </p:cTn>
                              </p:par>
                            </p:childTnLst>
                          </p:cTn>
                        </p:par>
                        <p:par>
                          <p:cTn id="98" fill="hold">
                            <p:stCondLst>
                              <p:cond delay="2250"/>
                            </p:stCondLst>
                            <p:childTnLst>
                              <p:par>
                                <p:cTn id="99" presetID="1" presetClass="entr" presetSubtype="0" fill="hold" grpId="0" nodeType="afterEffect">
                                  <p:stCondLst>
                                    <p:cond delay="0"/>
                                  </p:stCondLst>
                                  <p:childTnLst>
                                    <p:set>
                                      <p:cBhvr>
                                        <p:cTn id="100" dur="1" fill="hold">
                                          <p:stCondLst>
                                            <p:cond delay="249"/>
                                          </p:stCondLst>
                                        </p:cTn>
                                        <p:tgtEl>
                                          <p:spTgt spid="77"/>
                                        </p:tgtEl>
                                        <p:attrNameLst>
                                          <p:attrName>style.visibility</p:attrName>
                                        </p:attrNameLst>
                                      </p:cBhvr>
                                      <p:to>
                                        <p:strVal val="visible"/>
                                      </p:to>
                                    </p:set>
                                  </p:childTnLst>
                                </p:cTn>
                              </p:par>
                            </p:childTnLst>
                          </p:cTn>
                        </p:par>
                        <p:par>
                          <p:cTn id="101" fill="hold">
                            <p:stCondLst>
                              <p:cond delay="2500"/>
                            </p:stCondLst>
                            <p:childTnLst>
                              <p:par>
                                <p:cTn id="102" presetID="10" presetClass="exit" presetSubtype="0" fill="hold" grpId="1" nodeType="afterEffect">
                                  <p:stCondLst>
                                    <p:cond delay="0"/>
                                  </p:stCondLst>
                                  <p:childTnLst>
                                    <p:animEffect transition="out" filter="fade">
                                      <p:cBhvr>
                                        <p:cTn id="103" dur="250"/>
                                        <p:tgtEl>
                                          <p:spTgt spid="54"/>
                                        </p:tgtEl>
                                      </p:cBhvr>
                                    </p:animEffect>
                                    <p:set>
                                      <p:cBhvr>
                                        <p:cTn id="104" dur="1" fill="hold">
                                          <p:stCondLst>
                                            <p:cond delay="249"/>
                                          </p:stCondLst>
                                        </p:cTn>
                                        <p:tgtEl>
                                          <p:spTgt spid="54"/>
                                        </p:tgtEl>
                                        <p:attrNameLst>
                                          <p:attrName>style.visibility</p:attrName>
                                        </p:attrNameLst>
                                      </p:cBhvr>
                                      <p:to>
                                        <p:strVal val="hidden"/>
                                      </p:to>
                                    </p:set>
                                  </p:childTnLst>
                                </p:cTn>
                              </p:par>
                            </p:childTnLst>
                          </p:cTn>
                        </p:par>
                        <p:par>
                          <p:cTn id="105" fill="hold">
                            <p:stCondLst>
                              <p:cond delay="2750"/>
                            </p:stCondLst>
                            <p:childTnLst>
                              <p:par>
                                <p:cTn id="106" presetID="10" presetClass="exit" presetSubtype="0" fill="hold" nodeType="afterEffect">
                                  <p:stCondLst>
                                    <p:cond delay="0"/>
                                  </p:stCondLst>
                                  <p:childTnLst>
                                    <p:animEffect transition="out" filter="fade">
                                      <p:cBhvr>
                                        <p:cTn id="107" dur="250"/>
                                        <p:tgtEl>
                                          <p:spTgt spid="93"/>
                                        </p:tgtEl>
                                      </p:cBhvr>
                                    </p:animEffect>
                                    <p:set>
                                      <p:cBhvr>
                                        <p:cTn id="108" dur="1" fill="hold">
                                          <p:stCondLst>
                                            <p:cond delay="249"/>
                                          </p:stCondLst>
                                        </p:cTn>
                                        <p:tgtEl>
                                          <p:spTgt spid="93"/>
                                        </p:tgtEl>
                                        <p:attrNameLst>
                                          <p:attrName>style.visibility</p:attrName>
                                        </p:attrNameLst>
                                      </p:cBhvr>
                                      <p:to>
                                        <p:strVal val="hidden"/>
                                      </p:to>
                                    </p:set>
                                  </p:childTnLst>
                                </p:cTn>
                              </p:par>
                            </p:childTnLst>
                          </p:cTn>
                        </p:par>
                        <p:par>
                          <p:cTn id="109" fill="hold">
                            <p:stCondLst>
                              <p:cond delay="3000"/>
                            </p:stCondLst>
                            <p:childTnLst>
                              <p:par>
                                <p:cTn id="110" presetID="1" presetClass="entr" presetSubtype="0" fill="hold" nodeType="afterEffect">
                                  <p:stCondLst>
                                    <p:cond delay="0"/>
                                  </p:stCondLst>
                                  <p:childTnLst>
                                    <p:set>
                                      <p:cBhvr>
                                        <p:cTn id="111" dur="1" fill="hold">
                                          <p:stCondLst>
                                            <p:cond delay="249"/>
                                          </p:stCondLst>
                                        </p:cTn>
                                        <p:tgtEl>
                                          <p:spTgt spid="126"/>
                                        </p:tgtEl>
                                        <p:attrNameLst>
                                          <p:attrName>style.visibility</p:attrName>
                                        </p:attrNameLst>
                                      </p:cBhvr>
                                      <p:to>
                                        <p:strVal val="visible"/>
                                      </p:to>
                                    </p:set>
                                  </p:childTnLst>
                                </p:cTn>
                              </p:par>
                            </p:childTnLst>
                          </p:cTn>
                        </p:par>
                        <p:par>
                          <p:cTn id="112" fill="hold">
                            <p:stCondLst>
                              <p:cond delay="3250"/>
                            </p:stCondLst>
                            <p:childTnLst>
                              <p:par>
                                <p:cTn id="113" presetID="1" presetClass="entr" presetSubtype="0" fill="hold" grpId="0" nodeType="afterEffect">
                                  <p:stCondLst>
                                    <p:cond delay="0"/>
                                  </p:stCondLst>
                                  <p:childTnLst>
                                    <p:set>
                                      <p:cBhvr>
                                        <p:cTn id="114" dur="1" fill="hold">
                                          <p:stCondLst>
                                            <p:cond delay="249"/>
                                          </p:stCondLst>
                                        </p:cTn>
                                        <p:tgtEl>
                                          <p:spTgt spid="56"/>
                                        </p:tgtEl>
                                        <p:attrNameLst>
                                          <p:attrName>style.visibility</p:attrName>
                                        </p:attrNameLst>
                                      </p:cBhvr>
                                      <p:to>
                                        <p:strVal val="visible"/>
                                      </p:to>
                                    </p:set>
                                  </p:childTnLst>
                                </p:cTn>
                              </p:par>
                            </p:childTnLst>
                          </p:cTn>
                        </p:par>
                        <p:par>
                          <p:cTn id="115" fill="hold">
                            <p:stCondLst>
                              <p:cond delay="3500"/>
                            </p:stCondLst>
                            <p:childTnLst>
                              <p:par>
                                <p:cTn id="116" presetID="10" presetClass="exit" presetSubtype="0" fill="hold" grpId="1" nodeType="afterEffect">
                                  <p:stCondLst>
                                    <p:cond delay="0"/>
                                  </p:stCondLst>
                                  <p:childTnLst>
                                    <p:animEffect transition="out" filter="fade">
                                      <p:cBhvr>
                                        <p:cTn id="117" dur="250"/>
                                        <p:tgtEl>
                                          <p:spTgt spid="81"/>
                                        </p:tgtEl>
                                      </p:cBhvr>
                                    </p:animEffect>
                                    <p:set>
                                      <p:cBhvr>
                                        <p:cTn id="118" dur="1" fill="hold">
                                          <p:stCondLst>
                                            <p:cond delay="249"/>
                                          </p:stCondLst>
                                        </p:cTn>
                                        <p:tgtEl>
                                          <p:spTgt spid="81"/>
                                        </p:tgtEl>
                                        <p:attrNameLst>
                                          <p:attrName>style.visibility</p:attrName>
                                        </p:attrNameLst>
                                      </p:cBhvr>
                                      <p:to>
                                        <p:strVal val="hidden"/>
                                      </p:to>
                                    </p:set>
                                  </p:childTnLst>
                                </p:cTn>
                              </p:par>
                            </p:childTnLst>
                          </p:cTn>
                        </p:par>
                        <p:par>
                          <p:cTn id="119" fill="hold">
                            <p:stCondLst>
                              <p:cond delay="3750"/>
                            </p:stCondLst>
                            <p:childTnLst>
                              <p:par>
                                <p:cTn id="120" presetID="10" presetClass="exit" presetSubtype="0" fill="hold" nodeType="afterEffect">
                                  <p:stCondLst>
                                    <p:cond delay="0"/>
                                  </p:stCondLst>
                                  <p:childTnLst>
                                    <p:animEffect transition="out" filter="fade">
                                      <p:cBhvr>
                                        <p:cTn id="121" dur="250"/>
                                        <p:tgtEl>
                                          <p:spTgt spid="126"/>
                                        </p:tgtEl>
                                      </p:cBhvr>
                                    </p:animEffect>
                                    <p:set>
                                      <p:cBhvr>
                                        <p:cTn id="122" dur="1" fill="hold">
                                          <p:stCondLst>
                                            <p:cond delay="249"/>
                                          </p:stCondLst>
                                        </p:cTn>
                                        <p:tgtEl>
                                          <p:spTgt spid="126"/>
                                        </p:tgtEl>
                                        <p:attrNameLst>
                                          <p:attrName>style.visibility</p:attrName>
                                        </p:attrNameLst>
                                      </p:cBhvr>
                                      <p:to>
                                        <p:strVal val="hidden"/>
                                      </p:to>
                                    </p:set>
                                  </p:childTnLst>
                                </p:cTn>
                              </p:par>
                            </p:childTnLst>
                          </p:cTn>
                        </p:par>
                        <p:par>
                          <p:cTn id="123" fill="hold">
                            <p:stCondLst>
                              <p:cond delay="4000"/>
                            </p:stCondLst>
                            <p:childTnLst>
                              <p:par>
                                <p:cTn id="124" presetID="1" presetClass="entr" presetSubtype="0" fill="hold" nodeType="afterEffect">
                                  <p:stCondLst>
                                    <p:cond delay="0"/>
                                  </p:stCondLst>
                                  <p:childTnLst>
                                    <p:set>
                                      <p:cBhvr>
                                        <p:cTn id="125" dur="1" fill="hold">
                                          <p:stCondLst>
                                            <p:cond delay="249"/>
                                          </p:stCondLst>
                                        </p:cTn>
                                        <p:tgtEl>
                                          <p:spTgt spid="127"/>
                                        </p:tgtEl>
                                        <p:attrNameLst>
                                          <p:attrName>style.visibility</p:attrName>
                                        </p:attrNameLst>
                                      </p:cBhvr>
                                      <p:to>
                                        <p:strVal val="visible"/>
                                      </p:to>
                                    </p:set>
                                  </p:childTnLst>
                                </p:cTn>
                              </p:par>
                            </p:childTnLst>
                          </p:cTn>
                        </p:par>
                        <p:par>
                          <p:cTn id="126" fill="hold">
                            <p:stCondLst>
                              <p:cond delay="4250"/>
                            </p:stCondLst>
                            <p:childTnLst>
                              <p:par>
                                <p:cTn id="127" presetID="1" presetClass="entr" presetSubtype="0" fill="hold" grpId="0" nodeType="afterEffect">
                                  <p:stCondLst>
                                    <p:cond delay="0"/>
                                  </p:stCondLst>
                                  <p:childTnLst>
                                    <p:set>
                                      <p:cBhvr>
                                        <p:cTn id="128" dur="1" fill="hold">
                                          <p:stCondLst>
                                            <p:cond delay="249"/>
                                          </p:stCondLst>
                                        </p:cTn>
                                        <p:tgtEl>
                                          <p:spTgt spid="110"/>
                                        </p:tgtEl>
                                        <p:attrNameLst>
                                          <p:attrName>style.visibility</p:attrName>
                                        </p:attrNameLst>
                                      </p:cBhvr>
                                      <p:to>
                                        <p:strVal val="visible"/>
                                      </p:to>
                                    </p:set>
                                  </p:childTnLst>
                                </p:cTn>
                              </p:par>
                            </p:childTnLst>
                          </p:cTn>
                        </p:par>
                        <p:par>
                          <p:cTn id="129" fill="hold">
                            <p:stCondLst>
                              <p:cond delay="4500"/>
                            </p:stCondLst>
                            <p:childTnLst>
                              <p:par>
                                <p:cTn id="130" presetID="10" presetClass="exit" presetSubtype="0" fill="hold" grpId="1" nodeType="afterEffect">
                                  <p:stCondLst>
                                    <p:cond delay="0"/>
                                  </p:stCondLst>
                                  <p:childTnLst>
                                    <p:animEffect transition="out" filter="fade">
                                      <p:cBhvr>
                                        <p:cTn id="131" dur="250"/>
                                        <p:tgtEl>
                                          <p:spTgt spid="77"/>
                                        </p:tgtEl>
                                      </p:cBhvr>
                                    </p:animEffect>
                                    <p:set>
                                      <p:cBhvr>
                                        <p:cTn id="132" dur="1" fill="hold">
                                          <p:stCondLst>
                                            <p:cond delay="249"/>
                                          </p:stCondLst>
                                        </p:cTn>
                                        <p:tgtEl>
                                          <p:spTgt spid="77"/>
                                        </p:tgtEl>
                                        <p:attrNameLst>
                                          <p:attrName>style.visibility</p:attrName>
                                        </p:attrNameLst>
                                      </p:cBhvr>
                                      <p:to>
                                        <p:strVal val="hidden"/>
                                      </p:to>
                                    </p:set>
                                  </p:childTnLst>
                                </p:cTn>
                              </p:par>
                            </p:childTnLst>
                          </p:cTn>
                        </p:par>
                        <p:par>
                          <p:cTn id="133" fill="hold">
                            <p:stCondLst>
                              <p:cond delay="4750"/>
                            </p:stCondLst>
                            <p:childTnLst>
                              <p:par>
                                <p:cTn id="134" presetID="10" presetClass="exit" presetSubtype="0" fill="hold" nodeType="afterEffect">
                                  <p:stCondLst>
                                    <p:cond delay="0"/>
                                  </p:stCondLst>
                                  <p:childTnLst>
                                    <p:animEffect transition="out" filter="fade">
                                      <p:cBhvr>
                                        <p:cTn id="135" dur="250"/>
                                        <p:tgtEl>
                                          <p:spTgt spid="127"/>
                                        </p:tgtEl>
                                      </p:cBhvr>
                                    </p:animEffect>
                                    <p:set>
                                      <p:cBhvr>
                                        <p:cTn id="136" dur="1" fill="hold">
                                          <p:stCondLst>
                                            <p:cond delay="249"/>
                                          </p:stCondLst>
                                        </p:cTn>
                                        <p:tgtEl>
                                          <p:spTgt spid="127"/>
                                        </p:tgtEl>
                                        <p:attrNameLst>
                                          <p:attrName>style.visibility</p:attrName>
                                        </p:attrNameLst>
                                      </p:cBhvr>
                                      <p:to>
                                        <p:strVal val="hidden"/>
                                      </p:to>
                                    </p:set>
                                  </p:childTnLst>
                                </p:cTn>
                              </p:par>
                            </p:childTnLst>
                          </p:cTn>
                        </p:par>
                        <p:par>
                          <p:cTn id="137" fill="hold">
                            <p:stCondLst>
                              <p:cond delay="5000"/>
                            </p:stCondLst>
                            <p:childTnLst>
                              <p:par>
                                <p:cTn id="138" presetID="1" presetClass="entr" presetSubtype="0" fill="hold" nodeType="afterEffect">
                                  <p:stCondLst>
                                    <p:cond delay="0"/>
                                  </p:stCondLst>
                                  <p:childTnLst>
                                    <p:set>
                                      <p:cBhvr>
                                        <p:cTn id="139" dur="1" fill="hold">
                                          <p:stCondLst>
                                            <p:cond delay="249"/>
                                          </p:stCondLst>
                                        </p:cTn>
                                        <p:tgtEl>
                                          <p:spTgt spid="128"/>
                                        </p:tgtEl>
                                        <p:attrNameLst>
                                          <p:attrName>style.visibility</p:attrName>
                                        </p:attrNameLst>
                                      </p:cBhvr>
                                      <p:to>
                                        <p:strVal val="visible"/>
                                      </p:to>
                                    </p:set>
                                  </p:childTnLst>
                                </p:cTn>
                              </p:par>
                            </p:childTnLst>
                          </p:cTn>
                        </p:par>
                        <p:par>
                          <p:cTn id="140" fill="hold">
                            <p:stCondLst>
                              <p:cond delay="5250"/>
                            </p:stCondLst>
                            <p:childTnLst>
                              <p:par>
                                <p:cTn id="141" presetID="1" presetClass="entr" presetSubtype="0" fill="hold" grpId="0" nodeType="afterEffect">
                                  <p:stCondLst>
                                    <p:cond delay="0"/>
                                  </p:stCondLst>
                                  <p:childTnLst>
                                    <p:set>
                                      <p:cBhvr>
                                        <p:cTn id="142" dur="1" fill="hold">
                                          <p:stCondLst>
                                            <p:cond delay="249"/>
                                          </p:stCondLst>
                                        </p:cTn>
                                        <p:tgtEl>
                                          <p:spTgt spid="78"/>
                                        </p:tgtEl>
                                        <p:attrNameLst>
                                          <p:attrName>style.visibility</p:attrName>
                                        </p:attrNameLst>
                                      </p:cBhvr>
                                      <p:to>
                                        <p:strVal val="visible"/>
                                      </p:to>
                                    </p:set>
                                  </p:childTnLst>
                                </p:cTn>
                              </p:par>
                            </p:childTnLst>
                          </p:cTn>
                        </p:par>
                        <p:par>
                          <p:cTn id="143" fill="hold">
                            <p:stCondLst>
                              <p:cond delay="5500"/>
                            </p:stCondLst>
                            <p:childTnLst>
                              <p:par>
                                <p:cTn id="144" presetID="10" presetClass="exit" presetSubtype="0" fill="hold" grpId="1" nodeType="afterEffect">
                                  <p:stCondLst>
                                    <p:cond delay="0"/>
                                  </p:stCondLst>
                                  <p:childTnLst>
                                    <p:animEffect transition="out" filter="fade">
                                      <p:cBhvr>
                                        <p:cTn id="145" dur="250"/>
                                        <p:tgtEl>
                                          <p:spTgt spid="56"/>
                                        </p:tgtEl>
                                      </p:cBhvr>
                                    </p:animEffect>
                                    <p:set>
                                      <p:cBhvr>
                                        <p:cTn id="146" dur="1" fill="hold">
                                          <p:stCondLst>
                                            <p:cond delay="249"/>
                                          </p:stCondLst>
                                        </p:cTn>
                                        <p:tgtEl>
                                          <p:spTgt spid="56"/>
                                        </p:tgtEl>
                                        <p:attrNameLst>
                                          <p:attrName>style.visibility</p:attrName>
                                        </p:attrNameLst>
                                      </p:cBhvr>
                                      <p:to>
                                        <p:strVal val="hidden"/>
                                      </p:to>
                                    </p:set>
                                  </p:childTnLst>
                                </p:cTn>
                              </p:par>
                            </p:childTnLst>
                          </p:cTn>
                        </p:par>
                        <p:par>
                          <p:cTn id="147" fill="hold">
                            <p:stCondLst>
                              <p:cond delay="5750"/>
                            </p:stCondLst>
                            <p:childTnLst>
                              <p:par>
                                <p:cTn id="148" presetID="10" presetClass="exit" presetSubtype="0" fill="hold" nodeType="afterEffect">
                                  <p:stCondLst>
                                    <p:cond delay="0"/>
                                  </p:stCondLst>
                                  <p:childTnLst>
                                    <p:animEffect transition="out" filter="fade">
                                      <p:cBhvr>
                                        <p:cTn id="149" dur="250"/>
                                        <p:tgtEl>
                                          <p:spTgt spid="128"/>
                                        </p:tgtEl>
                                      </p:cBhvr>
                                    </p:animEffect>
                                    <p:set>
                                      <p:cBhvr>
                                        <p:cTn id="150" dur="1" fill="hold">
                                          <p:stCondLst>
                                            <p:cond delay="249"/>
                                          </p:stCondLst>
                                        </p:cTn>
                                        <p:tgtEl>
                                          <p:spTgt spid="128"/>
                                        </p:tgtEl>
                                        <p:attrNameLst>
                                          <p:attrName>style.visibility</p:attrName>
                                        </p:attrNameLst>
                                      </p:cBhvr>
                                      <p:to>
                                        <p:strVal val="hidden"/>
                                      </p:to>
                                    </p:set>
                                  </p:childTnLst>
                                </p:cTn>
                              </p:par>
                            </p:childTnLst>
                          </p:cTn>
                        </p:par>
                        <p:par>
                          <p:cTn id="151" fill="hold">
                            <p:stCondLst>
                              <p:cond delay="6000"/>
                            </p:stCondLst>
                            <p:childTnLst>
                              <p:par>
                                <p:cTn id="152" presetID="1" presetClass="entr" presetSubtype="0" fill="hold" grpId="0" nodeType="afterEffect">
                                  <p:stCondLst>
                                    <p:cond delay="0"/>
                                  </p:stCondLst>
                                  <p:childTnLst>
                                    <p:set>
                                      <p:cBhvr>
                                        <p:cTn id="153" dur="1" fill="hold">
                                          <p:stCondLst>
                                            <p:cond delay="249"/>
                                          </p:stCondLst>
                                        </p:cTn>
                                        <p:tgtEl>
                                          <p:spTgt spid="6"/>
                                        </p:tgtEl>
                                        <p:attrNameLst>
                                          <p:attrName>style.visibility</p:attrName>
                                        </p:attrNameLst>
                                      </p:cBhvr>
                                      <p:to>
                                        <p:strVal val="visible"/>
                                      </p:to>
                                    </p:set>
                                  </p:childTnLst>
                                </p:cTn>
                              </p:par>
                              <p:par>
                                <p:cTn id="154" presetID="10" presetClass="entr" presetSubtype="0" fill="hold" grpId="0" nodeType="withEffect">
                                  <p:stCondLst>
                                    <p:cond delay="0"/>
                                  </p:stCondLst>
                                  <p:childTnLst>
                                    <p:set>
                                      <p:cBhvr>
                                        <p:cTn id="155" dur="1" fill="hold">
                                          <p:stCondLst>
                                            <p:cond delay="0"/>
                                          </p:stCondLst>
                                        </p:cTn>
                                        <p:tgtEl>
                                          <p:spTgt spid="116"/>
                                        </p:tgtEl>
                                        <p:attrNameLst>
                                          <p:attrName>style.visibility</p:attrName>
                                        </p:attrNameLst>
                                      </p:cBhvr>
                                      <p:to>
                                        <p:strVal val="visible"/>
                                      </p:to>
                                    </p:set>
                                    <p:animEffect transition="in" filter="fade">
                                      <p:cBhvr>
                                        <p:cTn id="156" dur="500"/>
                                        <p:tgtEl>
                                          <p:spTgt spid="116"/>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4"/>
                                        </p:tgtEl>
                                        <p:attrNameLst>
                                          <p:attrName>style.visibility</p:attrName>
                                        </p:attrNameLst>
                                      </p:cBhvr>
                                      <p:to>
                                        <p:strVal val="visible"/>
                                      </p:to>
                                    </p:set>
                                  </p:childTnLst>
                                </p:cTn>
                              </p:par>
                              <p:par>
                                <p:cTn id="161" presetID="24" presetClass="emph" presetSubtype="0" fill="hold" grpId="1" nodeType="withEffect">
                                  <p:stCondLst>
                                    <p:cond delay="0"/>
                                  </p:stCondLst>
                                  <p:childTnLst>
                                    <p:animClr clrSpc="hsl" dir="cw">
                                      <p:cBhvr override="childStyle">
                                        <p:cTn id="162" dur="500" fill="hold"/>
                                        <p:tgtEl>
                                          <p:spTgt spid="6"/>
                                        </p:tgtEl>
                                        <p:attrNameLst>
                                          <p:attrName>style.color</p:attrName>
                                        </p:attrNameLst>
                                      </p:cBhvr>
                                      <p:by>
                                        <p:hsl h="0" s="-12549" l="-25098"/>
                                      </p:by>
                                    </p:animClr>
                                    <p:animClr clrSpc="hsl" dir="cw">
                                      <p:cBhvr>
                                        <p:cTn id="163" dur="500" fill="hold"/>
                                        <p:tgtEl>
                                          <p:spTgt spid="6"/>
                                        </p:tgtEl>
                                        <p:attrNameLst>
                                          <p:attrName>fillcolor</p:attrName>
                                        </p:attrNameLst>
                                      </p:cBhvr>
                                      <p:by>
                                        <p:hsl h="0" s="-12549" l="-25098"/>
                                      </p:by>
                                    </p:animClr>
                                    <p:animClr clrSpc="hsl" dir="cw">
                                      <p:cBhvr>
                                        <p:cTn id="164" dur="500" fill="hold"/>
                                        <p:tgtEl>
                                          <p:spTgt spid="6"/>
                                        </p:tgtEl>
                                        <p:attrNameLst>
                                          <p:attrName>stroke.color</p:attrName>
                                        </p:attrNameLst>
                                      </p:cBhvr>
                                      <p:by>
                                        <p:hsl h="0" s="-12549" l="-25098"/>
                                      </p:by>
                                    </p:animClr>
                                    <p:set>
                                      <p:cBhvr>
                                        <p:cTn id="165" dur="500" fill="hold"/>
                                        <p:tgtEl>
                                          <p:spTgt spid="6"/>
                                        </p:tgtEl>
                                        <p:attrNameLst>
                                          <p:attrName>fill.type</p:attrName>
                                        </p:attrNameLst>
                                      </p:cBhvr>
                                      <p:to>
                                        <p:strVal val="solid"/>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117"/>
                                        </p:tgtEl>
                                        <p:attrNameLst>
                                          <p:attrName>style.visibility</p:attrName>
                                        </p:attrNameLst>
                                      </p:cBhvr>
                                      <p:to>
                                        <p:strVal val="visible"/>
                                      </p:to>
                                    </p:set>
                                  </p:childTnLst>
                                </p:cTn>
                              </p:par>
                              <p:par>
                                <p:cTn id="170" presetID="24" presetClass="emph" presetSubtype="0" fill="hold" grpId="1" nodeType="withEffect">
                                  <p:stCondLst>
                                    <p:cond delay="0"/>
                                  </p:stCondLst>
                                  <p:childTnLst>
                                    <p:animClr clrSpc="hsl" dir="cw">
                                      <p:cBhvr override="childStyle">
                                        <p:cTn id="171" dur="500" fill="hold"/>
                                        <p:tgtEl>
                                          <p:spTgt spid="4"/>
                                        </p:tgtEl>
                                        <p:attrNameLst>
                                          <p:attrName>style.color</p:attrName>
                                        </p:attrNameLst>
                                      </p:cBhvr>
                                      <p:by>
                                        <p:hsl h="0" s="-12549" l="-25098"/>
                                      </p:by>
                                    </p:animClr>
                                    <p:animClr clrSpc="hsl" dir="cw">
                                      <p:cBhvr>
                                        <p:cTn id="172" dur="500" fill="hold"/>
                                        <p:tgtEl>
                                          <p:spTgt spid="4"/>
                                        </p:tgtEl>
                                        <p:attrNameLst>
                                          <p:attrName>fillcolor</p:attrName>
                                        </p:attrNameLst>
                                      </p:cBhvr>
                                      <p:by>
                                        <p:hsl h="0" s="-12549" l="-25098"/>
                                      </p:by>
                                    </p:animClr>
                                    <p:animClr clrSpc="hsl" dir="cw">
                                      <p:cBhvr>
                                        <p:cTn id="173" dur="500" fill="hold"/>
                                        <p:tgtEl>
                                          <p:spTgt spid="4"/>
                                        </p:tgtEl>
                                        <p:attrNameLst>
                                          <p:attrName>stroke.color</p:attrName>
                                        </p:attrNameLst>
                                      </p:cBhvr>
                                      <p:by>
                                        <p:hsl h="0" s="-12549" l="-25098"/>
                                      </p:by>
                                    </p:animClr>
                                    <p:set>
                                      <p:cBhvr>
                                        <p:cTn id="174"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54" grpId="0" animBg="1"/>
      <p:bldP spid="54" grpId="1" animBg="1"/>
      <p:bldP spid="55" grpId="0" animBg="1"/>
      <p:bldP spid="55" grpId="1" animBg="1"/>
      <p:bldP spid="77" grpId="0" animBg="1"/>
      <p:bldP spid="77" grpId="1" animBg="1"/>
      <p:bldP spid="110" grpId="0" animBg="1"/>
      <p:bldP spid="53" grpId="0" animBg="1"/>
      <p:bldP spid="53" grpId="1" animBg="1"/>
      <p:bldP spid="81" grpId="0" animBg="1"/>
      <p:bldP spid="81" grpId="1" animBg="1"/>
      <p:bldP spid="59" grpId="0" animBg="1"/>
      <p:bldP spid="59" grpId="1" animBg="1"/>
      <p:bldP spid="56" grpId="0" animBg="1"/>
      <p:bldP spid="56" grpId="1" animBg="1"/>
      <p:bldP spid="78" grpId="0" animBg="1"/>
      <p:bldP spid="83" grpId="0" animBg="1"/>
      <p:bldP spid="83" grpId="1" animBg="1"/>
      <p:bldP spid="116" grpId="0" animBg="1"/>
      <p:bldP spid="4" grpId="0" animBg="1"/>
      <p:bldP spid="4" grpId="1" animBg="1"/>
      <p:bldP spid="6" grpId="0" animBg="1"/>
      <p:bldP spid="6" grpId="1" animBg="1"/>
      <p:bldP spid="1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2" name="Group 41"/>
          <p:cNvGrpSpPr/>
          <p:nvPr/>
        </p:nvGrpSpPr>
        <p:grpSpPr>
          <a:xfrm>
            <a:off x="1216219" y="348047"/>
            <a:ext cx="3452548" cy="5314634"/>
            <a:chOff x="1216219" y="348047"/>
            <a:chExt cx="3452548" cy="5314634"/>
          </a:xfrm>
        </p:grpSpPr>
        <p:sp>
          <p:nvSpPr>
            <p:cNvPr id="17" name="Oval 16"/>
            <p:cNvSpPr/>
            <p:nvPr/>
          </p:nvSpPr>
          <p:spPr>
            <a:xfrm>
              <a:off x="1886818" y="5344121"/>
              <a:ext cx="98861" cy="98861"/>
            </a:xfrm>
            <a:prstGeom prst="ellipse">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Oval 17"/>
            <p:cNvSpPr/>
            <p:nvPr/>
          </p:nvSpPr>
          <p:spPr>
            <a:xfrm>
              <a:off x="1667664" y="5433188"/>
              <a:ext cx="98861" cy="98861"/>
            </a:xfrm>
            <a:prstGeom prst="ellipse">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Oval 18"/>
            <p:cNvSpPr/>
            <p:nvPr/>
          </p:nvSpPr>
          <p:spPr>
            <a:xfrm>
              <a:off x="1443670" y="5506817"/>
              <a:ext cx="98861" cy="98861"/>
            </a:xfrm>
            <a:prstGeom prst="ellipse">
              <a:avLst/>
            </a:prstGeom>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0" name="Oval 19"/>
            <p:cNvSpPr/>
            <p:nvPr/>
          </p:nvSpPr>
          <p:spPr>
            <a:xfrm>
              <a:off x="1216219" y="5563820"/>
              <a:ext cx="98861" cy="98861"/>
            </a:xfrm>
            <a:prstGeom prst="ellipse">
              <a:avLst/>
            </a:pr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1" name="Oval 20"/>
            <p:cNvSpPr/>
            <p:nvPr/>
          </p:nvSpPr>
          <p:spPr>
            <a:xfrm>
              <a:off x="3082835" y="4481951"/>
              <a:ext cx="98861" cy="98861"/>
            </a:xfrm>
            <a:prstGeom prst="ellipse">
              <a:avLst/>
            </a:prstGeom>
          </p:spPr>
          <p:style>
            <a:lnRef idx="1">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2" name="Oval 21"/>
            <p:cNvSpPr/>
            <p:nvPr/>
          </p:nvSpPr>
          <p:spPr>
            <a:xfrm>
              <a:off x="2909309" y="4657710"/>
              <a:ext cx="98861" cy="98861"/>
            </a:xfrm>
            <a:prstGeom prst="ellipse">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3" name="Oval 22"/>
            <p:cNvSpPr/>
            <p:nvPr/>
          </p:nvSpPr>
          <p:spPr>
            <a:xfrm>
              <a:off x="3801137" y="3413145"/>
              <a:ext cx="98861" cy="98861"/>
            </a:xfrm>
            <a:prstGeom prst="ellipse">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4" name="Oval 23"/>
            <p:cNvSpPr/>
            <p:nvPr/>
          </p:nvSpPr>
          <p:spPr>
            <a:xfrm>
              <a:off x="4186904" y="2110983"/>
              <a:ext cx="98861" cy="98861"/>
            </a:xfrm>
            <a:prstGeom prst="ellipse">
              <a:avLst/>
            </a:prstGeom>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5" name="Oval 24"/>
            <p:cNvSpPr/>
            <p:nvPr/>
          </p:nvSpPr>
          <p:spPr>
            <a:xfrm>
              <a:off x="3994021" y="570714"/>
              <a:ext cx="98861" cy="98861"/>
            </a:xfrm>
            <a:prstGeom prst="ellipse">
              <a:avLst/>
            </a:pr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6" name="Oval 25"/>
            <p:cNvSpPr/>
            <p:nvPr/>
          </p:nvSpPr>
          <p:spPr>
            <a:xfrm>
              <a:off x="4137819" y="459677"/>
              <a:ext cx="98861" cy="98861"/>
            </a:xfrm>
            <a:prstGeom prst="ellipse">
              <a:avLst/>
            </a:prstGeom>
          </p:spPr>
          <p:style>
            <a:lnRef idx="1">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7" name="Oval 26"/>
            <p:cNvSpPr/>
            <p:nvPr/>
          </p:nvSpPr>
          <p:spPr>
            <a:xfrm>
              <a:off x="4281618" y="348047"/>
              <a:ext cx="98861" cy="98861"/>
            </a:xfrm>
            <a:prstGeom prst="ellipse">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8" name="Oval 27"/>
            <p:cNvSpPr/>
            <p:nvPr/>
          </p:nvSpPr>
          <p:spPr>
            <a:xfrm>
              <a:off x="4426108" y="459677"/>
              <a:ext cx="98861" cy="98861"/>
            </a:xfrm>
            <a:prstGeom prst="ellipse">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9" name="Oval 28"/>
            <p:cNvSpPr/>
            <p:nvPr/>
          </p:nvSpPr>
          <p:spPr>
            <a:xfrm>
              <a:off x="4569906" y="570714"/>
              <a:ext cx="98861" cy="98861"/>
            </a:xfrm>
            <a:prstGeom prst="ellipse">
              <a:avLst/>
            </a:prstGeom>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0" name="Oval 29"/>
            <p:cNvSpPr/>
            <p:nvPr/>
          </p:nvSpPr>
          <p:spPr>
            <a:xfrm>
              <a:off x="4281618" y="583184"/>
              <a:ext cx="98861" cy="98861"/>
            </a:xfrm>
            <a:prstGeom prst="ellipse">
              <a:avLst/>
            </a:pr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1" name="Oval 30"/>
            <p:cNvSpPr/>
            <p:nvPr/>
          </p:nvSpPr>
          <p:spPr>
            <a:xfrm>
              <a:off x="4281618" y="818321"/>
              <a:ext cx="98861" cy="98861"/>
            </a:xfrm>
            <a:prstGeom prst="ellipse">
              <a:avLst/>
            </a:prstGeom>
          </p:spPr>
          <p:style>
            <a:lnRef idx="1">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grpSp>
      <p:sp>
        <p:nvSpPr>
          <p:cNvPr id="32" name="Freeform 31"/>
          <p:cNvSpPr/>
          <p:nvPr/>
        </p:nvSpPr>
        <p:spPr>
          <a:xfrm>
            <a:off x="666950" y="5753383"/>
            <a:ext cx="2130016" cy="571217"/>
          </a:xfrm>
          <a:custGeom>
            <a:avLst/>
            <a:gdLst>
              <a:gd name="connsiteX0" fmla="*/ 0 w 2130016"/>
              <a:gd name="connsiteY0" fmla="*/ 95205 h 571217"/>
              <a:gd name="connsiteX1" fmla="*/ 95205 w 2130016"/>
              <a:gd name="connsiteY1" fmla="*/ 0 h 571217"/>
              <a:gd name="connsiteX2" fmla="*/ 2034811 w 2130016"/>
              <a:gd name="connsiteY2" fmla="*/ 0 h 571217"/>
              <a:gd name="connsiteX3" fmla="*/ 2130016 w 2130016"/>
              <a:gd name="connsiteY3" fmla="*/ 95205 h 571217"/>
              <a:gd name="connsiteX4" fmla="*/ 2130016 w 2130016"/>
              <a:gd name="connsiteY4" fmla="*/ 476012 h 571217"/>
              <a:gd name="connsiteX5" fmla="*/ 2034811 w 2130016"/>
              <a:gd name="connsiteY5" fmla="*/ 571217 h 571217"/>
              <a:gd name="connsiteX6" fmla="*/ 95205 w 2130016"/>
              <a:gd name="connsiteY6" fmla="*/ 571217 h 571217"/>
              <a:gd name="connsiteX7" fmla="*/ 0 w 2130016"/>
              <a:gd name="connsiteY7" fmla="*/ 476012 h 571217"/>
              <a:gd name="connsiteX8" fmla="*/ 0 w 2130016"/>
              <a:gd name="connsiteY8" fmla="*/ 95205 h 57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16" h="571217">
                <a:moveTo>
                  <a:pt x="0" y="95205"/>
                </a:moveTo>
                <a:cubicBezTo>
                  <a:pt x="0" y="42625"/>
                  <a:pt x="42625" y="0"/>
                  <a:pt x="95205" y="0"/>
                </a:cubicBezTo>
                <a:lnTo>
                  <a:pt x="2034811" y="0"/>
                </a:lnTo>
                <a:cubicBezTo>
                  <a:pt x="2087391" y="0"/>
                  <a:pt x="2130016" y="42625"/>
                  <a:pt x="2130016" y="95205"/>
                </a:cubicBezTo>
                <a:lnTo>
                  <a:pt x="2130016" y="476012"/>
                </a:lnTo>
                <a:cubicBezTo>
                  <a:pt x="2130016" y="528592"/>
                  <a:pt x="2087391" y="571217"/>
                  <a:pt x="2034811" y="571217"/>
                </a:cubicBezTo>
                <a:lnTo>
                  <a:pt x="95205" y="571217"/>
                </a:lnTo>
                <a:cubicBezTo>
                  <a:pt x="42625" y="571217"/>
                  <a:pt x="0" y="528592"/>
                  <a:pt x="0" y="476012"/>
                </a:cubicBezTo>
                <a:lnTo>
                  <a:pt x="0" y="95205"/>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78739" tIns="119325" rIns="119325" bIns="119325" numCol="1" spcCol="1270" anchor="ctr" anchorCtr="0">
            <a:noAutofit/>
          </a:bodyPr>
          <a:lstStyle/>
          <a:p>
            <a:pPr lvl="0" algn="l"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Future</a:t>
            </a:r>
            <a:endParaRPr lang="en-US" sz="2400" b="1" kern="1200" dirty="0">
              <a:effectLst>
                <a:outerShdw blurRad="38100" dist="38100" dir="2700000" algn="tl">
                  <a:srgbClr val="000000">
                    <a:alpha val="43137"/>
                  </a:srgbClr>
                </a:outerShdw>
              </a:effectLst>
            </a:endParaRPr>
          </a:p>
        </p:txBody>
      </p:sp>
      <p:sp>
        <p:nvSpPr>
          <p:cNvPr id="33" name="Oval 32" descr="Closeup of hand holding pencil and sketching" title="Sample Picture"/>
          <p:cNvSpPr/>
          <p:nvPr/>
        </p:nvSpPr>
        <p:spPr>
          <a:xfrm>
            <a:off x="76200" y="5193744"/>
            <a:ext cx="987923" cy="987457"/>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34" name="Freeform 33"/>
          <p:cNvSpPr/>
          <p:nvPr/>
        </p:nvSpPr>
        <p:spPr>
          <a:xfrm>
            <a:off x="2538405" y="5078254"/>
            <a:ext cx="2850373" cy="571217"/>
          </a:xfrm>
          <a:custGeom>
            <a:avLst/>
            <a:gdLst>
              <a:gd name="connsiteX0" fmla="*/ 0 w 2130016"/>
              <a:gd name="connsiteY0" fmla="*/ 95205 h 571217"/>
              <a:gd name="connsiteX1" fmla="*/ 95205 w 2130016"/>
              <a:gd name="connsiteY1" fmla="*/ 0 h 571217"/>
              <a:gd name="connsiteX2" fmla="*/ 2034811 w 2130016"/>
              <a:gd name="connsiteY2" fmla="*/ 0 h 571217"/>
              <a:gd name="connsiteX3" fmla="*/ 2130016 w 2130016"/>
              <a:gd name="connsiteY3" fmla="*/ 95205 h 571217"/>
              <a:gd name="connsiteX4" fmla="*/ 2130016 w 2130016"/>
              <a:gd name="connsiteY4" fmla="*/ 476012 h 571217"/>
              <a:gd name="connsiteX5" fmla="*/ 2034811 w 2130016"/>
              <a:gd name="connsiteY5" fmla="*/ 571217 h 571217"/>
              <a:gd name="connsiteX6" fmla="*/ 95205 w 2130016"/>
              <a:gd name="connsiteY6" fmla="*/ 571217 h 571217"/>
              <a:gd name="connsiteX7" fmla="*/ 0 w 2130016"/>
              <a:gd name="connsiteY7" fmla="*/ 476012 h 571217"/>
              <a:gd name="connsiteX8" fmla="*/ 0 w 2130016"/>
              <a:gd name="connsiteY8" fmla="*/ 95205 h 57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16" h="571217">
                <a:moveTo>
                  <a:pt x="0" y="95205"/>
                </a:moveTo>
                <a:cubicBezTo>
                  <a:pt x="0" y="42625"/>
                  <a:pt x="42625" y="0"/>
                  <a:pt x="95205" y="0"/>
                </a:cubicBezTo>
                <a:lnTo>
                  <a:pt x="2034811" y="0"/>
                </a:lnTo>
                <a:cubicBezTo>
                  <a:pt x="2087391" y="0"/>
                  <a:pt x="2130016" y="42625"/>
                  <a:pt x="2130016" y="95205"/>
                </a:cubicBezTo>
                <a:lnTo>
                  <a:pt x="2130016" y="476012"/>
                </a:lnTo>
                <a:cubicBezTo>
                  <a:pt x="2130016" y="528592"/>
                  <a:pt x="2087391" y="571217"/>
                  <a:pt x="2034811" y="571217"/>
                </a:cubicBezTo>
                <a:lnTo>
                  <a:pt x="95205" y="571217"/>
                </a:lnTo>
                <a:cubicBezTo>
                  <a:pt x="42625" y="571217"/>
                  <a:pt x="0" y="528592"/>
                  <a:pt x="0" y="476012"/>
                </a:cubicBezTo>
                <a:lnTo>
                  <a:pt x="0" y="95205"/>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78739" tIns="96465" rIns="96465" bIns="96465" numCol="1" spcCol="1270" anchor="ctr" anchorCtr="0">
            <a:noAutofit/>
          </a:bodyPr>
          <a:lstStyle/>
          <a:p>
            <a:pPr lvl="0" algn="l" defTabSz="800100">
              <a:lnSpc>
                <a:spcPct val="90000"/>
              </a:lnSpc>
              <a:spcBef>
                <a:spcPct val="0"/>
              </a:spcBef>
              <a:spcAft>
                <a:spcPct val="35000"/>
              </a:spcAft>
            </a:pPr>
            <a:r>
              <a:rPr lang="en-US" sz="2400" b="1" kern="1200" dirty="0" err="1" smtClean="0">
                <a:effectLst>
                  <a:outerShdw blurRad="38100" dist="38100" dir="2700000" algn="tl">
                    <a:srgbClr val="000000">
                      <a:alpha val="43137"/>
                    </a:srgbClr>
                  </a:outerShdw>
                </a:effectLst>
              </a:rPr>
              <a:t>Productization</a:t>
            </a:r>
            <a:endParaRPr lang="en-US" sz="2400" b="1" kern="1200" dirty="0">
              <a:effectLst>
                <a:outerShdw blurRad="38100" dist="38100" dir="2700000" algn="tl">
                  <a:srgbClr val="000000">
                    <a:alpha val="43137"/>
                  </a:srgbClr>
                </a:outerShdw>
              </a:effectLst>
            </a:endParaRPr>
          </a:p>
        </p:txBody>
      </p:sp>
      <p:sp>
        <p:nvSpPr>
          <p:cNvPr id="35" name="Oval 34" descr="Closeup of hands holding magnifier and pen" title="Sample Picture"/>
          <p:cNvSpPr/>
          <p:nvPr/>
        </p:nvSpPr>
        <p:spPr>
          <a:xfrm>
            <a:off x="1947656" y="4518615"/>
            <a:ext cx="987923" cy="98745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36" name="Freeform 35"/>
          <p:cNvSpPr/>
          <p:nvPr/>
        </p:nvSpPr>
        <p:spPr>
          <a:xfrm>
            <a:off x="3553291" y="4102671"/>
            <a:ext cx="2955476" cy="571217"/>
          </a:xfrm>
          <a:custGeom>
            <a:avLst/>
            <a:gdLst>
              <a:gd name="connsiteX0" fmla="*/ 0 w 2130016"/>
              <a:gd name="connsiteY0" fmla="*/ 95205 h 571217"/>
              <a:gd name="connsiteX1" fmla="*/ 95205 w 2130016"/>
              <a:gd name="connsiteY1" fmla="*/ 0 h 571217"/>
              <a:gd name="connsiteX2" fmla="*/ 2034811 w 2130016"/>
              <a:gd name="connsiteY2" fmla="*/ 0 h 571217"/>
              <a:gd name="connsiteX3" fmla="*/ 2130016 w 2130016"/>
              <a:gd name="connsiteY3" fmla="*/ 95205 h 571217"/>
              <a:gd name="connsiteX4" fmla="*/ 2130016 w 2130016"/>
              <a:gd name="connsiteY4" fmla="*/ 476012 h 571217"/>
              <a:gd name="connsiteX5" fmla="*/ 2034811 w 2130016"/>
              <a:gd name="connsiteY5" fmla="*/ 571217 h 571217"/>
              <a:gd name="connsiteX6" fmla="*/ 95205 w 2130016"/>
              <a:gd name="connsiteY6" fmla="*/ 571217 h 571217"/>
              <a:gd name="connsiteX7" fmla="*/ 0 w 2130016"/>
              <a:gd name="connsiteY7" fmla="*/ 476012 h 571217"/>
              <a:gd name="connsiteX8" fmla="*/ 0 w 2130016"/>
              <a:gd name="connsiteY8" fmla="*/ 95205 h 57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16" h="571217">
                <a:moveTo>
                  <a:pt x="0" y="95205"/>
                </a:moveTo>
                <a:cubicBezTo>
                  <a:pt x="0" y="42625"/>
                  <a:pt x="42625" y="0"/>
                  <a:pt x="95205" y="0"/>
                </a:cubicBezTo>
                <a:lnTo>
                  <a:pt x="2034811" y="0"/>
                </a:lnTo>
                <a:cubicBezTo>
                  <a:pt x="2087391" y="0"/>
                  <a:pt x="2130016" y="42625"/>
                  <a:pt x="2130016" y="95205"/>
                </a:cubicBezTo>
                <a:lnTo>
                  <a:pt x="2130016" y="476012"/>
                </a:lnTo>
                <a:cubicBezTo>
                  <a:pt x="2130016" y="528592"/>
                  <a:pt x="2087391" y="571217"/>
                  <a:pt x="2034811" y="571217"/>
                </a:cubicBezTo>
                <a:lnTo>
                  <a:pt x="95205" y="571217"/>
                </a:lnTo>
                <a:cubicBezTo>
                  <a:pt x="42625" y="571217"/>
                  <a:pt x="0" y="528592"/>
                  <a:pt x="0" y="476012"/>
                </a:cubicBezTo>
                <a:lnTo>
                  <a:pt x="0" y="95205"/>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78739" tIns="88845" rIns="88845" bIns="88845" numCol="1" spcCol="1270" anchor="ctr" anchorCtr="0">
            <a:noAutofit/>
          </a:bodyPr>
          <a:lstStyle/>
          <a:p>
            <a:pPr lvl="0" algn="l" defTabSz="7112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Announcements</a:t>
            </a:r>
            <a:endParaRPr lang="en-US" sz="2400" b="1" kern="1200" dirty="0">
              <a:effectLst>
                <a:outerShdw blurRad="38100" dist="38100" dir="2700000" algn="tl">
                  <a:srgbClr val="000000">
                    <a:alpha val="43137"/>
                  </a:srgbClr>
                </a:outerShdw>
              </a:effectLst>
            </a:endParaRPr>
          </a:p>
        </p:txBody>
      </p:sp>
      <p:sp>
        <p:nvSpPr>
          <p:cNvPr id="37" name="Oval 36" descr="Closeup of hand plugging cables into computer" title="Sample Picture"/>
          <p:cNvSpPr/>
          <p:nvPr/>
        </p:nvSpPr>
        <p:spPr>
          <a:xfrm>
            <a:off x="2962542" y="3543033"/>
            <a:ext cx="987923" cy="98745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38" name="Freeform 37"/>
          <p:cNvSpPr/>
          <p:nvPr/>
        </p:nvSpPr>
        <p:spPr>
          <a:xfrm>
            <a:off x="4083548" y="2848606"/>
            <a:ext cx="4069852" cy="571217"/>
          </a:xfrm>
          <a:custGeom>
            <a:avLst/>
            <a:gdLst>
              <a:gd name="connsiteX0" fmla="*/ 0 w 2130016"/>
              <a:gd name="connsiteY0" fmla="*/ 95205 h 571217"/>
              <a:gd name="connsiteX1" fmla="*/ 95205 w 2130016"/>
              <a:gd name="connsiteY1" fmla="*/ 0 h 571217"/>
              <a:gd name="connsiteX2" fmla="*/ 2034811 w 2130016"/>
              <a:gd name="connsiteY2" fmla="*/ 0 h 571217"/>
              <a:gd name="connsiteX3" fmla="*/ 2130016 w 2130016"/>
              <a:gd name="connsiteY3" fmla="*/ 95205 h 571217"/>
              <a:gd name="connsiteX4" fmla="*/ 2130016 w 2130016"/>
              <a:gd name="connsiteY4" fmla="*/ 476012 h 571217"/>
              <a:gd name="connsiteX5" fmla="*/ 2034811 w 2130016"/>
              <a:gd name="connsiteY5" fmla="*/ 571217 h 571217"/>
              <a:gd name="connsiteX6" fmla="*/ 95205 w 2130016"/>
              <a:gd name="connsiteY6" fmla="*/ 571217 h 571217"/>
              <a:gd name="connsiteX7" fmla="*/ 0 w 2130016"/>
              <a:gd name="connsiteY7" fmla="*/ 476012 h 571217"/>
              <a:gd name="connsiteX8" fmla="*/ 0 w 2130016"/>
              <a:gd name="connsiteY8" fmla="*/ 95205 h 57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16" h="571217">
                <a:moveTo>
                  <a:pt x="0" y="95205"/>
                </a:moveTo>
                <a:cubicBezTo>
                  <a:pt x="0" y="42625"/>
                  <a:pt x="42625" y="0"/>
                  <a:pt x="95205" y="0"/>
                </a:cubicBezTo>
                <a:lnTo>
                  <a:pt x="2034811" y="0"/>
                </a:lnTo>
                <a:cubicBezTo>
                  <a:pt x="2087391" y="0"/>
                  <a:pt x="2130016" y="42625"/>
                  <a:pt x="2130016" y="95205"/>
                </a:cubicBezTo>
                <a:lnTo>
                  <a:pt x="2130016" y="476012"/>
                </a:lnTo>
                <a:cubicBezTo>
                  <a:pt x="2130016" y="528592"/>
                  <a:pt x="2087391" y="571217"/>
                  <a:pt x="2034811" y="571217"/>
                </a:cubicBezTo>
                <a:lnTo>
                  <a:pt x="95205" y="571217"/>
                </a:lnTo>
                <a:cubicBezTo>
                  <a:pt x="42625" y="571217"/>
                  <a:pt x="0" y="528592"/>
                  <a:pt x="0" y="476012"/>
                </a:cubicBezTo>
                <a:lnTo>
                  <a:pt x="0" y="95205"/>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478739" tIns="88845" rIns="88845" bIns="88845" numCol="1" spcCol="1270" anchor="ctr" anchorCtr="0">
            <a:noAutofit/>
          </a:bodyPr>
          <a:lstStyle/>
          <a:p>
            <a:pPr lvl="0" algn="l" defTabSz="7112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No Conclusions, please</a:t>
            </a:r>
            <a:endParaRPr lang="en-US" sz="2400" b="1" kern="1200" dirty="0">
              <a:effectLst>
                <a:outerShdw blurRad="38100" dist="38100" dir="2700000" algn="tl">
                  <a:srgbClr val="000000">
                    <a:alpha val="43137"/>
                  </a:srgbClr>
                </a:outerShdw>
              </a:effectLst>
            </a:endParaRPr>
          </a:p>
        </p:txBody>
      </p:sp>
      <p:sp>
        <p:nvSpPr>
          <p:cNvPr id="39" name="Oval 38" descr="Closeup of finger pushing power button" title="Sample Picture"/>
          <p:cNvSpPr/>
          <p:nvPr/>
        </p:nvSpPr>
        <p:spPr>
          <a:xfrm>
            <a:off x="3492800" y="2288967"/>
            <a:ext cx="987923" cy="98745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40" name="Freeform 39"/>
          <p:cNvSpPr/>
          <p:nvPr/>
        </p:nvSpPr>
        <p:spPr>
          <a:xfrm>
            <a:off x="4378750" y="1571976"/>
            <a:ext cx="2838827" cy="571217"/>
          </a:xfrm>
          <a:custGeom>
            <a:avLst/>
            <a:gdLst>
              <a:gd name="connsiteX0" fmla="*/ 0 w 2130016"/>
              <a:gd name="connsiteY0" fmla="*/ 95205 h 571217"/>
              <a:gd name="connsiteX1" fmla="*/ 95205 w 2130016"/>
              <a:gd name="connsiteY1" fmla="*/ 0 h 571217"/>
              <a:gd name="connsiteX2" fmla="*/ 2034811 w 2130016"/>
              <a:gd name="connsiteY2" fmla="*/ 0 h 571217"/>
              <a:gd name="connsiteX3" fmla="*/ 2130016 w 2130016"/>
              <a:gd name="connsiteY3" fmla="*/ 95205 h 571217"/>
              <a:gd name="connsiteX4" fmla="*/ 2130016 w 2130016"/>
              <a:gd name="connsiteY4" fmla="*/ 476012 h 571217"/>
              <a:gd name="connsiteX5" fmla="*/ 2034811 w 2130016"/>
              <a:gd name="connsiteY5" fmla="*/ 571217 h 571217"/>
              <a:gd name="connsiteX6" fmla="*/ 95205 w 2130016"/>
              <a:gd name="connsiteY6" fmla="*/ 571217 h 571217"/>
              <a:gd name="connsiteX7" fmla="*/ 0 w 2130016"/>
              <a:gd name="connsiteY7" fmla="*/ 476012 h 571217"/>
              <a:gd name="connsiteX8" fmla="*/ 0 w 2130016"/>
              <a:gd name="connsiteY8" fmla="*/ 95205 h 57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16" h="571217">
                <a:moveTo>
                  <a:pt x="0" y="95205"/>
                </a:moveTo>
                <a:cubicBezTo>
                  <a:pt x="0" y="42625"/>
                  <a:pt x="42625" y="0"/>
                  <a:pt x="95205" y="0"/>
                </a:cubicBezTo>
                <a:lnTo>
                  <a:pt x="2034811" y="0"/>
                </a:lnTo>
                <a:cubicBezTo>
                  <a:pt x="2087391" y="0"/>
                  <a:pt x="2130016" y="42625"/>
                  <a:pt x="2130016" y="95205"/>
                </a:cubicBezTo>
                <a:lnTo>
                  <a:pt x="2130016" y="476012"/>
                </a:lnTo>
                <a:cubicBezTo>
                  <a:pt x="2130016" y="528592"/>
                  <a:pt x="2087391" y="571217"/>
                  <a:pt x="2034811" y="571217"/>
                </a:cubicBezTo>
                <a:lnTo>
                  <a:pt x="95205" y="571217"/>
                </a:lnTo>
                <a:cubicBezTo>
                  <a:pt x="42625" y="571217"/>
                  <a:pt x="0" y="528592"/>
                  <a:pt x="0" y="476012"/>
                </a:cubicBezTo>
                <a:lnTo>
                  <a:pt x="0" y="95205"/>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478739" tIns="88845" rIns="88845" bIns="88845" numCol="1" spcCol="1270" anchor="ctr" anchorCtr="0">
            <a:noAutofit/>
          </a:bodyPr>
          <a:lstStyle/>
          <a:p>
            <a:pPr lvl="0" algn="l" defTabSz="7112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Not a Keynote!!</a:t>
            </a:r>
            <a:endParaRPr lang="en-US" sz="2400" b="1" kern="1200" dirty="0">
              <a:effectLst>
                <a:outerShdw blurRad="38100" dist="38100" dir="2700000" algn="tl">
                  <a:srgbClr val="000000">
                    <a:alpha val="43137"/>
                  </a:srgbClr>
                </a:outerShdw>
              </a:effectLst>
            </a:endParaRPr>
          </a:p>
        </p:txBody>
      </p:sp>
      <p:sp>
        <p:nvSpPr>
          <p:cNvPr id="41" name="Oval 40" descr="Closeup of hand holding pen and pointing to data in column chart" title="Sample Picture"/>
          <p:cNvSpPr/>
          <p:nvPr/>
        </p:nvSpPr>
        <p:spPr>
          <a:xfrm>
            <a:off x="3696954" y="1012338"/>
            <a:ext cx="987923" cy="987457"/>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2" name="Title 1"/>
          <p:cNvSpPr>
            <a:spLocks noGrp="1"/>
          </p:cNvSpPr>
          <p:nvPr>
            <p:ph type="title"/>
          </p:nvPr>
        </p:nvSpPr>
        <p:spPr>
          <a:xfrm>
            <a:off x="389436" y="277303"/>
            <a:ext cx="8363938" cy="637097"/>
          </a:xfrm>
        </p:spPr>
        <p:txBody>
          <a:bodyPr/>
          <a:lstStyle/>
          <a:p>
            <a:r>
              <a:rPr lang="en-US" sz="4600" dirty="0" smtClean="0"/>
              <a:t>Disclaimer</a:t>
            </a:r>
            <a:endParaRPr lang="en-US" sz="4600" dirty="0"/>
          </a:p>
        </p:txBody>
      </p:sp>
      <p:sp>
        <p:nvSpPr>
          <p:cNvPr id="4" name="Slide Number Placeholder 3"/>
          <p:cNvSpPr>
            <a:spLocks noGrp="1"/>
          </p:cNvSpPr>
          <p:nvPr>
            <p:ph type="sldNum" sz="quarter" idx="12"/>
          </p:nvPr>
        </p:nvSpPr>
        <p:spPr/>
        <p:txBody>
          <a:bodyPr/>
          <a:lstStyle/>
          <a:p>
            <a:fld id="{D238DE23-19AF-4869-9198-2E937C0385B6}" type="slidenum">
              <a:rPr lang="en-US" smtClean="0"/>
              <a:pPr/>
              <a:t>3</a:t>
            </a:fld>
            <a:endParaRPr lang="en-US"/>
          </a:p>
        </p:txBody>
      </p:sp>
      <p:grpSp>
        <p:nvGrpSpPr>
          <p:cNvPr id="11" name="Group 10"/>
          <p:cNvGrpSpPr/>
          <p:nvPr/>
        </p:nvGrpSpPr>
        <p:grpSpPr>
          <a:xfrm>
            <a:off x="457200" y="1371600"/>
            <a:ext cx="1907878" cy="2895600"/>
            <a:chOff x="914400" y="1066800"/>
            <a:chExt cx="1907878" cy="3771900"/>
          </a:xfrm>
        </p:grpSpPr>
        <p:sp>
          <p:nvSpPr>
            <p:cNvPr id="6" name="Rectangle 5"/>
            <p:cNvSpPr/>
            <p:nvPr/>
          </p:nvSpPr>
          <p:spPr bwMode="auto">
            <a:xfrm>
              <a:off x="914400" y="1066800"/>
              <a:ext cx="1907878" cy="37719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b="1"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r>
                <a:rPr lang="en-US" sz="2400" b="1"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DeWitt</a:t>
              </a:r>
            </a:p>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3518" t="8917" r="13518" b="4364"/>
            <a:stretch/>
          </p:blipFill>
          <p:spPr>
            <a:xfrm>
              <a:off x="1034976" y="1864436"/>
              <a:ext cx="1666726" cy="2836150"/>
            </a:xfrm>
            <a:prstGeom prst="rect">
              <a:avLst/>
            </a:prstGeom>
            <a:effectLst>
              <a:innerShdw blurRad="114300">
                <a:prstClr val="black"/>
              </a:innerShdw>
            </a:effectLst>
          </p:spPr>
        </p:pic>
      </p:grpSp>
      <p:sp>
        <p:nvSpPr>
          <p:cNvPr id="8" name="Multiply 7"/>
          <p:cNvSpPr/>
          <p:nvPr/>
        </p:nvSpPr>
        <p:spPr bwMode="auto">
          <a:xfrm>
            <a:off x="1219200" y="3124200"/>
            <a:ext cx="304800" cy="304800"/>
          </a:xfrm>
          <a:prstGeom prst="mathMultiply">
            <a:avLst>
              <a:gd name="adj1" fmla="val 8520"/>
            </a:avLst>
          </a:prstGeom>
          <a:solidFill>
            <a:srgbClr val="FF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a:xfrm>
            <a:off x="3048000" y="5782270"/>
            <a:ext cx="5581304" cy="923330"/>
          </a:xfrm>
          <a:prstGeom prst="rect">
            <a:avLst/>
          </a:prstGeom>
          <a:solidFill>
            <a:schemeClr val="accent2">
              <a:lumMod val="50000"/>
            </a:schemeClr>
          </a:solidFill>
          <a:effectLst>
            <a:outerShdw blurRad="63500" sx="102000" sy="102000" algn="ctr" rotWithShape="0">
              <a:prstClr val="black">
                <a:alpha val="40000"/>
              </a:prstClr>
            </a:outerShdw>
          </a:effectLst>
        </p:spPr>
        <p:txBody>
          <a:bodyPr wrap="square">
            <a:spAutoFit/>
          </a:bodyPr>
          <a:lstStyle/>
          <a:p>
            <a:r>
              <a:rPr lang="en-US" dirty="0"/>
              <a:t>Future Polybase versions continue to be designed, developed, and evaluated at the Microsoft Gray Systems Lab in </a:t>
            </a:r>
            <a:r>
              <a:rPr lang="en-US" dirty="0" smtClean="0"/>
              <a:t>Madison, WI.</a:t>
            </a:r>
            <a:endParaRPr lang="en-US" dirty="0"/>
          </a:p>
        </p:txBody>
      </p:sp>
      <p:sp>
        <p:nvSpPr>
          <p:cNvPr id="10" name="Rectangle 9"/>
          <p:cNvSpPr/>
          <p:nvPr/>
        </p:nvSpPr>
        <p:spPr>
          <a:xfrm>
            <a:off x="3352800" y="5715000"/>
            <a:ext cx="4648200" cy="646331"/>
          </a:xfrm>
          <a:prstGeom prst="rect">
            <a:avLst/>
          </a:prstGeom>
          <a:solidFill>
            <a:schemeClr val="accent3">
              <a:lumMod val="75000"/>
            </a:schemeClr>
          </a:solidFill>
          <a:effectLst>
            <a:outerShdw blurRad="63500" sx="102000" sy="102000" algn="ctr" rotWithShape="0">
              <a:prstClr val="black">
                <a:alpha val="40000"/>
              </a:prstClr>
            </a:outerShdw>
          </a:effectLst>
        </p:spPr>
        <p:txBody>
          <a:bodyPr wrap="square">
            <a:spAutoFit/>
          </a:bodyPr>
          <a:lstStyle/>
          <a:p>
            <a:r>
              <a:rPr lang="en-US" dirty="0"/>
              <a:t>The SQL PDW Team does all the hard work of productizing our prototypes.</a:t>
            </a:r>
          </a:p>
        </p:txBody>
      </p:sp>
      <p:sp>
        <p:nvSpPr>
          <p:cNvPr id="12" name="Rectangle 11"/>
          <p:cNvSpPr/>
          <p:nvPr/>
        </p:nvSpPr>
        <p:spPr>
          <a:xfrm>
            <a:off x="4038600" y="4743271"/>
            <a:ext cx="4416937" cy="646331"/>
          </a:xfrm>
          <a:prstGeom prst="rect">
            <a:avLst/>
          </a:prstGeom>
          <a:solidFill>
            <a:schemeClr val="accent4">
              <a:lumMod val="75000"/>
            </a:schemeClr>
          </a:solidFill>
          <a:effectLst>
            <a:outerShdw blurRad="63500" sx="102000" sy="102000" algn="ctr" rotWithShape="0">
              <a:prstClr val="black">
                <a:alpha val="40000"/>
              </a:prstClr>
            </a:outerShdw>
          </a:effectLst>
        </p:spPr>
        <p:txBody>
          <a:bodyPr wrap="square">
            <a:spAutoFit/>
          </a:bodyPr>
          <a:lstStyle/>
          <a:p>
            <a:r>
              <a:rPr lang="en-US" dirty="0"/>
              <a:t>Ted announced </a:t>
            </a:r>
            <a:r>
              <a:rPr lang="en-US" dirty="0" smtClean="0"/>
              <a:t>“Phase 1” </a:t>
            </a:r>
            <a:r>
              <a:rPr lang="en-US" dirty="0"/>
              <a:t>as a </a:t>
            </a:r>
            <a:r>
              <a:rPr lang="en-US" dirty="0" smtClean="0"/>
              <a:t>product</a:t>
            </a:r>
          </a:p>
          <a:p>
            <a:r>
              <a:rPr lang="en-US" dirty="0"/>
              <a:t>Quentin demoed the </a:t>
            </a:r>
            <a:r>
              <a:rPr lang="en-US" dirty="0" smtClean="0"/>
              <a:t>“Phase 2” prototype</a:t>
            </a:r>
            <a:endParaRPr lang="en-US" dirty="0"/>
          </a:p>
        </p:txBody>
      </p:sp>
      <p:sp>
        <p:nvSpPr>
          <p:cNvPr id="13" name="Rectangle 12"/>
          <p:cNvSpPr/>
          <p:nvPr/>
        </p:nvSpPr>
        <p:spPr>
          <a:xfrm>
            <a:off x="4340013" y="3505200"/>
            <a:ext cx="4572000" cy="1200329"/>
          </a:xfrm>
          <a:prstGeom prst="rect">
            <a:avLst/>
          </a:prstGeom>
          <a:solidFill>
            <a:schemeClr val="accent5">
              <a:lumMod val="75000"/>
            </a:schemeClr>
          </a:solidFill>
          <a:effectLst>
            <a:outerShdw blurRad="63500" sx="102000" sy="102000" algn="ctr" rotWithShape="0">
              <a:prstClr val="black">
                <a:alpha val="40000"/>
              </a:prstClr>
            </a:outerShdw>
          </a:effectLst>
        </p:spPr>
        <p:txBody>
          <a:bodyPr>
            <a:spAutoFit/>
          </a:bodyPr>
          <a:lstStyle/>
          <a:p>
            <a:r>
              <a:rPr lang="en-US" dirty="0"/>
              <a:t>Just because I am going to tell you about Phases 2 and 3 you should NOT reach any conclusions about what features might find their way into future products</a:t>
            </a:r>
          </a:p>
        </p:txBody>
      </p:sp>
      <p:sp>
        <p:nvSpPr>
          <p:cNvPr id="14" name="Rectangle 13"/>
          <p:cNvSpPr/>
          <p:nvPr/>
        </p:nvSpPr>
        <p:spPr>
          <a:xfrm>
            <a:off x="4900030" y="4812325"/>
            <a:ext cx="3786770" cy="940770"/>
          </a:xfrm>
          <a:prstGeom prst="rect">
            <a:avLst/>
          </a:prstGeom>
          <a:solidFill>
            <a:schemeClr val="bg1"/>
          </a:solidFill>
        </p:spPr>
        <p:txBody>
          <a:bodyPr wrap="square">
            <a:spAutoFit/>
          </a:bodyPr>
          <a:lstStyle/>
          <a:p>
            <a:pPr lvl="1"/>
            <a:r>
              <a:rPr lang="en-US" dirty="0">
                <a:solidFill>
                  <a:srgbClr val="FFFF00"/>
                </a:solidFill>
              </a:rPr>
              <a:t>Don’t forget I am just a techie type and I have ZERO control over what will actually </a:t>
            </a:r>
            <a:r>
              <a:rPr lang="en-US" dirty="0" smtClean="0">
                <a:solidFill>
                  <a:srgbClr val="FFFF00"/>
                </a:solidFill>
              </a:rPr>
              <a:t>ship.</a:t>
            </a:r>
            <a:endParaRPr lang="en-US" dirty="0">
              <a:solidFill>
                <a:srgbClr val="FFFF00"/>
              </a:solidFill>
            </a:endParaRPr>
          </a:p>
        </p:txBody>
      </p:sp>
      <p:sp>
        <p:nvSpPr>
          <p:cNvPr id="15" name="Rectangle 14"/>
          <p:cNvSpPr/>
          <p:nvPr/>
        </p:nvSpPr>
        <p:spPr>
          <a:xfrm>
            <a:off x="4943034" y="2209800"/>
            <a:ext cx="3743766" cy="923330"/>
          </a:xfrm>
          <a:prstGeom prst="rect">
            <a:avLst/>
          </a:prstGeom>
          <a:solidFill>
            <a:schemeClr val="accent6">
              <a:lumMod val="50000"/>
            </a:schemeClr>
          </a:solidFill>
          <a:effectLst>
            <a:outerShdw blurRad="63500" sx="102000" sy="102000" algn="ctr" rotWithShape="0">
              <a:prstClr val="black">
                <a:alpha val="40000"/>
              </a:prstClr>
            </a:outerShdw>
          </a:effectLst>
        </p:spPr>
        <p:txBody>
          <a:bodyPr wrap="square">
            <a:spAutoFit/>
          </a:bodyPr>
          <a:lstStyle/>
          <a:p>
            <a:r>
              <a:rPr lang="en-US" dirty="0"/>
              <a:t>Not a keynote talk. I thought you might enjoy having a deep dive into how Polybase works.</a:t>
            </a:r>
          </a:p>
        </p:txBody>
      </p:sp>
      <p:sp>
        <p:nvSpPr>
          <p:cNvPr id="43" name="Oval 42"/>
          <p:cNvSpPr/>
          <p:nvPr/>
        </p:nvSpPr>
        <p:spPr bwMode="auto">
          <a:xfrm>
            <a:off x="76200" y="5193744"/>
            <a:ext cx="987923" cy="987457"/>
          </a:xfrm>
          <a:prstGeom prst="ellipse">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4" name="Oval 43"/>
          <p:cNvSpPr/>
          <p:nvPr/>
        </p:nvSpPr>
        <p:spPr bwMode="auto">
          <a:xfrm>
            <a:off x="1936248" y="4495800"/>
            <a:ext cx="1026294" cy="1004449"/>
          </a:xfrm>
          <a:prstGeom prst="ellipse">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5" name="Oval 44"/>
          <p:cNvSpPr/>
          <p:nvPr/>
        </p:nvSpPr>
        <p:spPr bwMode="auto">
          <a:xfrm>
            <a:off x="2958738" y="3543034"/>
            <a:ext cx="1003661" cy="988348"/>
          </a:xfrm>
          <a:prstGeom prst="ellipse">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Oval 45"/>
          <p:cNvSpPr/>
          <p:nvPr/>
        </p:nvSpPr>
        <p:spPr bwMode="auto">
          <a:xfrm>
            <a:off x="3492800" y="2288967"/>
            <a:ext cx="1003000" cy="987633"/>
          </a:xfrm>
          <a:prstGeom prst="ellipse">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47" name="Group 46"/>
          <p:cNvGrpSpPr/>
          <p:nvPr/>
        </p:nvGrpSpPr>
        <p:grpSpPr>
          <a:xfrm>
            <a:off x="1906073" y="2861102"/>
            <a:ext cx="3000778" cy="2425161"/>
            <a:chOff x="1906073" y="2861102"/>
            <a:chExt cx="3000778" cy="2425161"/>
          </a:xfrm>
          <a:effectLst>
            <a:outerShdw blurRad="63500" sx="102000" sy="102000" algn="ctr" rotWithShape="0">
              <a:prstClr val="black">
                <a:alpha val="40000"/>
              </a:prstClr>
            </a:outerShdw>
          </a:effectLst>
        </p:grpSpPr>
        <p:sp>
          <p:nvSpPr>
            <p:cNvPr id="5" name="Freeform 4"/>
            <p:cNvSpPr/>
            <p:nvPr/>
          </p:nvSpPr>
          <p:spPr bwMode="auto">
            <a:xfrm>
              <a:off x="1906073" y="2975020"/>
              <a:ext cx="3000778" cy="2311243"/>
            </a:xfrm>
            <a:custGeom>
              <a:avLst/>
              <a:gdLst>
                <a:gd name="connsiteX0" fmla="*/ 0 w 3000778"/>
                <a:gd name="connsiteY0" fmla="*/ 0 h 2311243"/>
                <a:gd name="connsiteX1" fmla="*/ 1030310 w 3000778"/>
                <a:gd name="connsiteY1" fmla="*/ 218941 h 2311243"/>
                <a:gd name="connsiteX2" fmla="*/ 1700012 w 3000778"/>
                <a:gd name="connsiteY2" fmla="*/ 1249250 h 2311243"/>
                <a:gd name="connsiteX3" fmla="*/ 1931831 w 3000778"/>
                <a:gd name="connsiteY3" fmla="*/ 2060619 h 2311243"/>
                <a:gd name="connsiteX4" fmla="*/ 2485623 w 3000778"/>
                <a:gd name="connsiteY4" fmla="*/ 2279560 h 2311243"/>
                <a:gd name="connsiteX5" fmla="*/ 3000778 w 3000778"/>
                <a:gd name="connsiteY5" fmla="*/ 2305318 h 231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778" h="2311243">
                  <a:moveTo>
                    <a:pt x="0" y="0"/>
                  </a:moveTo>
                  <a:cubicBezTo>
                    <a:pt x="373487" y="5366"/>
                    <a:pt x="746975" y="10733"/>
                    <a:pt x="1030310" y="218941"/>
                  </a:cubicBezTo>
                  <a:cubicBezTo>
                    <a:pt x="1313645" y="427149"/>
                    <a:pt x="1549759" y="942304"/>
                    <a:pt x="1700012" y="1249250"/>
                  </a:cubicBezTo>
                  <a:cubicBezTo>
                    <a:pt x="1850266" y="1556196"/>
                    <a:pt x="1800896" y="1888901"/>
                    <a:pt x="1931831" y="2060619"/>
                  </a:cubicBezTo>
                  <a:cubicBezTo>
                    <a:pt x="2062766" y="2232337"/>
                    <a:pt x="2307465" y="2238777"/>
                    <a:pt x="2485623" y="2279560"/>
                  </a:cubicBezTo>
                  <a:cubicBezTo>
                    <a:pt x="2663781" y="2320343"/>
                    <a:pt x="2832279" y="2312830"/>
                    <a:pt x="3000778" y="2305318"/>
                  </a:cubicBezTo>
                </a:path>
              </a:pathLst>
            </a:custGeom>
            <a:noFill/>
            <a:ln w="317500">
              <a:solidFill>
                <a:srgbClr val="FF0000"/>
              </a:solidFill>
              <a:headEnd type="triangl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6" name="TextBox 15"/>
            <p:cNvSpPr txBox="1"/>
            <p:nvPr/>
          </p:nvSpPr>
          <p:spPr>
            <a:xfrm>
              <a:off x="2238254" y="2861102"/>
              <a:ext cx="504946" cy="415498"/>
            </a:xfrm>
            <a:prstGeom prst="rect">
              <a:avLst/>
            </a:prstGeom>
            <a:noFill/>
          </p:spPr>
          <p:txBody>
            <a:bodyPr wrap="none" lIns="0" tIns="0" rIns="0" bIns="0" rtlCol="0">
              <a:spAutoFit/>
            </a:bodyPr>
            <a:lstStyle/>
            <a:p>
              <a:r>
                <a:rPr lang="en-US" sz="27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me</a:t>
              </a:r>
            </a:p>
          </p:txBody>
        </p:sp>
      </p:grpSp>
    </p:spTree>
    <p:extLst>
      <p:ext uri="{BB962C8B-B14F-4D97-AF65-F5344CB8AC3E}">
        <p14:creationId xmlns:p14="http://schemas.microsoft.com/office/powerpoint/2010/main" val="2711994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24" presetClass="emph" presetSubtype="0" fill="hold" grpId="1" nodeType="withEffect">
                                  <p:stCondLst>
                                    <p:cond delay="0"/>
                                  </p:stCondLst>
                                  <p:childTnLst>
                                    <p:animClr clrSpc="hsl" dir="cw">
                                      <p:cBhvr override="childStyle">
                                        <p:cTn id="40" dur="500" fill="hold"/>
                                        <p:tgtEl>
                                          <p:spTgt spid="32"/>
                                        </p:tgtEl>
                                        <p:attrNameLst>
                                          <p:attrName>style.color</p:attrName>
                                        </p:attrNameLst>
                                      </p:cBhvr>
                                      <p:by>
                                        <p:hsl h="0" s="-12549" l="-25098"/>
                                      </p:by>
                                    </p:animClr>
                                    <p:animClr clrSpc="hsl" dir="cw">
                                      <p:cBhvr>
                                        <p:cTn id="41" dur="500" fill="hold"/>
                                        <p:tgtEl>
                                          <p:spTgt spid="32"/>
                                        </p:tgtEl>
                                        <p:attrNameLst>
                                          <p:attrName>fillcolor</p:attrName>
                                        </p:attrNameLst>
                                      </p:cBhvr>
                                      <p:by>
                                        <p:hsl h="0" s="-12549" l="-25098"/>
                                      </p:by>
                                    </p:animClr>
                                    <p:animClr clrSpc="hsl" dir="cw">
                                      <p:cBhvr>
                                        <p:cTn id="42" dur="500" fill="hold"/>
                                        <p:tgtEl>
                                          <p:spTgt spid="32"/>
                                        </p:tgtEl>
                                        <p:attrNameLst>
                                          <p:attrName>stroke.color</p:attrName>
                                        </p:attrNameLst>
                                      </p:cBhvr>
                                      <p:by>
                                        <p:hsl h="0" s="-12549" l="-25098"/>
                                      </p:by>
                                    </p:animClr>
                                    <p:set>
                                      <p:cBhvr>
                                        <p:cTn id="43" dur="500" fill="hold"/>
                                        <p:tgtEl>
                                          <p:spTgt spid="32"/>
                                        </p:tgtEl>
                                        <p:attrNameLst>
                                          <p:attrName>fill.type</p:attrName>
                                        </p:attrNameLst>
                                      </p:cBhvr>
                                      <p:to>
                                        <p:strVal val="solid"/>
                                      </p:to>
                                    </p:se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 presetClass="exit" presetSubtype="0" fill="hold" grpId="1" nodeType="withEffect">
                                  <p:stCondLst>
                                    <p:cond delay="0"/>
                                  </p:stCondLst>
                                  <p:childTnLst>
                                    <p:set>
                                      <p:cBhvr>
                                        <p:cTn id="56" dur="1" fill="hold">
                                          <p:stCondLst>
                                            <p:cond delay="0"/>
                                          </p:stCondLst>
                                        </p:cTn>
                                        <p:tgtEl>
                                          <p:spTgt spid="10"/>
                                        </p:tgtEl>
                                        <p:attrNameLst>
                                          <p:attrName>style.visibility</p:attrName>
                                        </p:attrNameLst>
                                      </p:cBhvr>
                                      <p:to>
                                        <p:strVal val="hidden"/>
                                      </p:to>
                                    </p:set>
                                  </p:childTnLst>
                                </p:cTn>
                              </p:par>
                              <p:par>
                                <p:cTn id="57" presetID="24" presetClass="emph" presetSubtype="0" fill="hold" grpId="1" nodeType="withEffect">
                                  <p:stCondLst>
                                    <p:cond delay="0"/>
                                  </p:stCondLst>
                                  <p:childTnLst>
                                    <p:animClr clrSpc="hsl" dir="cw">
                                      <p:cBhvr override="childStyle">
                                        <p:cTn id="58" dur="500" fill="hold"/>
                                        <p:tgtEl>
                                          <p:spTgt spid="34"/>
                                        </p:tgtEl>
                                        <p:attrNameLst>
                                          <p:attrName>style.color</p:attrName>
                                        </p:attrNameLst>
                                      </p:cBhvr>
                                      <p:by>
                                        <p:hsl h="0" s="-12549" l="-25098"/>
                                      </p:by>
                                    </p:animClr>
                                    <p:animClr clrSpc="hsl" dir="cw">
                                      <p:cBhvr>
                                        <p:cTn id="59" dur="500" fill="hold"/>
                                        <p:tgtEl>
                                          <p:spTgt spid="34"/>
                                        </p:tgtEl>
                                        <p:attrNameLst>
                                          <p:attrName>fillcolor</p:attrName>
                                        </p:attrNameLst>
                                      </p:cBhvr>
                                      <p:by>
                                        <p:hsl h="0" s="-12549" l="-25098"/>
                                      </p:by>
                                    </p:animClr>
                                    <p:animClr clrSpc="hsl" dir="cw">
                                      <p:cBhvr>
                                        <p:cTn id="60" dur="500" fill="hold"/>
                                        <p:tgtEl>
                                          <p:spTgt spid="34"/>
                                        </p:tgtEl>
                                        <p:attrNameLst>
                                          <p:attrName>stroke.color</p:attrName>
                                        </p:attrNameLst>
                                      </p:cBhvr>
                                      <p:by>
                                        <p:hsl h="0" s="-12549" l="-25098"/>
                                      </p:by>
                                    </p:animClr>
                                    <p:set>
                                      <p:cBhvr>
                                        <p:cTn id="61" dur="500" fill="hold"/>
                                        <p:tgtEl>
                                          <p:spTgt spid="34"/>
                                        </p:tgtEl>
                                        <p:attrNameLst>
                                          <p:attrName>fill.type</p:attrName>
                                        </p:attrNameLst>
                                      </p:cBhvr>
                                      <p:to>
                                        <p:strVal val="solid"/>
                                      </p:to>
                                    </p:se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12"/>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24" presetClass="emph" presetSubtype="0" fill="hold" grpId="1" nodeType="withEffect">
                                  <p:stCondLst>
                                    <p:cond delay="0"/>
                                  </p:stCondLst>
                                  <p:childTnLst>
                                    <p:animClr clrSpc="hsl" dir="cw">
                                      <p:cBhvr override="childStyle">
                                        <p:cTn id="79" dur="500" fill="hold"/>
                                        <p:tgtEl>
                                          <p:spTgt spid="36"/>
                                        </p:tgtEl>
                                        <p:attrNameLst>
                                          <p:attrName>style.color</p:attrName>
                                        </p:attrNameLst>
                                      </p:cBhvr>
                                      <p:by>
                                        <p:hsl h="0" s="-12549" l="-25098"/>
                                      </p:by>
                                    </p:animClr>
                                    <p:animClr clrSpc="hsl" dir="cw">
                                      <p:cBhvr>
                                        <p:cTn id="80" dur="500" fill="hold"/>
                                        <p:tgtEl>
                                          <p:spTgt spid="36"/>
                                        </p:tgtEl>
                                        <p:attrNameLst>
                                          <p:attrName>fillcolor</p:attrName>
                                        </p:attrNameLst>
                                      </p:cBhvr>
                                      <p:by>
                                        <p:hsl h="0" s="-12549" l="-25098"/>
                                      </p:by>
                                    </p:animClr>
                                    <p:animClr clrSpc="hsl" dir="cw">
                                      <p:cBhvr>
                                        <p:cTn id="81" dur="500" fill="hold"/>
                                        <p:tgtEl>
                                          <p:spTgt spid="36"/>
                                        </p:tgtEl>
                                        <p:attrNameLst>
                                          <p:attrName>stroke.color</p:attrName>
                                        </p:attrNameLst>
                                      </p:cBhvr>
                                      <p:by>
                                        <p:hsl h="0" s="-12549" l="-25098"/>
                                      </p:by>
                                    </p:animClr>
                                    <p:set>
                                      <p:cBhvr>
                                        <p:cTn id="82" dur="500" fill="hold"/>
                                        <p:tgtEl>
                                          <p:spTgt spid="36"/>
                                        </p:tgtEl>
                                        <p:attrNameLst>
                                          <p:attrName>fill.type</p:attrName>
                                        </p:attrNameLst>
                                      </p:cBhvr>
                                      <p:to>
                                        <p:strVal val="solid"/>
                                      </p:to>
                                    </p:set>
                                  </p:childTnLst>
                                </p:cTn>
                              </p:par>
                              <p:par>
                                <p:cTn id="83" presetID="10"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par>
                                <p:cTn id="86" presetID="10" presetClass="entr" presetSubtype="0" fill="hold"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par>
                                <p:cTn id="97" presetID="1" presetClass="exit" presetSubtype="0" fill="hold" grpId="1" nodeType="withEffect">
                                  <p:stCondLst>
                                    <p:cond delay="0"/>
                                  </p:stCondLst>
                                  <p:childTnLst>
                                    <p:set>
                                      <p:cBhvr>
                                        <p:cTn id="98" dur="1" fill="hold">
                                          <p:stCondLst>
                                            <p:cond delay="0"/>
                                          </p:stCondLst>
                                        </p:cTn>
                                        <p:tgtEl>
                                          <p:spTgt spid="1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24" presetClass="emph" presetSubtype="0" fill="hold" grpId="1" nodeType="withEffect">
                                  <p:stCondLst>
                                    <p:cond delay="0"/>
                                  </p:stCondLst>
                                  <p:childTnLst>
                                    <p:animClr clrSpc="hsl" dir="cw">
                                      <p:cBhvr override="childStyle">
                                        <p:cTn id="102" dur="500" fill="hold"/>
                                        <p:tgtEl>
                                          <p:spTgt spid="38"/>
                                        </p:tgtEl>
                                        <p:attrNameLst>
                                          <p:attrName>style.color</p:attrName>
                                        </p:attrNameLst>
                                      </p:cBhvr>
                                      <p:by>
                                        <p:hsl h="0" s="-12549" l="-25098"/>
                                      </p:by>
                                    </p:animClr>
                                    <p:animClr clrSpc="hsl" dir="cw">
                                      <p:cBhvr>
                                        <p:cTn id="103" dur="500" fill="hold"/>
                                        <p:tgtEl>
                                          <p:spTgt spid="38"/>
                                        </p:tgtEl>
                                        <p:attrNameLst>
                                          <p:attrName>fillcolor</p:attrName>
                                        </p:attrNameLst>
                                      </p:cBhvr>
                                      <p:by>
                                        <p:hsl h="0" s="-12549" l="-25098"/>
                                      </p:by>
                                    </p:animClr>
                                    <p:animClr clrSpc="hsl" dir="cw">
                                      <p:cBhvr>
                                        <p:cTn id="104" dur="500" fill="hold"/>
                                        <p:tgtEl>
                                          <p:spTgt spid="38"/>
                                        </p:tgtEl>
                                        <p:attrNameLst>
                                          <p:attrName>stroke.color</p:attrName>
                                        </p:attrNameLst>
                                      </p:cBhvr>
                                      <p:by>
                                        <p:hsl h="0" s="-12549" l="-25098"/>
                                      </p:by>
                                    </p:animClr>
                                    <p:set>
                                      <p:cBhvr>
                                        <p:cTn id="105" dur="500" fill="hold"/>
                                        <p:tgtEl>
                                          <p:spTgt spid="38"/>
                                        </p:tgtEl>
                                        <p:attrNameLst>
                                          <p:attrName>fill.type</p:attrName>
                                        </p:attrNameLst>
                                      </p:cBhvr>
                                      <p:to>
                                        <p:strVal val="solid"/>
                                      </p:to>
                                    </p:set>
                                  </p:childTnLst>
                                </p:cTn>
                              </p:par>
                              <p:par>
                                <p:cTn id="106" presetID="10"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par>
                                <p:cTn id="109" presetID="1" presetClass="exit" presetSubtype="0" fill="hold" nodeType="withEffect">
                                  <p:stCondLst>
                                    <p:cond delay="0"/>
                                  </p:stCondLst>
                                  <p:childTnLst>
                                    <p:set>
                                      <p:cBhvr>
                                        <p:cTn id="110"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6" grpId="0" animBg="1"/>
      <p:bldP spid="36" grpId="1" animBg="1"/>
      <p:bldP spid="38" grpId="0" animBg="1"/>
      <p:bldP spid="38" grpId="1" animBg="1"/>
      <p:bldP spid="40" grpId="0"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43" grpId="0" animBg="1"/>
      <p:bldP spid="44" grpId="0" animBg="1"/>
      <p:bldP spid="45"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pPr algn="ctr"/>
            <a:r>
              <a:rPr lang="en-US" sz="4400" dirty="0" smtClean="0"/>
              <a:t>Phase 1 </a:t>
            </a:r>
            <a:r>
              <a:rPr lang="en-US" sz="4400" dirty="0">
                <a:solidFill>
                  <a:schemeClr val="accent3"/>
                </a:solidFill>
              </a:rPr>
              <a:t>Technical </a:t>
            </a:r>
            <a:r>
              <a:rPr lang="en-US" sz="4400" dirty="0" smtClean="0">
                <a:solidFill>
                  <a:schemeClr val="accent3"/>
                </a:solidFill>
              </a:rPr>
              <a:t>Challenges</a:t>
            </a:r>
            <a:endParaRPr lang="en-US" sz="4400" dirty="0">
              <a:solidFill>
                <a:schemeClr val="accent3"/>
              </a:solidFill>
            </a:endParaRPr>
          </a:p>
        </p:txBody>
      </p:sp>
      <p:sp>
        <p:nvSpPr>
          <p:cNvPr id="3" name="Content Placeholder 2"/>
          <p:cNvSpPr>
            <a:spLocks noGrp="1"/>
          </p:cNvSpPr>
          <p:nvPr>
            <p:ph idx="1"/>
          </p:nvPr>
        </p:nvSpPr>
        <p:spPr>
          <a:xfrm>
            <a:off x="304800" y="1371600"/>
            <a:ext cx="4449074" cy="3274743"/>
          </a:xfrm>
        </p:spPr>
        <p:txBody>
          <a:bodyPr/>
          <a:lstStyle/>
          <a:p>
            <a:pPr marL="457200" indent="-457200">
              <a:buFont typeface="+mj-lt"/>
              <a:buAutoNum type="arabicPeriod"/>
            </a:pPr>
            <a:r>
              <a:rPr lang="en-US" sz="2800" dirty="0"/>
              <a:t>Parallelizing transfers between HDFS data nodes and PDW compute nodes</a:t>
            </a:r>
          </a:p>
          <a:p>
            <a:pPr marL="457200" indent="-457200">
              <a:buFont typeface="+mj-lt"/>
              <a:buAutoNum type="arabicPeriod"/>
            </a:pPr>
            <a:r>
              <a:rPr lang="en-US" sz="2800" dirty="0" smtClean="0"/>
              <a:t>Supporting all HDFS </a:t>
            </a:r>
            <a:r>
              <a:rPr lang="en-US" sz="2800" dirty="0"/>
              <a:t>file </a:t>
            </a:r>
            <a:r>
              <a:rPr lang="en-US" sz="2800" dirty="0" smtClean="0"/>
              <a:t/>
            </a:r>
            <a:br>
              <a:rPr lang="en-US" sz="2800" dirty="0" smtClean="0"/>
            </a:br>
            <a:r>
              <a:rPr lang="en-US" sz="2800" dirty="0" smtClean="0"/>
              <a:t>formats</a:t>
            </a:r>
            <a:endParaRPr lang="en-US" sz="2800" dirty="0"/>
          </a:p>
          <a:p>
            <a:pPr marL="457200" indent="-457200">
              <a:buFont typeface="+mj-lt"/>
              <a:buAutoNum type="arabicPeriod"/>
            </a:pPr>
            <a:r>
              <a:rPr lang="en-US" sz="2800" dirty="0"/>
              <a:t>Imposing “structure” on the “unstructured” data in </a:t>
            </a:r>
            <a:r>
              <a:rPr lang="en-US" sz="2800" dirty="0" smtClean="0"/>
              <a:t>HDFS</a:t>
            </a:r>
            <a:endParaRPr lang="en-US" sz="2800" dirty="0"/>
          </a:p>
        </p:txBody>
      </p:sp>
      <p:sp>
        <p:nvSpPr>
          <p:cNvPr id="4" name="Slide Number Placeholder 3"/>
          <p:cNvSpPr>
            <a:spLocks noGrp="1"/>
          </p:cNvSpPr>
          <p:nvPr>
            <p:ph type="sldNum" sz="quarter" idx="12"/>
          </p:nvPr>
        </p:nvSpPr>
        <p:spPr/>
        <p:txBody>
          <a:bodyPr/>
          <a:lstStyle/>
          <a:p>
            <a:fld id="{D238DE23-19AF-4869-9198-2E937C0385B6}" type="slidenum">
              <a:rPr lang="en-US" smtClean="0"/>
              <a:pPr/>
              <a:t>30</a:t>
            </a:fld>
            <a:endParaRPr lang="en-US"/>
          </a:p>
        </p:txBody>
      </p:sp>
      <p:grpSp>
        <p:nvGrpSpPr>
          <p:cNvPr id="14" name="Group 13"/>
          <p:cNvGrpSpPr/>
          <p:nvPr/>
        </p:nvGrpSpPr>
        <p:grpSpPr>
          <a:xfrm>
            <a:off x="4343400" y="1371600"/>
            <a:ext cx="4344838" cy="677108"/>
            <a:chOff x="4495800" y="1521022"/>
            <a:chExt cx="4344838" cy="677108"/>
          </a:xfrm>
        </p:grpSpPr>
        <p:sp>
          <p:nvSpPr>
            <p:cNvPr id="5" name="TextBox 4"/>
            <p:cNvSpPr txBox="1"/>
            <p:nvPr/>
          </p:nvSpPr>
          <p:spPr>
            <a:xfrm>
              <a:off x="5106838" y="1521022"/>
              <a:ext cx="3733800" cy="677108"/>
            </a:xfrm>
            <a:prstGeom prst="rect">
              <a:avLst/>
            </a:prstGeom>
            <a:solidFill>
              <a:srgbClr val="FFFF00"/>
            </a:solidFill>
            <a:ln>
              <a:solidFill>
                <a:srgbClr val="FFFF00"/>
              </a:solidFill>
            </a:ln>
          </p:spPr>
          <p:txBody>
            <a:bodyPr wrap="square" lIns="0" tIns="0" rIns="0" bIns="0" rtlCol="0">
              <a:spAutoFit/>
            </a:bodyPr>
            <a:lstStyle/>
            <a:p>
              <a:pPr marL="91440"/>
              <a:r>
                <a:rPr lang="en-US" sz="2200" dirty="0" smtClean="0">
                  <a:solidFill>
                    <a:srgbClr val="000000"/>
                  </a:solidFill>
                  <a:latin typeface="Andy" pitchFamily="66" charset="0"/>
                </a:rPr>
                <a:t>DMS processes extended with HDFS Bridge</a:t>
              </a:r>
            </a:p>
          </p:txBody>
        </p:sp>
        <p:cxnSp>
          <p:nvCxnSpPr>
            <p:cNvPr id="8" name="Straight Arrow Connector 7"/>
            <p:cNvCxnSpPr/>
            <p:nvPr/>
          </p:nvCxnSpPr>
          <p:spPr>
            <a:xfrm>
              <a:off x="4495800" y="1828799"/>
              <a:ext cx="5334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191000" y="2819400"/>
            <a:ext cx="4800600" cy="1219201"/>
            <a:chOff x="4495800" y="2362198"/>
            <a:chExt cx="4648200" cy="1371600"/>
          </a:xfrm>
        </p:grpSpPr>
        <p:sp>
          <p:nvSpPr>
            <p:cNvPr id="6" name="TextBox 5"/>
            <p:cNvSpPr txBox="1"/>
            <p:nvPr/>
          </p:nvSpPr>
          <p:spPr>
            <a:xfrm>
              <a:off x="5115464" y="2362198"/>
              <a:ext cx="4028536" cy="1371600"/>
            </a:xfrm>
            <a:prstGeom prst="rect">
              <a:avLst/>
            </a:prstGeom>
            <a:solidFill>
              <a:srgbClr val="FFFF00"/>
            </a:solidFill>
            <a:ln>
              <a:solidFill>
                <a:srgbClr val="FFFF00"/>
              </a:solidFill>
            </a:ln>
          </p:spPr>
          <p:txBody>
            <a:bodyPr wrap="square" lIns="0" tIns="0" rIns="0" bIns="0" rtlCol="0">
              <a:spAutoFit/>
            </a:bodyPr>
            <a:lstStyle/>
            <a:p>
              <a:pPr marL="91440"/>
              <a:r>
                <a:rPr lang="en-US" sz="2200" dirty="0" smtClean="0">
                  <a:solidFill>
                    <a:srgbClr val="000000"/>
                  </a:solidFill>
                  <a:latin typeface="Andy" pitchFamily="66" charset="0"/>
                </a:rPr>
                <a:t>HDFS Bridge uses standard </a:t>
              </a:r>
              <a:r>
                <a:rPr lang="en-US" sz="2200" dirty="0" err="1" smtClean="0">
                  <a:solidFill>
                    <a:srgbClr val="C00000"/>
                  </a:solidFill>
                  <a:latin typeface="Andy" pitchFamily="66" charset="0"/>
                </a:rPr>
                <a:t>RecordReaders</a:t>
              </a:r>
              <a:r>
                <a:rPr lang="en-US" sz="2200" dirty="0" smtClean="0">
                  <a:solidFill>
                    <a:srgbClr val="C00000"/>
                  </a:solidFill>
                  <a:latin typeface="Andy" pitchFamily="66" charset="0"/>
                </a:rPr>
                <a:t> </a:t>
              </a:r>
              <a:r>
                <a:rPr lang="en-US" dirty="0" smtClean="0">
                  <a:solidFill>
                    <a:srgbClr val="000000"/>
                  </a:solidFill>
                  <a:latin typeface="Andy" pitchFamily="66" charset="0"/>
                </a:rPr>
                <a:t>(from </a:t>
              </a:r>
              <a:r>
                <a:rPr lang="en-US" dirty="0" err="1" smtClean="0">
                  <a:solidFill>
                    <a:srgbClr val="000000"/>
                  </a:solidFill>
                  <a:latin typeface="Andy" pitchFamily="66" charset="0"/>
                </a:rPr>
                <a:t>InputFormats</a:t>
              </a:r>
              <a:r>
                <a:rPr lang="en-US" dirty="0" smtClean="0">
                  <a:solidFill>
                    <a:srgbClr val="000000"/>
                  </a:solidFill>
                  <a:latin typeface="Andy" pitchFamily="66" charset="0"/>
                </a:rPr>
                <a:t>)</a:t>
              </a:r>
              <a:r>
                <a:rPr lang="en-US" sz="2200" dirty="0" smtClean="0">
                  <a:solidFill>
                    <a:srgbClr val="000000"/>
                  </a:solidFill>
                  <a:latin typeface="Andy" pitchFamily="66" charset="0"/>
                </a:rPr>
                <a:t> and </a:t>
              </a:r>
              <a:r>
                <a:rPr lang="en-US" sz="2200" dirty="0" err="1" smtClean="0">
                  <a:solidFill>
                    <a:srgbClr val="C00000"/>
                  </a:solidFill>
                  <a:latin typeface="Andy" pitchFamily="66" charset="0"/>
                </a:rPr>
                <a:t>RecordWriters</a:t>
              </a:r>
              <a:r>
                <a:rPr lang="en-US" sz="2200" dirty="0" smtClean="0">
                  <a:solidFill>
                    <a:srgbClr val="C00000"/>
                  </a:solidFill>
                  <a:latin typeface="Andy" pitchFamily="66" charset="0"/>
                </a:rPr>
                <a:t> </a:t>
              </a:r>
              <a:r>
                <a:rPr lang="en-US" dirty="0" smtClean="0">
                  <a:solidFill>
                    <a:srgbClr val="000000"/>
                  </a:solidFill>
                  <a:latin typeface="Andy" pitchFamily="66" charset="0"/>
                </a:rPr>
                <a:t>(from </a:t>
              </a:r>
              <a:r>
                <a:rPr lang="en-US" dirty="0" err="1" smtClean="0">
                  <a:solidFill>
                    <a:srgbClr val="000000"/>
                  </a:solidFill>
                  <a:latin typeface="Andy" pitchFamily="66" charset="0"/>
                </a:rPr>
                <a:t>OutputFormats</a:t>
              </a:r>
              <a:r>
                <a:rPr lang="en-US" dirty="0" smtClean="0">
                  <a:solidFill>
                    <a:srgbClr val="000000"/>
                  </a:solidFill>
                  <a:latin typeface="Andy" pitchFamily="66" charset="0"/>
                </a:rPr>
                <a:t>)</a:t>
              </a:r>
            </a:p>
          </p:txBody>
        </p:sp>
        <p:cxnSp>
          <p:nvCxnSpPr>
            <p:cNvPr id="10" name="Straight Arrow Connector 9"/>
            <p:cNvCxnSpPr/>
            <p:nvPr/>
          </p:nvCxnSpPr>
          <p:spPr>
            <a:xfrm>
              <a:off x="4495800" y="2669975"/>
              <a:ext cx="5334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5236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pPr algn="ctr"/>
            <a:r>
              <a:rPr lang="en-US" sz="4400" dirty="0" smtClean="0"/>
              <a:t>Challenge #3 </a:t>
            </a:r>
            <a:r>
              <a:rPr lang="en-US" sz="4400" dirty="0" smtClean="0">
                <a:solidFill>
                  <a:schemeClr val="accent3"/>
                </a:solidFill>
              </a:rPr>
              <a:t>– Imposing Structure</a:t>
            </a:r>
            <a:endParaRPr lang="en-US" sz="4400" dirty="0">
              <a:solidFill>
                <a:schemeClr val="accent3"/>
              </a:solidFill>
            </a:endParaRPr>
          </a:p>
        </p:txBody>
      </p:sp>
      <p:sp>
        <p:nvSpPr>
          <p:cNvPr id="4" name="Slide Number Placeholder 3"/>
          <p:cNvSpPr>
            <a:spLocks noGrp="1"/>
          </p:cNvSpPr>
          <p:nvPr>
            <p:ph type="sldNum" sz="quarter" idx="12"/>
          </p:nvPr>
        </p:nvSpPr>
        <p:spPr/>
        <p:txBody>
          <a:bodyPr/>
          <a:lstStyle/>
          <a:p>
            <a:fld id="{D238DE23-19AF-4869-9198-2E937C0385B6}" type="slidenum">
              <a:rPr lang="en-US" smtClean="0">
                <a:solidFill>
                  <a:srgbClr val="FFFFFF"/>
                </a:solidFill>
              </a:rPr>
              <a:pPr/>
              <a:t>31</a:t>
            </a:fld>
            <a:endParaRPr lang="en-US">
              <a:solidFill>
                <a:srgbClr val="FFFFFF"/>
              </a:solidFill>
            </a:endParaRPr>
          </a:p>
        </p:txBody>
      </p:sp>
      <p:sp>
        <p:nvSpPr>
          <p:cNvPr id="12" name="Flowchart: Connector 11"/>
          <p:cNvSpPr/>
          <p:nvPr/>
        </p:nvSpPr>
        <p:spPr>
          <a:xfrm>
            <a:off x="4924486" y="2204588"/>
            <a:ext cx="209426" cy="209426"/>
          </a:xfrm>
          <a:prstGeom prst="flowChartConnector">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Flowchart: Connector 15"/>
          <p:cNvSpPr/>
          <p:nvPr/>
        </p:nvSpPr>
        <p:spPr>
          <a:xfrm>
            <a:off x="4924486" y="3781486"/>
            <a:ext cx="209426" cy="209426"/>
          </a:xfrm>
          <a:prstGeom prst="flowChartConnector">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Flowchart: Connector 19"/>
          <p:cNvSpPr/>
          <p:nvPr/>
        </p:nvSpPr>
        <p:spPr>
          <a:xfrm>
            <a:off x="4924486" y="5358384"/>
            <a:ext cx="209426" cy="209426"/>
          </a:xfrm>
          <a:prstGeom prst="flowChartConnector">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24" name="Group 23"/>
          <p:cNvGrpSpPr/>
          <p:nvPr/>
        </p:nvGrpSpPr>
        <p:grpSpPr>
          <a:xfrm>
            <a:off x="736685" y="994187"/>
            <a:ext cx="7035717" cy="1053331"/>
            <a:chOff x="736685" y="994187"/>
            <a:chExt cx="7035717" cy="1053331"/>
          </a:xfrm>
        </p:grpSpPr>
        <p:sp>
          <p:nvSpPr>
            <p:cNvPr id="9" name="Donut 8"/>
            <p:cNvSpPr/>
            <p:nvPr/>
          </p:nvSpPr>
          <p:spPr>
            <a:xfrm>
              <a:off x="1600201" y="994187"/>
              <a:ext cx="6172201" cy="1053331"/>
            </a:xfrm>
            <a:prstGeom prst="donut">
              <a:avLst>
                <a:gd name="adj" fmla="val 110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Freeform 10"/>
            <p:cNvSpPr/>
            <p:nvPr/>
          </p:nvSpPr>
          <p:spPr>
            <a:xfrm>
              <a:off x="1752600" y="1110085"/>
              <a:ext cx="5867400" cy="821536"/>
            </a:xfrm>
            <a:custGeom>
              <a:avLst/>
              <a:gdLst>
                <a:gd name="connsiteX0" fmla="*/ 0 w 4876807"/>
                <a:gd name="connsiteY0" fmla="*/ 410768 h 821536"/>
                <a:gd name="connsiteX1" fmla="*/ 2438404 w 4876807"/>
                <a:gd name="connsiteY1" fmla="*/ 0 h 821536"/>
                <a:gd name="connsiteX2" fmla="*/ 4876808 w 4876807"/>
                <a:gd name="connsiteY2" fmla="*/ 410768 h 821536"/>
                <a:gd name="connsiteX3" fmla="*/ 2438404 w 4876807"/>
                <a:gd name="connsiteY3" fmla="*/ 821536 h 821536"/>
                <a:gd name="connsiteX4" fmla="*/ 0 w 4876807"/>
                <a:gd name="connsiteY4" fmla="*/ 410768 h 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7" h="821536">
                  <a:moveTo>
                    <a:pt x="0" y="410768"/>
                  </a:moveTo>
                  <a:cubicBezTo>
                    <a:pt x="0" y="183907"/>
                    <a:pt x="1091711" y="0"/>
                    <a:pt x="2438404" y="0"/>
                  </a:cubicBezTo>
                  <a:cubicBezTo>
                    <a:pt x="3785097" y="0"/>
                    <a:pt x="4876808" y="183907"/>
                    <a:pt x="4876808" y="410768"/>
                  </a:cubicBezTo>
                  <a:cubicBezTo>
                    <a:pt x="4876808" y="637629"/>
                    <a:pt x="3785097" y="821536"/>
                    <a:pt x="2438404" y="821536"/>
                  </a:cubicBezTo>
                  <a:cubicBezTo>
                    <a:pt x="1091711" y="821536"/>
                    <a:pt x="0" y="637629"/>
                    <a:pt x="0" y="410768"/>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14192" tIns="120311" rIns="714192" bIns="120311" numCol="1" spcCol="1270" anchor="ctr" anchorCtr="0">
              <a:noAutofit/>
            </a:bodyPr>
            <a:lstStyle/>
            <a:p>
              <a:pPr lvl="0" algn="ctr" defTabSz="400050">
                <a:lnSpc>
                  <a:spcPct val="90000"/>
                </a:lnSpc>
                <a:spcBef>
                  <a:spcPct val="0"/>
                </a:spcBef>
                <a:spcAft>
                  <a:spcPct val="35000"/>
                </a:spcAft>
              </a:pPr>
              <a:r>
                <a:rPr lang="en-US" sz="2400" kern="1200" dirty="0" smtClean="0"/>
                <a:t>Unless pure text,  all HDFS files consist of a set of records </a:t>
              </a:r>
              <a:endParaRPr lang="en-US" sz="2400" kern="1200" dirty="0"/>
            </a:p>
          </p:txBody>
        </p:sp>
        <p:sp>
          <p:nvSpPr>
            <p:cNvPr id="10" name="Oval 9"/>
            <p:cNvSpPr/>
            <p:nvPr/>
          </p:nvSpPr>
          <p:spPr>
            <a:xfrm>
              <a:off x="736685" y="1066798"/>
              <a:ext cx="1295400" cy="979582"/>
            </a:xfrm>
            <a:prstGeom prst="ellipse">
              <a:avLst/>
            </a:prstGeom>
            <a:blipFill>
              <a:blip r:embed="rId2"/>
              <a:stretch>
                <a:fillRect/>
              </a:stretch>
            </a:blipFill>
            <a:effectLst>
              <a:innerShdw blurRad="114300">
                <a:prstClr val="black"/>
              </a:inn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5" name="Group 24"/>
          <p:cNvGrpSpPr/>
          <p:nvPr/>
        </p:nvGrpSpPr>
        <p:grpSpPr>
          <a:xfrm>
            <a:off x="304801" y="2571085"/>
            <a:ext cx="8115301" cy="1053331"/>
            <a:chOff x="304801" y="2571085"/>
            <a:chExt cx="8115301" cy="1053331"/>
          </a:xfrm>
        </p:grpSpPr>
        <p:sp>
          <p:nvSpPr>
            <p:cNvPr id="13" name="Donut 12"/>
            <p:cNvSpPr/>
            <p:nvPr/>
          </p:nvSpPr>
          <p:spPr>
            <a:xfrm>
              <a:off x="304801" y="2571085"/>
              <a:ext cx="7772398" cy="1053331"/>
            </a:xfrm>
            <a:prstGeom prst="donut">
              <a:avLst>
                <a:gd name="adj" fmla="val 110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Freeform 14"/>
            <p:cNvSpPr/>
            <p:nvPr/>
          </p:nvSpPr>
          <p:spPr>
            <a:xfrm>
              <a:off x="464821" y="2686983"/>
              <a:ext cx="7383779" cy="821536"/>
            </a:xfrm>
            <a:custGeom>
              <a:avLst/>
              <a:gdLst>
                <a:gd name="connsiteX0" fmla="*/ 0 w 5791199"/>
                <a:gd name="connsiteY0" fmla="*/ 410768 h 821536"/>
                <a:gd name="connsiteX1" fmla="*/ 2895600 w 5791199"/>
                <a:gd name="connsiteY1" fmla="*/ 0 h 821536"/>
                <a:gd name="connsiteX2" fmla="*/ 5791200 w 5791199"/>
                <a:gd name="connsiteY2" fmla="*/ 410768 h 821536"/>
                <a:gd name="connsiteX3" fmla="*/ 2895600 w 5791199"/>
                <a:gd name="connsiteY3" fmla="*/ 821536 h 821536"/>
                <a:gd name="connsiteX4" fmla="*/ 0 w 5791199"/>
                <a:gd name="connsiteY4" fmla="*/ 410768 h 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199" h="821536">
                  <a:moveTo>
                    <a:pt x="0" y="410768"/>
                  </a:moveTo>
                  <a:cubicBezTo>
                    <a:pt x="0" y="183907"/>
                    <a:pt x="1296404" y="0"/>
                    <a:pt x="2895600" y="0"/>
                  </a:cubicBezTo>
                  <a:cubicBezTo>
                    <a:pt x="4494796" y="0"/>
                    <a:pt x="5791200" y="183907"/>
                    <a:pt x="5791200" y="410768"/>
                  </a:cubicBezTo>
                  <a:cubicBezTo>
                    <a:pt x="5791200" y="637629"/>
                    <a:pt x="4494796" y="821536"/>
                    <a:pt x="2895600" y="821536"/>
                  </a:cubicBezTo>
                  <a:cubicBezTo>
                    <a:pt x="1296404" y="821536"/>
                    <a:pt x="0" y="637629"/>
                    <a:pt x="0" y="410768"/>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48101" tIns="120311" rIns="848101" bIns="120311" numCol="1" spcCol="1270" anchor="ctr" anchorCtr="0">
              <a:noAutofit/>
            </a:bodyPr>
            <a:lstStyle/>
            <a:p>
              <a:pPr lvl="0" algn="ctr" defTabSz="311150">
                <a:lnSpc>
                  <a:spcPct val="90000"/>
                </a:lnSpc>
                <a:spcBef>
                  <a:spcPct val="0"/>
                </a:spcBef>
                <a:spcAft>
                  <a:spcPct val="35000"/>
                </a:spcAft>
              </a:pPr>
              <a:r>
                <a:rPr lang="en-US" sz="2400" kern="1200" dirty="0" smtClean="0"/>
                <a:t>These records must have some inherent structure to them if they are to be useful</a:t>
              </a:r>
              <a:endParaRPr lang="en-US" sz="2400" kern="1200" dirty="0"/>
            </a:p>
          </p:txBody>
        </p:sp>
        <p:sp>
          <p:nvSpPr>
            <p:cNvPr id="14" name="Oval 13"/>
            <p:cNvSpPr/>
            <p:nvPr/>
          </p:nvSpPr>
          <p:spPr>
            <a:xfrm>
              <a:off x="7124702" y="2571085"/>
              <a:ext cx="1295400" cy="979582"/>
            </a:xfrm>
            <a:prstGeom prst="ellipse">
              <a:avLst/>
            </a:prstGeom>
            <a:blipFill>
              <a:blip r:embed="rId3"/>
              <a:stretch>
                <a:fillRect/>
              </a:stretch>
            </a:blipFill>
            <a:effectLst>
              <a:innerShdw blurRad="114300">
                <a:prstClr val="black"/>
              </a:innerShdw>
            </a:effectLst>
          </p:spPr>
          <p:style>
            <a:lnRef idx="2">
              <a:schemeClr val="lt1">
                <a:hueOff val="0"/>
                <a:satOff val="0"/>
                <a:lumOff val="0"/>
                <a:alphaOff val="0"/>
              </a:schemeClr>
            </a:lnRef>
            <a:fillRef idx="1">
              <a:schemeClr val="accent1">
                <a:tint val="50000"/>
                <a:hueOff val="-2326532"/>
                <a:satOff val="-12770"/>
                <a:lumOff val="2706"/>
                <a:alphaOff val="0"/>
              </a:schemeClr>
            </a:fillRef>
            <a:effectRef idx="0">
              <a:schemeClr val="accent1">
                <a:tint val="50000"/>
                <a:hueOff val="-2326532"/>
                <a:satOff val="-12770"/>
                <a:lumOff val="2706"/>
                <a:alphaOff val="0"/>
              </a:schemeClr>
            </a:effectRef>
            <a:fontRef idx="minor">
              <a:schemeClr val="lt1">
                <a:hueOff val="0"/>
                <a:satOff val="0"/>
                <a:lumOff val="0"/>
                <a:alphaOff val="0"/>
              </a:schemeClr>
            </a:fontRef>
          </p:style>
        </p:sp>
      </p:grpSp>
      <p:sp>
        <p:nvSpPr>
          <p:cNvPr id="6" name="Rectangle 5"/>
          <p:cNvSpPr/>
          <p:nvPr/>
        </p:nvSpPr>
        <p:spPr>
          <a:xfrm rot="20721855">
            <a:off x="-106771" y="3708008"/>
            <a:ext cx="2077457" cy="1231106"/>
          </a:xfrm>
          <a:prstGeom prst="rect">
            <a:avLst/>
          </a:prstGeom>
        </p:spPr>
        <p:txBody>
          <a:bodyPr wrap="square">
            <a:spAutoFit/>
          </a:bodyPr>
          <a:lstStyle/>
          <a:p>
            <a:pPr marL="426414" lvl="2" indent="0" algn="ctr">
              <a:buNone/>
            </a:pPr>
            <a:r>
              <a:rPr lang="en-US" i="1" dirty="0">
                <a:solidFill>
                  <a:schemeClr val="accent2"/>
                </a:solidFill>
                <a:effectLst>
                  <a:outerShdw blurRad="38100" dist="38100" dir="2700000" algn="tl">
                    <a:srgbClr val="000000">
                      <a:alpha val="43137"/>
                    </a:srgbClr>
                  </a:outerShdw>
                </a:effectLst>
              </a:rPr>
              <a:t>“structure”</a:t>
            </a:r>
            <a:r>
              <a:rPr lang="en-US" i="1" dirty="0">
                <a:effectLst>
                  <a:outerShdw blurRad="38100" dist="38100" dir="2700000" algn="tl">
                    <a:srgbClr val="000000">
                      <a:alpha val="43137"/>
                    </a:srgbClr>
                  </a:outerShdw>
                </a:effectLst>
              </a:rPr>
              <a:t> </a:t>
            </a:r>
            <a:r>
              <a:rPr lang="en-US" sz="1400" i="1" dirty="0">
                <a:solidFill>
                  <a:srgbClr val="FFFF00"/>
                </a:solidFill>
                <a:effectLst>
                  <a:outerShdw blurRad="38100" dist="38100" dir="2700000" algn="tl">
                    <a:srgbClr val="000000">
                      <a:alpha val="43137"/>
                    </a:srgbClr>
                  </a:outerShdw>
                </a:effectLst>
                <a:sym typeface="Wingdings" pitchFamily="2" charset="2"/>
              </a:rPr>
              <a:t> </a:t>
            </a:r>
            <a:r>
              <a:rPr lang="en-US" sz="1400" i="1" dirty="0">
                <a:solidFill>
                  <a:schemeClr val="accent1"/>
                </a:solidFill>
                <a:effectLst>
                  <a:outerShdw blurRad="38100" dist="38100" dir="2700000" algn="tl">
                    <a:srgbClr val="000000">
                      <a:alpha val="43137"/>
                    </a:srgbClr>
                  </a:outerShdw>
                </a:effectLst>
                <a:sym typeface="Wingdings" pitchFamily="2" charset="2"/>
              </a:rPr>
              <a:t>each record consists of one or more fields of some known type</a:t>
            </a:r>
          </a:p>
        </p:txBody>
      </p:sp>
      <p:grpSp>
        <p:nvGrpSpPr>
          <p:cNvPr id="26" name="Group 25"/>
          <p:cNvGrpSpPr/>
          <p:nvPr/>
        </p:nvGrpSpPr>
        <p:grpSpPr>
          <a:xfrm>
            <a:off x="1981200" y="4098640"/>
            <a:ext cx="6934200" cy="1227357"/>
            <a:chOff x="1981200" y="4098640"/>
            <a:chExt cx="6934200" cy="1227357"/>
          </a:xfrm>
        </p:grpSpPr>
        <p:sp>
          <p:nvSpPr>
            <p:cNvPr id="17" name="Donut 16"/>
            <p:cNvSpPr/>
            <p:nvPr/>
          </p:nvSpPr>
          <p:spPr>
            <a:xfrm>
              <a:off x="1981200" y="4114800"/>
              <a:ext cx="6095998" cy="1210402"/>
            </a:xfrm>
            <a:prstGeom prst="donut">
              <a:avLst>
                <a:gd name="adj" fmla="val 11010"/>
              </a:avLst>
            </a:prstGeom>
            <a:solidFill>
              <a:schemeClr val="bg1"/>
            </a:solidFill>
            <a:ln>
              <a:solidFill>
                <a:schemeClr val="bg1"/>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Freeform 18"/>
            <p:cNvSpPr/>
            <p:nvPr/>
          </p:nvSpPr>
          <p:spPr>
            <a:xfrm>
              <a:off x="2057397" y="4238687"/>
              <a:ext cx="5867403" cy="970616"/>
            </a:xfrm>
            <a:custGeom>
              <a:avLst/>
              <a:gdLst>
                <a:gd name="connsiteX0" fmla="*/ 0 w 5943605"/>
                <a:gd name="connsiteY0" fmla="*/ 410768 h 821536"/>
                <a:gd name="connsiteX1" fmla="*/ 2971803 w 5943605"/>
                <a:gd name="connsiteY1" fmla="*/ 0 h 821536"/>
                <a:gd name="connsiteX2" fmla="*/ 5943606 w 5943605"/>
                <a:gd name="connsiteY2" fmla="*/ 410768 h 821536"/>
                <a:gd name="connsiteX3" fmla="*/ 2971803 w 5943605"/>
                <a:gd name="connsiteY3" fmla="*/ 821536 h 821536"/>
                <a:gd name="connsiteX4" fmla="*/ 0 w 5943605"/>
                <a:gd name="connsiteY4" fmla="*/ 410768 h 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5" h="821536">
                  <a:moveTo>
                    <a:pt x="0" y="410768"/>
                  </a:moveTo>
                  <a:cubicBezTo>
                    <a:pt x="0" y="183907"/>
                    <a:pt x="1330522" y="0"/>
                    <a:pt x="2971803" y="0"/>
                  </a:cubicBezTo>
                  <a:cubicBezTo>
                    <a:pt x="4613084" y="0"/>
                    <a:pt x="5943606" y="183907"/>
                    <a:pt x="5943606" y="410768"/>
                  </a:cubicBezTo>
                  <a:cubicBezTo>
                    <a:pt x="5943606" y="637629"/>
                    <a:pt x="4613084" y="821536"/>
                    <a:pt x="2971803" y="821536"/>
                  </a:cubicBezTo>
                  <a:cubicBezTo>
                    <a:pt x="1330522" y="821536"/>
                    <a:pt x="0" y="637629"/>
                    <a:pt x="0" y="410768"/>
                  </a:cubicBezTo>
                  <a:close/>
                </a:path>
              </a:pathLst>
            </a:custGeom>
            <a:solidFill>
              <a:schemeClr val="bg2">
                <a:lumMod val="40000"/>
                <a:lumOff val="60000"/>
                <a:alpha val="90000"/>
              </a:schemeClr>
            </a:solidFill>
            <a:ln>
              <a:solidFill>
                <a:schemeClr val="bg2">
                  <a:alpha val="90000"/>
                </a:scheme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70421" tIns="120311" rIns="870421" bIns="120311" numCol="1" spcCol="1270" anchor="ctr" anchorCtr="0">
              <a:noAutofit/>
            </a:bodyPr>
            <a:lstStyle/>
            <a:p>
              <a:pPr lvl="0" algn="ctr" defTabSz="266700">
                <a:lnSpc>
                  <a:spcPct val="90000"/>
                </a:lnSpc>
                <a:spcBef>
                  <a:spcPct val="0"/>
                </a:spcBef>
                <a:spcAft>
                  <a:spcPct val="35000"/>
                </a:spcAft>
              </a:pPr>
              <a:r>
                <a:rPr lang="en-US" sz="2000" kern="1200" dirty="0" smtClean="0"/>
                <a:t>A MapReduce job typically uses a Java class to specify the structure of its input records</a:t>
              </a:r>
              <a:endParaRPr lang="en-US" sz="2000" kern="1200" dirty="0"/>
            </a:p>
          </p:txBody>
        </p:sp>
        <p:sp>
          <p:nvSpPr>
            <p:cNvPr id="18" name="Oval 17"/>
            <p:cNvSpPr/>
            <p:nvPr/>
          </p:nvSpPr>
          <p:spPr>
            <a:xfrm>
              <a:off x="7249501" y="4098640"/>
              <a:ext cx="1665899" cy="1227357"/>
            </a:xfrm>
            <a:prstGeom prst="ellipse">
              <a:avLst/>
            </a:prstGeom>
            <a:blipFill>
              <a:blip r:embed="rId4"/>
              <a:stretch>
                <a:fillRect/>
              </a:stretch>
            </a:blipFill>
            <a:effectLst>
              <a:innerShdw blurRad="114300">
                <a:prstClr val="black"/>
              </a:innerShdw>
            </a:effectLst>
          </p:spPr>
          <p:style>
            <a:lnRef idx="2">
              <a:schemeClr val="lt1">
                <a:hueOff val="0"/>
                <a:satOff val="0"/>
                <a:lumOff val="0"/>
                <a:alphaOff val="0"/>
              </a:schemeClr>
            </a:lnRef>
            <a:fillRef idx="1">
              <a:schemeClr val="accent1">
                <a:tint val="50000"/>
                <a:hueOff val="-4653064"/>
                <a:satOff val="-25541"/>
                <a:lumOff val="5413"/>
                <a:alphaOff val="0"/>
              </a:schemeClr>
            </a:fillRef>
            <a:effectRef idx="0">
              <a:schemeClr val="accent1">
                <a:tint val="50000"/>
                <a:hueOff val="-4653064"/>
                <a:satOff val="-25541"/>
                <a:lumOff val="5413"/>
                <a:alphaOff val="0"/>
              </a:schemeClr>
            </a:effectRef>
            <a:fontRef idx="minor">
              <a:schemeClr val="lt1">
                <a:hueOff val="0"/>
                <a:satOff val="0"/>
                <a:lumOff val="0"/>
                <a:alphaOff val="0"/>
              </a:schemeClr>
            </a:fontRef>
          </p:style>
        </p:sp>
      </p:grpSp>
      <p:grpSp>
        <p:nvGrpSpPr>
          <p:cNvPr id="27" name="Group 26"/>
          <p:cNvGrpSpPr/>
          <p:nvPr/>
        </p:nvGrpSpPr>
        <p:grpSpPr>
          <a:xfrm>
            <a:off x="516607" y="5486400"/>
            <a:ext cx="6874793" cy="1195100"/>
            <a:chOff x="516607" y="5567811"/>
            <a:chExt cx="6874793" cy="1195100"/>
          </a:xfrm>
        </p:grpSpPr>
        <p:sp>
          <p:nvSpPr>
            <p:cNvPr id="21" name="Donut 20"/>
            <p:cNvSpPr/>
            <p:nvPr/>
          </p:nvSpPr>
          <p:spPr>
            <a:xfrm>
              <a:off x="1739997" y="5707360"/>
              <a:ext cx="5651403" cy="1021271"/>
            </a:xfrm>
            <a:prstGeom prst="donut">
              <a:avLst>
                <a:gd name="adj" fmla="val 110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Freeform 22"/>
            <p:cNvSpPr/>
            <p:nvPr/>
          </p:nvSpPr>
          <p:spPr>
            <a:xfrm>
              <a:off x="1828801" y="5816203"/>
              <a:ext cx="5420700" cy="796531"/>
            </a:xfrm>
            <a:custGeom>
              <a:avLst/>
              <a:gdLst>
                <a:gd name="connsiteX0" fmla="*/ 0 w 4114795"/>
                <a:gd name="connsiteY0" fmla="*/ 410768 h 821536"/>
                <a:gd name="connsiteX1" fmla="*/ 2057398 w 4114795"/>
                <a:gd name="connsiteY1" fmla="*/ 0 h 821536"/>
                <a:gd name="connsiteX2" fmla="*/ 4114796 w 4114795"/>
                <a:gd name="connsiteY2" fmla="*/ 410768 h 821536"/>
                <a:gd name="connsiteX3" fmla="*/ 2057398 w 4114795"/>
                <a:gd name="connsiteY3" fmla="*/ 821536 h 821536"/>
                <a:gd name="connsiteX4" fmla="*/ 0 w 4114795"/>
                <a:gd name="connsiteY4" fmla="*/ 410768 h 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5" h="821536">
                  <a:moveTo>
                    <a:pt x="0" y="410768"/>
                  </a:moveTo>
                  <a:cubicBezTo>
                    <a:pt x="0" y="183907"/>
                    <a:pt x="921128" y="0"/>
                    <a:pt x="2057398" y="0"/>
                  </a:cubicBezTo>
                  <a:cubicBezTo>
                    <a:pt x="3193668" y="0"/>
                    <a:pt x="4114796" y="183907"/>
                    <a:pt x="4114796" y="410768"/>
                  </a:cubicBezTo>
                  <a:cubicBezTo>
                    <a:pt x="4114796" y="637629"/>
                    <a:pt x="3193668" y="821536"/>
                    <a:pt x="2057398" y="821536"/>
                  </a:cubicBezTo>
                  <a:cubicBezTo>
                    <a:pt x="921128" y="821536"/>
                    <a:pt x="0" y="637629"/>
                    <a:pt x="0" y="410768"/>
                  </a:cubicBezTo>
                  <a:close/>
                </a:path>
              </a:pathLst>
            </a:custGeom>
            <a:solidFill>
              <a:schemeClr val="accent5">
                <a:lumMod val="20000"/>
                <a:lumOff val="80000"/>
                <a:alpha val="90000"/>
              </a:scheme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2598" tIns="120311" rIns="602598" bIns="120311" numCol="1" spcCol="1270" anchor="ctr" anchorCtr="0">
              <a:noAutofit/>
            </a:bodyPr>
            <a:lstStyle/>
            <a:p>
              <a:pPr lvl="0" algn="ctr" defTabSz="266700">
                <a:lnSpc>
                  <a:spcPct val="90000"/>
                </a:lnSpc>
                <a:spcBef>
                  <a:spcPct val="0"/>
                </a:spcBef>
                <a:spcAft>
                  <a:spcPct val="35000"/>
                </a:spcAft>
              </a:pPr>
              <a:r>
                <a:rPr lang="en-US" sz="2400" kern="1200" dirty="0" smtClean="0"/>
                <a:t>Polybase employs the notion of an </a:t>
              </a:r>
              <a:r>
                <a:rPr lang="en-US" sz="2400" b="1" i="1" kern="1200" dirty="0" smtClean="0">
                  <a:solidFill>
                    <a:srgbClr val="FFFF00"/>
                  </a:solidFill>
                  <a:effectLst>
                    <a:outerShdw blurRad="38100" dist="38100" dir="2700000" algn="tl">
                      <a:srgbClr val="000000">
                        <a:alpha val="43137"/>
                      </a:srgbClr>
                    </a:outerShdw>
                  </a:effectLst>
                </a:rPr>
                <a:t>“external table”</a:t>
              </a:r>
              <a:endParaRPr lang="en-US" sz="2400" b="1" kern="1200" dirty="0">
                <a:effectLst>
                  <a:outerShdw blurRad="38100" dist="38100" dir="2700000" algn="tl">
                    <a:srgbClr val="000000">
                      <a:alpha val="43137"/>
                    </a:srgbClr>
                  </a:outerShdw>
                </a:effectLst>
              </a:endParaRPr>
            </a:p>
          </p:txBody>
        </p:sp>
        <p:sp>
          <p:nvSpPr>
            <p:cNvPr id="22" name="Oval 21"/>
            <p:cNvSpPr/>
            <p:nvPr/>
          </p:nvSpPr>
          <p:spPr>
            <a:xfrm>
              <a:off x="516607" y="5567811"/>
              <a:ext cx="1693193" cy="1195100"/>
            </a:xfrm>
            <a:prstGeom prst="ellipse">
              <a:avLst/>
            </a:prstGeom>
            <a:blipFill>
              <a:blip r:embed="rId5"/>
              <a:stretch>
                <a:fillRect/>
              </a:stretch>
            </a:blipFill>
          </p:spPr>
          <p:style>
            <a:lnRef idx="2">
              <a:schemeClr val="lt1">
                <a:hueOff val="0"/>
                <a:satOff val="0"/>
                <a:lumOff val="0"/>
                <a:alphaOff val="0"/>
              </a:schemeClr>
            </a:lnRef>
            <a:fillRef idx="1">
              <a:schemeClr val="accent1">
                <a:tint val="50000"/>
                <a:hueOff val="-6979596"/>
                <a:satOff val="-38311"/>
                <a:lumOff val="8119"/>
                <a:alphaOff val="0"/>
              </a:schemeClr>
            </a:fillRef>
            <a:effectRef idx="0">
              <a:schemeClr val="accent1">
                <a:tint val="50000"/>
                <a:hueOff val="-6979596"/>
                <a:satOff val="-38311"/>
                <a:lumOff val="8119"/>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5562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6477528" cy="623248"/>
          </a:xfrm>
        </p:spPr>
        <p:txBody>
          <a:bodyPr>
            <a:normAutofit/>
          </a:bodyPr>
          <a:lstStyle/>
          <a:p>
            <a:pPr algn="l"/>
            <a:r>
              <a:rPr lang="en-US" dirty="0" smtClean="0"/>
              <a:t>Phase 2 </a:t>
            </a:r>
            <a:r>
              <a:rPr lang="en-US" dirty="0" smtClean="0">
                <a:solidFill>
                  <a:schemeClr val="accent3"/>
                </a:solidFill>
              </a:rPr>
              <a:t>Syntax Example </a:t>
            </a:r>
            <a:endParaRPr lang="en-US" dirty="0">
              <a:solidFill>
                <a:schemeClr val="accent3"/>
              </a:solidFill>
            </a:endParaRPr>
          </a:p>
        </p:txBody>
      </p:sp>
      <p:sp>
        <p:nvSpPr>
          <p:cNvPr id="3" name="Rectangle 2"/>
          <p:cNvSpPr/>
          <p:nvPr/>
        </p:nvSpPr>
        <p:spPr>
          <a:xfrm>
            <a:off x="495425" y="1105555"/>
            <a:ext cx="8056904" cy="5447645"/>
          </a:xfrm>
          <a:prstGeom prst="rect">
            <a:avLst/>
          </a:prstGeom>
        </p:spPr>
        <p:txBody>
          <a:bodyPr wrap="square">
            <a:spAutoFit/>
          </a:bodyPr>
          <a:lstStyle/>
          <a:p>
            <a:r>
              <a:rPr lang="en-US" b="1" dirty="0" smtClean="0">
                <a:solidFill>
                  <a:srgbClr val="FFFFFF"/>
                </a:solidFill>
                <a:latin typeface="Courier New" pitchFamily="49" charset="0"/>
                <a:cs typeface="Courier New" pitchFamily="49" charset="0"/>
              </a:rPr>
              <a:t>CREATE </a:t>
            </a:r>
            <a:r>
              <a:rPr lang="en-US" b="1" dirty="0">
                <a:solidFill>
                  <a:srgbClr val="FFFFFF"/>
                </a:solidFill>
                <a:latin typeface="Courier New" pitchFamily="49" charset="0"/>
                <a:cs typeface="Courier New" pitchFamily="49" charset="0"/>
              </a:rPr>
              <a:t>HADOOP CLUSTER </a:t>
            </a:r>
            <a:r>
              <a:rPr lang="en-US" dirty="0" smtClean="0">
                <a:solidFill>
                  <a:srgbClr val="FFFFFF"/>
                </a:solidFill>
                <a:latin typeface="Courier New" pitchFamily="49" charset="0"/>
                <a:cs typeface="Courier New" pitchFamily="49" charset="0"/>
              </a:rPr>
              <a:t> </a:t>
            </a:r>
            <a:r>
              <a:rPr lang="en-US" b="1" dirty="0" smtClean="0">
                <a:solidFill>
                  <a:srgbClr val="FFFF00"/>
                </a:solidFill>
                <a:latin typeface="Courier New" pitchFamily="49" charset="0"/>
                <a:cs typeface="Courier New" pitchFamily="49" charset="0"/>
              </a:rPr>
              <a:t>GSL_HDFS_CLUSTER</a:t>
            </a:r>
            <a:endParaRPr lang="en-US" b="1" dirty="0">
              <a:solidFill>
                <a:srgbClr val="FFFF00"/>
              </a:solidFill>
              <a:latin typeface="Courier New" pitchFamily="49" charset="0"/>
              <a:cs typeface="Courier New" pitchFamily="49" charset="0"/>
            </a:endParaRPr>
          </a:p>
          <a:p>
            <a:r>
              <a:rPr lang="en-US" b="1" dirty="0">
                <a:solidFill>
                  <a:srgbClr val="FFFFFF"/>
                </a:solidFill>
                <a:latin typeface="Courier New" pitchFamily="49" charset="0"/>
                <a:cs typeface="Courier New" pitchFamily="49" charset="0"/>
              </a:rPr>
              <a:t>WITH</a:t>
            </a:r>
            <a:r>
              <a:rPr lang="en-US" dirty="0">
                <a:solidFill>
                  <a:srgbClr val="FFFFFF"/>
                </a:solidFill>
                <a:latin typeface="Courier New" pitchFamily="49" charset="0"/>
                <a:cs typeface="Courier New" pitchFamily="49" charset="0"/>
              </a:rPr>
              <a:t> </a:t>
            </a:r>
            <a:r>
              <a:rPr lang="en-US" dirty="0" smtClean="0">
                <a:solidFill>
                  <a:srgbClr val="FFFFFF"/>
                </a:solidFill>
                <a:latin typeface="Courier New" pitchFamily="49" charset="0"/>
                <a:cs typeface="Courier New" pitchFamily="49" charset="0"/>
              </a:rPr>
              <a:t>(</a:t>
            </a:r>
            <a:r>
              <a:rPr lang="en-US" dirty="0" err="1" smtClean="0">
                <a:solidFill>
                  <a:srgbClr val="FFFFFF"/>
                </a:solidFill>
                <a:latin typeface="Courier New" pitchFamily="49" charset="0"/>
                <a:cs typeface="Courier New" pitchFamily="49" charset="0"/>
              </a:rPr>
              <a:t>namenode</a:t>
            </a:r>
            <a:r>
              <a:rPr lang="en-US" dirty="0" smtClean="0">
                <a:solidFill>
                  <a:srgbClr val="FFFFFF"/>
                </a:solidFill>
                <a:latin typeface="Courier New" pitchFamily="49" charset="0"/>
                <a:cs typeface="Courier New" pitchFamily="49" charset="0"/>
              </a:rPr>
              <a:t>=‘</a:t>
            </a:r>
            <a:r>
              <a:rPr lang="en-US" dirty="0" err="1" smtClean="0">
                <a:solidFill>
                  <a:srgbClr val="FFFFFF"/>
                </a:solidFill>
                <a:latin typeface="Courier New" pitchFamily="49" charset="0"/>
                <a:cs typeface="Courier New" pitchFamily="49" charset="0"/>
              </a:rPr>
              <a:t>localhost</a:t>
            </a:r>
            <a:r>
              <a:rPr lang="en-US" dirty="0" smtClean="0">
                <a:solidFill>
                  <a:srgbClr val="FFFFFF"/>
                </a:solidFill>
                <a:latin typeface="Courier New" pitchFamily="49" charset="0"/>
                <a:cs typeface="Courier New" pitchFamily="49" charset="0"/>
              </a:rPr>
              <a:t>’, </a:t>
            </a:r>
            <a:r>
              <a:rPr lang="en-US" dirty="0" err="1" smtClean="0">
                <a:solidFill>
                  <a:srgbClr val="FFFFFF"/>
                </a:solidFill>
                <a:latin typeface="Courier New" pitchFamily="49" charset="0"/>
                <a:cs typeface="Courier New" pitchFamily="49" charset="0"/>
              </a:rPr>
              <a:t>nnport</a:t>
            </a:r>
            <a:r>
              <a:rPr lang="en-US" dirty="0" smtClean="0">
                <a:solidFill>
                  <a:srgbClr val="FFFFFF"/>
                </a:solidFill>
                <a:latin typeface="Courier New" pitchFamily="49" charset="0"/>
                <a:cs typeface="Courier New" pitchFamily="49" charset="0"/>
              </a:rPr>
              <a:t>=9000</a:t>
            </a:r>
          </a:p>
          <a:p>
            <a:r>
              <a:rPr lang="en-US" dirty="0" smtClean="0">
                <a:solidFill>
                  <a:srgbClr val="FFFFFF"/>
                </a:solidFill>
                <a:latin typeface="Courier New" pitchFamily="49" charset="0"/>
                <a:cs typeface="Courier New" pitchFamily="49" charset="0"/>
              </a:rPr>
              <a:t>      </a:t>
            </a:r>
            <a:r>
              <a:rPr lang="en-US" dirty="0" err="1" smtClean="0">
                <a:solidFill>
                  <a:srgbClr val="FFFFFF"/>
                </a:solidFill>
                <a:latin typeface="Courier New" pitchFamily="49" charset="0"/>
                <a:cs typeface="Courier New" pitchFamily="49" charset="0"/>
              </a:rPr>
              <a:t>jobtracker</a:t>
            </a:r>
            <a:r>
              <a:rPr lang="en-US" dirty="0" smtClean="0">
                <a:solidFill>
                  <a:srgbClr val="FFFFFF"/>
                </a:solidFill>
                <a:latin typeface="Courier New" pitchFamily="49" charset="0"/>
                <a:cs typeface="Courier New" pitchFamily="49" charset="0"/>
              </a:rPr>
              <a:t>=‘</a:t>
            </a:r>
            <a:r>
              <a:rPr lang="en-US" dirty="0" err="1" smtClean="0">
                <a:solidFill>
                  <a:srgbClr val="FFFFFF"/>
                </a:solidFill>
                <a:latin typeface="Courier New" pitchFamily="49" charset="0"/>
                <a:cs typeface="Courier New" pitchFamily="49" charset="0"/>
              </a:rPr>
              <a:t>localhost</a:t>
            </a:r>
            <a:r>
              <a:rPr lang="en-US" dirty="0" smtClean="0">
                <a:solidFill>
                  <a:srgbClr val="FFFFFF"/>
                </a:solidFill>
                <a:latin typeface="Courier New" pitchFamily="49" charset="0"/>
                <a:cs typeface="Courier New" pitchFamily="49" charset="0"/>
              </a:rPr>
              <a:t>’, </a:t>
            </a:r>
            <a:r>
              <a:rPr lang="en-US" dirty="0" err="1" smtClean="0">
                <a:solidFill>
                  <a:srgbClr val="FFFFFF"/>
                </a:solidFill>
                <a:latin typeface="Courier New" pitchFamily="49" charset="0"/>
                <a:cs typeface="Courier New" pitchFamily="49" charset="0"/>
              </a:rPr>
              <a:t>jtport</a:t>
            </a:r>
            <a:r>
              <a:rPr lang="en-US" dirty="0" smtClean="0">
                <a:solidFill>
                  <a:srgbClr val="FFFFFF"/>
                </a:solidFill>
                <a:latin typeface="Courier New" pitchFamily="49" charset="0"/>
                <a:cs typeface="Courier New" pitchFamily="49" charset="0"/>
              </a:rPr>
              <a:t> = 9010);</a:t>
            </a:r>
            <a:endParaRPr lang="en-US" dirty="0">
              <a:solidFill>
                <a:srgbClr val="FFFFFF"/>
              </a:solidFill>
              <a:latin typeface="Courier New" pitchFamily="49" charset="0"/>
              <a:cs typeface="Courier New" pitchFamily="49" charset="0"/>
            </a:endParaRPr>
          </a:p>
          <a:p>
            <a:endParaRPr lang="en-US" b="1" dirty="0" smtClean="0">
              <a:solidFill>
                <a:srgbClr val="FFFFFF"/>
              </a:solidFill>
              <a:latin typeface="Courier New" pitchFamily="49" charset="0"/>
              <a:cs typeface="Courier New" pitchFamily="49" charset="0"/>
            </a:endParaRPr>
          </a:p>
          <a:p>
            <a:r>
              <a:rPr lang="en-US" b="1" dirty="0" smtClean="0">
                <a:solidFill>
                  <a:srgbClr val="FFFFFF"/>
                </a:solidFill>
                <a:latin typeface="Courier New" pitchFamily="49" charset="0"/>
                <a:cs typeface="Courier New" pitchFamily="49" charset="0"/>
              </a:rPr>
              <a:t>CREATE </a:t>
            </a:r>
            <a:r>
              <a:rPr lang="en-US" b="1" dirty="0">
                <a:solidFill>
                  <a:srgbClr val="FFFFFF"/>
                </a:solidFill>
                <a:latin typeface="Courier New" pitchFamily="49" charset="0"/>
                <a:cs typeface="Courier New" pitchFamily="49" charset="0"/>
              </a:rPr>
              <a:t>HADOOP </a:t>
            </a:r>
            <a:r>
              <a:rPr lang="en-US" b="1" dirty="0" smtClean="0">
                <a:solidFill>
                  <a:srgbClr val="FFFFFF"/>
                </a:solidFill>
                <a:latin typeface="Courier New" pitchFamily="49" charset="0"/>
                <a:cs typeface="Courier New" pitchFamily="49" charset="0"/>
              </a:rPr>
              <a:t>FILEFORMAT </a:t>
            </a:r>
            <a:r>
              <a:rPr lang="en-US" b="1" dirty="0" smtClean="0">
                <a:solidFill>
                  <a:srgbClr val="FFFF00"/>
                </a:solidFill>
                <a:latin typeface="Courier New" pitchFamily="49" charset="0"/>
                <a:cs typeface="Courier New" pitchFamily="49" charset="0"/>
              </a:rPr>
              <a:t>TEXT_FORMAT</a:t>
            </a:r>
            <a:r>
              <a:rPr lang="en-US" dirty="0">
                <a:solidFill>
                  <a:srgbClr val="FF0000"/>
                </a:solidFill>
                <a:latin typeface="Courier New" pitchFamily="49" charset="0"/>
                <a:cs typeface="Courier New" pitchFamily="49" charset="0"/>
              </a:rPr>
              <a:t> </a:t>
            </a:r>
            <a:endParaRPr lang="en-US" dirty="0" smtClean="0">
              <a:solidFill>
                <a:srgbClr val="FF0000"/>
              </a:solidFill>
              <a:latin typeface="Courier New" pitchFamily="49" charset="0"/>
              <a:cs typeface="Courier New" pitchFamily="49" charset="0"/>
            </a:endParaRPr>
          </a:p>
          <a:p>
            <a:r>
              <a:rPr lang="en-US" b="1" dirty="0" smtClean="0">
                <a:solidFill>
                  <a:srgbClr val="FFFFFF"/>
                </a:solidFill>
                <a:latin typeface="Courier New" pitchFamily="49" charset="0"/>
                <a:cs typeface="Courier New" pitchFamily="49" charset="0"/>
              </a:rPr>
              <a:t>WITH</a:t>
            </a:r>
            <a:r>
              <a:rPr lang="en-US" dirty="0">
                <a:solidFill>
                  <a:srgbClr val="FFFFFF"/>
                </a:solidFill>
                <a:latin typeface="Courier New" pitchFamily="49" charset="0"/>
                <a:cs typeface="Courier New" pitchFamily="49" charset="0"/>
              </a:rPr>
              <a:t> (INPUTFORMAT = </a:t>
            </a:r>
            <a:r>
              <a:rPr lang="en-US" sz="1000" dirty="0">
                <a:solidFill>
                  <a:srgbClr val="FFFFFF"/>
                </a:solidFill>
                <a:latin typeface="Courier New" pitchFamily="49" charset="0"/>
                <a:cs typeface="Courier New" pitchFamily="49" charset="0"/>
              </a:rPr>
              <a:t>'</a:t>
            </a:r>
            <a:r>
              <a:rPr lang="en-US" sz="1000" dirty="0" err="1">
                <a:solidFill>
                  <a:srgbClr val="FFFFFF"/>
                </a:solidFill>
                <a:latin typeface="Courier New" pitchFamily="49" charset="0"/>
                <a:cs typeface="Courier New" pitchFamily="49" charset="0"/>
              </a:rPr>
              <a:t>org.apache.hadoop.mapreduce.lib.input.TextInputFormat</a:t>
            </a:r>
            <a:r>
              <a:rPr lang="en-US" sz="1000" dirty="0">
                <a:solidFill>
                  <a:srgbClr val="FFFFFF"/>
                </a:solidFill>
                <a:latin typeface="Courier New" pitchFamily="49" charset="0"/>
                <a:cs typeface="Courier New" pitchFamily="49" charset="0"/>
              </a:rPr>
              <a:t>'</a:t>
            </a:r>
            <a:r>
              <a:rPr lang="en-US" dirty="0">
                <a:solidFill>
                  <a:srgbClr val="FFFFFF"/>
                </a:solidFill>
                <a:latin typeface="Courier New" pitchFamily="49" charset="0"/>
                <a:cs typeface="Courier New" pitchFamily="49" charset="0"/>
              </a:rPr>
              <a:t>, </a:t>
            </a:r>
          </a:p>
          <a:p>
            <a:r>
              <a:rPr lang="en-US" dirty="0">
                <a:solidFill>
                  <a:srgbClr val="FFFFFF"/>
                </a:solidFill>
                <a:latin typeface="Courier New" pitchFamily="49" charset="0"/>
                <a:cs typeface="Courier New" pitchFamily="49" charset="0"/>
              </a:rPr>
              <a:t>     </a:t>
            </a:r>
            <a:r>
              <a:rPr lang="en-US" dirty="0" smtClean="0">
                <a:solidFill>
                  <a:srgbClr val="FFFFFF"/>
                </a:solidFill>
                <a:latin typeface="Courier New" pitchFamily="49" charset="0"/>
                <a:cs typeface="Courier New" pitchFamily="49" charset="0"/>
              </a:rPr>
              <a:t> OUTPUTFORMAT </a:t>
            </a:r>
            <a:r>
              <a:rPr lang="en-US" dirty="0">
                <a:solidFill>
                  <a:srgbClr val="FFFFFF"/>
                </a:solidFill>
                <a:latin typeface="Courier New" pitchFamily="49" charset="0"/>
                <a:cs typeface="Courier New" pitchFamily="49" charset="0"/>
              </a:rPr>
              <a:t>= </a:t>
            </a:r>
            <a:r>
              <a:rPr lang="en-US" sz="1000" dirty="0">
                <a:solidFill>
                  <a:srgbClr val="FFFFFF"/>
                </a:solidFill>
                <a:latin typeface="Courier New" pitchFamily="49" charset="0"/>
                <a:cs typeface="Courier New" pitchFamily="49" charset="0"/>
              </a:rPr>
              <a:t>'</a:t>
            </a:r>
            <a:r>
              <a:rPr lang="en-US" sz="1000" dirty="0" err="1">
                <a:solidFill>
                  <a:srgbClr val="FFFFFF"/>
                </a:solidFill>
                <a:latin typeface="Courier New" pitchFamily="49" charset="0"/>
                <a:cs typeface="Courier New" pitchFamily="49" charset="0"/>
              </a:rPr>
              <a:t>org.apache.hadoop.mapreduce.lib.output.TextOutputFormat</a:t>
            </a:r>
            <a:r>
              <a:rPr lang="en-US" sz="1000" dirty="0">
                <a:solidFill>
                  <a:srgbClr val="FFFFFF"/>
                </a:solidFill>
                <a:latin typeface="Courier New" pitchFamily="49" charset="0"/>
                <a:cs typeface="Courier New" pitchFamily="49" charset="0"/>
              </a:rPr>
              <a:t>'</a:t>
            </a:r>
            <a:r>
              <a:rPr lang="en-US" dirty="0">
                <a:solidFill>
                  <a:srgbClr val="FFFFFF"/>
                </a:solidFill>
                <a:latin typeface="Courier New" pitchFamily="49" charset="0"/>
                <a:cs typeface="Courier New" pitchFamily="49" charset="0"/>
              </a:rPr>
              <a:t>,</a:t>
            </a:r>
          </a:p>
          <a:p>
            <a:r>
              <a:rPr lang="en-US" dirty="0" smtClean="0">
                <a:solidFill>
                  <a:srgbClr val="FFFFFF"/>
                </a:solidFill>
                <a:latin typeface="Courier New" pitchFamily="49" charset="0"/>
                <a:cs typeface="Courier New" pitchFamily="49" charset="0"/>
              </a:rPr>
              <a:t>      ROW_DELIMITER </a:t>
            </a:r>
            <a:r>
              <a:rPr lang="en-US" dirty="0">
                <a:solidFill>
                  <a:srgbClr val="FFFFFF"/>
                </a:solidFill>
                <a:latin typeface="Courier New" pitchFamily="49" charset="0"/>
                <a:cs typeface="Courier New" pitchFamily="49" charset="0"/>
              </a:rPr>
              <a:t>= '0x7c0x0d0x0a',  	</a:t>
            </a:r>
          </a:p>
          <a:p>
            <a:r>
              <a:rPr lang="en-US" dirty="0">
                <a:solidFill>
                  <a:srgbClr val="FFFFFF"/>
                </a:solidFill>
                <a:latin typeface="Courier New" pitchFamily="49" charset="0"/>
                <a:cs typeface="Courier New" pitchFamily="49" charset="0"/>
              </a:rPr>
              <a:t> </a:t>
            </a:r>
            <a:r>
              <a:rPr lang="en-US" dirty="0" smtClean="0">
                <a:solidFill>
                  <a:srgbClr val="FFFFFF"/>
                </a:solidFill>
                <a:latin typeface="Courier New" pitchFamily="49" charset="0"/>
                <a:cs typeface="Courier New" pitchFamily="49" charset="0"/>
              </a:rPr>
              <a:t>     COLUMN_DELIMITER </a:t>
            </a:r>
            <a:r>
              <a:rPr lang="en-US" dirty="0">
                <a:solidFill>
                  <a:srgbClr val="FFFFFF"/>
                </a:solidFill>
                <a:latin typeface="Courier New" pitchFamily="49" charset="0"/>
                <a:cs typeface="Courier New" pitchFamily="49" charset="0"/>
              </a:rPr>
              <a:t>= </a:t>
            </a:r>
            <a:r>
              <a:rPr lang="en-US" dirty="0" smtClean="0">
                <a:solidFill>
                  <a:srgbClr val="FFFFFF"/>
                </a:solidFill>
                <a:latin typeface="Courier New" pitchFamily="49" charset="0"/>
                <a:cs typeface="Courier New" pitchFamily="49" charset="0"/>
              </a:rPr>
              <a:t>'0x7c‘);</a:t>
            </a:r>
            <a:endParaRPr lang="en-US" dirty="0">
              <a:solidFill>
                <a:srgbClr val="FFFFFF"/>
              </a:solidFill>
              <a:latin typeface="Courier New" pitchFamily="49" charset="0"/>
              <a:cs typeface="Courier New" pitchFamily="49" charset="0"/>
            </a:endParaRPr>
          </a:p>
          <a:p>
            <a:endParaRPr lang="en-US" b="1" dirty="0" smtClean="0">
              <a:solidFill>
                <a:srgbClr val="FFFFFF"/>
              </a:solidFill>
              <a:latin typeface="Courier New" pitchFamily="49" charset="0"/>
              <a:cs typeface="Courier New" pitchFamily="49" charset="0"/>
            </a:endParaRPr>
          </a:p>
          <a:p>
            <a:r>
              <a:rPr lang="en-US" b="1" dirty="0" smtClean="0">
                <a:solidFill>
                  <a:srgbClr val="FFFFFF"/>
                </a:solidFill>
                <a:latin typeface="Courier New" pitchFamily="49" charset="0"/>
                <a:cs typeface="Courier New" pitchFamily="49" charset="0"/>
              </a:rPr>
              <a:t>CREATE </a:t>
            </a:r>
            <a:r>
              <a:rPr lang="en-US" b="1" dirty="0" smtClean="0">
                <a:solidFill>
                  <a:schemeClr val="accent4"/>
                </a:solidFill>
                <a:latin typeface="Courier New" pitchFamily="49" charset="0"/>
                <a:cs typeface="Courier New" pitchFamily="49" charset="0"/>
              </a:rPr>
              <a:t>EXTERNAL </a:t>
            </a:r>
            <a:r>
              <a:rPr lang="en-US" b="1" dirty="0" smtClean="0">
                <a:solidFill>
                  <a:srgbClr val="FFFFFF"/>
                </a:solidFill>
                <a:latin typeface="Courier New" pitchFamily="49" charset="0"/>
                <a:cs typeface="Courier New" pitchFamily="49" charset="0"/>
              </a:rPr>
              <a:t>TABLE</a:t>
            </a:r>
            <a:r>
              <a:rPr lang="en-US" dirty="0" smtClean="0">
                <a:solidFill>
                  <a:srgbClr val="FFFFFF"/>
                </a:solidFill>
                <a:latin typeface="Courier New" pitchFamily="49" charset="0"/>
                <a:cs typeface="Courier New" pitchFamily="49" charset="0"/>
              </a:rPr>
              <a:t> </a:t>
            </a:r>
            <a:r>
              <a:rPr lang="en-US" b="1" dirty="0" err="1">
                <a:solidFill>
                  <a:srgbClr val="FFFF00"/>
                </a:solidFill>
                <a:latin typeface="Courier New" pitchFamily="49" charset="0"/>
                <a:cs typeface="Courier New" pitchFamily="49" charset="0"/>
              </a:rPr>
              <a:t>hdfsCustomer</a:t>
            </a:r>
            <a:r>
              <a:rPr lang="en-US" dirty="0">
                <a:solidFill>
                  <a:srgbClr val="FFFFFF"/>
                </a:solidFill>
                <a:latin typeface="Courier New" pitchFamily="49" charset="0"/>
                <a:cs typeface="Courier New" pitchFamily="49" charset="0"/>
              </a:rPr>
              <a:t/>
            </a:r>
            <a:br>
              <a:rPr lang="en-US" dirty="0">
                <a:solidFill>
                  <a:srgbClr val="FFFFFF"/>
                </a:solidFill>
                <a:latin typeface="Courier New" pitchFamily="49" charset="0"/>
                <a:cs typeface="Courier New" pitchFamily="49" charset="0"/>
              </a:rPr>
            </a:br>
            <a:r>
              <a:rPr lang="en-US" dirty="0">
                <a:solidFill>
                  <a:srgbClr val="FFFFFF"/>
                </a:solidFill>
                <a:latin typeface="Courier New" pitchFamily="49" charset="0"/>
                <a:cs typeface="Courier New" pitchFamily="49" charset="0"/>
              </a:rPr>
              <a:t>  ( </a:t>
            </a:r>
            <a:r>
              <a:rPr lang="en-US" dirty="0" err="1">
                <a:solidFill>
                  <a:srgbClr val="FFFFFF"/>
                </a:solidFill>
                <a:latin typeface="Courier New" pitchFamily="49" charset="0"/>
                <a:cs typeface="Courier New" pitchFamily="49" charset="0"/>
              </a:rPr>
              <a:t>c_custkey</a:t>
            </a:r>
            <a:r>
              <a:rPr lang="en-US" dirty="0">
                <a:solidFill>
                  <a:srgbClr val="FFFFFF"/>
                </a:solidFill>
                <a:latin typeface="Courier New" pitchFamily="49" charset="0"/>
                <a:cs typeface="Courier New" pitchFamily="49" charset="0"/>
              </a:rPr>
              <a:t>       </a:t>
            </a:r>
            <a:r>
              <a:rPr lang="en-US" b="1" dirty="0" err="1">
                <a:solidFill>
                  <a:srgbClr val="FFFFFF"/>
                </a:solidFill>
                <a:latin typeface="Courier New" pitchFamily="49" charset="0"/>
                <a:cs typeface="Courier New" pitchFamily="49" charset="0"/>
              </a:rPr>
              <a:t>bigint</a:t>
            </a:r>
            <a:r>
              <a:rPr lang="en-US" dirty="0">
                <a:solidFill>
                  <a:srgbClr val="FFFFFF"/>
                </a:solidFill>
                <a:latin typeface="Courier New" pitchFamily="49" charset="0"/>
                <a:cs typeface="Courier New" pitchFamily="49" charset="0"/>
              </a:rPr>
              <a:t> </a:t>
            </a:r>
            <a:r>
              <a:rPr lang="en-US" b="1" dirty="0">
                <a:solidFill>
                  <a:srgbClr val="FFFFFF"/>
                </a:solidFill>
                <a:latin typeface="Courier New" pitchFamily="49" charset="0"/>
                <a:cs typeface="Courier New" pitchFamily="49" charset="0"/>
              </a:rPr>
              <a:t>not</a:t>
            </a:r>
            <a:r>
              <a:rPr lang="en-US" dirty="0">
                <a:solidFill>
                  <a:srgbClr val="FFFFFF"/>
                </a:solidFill>
                <a:latin typeface="Courier New" pitchFamily="49" charset="0"/>
                <a:cs typeface="Courier New" pitchFamily="49" charset="0"/>
              </a:rPr>
              <a:t> </a:t>
            </a:r>
            <a:r>
              <a:rPr lang="en-US" b="1" dirty="0">
                <a:solidFill>
                  <a:srgbClr val="FFFFFF"/>
                </a:solidFill>
                <a:latin typeface="Courier New" pitchFamily="49" charset="0"/>
                <a:cs typeface="Courier New" pitchFamily="49" charset="0"/>
              </a:rPr>
              <a:t>null</a:t>
            </a:r>
            <a:r>
              <a:rPr lang="en-US" dirty="0">
                <a:solidFill>
                  <a:srgbClr val="FFFFFF"/>
                </a:solidFill>
                <a:latin typeface="Courier New" pitchFamily="49" charset="0"/>
                <a:cs typeface="Courier New" pitchFamily="49" charset="0"/>
              </a:rPr>
              <a:t>,    </a:t>
            </a:r>
            <a:br>
              <a:rPr lang="en-US" dirty="0">
                <a:solidFill>
                  <a:srgbClr val="FFFFFF"/>
                </a:solidFill>
                <a:latin typeface="Courier New" pitchFamily="49" charset="0"/>
                <a:cs typeface="Courier New" pitchFamily="49" charset="0"/>
              </a:rPr>
            </a:br>
            <a:r>
              <a:rPr lang="en-US" dirty="0">
                <a:solidFill>
                  <a:srgbClr val="FFFFFF"/>
                </a:solidFill>
                <a:latin typeface="Courier New" pitchFamily="49" charset="0"/>
                <a:cs typeface="Courier New" pitchFamily="49" charset="0"/>
              </a:rPr>
              <a:t>    </a:t>
            </a:r>
            <a:r>
              <a:rPr lang="en-US" dirty="0" err="1">
                <a:solidFill>
                  <a:srgbClr val="FFFFFF"/>
                </a:solidFill>
                <a:latin typeface="Courier New" pitchFamily="49" charset="0"/>
                <a:cs typeface="Courier New" pitchFamily="49" charset="0"/>
              </a:rPr>
              <a:t>c_name</a:t>
            </a:r>
            <a:r>
              <a:rPr lang="en-US" dirty="0">
                <a:solidFill>
                  <a:srgbClr val="FFFFFF"/>
                </a:solidFill>
                <a:latin typeface="Courier New" pitchFamily="49" charset="0"/>
                <a:cs typeface="Courier New" pitchFamily="49" charset="0"/>
              </a:rPr>
              <a:t>          </a:t>
            </a:r>
            <a:r>
              <a:rPr lang="en-US" b="1" dirty="0" err="1">
                <a:solidFill>
                  <a:srgbClr val="FFFFFF"/>
                </a:solidFill>
                <a:latin typeface="Courier New" pitchFamily="49" charset="0"/>
                <a:cs typeface="Courier New" pitchFamily="49" charset="0"/>
              </a:rPr>
              <a:t>varchar</a:t>
            </a:r>
            <a:r>
              <a:rPr lang="en-US" dirty="0">
                <a:solidFill>
                  <a:srgbClr val="FFFFFF"/>
                </a:solidFill>
                <a:latin typeface="Courier New" pitchFamily="49" charset="0"/>
                <a:cs typeface="Courier New" pitchFamily="49" charset="0"/>
              </a:rPr>
              <a:t>(25) </a:t>
            </a:r>
            <a:r>
              <a:rPr lang="en-US" b="1" dirty="0">
                <a:solidFill>
                  <a:srgbClr val="FFFFFF"/>
                </a:solidFill>
                <a:latin typeface="Courier New" pitchFamily="49" charset="0"/>
                <a:cs typeface="Courier New" pitchFamily="49" charset="0"/>
              </a:rPr>
              <a:t>not</a:t>
            </a:r>
            <a:r>
              <a:rPr lang="en-US" dirty="0">
                <a:solidFill>
                  <a:srgbClr val="FFFFFF"/>
                </a:solidFill>
                <a:latin typeface="Courier New" pitchFamily="49" charset="0"/>
                <a:cs typeface="Courier New" pitchFamily="49" charset="0"/>
              </a:rPr>
              <a:t> </a:t>
            </a:r>
            <a:r>
              <a:rPr lang="en-US" b="1" dirty="0">
                <a:solidFill>
                  <a:srgbClr val="FFFFFF"/>
                </a:solidFill>
                <a:latin typeface="Courier New" pitchFamily="49" charset="0"/>
                <a:cs typeface="Courier New" pitchFamily="49" charset="0"/>
              </a:rPr>
              <a:t>null</a:t>
            </a:r>
            <a:r>
              <a:rPr lang="en-US" dirty="0">
                <a:solidFill>
                  <a:srgbClr val="FFFFFF"/>
                </a:solidFill>
                <a:latin typeface="Courier New" pitchFamily="49" charset="0"/>
                <a:cs typeface="Courier New" pitchFamily="49" charset="0"/>
              </a:rPr>
              <a:t>,</a:t>
            </a:r>
            <a:br>
              <a:rPr lang="en-US" dirty="0">
                <a:solidFill>
                  <a:srgbClr val="FFFFFF"/>
                </a:solidFill>
                <a:latin typeface="Courier New" pitchFamily="49" charset="0"/>
                <a:cs typeface="Courier New" pitchFamily="49" charset="0"/>
              </a:rPr>
            </a:br>
            <a:r>
              <a:rPr lang="en-US" dirty="0">
                <a:solidFill>
                  <a:srgbClr val="FFFFFF"/>
                </a:solidFill>
                <a:latin typeface="Courier New" pitchFamily="49" charset="0"/>
                <a:cs typeface="Courier New" pitchFamily="49" charset="0"/>
              </a:rPr>
              <a:t>    </a:t>
            </a:r>
            <a:r>
              <a:rPr lang="en-US" dirty="0" err="1">
                <a:solidFill>
                  <a:srgbClr val="FFFFFF"/>
                </a:solidFill>
                <a:latin typeface="Courier New" pitchFamily="49" charset="0"/>
                <a:cs typeface="Courier New" pitchFamily="49" charset="0"/>
              </a:rPr>
              <a:t>c_address</a:t>
            </a:r>
            <a:r>
              <a:rPr lang="en-US" dirty="0">
                <a:solidFill>
                  <a:srgbClr val="FFFFFF"/>
                </a:solidFill>
                <a:latin typeface="Courier New" pitchFamily="49" charset="0"/>
                <a:cs typeface="Courier New" pitchFamily="49" charset="0"/>
              </a:rPr>
              <a:t>       </a:t>
            </a:r>
            <a:r>
              <a:rPr lang="en-US" b="1" dirty="0" err="1">
                <a:solidFill>
                  <a:srgbClr val="FFFFFF"/>
                </a:solidFill>
                <a:latin typeface="Courier New" pitchFamily="49" charset="0"/>
                <a:cs typeface="Courier New" pitchFamily="49" charset="0"/>
              </a:rPr>
              <a:t>varchar</a:t>
            </a:r>
            <a:r>
              <a:rPr lang="en-US" dirty="0">
                <a:solidFill>
                  <a:srgbClr val="FFFFFF"/>
                </a:solidFill>
                <a:latin typeface="Courier New" pitchFamily="49" charset="0"/>
                <a:cs typeface="Courier New" pitchFamily="49" charset="0"/>
              </a:rPr>
              <a:t>(40) </a:t>
            </a:r>
            <a:r>
              <a:rPr lang="en-US" b="1" dirty="0">
                <a:solidFill>
                  <a:srgbClr val="FFFFFF"/>
                </a:solidFill>
                <a:latin typeface="Courier New" pitchFamily="49" charset="0"/>
                <a:cs typeface="Courier New" pitchFamily="49" charset="0"/>
              </a:rPr>
              <a:t>not</a:t>
            </a:r>
            <a:r>
              <a:rPr lang="en-US" dirty="0">
                <a:solidFill>
                  <a:srgbClr val="FFFFFF"/>
                </a:solidFill>
                <a:latin typeface="Courier New" pitchFamily="49" charset="0"/>
                <a:cs typeface="Courier New" pitchFamily="49" charset="0"/>
              </a:rPr>
              <a:t> </a:t>
            </a:r>
            <a:r>
              <a:rPr lang="en-US" b="1" dirty="0">
                <a:solidFill>
                  <a:srgbClr val="FFFFFF"/>
                </a:solidFill>
                <a:latin typeface="Courier New" pitchFamily="49" charset="0"/>
                <a:cs typeface="Courier New" pitchFamily="49" charset="0"/>
              </a:rPr>
              <a:t>null</a:t>
            </a:r>
            <a:r>
              <a:rPr lang="en-US" dirty="0">
                <a:solidFill>
                  <a:srgbClr val="FFFFFF"/>
                </a:solidFill>
                <a:latin typeface="Courier New" pitchFamily="49" charset="0"/>
                <a:cs typeface="Courier New" pitchFamily="49" charset="0"/>
              </a:rPr>
              <a:t>,</a:t>
            </a:r>
            <a:br>
              <a:rPr lang="en-US" dirty="0">
                <a:solidFill>
                  <a:srgbClr val="FFFFFF"/>
                </a:solidFill>
                <a:latin typeface="Courier New" pitchFamily="49" charset="0"/>
                <a:cs typeface="Courier New" pitchFamily="49" charset="0"/>
              </a:rPr>
            </a:br>
            <a:r>
              <a:rPr lang="en-US" dirty="0">
                <a:solidFill>
                  <a:srgbClr val="FFFFFF"/>
                </a:solidFill>
                <a:latin typeface="Courier New" pitchFamily="49" charset="0"/>
                <a:cs typeface="Courier New" pitchFamily="49" charset="0"/>
              </a:rPr>
              <a:t>    </a:t>
            </a:r>
            <a:r>
              <a:rPr lang="en-US" dirty="0" err="1">
                <a:solidFill>
                  <a:srgbClr val="FFFFFF"/>
                </a:solidFill>
                <a:latin typeface="Courier New" pitchFamily="49" charset="0"/>
                <a:cs typeface="Courier New" pitchFamily="49" charset="0"/>
              </a:rPr>
              <a:t>c_nationkey</a:t>
            </a:r>
            <a:r>
              <a:rPr lang="en-US" dirty="0">
                <a:solidFill>
                  <a:srgbClr val="FFFFFF"/>
                </a:solidFill>
                <a:latin typeface="Courier New" pitchFamily="49" charset="0"/>
                <a:cs typeface="Courier New" pitchFamily="49" charset="0"/>
              </a:rPr>
              <a:t>     </a:t>
            </a:r>
            <a:r>
              <a:rPr lang="en-US" b="1" dirty="0">
                <a:solidFill>
                  <a:srgbClr val="FFFFFF"/>
                </a:solidFill>
                <a:latin typeface="Courier New" pitchFamily="49" charset="0"/>
                <a:cs typeface="Courier New" pitchFamily="49" charset="0"/>
              </a:rPr>
              <a:t>integer</a:t>
            </a:r>
            <a:r>
              <a:rPr lang="en-US" dirty="0">
                <a:solidFill>
                  <a:srgbClr val="FFFFFF"/>
                </a:solidFill>
                <a:latin typeface="Courier New" pitchFamily="49" charset="0"/>
                <a:cs typeface="Courier New" pitchFamily="49" charset="0"/>
              </a:rPr>
              <a:t> </a:t>
            </a:r>
            <a:r>
              <a:rPr lang="en-US" b="1" dirty="0">
                <a:solidFill>
                  <a:srgbClr val="FFFFFF"/>
                </a:solidFill>
                <a:latin typeface="Courier New" pitchFamily="49" charset="0"/>
                <a:cs typeface="Courier New" pitchFamily="49" charset="0"/>
              </a:rPr>
              <a:t>not</a:t>
            </a:r>
            <a:r>
              <a:rPr lang="en-US" dirty="0">
                <a:solidFill>
                  <a:srgbClr val="FFFFFF"/>
                </a:solidFill>
                <a:latin typeface="Courier New" pitchFamily="49" charset="0"/>
                <a:cs typeface="Courier New" pitchFamily="49" charset="0"/>
              </a:rPr>
              <a:t> </a:t>
            </a:r>
            <a:r>
              <a:rPr lang="en-US" b="1" dirty="0">
                <a:solidFill>
                  <a:srgbClr val="FFFFFF"/>
                </a:solidFill>
                <a:latin typeface="Courier New" pitchFamily="49" charset="0"/>
                <a:cs typeface="Courier New" pitchFamily="49" charset="0"/>
              </a:rPr>
              <a:t>null</a:t>
            </a:r>
            <a:r>
              <a:rPr lang="en-US" dirty="0" smtClean="0">
                <a:solidFill>
                  <a:srgbClr val="FFFFFF"/>
                </a:solidFill>
                <a:latin typeface="Courier New" pitchFamily="49" charset="0"/>
                <a:cs typeface="Courier New" pitchFamily="49" charset="0"/>
              </a:rPr>
              <a:t>,</a:t>
            </a:r>
            <a:br>
              <a:rPr lang="en-US" dirty="0" smtClean="0">
                <a:solidFill>
                  <a:srgbClr val="FFFFFF"/>
                </a:solidFill>
                <a:latin typeface="Courier New" pitchFamily="49" charset="0"/>
                <a:cs typeface="Courier New" pitchFamily="49" charset="0"/>
              </a:rPr>
            </a:br>
            <a:r>
              <a:rPr lang="en-US" dirty="0" smtClean="0">
                <a:solidFill>
                  <a:srgbClr val="FFFFFF"/>
                </a:solidFill>
                <a:latin typeface="Courier New" pitchFamily="49" charset="0"/>
                <a:cs typeface="Courier New" pitchFamily="49" charset="0"/>
              </a:rPr>
              <a:t>    </a:t>
            </a:r>
            <a:r>
              <a:rPr lang="en-US" sz="2400" dirty="0" smtClean="0">
                <a:solidFill>
                  <a:srgbClr val="FFFFFF"/>
                </a:solidFill>
                <a:latin typeface="Courier New" pitchFamily="49" charset="0"/>
                <a:cs typeface="Courier New" pitchFamily="49" charset="0"/>
              </a:rPr>
              <a:t>…</a:t>
            </a:r>
            <a:r>
              <a:rPr lang="en-US" sz="2400" dirty="0">
                <a:solidFill>
                  <a:srgbClr val="FFFFFF"/>
                </a:solidFill>
                <a:latin typeface="Courier New" pitchFamily="49" charset="0"/>
                <a:cs typeface="Courier New" pitchFamily="49" charset="0"/>
              </a:rPr>
              <a:t/>
            </a:r>
            <a:br>
              <a:rPr lang="en-US" sz="2400" dirty="0">
                <a:solidFill>
                  <a:srgbClr val="FFFFFF"/>
                </a:solidFill>
                <a:latin typeface="Courier New" pitchFamily="49" charset="0"/>
                <a:cs typeface="Courier New" pitchFamily="49" charset="0"/>
              </a:rPr>
            </a:br>
            <a:r>
              <a:rPr lang="en-US" dirty="0">
                <a:solidFill>
                  <a:srgbClr val="FFFFFF"/>
                </a:solidFill>
                <a:latin typeface="Courier New" pitchFamily="49" charset="0"/>
                <a:cs typeface="Courier New" pitchFamily="49" charset="0"/>
              </a:rPr>
              <a:t> </a:t>
            </a:r>
            <a:r>
              <a:rPr lang="en-US" dirty="0" smtClean="0">
                <a:solidFill>
                  <a:srgbClr val="FFFFFF"/>
                </a:solidFill>
                <a:latin typeface="Courier New" pitchFamily="49" charset="0"/>
                <a:cs typeface="Courier New" pitchFamily="49" charset="0"/>
              </a:rPr>
              <a:t> )</a:t>
            </a:r>
            <a:br>
              <a:rPr lang="en-US" dirty="0" smtClean="0">
                <a:solidFill>
                  <a:srgbClr val="FFFFFF"/>
                </a:solidFill>
                <a:latin typeface="Courier New" pitchFamily="49" charset="0"/>
                <a:cs typeface="Courier New" pitchFamily="49" charset="0"/>
              </a:rPr>
            </a:br>
            <a:r>
              <a:rPr lang="en-US" b="1" dirty="0" smtClean="0">
                <a:solidFill>
                  <a:srgbClr val="FFFFFF"/>
                </a:solidFill>
                <a:latin typeface="Courier New" pitchFamily="49" charset="0"/>
                <a:cs typeface="Courier New" pitchFamily="49" charset="0"/>
              </a:rPr>
              <a:t>WITH</a:t>
            </a:r>
            <a:r>
              <a:rPr lang="en-US" dirty="0" smtClean="0">
                <a:solidFill>
                  <a:srgbClr val="FFFFFF"/>
                </a:solidFill>
                <a:latin typeface="Courier New" pitchFamily="49" charset="0"/>
                <a:cs typeface="Courier New" pitchFamily="49" charset="0"/>
              </a:rPr>
              <a:t> (</a:t>
            </a:r>
            <a:r>
              <a:rPr lang="en-US" b="1" dirty="0" smtClean="0">
                <a:solidFill>
                  <a:srgbClr val="FFFFFF"/>
                </a:solidFill>
                <a:latin typeface="Courier New" pitchFamily="49" charset="0"/>
                <a:cs typeface="Courier New" pitchFamily="49" charset="0"/>
              </a:rPr>
              <a:t>LOCATION </a:t>
            </a:r>
            <a:r>
              <a:rPr lang="en-US" dirty="0" smtClean="0">
                <a:solidFill>
                  <a:srgbClr val="FFFFFF"/>
                </a:solidFill>
                <a:latin typeface="Courier New" pitchFamily="49" charset="0"/>
                <a:cs typeface="Courier New" pitchFamily="49" charset="0"/>
              </a:rPr>
              <a:t>=</a:t>
            </a:r>
            <a:r>
              <a:rPr lang="en-US" dirty="0" err="1" smtClean="0">
                <a:solidFill>
                  <a:srgbClr val="FFFFFF"/>
                </a:solidFill>
                <a:latin typeface="Courier New" pitchFamily="49" charset="0"/>
                <a:cs typeface="Courier New" pitchFamily="49" charset="0"/>
              </a:rPr>
              <a:t>hdfs</a:t>
            </a:r>
            <a:r>
              <a:rPr lang="en-US" dirty="0">
                <a:latin typeface="Courier New" pitchFamily="49" charset="0"/>
                <a:cs typeface="Courier New" pitchFamily="49" charset="0"/>
              </a:rPr>
              <a:t>(</a:t>
            </a:r>
            <a:r>
              <a:rPr lang="en-US" dirty="0">
                <a:solidFill>
                  <a:srgbClr val="FFFF00"/>
                </a:solidFill>
                <a:latin typeface="Courier New" pitchFamily="49" charset="0"/>
                <a:cs typeface="Courier New" pitchFamily="49" charset="0"/>
              </a:rPr>
              <a:t>'/</a:t>
            </a:r>
            <a:r>
              <a:rPr lang="en-US" b="1" i="1" dirty="0" smtClean="0">
                <a:solidFill>
                  <a:srgbClr val="FFFF00"/>
                </a:solidFill>
                <a:latin typeface="Courier New" pitchFamily="49" charset="0"/>
                <a:cs typeface="Courier New" pitchFamily="49" charset="0"/>
              </a:rPr>
              <a:t>tpch1gb/</a:t>
            </a:r>
            <a:r>
              <a:rPr lang="en-US" b="1" i="1" dirty="0" err="1" smtClean="0">
                <a:solidFill>
                  <a:srgbClr val="FFFF00"/>
                </a:solidFill>
                <a:latin typeface="Courier New" pitchFamily="49" charset="0"/>
                <a:cs typeface="Courier New" pitchFamily="49" charset="0"/>
              </a:rPr>
              <a:t>customer.tbl</a:t>
            </a:r>
            <a:r>
              <a:rPr lang="en-US" b="1" i="1" dirty="0" smtClean="0">
                <a:solidFill>
                  <a:srgbClr val="FFFF00"/>
                </a:solidFill>
                <a:latin typeface="Courier New" pitchFamily="49" charset="0"/>
                <a:cs typeface="Courier New" pitchFamily="49" charset="0"/>
              </a:rPr>
              <a:t>’</a:t>
            </a:r>
            <a:r>
              <a:rPr lang="en-US" b="1" i="1" dirty="0" smtClean="0">
                <a:solidFill>
                  <a:srgbClr val="FFFFFF"/>
                </a:solidFill>
                <a:latin typeface="Courier New" pitchFamily="49" charset="0"/>
                <a:cs typeface="Courier New" pitchFamily="49" charset="0"/>
              </a:rPr>
              <a:t>, </a:t>
            </a:r>
            <a:r>
              <a:rPr lang="en-US" b="1" dirty="0" smtClean="0">
                <a:solidFill>
                  <a:srgbClr val="FFFF00"/>
                </a:solidFill>
                <a:latin typeface="Courier New" pitchFamily="49" charset="0"/>
                <a:cs typeface="Courier New" pitchFamily="49" charset="0"/>
              </a:rPr>
              <a:t>GSL_HDFS_CLUSTER</a:t>
            </a:r>
            <a:r>
              <a:rPr lang="en-US" b="1" dirty="0" smtClean="0">
                <a:solidFill>
                  <a:srgbClr val="FFFFFF"/>
                </a:solidFill>
                <a:latin typeface="Courier New" pitchFamily="49" charset="0"/>
                <a:cs typeface="Courier New" pitchFamily="49" charset="0"/>
              </a:rPr>
              <a:t>, </a:t>
            </a:r>
            <a:r>
              <a:rPr lang="en-US" b="1" dirty="0" smtClean="0">
                <a:solidFill>
                  <a:srgbClr val="FFFF00"/>
                </a:solidFill>
                <a:latin typeface="Courier New" pitchFamily="49" charset="0"/>
                <a:cs typeface="Courier New" pitchFamily="49" charset="0"/>
              </a:rPr>
              <a:t>TEXT_FORMAT</a:t>
            </a:r>
            <a:r>
              <a:rPr lang="en-US" dirty="0" smtClean="0">
                <a:solidFill>
                  <a:srgbClr val="FFFFFF"/>
                </a:solidFill>
                <a:latin typeface="Courier New" pitchFamily="49" charset="0"/>
                <a:cs typeface="Courier New" pitchFamily="49" charset="0"/>
              </a:rPr>
              <a:t>);</a:t>
            </a:r>
            <a:endParaRPr lang="en-US" dirty="0">
              <a:solidFill>
                <a:srgbClr val="FFFFFF"/>
              </a:solidFill>
              <a:latin typeface="Courier New" pitchFamily="49" charset="0"/>
              <a:cs typeface="Courier New" pitchFamily="49" charset="0"/>
            </a:endParaRPr>
          </a:p>
        </p:txBody>
      </p:sp>
      <p:sp>
        <p:nvSpPr>
          <p:cNvPr id="4" name="Slide Number Placeholder 3"/>
          <p:cNvSpPr>
            <a:spLocks noGrp="1"/>
          </p:cNvSpPr>
          <p:nvPr>
            <p:ph type="sldNum" sz="quarter" idx="4294967295"/>
          </p:nvPr>
        </p:nvSpPr>
        <p:spPr>
          <a:xfrm>
            <a:off x="8382000" y="6441724"/>
            <a:ext cx="676517" cy="365125"/>
          </a:xfrm>
          <a:prstGeom prst="rect">
            <a:avLst/>
          </a:prstGeom>
        </p:spPr>
        <p:txBody>
          <a:bodyPr/>
          <a:lstStyle/>
          <a:p>
            <a:fld id="{BD271169-D5A2-4E26-9D3F-58E320BF9E89}" type="slidenum">
              <a:rPr lang="en-US" smtClean="0">
                <a:solidFill>
                  <a:srgbClr val="3F3F3F">
                    <a:tint val="75000"/>
                  </a:srgbClr>
                </a:solidFill>
              </a:rPr>
              <a:pPr/>
              <a:t>32</a:t>
            </a:fld>
            <a:endParaRPr lang="en-US" dirty="0">
              <a:solidFill>
                <a:srgbClr val="3F3F3F">
                  <a:tint val="75000"/>
                </a:srgbClr>
              </a:solidFill>
            </a:endParaRPr>
          </a:p>
        </p:txBody>
      </p:sp>
      <p:cxnSp>
        <p:nvCxnSpPr>
          <p:cNvPr id="6" name="Straight Arrow Connector 5"/>
          <p:cNvCxnSpPr/>
          <p:nvPr/>
        </p:nvCxnSpPr>
        <p:spPr>
          <a:xfrm flipV="1">
            <a:off x="1524000" y="1423688"/>
            <a:ext cx="2438400" cy="4800600"/>
          </a:xfrm>
          <a:prstGeom prst="straightConnector1">
            <a:avLst/>
          </a:prstGeom>
          <a:ln w="1905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581400" y="2490488"/>
            <a:ext cx="762000" cy="3733800"/>
          </a:xfrm>
          <a:prstGeom prst="straightConnector1">
            <a:avLst/>
          </a:prstGeom>
          <a:ln w="1905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791200" y="4700288"/>
            <a:ext cx="2971800" cy="1201698"/>
            <a:chOff x="5791200" y="4495800"/>
            <a:chExt cx="2971800" cy="1201698"/>
          </a:xfrm>
        </p:grpSpPr>
        <p:sp>
          <p:nvSpPr>
            <p:cNvPr id="10" name="TextBox 9"/>
            <p:cNvSpPr txBox="1"/>
            <p:nvPr/>
          </p:nvSpPr>
          <p:spPr>
            <a:xfrm>
              <a:off x="6781800" y="4495800"/>
              <a:ext cx="1981200" cy="369332"/>
            </a:xfrm>
            <a:prstGeom prst="rect">
              <a:avLst/>
            </a:prstGeom>
            <a:noFill/>
          </p:spPr>
          <p:txBody>
            <a:bodyPr wrap="square" lIns="0" tIns="0" rIns="0" bIns="0" rtlCol="0">
              <a:spAutoFit/>
            </a:bodyPr>
            <a:lstStyle/>
            <a:p>
              <a:r>
                <a:rPr lang="en-US" sz="2400" b="1" dirty="0" smtClean="0">
                  <a:solidFill>
                    <a:srgbClr val="FFFF00"/>
                  </a:solidFill>
                  <a:latin typeface="Segoe UI Light" pitchFamily="34" charset="0"/>
                </a:rPr>
                <a:t>HDFS file path</a:t>
              </a:r>
            </a:p>
          </p:txBody>
        </p:sp>
        <p:cxnSp>
          <p:nvCxnSpPr>
            <p:cNvPr id="11" name="Straight Arrow Connector 10"/>
            <p:cNvCxnSpPr/>
            <p:nvPr/>
          </p:nvCxnSpPr>
          <p:spPr>
            <a:xfrm flipH="1">
              <a:off x="5791200" y="4771430"/>
              <a:ext cx="914400" cy="926068"/>
            </a:xfrm>
            <a:prstGeom prst="straightConnector1">
              <a:avLst/>
            </a:prstGeom>
            <a:ln w="1905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6866964" y="224152"/>
            <a:ext cx="1905000" cy="923330"/>
          </a:xfrm>
          <a:prstGeom prst="rect">
            <a:avLst/>
          </a:prstGeom>
          <a:solidFill>
            <a:schemeClr val="accent5"/>
          </a:solidFill>
          <a:ln>
            <a:solidFill>
              <a:schemeClr val="bg1"/>
            </a:solidFill>
          </a:ln>
        </p:spPr>
        <p:txBody>
          <a:bodyPr wrap="square" lIns="0" tIns="0" rIns="0" bIns="0" rtlCol="0" anchor="ctr">
            <a:spAutoFit/>
          </a:bodyPr>
          <a:lstStyle/>
          <a:p>
            <a:pPr algn="ctr"/>
            <a:r>
              <a:rPr lang="en-US" sz="2000" b="1" u="sng" dirty="0" smtClean="0">
                <a:solidFill>
                  <a:schemeClr val="accent2">
                    <a:lumMod val="40000"/>
                    <a:lumOff val="60000"/>
                  </a:schemeClr>
                </a:solidFill>
                <a:effectLst>
                  <a:outerShdw blurRad="38100" dist="38100" dir="2700000" algn="tl">
                    <a:srgbClr val="000000">
                      <a:alpha val="43137"/>
                    </a:srgbClr>
                  </a:outerShdw>
                </a:effectLst>
                <a:latin typeface="Andy" pitchFamily="66" charset="0"/>
                <a:ea typeface="Segoe UI" pitchFamily="34" charset="0"/>
                <a:cs typeface="Segoe UI" pitchFamily="34" charset="0"/>
              </a:rPr>
              <a:t>Disclaimer</a:t>
            </a:r>
            <a:r>
              <a:rPr lang="en-US" sz="2000" dirty="0" smtClean="0">
                <a:solidFill>
                  <a:schemeClr val="accent2">
                    <a:lumMod val="40000"/>
                    <a:lumOff val="60000"/>
                  </a:schemeClr>
                </a:solidFill>
                <a:effectLst>
                  <a:outerShdw blurRad="38100" dist="38100" dir="2700000" algn="tl">
                    <a:srgbClr val="000000">
                      <a:alpha val="43137"/>
                    </a:srgbClr>
                  </a:outerShdw>
                </a:effectLst>
                <a:latin typeface="Andy" pitchFamily="66" charset="0"/>
                <a:ea typeface="Segoe UI" pitchFamily="34" charset="0"/>
                <a:cs typeface="Segoe UI" pitchFamily="34" charset="0"/>
              </a:rPr>
              <a:t>: </a:t>
            </a:r>
          </a:p>
          <a:p>
            <a:pPr algn="ctr"/>
            <a:r>
              <a:rPr lang="en-US" sz="2000" dirty="0" smtClean="0">
                <a:effectLst>
                  <a:outerShdw blurRad="38100" dist="38100" dir="2700000" algn="tl">
                    <a:srgbClr val="000000">
                      <a:alpha val="43137"/>
                    </a:srgbClr>
                  </a:outerShdw>
                </a:effectLst>
                <a:latin typeface="Andy" pitchFamily="66" charset="0"/>
                <a:ea typeface="Segoe UI" pitchFamily="34" charset="0"/>
                <a:cs typeface="Segoe UI" pitchFamily="34" charset="0"/>
              </a:rPr>
              <a:t>for illustrative purposes only </a:t>
            </a:r>
          </a:p>
        </p:txBody>
      </p:sp>
    </p:spTree>
    <p:extLst>
      <p:ext uri="{BB962C8B-B14F-4D97-AF65-F5344CB8AC3E}">
        <p14:creationId xmlns:p14="http://schemas.microsoft.com/office/powerpoint/2010/main" val="4265392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67848"/>
          </a:xfrm>
        </p:spPr>
        <p:txBody>
          <a:bodyPr/>
          <a:lstStyle/>
          <a:p>
            <a:pPr algn="ctr"/>
            <a:r>
              <a:rPr lang="en-US" dirty="0" smtClean="0">
                <a:solidFill>
                  <a:srgbClr val="FFFF00"/>
                </a:solidFill>
                <a:latin typeface="+mn-lt"/>
              </a:rPr>
              <a:t>Polybase Phase 1 -</a:t>
            </a:r>
            <a:r>
              <a:rPr lang="en-US" dirty="0" smtClean="0">
                <a:solidFill>
                  <a:schemeClr val="accent3"/>
                </a:solidFill>
                <a:latin typeface="+mn-lt"/>
              </a:rPr>
              <a:t> Example #1</a:t>
            </a:r>
            <a:endParaRPr lang="en-US" dirty="0">
              <a:solidFill>
                <a:schemeClr val="accent3"/>
              </a:solidFill>
              <a:latin typeface="+mn-lt"/>
            </a:endParaRPr>
          </a:p>
        </p:txBody>
      </p:sp>
      <p:sp>
        <p:nvSpPr>
          <p:cNvPr id="3" name="Text Placeholder 2"/>
          <p:cNvSpPr>
            <a:spLocks noGrp="1"/>
          </p:cNvSpPr>
          <p:nvPr>
            <p:ph type="body" sz="quarter" idx="10"/>
          </p:nvPr>
        </p:nvSpPr>
        <p:spPr>
          <a:xfrm>
            <a:off x="381000" y="1219200"/>
            <a:ext cx="8363938" cy="997196"/>
          </a:xfrm>
        </p:spPr>
        <p:txBody>
          <a:bodyPr/>
          <a:lstStyle/>
          <a:p>
            <a:r>
              <a:rPr lang="en-US" sz="2800" dirty="0" smtClean="0">
                <a:solidFill>
                  <a:schemeClr val="accent4">
                    <a:lumMod val="40000"/>
                    <a:lumOff val="60000"/>
                  </a:schemeClr>
                </a:solidFill>
              </a:rPr>
              <a:t>Selection on HDFS table</a:t>
            </a:r>
            <a:r>
              <a:rPr lang="en-US" sz="2800" dirty="0" smtClean="0"/>
              <a:t/>
            </a:r>
            <a:br>
              <a:rPr lang="en-US" sz="2800" dirty="0" smtClean="0"/>
            </a:br>
            <a:r>
              <a:rPr lang="en-US" sz="2400" dirty="0" smtClean="0"/>
              <a:t>    </a:t>
            </a:r>
            <a:r>
              <a:rPr lang="en-US" sz="2000" dirty="0" smtClean="0">
                <a:latin typeface="Courier New" pitchFamily="49" charset="0"/>
                <a:cs typeface="Courier New" pitchFamily="49" charset="0"/>
              </a:rPr>
              <a:t>select * from </a:t>
            </a:r>
            <a:r>
              <a:rPr lang="en-US" sz="2000" b="1" dirty="0" err="1">
                <a:solidFill>
                  <a:srgbClr val="FFFF00"/>
                </a:solidFill>
                <a:latin typeface="Courier New" pitchFamily="49" charset="0"/>
                <a:cs typeface="Courier New" pitchFamily="49" charset="0"/>
              </a:rPr>
              <a:t>hdfsCustomer</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where </a:t>
            </a:r>
            <a:r>
              <a:rPr lang="en-US" sz="2000" dirty="0" err="1">
                <a:latin typeface="Courier New" pitchFamily="49" charset="0"/>
                <a:cs typeface="Courier New" pitchFamily="49" charset="0"/>
              </a:rPr>
              <a:t>c_nationkey</a:t>
            </a:r>
            <a:r>
              <a:rPr lang="en-US" sz="2000" dirty="0">
                <a:latin typeface="Courier New" pitchFamily="49" charset="0"/>
                <a:cs typeface="Courier New" pitchFamily="49" charset="0"/>
              </a:rPr>
              <a:t> = 3 and </a:t>
            </a:r>
            <a:r>
              <a:rPr lang="en-US" sz="2000" dirty="0" err="1">
                <a:latin typeface="Courier New" pitchFamily="49" charset="0"/>
                <a:cs typeface="Courier New" pitchFamily="49" charset="0"/>
              </a:rPr>
              <a:t>c_acctbal</a:t>
            </a:r>
            <a:r>
              <a:rPr lang="en-US" sz="2000" dirty="0">
                <a:latin typeface="Courier New" pitchFamily="49" charset="0"/>
                <a:cs typeface="Courier New" pitchFamily="49" charset="0"/>
              </a:rPr>
              <a:t> &lt; 0 </a:t>
            </a:r>
          </a:p>
        </p:txBody>
      </p:sp>
      <p:sp>
        <p:nvSpPr>
          <p:cNvPr id="43" name="Text Placeholder 2"/>
          <p:cNvSpPr txBox="1">
            <a:spLocks/>
          </p:cNvSpPr>
          <p:nvPr/>
        </p:nvSpPr>
        <p:spPr>
          <a:xfrm>
            <a:off x="415997" y="2791279"/>
            <a:ext cx="7508803" cy="387798"/>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b="1" dirty="0" smtClean="0">
                <a:solidFill>
                  <a:schemeClr val="tx1"/>
                </a:solidFill>
              </a:rPr>
              <a:t>Execution plan generated by PDW query optimizer:</a:t>
            </a:r>
            <a:endParaRPr lang="en-US" sz="2800" dirty="0">
              <a:solidFill>
                <a:schemeClr val="tx1"/>
              </a:solidFill>
            </a:endParaRPr>
          </a:p>
        </p:txBody>
      </p:sp>
      <p:grpSp>
        <p:nvGrpSpPr>
          <p:cNvPr id="11" name="Group 10"/>
          <p:cNvGrpSpPr/>
          <p:nvPr/>
        </p:nvGrpSpPr>
        <p:grpSpPr>
          <a:xfrm>
            <a:off x="1034976" y="5290569"/>
            <a:ext cx="6519227" cy="927315"/>
            <a:chOff x="1034976" y="5290569"/>
            <a:chExt cx="6519227" cy="927315"/>
          </a:xfrm>
        </p:grpSpPr>
        <p:cxnSp>
          <p:nvCxnSpPr>
            <p:cNvPr id="24" name="Straight Connector 23"/>
            <p:cNvCxnSpPr>
              <a:stCxn id="19" idx="0"/>
              <a:endCxn id="20" idx="2"/>
            </p:cNvCxnSpPr>
            <p:nvPr/>
          </p:nvCxnSpPr>
          <p:spPr>
            <a:xfrm flipV="1">
              <a:off x="2037214" y="5290569"/>
              <a:ext cx="0" cy="24151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034976" y="5532084"/>
              <a:ext cx="6519227" cy="685800"/>
              <a:chOff x="1034976" y="5532084"/>
              <a:chExt cx="6519227" cy="685800"/>
            </a:xfrm>
          </p:grpSpPr>
          <p:sp>
            <p:nvSpPr>
              <p:cNvPr id="19" name="Rounded Rectangle 18"/>
              <p:cNvSpPr/>
              <p:nvPr/>
            </p:nvSpPr>
            <p:spPr bwMode="auto">
              <a:xfrm>
                <a:off x="1257408" y="5532084"/>
                <a:ext cx="1559612"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CREATE temp table T</a:t>
                </a:r>
                <a:endParaRPr lang="en-US" b="1" spc="-50" dirty="0">
                  <a:solidFill>
                    <a:srgbClr val="000000"/>
                  </a:solidFill>
                  <a:ea typeface="Segoe UI" pitchFamily="34" charset="0"/>
                  <a:cs typeface="Segoe UI" pitchFamily="34" charset="0"/>
                </a:endParaRPr>
              </a:p>
            </p:txBody>
          </p:sp>
          <p:sp>
            <p:nvSpPr>
              <p:cNvPr id="39" name="TextBox 38"/>
              <p:cNvSpPr txBox="1"/>
              <p:nvPr/>
            </p:nvSpPr>
            <p:spPr>
              <a:xfrm>
                <a:off x="3096640" y="5702119"/>
                <a:ext cx="4457563" cy="307777"/>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On PDW compute nodes</a:t>
                </a:r>
              </a:p>
            </p:txBody>
          </p:sp>
          <p:sp>
            <p:nvSpPr>
              <p:cNvPr id="4" name="Oval 3"/>
              <p:cNvSpPr/>
              <p:nvPr/>
            </p:nvSpPr>
            <p:spPr bwMode="auto">
              <a:xfrm>
                <a:off x="1034976" y="5702119"/>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1</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9" name="Group 8"/>
          <p:cNvGrpSpPr/>
          <p:nvPr/>
        </p:nvGrpSpPr>
        <p:grpSpPr>
          <a:xfrm>
            <a:off x="1034976" y="4343364"/>
            <a:ext cx="7742933" cy="973394"/>
            <a:chOff x="1034976" y="4343364"/>
            <a:chExt cx="7742933" cy="973394"/>
          </a:xfrm>
        </p:grpSpPr>
        <p:sp>
          <p:nvSpPr>
            <p:cNvPr id="20" name="Rounded Rectangle 19"/>
            <p:cNvSpPr/>
            <p:nvPr/>
          </p:nvSpPr>
          <p:spPr bwMode="auto">
            <a:xfrm>
              <a:off x="1257408" y="4604769"/>
              <a:ext cx="1559612" cy="68580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b="1" spc="-50" dirty="0" smtClean="0">
                  <a:solidFill>
                    <a:srgbClr val="000000"/>
                  </a:solidFill>
                  <a:ea typeface="Segoe UI" pitchFamily="34" charset="0"/>
                  <a:cs typeface="Segoe UI" pitchFamily="34" charset="0"/>
                </a:rPr>
                <a:t>DMS SHUFFLE</a:t>
              </a:r>
              <a:br>
                <a:rPr lang="en-US" sz="1600" b="1" spc="-50" dirty="0" smtClean="0">
                  <a:solidFill>
                    <a:srgbClr val="000000"/>
                  </a:solidFill>
                  <a:ea typeface="Segoe UI" pitchFamily="34" charset="0"/>
                  <a:cs typeface="Segoe UI" pitchFamily="34" charset="0"/>
                </a:rPr>
              </a:br>
              <a:r>
                <a:rPr lang="en-US" sz="1600" b="1" spc="-50" dirty="0" smtClean="0">
                  <a:solidFill>
                    <a:srgbClr val="000000"/>
                  </a:solidFill>
                  <a:ea typeface="Segoe UI" pitchFamily="34" charset="0"/>
                  <a:cs typeface="Segoe UI" pitchFamily="34" charset="0"/>
                </a:rPr>
                <a:t>FROM HDFS</a:t>
              </a:r>
              <a:endParaRPr lang="en-US" sz="1600" b="1" spc="-50" dirty="0">
                <a:solidFill>
                  <a:srgbClr val="000000"/>
                </a:solidFill>
                <a:ea typeface="Segoe UI" pitchFamily="34" charset="0"/>
                <a:cs typeface="Segoe UI" pitchFamily="34" charset="0"/>
              </a:endParaRPr>
            </a:p>
          </p:txBody>
        </p:sp>
        <p:cxnSp>
          <p:nvCxnSpPr>
            <p:cNvPr id="25" name="Straight Connector 24"/>
            <p:cNvCxnSpPr>
              <a:stCxn id="20" idx="0"/>
            </p:cNvCxnSpPr>
            <p:nvPr/>
          </p:nvCxnSpPr>
          <p:spPr>
            <a:xfrm flipV="1">
              <a:off x="2037214" y="4343364"/>
              <a:ext cx="0" cy="26140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96640" y="4701205"/>
              <a:ext cx="5681269" cy="615553"/>
            </a:xfrm>
            <a:prstGeom prst="rect">
              <a:avLst/>
            </a:prstGeom>
            <a:noFill/>
          </p:spPr>
          <p:txBody>
            <a:bodyPr wrap="square" lIns="0" tIns="0" rIns="0" bIns="0" rtlCol="0">
              <a:spAutoFit/>
            </a:bodyPr>
            <a:lstStyle/>
            <a:p>
              <a:r>
                <a:rPr lang="en-US" sz="2000" dirty="0" err="1" smtClean="0">
                  <a:solidFill>
                    <a:schemeClr val="accent2">
                      <a:lumMod val="60000"/>
                      <a:lumOff val="40000"/>
                    </a:schemeClr>
                  </a:solidFill>
                  <a:latin typeface="Courier New" pitchFamily="49" charset="0"/>
                  <a:cs typeface="Courier New" pitchFamily="49" charset="0"/>
                </a:rPr>
                <a:t>Hadoop</a:t>
              </a:r>
              <a:r>
                <a:rPr lang="en-US" sz="2000" dirty="0" smtClean="0">
                  <a:solidFill>
                    <a:schemeClr val="accent2">
                      <a:lumMod val="60000"/>
                      <a:lumOff val="40000"/>
                    </a:schemeClr>
                  </a:solidFill>
                  <a:latin typeface="Courier New" pitchFamily="49" charset="0"/>
                  <a:cs typeface="Courier New" pitchFamily="49" charset="0"/>
                </a:rPr>
                <a:t> file read into T</a:t>
              </a:r>
            </a:p>
            <a:p>
              <a:r>
                <a:rPr lang="en-US" sz="2000" dirty="0" smtClean="0">
                  <a:solidFill>
                    <a:schemeClr val="accent2">
                      <a:lumMod val="60000"/>
                      <a:lumOff val="40000"/>
                    </a:schemeClr>
                  </a:solidFill>
                  <a:latin typeface="Courier New" pitchFamily="49" charset="0"/>
                  <a:cs typeface="Courier New" pitchFamily="49" charset="0"/>
                </a:rPr>
                <a:t>HDFS parameters passed into DMS </a:t>
              </a:r>
            </a:p>
          </p:txBody>
        </p:sp>
        <p:sp>
          <p:nvSpPr>
            <p:cNvPr id="18" name="Oval 17"/>
            <p:cNvSpPr/>
            <p:nvPr/>
          </p:nvSpPr>
          <p:spPr bwMode="auto">
            <a:xfrm>
              <a:off x="1034976" y="4772479"/>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2</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 name="Group 9"/>
          <p:cNvGrpSpPr/>
          <p:nvPr/>
        </p:nvGrpSpPr>
        <p:grpSpPr>
          <a:xfrm>
            <a:off x="1034976" y="3333328"/>
            <a:ext cx="7742933" cy="1031391"/>
            <a:chOff x="1034976" y="3333328"/>
            <a:chExt cx="7742933" cy="1031391"/>
          </a:xfrm>
        </p:grpSpPr>
        <p:sp>
          <p:nvSpPr>
            <p:cNvPr id="22" name="Rounded Rectangle 21"/>
            <p:cNvSpPr/>
            <p:nvPr/>
          </p:nvSpPr>
          <p:spPr bwMode="auto">
            <a:xfrm>
              <a:off x="1246121" y="3657564"/>
              <a:ext cx="1559612"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RETURN OPERATION</a:t>
              </a:r>
              <a:endParaRPr lang="en-US" b="1" spc="-50" dirty="0">
                <a:solidFill>
                  <a:srgbClr val="000000"/>
                </a:solidFill>
                <a:ea typeface="Segoe UI" pitchFamily="34" charset="0"/>
                <a:cs typeface="Segoe UI" pitchFamily="34" charset="0"/>
              </a:endParaRPr>
            </a:p>
          </p:txBody>
        </p:sp>
        <p:cxnSp>
          <p:nvCxnSpPr>
            <p:cNvPr id="27" name="Straight Connector 26"/>
            <p:cNvCxnSpPr>
              <a:stCxn id="22" idx="0"/>
            </p:cNvCxnSpPr>
            <p:nvPr/>
          </p:nvCxnSpPr>
          <p:spPr>
            <a:xfrm flipH="1" flipV="1">
              <a:off x="2014641" y="3333328"/>
              <a:ext cx="11286" cy="32423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96641" y="3749166"/>
              <a:ext cx="5681268" cy="615553"/>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Select * from T where </a:t>
              </a:r>
              <a:br>
                <a:rPr lang="en-US" sz="2000" dirty="0" smtClean="0">
                  <a:solidFill>
                    <a:schemeClr val="accent2">
                      <a:lumMod val="60000"/>
                      <a:lumOff val="40000"/>
                    </a:schemeClr>
                  </a:solidFill>
                  <a:latin typeface="Courier New" pitchFamily="49" charset="0"/>
                  <a:cs typeface="Courier New" pitchFamily="49" charset="0"/>
                </a:rPr>
              </a:br>
              <a:r>
                <a:rPr lang="en-US" sz="2000" dirty="0" err="1" smtClean="0">
                  <a:solidFill>
                    <a:schemeClr val="accent2">
                      <a:lumMod val="60000"/>
                      <a:lumOff val="40000"/>
                    </a:schemeClr>
                  </a:solidFill>
                  <a:latin typeface="Courier New" pitchFamily="49" charset="0"/>
                  <a:cs typeface="Courier New" pitchFamily="49" charset="0"/>
                </a:rPr>
                <a:t>T.c_nationkey</a:t>
              </a:r>
              <a:r>
                <a:rPr lang="en-US" sz="2000" dirty="0" smtClean="0">
                  <a:solidFill>
                    <a:schemeClr val="accent2">
                      <a:lumMod val="60000"/>
                      <a:lumOff val="40000"/>
                    </a:schemeClr>
                  </a:solidFill>
                  <a:latin typeface="Courier New" pitchFamily="49" charset="0"/>
                  <a:cs typeface="Courier New" pitchFamily="49" charset="0"/>
                </a:rPr>
                <a:t> =3 and </a:t>
              </a:r>
              <a:r>
                <a:rPr lang="en-US" sz="2000" dirty="0" err="1" smtClean="0">
                  <a:solidFill>
                    <a:schemeClr val="accent2">
                      <a:lumMod val="60000"/>
                      <a:lumOff val="40000"/>
                    </a:schemeClr>
                  </a:solidFill>
                  <a:latin typeface="Courier New" pitchFamily="49" charset="0"/>
                  <a:cs typeface="Courier New" pitchFamily="49" charset="0"/>
                </a:rPr>
                <a:t>T.c_acctbal</a:t>
              </a:r>
              <a:r>
                <a:rPr lang="en-US" sz="2000" dirty="0" smtClean="0">
                  <a:solidFill>
                    <a:schemeClr val="accent2">
                      <a:lumMod val="60000"/>
                      <a:lumOff val="40000"/>
                    </a:schemeClr>
                  </a:solidFill>
                  <a:latin typeface="Courier New" pitchFamily="49" charset="0"/>
                  <a:cs typeface="Courier New" pitchFamily="49" charset="0"/>
                </a:rPr>
                <a:t> &lt; 0</a:t>
              </a:r>
            </a:p>
          </p:txBody>
        </p:sp>
        <p:sp>
          <p:nvSpPr>
            <p:cNvPr id="21" name="Oval 20"/>
            <p:cNvSpPr/>
            <p:nvPr/>
          </p:nvSpPr>
          <p:spPr bwMode="auto">
            <a:xfrm>
              <a:off x="1034976" y="3797119"/>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3</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3"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33</a:t>
            </a:fld>
            <a:endParaRPr lang="en-US" dirty="0">
              <a:solidFill>
                <a:srgbClr val="FFFFFF"/>
              </a:solidFill>
            </a:endParaRPr>
          </a:p>
        </p:txBody>
      </p:sp>
    </p:spTree>
    <p:extLst>
      <p:ext uri="{BB962C8B-B14F-4D97-AF65-F5344CB8AC3E}">
        <p14:creationId xmlns:p14="http://schemas.microsoft.com/office/powerpoint/2010/main" val="137582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latin typeface="+mn-lt"/>
              </a:rPr>
              <a:t>Polybase Phase 1 </a:t>
            </a:r>
            <a:r>
              <a:rPr lang="en-US" dirty="0" smtClean="0">
                <a:solidFill>
                  <a:schemeClr val="accent3"/>
                </a:solidFill>
                <a:latin typeface="+mn-lt"/>
              </a:rPr>
              <a:t>- Example #2</a:t>
            </a:r>
            <a:endParaRPr lang="en-US" dirty="0">
              <a:solidFill>
                <a:schemeClr val="accent3"/>
              </a:solidFill>
              <a:latin typeface="+mn-lt"/>
            </a:endParaRPr>
          </a:p>
        </p:txBody>
      </p:sp>
      <p:sp>
        <p:nvSpPr>
          <p:cNvPr id="3" name="Text Placeholder 2"/>
          <p:cNvSpPr>
            <a:spLocks noGrp="1"/>
          </p:cNvSpPr>
          <p:nvPr>
            <p:ph type="body" sz="quarter" idx="10"/>
          </p:nvPr>
        </p:nvSpPr>
        <p:spPr>
          <a:xfrm>
            <a:off x="381000" y="1219200"/>
            <a:ext cx="8363938" cy="1274195"/>
          </a:xfrm>
        </p:spPr>
        <p:txBody>
          <a:bodyPr/>
          <a:lstStyle/>
          <a:p>
            <a:r>
              <a:rPr lang="en-US" sz="2800" dirty="0" smtClean="0">
                <a:solidFill>
                  <a:schemeClr val="accent4">
                    <a:lumMod val="40000"/>
                    <a:lumOff val="60000"/>
                  </a:schemeClr>
                </a:solidFill>
              </a:rPr>
              <a:t>Import </a:t>
            </a:r>
            <a:r>
              <a:rPr lang="en-US" sz="2800" dirty="0">
                <a:solidFill>
                  <a:schemeClr val="accent4">
                    <a:lumMod val="40000"/>
                    <a:lumOff val="60000"/>
                  </a:schemeClr>
                </a:solidFill>
              </a:rPr>
              <a:t>HDFS data into a PDW table</a:t>
            </a:r>
            <a:r>
              <a:rPr lang="en-US" sz="2800" dirty="0"/>
              <a:t/>
            </a:r>
            <a:br>
              <a:rPr lang="en-US" sz="2800" dirty="0"/>
            </a:br>
            <a:r>
              <a:rPr lang="en-US" sz="2400" dirty="0" smtClean="0"/>
              <a:t>   </a:t>
            </a:r>
            <a:r>
              <a:rPr lang="en-US" sz="2000" dirty="0" smtClean="0">
                <a:latin typeface="Courier New" pitchFamily="49" charset="0"/>
                <a:cs typeface="Courier New" pitchFamily="49" charset="0"/>
              </a:rPr>
              <a:t>create </a:t>
            </a:r>
            <a:r>
              <a:rPr lang="en-US" sz="2000" dirty="0">
                <a:latin typeface="Courier New" pitchFamily="49" charset="0"/>
                <a:cs typeface="Courier New" pitchFamily="49" charset="0"/>
              </a:rPr>
              <a:t>table </a:t>
            </a:r>
            <a:r>
              <a:rPr lang="en-US" sz="2000" b="1" dirty="0" err="1" smtClean="0">
                <a:solidFill>
                  <a:srgbClr val="FFFF00"/>
                </a:solidFill>
                <a:latin typeface="Courier New" pitchFamily="49" charset="0"/>
                <a:cs typeface="Courier New" pitchFamily="49" charset="0"/>
              </a:rPr>
              <a:t>pdwCustomer</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    with </a:t>
            </a:r>
            <a:r>
              <a:rPr lang="en-US" sz="2000" dirty="0">
                <a:latin typeface="Courier New" pitchFamily="49" charset="0"/>
                <a:cs typeface="Courier New" pitchFamily="49" charset="0"/>
              </a:rPr>
              <a:t>(</a:t>
            </a:r>
            <a:r>
              <a:rPr lang="en-US" sz="2000" dirty="0" smtClean="0">
                <a:latin typeface="Courier New" pitchFamily="49" charset="0"/>
                <a:cs typeface="Courier New" pitchFamily="49" charset="0"/>
              </a:rPr>
              <a:t>distribution = hash(</a:t>
            </a:r>
            <a:r>
              <a:rPr lang="en-US" sz="2000" dirty="0" err="1" smtClean="0">
                <a:latin typeface="Courier New" pitchFamily="49" charset="0"/>
                <a:cs typeface="Courier New" pitchFamily="49" charset="0"/>
              </a:rPr>
              <a:t>c_custkey</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    as select </a:t>
            </a:r>
            <a:r>
              <a:rPr lang="en-US" sz="2000" dirty="0">
                <a:latin typeface="Courier New" pitchFamily="49" charset="0"/>
                <a:cs typeface="Courier New" pitchFamily="49" charset="0"/>
              </a:rPr>
              <a:t>* from </a:t>
            </a:r>
            <a:r>
              <a:rPr lang="en-US" sz="2000" b="1" dirty="0" err="1">
                <a:solidFill>
                  <a:srgbClr val="FFFF00"/>
                </a:solidFill>
                <a:latin typeface="Courier New" pitchFamily="49" charset="0"/>
                <a:cs typeface="Courier New" pitchFamily="49" charset="0"/>
              </a:rPr>
              <a:t>hdfsCustomer</a:t>
            </a:r>
            <a:r>
              <a:rPr lang="en-US" sz="2000" dirty="0">
                <a:latin typeface="Courier New" pitchFamily="49" charset="0"/>
                <a:cs typeface="Courier New" pitchFamily="49" charset="0"/>
              </a:rPr>
              <a:t>;</a:t>
            </a:r>
          </a:p>
        </p:txBody>
      </p:sp>
      <p:grpSp>
        <p:nvGrpSpPr>
          <p:cNvPr id="5" name="Group 4"/>
          <p:cNvGrpSpPr/>
          <p:nvPr/>
        </p:nvGrpSpPr>
        <p:grpSpPr>
          <a:xfrm>
            <a:off x="947911" y="5820379"/>
            <a:ext cx="6491791" cy="925781"/>
            <a:chOff x="947911" y="5820379"/>
            <a:chExt cx="6491791" cy="925781"/>
          </a:xfrm>
        </p:grpSpPr>
        <p:cxnSp>
          <p:nvCxnSpPr>
            <p:cNvPr id="41" name="Straight Connector 40"/>
            <p:cNvCxnSpPr/>
            <p:nvPr/>
          </p:nvCxnSpPr>
          <p:spPr>
            <a:xfrm flipV="1">
              <a:off x="1948715" y="5820379"/>
              <a:ext cx="0" cy="3024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1168909" y="6060360"/>
              <a:ext cx="1559612"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CREATE </a:t>
              </a:r>
              <a:br>
                <a:rPr lang="en-US" b="1" spc="-50" dirty="0" smtClean="0">
                  <a:solidFill>
                    <a:srgbClr val="000000"/>
                  </a:solidFill>
                  <a:ea typeface="Segoe UI" pitchFamily="34" charset="0"/>
                  <a:cs typeface="Segoe UI" pitchFamily="34" charset="0"/>
                </a:rPr>
              </a:br>
              <a:r>
                <a:rPr lang="en-US" b="1" spc="-50" dirty="0" smtClean="0">
                  <a:solidFill>
                    <a:srgbClr val="000000"/>
                  </a:solidFill>
                  <a:ea typeface="Segoe UI" pitchFamily="34" charset="0"/>
                  <a:cs typeface="Segoe UI" pitchFamily="34" charset="0"/>
                </a:rPr>
                <a:t>temp table T</a:t>
              </a:r>
              <a:endParaRPr lang="en-US" b="1" spc="-50" dirty="0">
                <a:solidFill>
                  <a:srgbClr val="000000"/>
                </a:solidFill>
                <a:ea typeface="Segoe UI" pitchFamily="34" charset="0"/>
                <a:cs typeface="Segoe UI" pitchFamily="34" charset="0"/>
              </a:endParaRPr>
            </a:p>
          </p:txBody>
        </p:sp>
        <p:sp>
          <p:nvSpPr>
            <p:cNvPr id="20" name="TextBox 19"/>
            <p:cNvSpPr txBox="1"/>
            <p:nvPr/>
          </p:nvSpPr>
          <p:spPr>
            <a:xfrm>
              <a:off x="2982139" y="6264760"/>
              <a:ext cx="4457563" cy="276999"/>
            </a:xfrm>
            <a:prstGeom prst="rect">
              <a:avLst/>
            </a:prstGeom>
            <a:noFill/>
          </p:spPr>
          <p:txBody>
            <a:bodyPr wrap="square" lIns="0" tIns="0" rIns="0" bIns="0" rtlCol="0">
              <a:spAutoFit/>
            </a:bodyPr>
            <a:lstStyle/>
            <a:p>
              <a:r>
                <a:rPr lang="en-US" dirty="0" smtClean="0">
                  <a:solidFill>
                    <a:schemeClr val="accent2">
                      <a:lumMod val="40000"/>
                      <a:lumOff val="60000"/>
                    </a:schemeClr>
                  </a:solidFill>
                  <a:latin typeface="Courier New" pitchFamily="49" charset="0"/>
                  <a:cs typeface="Courier New" pitchFamily="49" charset="0"/>
                </a:rPr>
                <a:t>On PDW compute nodes</a:t>
              </a:r>
            </a:p>
          </p:txBody>
        </p:sp>
        <p:sp>
          <p:nvSpPr>
            <p:cNvPr id="9" name="Oval 8"/>
            <p:cNvSpPr/>
            <p:nvPr/>
          </p:nvSpPr>
          <p:spPr bwMode="auto">
            <a:xfrm>
              <a:off x="947911" y="6220380"/>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1</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7"/>
          <p:cNvGrpSpPr/>
          <p:nvPr/>
        </p:nvGrpSpPr>
        <p:grpSpPr>
          <a:xfrm>
            <a:off x="947911" y="3972481"/>
            <a:ext cx="7471987" cy="947204"/>
            <a:chOff x="947911" y="3972481"/>
            <a:chExt cx="7471987" cy="947204"/>
          </a:xfrm>
        </p:grpSpPr>
        <p:sp>
          <p:nvSpPr>
            <p:cNvPr id="13" name="Rounded Rectangle 12"/>
            <p:cNvSpPr/>
            <p:nvPr/>
          </p:nvSpPr>
          <p:spPr bwMode="auto">
            <a:xfrm>
              <a:off x="1168909" y="4233885"/>
              <a:ext cx="1559612" cy="68580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b="1" spc="-50" dirty="0" smtClean="0">
                  <a:solidFill>
                    <a:srgbClr val="000000"/>
                  </a:solidFill>
                  <a:ea typeface="Segoe UI" pitchFamily="34" charset="0"/>
                  <a:cs typeface="Segoe UI" pitchFamily="34" charset="0"/>
                </a:rPr>
                <a:t>DMS SHUFFLE</a:t>
              </a:r>
              <a:r>
                <a:rPr lang="en-US" sz="1600" b="1" spc="-50" dirty="0">
                  <a:solidFill>
                    <a:srgbClr val="000000"/>
                  </a:solidFill>
                  <a:ea typeface="Segoe UI" pitchFamily="34" charset="0"/>
                  <a:cs typeface="Segoe UI" pitchFamily="34" charset="0"/>
                </a:rPr>
                <a:t/>
              </a:r>
              <a:br>
                <a:rPr lang="en-US" sz="1600" b="1" spc="-50" dirty="0">
                  <a:solidFill>
                    <a:srgbClr val="000000"/>
                  </a:solidFill>
                  <a:ea typeface="Segoe UI" pitchFamily="34" charset="0"/>
                  <a:cs typeface="Segoe UI" pitchFamily="34" charset="0"/>
                </a:rPr>
              </a:br>
              <a:r>
                <a:rPr lang="en-US" sz="1600" b="1" spc="-50" dirty="0" smtClean="0">
                  <a:solidFill>
                    <a:srgbClr val="000000"/>
                  </a:solidFill>
                  <a:ea typeface="Segoe UI" pitchFamily="34" charset="0"/>
                  <a:cs typeface="Segoe UI" pitchFamily="34" charset="0"/>
                </a:rPr>
                <a:t>FROM HDFS</a:t>
              </a:r>
              <a:endParaRPr lang="en-US" sz="1600" b="1" spc="-50" dirty="0">
                <a:solidFill>
                  <a:srgbClr val="000000"/>
                </a:solidFill>
                <a:ea typeface="Segoe UI" pitchFamily="34" charset="0"/>
                <a:cs typeface="Segoe UI" pitchFamily="34" charset="0"/>
              </a:endParaRPr>
            </a:p>
          </p:txBody>
        </p:sp>
        <p:cxnSp>
          <p:nvCxnSpPr>
            <p:cNvPr id="16" name="Straight Connector 15"/>
            <p:cNvCxnSpPr/>
            <p:nvPr/>
          </p:nvCxnSpPr>
          <p:spPr>
            <a:xfrm flipV="1">
              <a:off x="1943072" y="3972481"/>
              <a:ext cx="11287" cy="26140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82139" y="4330321"/>
              <a:ext cx="5437759" cy="553998"/>
            </a:xfrm>
            <a:prstGeom prst="rect">
              <a:avLst/>
            </a:prstGeom>
            <a:noFill/>
          </p:spPr>
          <p:txBody>
            <a:bodyPr wrap="square" lIns="0" tIns="0" rIns="0" bIns="0" rtlCol="0">
              <a:spAutoFit/>
            </a:bodyPr>
            <a:lstStyle/>
            <a:p>
              <a:r>
                <a:rPr lang="en-US" dirty="0" smtClean="0">
                  <a:solidFill>
                    <a:schemeClr val="accent2">
                      <a:lumMod val="40000"/>
                      <a:lumOff val="60000"/>
                    </a:schemeClr>
                  </a:solidFill>
                  <a:latin typeface="Courier New" pitchFamily="49" charset="0"/>
                  <a:cs typeface="Courier New" pitchFamily="49" charset="0"/>
                </a:rPr>
                <a:t>From </a:t>
              </a:r>
              <a:r>
                <a:rPr lang="en-US" dirty="0" err="1" smtClean="0">
                  <a:solidFill>
                    <a:schemeClr val="accent2">
                      <a:lumMod val="40000"/>
                      <a:lumOff val="60000"/>
                    </a:schemeClr>
                  </a:solidFill>
                  <a:latin typeface="Courier New" pitchFamily="49" charset="0"/>
                  <a:cs typeface="Courier New" pitchFamily="49" charset="0"/>
                </a:rPr>
                <a:t>hdfsCustomer</a:t>
              </a:r>
              <a:r>
                <a:rPr lang="en-US" dirty="0" smtClean="0">
                  <a:solidFill>
                    <a:schemeClr val="accent2">
                      <a:lumMod val="40000"/>
                      <a:lumOff val="60000"/>
                    </a:schemeClr>
                  </a:solidFill>
                  <a:latin typeface="Courier New" pitchFamily="49" charset="0"/>
                  <a:cs typeface="Courier New" pitchFamily="49" charset="0"/>
                </a:rPr>
                <a:t> into T</a:t>
              </a:r>
            </a:p>
            <a:p>
              <a:r>
                <a:rPr lang="en-US" dirty="0" smtClean="0">
                  <a:solidFill>
                    <a:schemeClr val="accent2">
                      <a:lumMod val="40000"/>
                      <a:lumOff val="60000"/>
                    </a:schemeClr>
                  </a:solidFill>
                  <a:latin typeface="Courier New" pitchFamily="49" charset="0"/>
                  <a:cs typeface="Courier New" pitchFamily="49" charset="0"/>
                </a:rPr>
                <a:t>HDFS parameters passed into DMS </a:t>
              </a:r>
            </a:p>
          </p:txBody>
        </p:sp>
        <p:sp>
          <p:nvSpPr>
            <p:cNvPr id="10" name="Oval 9"/>
            <p:cNvSpPr/>
            <p:nvPr/>
          </p:nvSpPr>
          <p:spPr bwMode="auto">
            <a:xfrm>
              <a:off x="947911" y="4401595"/>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3</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 name="Group 20"/>
          <p:cNvGrpSpPr/>
          <p:nvPr/>
        </p:nvGrpSpPr>
        <p:grpSpPr>
          <a:xfrm>
            <a:off x="947911" y="2962444"/>
            <a:ext cx="7715496" cy="1010036"/>
            <a:chOff x="947911" y="2962444"/>
            <a:chExt cx="7715496" cy="1010036"/>
          </a:xfrm>
        </p:grpSpPr>
        <p:sp>
          <p:nvSpPr>
            <p:cNvPr id="14" name="Rounded Rectangle 13"/>
            <p:cNvSpPr/>
            <p:nvPr/>
          </p:nvSpPr>
          <p:spPr bwMode="auto">
            <a:xfrm>
              <a:off x="1168909" y="3286680"/>
              <a:ext cx="1559612"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ffectLst>
                    <a:outerShdw blurRad="38100" dist="38100" dir="2700000" algn="tl">
                      <a:srgbClr val="000000">
                        <a:alpha val="43137"/>
                      </a:srgbClr>
                    </a:outerShdw>
                  </a:effectLst>
                  <a:ea typeface="Segoe UI" pitchFamily="34" charset="0"/>
                  <a:cs typeface="Segoe UI" pitchFamily="34" charset="0"/>
                </a:rPr>
                <a:t>ON OPERATION</a:t>
              </a:r>
              <a:endParaRPr lang="en-US" b="1" spc="-50" dirty="0">
                <a:solidFill>
                  <a:srgbClr val="000000"/>
                </a:solidFill>
                <a:effectLst>
                  <a:outerShdw blurRad="38100" dist="38100" dir="2700000" algn="tl">
                    <a:srgbClr val="000000">
                      <a:alpha val="43137"/>
                    </a:srgbClr>
                  </a:outerShdw>
                </a:effectLst>
                <a:ea typeface="Segoe UI" pitchFamily="34" charset="0"/>
                <a:cs typeface="Segoe UI" pitchFamily="34" charset="0"/>
              </a:endParaRPr>
            </a:p>
          </p:txBody>
        </p:sp>
        <p:cxnSp>
          <p:nvCxnSpPr>
            <p:cNvPr id="17" name="Straight Connector 16"/>
            <p:cNvCxnSpPr/>
            <p:nvPr/>
          </p:nvCxnSpPr>
          <p:spPr>
            <a:xfrm flipH="1" flipV="1">
              <a:off x="1943072" y="2962444"/>
              <a:ext cx="11286" cy="32423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82139" y="3378282"/>
              <a:ext cx="5681268" cy="553998"/>
            </a:xfrm>
            <a:prstGeom prst="rect">
              <a:avLst/>
            </a:prstGeom>
            <a:noFill/>
          </p:spPr>
          <p:txBody>
            <a:bodyPr wrap="square" lIns="0" tIns="0" rIns="0" bIns="0" rtlCol="0">
              <a:spAutoFit/>
            </a:bodyPr>
            <a:lstStyle/>
            <a:p>
              <a:r>
                <a:rPr lang="en-US" dirty="0" smtClean="0">
                  <a:solidFill>
                    <a:schemeClr val="accent2">
                      <a:lumMod val="40000"/>
                      <a:lumOff val="60000"/>
                    </a:schemeClr>
                  </a:solidFill>
                  <a:latin typeface="Courier New" pitchFamily="49" charset="0"/>
                  <a:cs typeface="Courier New" pitchFamily="49" charset="0"/>
                </a:rPr>
                <a:t>Insert into </a:t>
              </a:r>
              <a:r>
                <a:rPr lang="en-US" dirty="0" err="1" smtClean="0">
                  <a:solidFill>
                    <a:schemeClr val="accent2">
                      <a:lumMod val="40000"/>
                      <a:lumOff val="60000"/>
                    </a:schemeClr>
                  </a:solidFill>
                  <a:latin typeface="Courier New" pitchFamily="49" charset="0"/>
                  <a:cs typeface="Courier New" pitchFamily="49" charset="0"/>
                </a:rPr>
                <a:t>pdwCustomer</a:t>
              </a:r>
              <a:r>
                <a:rPr lang="en-US" dirty="0" smtClean="0">
                  <a:solidFill>
                    <a:schemeClr val="accent2">
                      <a:lumMod val="40000"/>
                      <a:lumOff val="60000"/>
                    </a:schemeClr>
                  </a:solidFill>
                  <a:latin typeface="Courier New" pitchFamily="49" charset="0"/>
                  <a:cs typeface="Courier New" pitchFamily="49" charset="0"/>
                </a:rPr>
                <a:t/>
              </a:r>
              <a:br>
                <a:rPr lang="en-US" dirty="0" smtClean="0">
                  <a:solidFill>
                    <a:schemeClr val="accent2">
                      <a:lumMod val="40000"/>
                      <a:lumOff val="60000"/>
                    </a:schemeClr>
                  </a:solidFill>
                  <a:latin typeface="Courier New" pitchFamily="49" charset="0"/>
                  <a:cs typeface="Courier New" pitchFamily="49" charset="0"/>
                </a:rPr>
              </a:br>
              <a:r>
                <a:rPr lang="en-US" dirty="0" smtClean="0">
                  <a:solidFill>
                    <a:schemeClr val="accent2">
                      <a:lumMod val="40000"/>
                      <a:lumOff val="60000"/>
                    </a:schemeClr>
                  </a:solidFill>
                  <a:latin typeface="Courier New" pitchFamily="49" charset="0"/>
                  <a:cs typeface="Courier New" pitchFamily="49" charset="0"/>
                </a:rPr>
                <a:t>select * from T</a:t>
              </a:r>
            </a:p>
          </p:txBody>
        </p:sp>
        <p:sp>
          <p:nvSpPr>
            <p:cNvPr id="11" name="Oval 10"/>
            <p:cNvSpPr/>
            <p:nvPr/>
          </p:nvSpPr>
          <p:spPr bwMode="auto">
            <a:xfrm>
              <a:off x="947911" y="3426235"/>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4</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947911" y="4919685"/>
            <a:ext cx="6491791" cy="913414"/>
            <a:chOff x="947911" y="4919685"/>
            <a:chExt cx="6491791" cy="913414"/>
          </a:xfrm>
        </p:grpSpPr>
        <p:cxnSp>
          <p:nvCxnSpPr>
            <p:cNvPr id="15" name="Straight Connector 14"/>
            <p:cNvCxnSpPr/>
            <p:nvPr/>
          </p:nvCxnSpPr>
          <p:spPr>
            <a:xfrm flipH="1" flipV="1">
              <a:off x="1943072" y="4919685"/>
              <a:ext cx="11287" cy="3024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bwMode="auto">
            <a:xfrm>
              <a:off x="1168908" y="5147299"/>
              <a:ext cx="1650491"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CREATE table </a:t>
              </a:r>
              <a:r>
                <a:rPr lang="en-US" b="1" spc="-50" dirty="0" err="1" smtClean="0">
                  <a:solidFill>
                    <a:srgbClr val="000000"/>
                  </a:solidFill>
                  <a:ea typeface="Segoe UI" pitchFamily="34" charset="0"/>
                  <a:cs typeface="Segoe UI" pitchFamily="34" charset="0"/>
                </a:rPr>
                <a:t>pdwCustomer</a:t>
              </a:r>
              <a:endParaRPr lang="en-US" b="1" spc="-50" dirty="0">
                <a:solidFill>
                  <a:srgbClr val="000000"/>
                </a:solidFill>
                <a:ea typeface="Segoe UI" pitchFamily="34" charset="0"/>
                <a:cs typeface="Segoe UI" pitchFamily="34" charset="0"/>
              </a:endParaRPr>
            </a:p>
          </p:txBody>
        </p:sp>
        <p:sp>
          <p:nvSpPr>
            <p:cNvPr id="44" name="TextBox 43"/>
            <p:cNvSpPr txBox="1"/>
            <p:nvPr/>
          </p:nvSpPr>
          <p:spPr>
            <a:xfrm>
              <a:off x="2982139" y="5307319"/>
              <a:ext cx="4457563" cy="276999"/>
            </a:xfrm>
            <a:prstGeom prst="rect">
              <a:avLst/>
            </a:prstGeom>
            <a:noFill/>
          </p:spPr>
          <p:txBody>
            <a:bodyPr wrap="square" lIns="0" tIns="0" rIns="0" bIns="0" rtlCol="0">
              <a:spAutoFit/>
            </a:bodyPr>
            <a:lstStyle/>
            <a:p>
              <a:r>
                <a:rPr lang="en-US" dirty="0" smtClean="0">
                  <a:solidFill>
                    <a:schemeClr val="accent2">
                      <a:lumMod val="40000"/>
                      <a:lumOff val="60000"/>
                    </a:schemeClr>
                  </a:solidFill>
                  <a:latin typeface="Courier New" pitchFamily="49" charset="0"/>
                  <a:cs typeface="Courier New" pitchFamily="49" charset="0"/>
                </a:rPr>
                <a:t>On PDW compute nodes</a:t>
              </a:r>
            </a:p>
          </p:txBody>
        </p:sp>
        <p:sp>
          <p:nvSpPr>
            <p:cNvPr id="42" name="Oval 41"/>
            <p:cNvSpPr/>
            <p:nvPr/>
          </p:nvSpPr>
          <p:spPr bwMode="auto">
            <a:xfrm>
              <a:off x="947911" y="5307319"/>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2</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5"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34</a:t>
            </a:fld>
            <a:endParaRPr lang="en-US" dirty="0">
              <a:solidFill>
                <a:srgbClr val="FFFFFF"/>
              </a:solidFill>
            </a:endParaRPr>
          </a:p>
        </p:txBody>
      </p:sp>
      <p:sp>
        <p:nvSpPr>
          <p:cNvPr id="26" name="TextBox 25"/>
          <p:cNvSpPr txBox="1"/>
          <p:nvPr/>
        </p:nvSpPr>
        <p:spPr>
          <a:xfrm>
            <a:off x="4536573" y="4138136"/>
            <a:ext cx="3886200" cy="738664"/>
          </a:xfrm>
          <a:prstGeom prst="rect">
            <a:avLst/>
          </a:prstGeom>
          <a:solidFill>
            <a:srgbClr val="FFFF00"/>
          </a:solidFill>
          <a:ln>
            <a:solidFill>
              <a:schemeClr val="bg1"/>
            </a:solidFill>
          </a:ln>
        </p:spPr>
        <p:txBody>
          <a:bodyPr wrap="square" lIns="0" tIns="0" rIns="0" bIns="0" rtlCol="0" anchor="ctr">
            <a:spAutoFit/>
          </a:bodyPr>
          <a:lstStyle/>
          <a:p>
            <a:pPr marL="548640" lvl="1" indent="-342900">
              <a:buFont typeface="Arial" pitchFamily="34" charset="0"/>
              <a:buChar char="•"/>
            </a:pPr>
            <a:r>
              <a:rPr lang="en-US" sz="2400" dirty="0" smtClean="0">
                <a:solidFill>
                  <a:srgbClr val="000000"/>
                </a:solidFill>
                <a:latin typeface="Andy" pitchFamily="66" charset="0"/>
                <a:ea typeface="Segoe UI" pitchFamily="34" charset="0"/>
                <a:cs typeface="Segoe UI" pitchFamily="34" charset="0"/>
              </a:rPr>
              <a:t>Fully parallel load from HDFS into PDW</a:t>
            </a:r>
            <a:r>
              <a:rPr lang="en-US" sz="2400" dirty="0" smtClean="0">
                <a:solidFill>
                  <a:srgbClr val="000000"/>
                </a:solidFill>
                <a:latin typeface="Andy" pitchFamily="66" charset="0"/>
                <a:ea typeface="Segoe UI" pitchFamily="34" charset="0"/>
                <a:cs typeface="Segoe UI" pitchFamily="34" charset="0"/>
              </a:rPr>
              <a:t>!</a:t>
            </a:r>
            <a:endParaRPr lang="en-US" sz="2400" dirty="0" smtClean="0">
              <a:solidFill>
                <a:srgbClr val="000000"/>
              </a:solidFill>
              <a:latin typeface="Andy" pitchFamily="66" charset="0"/>
              <a:ea typeface="Segoe UI" pitchFamily="34" charset="0"/>
              <a:cs typeface="Segoe UI" pitchFamily="34" charset="0"/>
            </a:endParaRPr>
          </a:p>
        </p:txBody>
      </p:sp>
      <p:sp>
        <p:nvSpPr>
          <p:cNvPr id="29" name="Text Placeholder 2"/>
          <p:cNvSpPr txBox="1">
            <a:spLocks/>
          </p:cNvSpPr>
          <p:nvPr/>
        </p:nvSpPr>
        <p:spPr>
          <a:xfrm>
            <a:off x="442763" y="2619580"/>
            <a:ext cx="6975403" cy="387798"/>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b="1" dirty="0" smtClean="0">
                <a:solidFill>
                  <a:schemeClr val="tx1"/>
                </a:solidFill>
              </a:rPr>
              <a:t>Execution plan generated by query optimizer:</a:t>
            </a:r>
            <a:endParaRPr lang="en-US" sz="2800" dirty="0">
              <a:solidFill>
                <a:schemeClr val="tx1"/>
              </a:solidFill>
            </a:endParaRPr>
          </a:p>
        </p:txBody>
      </p:sp>
    </p:spTree>
    <p:extLst>
      <p:ext uri="{BB962C8B-B14F-4D97-AF65-F5344CB8AC3E}">
        <p14:creationId xmlns:p14="http://schemas.microsoft.com/office/powerpoint/2010/main" val="228323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63938" cy="567848"/>
          </a:xfrm>
        </p:spPr>
        <p:txBody>
          <a:bodyPr/>
          <a:lstStyle/>
          <a:p>
            <a:pPr algn="ctr"/>
            <a:r>
              <a:rPr lang="en-US" dirty="0" smtClean="0">
                <a:solidFill>
                  <a:srgbClr val="FFFF00"/>
                </a:solidFill>
                <a:latin typeface="+mn-lt"/>
              </a:rPr>
              <a:t>Polybase Phase 1 - </a:t>
            </a:r>
            <a:r>
              <a:rPr lang="en-US" dirty="0" smtClean="0">
                <a:solidFill>
                  <a:schemeClr val="accent3"/>
                </a:solidFill>
                <a:latin typeface="+mn-lt"/>
              </a:rPr>
              <a:t>Example #3</a:t>
            </a:r>
            <a:endParaRPr lang="en-US" dirty="0">
              <a:solidFill>
                <a:schemeClr val="accent3"/>
              </a:solidFill>
              <a:latin typeface="+mn-lt"/>
            </a:endParaRPr>
          </a:p>
        </p:txBody>
      </p:sp>
      <p:sp>
        <p:nvSpPr>
          <p:cNvPr id="3" name="Text Placeholder 2"/>
          <p:cNvSpPr>
            <a:spLocks noGrp="1"/>
          </p:cNvSpPr>
          <p:nvPr>
            <p:ph type="body" sz="quarter" idx="10"/>
          </p:nvPr>
        </p:nvSpPr>
        <p:spPr>
          <a:xfrm>
            <a:off x="186123" y="1219200"/>
            <a:ext cx="8653077" cy="1551194"/>
          </a:xfrm>
        </p:spPr>
        <p:txBody>
          <a:bodyPr/>
          <a:lstStyle/>
          <a:p>
            <a:r>
              <a:rPr lang="en-US" sz="2800" b="1" dirty="0" smtClean="0">
                <a:solidFill>
                  <a:srgbClr val="FFFF00"/>
                </a:solidFill>
              </a:rPr>
              <a:t>Query: </a:t>
            </a:r>
            <a:r>
              <a:rPr lang="en-US" sz="2800" dirty="0" smtClean="0">
                <a:solidFill>
                  <a:schemeClr val="tx1"/>
                </a:solidFill>
              </a:rPr>
              <a:t> </a:t>
            </a:r>
            <a:r>
              <a:rPr lang="en-US" sz="2800" dirty="0" smtClean="0">
                <a:solidFill>
                  <a:schemeClr val="accent4">
                    <a:lumMod val="40000"/>
                    <a:lumOff val="60000"/>
                  </a:schemeClr>
                </a:solidFill>
              </a:rPr>
              <a:t>Join  between HDFS table and PDW table</a:t>
            </a:r>
            <a:r>
              <a:rPr lang="en-US" sz="2400" b="1" dirty="0" smtClean="0"/>
              <a:t/>
            </a:r>
            <a:br>
              <a:rPr lang="en-US" sz="2400" b="1" dirty="0" smtClean="0"/>
            </a:br>
            <a:r>
              <a:rPr lang="en-US" sz="2400" dirty="0" smtClean="0"/>
              <a:t>  </a:t>
            </a:r>
            <a:r>
              <a:rPr lang="en-US" sz="2000" dirty="0" smtClean="0">
                <a:latin typeface="Courier New" pitchFamily="49" charset="0"/>
                <a:cs typeface="Courier New" pitchFamily="49" charset="0"/>
              </a:rPr>
              <a:t>select  c</a:t>
            </a:r>
            <a:r>
              <a:rPr lang="en-US" sz="2000" dirty="0">
                <a:latin typeface="Courier New" pitchFamily="49" charset="0"/>
                <a:cs typeface="Courier New" pitchFamily="49" charset="0"/>
              </a:rPr>
              <a:t>.*, o</a:t>
            </a:r>
            <a:r>
              <a:rPr lang="en-US" sz="2000" dirty="0" smtClean="0">
                <a:latin typeface="Courier New" pitchFamily="49" charset="0"/>
                <a:cs typeface="Courier New" pitchFamily="49" charset="0"/>
              </a:rPr>
              <a:t>.*</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from </a:t>
            </a:r>
            <a:r>
              <a:rPr lang="en-US" sz="2000" b="1" dirty="0" err="1">
                <a:solidFill>
                  <a:srgbClr val="FFFF00"/>
                </a:solidFill>
                <a:latin typeface="Courier New" pitchFamily="49" charset="0"/>
                <a:cs typeface="Courier New" pitchFamily="49" charset="0"/>
              </a:rPr>
              <a:t>pdwCustomer</a:t>
            </a:r>
            <a:r>
              <a:rPr lang="en-US" sz="2000" b="1" dirty="0">
                <a:solidFill>
                  <a:srgbClr val="FFFF00"/>
                </a:solidFill>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c</a:t>
            </a:r>
            <a:r>
              <a:rPr lang="en-US" sz="2000" dirty="0" smtClean="0">
                <a:latin typeface="Courier New" pitchFamily="49" charset="0"/>
                <a:cs typeface="Courier New" pitchFamily="49" charset="0"/>
              </a:rPr>
              <a:t>, </a:t>
            </a:r>
            <a:r>
              <a:rPr lang="en-US" sz="2000" b="1" dirty="0" err="1" smtClean="0">
                <a:solidFill>
                  <a:srgbClr val="FFFF00"/>
                </a:solidFill>
                <a:latin typeface="Courier New" pitchFamily="49" charset="0"/>
                <a:cs typeface="Courier New" pitchFamily="49" charset="0"/>
              </a:rPr>
              <a:t>hdfsOrders</a:t>
            </a:r>
            <a:r>
              <a:rPr lang="en-US" sz="2000" b="1" dirty="0" smtClean="0">
                <a:solidFill>
                  <a:srgbClr val="FFFF00"/>
                </a:solidFill>
                <a:latin typeface="Courier New" pitchFamily="49" charset="0"/>
                <a:cs typeface="Courier New" pitchFamily="49" charset="0"/>
              </a:rPr>
              <a:t> </a:t>
            </a:r>
            <a:r>
              <a:rPr lang="en-US" sz="2000" b="1" dirty="0">
                <a:solidFill>
                  <a:srgbClr val="FFFF00"/>
                </a:solidFill>
                <a:latin typeface="Courier New" pitchFamily="49" charset="0"/>
                <a:cs typeface="Courier New" pitchFamily="49" charset="0"/>
              </a:rPr>
              <a:t>o</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 where </a:t>
            </a:r>
            <a:r>
              <a:rPr lang="en-US" sz="2000" dirty="0" err="1" smtClean="0">
                <a:latin typeface="Courier New" pitchFamily="49" charset="0"/>
                <a:cs typeface="Courier New" pitchFamily="49" charset="0"/>
              </a:rPr>
              <a:t>c.c_custkey</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o.o_custkey</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and </a:t>
            </a:r>
            <a:r>
              <a:rPr lang="en-US" sz="2000" dirty="0" err="1" smtClean="0">
                <a:latin typeface="Courier New" pitchFamily="49" charset="0"/>
                <a:cs typeface="Courier New" pitchFamily="49" charset="0"/>
              </a:rPr>
              <a:t>c_nationkey</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3 </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 and </a:t>
            </a:r>
            <a:r>
              <a:rPr lang="en-US" sz="2000" dirty="0" err="1">
                <a:latin typeface="Courier New" pitchFamily="49" charset="0"/>
                <a:cs typeface="Courier New" pitchFamily="49" charset="0"/>
              </a:rPr>
              <a:t>c_acctbal</a:t>
            </a:r>
            <a:r>
              <a:rPr lang="en-US" sz="2000" dirty="0">
                <a:latin typeface="Courier New" pitchFamily="49" charset="0"/>
                <a:cs typeface="Courier New" pitchFamily="49" charset="0"/>
              </a:rPr>
              <a:t> &lt; 0</a:t>
            </a:r>
            <a:br>
              <a:rPr lang="en-US" sz="2000" dirty="0">
                <a:latin typeface="Courier New" pitchFamily="49" charset="0"/>
                <a:cs typeface="Courier New" pitchFamily="49" charset="0"/>
              </a:rPr>
            </a:br>
            <a:endParaRPr lang="en-US" sz="2000" b="1" dirty="0">
              <a:latin typeface="Courier New" pitchFamily="49" charset="0"/>
              <a:cs typeface="Courier New" pitchFamily="49" charset="0"/>
            </a:endParaRPr>
          </a:p>
        </p:txBody>
      </p:sp>
      <p:sp>
        <p:nvSpPr>
          <p:cNvPr id="40"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35</a:t>
            </a:fld>
            <a:endParaRPr lang="en-US" dirty="0">
              <a:solidFill>
                <a:srgbClr val="FFFFFF"/>
              </a:solidFill>
            </a:endParaRPr>
          </a:p>
        </p:txBody>
      </p:sp>
      <p:grpSp>
        <p:nvGrpSpPr>
          <p:cNvPr id="7" name="Group 6"/>
          <p:cNvGrpSpPr/>
          <p:nvPr/>
        </p:nvGrpSpPr>
        <p:grpSpPr>
          <a:xfrm>
            <a:off x="1656446" y="3104764"/>
            <a:ext cx="7196804" cy="1082634"/>
            <a:chOff x="1656446" y="3104764"/>
            <a:chExt cx="7196804" cy="1082634"/>
          </a:xfrm>
        </p:grpSpPr>
        <p:sp>
          <p:nvSpPr>
            <p:cNvPr id="38" name="TextBox 37"/>
            <p:cNvSpPr txBox="1"/>
            <p:nvPr/>
          </p:nvSpPr>
          <p:spPr>
            <a:xfrm>
              <a:off x="3500502" y="3356401"/>
              <a:ext cx="5352748" cy="830997"/>
            </a:xfrm>
            <a:prstGeom prst="rect">
              <a:avLst/>
            </a:prstGeom>
            <a:noFill/>
          </p:spPr>
          <p:txBody>
            <a:bodyPr wrap="square" lIns="0" tIns="0" rIns="0" bIns="0" rtlCol="0">
              <a:spAutoFit/>
            </a:bodyPr>
            <a:lstStyle/>
            <a:p>
              <a:r>
                <a:rPr lang="en-US" dirty="0" smtClean="0">
                  <a:solidFill>
                    <a:schemeClr val="accent2">
                      <a:lumMod val="40000"/>
                      <a:lumOff val="60000"/>
                    </a:schemeClr>
                  </a:solidFill>
                  <a:latin typeface="Courier New" pitchFamily="49" charset="0"/>
                  <a:cs typeface="Courier New" pitchFamily="49" charset="0"/>
                </a:rPr>
                <a:t>Select c.*. o.* from Customer c, </a:t>
              </a:r>
              <a:r>
                <a:rPr lang="en-US" dirty="0" err="1" smtClean="0">
                  <a:solidFill>
                    <a:schemeClr val="accent2">
                      <a:lumMod val="40000"/>
                      <a:lumOff val="60000"/>
                    </a:schemeClr>
                  </a:solidFill>
                  <a:latin typeface="Courier New" pitchFamily="49" charset="0"/>
                  <a:cs typeface="Courier New" pitchFamily="49" charset="0"/>
                </a:rPr>
                <a:t>oTemp</a:t>
              </a:r>
              <a:r>
                <a:rPr lang="en-US" dirty="0" smtClean="0">
                  <a:solidFill>
                    <a:schemeClr val="accent2">
                      <a:lumMod val="40000"/>
                      <a:lumOff val="60000"/>
                    </a:schemeClr>
                  </a:solidFill>
                  <a:latin typeface="Courier New" pitchFamily="49" charset="0"/>
                  <a:cs typeface="Courier New" pitchFamily="49" charset="0"/>
                </a:rPr>
                <a:t> o where </a:t>
              </a:r>
              <a:r>
                <a:rPr lang="en-US" dirty="0" err="1">
                  <a:solidFill>
                    <a:schemeClr val="accent2">
                      <a:lumMod val="40000"/>
                      <a:lumOff val="60000"/>
                    </a:schemeClr>
                  </a:solidFill>
                  <a:latin typeface="Courier New" pitchFamily="49" charset="0"/>
                  <a:cs typeface="Courier New" pitchFamily="49" charset="0"/>
                </a:rPr>
                <a:t>c.c_custkey</a:t>
              </a:r>
              <a:r>
                <a:rPr lang="en-US" dirty="0">
                  <a:solidFill>
                    <a:schemeClr val="accent2">
                      <a:lumMod val="40000"/>
                      <a:lumOff val="60000"/>
                    </a:schemeClr>
                  </a:solidFill>
                  <a:latin typeface="Courier New" pitchFamily="49" charset="0"/>
                  <a:cs typeface="Courier New" pitchFamily="49" charset="0"/>
                </a:rPr>
                <a:t> = </a:t>
              </a:r>
              <a:r>
                <a:rPr lang="en-US" dirty="0" err="1" smtClean="0">
                  <a:solidFill>
                    <a:schemeClr val="accent2">
                      <a:lumMod val="40000"/>
                      <a:lumOff val="60000"/>
                    </a:schemeClr>
                  </a:solidFill>
                  <a:latin typeface="Courier New" pitchFamily="49" charset="0"/>
                  <a:cs typeface="Courier New" pitchFamily="49" charset="0"/>
                </a:rPr>
                <a:t>o.o_custkey</a:t>
              </a:r>
              <a:r>
                <a:rPr lang="en-US" dirty="0" smtClean="0">
                  <a:solidFill>
                    <a:schemeClr val="accent2">
                      <a:lumMod val="40000"/>
                      <a:lumOff val="60000"/>
                    </a:schemeClr>
                  </a:solidFill>
                  <a:latin typeface="Courier New" pitchFamily="49" charset="0"/>
                  <a:cs typeface="Courier New" pitchFamily="49" charset="0"/>
                </a:rPr>
                <a:t> and </a:t>
              </a:r>
              <a:r>
                <a:rPr lang="en-US" dirty="0" err="1" smtClean="0">
                  <a:solidFill>
                    <a:schemeClr val="accent2">
                      <a:lumMod val="40000"/>
                      <a:lumOff val="60000"/>
                    </a:schemeClr>
                  </a:solidFill>
                  <a:latin typeface="Courier New" pitchFamily="49" charset="0"/>
                  <a:cs typeface="Courier New" pitchFamily="49" charset="0"/>
                </a:rPr>
                <a:t>c_nationkey</a:t>
              </a:r>
              <a:r>
                <a:rPr lang="en-US" dirty="0" smtClean="0">
                  <a:solidFill>
                    <a:schemeClr val="accent2">
                      <a:lumMod val="40000"/>
                      <a:lumOff val="60000"/>
                    </a:schemeClr>
                  </a:solidFill>
                  <a:latin typeface="Courier New" pitchFamily="49" charset="0"/>
                  <a:cs typeface="Courier New" pitchFamily="49" charset="0"/>
                </a:rPr>
                <a:t> </a:t>
              </a:r>
              <a:r>
                <a:rPr lang="en-US" dirty="0">
                  <a:solidFill>
                    <a:schemeClr val="accent2">
                      <a:lumMod val="40000"/>
                      <a:lumOff val="60000"/>
                    </a:schemeClr>
                  </a:solidFill>
                  <a:latin typeface="Courier New" pitchFamily="49" charset="0"/>
                  <a:cs typeface="Courier New" pitchFamily="49" charset="0"/>
                </a:rPr>
                <a:t>= 3 and </a:t>
              </a:r>
              <a:r>
                <a:rPr lang="en-US" dirty="0" err="1">
                  <a:solidFill>
                    <a:schemeClr val="accent2">
                      <a:lumMod val="40000"/>
                      <a:lumOff val="60000"/>
                    </a:schemeClr>
                  </a:solidFill>
                  <a:latin typeface="Courier New" pitchFamily="49" charset="0"/>
                  <a:cs typeface="Courier New" pitchFamily="49" charset="0"/>
                </a:rPr>
                <a:t>c_acctbal</a:t>
              </a:r>
              <a:r>
                <a:rPr lang="en-US" dirty="0">
                  <a:solidFill>
                    <a:schemeClr val="accent2">
                      <a:lumMod val="40000"/>
                      <a:lumOff val="60000"/>
                    </a:schemeClr>
                  </a:solidFill>
                  <a:latin typeface="Courier New" pitchFamily="49" charset="0"/>
                  <a:cs typeface="Courier New" pitchFamily="49" charset="0"/>
                </a:rPr>
                <a:t> &lt; </a:t>
              </a:r>
              <a:r>
                <a:rPr lang="en-US" dirty="0" smtClean="0">
                  <a:solidFill>
                    <a:schemeClr val="accent2">
                      <a:lumMod val="40000"/>
                      <a:lumOff val="60000"/>
                    </a:schemeClr>
                  </a:solidFill>
                  <a:latin typeface="Courier New" pitchFamily="49" charset="0"/>
                  <a:cs typeface="Courier New" pitchFamily="49" charset="0"/>
                </a:rPr>
                <a:t>0</a:t>
              </a:r>
            </a:p>
          </p:txBody>
        </p:sp>
        <p:sp>
          <p:nvSpPr>
            <p:cNvPr id="22" name="Rounded Rectangle 21"/>
            <p:cNvSpPr/>
            <p:nvPr/>
          </p:nvSpPr>
          <p:spPr bwMode="auto">
            <a:xfrm>
              <a:off x="1915631" y="3429000"/>
              <a:ext cx="1447800"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RETURN OPERATION</a:t>
              </a:r>
              <a:endParaRPr lang="en-US" b="1" spc="-50" dirty="0">
                <a:solidFill>
                  <a:srgbClr val="000000"/>
                </a:solidFill>
                <a:ea typeface="Segoe UI" pitchFamily="34" charset="0"/>
                <a:cs typeface="Segoe UI" pitchFamily="34" charset="0"/>
              </a:endParaRPr>
            </a:p>
          </p:txBody>
        </p:sp>
        <p:cxnSp>
          <p:nvCxnSpPr>
            <p:cNvPr id="23" name="Straight Connector 22"/>
            <p:cNvCxnSpPr/>
            <p:nvPr/>
          </p:nvCxnSpPr>
          <p:spPr>
            <a:xfrm flipV="1">
              <a:off x="2639531" y="3104764"/>
              <a:ext cx="0" cy="32423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1656446" y="3566738"/>
              <a:ext cx="365760"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3</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7"/>
          <p:cNvGrpSpPr/>
          <p:nvPr/>
        </p:nvGrpSpPr>
        <p:grpSpPr>
          <a:xfrm>
            <a:off x="1549871" y="4123123"/>
            <a:ext cx="6296178" cy="1125536"/>
            <a:chOff x="1549871" y="4123123"/>
            <a:chExt cx="6296178" cy="1125536"/>
          </a:xfrm>
        </p:grpSpPr>
        <p:sp>
          <p:nvSpPr>
            <p:cNvPr id="39" name="TextBox 38"/>
            <p:cNvSpPr txBox="1"/>
            <p:nvPr/>
          </p:nvSpPr>
          <p:spPr>
            <a:xfrm>
              <a:off x="3736262" y="4589337"/>
              <a:ext cx="4109787" cy="276999"/>
            </a:xfrm>
            <a:prstGeom prst="rect">
              <a:avLst/>
            </a:prstGeom>
            <a:noFill/>
          </p:spPr>
          <p:txBody>
            <a:bodyPr wrap="square" lIns="0" tIns="0" rIns="0" bIns="0" rtlCol="0">
              <a:spAutoFit/>
            </a:bodyPr>
            <a:lstStyle/>
            <a:p>
              <a:r>
                <a:rPr lang="en-US" dirty="0" smtClean="0">
                  <a:solidFill>
                    <a:schemeClr val="accent2">
                      <a:lumMod val="40000"/>
                      <a:lumOff val="60000"/>
                    </a:schemeClr>
                  </a:solidFill>
                  <a:latin typeface="Courier New" pitchFamily="49" charset="0"/>
                  <a:cs typeface="Courier New" pitchFamily="49" charset="0"/>
                </a:rPr>
                <a:t>From </a:t>
              </a:r>
              <a:r>
                <a:rPr lang="en-US" dirty="0" err="1" smtClean="0">
                  <a:solidFill>
                    <a:schemeClr val="accent2">
                      <a:lumMod val="40000"/>
                      <a:lumOff val="60000"/>
                    </a:schemeClr>
                  </a:solidFill>
                  <a:latin typeface="Courier New" pitchFamily="49" charset="0"/>
                  <a:cs typeface="Courier New" pitchFamily="49" charset="0"/>
                </a:rPr>
                <a:t>hdfsOrders</a:t>
              </a:r>
              <a:r>
                <a:rPr lang="en-US" dirty="0" smtClean="0">
                  <a:solidFill>
                    <a:schemeClr val="accent2">
                      <a:lumMod val="40000"/>
                      <a:lumOff val="60000"/>
                    </a:schemeClr>
                  </a:solidFill>
                  <a:latin typeface="Courier New" pitchFamily="49" charset="0"/>
                  <a:cs typeface="Courier New" pitchFamily="49" charset="0"/>
                </a:rPr>
                <a:t> into </a:t>
              </a:r>
              <a:r>
                <a:rPr lang="en-US" dirty="0" err="1" smtClean="0">
                  <a:solidFill>
                    <a:schemeClr val="accent2">
                      <a:lumMod val="40000"/>
                      <a:lumOff val="60000"/>
                    </a:schemeClr>
                  </a:solidFill>
                  <a:latin typeface="Courier New" pitchFamily="49" charset="0"/>
                  <a:cs typeface="Courier New" pitchFamily="49" charset="0"/>
                </a:rPr>
                <a:t>oTemp</a:t>
              </a:r>
              <a:endParaRPr lang="en-US" dirty="0" smtClean="0">
                <a:solidFill>
                  <a:schemeClr val="accent2">
                    <a:lumMod val="40000"/>
                    <a:lumOff val="60000"/>
                  </a:schemeClr>
                </a:solidFill>
                <a:latin typeface="Courier New" pitchFamily="49" charset="0"/>
                <a:cs typeface="Courier New" pitchFamily="49" charset="0"/>
              </a:endParaRPr>
            </a:p>
          </p:txBody>
        </p:sp>
        <p:sp>
          <p:nvSpPr>
            <p:cNvPr id="33" name="Rounded Rectangle 32"/>
            <p:cNvSpPr/>
            <p:nvPr/>
          </p:nvSpPr>
          <p:spPr bwMode="auto">
            <a:xfrm>
              <a:off x="1747991" y="4417910"/>
              <a:ext cx="1809711" cy="830749"/>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1" forceAA="0" compatLnSpc="1">
              <a:prstTxWarp prst="textNoShape">
                <a:avLst/>
              </a:prstTxWarp>
              <a:noAutofit/>
            </a:bodyPr>
            <a:lstStyle/>
            <a:p>
              <a:pPr algn="ctr" defTabSz="914099" fontAlgn="base">
                <a:spcBef>
                  <a:spcPct val="0"/>
                </a:spcBef>
                <a:spcAft>
                  <a:spcPct val="0"/>
                </a:spcAft>
              </a:pPr>
              <a:r>
                <a:rPr lang="en-US" sz="1600" b="1" spc="-50" dirty="0" smtClean="0">
                  <a:solidFill>
                    <a:srgbClr val="000000"/>
                  </a:solidFill>
                  <a:ea typeface="Segoe UI" pitchFamily="34" charset="0"/>
                  <a:cs typeface="Segoe UI" pitchFamily="34" charset="0"/>
                </a:rPr>
                <a:t>DMS SHUFFLE FROM HDFS</a:t>
              </a:r>
            </a:p>
            <a:p>
              <a:pPr algn="ctr" defTabSz="914099" fontAlgn="base">
                <a:spcBef>
                  <a:spcPct val="0"/>
                </a:spcBef>
                <a:spcAft>
                  <a:spcPct val="0"/>
                </a:spcAft>
              </a:pPr>
              <a:r>
                <a:rPr lang="en-US" sz="1600" b="1" spc="-50" dirty="0" smtClean="0">
                  <a:solidFill>
                    <a:srgbClr val="000000"/>
                  </a:solidFill>
                  <a:ea typeface="Segoe UI" pitchFamily="34" charset="0"/>
                  <a:cs typeface="Segoe UI" pitchFamily="34" charset="0"/>
                </a:rPr>
                <a:t>on </a:t>
              </a:r>
              <a:r>
                <a:rPr lang="en-US" sz="1600" b="1" spc="-50" dirty="0" err="1" smtClean="0">
                  <a:solidFill>
                    <a:srgbClr val="000000"/>
                  </a:solidFill>
                  <a:ea typeface="Segoe UI" pitchFamily="34" charset="0"/>
                  <a:cs typeface="Segoe UI" pitchFamily="34" charset="0"/>
                </a:rPr>
                <a:t>o_custkey</a:t>
              </a:r>
              <a:endParaRPr lang="en-US" sz="1600" b="1" spc="-50" dirty="0">
                <a:solidFill>
                  <a:srgbClr val="000000"/>
                </a:solidFill>
                <a:ea typeface="Segoe UI" pitchFamily="34" charset="0"/>
                <a:cs typeface="Segoe UI" pitchFamily="34" charset="0"/>
              </a:endParaRPr>
            </a:p>
          </p:txBody>
        </p:sp>
        <p:cxnSp>
          <p:nvCxnSpPr>
            <p:cNvPr id="41" name="Straight Connector 40"/>
            <p:cNvCxnSpPr/>
            <p:nvPr/>
          </p:nvCxnSpPr>
          <p:spPr>
            <a:xfrm flipV="1">
              <a:off x="2639531" y="4123123"/>
              <a:ext cx="0" cy="28077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1549871" y="4589337"/>
              <a:ext cx="365760"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2</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1328096" y="5142437"/>
            <a:ext cx="7077561" cy="1130208"/>
            <a:chOff x="1328096" y="5142437"/>
            <a:chExt cx="7077561" cy="1130208"/>
          </a:xfrm>
        </p:grpSpPr>
        <p:sp>
          <p:nvSpPr>
            <p:cNvPr id="32" name="Rounded Rectangle 31"/>
            <p:cNvSpPr/>
            <p:nvPr/>
          </p:nvSpPr>
          <p:spPr bwMode="auto">
            <a:xfrm>
              <a:off x="1424050" y="5454166"/>
              <a:ext cx="2430961" cy="818479"/>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
              </a:r>
              <a:b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br>
              <a:r>
                <a:rPr lang="en-US" b="1" spc="-50" dirty="0" smtClean="0">
                  <a:solidFill>
                    <a:srgbClr val="000000"/>
                  </a:solidFill>
                  <a:ea typeface="Segoe UI" pitchFamily="34" charset="0"/>
                  <a:cs typeface="Segoe UI" pitchFamily="34" charset="0"/>
                </a:rPr>
                <a:t>CREATE </a:t>
              </a:r>
              <a:r>
                <a:rPr lang="en-US" b="1" spc="-50" dirty="0" err="1" smtClean="0">
                  <a:solidFill>
                    <a:srgbClr val="000000"/>
                  </a:solidFill>
                  <a:ea typeface="Segoe UI" pitchFamily="34" charset="0"/>
                  <a:cs typeface="Segoe UI" pitchFamily="34" charset="0"/>
                </a:rPr>
                <a:t>oTemp</a:t>
              </a:r>
              <a:r>
                <a:rPr lang="en-US" b="1" spc="-50" dirty="0" smtClean="0">
                  <a:solidFill>
                    <a:srgbClr val="000000"/>
                  </a:solidFill>
                  <a:ea typeface="Segoe UI" pitchFamily="34" charset="0"/>
                  <a:cs typeface="Segoe UI" pitchFamily="34" charset="0"/>
                </a:rPr>
                <a:t/>
              </a:r>
              <a:br>
                <a:rPr lang="en-US" b="1" spc="-50" dirty="0" smtClean="0">
                  <a:solidFill>
                    <a:srgbClr val="000000"/>
                  </a:solidFill>
                  <a:ea typeface="Segoe UI" pitchFamily="34" charset="0"/>
                  <a:cs typeface="Segoe UI" pitchFamily="34" charset="0"/>
                </a:rPr>
              </a:br>
              <a:r>
                <a:rPr lang="en-US" b="1" spc="-50" dirty="0" err="1" smtClean="0">
                  <a:solidFill>
                    <a:srgbClr val="000000"/>
                  </a:solidFill>
                  <a:ea typeface="Segoe UI" pitchFamily="34" charset="0"/>
                  <a:cs typeface="Segoe UI" pitchFamily="34" charset="0"/>
                </a:rPr>
                <a:t>distrib</a:t>
              </a:r>
              <a:r>
                <a:rPr lang="en-US" b="1" spc="-50" dirty="0" smtClean="0">
                  <a:solidFill>
                    <a:srgbClr val="000000"/>
                  </a:solidFill>
                  <a:ea typeface="Segoe UI" pitchFamily="34" charset="0"/>
                  <a:cs typeface="Segoe UI" pitchFamily="34" charset="0"/>
                </a:rPr>
                <a:t>. on </a:t>
              </a:r>
              <a:r>
                <a:rPr lang="en-US" b="1" spc="-50" dirty="0" err="1" smtClean="0">
                  <a:solidFill>
                    <a:srgbClr val="000000"/>
                  </a:solidFill>
                  <a:ea typeface="Segoe UI" pitchFamily="34" charset="0"/>
                  <a:cs typeface="Segoe UI" pitchFamily="34" charset="0"/>
                </a:rPr>
                <a:t>o_custkey</a:t>
              </a:r>
              <a:endParaRPr lang="en-US" b="1" spc="-50" dirty="0">
                <a:solidFill>
                  <a:srgbClr val="000000"/>
                </a:solidFill>
                <a:ea typeface="Segoe UI" pitchFamily="34" charset="0"/>
                <a:cs typeface="Segoe UI" pitchFamily="34" charset="0"/>
              </a:endParaRPr>
            </a:p>
          </p:txBody>
        </p:sp>
        <p:cxnSp>
          <p:nvCxnSpPr>
            <p:cNvPr id="34" name="Straight Connector 33"/>
            <p:cNvCxnSpPr/>
            <p:nvPr/>
          </p:nvCxnSpPr>
          <p:spPr>
            <a:xfrm flipV="1">
              <a:off x="2639531" y="5142437"/>
              <a:ext cx="0" cy="28077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1328096" y="5680525"/>
              <a:ext cx="365760"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1</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3948094" y="5769286"/>
              <a:ext cx="4457563" cy="276999"/>
            </a:xfrm>
            <a:prstGeom prst="rect">
              <a:avLst/>
            </a:prstGeom>
            <a:noFill/>
          </p:spPr>
          <p:txBody>
            <a:bodyPr wrap="square" lIns="0" tIns="0" rIns="0" bIns="0" rtlCol="0">
              <a:spAutoFit/>
            </a:bodyPr>
            <a:lstStyle/>
            <a:p>
              <a:r>
                <a:rPr lang="en-US" dirty="0" smtClean="0">
                  <a:solidFill>
                    <a:schemeClr val="accent2">
                      <a:lumMod val="40000"/>
                      <a:lumOff val="60000"/>
                    </a:schemeClr>
                  </a:solidFill>
                  <a:latin typeface="Courier New" pitchFamily="49" charset="0"/>
                  <a:cs typeface="Courier New" pitchFamily="49" charset="0"/>
                </a:rPr>
                <a:t>On PDW compute nodes</a:t>
              </a:r>
            </a:p>
          </p:txBody>
        </p:sp>
      </p:grpSp>
      <p:sp>
        <p:nvSpPr>
          <p:cNvPr id="21" name="Text Placeholder 2"/>
          <p:cNvSpPr txBox="1">
            <a:spLocks/>
          </p:cNvSpPr>
          <p:nvPr/>
        </p:nvSpPr>
        <p:spPr>
          <a:xfrm>
            <a:off x="248560" y="2716966"/>
            <a:ext cx="6975403" cy="387798"/>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b="1" dirty="0" smtClean="0">
                <a:solidFill>
                  <a:schemeClr val="tx1"/>
                </a:solidFill>
                <a:effectLst>
                  <a:outerShdw blurRad="38100" dist="38100" dir="2700000" algn="tl">
                    <a:srgbClr val="000000">
                      <a:alpha val="43137"/>
                    </a:srgbClr>
                  </a:outerShdw>
                </a:effectLst>
              </a:rPr>
              <a:t>Execution plan generated by query optimizer:</a:t>
            </a:r>
            <a:endParaRPr lang="en-US"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795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63938" cy="567848"/>
          </a:xfrm>
        </p:spPr>
        <p:txBody>
          <a:bodyPr/>
          <a:lstStyle/>
          <a:p>
            <a:pPr algn="ctr"/>
            <a:r>
              <a:rPr lang="en-US" sz="4100" dirty="0" smtClean="0"/>
              <a:t>Polybase Phase 1 </a:t>
            </a:r>
            <a:r>
              <a:rPr lang="en-US" sz="4100" dirty="0" smtClean="0">
                <a:solidFill>
                  <a:schemeClr val="accent3"/>
                </a:solidFill>
              </a:rPr>
              <a:t>- </a:t>
            </a:r>
            <a:r>
              <a:rPr lang="en-US" sz="4100" dirty="0" smtClean="0">
                <a:solidFill>
                  <a:schemeClr val="accent3"/>
                </a:solidFill>
              </a:rPr>
              <a:t>Limitations</a:t>
            </a:r>
            <a:endParaRPr lang="en-US" sz="4100" dirty="0">
              <a:solidFill>
                <a:schemeClr val="accent3"/>
              </a:solidFill>
            </a:endParaRPr>
          </a:p>
        </p:txBody>
      </p:sp>
      <p:sp>
        <p:nvSpPr>
          <p:cNvPr id="3" name="Content Placeholder 2"/>
          <p:cNvSpPr>
            <a:spLocks noGrp="1"/>
          </p:cNvSpPr>
          <p:nvPr>
            <p:ph idx="1"/>
          </p:nvPr>
        </p:nvSpPr>
        <p:spPr>
          <a:xfrm>
            <a:off x="335551" y="1245010"/>
            <a:ext cx="8363937" cy="2260190"/>
          </a:xfrm>
        </p:spPr>
        <p:txBody>
          <a:bodyPr>
            <a:normAutofit/>
          </a:bodyPr>
          <a:lstStyle/>
          <a:p>
            <a:pPr marL="457200" indent="-457200">
              <a:buFont typeface="+mj-lt"/>
              <a:buAutoNum type="arabicPeriod"/>
            </a:pPr>
            <a:r>
              <a:rPr lang="en-US" dirty="0" smtClean="0"/>
              <a:t>Data is always pulled into PDW to be processed</a:t>
            </a:r>
            <a:endParaRPr lang="en-US" dirty="0" smtClean="0"/>
          </a:p>
          <a:p>
            <a:pPr marL="457200" indent="-457200">
              <a:buAutoNum type="arabicPeriod" startAt="2"/>
            </a:pPr>
            <a:r>
              <a:rPr lang="en-US" dirty="0" smtClean="0"/>
              <a:t>Does not exploit the computational resources of the </a:t>
            </a:r>
            <a:r>
              <a:rPr lang="en-US" dirty="0" err="1" smtClean="0"/>
              <a:t>Hadoop</a:t>
            </a:r>
            <a:r>
              <a:rPr lang="en-US" dirty="0" smtClean="0"/>
              <a:t> cluster</a:t>
            </a:r>
            <a:endParaRPr lang="en-US" sz="1900" dirty="0" smtClean="0"/>
          </a:p>
          <a:p>
            <a:pPr marL="426414" lvl="2" indent="0">
              <a:buNone/>
            </a:pPr>
            <a:endParaRPr lang="en-US" sz="1900" dirty="0"/>
          </a:p>
        </p:txBody>
      </p:sp>
      <p:sp>
        <p:nvSpPr>
          <p:cNvPr id="4" name="Slide Number Placeholder 3"/>
          <p:cNvSpPr>
            <a:spLocks noGrp="1"/>
          </p:cNvSpPr>
          <p:nvPr>
            <p:ph type="sldNum" sz="quarter" idx="12"/>
          </p:nvPr>
        </p:nvSpPr>
        <p:spPr/>
        <p:txBody>
          <a:bodyPr/>
          <a:lstStyle/>
          <a:p>
            <a:fld id="{D238DE23-19AF-4869-9198-2E937C0385B6}" type="slidenum">
              <a:rPr lang="en-US" smtClean="0">
                <a:solidFill>
                  <a:srgbClr val="FFFFFF"/>
                </a:solidFill>
              </a:rPr>
              <a:pPr/>
              <a:t>36</a:t>
            </a:fld>
            <a:endParaRPr lang="en-US">
              <a:solidFill>
                <a:srgbClr val="FFFFFF"/>
              </a:solidFill>
            </a:endParaRPr>
          </a:p>
        </p:txBody>
      </p:sp>
      <p:grpSp>
        <p:nvGrpSpPr>
          <p:cNvPr id="7" name="Group 6"/>
          <p:cNvGrpSpPr/>
          <p:nvPr/>
        </p:nvGrpSpPr>
        <p:grpSpPr>
          <a:xfrm>
            <a:off x="4796872" y="3352800"/>
            <a:ext cx="610424" cy="895079"/>
            <a:chOff x="4796872" y="3834215"/>
            <a:chExt cx="610424" cy="895079"/>
          </a:xfrm>
        </p:grpSpPr>
        <p:cxnSp>
          <p:nvCxnSpPr>
            <p:cNvPr id="28" name="Straight Connector 27"/>
            <p:cNvCxnSpPr/>
            <p:nvPr/>
          </p:nvCxnSpPr>
          <p:spPr>
            <a:xfrm flipV="1">
              <a:off x="5185322" y="4142656"/>
              <a:ext cx="1" cy="586638"/>
            </a:xfrm>
            <a:prstGeom prst="line">
              <a:avLst/>
            </a:prstGeom>
            <a:ln>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96872" y="3834215"/>
              <a:ext cx="610424" cy="276999"/>
            </a:xfrm>
            <a:prstGeom prst="rect">
              <a:avLst/>
            </a:prstGeom>
            <a:noFill/>
          </p:spPr>
          <p:txBody>
            <a:bodyPr wrap="none" lIns="0" tIns="0" rIns="0" bIns="0" rtlCol="0">
              <a:spAutoFit/>
            </a:bodyPr>
            <a:lstStyle/>
            <a:p>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Query</a:t>
              </a:r>
            </a:p>
          </p:txBody>
        </p:sp>
        <p:sp>
          <p:nvSpPr>
            <p:cNvPr id="31" name="Oval 30"/>
            <p:cNvSpPr/>
            <p:nvPr/>
          </p:nvSpPr>
          <p:spPr bwMode="auto">
            <a:xfrm>
              <a:off x="5052903" y="4283999"/>
              <a:ext cx="268357" cy="278296"/>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6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1</a:t>
              </a:r>
            </a:p>
          </p:txBody>
        </p:sp>
      </p:grpSp>
      <p:sp>
        <p:nvSpPr>
          <p:cNvPr id="33" name="TextBox 32"/>
          <p:cNvSpPr txBox="1"/>
          <p:nvPr/>
        </p:nvSpPr>
        <p:spPr>
          <a:xfrm rot="19480254">
            <a:off x="3801744" y="5273412"/>
            <a:ext cx="1805096" cy="276999"/>
          </a:xfrm>
          <a:prstGeom prst="rect">
            <a:avLst/>
          </a:prstGeom>
          <a:noFill/>
        </p:spPr>
        <p:txBody>
          <a:bodyPr wrap="square" lIns="0" tIns="0" rIns="0" bIns="0" rtlCol="0">
            <a:spAutoFit/>
          </a:bodyPr>
          <a:lstStyle/>
          <a:p>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HDFS blocks</a:t>
            </a:r>
            <a:endParaRPr lang="en-US" sz="25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cxnSp>
        <p:nvCxnSpPr>
          <p:cNvPr id="45" name="Straight Connector 44"/>
          <p:cNvCxnSpPr/>
          <p:nvPr/>
        </p:nvCxnSpPr>
        <p:spPr>
          <a:xfrm flipH="1">
            <a:off x="3810000" y="4956076"/>
            <a:ext cx="1178247" cy="810909"/>
          </a:xfrm>
          <a:prstGeom prst="line">
            <a:avLst/>
          </a:prstGeom>
          <a:ln>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9579282">
            <a:off x="3885893" y="4975340"/>
            <a:ext cx="738985" cy="307777"/>
          </a:xfrm>
          <a:prstGeom prst="rect">
            <a:avLst/>
          </a:prstGeom>
          <a:noFill/>
        </p:spPr>
        <p:txBody>
          <a:bodyPr wrap="none" lIns="0" tIns="0" rIns="0" bIns="0" rtlCol="0">
            <a:spAutoFit/>
          </a:bodyPr>
          <a:lstStyle/>
          <a:p>
            <a:r>
              <a:rPr lang="en-US" sz="2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Results</a:t>
            </a:r>
          </a:p>
        </p:txBody>
      </p:sp>
      <p:cxnSp>
        <p:nvCxnSpPr>
          <p:cNvPr id="58" name="Straight Connector 57"/>
          <p:cNvCxnSpPr/>
          <p:nvPr/>
        </p:nvCxnSpPr>
        <p:spPr>
          <a:xfrm flipH="1">
            <a:off x="3785691" y="4928785"/>
            <a:ext cx="1178247" cy="810909"/>
          </a:xfrm>
          <a:prstGeom prst="line">
            <a:avLst/>
          </a:prstGeom>
          <a:ln>
            <a:solidFill>
              <a:schemeClr val="tx1">
                <a:lumMod val="75000"/>
                <a:lumOff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bwMode="auto">
          <a:xfrm>
            <a:off x="4191000" y="5233585"/>
            <a:ext cx="268357" cy="278296"/>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6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2</a:t>
            </a:r>
          </a:p>
        </p:txBody>
      </p:sp>
      <p:grpSp>
        <p:nvGrpSpPr>
          <p:cNvPr id="5" name="Group 4"/>
          <p:cNvGrpSpPr/>
          <p:nvPr/>
        </p:nvGrpSpPr>
        <p:grpSpPr>
          <a:xfrm>
            <a:off x="5567146" y="3352800"/>
            <a:ext cx="738985" cy="900050"/>
            <a:chOff x="5567146" y="3834215"/>
            <a:chExt cx="738985" cy="900050"/>
          </a:xfrm>
        </p:grpSpPr>
        <p:cxnSp>
          <p:nvCxnSpPr>
            <p:cNvPr id="62" name="Straight Connector 61"/>
            <p:cNvCxnSpPr/>
            <p:nvPr/>
          </p:nvCxnSpPr>
          <p:spPr>
            <a:xfrm flipV="1">
              <a:off x="5796572" y="4147627"/>
              <a:ext cx="1" cy="586638"/>
            </a:xfrm>
            <a:prstGeom prst="line">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567146" y="3834215"/>
              <a:ext cx="738985" cy="307777"/>
            </a:xfrm>
            <a:prstGeom prst="rect">
              <a:avLst/>
            </a:prstGeom>
            <a:noFill/>
          </p:spPr>
          <p:txBody>
            <a:bodyPr wrap="none" lIns="0" tIns="0" rIns="0" bIns="0" rtlCol="0">
              <a:spAutoFit/>
            </a:bodyPr>
            <a:lstStyle/>
            <a:p>
              <a:r>
                <a:rPr lang="en-US" sz="2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Results</a:t>
              </a:r>
            </a:p>
          </p:txBody>
        </p:sp>
        <p:sp>
          <p:nvSpPr>
            <p:cNvPr id="64" name="Oval 63"/>
            <p:cNvSpPr/>
            <p:nvPr/>
          </p:nvSpPr>
          <p:spPr bwMode="auto">
            <a:xfrm>
              <a:off x="5664153" y="4288970"/>
              <a:ext cx="268357" cy="278296"/>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600"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3</a:t>
              </a:r>
            </a:p>
          </p:txBody>
        </p:sp>
      </p:grpSp>
      <p:grpSp>
        <p:nvGrpSpPr>
          <p:cNvPr id="9" name="Group 8"/>
          <p:cNvGrpSpPr/>
          <p:nvPr/>
        </p:nvGrpSpPr>
        <p:grpSpPr>
          <a:xfrm>
            <a:off x="4963938" y="4247879"/>
            <a:ext cx="1057538" cy="1818689"/>
            <a:chOff x="4963938" y="4729294"/>
            <a:chExt cx="1057538" cy="1818689"/>
          </a:xfrm>
        </p:grpSpPr>
        <p:sp>
          <p:nvSpPr>
            <p:cNvPr id="26" name="Rectangle 25"/>
            <p:cNvSpPr/>
            <p:nvPr/>
          </p:nvSpPr>
          <p:spPr bwMode="auto">
            <a:xfrm>
              <a:off x="4963938" y="4729294"/>
              <a:ext cx="1057538" cy="105824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gradFill>
                    <a:gsLst>
                      <a:gs pos="0">
                        <a:srgbClr val="FFFFFF"/>
                      </a:gs>
                      <a:gs pos="100000">
                        <a:srgbClr val="FFFFFF"/>
                      </a:gs>
                    </a:gsLst>
                    <a:lin ang="5400000" scaled="0"/>
                  </a:gradFill>
                  <a:ea typeface="Segoe UI" pitchFamily="34" charset="0"/>
                  <a:cs typeface="Segoe UI" pitchFamily="34" charset="0"/>
                </a:rPr>
                <a:t>PDW</a:t>
              </a:r>
              <a:endParaRPr lang="en-US" sz="2000" spc="-38" dirty="0">
                <a:gradFill>
                  <a:gsLst>
                    <a:gs pos="0">
                      <a:srgbClr val="FFFFFF"/>
                    </a:gs>
                    <a:gs pos="100000">
                      <a:srgbClr val="FFFFFF"/>
                    </a:gs>
                  </a:gsLst>
                  <a:lin ang="5400000" scaled="0"/>
                </a:gradFill>
                <a:ea typeface="Segoe UI" pitchFamily="34" charset="0"/>
                <a:cs typeface="Segoe UI" pitchFamily="34" charset="0"/>
              </a:endParaRPr>
            </a:p>
          </p:txBody>
        </p:sp>
        <p:sp>
          <p:nvSpPr>
            <p:cNvPr id="38" name="Flowchart: Magnetic Disk 37"/>
            <p:cNvSpPr/>
            <p:nvPr/>
          </p:nvSpPr>
          <p:spPr bwMode="auto">
            <a:xfrm>
              <a:off x="4963938" y="5947977"/>
              <a:ext cx="1057538" cy="600006"/>
            </a:xfrm>
            <a:prstGeom prst="flowChartMagneticDisk">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000000"/>
                  </a:solidFill>
                  <a:ea typeface="Segoe UI" pitchFamily="34" charset="0"/>
                  <a:cs typeface="Segoe UI" pitchFamily="34" charset="0"/>
                </a:rPr>
                <a:t>DB</a:t>
              </a:r>
            </a:p>
          </p:txBody>
        </p:sp>
        <p:cxnSp>
          <p:nvCxnSpPr>
            <p:cNvPr id="39" name="Straight Connector 38"/>
            <p:cNvCxnSpPr/>
            <p:nvPr/>
          </p:nvCxnSpPr>
          <p:spPr>
            <a:xfrm flipV="1">
              <a:off x="5487866" y="5762570"/>
              <a:ext cx="1" cy="274320"/>
            </a:xfrm>
            <a:prstGeom prst="line">
              <a:avLst/>
            </a:prstGeom>
            <a:ln>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4963938" y="4729294"/>
              <a:ext cx="1057538" cy="105824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gradFill>
                    <a:gsLst>
                      <a:gs pos="0">
                        <a:srgbClr val="FFFFFF"/>
                      </a:gs>
                      <a:gs pos="100000">
                        <a:srgbClr val="FFFFFF"/>
                      </a:gs>
                    </a:gsLst>
                    <a:lin ang="5400000" scaled="0"/>
                  </a:gradFill>
                  <a:ea typeface="Segoe UI" pitchFamily="34" charset="0"/>
                  <a:cs typeface="Segoe UI" pitchFamily="34" charset="0"/>
                </a:rPr>
                <a:t>PDW</a:t>
              </a:r>
              <a:endParaRPr lang="en-US" sz="2000" spc="-38" dirty="0">
                <a:gradFill>
                  <a:gsLst>
                    <a:gs pos="0">
                      <a:srgbClr val="FFFFFF"/>
                    </a:gs>
                    <a:gs pos="100000">
                      <a:srgbClr val="FFFFFF"/>
                    </a:gs>
                  </a:gsLst>
                  <a:lin ang="5400000" scaled="0"/>
                </a:gradFill>
                <a:ea typeface="Segoe UI" pitchFamily="34" charset="0"/>
                <a:cs typeface="Segoe UI" pitchFamily="34" charset="0"/>
              </a:endParaRPr>
            </a:p>
          </p:txBody>
        </p:sp>
        <p:sp>
          <p:nvSpPr>
            <p:cNvPr id="51" name="Flowchart: Magnetic Disk 50"/>
            <p:cNvSpPr/>
            <p:nvPr/>
          </p:nvSpPr>
          <p:spPr bwMode="auto">
            <a:xfrm>
              <a:off x="4963938" y="5947977"/>
              <a:ext cx="1057538" cy="600006"/>
            </a:xfrm>
            <a:prstGeom prst="flowChartMagneticDisk">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000000"/>
                  </a:solidFill>
                  <a:ea typeface="Segoe UI" pitchFamily="34" charset="0"/>
                  <a:cs typeface="Segoe UI" pitchFamily="34" charset="0"/>
                </a:rPr>
                <a:t>DB</a:t>
              </a:r>
            </a:p>
          </p:txBody>
        </p:sp>
        <p:cxnSp>
          <p:nvCxnSpPr>
            <p:cNvPr id="52" name="Straight Connector 51"/>
            <p:cNvCxnSpPr/>
            <p:nvPr/>
          </p:nvCxnSpPr>
          <p:spPr>
            <a:xfrm flipV="1">
              <a:off x="5487866" y="5762570"/>
              <a:ext cx="1" cy="274320"/>
            </a:xfrm>
            <a:prstGeom prst="line">
              <a:avLst/>
            </a:prstGeom>
            <a:ln>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4963938" y="4729294"/>
              <a:ext cx="1057538" cy="105824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gradFill>
                    <a:gsLst>
                      <a:gs pos="0">
                        <a:srgbClr val="FFFFFF"/>
                      </a:gs>
                      <a:gs pos="100000">
                        <a:srgbClr val="FFFFFF"/>
                      </a:gs>
                    </a:gsLst>
                    <a:lin ang="5400000" scaled="0"/>
                  </a:gradFill>
                  <a:ea typeface="Segoe UI" pitchFamily="34" charset="0"/>
                  <a:cs typeface="Segoe UI" pitchFamily="34" charset="0"/>
                </a:rPr>
                <a:t>PDW</a:t>
              </a:r>
              <a:endParaRPr lang="en-US" sz="2000" spc="-38" dirty="0">
                <a:gradFill>
                  <a:gsLst>
                    <a:gs pos="0">
                      <a:srgbClr val="FFFFFF"/>
                    </a:gs>
                    <a:gs pos="100000">
                      <a:srgbClr val="FFFFFF"/>
                    </a:gs>
                  </a:gsLst>
                  <a:lin ang="5400000" scaled="0"/>
                </a:gradFill>
                <a:ea typeface="Segoe UI" pitchFamily="34" charset="0"/>
                <a:cs typeface="Segoe UI" pitchFamily="34" charset="0"/>
              </a:endParaRPr>
            </a:p>
          </p:txBody>
        </p:sp>
        <p:sp>
          <p:nvSpPr>
            <p:cNvPr id="66" name="Flowchart: Magnetic Disk 65"/>
            <p:cNvSpPr/>
            <p:nvPr/>
          </p:nvSpPr>
          <p:spPr bwMode="auto">
            <a:xfrm>
              <a:off x="4963938" y="5947977"/>
              <a:ext cx="1057538" cy="600006"/>
            </a:xfrm>
            <a:prstGeom prst="flowChartMagneticDisk">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000000"/>
                  </a:solidFill>
                  <a:ea typeface="Segoe UI" pitchFamily="34" charset="0"/>
                  <a:cs typeface="Segoe UI" pitchFamily="34" charset="0"/>
                </a:rPr>
                <a:t>DB</a:t>
              </a:r>
            </a:p>
          </p:txBody>
        </p:sp>
        <p:cxnSp>
          <p:nvCxnSpPr>
            <p:cNvPr id="67" name="Straight Connector 66"/>
            <p:cNvCxnSpPr/>
            <p:nvPr/>
          </p:nvCxnSpPr>
          <p:spPr>
            <a:xfrm flipV="1">
              <a:off x="5487866" y="5762570"/>
              <a:ext cx="1" cy="274320"/>
            </a:xfrm>
            <a:prstGeom prst="line">
              <a:avLst/>
            </a:prstGeom>
            <a:ln>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2733125" y="4247879"/>
            <a:ext cx="1057538" cy="1823906"/>
            <a:chOff x="2733125" y="4729294"/>
            <a:chExt cx="1057538" cy="1823906"/>
          </a:xfrm>
        </p:grpSpPr>
        <p:sp>
          <p:nvSpPr>
            <p:cNvPr id="27" name="Rectangle 26"/>
            <p:cNvSpPr/>
            <p:nvPr/>
          </p:nvSpPr>
          <p:spPr bwMode="auto">
            <a:xfrm>
              <a:off x="2733125" y="4729294"/>
              <a:ext cx="1057538" cy="105824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solidFill>
                    <a:sysClr val="windowText" lastClr="000000"/>
                  </a:solidFill>
                  <a:ea typeface="Segoe UI" pitchFamily="34" charset="0"/>
                  <a:cs typeface="Segoe UI" pitchFamily="34" charset="0"/>
                </a:rPr>
                <a:t>Hadoop</a:t>
              </a:r>
              <a:endParaRPr lang="en-US" sz="2000" spc="-38" dirty="0">
                <a:solidFill>
                  <a:sysClr val="windowText" lastClr="000000"/>
                </a:solidFill>
                <a:ea typeface="Segoe UI" pitchFamily="34" charset="0"/>
                <a:cs typeface="Segoe UI" pitchFamily="34" charset="0"/>
              </a:endParaRPr>
            </a:p>
          </p:txBody>
        </p:sp>
        <p:sp>
          <p:nvSpPr>
            <p:cNvPr id="37" name="Flowchart: Magnetic Disk 36"/>
            <p:cNvSpPr/>
            <p:nvPr/>
          </p:nvSpPr>
          <p:spPr bwMode="auto">
            <a:xfrm>
              <a:off x="2733125" y="5953194"/>
              <a:ext cx="1057538" cy="600006"/>
            </a:xfrm>
            <a:prstGeom prst="flowChartMagneticDisk">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000000"/>
                  </a:solidFill>
                  <a:ea typeface="Segoe UI" pitchFamily="34" charset="0"/>
                  <a:cs typeface="Segoe UI" pitchFamily="34" charset="0"/>
                </a:rPr>
                <a:t>HDFS</a:t>
              </a:r>
            </a:p>
          </p:txBody>
        </p:sp>
        <p:sp>
          <p:nvSpPr>
            <p:cNvPr id="42" name="Rectangle 41"/>
            <p:cNvSpPr/>
            <p:nvPr/>
          </p:nvSpPr>
          <p:spPr bwMode="auto">
            <a:xfrm>
              <a:off x="2733125" y="4729294"/>
              <a:ext cx="1057538" cy="105824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solidFill>
                    <a:sysClr val="windowText" lastClr="000000"/>
                  </a:solidFill>
                  <a:ea typeface="Segoe UI" pitchFamily="34" charset="0"/>
                  <a:cs typeface="Segoe UI" pitchFamily="34" charset="0"/>
                </a:rPr>
                <a:t>Hadoop</a:t>
              </a:r>
              <a:endParaRPr lang="en-US" sz="2000" spc="-38" dirty="0">
                <a:solidFill>
                  <a:sysClr val="windowText" lastClr="000000"/>
                </a:solidFill>
                <a:ea typeface="Segoe UI" pitchFamily="34" charset="0"/>
                <a:cs typeface="Segoe UI" pitchFamily="34" charset="0"/>
              </a:endParaRPr>
            </a:p>
          </p:txBody>
        </p:sp>
        <p:sp>
          <p:nvSpPr>
            <p:cNvPr id="50" name="Flowchart: Magnetic Disk 49"/>
            <p:cNvSpPr/>
            <p:nvPr/>
          </p:nvSpPr>
          <p:spPr bwMode="auto">
            <a:xfrm>
              <a:off x="2733125" y="5953194"/>
              <a:ext cx="1057538" cy="600006"/>
            </a:xfrm>
            <a:prstGeom prst="flowChartMagneticDisk">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000000"/>
                  </a:solidFill>
                  <a:ea typeface="Segoe UI" pitchFamily="34" charset="0"/>
                  <a:cs typeface="Segoe UI" pitchFamily="34" charset="0"/>
                </a:rPr>
                <a:t>HDFS</a:t>
              </a:r>
            </a:p>
          </p:txBody>
        </p:sp>
        <p:sp>
          <p:nvSpPr>
            <p:cNvPr id="55" name="Rectangle 54"/>
            <p:cNvSpPr/>
            <p:nvPr/>
          </p:nvSpPr>
          <p:spPr bwMode="auto">
            <a:xfrm>
              <a:off x="2733125" y="4729294"/>
              <a:ext cx="1057538" cy="105824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solidFill>
                    <a:sysClr val="windowText" lastClr="000000"/>
                  </a:solidFill>
                  <a:ea typeface="Segoe UI" pitchFamily="34" charset="0"/>
                  <a:cs typeface="Segoe UI" pitchFamily="34" charset="0"/>
                </a:rPr>
                <a:t>Hadoop</a:t>
              </a:r>
              <a:endParaRPr lang="en-US" sz="2000" spc="-38" dirty="0">
                <a:solidFill>
                  <a:sysClr val="windowText" lastClr="000000"/>
                </a:solidFill>
                <a:ea typeface="Segoe UI" pitchFamily="34" charset="0"/>
                <a:cs typeface="Segoe UI" pitchFamily="34" charset="0"/>
              </a:endParaRPr>
            </a:p>
          </p:txBody>
        </p:sp>
        <p:sp>
          <p:nvSpPr>
            <p:cNvPr id="65" name="Flowchart: Magnetic Disk 64"/>
            <p:cNvSpPr/>
            <p:nvPr/>
          </p:nvSpPr>
          <p:spPr bwMode="auto">
            <a:xfrm>
              <a:off x="2733125" y="5953194"/>
              <a:ext cx="1057538" cy="600006"/>
            </a:xfrm>
            <a:prstGeom prst="flowChartMagneticDisk">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000000"/>
                  </a:solidFill>
                  <a:ea typeface="Segoe UI" pitchFamily="34" charset="0"/>
                  <a:cs typeface="Segoe UI" pitchFamily="34" charset="0"/>
                </a:rPr>
                <a:t>HDFS</a:t>
              </a:r>
            </a:p>
          </p:txBody>
        </p:sp>
        <p:cxnSp>
          <p:nvCxnSpPr>
            <p:cNvPr id="68" name="Straight Connector 67"/>
            <p:cNvCxnSpPr/>
            <p:nvPr/>
          </p:nvCxnSpPr>
          <p:spPr>
            <a:xfrm flipV="1">
              <a:off x="3262141" y="5768648"/>
              <a:ext cx="1" cy="274320"/>
            </a:xfrm>
            <a:prstGeom prst="line">
              <a:avLst/>
            </a:prstGeom>
            <a:ln>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274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58"/>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3" grpId="0"/>
      <p:bldP spid="33" grpId="1"/>
      <p:bldP spid="49" grpId="0"/>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3135877" y="1981200"/>
            <a:ext cx="2883923" cy="2834640"/>
          </a:xfrm>
          <a:prstGeom prst="rect">
            <a:avLst/>
          </a:prstGeom>
          <a:solidFill>
            <a:srgbClr val="A50021"/>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endParaRPr lang="nl-NL" sz="3600" kern="0" spc="-75" dirty="0">
              <a:gradFill>
                <a:gsLst>
                  <a:gs pos="0">
                    <a:srgbClr val="FFFFFF"/>
                  </a:gs>
                  <a:gs pos="100000">
                    <a:srgbClr val="FFFFFF"/>
                  </a:gs>
                </a:gsLst>
                <a:lin ang="5400000" scaled="0"/>
              </a:gradFill>
              <a:latin typeface="Segoe UI Light"/>
            </a:endParaRPr>
          </a:p>
        </p:txBody>
      </p:sp>
      <p:sp>
        <p:nvSpPr>
          <p:cNvPr id="19" name="Right Arrow 18"/>
          <p:cNvSpPr/>
          <p:nvPr/>
        </p:nvSpPr>
        <p:spPr>
          <a:xfrm>
            <a:off x="488010" y="4847486"/>
            <a:ext cx="8274990" cy="715114"/>
          </a:xfrm>
          <a:prstGeom prst="rightArrow">
            <a:avLst>
              <a:gd name="adj1" fmla="val 75641"/>
              <a:gd name="adj2" fmla="val 41667"/>
            </a:avLst>
          </a:prstGeom>
          <a:solidFill>
            <a:schemeClr val="accent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defPPr>
              <a:defRPr lang="en-US"/>
            </a:defPPr>
            <a:lvl1pPr marL="0" algn="l" defTabSz="457148" rtl="0" eaLnBrk="1" latinLnBrk="0" hangingPunct="1">
              <a:defRPr sz="1800" kern="1200">
                <a:solidFill>
                  <a:schemeClr val="lt1"/>
                </a:solidFill>
                <a:latin typeface="+mn-lt"/>
                <a:ea typeface="+mn-ea"/>
                <a:cs typeface="+mn-cs"/>
              </a:defRPr>
            </a:lvl1pPr>
            <a:lvl2pPr marL="457148" algn="l" defTabSz="457148" rtl="0" eaLnBrk="1" latinLnBrk="0" hangingPunct="1">
              <a:defRPr sz="1800" kern="1200">
                <a:solidFill>
                  <a:schemeClr val="lt1"/>
                </a:solidFill>
                <a:latin typeface="+mn-lt"/>
                <a:ea typeface="+mn-ea"/>
                <a:cs typeface="+mn-cs"/>
              </a:defRPr>
            </a:lvl2pPr>
            <a:lvl3pPr marL="914296" algn="l" defTabSz="457148" rtl="0" eaLnBrk="1" latinLnBrk="0" hangingPunct="1">
              <a:defRPr sz="1800" kern="1200">
                <a:solidFill>
                  <a:schemeClr val="lt1"/>
                </a:solidFill>
                <a:latin typeface="+mn-lt"/>
                <a:ea typeface="+mn-ea"/>
                <a:cs typeface="+mn-cs"/>
              </a:defRPr>
            </a:lvl3pPr>
            <a:lvl4pPr marL="1371444" algn="l" defTabSz="457148" rtl="0" eaLnBrk="1" latinLnBrk="0" hangingPunct="1">
              <a:defRPr sz="1800" kern="1200">
                <a:solidFill>
                  <a:schemeClr val="lt1"/>
                </a:solidFill>
                <a:latin typeface="+mn-lt"/>
                <a:ea typeface="+mn-ea"/>
                <a:cs typeface="+mn-cs"/>
              </a:defRPr>
            </a:lvl4pPr>
            <a:lvl5pPr marL="1828592" algn="l" defTabSz="457148" rtl="0" eaLnBrk="1" latinLnBrk="0" hangingPunct="1">
              <a:defRPr sz="1800" kern="1200">
                <a:solidFill>
                  <a:schemeClr val="lt1"/>
                </a:solidFill>
                <a:latin typeface="+mn-lt"/>
                <a:ea typeface="+mn-ea"/>
                <a:cs typeface="+mn-cs"/>
              </a:defRPr>
            </a:lvl5pPr>
            <a:lvl6pPr marL="2285740" algn="l" defTabSz="457148" rtl="0" eaLnBrk="1" latinLnBrk="0" hangingPunct="1">
              <a:defRPr sz="1800" kern="1200">
                <a:solidFill>
                  <a:schemeClr val="lt1"/>
                </a:solidFill>
                <a:latin typeface="+mn-lt"/>
                <a:ea typeface="+mn-ea"/>
                <a:cs typeface="+mn-cs"/>
              </a:defRPr>
            </a:lvl6pPr>
            <a:lvl7pPr marL="2742888" algn="l" defTabSz="457148" rtl="0" eaLnBrk="1" latinLnBrk="0" hangingPunct="1">
              <a:defRPr sz="1800" kern="1200">
                <a:solidFill>
                  <a:schemeClr val="lt1"/>
                </a:solidFill>
                <a:latin typeface="+mn-lt"/>
                <a:ea typeface="+mn-ea"/>
                <a:cs typeface="+mn-cs"/>
              </a:defRPr>
            </a:lvl7pPr>
            <a:lvl8pPr marL="3200036" algn="l" defTabSz="457148" rtl="0" eaLnBrk="1" latinLnBrk="0" hangingPunct="1">
              <a:defRPr sz="1800" kern="1200">
                <a:solidFill>
                  <a:schemeClr val="lt1"/>
                </a:solidFill>
                <a:latin typeface="+mn-lt"/>
                <a:ea typeface="+mn-ea"/>
                <a:cs typeface="+mn-cs"/>
              </a:defRPr>
            </a:lvl8pPr>
            <a:lvl9pPr marL="3657184" algn="l" defTabSz="457148"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p>
            <a:r>
              <a:rPr lang="en-US" dirty="0" smtClean="0"/>
              <a:t>Polybase “Phases”</a:t>
            </a:r>
            <a:endParaRPr lang="en-US" dirty="0"/>
          </a:p>
        </p:txBody>
      </p:sp>
      <p:sp>
        <p:nvSpPr>
          <p:cNvPr id="3" name="Rectangle 2"/>
          <p:cNvSpPr/>
          <p:nvPr/>
        </p:nvSpPr>
        <p:spPr bwMode="auto">
          <a:xfrm>
            <a:off x="533400" y="2133600"/>
            <a:ext cx="2574187" cy="2573516"/>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r>
              <a:rPr lang="nl-NL" sz="3600" kern="0" spc="-75" dirty="0" smtClean="0">
                <a:gradFill>
                  <a:gsLst>
                    <a:gs pos="0">
                      <a:srgbClr val="FFFFFF"/>
                    </a:gs>
                    <a:gs pos="100000">
                      <a:srgbClr val="FFFFFF"/>
                    </a:gs>
                  </a:gsLst>
                  <a:lin ang="5400000" scaled="0"/>
                </a:gradFill>
                <a:latin typeface="Segoe UI Light"/>
              </a:rPr>
              <a:t>Phase 1</a:t>
            </a:r>
            <a:endParaRPr lang="nl-NL" sz="3600" kern="0" spc="-75" dirty="0">
              <a:gradFill>
                <a:gsLst>
                  <a:gs pos="0">
                    <a:srgbClr val="FFFFFF"/>
                  </a:gs>
                  <a:gs pos="100000">
                    <a:srgbClr val="FFFFFF"/>
                  </a:gs>
                </a:gsLst>
                <a:lin ang="5400000" scaled="0"/>
              </a:gradFill>
              <a:latin typeface="Segoe UI Light"/>
            </a:endParaRPr>
          </a:p>
        </p:txBody>
      </p:sp>
      <p:sp>
        <p:nvSpPr>
          <p:cNvPr id="4" name="Rectangle 3"/>
          <p:cNvSpPr/>
          <p:nvPr/>
        </p:nvSpPr>
        <p:spPr bwMode="auto">
          <a:xfrm>
            <a:off x="3290745" y="2133600"/>
            <a:ext cx="2574187" cy="2573516"/>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r>
              <a:rPr lang="nl-NL" sz="3600" kern="0" spc="-75" dirty="0" smtClean="0">
                <a:gradFill>
                  <a:gsLst>
                    <a:gs pos="0">
                      <a:srgbClr val="FFFFFF"/>
                    </a:gs>
                    <a:gs pos="100000">
                      <a:srgbClr val="FFFFFF"/>
                    </a:gs>
                  </a:gsLst>
                  <a:lin ang="5400000" scaled="0"/>
                </a:gradFill>
                <a:latin typeface="Segoe UI Light"/>
              </a:rPr>
              <a:t>Phase 2</a:t>
            </a:r>
            <a:endParaRPr lang="nl-NL" sz="3600" kern="0" spc="-75" dirty="0">
              <a:gradFill>
                <a:gsLst>
                  <a:gs pos="0">
                    <a:srgbClr val="FFFFFF"/>
                  </a:gs>
                  <a:gs pos="100000">
                    <a:srgbClr val="FFFFFF"/>
                  </a:gs>
                </a:gsLst>
                <a:lin ang="5400000" scaled="0"/>
              </a:gradFill>
              <a:latin typeface="Segoe UI Light"/>
            </a:endParaRPr>
          </a:p>
        </p:txBody>
      </p:sp>
      <p:sp>
        <p:nvSpPr>
          <p:cNvPr id="5" name="Rectangle 4"/>
          <p:cNvSpPr/>
          <p:nvPr/>
        </p:nvSpPr>
        <p:spPr bwMode="auto">
          <a:xfrm>
            <a:off x="6036413" y="2133600"/>
            <a:ext cx="2574187" cy="2573516"/>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r>
              <a:rPr lang="nl-NL" sz="3600" kern="0" spc="-75" dirty="0" smtClean="0">
                <a:gradFill>
                  <a:gsLst>
                    <a:gs pos="0">
                      <a:srgbClr val="FFFFFF"/>
                    </a:gs>
                    <a:gs pos="100000">
                      <a:srgbClr val="FFFFFF"/>
                    </a:gs>
                  </a:gsLst>
                  <a:lin ang="5400000" scaled="0"/>
                </a:gradFill>
                <a:latin typeface="Segoe UI Light"/>
              </a:rPr>
              <a:t>Phase 3</a:t>
            </a:r>
            <a:endParaRPr lang="nl-NL" sz="3600" kern="0" spc="-75" dirty="0">
              <a:gradFill>
                <a:gsLst>
                  <a:gs pos="0">
                    <a:srgbClr val="FFFFFF"/>
                  </a:gs>
                  <a:gs pos="100000">
                    <a:srgbClr val="FFFFFF"/>
                  </a:gs>
                </a:gsLst>
                <a:lin ang="5400000" scaled="0"/>
              </a:gradFill>
              <a:latin typeface="Segoe UI Light"/>
            </a:endParaRPr>
          </a:p>
        </p:txBody>
      </p:sp>
      <p:sp>
        <p:nvSpPr>
          <p:cNvPr id="6" name="Freeform 15"/>
          <p:cNvSpPr>
            <a:spLocks noEditPoints="1"/>
          </p:cNvSpPr>
          <p:nvPr/>
        </p:nvSpPr>
        <p:spPr bwMode="black">
          <a:xfrm>
            <a:off x="6343543" y="2564564"/>
            <a:ext cx="1852286" cy="1336195"/>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61737" tIns="30869" rIns="61737" bIns="30869" numCol="1" anchor="t" anchorCtr="0" compatLnSpc="1">
            <a:prstTxWarp prst="textNoShape">
              <a:avLst/>
            </a:prstTxWarp>
          </a:bodyPr>
          <a:lstStyle/>
          <a:p>
            <a:pPr defTabSz="685891">
              <a:defRPr/>
            </a:pPr>
            <a:endParaRPr lang="en-US" sz="1200" kern="0">
              <a:solidFill>
                <a:sysClr val="windowText" lastClr="000000"/>
              </a:solidFill>
            </a:endParaRPr>
          </a:p>
        </p:txBody>
      </p:sp>
      <p:grpSp>
        <p:nvGrpSpPr>
          <p:cNvPr id="7" name="Group 6"/>
          <p:cNvGrpSpPr/>
          <p:nvPr/>
        </p:nvGrpSpPr>
        <p:grpSpPr bwMode="black">
          <a:xfrm>
            <a:off x="4155023" y="2433066"/>
            <a:ext cx="982280" cy="1477352"/>
            <a:chOff x="2593975" y="2552700"/>
            <a:chExt cx="469901" cy="949325"/>
          </a:xfrm>
        </p:grpSpPr>
        <p:sp>
          <p:nvSpPr>
            <p:cNvPr id="8" name="Freeform 17"/>
            <p:cNvSpPr>
              <a:spLocks noEditPoints="1"/>
            </p:cNvSpPr>
            <p:nvPr/>
          </p:nvSpPr>
          <p:spPr bwMode="black">
            <a:xfrm>
              <a:off x="2593975" y="2835275"/>
              <a:ext cx="338138" cy="666750"/>
            </a:xfrm>
            <a:custGeom>
              <a:avLst/>
              <a:gdLst>
                <a:gd name="T0" fmla="*/ 580 w 1160"/>
                <a:gd name="T1" fmla="*/ 540 h 2287"/>
                <a:gd name="T2" fmla="*/ 731 w 1160"/>
                <a:gd name="T3" fmla="*/ 389 h 2287"/>
                <a:gd name="T4" fmla="*/ 580 w 1160"/>
                <a:gd name="T5" fmla="*/ 237 h 2287"/>
                <a:gd name="T6" fmla="*/ 428 w 1160"/>
                <a:gd name="T7" fmla="*/ 389 h 2287"/>
                <a:gd name="T8" fmla="*/ 580 w 1160"/>
                <a:gd name="T9" fmla="*/ 540 h 2287"/>
                <a:gd name="T10" fmla="*/ 1109 w 1160"/>
                <a:gd name="T11" fmla="*/ 22 h 2287"/>
                <a:gd name="T12" fmla="*/ 1000 w 1160"/>
                <a:gd name="T13" fmla="*/ 51 h 2287"/>
                <a:gd name="T14" fmla="*/ 691 w 1160"/>
                <a:gd name="T15" fmla="*/ 587 h 2287"/>
                <a:gd name="T16" fmla="*/ 469 w 1160"/>
                <a:gd name="T17" fmla="*/ 587 h 2287"/>
                <a:gd name="T18" fmla="*/ 159 w 1160"/>
                <a:gd name="T19" fmla="*/ 51 h 2287"/>
                <a:gd name="T20" fmla="*/ 51 w 1160"/>
                <a:gd name="T21" fmla="*/ 22 h 2287"/>
                <a:gd name="T22" fmla="*/ 22 w 1160"/>
                <a:gd name="T23" fmla="*/ 131 h 2287"/>
                <a:gd name="T24" fmla="*/ 377 w 1160"/>
                <a:gd name="T25" fmla="*/ 745 h 2287"/>
                <a:gd name="T26" fmla="*/ 377 w 1160"/>
                <a:gd name="T27" fmla="*/ 2194 h 2287"/>
                <a:gd name="T28" fmla="*/ 470 w 1160"/>
                <a:gd name="T29" fmla="*/ 2287 h 2287"/>
                <a:gd name="T30" fmla="*/ 562 w 1160"/>
                <a:gd name="T31" fmla="*/ 2194 h 2287"/>
                <a:gd name="T32" fmla="*/ 562 w 1160"/>
                <a:gd name="T33" fmla="*/ 1423 h 2287"/>
                <a:gd name="T34" fmla="*/ 598 w 1160"/>
                <a:gd name="T35" fmla="*/ 1423 h 2287"/>
                <a:gd name="T36" fmla="*/ 598 w 1160"/>
                <a:gd name="T37" fmla="*/ 2194 h 2287"/>
                <a:gd name="T38" fmla="*/ 690 w 1160"/>
                <a:gd name="T39" fmla="*/ 2287 h 2287"/>
                <a:gd name="T40" fmla="*/ 783 w 1160"/>
                <a:gd name="T41" fmla="*/ 2194 h 2287"/>
                <a:gd name="T42" fmla="*/ 783 w 1160"/>
                <a:gd name="T43" fmla="*/ 745 h 2287"/>
                <a:gd name="T44" fmla="*/ 1138 w 1160"/>
                <a:gd name="T45" fmla="*/ 131 h 2287"/>
                <a:gd name="T46" fmla="*/ 1109 w 1160"/>
                <a:gd name="T47" fmla="*/ 22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0" h="2287">
                  <a:moveTo>
                    <a:pt x="580" y="540"/>
                  </a:moveTo>
                  <a:cubicBezTo>
                    <a:pt x="664" y="540"/>
                    <a:pt x="731" y="473"/>
                    <a:pt x="731" y="389"/>
                  </a:cubicBezTo>
                  <a:cubicBezTo>
                    <a:pt x="731" y="305"/>
                    <a:pt x="664" y="237"/>
                    <a:pt x="580" y="237"/>
                  </a:cubicBezTo>
                  <a:cubicBezTo>
                    <a:pt x="496" y="237"/>
                    <a:pt x="428" y="305"/>
                    <a:pt x="428" y="389"/>
                  </a:cubicBezTo>
                  <a:cubicBezTo>
                    <a:pt x="428" y="473"/>
                    <a:pt x="496" y="540"/>
                    <a:pt x="580" y="540"/>
                  </a:cubicBezTo>
                  <a:close/>
                  <a:moveTo>
                    <a:pt x="1109" y="22"/>
                  </a:moveTo>
                  <a:cubicBezTo>
                    <a:pt x="1071" y="0"/>
                    <a:pt x="1022" y="13"/>
                    <a:pt x="1000" y="51"/>
                  </a:cubicBezTo>
                  <a:cubicBezTo>
                    <a:pt x="691" y="587"/>
                    <a:pt x="691" y="587"/>
                    <a:pt x="691" y="587"/>
                  </a:cubicBezTo>
                  <a:cubicBezTo>
                    <a:pt x="469" y="587"/>
                    <a:pt x="469" y="587"/>
                    <a:pt x="469" y="587"/>
                  </a:cubicBezTo>
                  <a:cubicBezTo>
                    <a:pt x="159" y="51"/>
                    <a:pt x="159" y="51"/>
                    <a:pt x="159" y="51"/>
                  </a:cubicBezTo>
                  <a:cubicBezTo>
                    <a:pt x="137" y="13"/>
                    <a:pt x="89" y="0"/>
                    <a:pt x="51" y="22"/>
                  </a:cubicBezTo>
                  <a:cubicBezTo>
                    <a:pt x="13" y="44"/>
                    <a:pt x="0" y="93"/>
                    <a:pt x="22" y="131"/>
                  </a:cubicBezTo>
                  <a:cubicBezTo>
                    <a:pt x="377" y="745"/>
                    <a:pt x="377" y="745"/>
                    <a:pt x="377" y="745"/>
                  </a:cubicBezTo>
                  <a:cubicBezTo>
                    <a:pt x="377" y="2194"/>
                    <a:pt x="377" y="2194"/>
                    <a:pt x="377" y="2194"/>
                  </a:cubicBezTo>
                  <a:cubicBezTo>
                    <a:pt x="377" y="2246"/>
                    <a:pt x="418" y="2287"/>
                    <a:pt x="470" y="2287"/>
                  </a:cubicBezTo>
                  <a:cubicBezTo>
                    <a:pt x="521" y="2287"/>
                    <a:pt x="562" y="2246"/>
                    <a:pt x="562" y="2194"/>
                  </a:cubicBezTo>
                  <a:cubicBezTo>
                    <a:pt x="562" y="1423"/>
                    <a:pt x="562" y="1423"/>
                    <a:pt x="562" y="1423"/>
                  </a:cubicBezTo>
                  <a:cubicBezTo>
                    <a:pt x="598" y="1423"/>
                    <a:pt x="598" y="1423"/>
                    <a:pt x="598" y="1423"/>
                  </a:cubicBezTo>
                  <a:cubicBezTo>
                    <a:pt x="598" y="2194"/>
                    <a:pt x="598" y="2194"/>
                    <a:pt x="598" y="2194"/>
                  </a:cubicBezTo>
                  <a:cubicBezTo>
                    <a:pt x="598" y="2246"/>
                    <a:pt x="639" y="2287"/>
                    <a:pt x="690" y="2287"/>
                  </a:cubicBezTo>
                  <a:cubicBezTo>
                    <a:pt x="742" y="2287"/>
                    <a:pt x="783" y="2246"/>
                    <a:pt x="783" y="2194"/>
                  </a:cubicBezTo>
                  <a:cubicBezTo>
                    <a:pt x="783" y="745"/>
                    <a:pt x="783" y="745"/>
                    <a:pt x="783" y="745"/>
                  </a:cubicBezTo>
                  <a:cubicBezTo>
                    <a:pt x="1138" y="131"/>
                    <a:pt x="1138" y="131"/>
                    <a:pt x="1138" y="131"/>
                  </a:cubicBezTo>
                  <a:cubicBezTo>
                    <a:pt x="1160" y="93"/>
                    <a:pt x="1147" y="44"/>
                    <a:pt x="110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defRPr/>
              </a:pPr>
              <a:endParaRPr lang="en-US" sz="1200" kern="0">
                <a:solidFill>
                  <a:sysClr val="windowText" lastClr="000000"/>
                </a:solidFill>
              </a:endParaRPr>
            </a:p>
          </p:txBody>
        </p:sp>
        <p:sp>
          <p:nvSpPr>
            <p:cNvPr id="9" name="Freeform 18"/>
            <p:cNvSpPr>
              <a:spLocks noEditPoints="1"/>
            </p:cNvSpPr>
            <p:nvPr/>
          </p:nvSpPr>
          <p:spPr bwMode="black">
            <a:xfrm>
              <a:off x="2649538" y="2552700"/>
              <a:ext cx="414338" cy="32543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defRPr/>
              </a:pPr>
              <a:endParaRPr lang="en-US" sz="1200" kern="0">
                <a:solidFill>
                  <a:sysClr val="windowText" lastClr="000000"/>
                </a:solidFill>
              </a:endParaRPr>
            </a:p>
          </p:txBody>
        </p:sp>
      </p:grpSp>
      <p:grpSp>
        <p:nvGrpSpPr>
          <p:cNvPr id="10" name="Group 9"/>
          <p:cNvGrpSpPr/>
          <p:nvPr/>
        </p:nvGrpSpPr>
        <p:grpSpPr>
          <a:xfrm>
            <a:off x="1066800" y="2667883"/>
            <a:ext cx="1773081" cy="1289095"/>
            <a:chOff x="1580625" y="2261536"/>
            <a:chExt cx="729453" cy="551396"/>
          </a:xfrm>
        </p:grpSpPr>
        <p:sp>
          <p:nvSpPr>
            <p:cNvPr id="11" name="Freeform 168"/>
            <p:cNvSpPr>
              <a:spLocks noEditPoints="1"/>
            </p:cNvSpPr>
            <p:nvPr/>
          </p:nvSpPr>
          <p:spPr bwMode="black">
            <a:xfrm>
              <a:off x="1580625" y="2261536"/>
              <a:ext cx="498165" cy="46690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w="25400" cap="flat" cmpd="sng" algn="ctr">
              <a:no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defTabSz="555629">
                <a:defRPr/>
              </a:pPr>
              <a:endParaRPr lang="en-US" kern="0" spc="-92">
                <a:solidFill>
                  <a:srgbClr val="000000">
                    <a:lumMod val="50000"/>
                  </a:srgbClr>
                </a:solidFill>
                <a:latin typeface="Segoe Light" pitchFamily="34" charset="0"/>
              </a:endParaRPr>
            </a:p>
          </p:txBody>
        </p:sp>
        <p:sp>
          <p:nvSpPr>
            <p:cNvPr id="12" name="Freeform 169"/>
            <p:cNvSpPr>
              <a:spLocks/>
            </p:cNvSpPr>
            <p:nvPr/>
          </p:nvSpPr>
          <p:spPr bwMode="black">
            <a:xfrm>
              <a:off x="1914215" y="2421619"/>
              <a:ext cx="395863" cy="391313"/>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w="25400" cap="flat" cmpd="sng" algn="ctr">
              <a:no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defTabSz="555629">
                <a:defRPr/>
              </a:pPr>
              <a:endParaRPr lang="en-US" kern="0" spc="-92">
                <a:solidFill>
                  <a:srgbClr val="000000">
                    <a:lumMod val="50000"/>
                  </a:srgbClr>
                </a:solidFill>
                <a:latin typeface="Segoe Light" pitchFamily="34" charset="0"/>
              </a:endParaRPr>
            </a:p>
          </p:txBody>
        </p:sp>
      </p:grpSp>
      <p:sp>
        <p:nvSpPr>
          <p:cNvPr id="13" name="TextBox 12"/>
          <p:cNvSpPr txBox="1"/>
          <p:nvPr/>
        </p:nvSpPr>
        <p:spPr>
          <a:xfrm>
            <a:off x="701854" y="4972050"/>
            <a:ext cx="2351606" cy="461665"/>
          </a:xfrm>
          <a:prstGeom prst="rect">
            <a:avLst/>
          </a:prstGeom>
          <a:noFill/>
        </p:spPr>
        <p:txBody>
          <a:bodyPr wrap="none" lIns="0" tIns="0" rIns="0" bIns="0" rtlCol="0">
            <a:spAutoFit/>
          </a:bodyPr>
          <a:lstStyle/>
          <a:p>
            <a:r>
              <a:rPr lang="en-US" sz="3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Andy" pitchFamily="66" charset="0"/>
              </a:rPr>
              <a:t>(shipping soon)</a:t>
            </a:r>
          </a:p>
        </p:txBody>
      </p:sp>
      <p:sp>
        <p:nvSpPr>
          <p:cNvPr id="14" name="TextBox 13"/>
          <p:cNvSpPr txBox="1"/>
          <p:nvPr/>
        </p:nvSpPr>
        <p:spPr>
          <a:xfrm>
            <a:off x="3581400" y="4953000"/>
            <a:ext cx="1833835" cy="461665"/>
          </a:xfrm>
          <a:prstGeom prst="rect">
            <a:avLst/>
          </a:prstGeom>
          <a:noFill/>
        </p:spPr>
        <p:txBody>
          <a:bodyPr wrap="none" lIns="0" tIns="0" rIns="0" bIns="0" rtlCol="0">
            <a:spAutoFit/>
          </a:bodyPr>
          <a:lstStyle/>
          <a:p>
            <a:r>
              <a:rPr lang="en-US" sz="3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Andy" pitchFamily="66" charset="0"/>
              </a:rPr>
              <a:t>(working on)</a:t>
            </a:r>
          </a:p>
        </p:txBody>
      </p:sp>
      <p:sp>
        <p:nvSpPr>
          <p:cNvPr id="15" name="TextBox 14"/>
          <p:cNvSpPr txBox="1"/>
          <p:nvPr/>
        </p:nvSpPr>
        <p:spPr>
          <a:xfrm>
            <a:off x="6172200" y="4953000"/>
            <a:ext cx="2319225" cy="461665"/>
          </a:xfrm>
          <a:prstGeom prst="rect">
            <a:avLst/>
          </a:prstGeom>
          <a:noFill/>
        </p:spPr>
        <p:txBody>
          <a:bodyPr wrap="none" lIns="0" tIns="0" rIns="0" bIns="0" rtlCol="0">
            <a:spAutoFit/>
          </a:bodyPr>
          <a:lstStyle/>
          <a:p>
            <a:r>
              <a:rPr lang="en-US" sz="3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Andy" pitchFamily="66" charset="0"/>
              </a:rPr>
              <a:t>(thinking about)</a:t>
            </a:r>
          </a:p>
        </p:txBody>
      </p:sp>
    </p:spTree>
    <p:extLst>
      <p:ext uri="{BB962C8B-B14F-4D97-AF65-F5344CB8AC3E}">
        <p14:creationId xmlns:p14="http://schemas.microsoft.com/office/powerpoint/2010/main" val="2788579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514600" y="4194721"/>
            <a:ext cx="1433715" cy="818767"/>
            <a:chOff x="2514600" y="5604142"/>
            <a:chExt cx="1433715" cy="818767"/>
          </a:xfrm>
        </p:grpSpPr>
        <p:sp>
          <p:nvSpPr>
            <p:cNvPr id="38" name="Rounded Rectangle 37"/>
            <p:cNvSpPr/>
            <p:nvPr/>
          </p:nvSpPr>
          <p:spPr bwMode="auto">
            <a:xfrm>
              <a:off x="2514600" y="5604142"/>
              <a:ext cx="1433715" cy="818767"/>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grpSp>
          <p:nvGrpSpPr>
            <p:cNvPr id="39" name="Group 38"/>
            <p:cNvGrpSpPr/>
            <p:nvPr/>
          </p:nvGrpSpPr>
          <p:grpSpPr>
            <a:xfrm>
              <a:off x="3235300" y="5694077"/>
              <a:ext cx="574699" cy="652632"/>
              <a:chOff x="2022755" y="5226863"/>
              <a:chExt cx="1212290" cy="963406"/>
            </a:xfrm>
          </p:grpSpPr>
          <p:sp>
            <p:nvSpPr>
              <p:cNvPr id="44" name="Folded Corner 43"/>
              <p:cNvSpPr/>
              <p:nvPr/>
            </p:nvSpPr>
            <p:spPr bwMode="auto">
              <a:xfrm>
                <a:off x="2362200" y="5226863"/>
                <a:ext cx="872845" cy="703869"/>
              </a:xfrm>
              <a:prstGeom prst="foldedCorner">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45" name="Folded Corner 44"/>
              <p:cNvSpPr/>
              <p:nvPr/>
            </p:nvSpPr>
            <p:spPr bwMode="auto">
              <a:xfrm>
                <a:off x="2251355" y="5315931"/>
                <a:ext cx="872845" cy="703869"/>
              </a:xfrm>
              <a:prstGeom prst="foldedCorner">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46" name="Folded Corner 45"/>
              <p:cNvSpPr/>
              <p:nvPr/>
            </p:nvSpPr>
            <p:spPr bwMode="auto">
              <a:xfrm>
                <a:off x="2133600" y="5410200"/>
                <a:ext cx="872845" cy="703869"/>
              </a:xfrm>
              <a:prstGeom prst="foldedCorner">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47" name="Folded Corner 46"/>
              <p:cNvSpPr/>
              <p:nvPr/>
            </p:nvSpPr>
            <p:spPr bwMode="auto">
              <a:xfrm>
                <a:off x="2022755" y="5486400"/>
                <a:ext cx="872845" cy="703869"/>
              </a:xfrm>
              <a:prstGeom prst="foldedCorner">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grpSp>
        <p:sp>
          <p:nvSpPr>
            <p:cNvPr id="43" name="Rectangle 42"/>
            <p:cNvSpPr/>
            <p:nvPr/>
          </p:nvSpPr>
          <p:spPr>
            <a:xfrm>
              <a:off x="2514600" y="5872015"/>
              <a:ext cx="717056" cy="369332"/>
            </a:xfrm>
            <a:prstGeom prst="rect">
              <a:avLst/>
            </a:prstGeom>
          </p:spPr>
          <p:txBody>
            <a:bodyPr wrap="none">
              <a:spAutoFit/>
            </a:bodyPr>
            <a:lstStyle/>
            <a:p>
              <a:pPr algn="ctr" defTabSz="914099" fontAlgn="base">
                <a:spcBef>
                  <a:spcPct val="0"/>
                </a:spcBef>
                <a:spcAft>
                  <a:spcPct val="0"/>
                </a:spcAft>
              </a:pPr>
              <a:r>
                <a:rPr lang="en-US" spc="-50" dirty="0" smtClean="0">
                  <a:solidFill>
                    <a:srgbClr val="000000"/>
                  </a:solidFill>
                  <a:ea typeface="Segoe UI" pitchFamily="34" charset="0"/>
                  <a:cs typeface="Segoe UI" pitchFamily="34" charset="0"/>
                </a:rPr>
                <a:t>HDFS</a:t>
              </a:r>
              <a:endParaRPr lang="en-US" spc="-50" dirty="0">
                <a:solidFill>
                  <a:srgbClr val="000000"/>
                </a:solidFill>
                <a:ea typeface="Segoe UI" pitchFamily="34" charset="0"/>
                <a:cs typeface="Segoe UI" pitchFamily="34" charset="0"/>
              </a:endParaRPr>
            </a:p>
          </p:txBody>
        </p:sp>
      </p:grpSp>
      <p:sp>
        <p:nvSpPr>
          <p:cNvPr id="4" name="Slide Number Placeholder 3"/>
          <p:cNvSpPr>
            <a:spLocks noGrp="1"/>
          </p:cNvSpPr>
          <p:nvPr>
            <p:ph type="sldNum" sz="quarter" idx="12"/>
          </p:nvPr>
        </p:nvSpPr>
        <p:spPr/>
        <p:txBody>
          <a:bodyPr/>
          <a:lstStyle/>
          <a:p>
            <a:fld id="{D238DE23-19AF-4869-9198-2E937C0385B6}" type="slidenum">
              <a:rPr lang="en-US" smtClean="0">
                <a:solidFill>
                  <a:srgbClr val="FFFFFF"/>
                </a:solidFill>
              </a:rPr>
              <a:pPr/>
              <a:t>38</a:t>
            </a:fld>
            <a:endParaRPr lang="en-US">
              <a:solidFill>
                <a:srgbClr val="FFFFFF"/>
              </a:solidFill>
            </a:endParaRPr>
          </a:p>
        </p:txBody>
      </p:sp>
      <p:sp>
        <p:nvSpPr>
          <p:cNvPr id="7" name="Rectangle 6"/>
          <p:cNvSpPr/>
          <p:nvPr/>
        </p:nvSpPr>
        <p:spPr bwMode="auto">
          <a:xfrm>
            <a:off x="5277769" y="2328559"/>
            <a:ext cx="1268463" cy="128698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gradFill>
                  <a:gsLst>
                    <a:gs pos="0">
                      <a:srgbClr val="FFFFFF"/>
                    </a:gs>
                    <a:gs pos="100000">
                      <a:srgbClr val="FFFFFF"/>
                    </a:gs>
                  </a:gsLst>
                  <a:lin ang="5400000" scaled="0"/>
                </a:gradFill>
                <a:ea typeface="Segoe UI" pitchFamily="34" charset="0"/>
                <a:cs typeface="Segoe UI" pitchFamily="34" charset="0"/>
              </a:rPr>
              <a:t>PDW</a:t>
            </a:r>
            <a:endParaRPr lang="en-US" sz="2000" spc="-38"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2602023" y="2328559"/>
            <a:ext cx="1268463" cy="128698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solidFill>
                  <a:sysClr val="windowText" lastClr="000000"/>
                </a:solidFill>
                <a:ea typeface="Segoe UI" pitchFamily="34" charset="0"/>
                <a:cs typeface="Segoe UI" pitchFamily="34" charset="0"/>
              </a:rPr>
              <a:t>Hadoop</a:t>
            </a:r>
          </a:p>
        </p:txBody>
      </p:sp>
      <p:grpSp>
        <p:nvGrpSpPr>
          <p:cNvPr id="42" name="Group 41"/>
          <p:cNvGrpSpPr/>
          <p:nvPr/>
        </p:nvGrpSpPr>
        <p:grpSpPr>
          <a:xfrm>
            <a:off x="6004302" y="1159905"/>
            <a:ext cx="738985" cy="1168654"/>
            <a:chOff x="5408787" y="851384"/>
            <a:chExt cx="738985" cy="1168654"/>
          </a:xfrm>
        </p:grpSpPr>
        <p:sp>
          <p:nvSpPr>
            <p:cNvPr id="13" name="TextBox 12"/>
            <p:cNvSpPr txBox="1"/>
            <p:nvPr/>
          </p:nvSpPr>
          <p:spPr>
            <a:xfrm>
              <a:off x="5408787" y="851384"/>
              <a:ext cx="738985" cy="307777"/>
            </a:xfrm>
            <a:prstGeom prst="rect">
              <a:avLst/>
            </a:prstGeom>
            <a:noFill/>
          </p:spPr>
          <p:txBody>
            <a:bodyPr wrap="none" lIns="0" tIns="0" rIns="0" bIns="0" rtlCol="0">
              <a:spAutoFit/>
            </a:bodyPr>
            <a:lstStyle/>
            <a:p>
              <a:r>
                <a:rPr lang="en-US" sz="2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Results</a:t>
              </a:r>
            </a:p>
          </p:txBody>
        </p:sp>
        <p:cxnSp>
          <p:nvCxnSpPr>
            <p:cNvPr id="12" name="Straight Connector 11"/>
            <p:cNvCxnSpPr/>
            <p:nvPr/>
          </p:nvCxnSpPr>
          <p:spPr>
            <a:xfrm flipV="1">
              <a:off x="5680956" y="1213154"/>
              <a:ext cx="0" cy="806884"/>
            </a:xfrm>
            <a:prstGeom prst="line">
              <a:avLst/>
            </a:prstGeom>
            <a:ln w="317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5522126" y="1484535"/>
              <a:ext cx="321880" cy="33845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7</a:t>
              </a:r>
            </a:p>
          </p:txBody>
        </p:sp>
      </p:grpSp>
      <p:grpSp>
        <p:nvGrpSpPr>
          <p:cNvPr id="31" name="Group 30"/>
          <p:cNvGrpSpPr/>
          <p:nvPr/>
        </p:nvGrpSpPr>
        <p:grpSpPr>
          <a:xfrm>
            <a:off x="3876448" y="2334604"/>
            <a:ext cx="1407283" cy="740194"/>
            <a:chOff x="3280933" y="2026083"/>
            <a:chExt cx="1407283" cy="740194"/>
          </a:xfrm>
        </p:grpSpPr>
        <p:cxnSp>
          <p:nvCxnSpPr>
            <p:cNvPr id="15" name="Straight Connector 14"/>
            <p:cNvCxnSpPr/>
            <p:nvPr/>
          </p:nvCxnSpPr>
          <p:spPr>
            <a:xfrm flipH="1">
              <a:off x="3280933" y="2572878"/>
              <a:ext cx="1407283" cy="0"/>
            </a:xfrm>
            <a:prstGeom prst="line">
              <a:avLst/>
            </a:prstGeom>
            <a:ln w="317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a:off x="3786725" y="2427826"/>
              <a:ext cx="321880" cy="33845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2</a:t>
              </a:r>
            </a:p>
          </p:txBody>
        </p:sp>
        <p:sp>
          <p:nvSpPr>
            <p:cNvPr id="17" name="TextBox 16"/>
            <p:cNvSpPr txBox="1"/>
            <p:nvPr/>
          </p:nvSpPr>
          <p:spPr>
            <a:xfrm>
              <a:off x="3481537" y="2026083"/>
              <a:ext cx="958596" cy="384721"/>
            </a:xfrm>
            <a:prstGeom prst="rect">
              <a:avLst/>
            </a:prstGeom>
            <a:noFill/>
          </p:spPr>
          <p:txBody>
            <a:bodyPr wrap="none" lIns="0" tIns="0" rIns="0" bIns="0" rtlCol="0">
              <a:spAutoFit/>
            </a:bodyPr>
            <a:lstStyle/>
            <a:p>
              <a:r>
                <a:rPr lang="en-US" sz="25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MR </a:t>
              </a:r>
              <a:r>
                <a:rPr lang="en-US" sz="25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job</a:t>
              </a:r>
            </a:p>
          </p:txBody>
        </p:sp>
      </p:grpSp>
      <p:grpSp>
        <p:nvGrpSpPr>
          <p:cNvPr id="33" name="Group 32"/>
          <p:cNvGrpSpPr/>
          <p:nvPr/>
        </p:nvGrpSpPr>
        <p:grpSpPr>
          <a:xfrm>
            <a:off x="3870486" y="3594554"/>
            <a:ext cx="1558583" cy="1355663"/>
            <a:chOff x="3274971" y="3286033"/>
            <a:chExt cx="1558583" cy="1355663"/>
          </a:xfrm>
        </p:grpSpPr>
        <p:cxnSp>
          <p:nvCxnSpPr>
            <p:cNvPr id="18" name="Straight Connector 17"/>
            <p:cNvCxnSpPr/>
            <p:nvPr/>
          </p:nvCxnSpPr>
          <p:spPr>
            <a:xfrm flipH="1">
              <a:off x="3274971" y="3286033"/>
              <a:ext cx="1413246" cy="986192"/>
            </a:xfrm>
            <a:prstGeom prst="line">
              <a:avLst/>
            </a:prstGeom>
            <a:ln w="31750">
              <a:solidFill>
                <a:schemeClr val="accent4"/>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3768844" y="3623577"/>
              <a:ext cx="321880" cy="33845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5</a:t>
              </a:r>
            </a:p>
          </p:txBody>
        </p:sp>
        <p:sp>
          <p:nvSpPr>
            <p:cNvPr id="20" name="TextBox 19"/>
            <p:cNvSpPr txBox="1"/>
            <p:nvPr/>
          </p:nvSpPr>
          <p:spPr>
            <a:xfrm rot="19480254">
              <a:off x="3319032" y="3872255"/>
              <a:ext cx="1514522" cy="769441"/>
            </a:xfrm>
            <a:prstGeom prst="rect">
              <a:avLst/>
            </a:prstGeom>
            <a:noFill/>
          </p:spPr>
          <p:txBody>
            <a:bodyPr wrap="square" lIns="0" tIns="0" rIns="0" bIns="0" rtlCol="0">
              <a:spAutoFit/>
            </a:bodyPr>
            <a:lstStyle/>
            <a:p>
              <a:pPr algn="ctr"/>
              <a:r>
                <a:rPr lang="en-US" sz="25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HDFS blocks</a:t>
              </a:r>
            </a:p>
          </p:txBody>
        </p:sp>
      </p:grpSp>
      <p:sp>
        <p:nvSpPr>
          <p:cNvPr id="22" name="Flowchart: Magnetic Disk 21"/>
          <p:cNvSpPr/>
          <p:nvPr/>
        </p:nvSpPr>
        <p:spPr bwMode="auto">
          <a:xfrm>
            <a:off x="5259851" y="4215896"/>
            <a:ext cx="1268463" cy="72970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rgbClr val="000000"/>
                </a:solidFill>
                <a:ea typeface="Segoe UI" pitchFamily="34" charset="0"/>
                <a:cs typeface="Segoe UI" pitchFamily="34" charset="0"/>
              </a:rPr>
              <a:t>DB</a:t>
            </a:r>
          </a:p>
        </p:txBody>
      </p:sp>
      <p:grpSp>
        <p:nvGrpSpPr>
          <p:cNvPr id="32" name="Group 31"/>
          <p:cNvGrpSpPr/>
          <p:nvPr/>
        </p:nvGrpSpPr>
        <p:grpSpPr>
          <a:xfrm>
            <a:off x="2729160" y="3603317"/>
            <a:ext cx="983524" cy="756682"/>
            <a:chOff x="2133645" y="3294796"/>
            <a:chExt cx="983524" cy="756682"/>
          </a:xfrm>
        </p:grpSpPr>
        <p:cxnSp>
          <p:nvCxnSpPr>
            <p:cNvPr id="24" name="Straight Connector 23"/>
            <p:cNvCxnSpPr/>
            <p:nvPr/>
          </p:nvCxnSpPr>
          <p:spPr>
            <a:xfrm flipV="1">
              <a:off x="2515131" y="3294796"/>
              <a:ext cx="1" cy="750636"/>
            </a:xfrm>
            <a:prstGeom prst="line">
              <a:avLst/>
            </a:prstGeom>
            <a:ln w="317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723756" y="3300842"/>
              <a:ext cx="1" cy="750636"/>
            </a:xfrm>
            <a:prstGeom prst="line">
              <a:avLst/>
            </a:prstGeom>
            <a:ln w="31750">
              <a:solidFill>
                <a:schemeClr val="accent4"/>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bwMode="auto">
            <a:xfrm>
              <a:off x="2133645" y="3484314"/>
              <a:ext cx="321880" cy="33845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3</a:t>
              </a:r>
            </a:p>
          </p:txBody>
        </p:sp>
        <p:sp>
          <p:nvSpPr>
            <p:cNvPr id="27" name="Oval 26"/>
            <p:cNvSpPr/>
            <p:nvPr/>
          </p:nvSpPr>
          <p:spPr bwMode="auto">
            <a:xfrm>
              <a:off x="2795289" y="3469881"/>
              <a:ext cx="321880" cy="33845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4</a:t>
              </a:r>
            </a:p>
          </p:txBody>
        </p:sp>
      </p:grpSp>
      <p:grpSp>
        <p:nvGrpSpPr>
          <p:cNvPr id="34" name="Group 33"/>
          <p:cNvGrpSpPr/>
          <p:nvPr/>
        </p:nvGrpSpPr>
        <p:grpSpPr>
          <a:xfrm>
            <a:off x="5733142" y="3573097"/>
            <a:ext cx="321880" cy="834040"/>
            <a:chOff x="5137627" y="3264576"/>
            <a:chExt cx="321880" cy="834040"/>
          </a:xfrm>
        </p:grpSpPr>
        <p:cxnSp>
          <p:nvCxnSpPr>
            <p:cNvPr id="23" name="Straight Connector 22"/>
            <p:cNvCxnSpPr/>
            <p:nvPr/>
          </p:nvCxnSpPr>
          <p:spPr>
            <a:xfrm flipV="1">
              <a:off x="5310678" y="3264576"/>
              <a:ext cx="1" cy="834040"/>
            </a:xfrm>
            <a:prstGeom prst="line">
              <a:avLst/>
            </a:prstGeom>
            <a:ln w="317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5137627" y="3512370"/>
              <a:ext cx="321880" cy="33845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6</a:t>
              </a:r>
            </a:p>
          </p:txBody>
        </p:sp>
      </p:grpSp>
      <p:grpSp>
        <p:nvGrpSpPr>
          <p:cNvPr id="41" name="Group 40"/>
          <p:cNvGrpSpPr/>
          <p:nvPr/>
        </p:nvGrpSpPr>
        <p:grpSpPr>
          <a:xfrm>
            <a:off x="5262867" y="1143000"/>
            <a:ext cx="443491" cy="1185559"/>
            <a:chOff x="4667352" y="834479"/>
            <a:chExt cx="443491" cy="1185559"/>
          </a:xfrm>
        </p:grpSpPr>
        <p:sp>
          <p:nvSpPr>
            <p:cNvPr id="10" name="TextBox 9"/>
            <p:cNvSpPr txBox="1"/>
            <p:nvPr/>
          </p:nvSpPr>
          <p:spPr>
            <a:xfrm>
              <a:off x="4667352" y="834479"/>
              <a:ext cx="439223" cy="307777"/>
            </a:xfrm>
            <a:prstGeom prst="rect">
              <a:avLst/>
            </a:prstGeom>
            <a:noFill/>
          </p:spPr>
          <p:txBody>
            <a:bodyPr wrap="none" lIns="0" tIns="0" rIns="0" bIns="0" rtlCol="0">
              <a:spAutoFit/>
            </a:bodyPr>
            <a:lstStyle/>
            <a:p>
              <a:r>
                <a:rPr lang="en-US" sz="2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SQL</a:t>
              </a:r>
            </a:p>
          </p:txBody>
        </p:sp>
        <p:cxnSp>
          <p:nvCxnSpPr>
            <p:cNvPr id="40" name="Straight Connector 39"/>
            <p:cNvCxnSpPr/>
            <p:nvPr/>
          </p:nvCxnSpPr>
          <p:spPr>
            <a:xfrm>
              <a:off x="4949903" y="1213154"/>
              <a:ext cx="0" cy="806884"/>
            </a:xfrm>
            <a:prstGeom prst="line">
              <a:avLst/>
            </a:prstGeom>
            <a:ln w="317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bwMode="auto">
            <a:xfrm>
              <a:off x="4788963" y="1478489"/>
              <a:ext cx="321880" cy="33845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1</a:t>
              </a:r>
            </a:p>
          </p:txBody>
        </p:sp>
      </p:grpSp>
      <p:sp>
        <p:nvSpPr>
          <p:cNvPr id="48" name="TextBox 47"/>
          <p:cNvSpPr txBox="1"/>
          <p:nvPr/>
        </p:nvSpPr>
        <p:spPr>
          <a:xfrm>
            <a:off x="2729115" y="3124944"/>
            <a:ext cx="1027525" cy="246221"/>
          </a:xfrm>
          <a:prstGeom prst="rect">
            <a:avLst/>
          </a:prstGeom>
          <a:noFill/>
        </p:spPr>
        <p:txBody>
          <a:bodyPr wrap="none" lIns="0" tIns="0" rIns="0" bIns="0" rtlCol="0">
            <a:spAutoFit/>
          </a:bodyPr>
          <a:lstStyle/>
          <a:p>
            <a:r>
              <a:rPr lang="en-US" sz="1600" b="1" dirty="0" smtClean="0">
                <a:solidFill>
                  <a:schemeClr val="bg1"/>
                </a:solidFill>
                <a:effectLst>
                  <a:outerShdw blurRad="38100" dist="38100" dir="2700000" algn="tl">
                    <a:srgbClr val="000000">
                      <a:alpha val="43137"/>
                    </a:srgbClr>
                  </a:outerShdw>
                </a:effectLst>
                <a:latin typeface="Segoe UI Light" pitchFamily="34" charset="0"/>
              </a:rPr>
              <a:t>MapReduce</a:t>
            </a:r>
          </a:p>
        </p:txBody>
      </p:sp>
      <p:grpSp>
        <p:nvGrpSpPr>
          <p:cNvPr id="29" name="Group 28"/>
          <p:cNvGrpSpPr/>
          <p:nvPr/>
        </p:nvGrpSpPr>
        <p:grpSpPr>
          <a:xfrm>
            <a:off x="4267200" y="2881399"/>
            <a:ext cx="4191252" cy="3595601"/>
            <a:chOff x="4267200" y="2881399"/>
            <a:chExt cx="4191252" cy="3595601"/>
          </a:xfrm>
        </p:grpSpPr>
        <p:sp>
          <p:nvSpPr>
            <p:cNvPr id="52" name="Rounded Rectangle 51"/>
            <p:cNvSpPr/>
            <p:nvPr/>
          </p:nvSpPr>
          <p:spPr bwMode="auto">
            <a:xfrm>
              <a:off x="4754619" y="5297424"/>
              <a:ext cx="3200400" cy="1179576"/>
            </a:xfrm>
            <a:prstGeom prst="roundRect">
              <a:avLst/>
            </a:prstGeom>
            <a:solidFill>
              <a:srgbClr val="FFFF00"/>
            </a:solidFill>
            <a:ln>
              <a:solidFill>
                <a:srgbClr val="FFFF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b="1" spc="-50" dirty="0">
                  <a:solidFill>
                    <a:srgbClr val="000000"/>
                  </a:solidFill>
                  <a:ea typeface="Segoe UI" pitchFamily="34" charset="0"/>
                  <a:cs typeface="Segoe UI" pitchFamily="34" charset="0"/>
                </a:rPr>
                <a:t>Cost-based decision on how much computation to </a:t>
              </a:r>
              <a:r>
                <a:rPr lang="en-US" b="1" spc="-50" dirty="0" smtClean="0">
                  <a:solidFill>
                    <a:srgbClr val="000000"/>
                  </a:solidFill>
                  <a:ea typeface="Segoe UI" pitchFamily="34" charset="0"/>
                  <a:cs typeface="Segoe UI" pitchFamily="34" charset="0"/>
                </a:rPr>
                <a:t>push</a:t>
              </a:r>
              <a:endParaRPr lang="en-US" b="1" spc="-50" dirty="0">
                <a:solidFill>
                  <a:srgbClr val="000000"/>
                </a:solidFill>
                <a:ea typeface="Segoe UI" pitchFamily="34" charset="0"/>
                <a:cs typeface="Segoe UI" pitchFamily="34" charset="0"/>
              </a:endParaRPr>
            </a:p>
          </p:txBody>
        </p:sp>
        <p:sp>
          <p:nvSpPr>
            <p:cNvPr id="9" name="Arc 8"/>
            <p:cNvSpPr/>
            <p:nvPr/>
          </p:nvSpPr>
          <p:spPr>
            <a:xfrm>
              <a:off x="4267200" y="2881399"/>
              <a:ext cx="4191252" cy="3517085"/>
            </a:xfrm>
            <a:prstGeom prst="arc">
              <a:avLst>
                <a:gd name="adj1" fmla="val 16548712"/>
                <a:gd name="adj2" fmla="val 2208263"/>
              </a:avLst>
            </a:prstGeom>
            <a:ln w="762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30" name="Group 29"/>
          <p:cNvGrpSpPr/>
          <p:nvPr/>
        </p:nvGrpSpPr>
        <p:grpSpPr>
          <a:xfrm>
            <a:off x="685548" y="2881399"/>
            <a:ext cx="4191252" cy="3595601"/>
            <a:chOff x="685548" y="2881399"/>
            <a:chExt cx="4191252" cy="3595601"/>
          </a:xfrm>
        </p:grpSpPr>
        <p:sp>
          <p:nvSpPr>
            <p:cNvPr id="51" name="Rounded Rectangle 50"/>
            <p:cNvSpPr/>
            <p:nvPr/>
          </p:nvSpPr>
          <p:spPr bwMode="auto">
            <a:xfrm>
              <a:off x="1066800" y="5298795"/>
              <a:ext cx="3328160" cy="1178205"/>
            </a:xfrm>
            <a:prstGeom prst="round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SQL operations on </a:t>
              </a:r>
              <a:r>
                <a:rPr lang="en-US" b="1" spc="-50" dirty="0">
                  <a:solidFill>
                    <a:srgbClr val="000000"/>
                  </a:solidFill>
                  <a:ea typeface="Segoe UI" pitchFamily="34" charset="0"/>
                  <a:cs typeface="Segoe UI" pitchFamily="34" charset="0"/>
                </a:rPr>
                <a:t>HDFS data </a:t>
              </a:r>
              <a:endParaRPr lang="en-US" b="1" spc="-50" dirty="0" smtClean="0">
                <a:solidFill>
                  <a:srgbClr val="000000"/>
                </a:solidFill>
                <a:ea typeface="Segoe UI" pitchFamily="34" charset="0"/>
                <a:cs typeface="Segoe UI" pitchFamily="34" charset="0"/>
              </a:endParaRPr>
            </a:p>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pushed </a:t>
              </a:r>
              <a:r>
                <a:rPr lang="en-US" b="1" spc="-50" dirty="0">
                  <a:solidFill>
                    <a:srgbClr val="000000"/>
                  </a:solidFill>
                  <a:ea typeface="Segoe UI" pitchFamily="34" charset="0"/>
                  <a:cs typeface="Segoe UI" pitchFamily="34" charset="0"/>
                </a:rPr>
                <a:t>into </a:t>
              </a:r>
              <a:r>
                <a:rPr lang="en-US" b="1" spc="-50" dirty="0" smtClean="0">
                  <a:solidFill>
                    <a:srgbClr val="000000"/>
                  </a:solidFill>
                  <a:ea typeface="Segoe UI" pitchFamily="34" charset="0"/>
                  <a:cs typeface="Segoe UI" pitchFamily="34" charset="0"/>
                </a:rPr>
                <a:t>Hadoop as </a:t>
              </a:r>
              <a:r>
                <a:rPr lang="en-US" b="1" spc="-50" dirty="0">
                  <a:solidFill>
                    <a:srgbClr val="000000"/>
                  </a:solidFill>
                  <a:ea typeface="Segoe UI" pitchFamily="34" charset="0"/>
                  <a:cs typeface="Segoe UI" pitchFamily="34" charset="0"/>
                </a:rPr>
                <a:t>MapReduce jobs</a:t>
              </a:r>
            </a:p>
          </p:txBody>
        </p:sp>
        <p:sp>
          <p:nvSpPr>
            <p:cNvPr id="54" name="Arc 53"/>
            <p:cNvSpPr/>
            <p:nvPr/>
          </p:nvSpPr>
          <p:spPr>
            <a:xfrm flipH="1">
              <a:off x="685548" y="2881399"/>
              <a:ext cx="4191252" cy="3517085"/>
            </a:xfrm>
            <a:prstGeom prst="arc">
              <a:avLst>
                <a:gd name="adj1" fmla="val 16581688"/>
                <a:gd name="adj2" fmla="val 2208263"/>
              </a:avLst>
            </a:prstGeom>
            <a:ln w="76200">
              <a:solidFill>
                <a:schemeClr val="accent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2" name="Rectangle 1"/>
          <p:cNvSpPr/>
          <p:nvPr/>
        </p:nvSpPr>
        <p:spPr>
          <a:xfrm>
            <a:off x="228600" y="152400"/>
            <a:ext cx="8686800" cy="707886"/>
          </a:xfrm>
          <a:prstGeom prst="rect">
            <a:avLst/>
          </a:prstGeom>
        </p:spPr>
        <p:txBody>
          <a:bodyPr wrap="square">
            <a:spAutoFit/>
          </a:bodyPr>
          <a:lstStyle/>
          <a:p>
            <a:pPr algn="ctr"/>
            <a:r>
              <a:rPr lang="en-US" sz="4000" dirty="0">
                <a:solidFill>
                  <a:srgbClr val="FFFF00"/>
                </a:solidFill>
              </a:rPr>
              <a:t>Polybase Phase </a:t>
            </a:r>
            <a:r>
              <a:rPr lang="en-US" sz="4000" dirty="0" smtClean="0">
                <a:solidFill>
                  <a:srgbClr val="FFFF00"/>
                </a:solidFill>
              </a:rPr>
              <a:t>2 Goals</a:t>
            </a:r>
            <a:endParaRPr lang="en-US" sz="4000" dirty="0">
              <a:solidFill>
                <a:schemeClr val="accent3"/>
              </a:solidFill>
            </a:endParaRPr>
          </a:p>
        </p:txBody>
      </p:sp>
    </p:spTree>
    <p:extLst>
      <p:ext uri="{BB962C8B-B14F-4D97-AF65-F5344CB8AC3E}">
        <p14:creationId xmlns:p14="http://schemas.microsoft.com/office/powerpoint/2010/main" val="3777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498598"/>
          </a:xfrm>
        </p:spPr>
        <p:txBody>
          <a:bodyPr/>
          <a:lstStyle/>
          <a:p>
            <a:pPr algn="ctr"/>
            <a:r>
              <a:rPr lang="en-US" dirty="0" smtClean="0"/>
              <a:t>Polybase Phase 2 </a:t>
            </a:r>
            <a:r>
              <a:rPr lang="en-US" dirty="0" smtClean="0">
                <a:solidFill>
                  <a:schemeClr val="accent3"/>
                </a:solidFill>
              </a:rPr>
              <a:t>Query Execution </a:t>
            </a:r>
            <a:endParaRPr lang="en-US" dirty="0">
              <a:solidFill>
                <a:schemeClr val="accent3"/>
              </a:solidFill>
            </a:endParaRPr>
          </a:p>
        </p:txBody>
      </p:sp>
      <p:sp>
        <p:nvSpPr>
          <p:cNvPr id="4" name="Slide Number Placeholder 3"/>
          <p:cNvSpPr>
            <a:spLocks noGrp="1"/>
          </p:cNvSpPr>
          <p:nvPr>
            <p:ph type="sldNum" sz="quarter" idx="12"/>
          </p:nvPr>
        </p:nvSpPr>
        <p:spPr/>
        <p:txBody>
          <a:bodyPr/>
          <a:lstStyle/>
          <a:p>
            <a:fld id="{D238DE23-19AF-4869-9198-2E937C0385B6}" type="slidenum">
              <a:rPr lang="en-US" smtClean="0">
                <a:solidFill>
                  <a:srgbClr val="FFFFFF"/>
                </a:solidFill>
              </a:rPr>
              <a:pPr/>
              <a:t>39</a:t>
            </a:fld>
            <a:endParaRPr lang="en-US">
              <a:solidFill>
                <a:srgbClr val="FFFFFF"/>
              </a:solidFill>
            </a:endParaRPr>
          </a:p>
        </p:txBody>
      </p:sp>
      <p:sp>
        <p:nvSpPr>
          <p:cNvPr id="8" name="Block Arc 7"/>
          <p:cNvSpPr/>
          <p:nvPr/>
        </p:nvSpPr>
        <p:spPr>
          <a:xfrm>
            <a:off x="-6005047" y="78421"/>
            <a:ext cx="7691760" cy="7691760"/>
          </a:xfrm>
          <a:prstGeom prst="blockArc">
            <a:avLst>
              <a:gd name="adj1" fmla="val 18900000"/>
              <a:gd name="adj2" fmla="val 2700000"/>
              <a:gd name="adj3" fmla="val 281"/>
            </a:avLst>
          </a:prstGeom>
          <a:scene3d>
            <a:camera prst="orthographicFront">
              <a:rot lat="0" lon="0" rev="0"/>
            </a:camera>
            <a:lightRig rig="contrasting" dir="t">
              <a:rot lat="0" lon="0" rev="1200000"/>
            </a:lightRig>
          </a:scene3d>
          <a:sp3d z="-110000"/>
        </p:spPr>
        <p:style>
          <a:lnRef idx="2">
            <a:schemeClr val="accent5">
              <a:shade val="60000"/>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grpSp>
        <p:nvGrpSpPr>
          <p:cNvPr id="17" name="Group 16"/>
          <p:cNvGrpSpPr/>
          <p:nvPr/>
        </p:nvGrpSpPr>
        <p:grpSpPr>
          <a:xfrm>
            <a:off x="551102" y="1396269"/>
            <a:ext cx="8054434" cy="1098994"/>
            <a:chOff x="551102" y="1396269"/>
            <a:chExt cx="8054434" cy="1098994"/>
          </a:xfrm>
        </p:grpSpPr>
        <p:sp>
          <p:nvSpPr>
            <p:cNvPr id="9" name="Freeform 8"/>
            <p:cNvSpPr/>
            <p:nvPr/>
          </p:nvSpPr>
          <p:spPr>
            <a:xfrm>
              <a:off x="1100599" y="1506169"/>
              <a:ext cx="7504937" cy="879195"/>
            </a:xfrm>
            <a:custGeom>
              <a:avLst/>
              <a:gdLst>
                <a:gd name="connsiteX0" fmla="*/ 0 w 7504937"/>
                <a:gd name="connsiteY0" fmla="*/ 0 h 879195"/>
                <a:gd name="connsiteX1" fmla="*/ 7504937 w 7504937"/>
                <a:gd name="connsiteY1" fmla="*/ 0 h 879195"/>
                <a:gd name="connsiteX2" fmla="*/ 7504937 w 7504937"/>
                <a:gd name="connsiteY2" fmla="*/ 879195 h 879195"/>
                <a:gd name="connsiteX3" fmla="*/ 0 w 7504937"/>
                <a:gd name="connsiteY3" fmla="*/ 879195 h 879195"/>
                <a:gd name="connsiteX4" fmla="*/ 0 w 7504937"/>
                <a:gd name="connsiteY4" fmla="*/ 0 h 879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937" h="879195">
                  <a:moveTo>
                    <a:pt x="0" y="0"/>
                  </a:moveTo>
                  <a:lnTo>
                    <a:pt x="7504937" y="0"/>
                  </a:lnTo>
                  <a:lnTo>
                    <a:pt x="7504937" y="879195"/>
                  </a:lnTo>
                  <a:lnTo>
                    <a:pt x="0" y="879195"/>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97862" tIns="60960" rIns="60960" bIns="60960" numCol="1" spcCol="1270" anchor="ctr" anchorCtr="0">
              <a:noAutofit/>
            </a:bodyPr>
            <a:lstStyle/>
            <a:p>
              <a:pPr lvl="0" algn="l" defTabSz="1066800">
                <a:lnSpc>
                  <a:spcPct val="90000"/>
                </a:lnSpc>
                <a:spcBef>
                  <a:spcPct val="0"/>
                </a:spcBef>
                <a:spcAft>
                  <a:spcPts val="0"/>
                </a:spcAft>
              </a:pPr>
              <a:r>
                <a:rPr lang="en-US" sz="2400" kern="1200" dirty="0" smtClean="0">
                  <a:effectLst>
                    <a:outerShdw blurRad="38100" dist="38100" dir="2700000" algn="tl">
                      <a:srgbClr val="000000">
                        <a:alpha val="43137"/>
                      </a:srgbClr>
                    </a:outerShdw>
                  </a:effectLst>
                  <a:latin typeface="+mj-lt"/>
                </a:rPr>
                <a:t>Query is parsed</a:t>
              </a:r>
            </a:p>
            <a:p>
              <a:pPr lvl="0" algn="l" defTabSz="1066800">
                <a:lnSpc>
                  <a:spcPct val="90000"/>
                </a:lnSpc>
                <a:spcBef>
                  <a:spcPct val="0"/>
                </a:spcBef>
                <a:spcAft>
                  <a:spcPts val="0"/>
                </a:spcAft>
              </a:pPr>
              <a:r>
                <a:rPr lang="en-US" sz="1400" b="1" kern="1200" dirty="0" smtClean="0">
                  <a:solidFill>
                    <a:srgbClr val="FFFF00"/>
                  </a:solidFill>
                  <a:effectLst>
                    <a:outerShdw blurRad="38100" dist="38100" dir="2700000" algn="tl">
                      <a:srgbClr val="000000">
                        <a:alpha val="43137"/>
                      </a:srgbClr>
                    </a:outerShdw>
                  </a:effectLst>
                  <a:latin typeface="+mn-lt"/>
                </a:rPr>
                <a:t>“External tables” stored on HDFS  are identified</a:t>
              </a:r>
              <a:endParaRPr lang="en-US" sz="1400" b="1" kern="1200" dirty="0">
                <a:solidFill>
                  <a:srgbClr val="FFFF00"/>
                </a:solidFill>
                <a:effectLst>
                  <a:outerShdw blurRad="38100" dist="38100" dir="2700000" algn="tl">
                    <a:srgbClr val="000000">
                      <a:alpha val="43137"/>
                    </a:srgbClr>
                  </a:outerShdw>
                </a:effectLst>
                <a:latin typeface="+mn-lt"/>
              </a:endParaRPr>
            </a:p>
          </p:txBody>
        </p:sp>
        <p:sp>
          <p:nvSpPr>
            <p:cNvPr id="10" name="Oval 9"/>
            <p:cNvSpPr/>
            <p:nvPr/>
          </p:nvSpPr>
          <p:spPr>
            <a:xfrm>
              <a:off x="551102" y="1396269"/>
              <a:ext cx="1098994" cy="1098994"/>
            </a:xfrm>
            <a:prstGeom prst="ellipse">
              <a:avLst/>
            </a:prstGeom>
            <a:blipFill rotWithShape="0">
              <a:blip r:embed="rId2"/>
              <a:stretch>
                <a:fillRect/>
              </a:stretch>
            </a:blip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18" name="Group 17"/>
          <p:cNvGrpSpPr/>
          <p:nvPr/>
        </p:nvGrpSpPr>
        <p:grpSpPr>
          <a:xfrm>
            <a:off x="1055165" y="2715291"/>
            <a:ext cx="7550372" cy="1098994"/>
            <a:chOff x="1055165" y="2715291"/>
            <a:chExt cx="7550372" cy="1098994"/>
          </a:xfrm>
        </p:grpSpPr>
        <p:sp>
          <p:nvSpPr>
            <p:cNvPr id="11" name="Freeform 10"/>
            <p:cNvSpPr/>
            <p:nvPr/>
          </p:nvSpPr>
          <p:spPr>
            <a:xfrm>
              <a:off x="1604662" y="2825191"/>
              <a:ext cx="7000875" cy="879195"/>
            </a:xfrm>
            <a:custGeom>
              <a:avLst/>
              <a:gdLst>
                <a:gd name="connsiteX0" fmla="*/ 0 w 7000875"/>
                <a:gd name="connsiteY0" fmla="*/ 0 h 879195"/>
                <a:gd name="connsiteX1" fmla="*/ 7000875 w 7000875"/>
                <a:gd name="connsiteY1" fmla="*/ 0 h 879195"/>
                <a:gd name="connsiteX2" fmla="*/ 7000875 w 7000875"/>
                <a:gd name="connsiteY2" fmla="*/ 879195 h 879195"/>
                <a:gd name="connsiteX3" fmla="*/ 0 w 7000875"/>
                <a:gd name="connsiteY3" fmla="*/ 879195 h 879195"/>
                <a:gd name="connsiteX4" fmla="*/ 0 w 7000875"/>
                <a:gd name="connsiteY4" fmla="*/ 0 h 879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5" h="879195">
                  <a:moveTo>
                    <a:pt x="0" y="0"/>
                  </a:moveTo>
                  <a:lnTo>
                    <a:pt x="7000875" y="0"/>
                  </a:lnTo>
                  <a:lnTo>
                    <a:pt x="7000875" y="879195"/>
                  </a:lnTo>
                  <a:lnTo>
                    <a:pt x="0" y="879195"/>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97862" tIns="60960" rIns="60960" bIns="60960" numCol="1" spcCol="1270" anchor="ctr" anchorCtr="0">
              <a:noAutofit/>
            </a:bodyPr>
            <a:lstStyle/>
            <a:p>
              <a:pPr lvl="0" algn="l" defTabSz="1066800">
                <a:lnSpc>
                  <a:spcPct val="90000"/>
                </a:lnSpc>
                <a:spcBef>
                  <a:spcPct val="0"/>
                </a:spcBef>
                <a:spcAft>
                  <a:spcPts val="0"/>
                </a:spcAft>
              </a:pPr>
              <a:r>
                <a:rPr lang="en-US" sz="2400" kern="1200" dirty="0" smtClean="0">
                  <a:effectLst>
                    <a:outerShdw blurRad="38100" dist="38100" dir="2700000" algn="tl">
                      <a:srgbClr val="000000">
                        <a:alpha val="43137"/>
                      </a:srgbClr>
                    </a:outerShdw>
                  </a:effectLst>
                  <a:latin typeface="+mj-lt"/>
                </a:rPr>
                <a:t>Parallel QO is performed</a:t>
              </a:r>
              <a:r>
                <a:rPr lang="en-US" sz="1100" kern="1200" dirty="0" smtClean="0">
                  <a:effectLst>
                    <a:outerShdw blurRad="38100" dist="38100" dir="2700000" algn="tl">
                      <a:srgbClr val="000000">
                        <a:alpha val="43137"/>
                      </a:srgbClr>
                    </a:outerShdw>
                  </a:effectLst>
                  <a:latin typeface="+mj-lt"/>
                </a:rPr>
                <a:t> </a:t>
              </a:r>
            </a:p>
            <a:p>
              <a:pPr lvl="0" algn="l" defTabSz="1066800">
                <a:lnSpc>
                  <a:spcPct val="90000"/>
                </a:lnSpc>
                <a:spcBef>
                  <a:spcPct val="0"/>
                </a:spcBef>
                <a:spcAft>
                  <a:spcPts val="0"/>
                </a:spcAft>
              </a:pPr>
              <a:r>
                <a:rPr lang="en-US" sz="1400" b="1" kern="1200" dirty="0" smtClean="0">
                  <a:solidFill>
                    <a:srgbClr val="FFFF00"/>
                  </a:solidFill>
                  <a:effectLst>
                    <a:outerShdw blurRad="38100" dist="38100" dir="2700000" algn="tl">
                      <a:srgbClr val="000000">
                        <a:alpha val="43137"/>
                      </a:srgbClr>
                    </a:outerShdw>
                  </a:effectLst>
                  <a:latin typeface="+mn-lt"/>
                </a:rPr>
                <a:t>Statistics on HDFS tables are used in the standard fashion</a:t>
              </a:r>
              <a:endParaRPr lang="en-US" sz="1400" kern="1200" dirty="0">
                <a:solidFill>
                  <a:srgbClr val="FFFF00"/>
                </a:solidFill>
                <a:effectLst>
                  <a:outerShdw blurRad="38100" dist="38100" dir="2700000" algn="tl">
                    <a:srgbClr val="000000">
                      <a:alpha val="43137"/>
                    </a:srgbClr>
                  </a:outerShdw>
                </a:effectLst>
                <a:latin typeface="+mn-lt"/>
              </a:endParaRPr>
            </a:p>
          </p:txBody>
        </p:sp>
        <p:sp>
          <p:nvSpPr>
            <p:cNvPr id="12" name="Oval 11"/>
            <p:cNvSpPr/>
            <p:nvPr/>
          </p:nvSpPr>
          <p:spPr>
            <a:xfrm>
              <a:off x="1055165" y="2715291"/>
              <a:ext cx="1098994" cy="1098994"/>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19" name="Group 18"/>
          <p:cNvGrpSpPr/>
          <p:nvPr/>
        </p:nvGrpSpPr>
        <p:grpSpPr>
          <a:xfrm>
            <a:off x="1055165" y="4034313"/>
            <a:ext cx="7550372" cy="1103394"/>
            <a:chOff x="1055165" y="4034313"/>
            <a:chExt cx="7550372" cy="1103394"/>
          </a:xfrm>
        </p:grpSpPr>
        <p:sp>
          <p:nvSpPr>
            <p:cNvPr id="13" name="Freeform 12"/>
            <p:cNvSpPr/>
            <p:nvPr/>
          </p:nvSpPr>
          <p:spPr>
            <a:xfrm>
              <a:off x="1604662" y="4038600"/>
              <a:ext cx="7000875" cy="1099107"/>
            </a:xfrm>
            <a:custGeom>
              <a:avLst/>
              <a:gdLst>
                <a:gd name="connsiteX0" fmla="*/ 0 w 7000875"/>
                <a:gd name="connsiteY0" fmla="*/ 0 h 879195"/>
                <a:gd name="connsiteX1" fmla="*/ 7000875 w 7000875"/>
                <a:gd name="connsiteY1" fmla="*/ 0 h 879195"/>
                <a:gd name="connsiteX2" fmla="*/ 7000875 w 7000875"/>
                <a:gd name="connsiteY2" fmla="*/ 879195 h 879195"/>
                <a:gd name="connsiteX3" fmla="*/ 0 w 7000875"/>
                <a:gd name="connsiteY3" fmla="*/ 879195 h 879195"/>
                <a:gd name="connsiteX4" fmla="*/ 0 w 7000875"/>
                <a:gd name="connsiteY4" fmla="*/ 0 h 879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5" h="879195">
                  <a:moveTo>
                    <a:pt x="0" y="0"/>
                  </a:moveTo>
                  <a:lnTo>
                    <a:pt x="7000875" y="0"/>
                  </a:lnTo>
                  <a:lnTo>
                    <a:pt x="7000875" y="879195"/>
                  </a:lnTo>
                  <a:lnTo>
                    <a:pt x="0" y="879195"/>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97862" tIns="45720" rIns="45720" bIns="45720" numCol="1" spcCol="1270" anchor="ctr" anchorCtr="0">
              <a:noAutofit/>
            </a:bodyPr>
            <a:lstStyle/>
            <a:p>
              <a:pPr lvl="0" algn="l" defTabSz="800100">
                <a:lnSpc>
                  <a:spcPct val="90000"/>
                </a:lnSpc>
                <a:spcBef>
                  <a:spcPct val="0"/>
                </a:spcBef>
                <a:spcAft>
                  <a:spcPts val="0"/>
                </a:spcAft>
              </a:pPr>
              <a:r>
                <a:rPr lang="en-US" sz="1800" kern="1200" dirty="0" smtClean="0">
                  <a:effectLst>
                    <a:outerShdw blurRad="38100" dist="38100" dir="2700000" algn="tl">
                      <a:srgbClr val="000000">
                        <a:alpha val="43137"/>
                      </a:srgbClr>
                    </a:outerShdw>
                  </a:effectLst>
                  <a:latin typeface="+mj-lt"/>
                </a:rPr>
                <a:t>DSQL plan generator walks optimized query plan converting </a:t>
              </a:r>
              <a:r>
                <a:rPr lang="en-US" sz="1800" kern="1200" dirty="0" err="1" smtClean="0">
                  <a:effectLst>
                    <a:outerShdw blurRad="38100" dist="38100" dir="2700000" algn="tl">
                      <a:srgbClr val="000000">
                        <a:alpha val="43137"/>
                      </a:srgbClr>
                    </a:outerShdw>
                  </a:effectLst>
                  <a:latin typeface="+mj-lt"/>
                </a:rPr>
                <a:t>subtrees</a:t>
              </a:r>
              <a:r>
                <a:rPr lang="en-US" sz="1800" kern="1200" dirty="0" smtClean="0">
                  <a:effectLst>
                    <a:outerShdw blurRad="38100" dist="38100" dir="2700000" algn="tl">
                      <a:srgbClr val="000000">
                        <a:alpha val="43137"/>
                      </a:srgbClr>
                    </a:outerShdw>
                  </a:effectLst>
                  <a:latin typeface="+mj-lt"/>
                </a:rPr>
                <a:t> whose inputs are all HDFS files into sequence of MapReduce jobs</a:t>
              </a:r>
            </a:p>
            <a:p>
              <a:pPr lvl="0" algn="l" defTabSz="800100">
                <a:lnSpc>
                  <a:spcPct val="90000"/>
                </a:lnSpc>
                <a:spcBef>
                  <a:spcPct val="0"/>
                </a:spcBef>
                <a:spcAft>
                  <a:spcPts val="0"/>
                </a:spcAft>
              </a:pPr>
              <a:r>
                <a:rPr lang="en-US" sz="1100" b="1" kern="1200" dirty="0" smtClean="0">
                  <a:solidFill>
                    <a:srgbClr val="FFFF00"/>
                  </a:solidFill>
                  <a:effectLst>
                    <a:outerShdw blurRad="38100" dist="38100" dir="2700000" algn="tl">
                      <a:srgbClr val="000000">
                        <a:alpha val="43137"/>
                      </a:srgbClr>
                    </a:outerShdw>
                  </a:effectLst>
                  <a:latin typeface="+mn-lt"/>
                </a:rPr>
                <a:t>Java code generated uses a library of PDW-compatible type  conversions routines  to insure semantic capability</a:t>
              </a:r>
              <a:endParaRPr lang="en-US" sz="1100" kern="1200" dirty="0">
                <a:solidFill>
                  <a:srgbClr val="FFFF00"/>
                </a:solidFill>
                <a:effectLst>
                  <a:outerShdw blurRad="38100" dist="38100" dir="2700000" algn="tl">
                    <a:srgbClr val="000000">
                      <a:alpha val="43137"/>
                    </a:srgbClr>
                  </a:outerShdw>
                </a:effectLst>
                <a:latin typeface="+mn-lt"/>
              </a:endParaRPr>
            </a:p>
          </p:txBody>
        </p:sp>
        <p:sp>
          <p:nvSpPr>
            <p:cNvPr id="14" name="Oval 13"/>
            <p:cNvSpPr/>
            <p:nvPr/>
          </p:nvSpPr>
          <p:spPr>
            <a:xfrm>
              <a:off x="1055165" y="4034313"/>
              <a:ext cx="1098994" cy="1098994"/>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20" name="Group 19"/>
          <p:cNvGrpSpPr/>
          <p:nvPr/>
        </p:nvGrpSpPr>
        <p:grpSpPr>
          <a:xfrm>
            <a:off x="551102" y="5353335"/>
            <a:ext cx="8054434" cy="1098994"/>
            <a:chOff x="551102" y="5353335"/>
            <a:chExt cx="8054434" cy="1098994"/>
          </a:xfrm>
        </p:grpSpPr>
        <p:sp>
          <p:nvSpPr>
            <p:cNvPr id="15" name="Freeform 14"/>
            <p:cNvSpPr/>
            <p:nvPr/>
          </p:nvSpPr>
          <p:spPr>
            <a:xfrm>
              <a:off x="1100599" y="5463235"/>
              <a:ext cx="7504937" cy="879195"/>
            </a:xfrm>
            <a:custGeom>
              <a:avLst/>
              <a:gdLst>
                <a:gd name="connsiteX0" fmla="*/ 0 w 7504937"/>
                <a:gd name="connsiteY0" fmla="*/ 0 h 879195"/>
                <a:gd name="connsiteX1" fmla="*/ 7504937 w 7504937"/>
                <a:gd name="connsiteY1" fmla="*/ 0 h 879195"/>
                <a:gd name="connsiteX2" fmla="*/ 7504937 w 7504937"/>
                <a:gd name="connsiteY2" fmla="*/ 879195 h 879195"/>
                <a:gd name="connsiteX3" fmla="*/ 0 w 7504937"/>
                <a:gd name="connsiteY3" fmla="*/ 879195 h 879195"/>
                <a:gd name="connsiteX4" fmla="*/ 0 w 7504937"/>
                <a:gd name="connsiteY4" fmla="*/ 0 h 879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937" h="879195">
                  <a:moveTo>
                    <a:pt x="0" y="0"/>
                  </a:moveTo>
                  <a:lnTo>
                    <a:pt x="7504937" y="0"/>
                  </a:lnTo>
                  <a:lnTo>
                    <a:pt x="7504937" y="879195"/>
                  </a:lnTo>
                  <a:lnTo>
                    <a:pt x="0" y="879195"/>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97862" tIns="40640" rIns="40640" bIns="40640" numCol="1" spcCol="1270" anchor="ctr" anchorCtr="0">
              <a:noAutofit/>
            </a:bodyPr>
            <a:lstStyle/>
            <a:p>
              <a:pPr lvl="0" algn="l" defTabSz="711200">
                <a:lnSpc>
                  <a:spcPct val="90000"/>
                </a:lnSpc>
                <a:spcBef>
                  <a:spcPct val="0"/>
                </a:spcBef>
                <a:spcAft>
                  <a:spcPts val="0"/>
                </a:spcAft>
              </a:pPr>
              <a:r>
                <a:rPr lang="en-US" sz="1600" kern="1200" dirty="0" smtClean="0">
                  <a:effectLst>
                    <a:outerShdw blurRad="38100" dist="38100" dir="2700000" algn="tl">
                      <a:srgbClr val="000000">
                        <a:alpha val="43137"/>
                      </a:srgbClr>
                    </a:outerShdw>
                  </a:effectLst>
                  <a:latin typeface="+mj-lt"/>
                </a:rPr>
                <a:t>PDW Engine Service submits MapReduce jobs (as a JAR file) to Hadoop cluster. </a:t>
              </a:r>
            </a:p>
            <a:p>
              <a:pPr lvl="0" algn="l" defTabSz="711200">
                <a:lnSpc>
                  <a:spcPct val="90000"/>
                </a:lnSpc>
                <a:spcBef>
                  <a:spcPct val="0"/>
                </a:spcBef>
                <a:spcAft>
                  <a:spcPts val="0"/>
                </a:spcAft>
              </a:pPr>
              <a:r>
                <a:rPr lang="en-US" sz="1400" b="1" kern="1200" dirty="0" smtClean="0">
                  <a:solidFill>
                    <a:srgbClr val="FFFF00"/>
                  </a:solidFill>
                  <a:effectLst>
                    <a:outerShdw blurRad="38100" dist="38100" dir="2700000" algn="tl">
                      <a:srgbClr val="000000">
                        <a:alpha val="43137"/>
                      </a:srgbClr>
                    </a:outerShdw>
                  </a:effectLst>
                  <a:latin typeface="+mn-lt"/>
                </a:rPr>
                <a:t>Leverage computational capabilities of Hadoop cluster</a:t>
              </a:r>
              <a:endParaRPr lang="en-US" sz="1400" kern="1200" dirty="0">
                <a:solidFill>
                  <a:srgbClr val="FFFF00"/>
                </a:solidFill>
                <a:effectLst>
                  <a:outerShdw blurRad="38100" dist="38100" dir="2700000" algn="tl">
                    <a:srgbClr val="000000">
                      <a:alpha val="43137"/>
                    </a:srgbClr>
                  </a:outerShdw>
                </a:effectLst>
                <a:latin typeface="+mn-lt"/>
              </a:endParaRPr>
            </a:p>
          </p:txBody>
        </p:sp>
        <p:sp>
          <p:nvSpPr>
            <p:cNvPr id="16" name="Oval 15"/>
            <p:cNvSpPr/>
            <p:nvPr/>
          </p:nvSpPr>
          <p:spPr>
            <a:xfrm>
              <a:off x="551102" y="5353335"/>
              <a:ext cx="1098994" cy="1098994"/>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388604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a:xfrm>
            <a:off x="1981200" y="1447801"/>
            <a:ext cx="6934200" cy="4321183"/>
          </a:xfrm>
        </p:spPr>
        <p:txBody>
          <a:bodyPr/>
          <a:lstStyle/>
          <a:p>
            <a:r>
              <a:rPr lang="en-US" dirty="0" smtClean="0"/>
              <a:t>Review key components of the Hadoop ecosystem</a:t>
            </a:r>
            <a:endParaRPr lang="en-US" dirty="0"/>
          </a:p>
          <a:p>
            <a:r>
              <a:rPr lang="en-US" dirty="0" smtClean="0"/>
              <a:t>Review SQL Server PDW </a:t>
            </a:r>
          </a:p>
          <a:p>
            <a:r>
              <a:rPr lang="en-US" dirty="0" smtClean="0"/>
              <a:t>Alternatives for combining data from the unstructured and structured universes</a:t>
            </a:r>
          </a:p>
          <a:p>
            <a:r>
              <a:rPr lang="en-US" dirty="0" smtClean="0"/>
              <a:t>Polybase</a:t>
            </a:r>
          </a:p>
          <a:p>
            <a:pPr lvl="1"/>
            <a:r>
              <a:rPr lang="en-US" dirty="0" smtClean="0"/>
              <a:t>Details on Phases 1, 2, and 3</a:t>
            </a:r>
          </a:p>
          <a:p>
            <a:pPr lvl="1"/>
            <a:r>
              <a:rPr lang="en-US" dirty="0" smtClean="0"/>
              <a:t>Some preliminary performance results</a:t>
            </a:r>
          </a:p>
          <a:p>
            <a:r>
              <a:rPr lang="en-US" dirty="0" smtClean="0"/>
              <a:t>Wrap up </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238DE23-19AF-4869-9198-2E937C0385B6}" type="slidenum">
              <a:rPr lang="en-US" smtClean="0"/>
              <a:t>4</a:t>
            </a:fld>
            <a:endParaRPr lang="en-US"/>
          </a:p>
        </p:txBody>
      </p:sp>
      <p:sp>
        <p:nvSpPr>
          <p:cNvPr id="6" name="Freeform 105"/>
          <p:cNvSpPr>
            <a:spLocks/>
          </p:cNvSpPr>
          <p:nvPr>
            <p:custDataLst>
              <p:tags r:id="rId1"/>
            </p:custDataLst>
          </p:nvPr>
        </p:nvSpPr>
        <p:spPr bwMode="black">
          <a:xfrm>
            <a:off x="381000" y="1600200"/>
            <a:ext cx="1399159" cy="28575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61737" tIns="30869" rIns="61737" bIns="30869" numCol="1" anchor="t" anchorCtr="0" compatLnSpc="1">
            <a:prstTxWarp prst="textNoShape">
              <a:avLst/>
            </a:prstTxWarp>
          </a:bodyPr>
          <a:lstStyle/>
          <a:p>
            <a:pPr lvl="0" defTabSz="914362"/>
            <a:endParaRPr lang="en-US" sz="1200">
              <a:solidFill>
                <a:srgbClr val="292929"/>
              </a:solidFill>
            </a:endParaRPr>
          </a:p>
        </p:txBody>
      </p:sp>
    </p:spTree>
    <p:extLst>
      <p:ext uri="{BB962C8B-B14F-4D97-AF65-F5344CB8AC3E}">
        <p14:creationId xmlns:p14="http://schemas.microsoft.com/office/powerpoint/2010/main" val="16938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2 Challenge </a:t>
            </a:r>
            <a:r>
              <a:rPr lang="en-US" dirty="0" smtClean="0">
                <a:solidFill>
                  <a:schemeClr val="accent3"/>
                </a:solidFill>
              </a:rPr>
              <a:t>– Semantic Equivalence</a:t>
            </a:r>
            <a:endParaRPr lang="en-US" dirty="0">
              <a:solidFill>
                <a:schemeClr val="accent3"/>
              </a:solidFill>
            </a:endParaRPr>
          </a:p>
        </p:txBody>
      </p:sp>
      <p:sp>
        <p:nvSpPr>
          <p:cNvPr id="4" name="Can 3"/>
          <p:cNvSpPr/>
          <p:nvPr/>
        </p:nvSpPr>
        <p:spPr>
          <a:xfrm>
            <a:off x="2133600" y="5562600"/>
            <a:ext cx="1828800" cy="1066800"/>
          </a:xfrm>
          <a:prstGeom prst="can">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HDFS Data</a:t>
            </a:r>
            <a:endParaRPr lang="en-US" b="1" dirty="0">
              <a:solidFill>
                <a:srgbClr val="000000"/>
              </a:solidFill>
            </a:endParaRPr>
          </a:p>
        </p:txBody>
      </p:sp>
      <p:grpSp>
        <p:nvGrpSpPr>
          <p:cNvPr id="12" name="Group 11"/>
          <p:cNvGrpSpPr/>
          <p:nvPr/>
        </p:nvGrpSpPr>
        <p:grpSpPr>
          <a:xfrm>
            <a:off x="3048001" y="1649968"/>
            <a:ext cx="2057399" cy="3912632"/>
            <a:chOff x="3048001" y="1649968"/>
            <a:chExt cx="2057399" cy="3912632"/>
          </a:xfrm>
        </p:grpSpPr>
        <p:sp>
          <p:nvSpPr>
            <p:cNvPr id="9" name="Rectangle 8"/>
            <p:cNvSpPr/>
            <p:nvPr/>
          </p:nvSpPr>
          <p:spPr>
            <a:xfrm>
              <a:off x="3387524" y="4497457"/>
              <a:ext cx="1641676" cy="53340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0000"/>
                  </a:solidFill>
                </a:rPr>
                <a:t>Hadoop</a:t>
              </a:r>
              <a:r>
                <a:rPr lang="en-US" b="1" dirty="0" smtClean="0">
                  <a:solidFill>
                    <a:srgbClr val="000000"/>
                  </a:solidFill>
                </a:rPr>
                <a:t> MR Execution</a:t>
              </a:r>
              <a:endParaRPr lang="en-US" b="1" dirty="0">
                <a:solidFill>
                  <a:srgbClr val="000000"/>
                </a:solidFill>
              </a:endParaRPr>
            </a:p>
          </p:txBody>
        </p:sp>
        <p:sp>
          <p:nvSpPr>
            <p:cNvPr id="10" name="Rectangle 9"/>
            <p:cNvSpPr/>
            <p:nvPr/>
          </p:nvSpPr>
          <p:spPr>
            <a:xfrm>
              <a:off x="3311324" y="3457787"/>
              <a:ext cx="1794076" cy="723900"/>
            </a:xfrm>
            <a:prstGeom prst="rect">
              <a:avLst/>
            </a:prstGeom>
            <a:solidFill>
              <a:schemeClr val="accent2">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DMS SHUFFLE FROM HDFS</a:t>
              </a:r>
              <a:endParaRPr lang="en-US" b="1" dirty="0">
                <a:solidFill>
                  <a:srgbClr val="000000"/>
                </a:solidFill>
              </a:endParaRPr>
            </a:p>
          </p:txBody>
        </p:sp>
        <p:sp>
          <p:nvSpPr>
            <p:cNvPr id="11" name="Rectangle 10"/>
            <p:cNvSpPr/>
            <p:nvPr/>
          </p:nvSpPr>
          <p:spPr>
            <a:xfrm>
              <a:off x="3387524" y="2590800"/>
              <a:ext cx="1641676" cy="5334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PDW Query Execution</a:t>
              </a:r>
              <a:endParaRPr lang="en-US" b="1" dirty="0">
                <a:solidFill>
                  <a:srgbClr val="000000"/>
                </a:solidFill>
              </a:endParaRPr>
            </a:p>
          </p:txBody>
        </p:sp>
        <p:cxnSp>
          <p:nvCxnSpPr>
            <p:cNvPr id="13" name="Elbow Connector 12"/>
            <p:cNvCxnSpPr>
              <a:stCxn id="4" idx="1"/>
              <a:endCxn id="9" idx="2"/>
            </p:cNvCxnSpPr>
            <p:nvPr/>
          </p:nvCxnSpPr>
          <p:spPr>
            <a:xfrm rot="5400000" flipH="1" flipV="1">
              <a:off x="3362310" y="4716548"/>
              <a:ext cx="531743" cy="1160362"/>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0"/>
              <a:endCxn id="10" idx="2"/>
            </p:cNvCxnSpPr>
            <p:nvPr/>
          </p:nvCxnSpPr>
          <p:spPr>
            <a:xfrm flipV="1">
              <a:off x="4208362" y="4181687"/>
              <a:ext cx="0" cy="315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0"/>
              <a:endCxn id="11" idx="2"/>
            </p:cNvCxnSpPr>
            <p:nvPr/>
          </p:nvCxnSpPr>
          <p:spPr>
            <a:xfrm flipV="1">
              <a:off x="4208362" y="3124200"/>
              <a:ext cx="0" cy="333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0"/>
            </p:cNvCxnSpPr>
            <p:nvPr/>
          </p:nvCxnSpPr>
          <p:spPr>
            <a:xfrm flipV="1">
              <a:off x="4208362" y="2019300"/>
              <a:ext cx="0" cy="5715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56950" y="1649968"/>
              <a:ext cx="912429" cy="369332"/>
            </a:xfrm>
            <a:prstGeom prst="rect">
              <a:avLst/>
            </a:prstGeom>
            <a:noFill/>
          </p:spPr>
          <p:txBody>
            <a:bodyPr wrap="none" rtlCol="0">
              <a:spAutoFit/>
            </a:bodyPr>
            <a:lstStyle/>
            <a:p>
              <a:r>
                <a:rPr lang="en-US" dirty="0" smtClean="0">
                  <a:solidFill>
                    <a:srgbClr val="FFFFFF"/>
                  </a:solidFill>
                </a:rPr>
                <a:t>Output</a:t>
              </a:r>
              <a:endParaRPr lang="en-US" dirty="0">
                <a:solidFill>
                  <a:srgbClr val="FFFFFF"/>
                </a:solidFill>
              </a:endParaRPr>
            </a:p>
          </p:txBody>
        </p:sp>
      </p:grpSp>
      <p:cxnSp>
        <p:nvCxnSpPr>
          <p:cNvPr id="39" name="Straight Connector 38"/>
          <p:cNvCxnSpPr>
            <a:endCxn id="4" idx="1"/>
          </p:cNvCxnSpPr>
          <p:nvPr/>
        </p:nvCxnSpPr>
        <p:spPr>
          <a:xfrm>
            <a:off x="3048000" y="1649968"/>
            <a:ext cx="0" cy="391263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 Box 56"/>
          <p:cNvSpPr txBox="1">
            <a:spLocks noChangeArrowheads="1"/>
          </p:cNvSpPr>
          <p:nvPr/>
        </p:nvSpPr>
        <p:spPr bwMode="auto">
          <a:xfrm>
            <a:off x="5257800" y="1403691"/>
            <a:ext cx="3740552" cy="4832092"/>
          </a:xfrm>
          <a:prstGeom prst="rect">
            <a:avLst/>
          </a:prstGeom>
          <a:solidFill>
            <a:srgbClr val="FFFF00"/>
          </a:solidFill>
          <a:ln>
            <a:noFill/>
          </a:ln>
          <a:extLst/>
        </p:spPr>
        <p:txBody>
          <a:bodyPr wrap="square" anchor="ct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marL="285750" indent="-285750" eaLnBrk="1" hangingPunct="1">
              <a:buFont typeface="Arial" pitchFamily="34" charset="0"/>
              <a:buChar char="•"/>
            </a:pPr>
            <a:r>
              <a:rPr lang="en-US" sz="2200" dirty="0" smtClean="0">
                <a:solidFill>
                  <a:srgbClr val="000000"/>
                </a:solidFill>
                <a:latin typeface="Andy" pitchFamily="66" charset="0"/>
                <a:cs typeface="Consolas" pitchFamily="49" charset="0"/>
              </a:rPr>
              <a:t>Polybase Phase 2 </a:t>
            </a:r>
            <a:r>
              <a:rPr lang="en-US" sz="2200" dirty="0">
                <a:solidFill>
                  <a:srgbClr val="000000"/>
                </a:solidFill>
                <a:latin typeface="Andy" pitchFamily="66" charset="0"/>
                <a:cs typeface="Consolas" pitchFamily="49" charset="0"/>
              </a:rPr>
              <a:t>splits query execution between Hadoop and PDW</a:t>
            </a:r>
            <a:r>
              <a:rPr lang="en-US" sz="2200" dirty="0" smtClean="0">
                <a:solidFill>
                  <a:srgbClr val="000000"/>
                </a:solidFill>
                <a:latin typeface="Andy" pitchFamily="66" charset="0"/>
                <a:cs typeface="Consolas" pitchFamily="49" charset="0"/>
              </a:rPr>
              <a:t>.</a:t>
            </a:r>
          </a:p>
          <a:p>
            <a:pPr marL="285750" indent="-285750" eaLnBrk="1" hangingPunct="1">
              <a:buFont typeface="Arial" pitchFamily="34" charset="0"/>
              <a:buChar char="•"/>
            </a:pPr>
            <a:endParaRPr lang="en-US" sz="2200" dirty="0">
              <a:solidFill>
                <a:srgbClr val="000000"/>
              </a:solidFill>
              <a:latin typeface="Andy" pitchFamily="66" charset="0"/>
              <a:cs typeface="Consolas" pitchFamily="49" charset="0"/>
            </a:endParaRPr>
          </a:p>
          <a:p>
            <a:pPr marL="285750" indent="-285750" eaLnBrk="1" hangingPunct="1">
              <a:buFont typeface="Arial" pitchFamily="34" charset="0"/>
              <a:buChar char="•"/>
            </a:pPr>
            <a:r>
              <a:rPr lang="en-US" sz="2200" dirty="0">
                <a:solidFill>
                  <a:srgbClr val="000000"/>
                </a:solidFill>
                <a:latin typeface="Andy" pitchFamily="66" charset="0"/>
                <a:cs typeface="Consolas" pitchFamily="49" charset="0"/>
              </a:rPr>
              <a:t>Java expression semantics differ </a:t>
            </a:r>
            <a:r>
              <a:rPr lang="en-US" sz="2200" dirty="0" smtClean="0">
                <a:solidFill>
                  <a:srgbClr val="000000"/>
                </a:solidFill>
                <a:latin typeface="Andy" pitchFamily="66" charset="0"/>
                <a:cs typeface="Consolas" pitchFamily="49" charset="0"/>
              </a:rPr>
              <a:t>from the SQL language in terms </a:t>
            </a:r>
            <a:r>
              <a:rPr lang="en-US" sz="2200" dirty="0">
                <a:solidFill>
                  <a:srgbClr val="000000"/>
                </a:solidFill>
                <a:latin typeface="Andy" pitchFamily="66" charset="0"/>
                <a:cs typeface="Consolas" pitchFamily="49" charset="0"/>
              </a:rPr>
              <a:t>of </a:t>
            </a:r>
            <a:r>
              <a:rPr lang="en-US" sz="2200" dirty="0" smtClean="0">
                <a:solidFill>
                  <a:srgbClr val="000000"/>
                </a:solidFill>
                <a:latin typeface="Andy" pitchFamily="66" charset="0"/>
                <a:cs typeface="Consolas" pitchFamily="49" charset="0"/>
              </a:rPr>
              <a:t>types, </a:t>
            </a:r>
            <a:r>
              <a:rPr lang="en-US" sz="2200" dirty="0" err="1" smtClean="0">
                <a:solidFill>
                  <a:srgbClr val="000000"/>
                </a:solidFill>
                <a:latin typeface="Andy" pitchFamily="66" charset="0"/>
                <a:cs typeface="Consolas" pitchFamily="49" charset="0"/>
              </a:rPr>
              <a:t>nullability</a:t>
            </a:r>
            <a:r>
              <a:rPr lang="en-US" sz="2200" dirty="0" smtClean="0">
                <a:solidFill>
                  <a:srgbClr val="000000"/>
                </a:solidFill>
                <a:latin typeface="Andy" pitchFamily="66" charset="0"/>
                <a:cs typeface="Consolas" pitchFamily="49" charset="0"/>
              </a:rPr>
              <a:t>, </a:t>
            </a:r>
            <a:r>
              <a:rPr lang="en-US" sz="2200" dirty="0">
                <a:solidFill>
                  <a:srgbClr val="000000"/>
                </a:solidFill>
                <a:latin typeface="Andy" pitchFamily="66" charset="0"/>
                <a:cs typeface="Consolas" pitchFamily="49" charset="0"/>
              </a:rPr>
              <a:t>etc. </a:t>
            </a:r>
            <a:endParaRPr lang="en-US" sz="2200" dirty="0" smtClean="0">
              <a:solidFill>
                <a:srgbClr val="000000"/>
              </a:solidFill>
              <a:latin typeface="Andy" pitchFamily="66" charset="0"/>
              <a:cs typeface="Consolas" pitchFamily="49" charset="0"/>
            </a:endParaRPr>
          </a:p>
          <a:p>
            <a:pPr marL="285750" indent="-285750" eaLnBrk="1" hangingPunct="1">
              <a:buFont typeface="Arial" pitchFamily="34" charset="0"/>
              <a:buChar char="•"/>
            </a:pPr>
            <a:endParaRPr lang="en-US" sz="2200" dirty="0" smtClean="0">
              <a:solidFill>
                <a:srgbClr val="000000"/>
              </a:solidFill>
              <a:latin typeface="Andy" pitchFamily="66" charset="0"/>
              <a:cs typeface="Consolas" pitchFamily="49" charset="0"/>
            </a:endParaRPr>
          </a:p>
          <a:p>
            <a:pPr marL="285750" indent="-285750" eaLnBrk="1" hangingPunct="1">
              <a:buFont typeface="Arial" pitchFamily="34" charset="0"/>
              <a:buChar char="•"/>
            </a:pPr>
            <a:r>
              <a:rPr lang="en-US" sz="2200" dirty="0" smtClean="0">
                <a:solidFill>
                  <a:srgbClr val="000000"/>
                </a:solidFill>
                <a:latin typeface="Andy" pitchFamily="66" charset="0"/>
                <a:cs typeface="Consolas" pitchFamily="49" charset="0"/>
              </a:rPr>
              <a:t>Semantics (</a:t>
            </a:r>
            <a:r>
              <a:rPr lang="en-US" sz="2200" dirty="0" err="1" smtClean="0">
                <a:solidFill>
                  <a:srgbClr val="000000"/>
                </a:solidFill>
                <a:latin typeface="Andy" pitchFamily="66" charset="0"/>
                <a:cs typeface="Consolas" pitchFamily="49" charset="0"/>
              </a:rPr>
              <a:t>ie</a:t>
            </a:r>
            <a:r>
              <a:rPr lang="en-US" sz="2200" dirty="0" smtClean="0">
                <a:solidFill>
                  <a:srgbClr val="000000"/>
                </a:solidFill>
                <a:latin typeface="Andy" pitchFamily="66" charset="0"/>
                <a:cs typeface="Consolas" pitchFamily="49" charset="0"/>
              </a:rPr>
              <a:t>. results) </a:t>
            </a:r>
            <a:r>
              <a:rPr lang="en-US" sz="2200" dirty="0">
                <a:solidFill>
                  <a:srgbClr val="000000"/>
                </a:solidFill>
                <a:latin typeface="Andy" pitchFamily="66" charset="0"/>
                <a:cs typeface="Consolas" pitchFamily="49" charset="0"/>
              </a:rPr>
              <a:t>should not depend on </a:t>
            </a:r>
            <a:r>
              <a:rPr lang="en-US" sz="2200" dirty="0" smtClean="0">
                <a:solidFill>
                  <a:srgbClr val="000000"/>
                </a:solidFill>
                <a:latin typeface="Andy" pitchFamily="66" charset="0"/>
                <a:cs typeface="Consolas" pitchFamily="49" charset="0"/>
              </a:rPr>
              <a:t>which alternative the query optimizer picks</a:t>
            </a:r>
            <a:endParaRPr lang="en-US" sz="2200" dirty="0">
              <a:solidFill>
                <a:srgbClr val="000000"/>
              </a:solidFill>
              <a:latin typeface="Andy" pitchFamily="66" charset="0"/>
              <a:cs typeface="Consolas" pitchFamily="49" charset="0"/>
            </a:endParaRPr>
          </a:p>
          <a:p>
            <a:pPr eaLnBrk="1" hangingPunct="1"/>
            <a:endParaRPr lang="en-US" sz="2200" dirty="0">
              <a:solidFill>
                <a:srgbClr val="000000"/>
              </a:solidFill>
              <a:latin typeface="Andy" pitchFamily="66" charset="0"/>
              <a:cs typeface="Consolas" pitchFamily="49" charset="0"/>
            </a:endParaRPr>
          </a:p>
        </p:txBody>
      </p:sp>
      <p:grpSp>
        <p:nvGrpSpPr>
          <p:cNvPr id="14" name="Group 13"/>
          <p:cNvGrpSpPr/>
          <p:nvPr/>
        </p:nvGrpSpPr>
        <p:grpSpPr>
          <a:xfrm>
            <a:off x="222965" y="1640805"/>
            <a:ext cx="2825035" cy="4656533"/>
            <a:chOff x="222965" y="1640805"/>
            <a:chExt cx="2825035" cy="4656533"/>
          </a:xfrm>
        </p:grpSpPr>
        <p:grpSp>
          <p:nvGrpSpPr>
            <p:cNvPr id="5" name="Group 4"/>
            <p:cNvGrpSpPr/>
            <p:nvPr/>
          </p:nvGrpSpPr>
          <p:grpSpPr>
            <a:xfrm>
              <a:off x="716281" y="1640805"/>
              <a:ext cx="2331719" cy="3921795"/>
              <a:chOff x="716281" y="1640805"/>
              <a:chExt cx="2331719" cy="3921795"/>
            </a:xfrm>
          </p:grpSpPr>
          <p:cxnSp>
            <p:nvCxnSpPr>
              <p:cNvPr id="15" name="Elbow Connector 14"/>
              <p:cNvCxnSpPr>
                <a:stCxn id="4" idx="1"/>
                <a:endCxn id="8" idx="2"/>
              </p:cNvCxnSpPr>
              <p:nvPr/>
            </p:nvCxnSpPr>
            <p:spPr>
              <a:xfrm rot="16200000" flipV="1">
                <a:off x="1863091" y="4377690"/>
                <a:ext cx="914400" cy="1455419"/>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16281" y="1640805"/>
                <a:ext cx="1752600" cy="3007395"/>
                <a:chOff x="716281" y="1640805"/>
                <a:chExt cx="1752600" cy="3007395"/>
              </a:xfrm>
            </p:grpSpPr>
            <p:sp>
              <p:nvSpPr>
                <p:cNvPr id="7" name="Rectangle 6"/>
                <p:cNvSpPr/>
                <p:nvPr/>
              </p:nvSpPr>
              <p:spPr>
                <a:xfrm>
                  <a:off x="762000" y="2819400"/>
                  <a:ext cx="1641676" cy="5334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PDW Query Execution</a:t>
                  </a:r>
                  <a:endParaRPr lang="en-US" b="1" dirty="0">
                    <a:solidFill>
                      <a:srgbClr val="000000"/>
                    </a:solidFill>
                  </a:endParaRPr>
                </a:p>
              </p:txBody>
            </p:sp>
            <p:sp>
              <p:nvSpPr>
                <p:cNvPr id="8" name="Rectangle 7"/>
                <p:cNvSpPr/>
                <p:nvPr/>
              </p:nvSpPr>
              <p:spPr>
                <a:xfrm>
                  <a:off x="716281" y="3819737"/>
                  <a:ext cx="1752600" cy="828463"/>
                </a:xfrm>
                <a:prstGeom prst="rect">
                  <a:avLst/>
                </a:prstGeom>
                <a:solidFill>
                  <a:schemeClr val="accent2">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DMS SHUFFLE FROM HDFS</a:t>
                  </a:r>
                  <a:endParaRPr lang="en-US" b="1" dirty="0">
                    <a:solidFill>
                      <a:srgbClr val="000000"/>
                    </a:solidFill>
                  </a:endParaRPr>
                </a:p>
              </p:txBody>
            </p:sp>
            <p:cxnSp>
              <p:nvCxnSpPr>
                <p:cNvPr id="20" name="Straight Arrow Connector 19"/>
                <p:cNvCxnSpPr>
                  <a:stCxn id="8" idx="0"/>
                  <a:endCxn id="7" idx="2"/>
                </p:cNvCxnSpPr>
                <p:nvPr/>
              </p:nvCxnSpPr>
              <p:spPr>
                <a:xfrm flipH="1" flipV="1">
                  <a:off x="1582838" y="3352800"/>
                  <a:ext cx="9743" cy="4669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p:cNvCxnSpPr>
                <p:nvPr/>
              </p:nvCxnSpPr>
              <p:spPr>
                <a:xfrm flipV="1">
                  <a:off x="1582838" y="2019300"/>
                  <a:ext cx="0" cy="8001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26623" y="1640805"/>
                  <a:ext cx="912429" cy="369332"/>
                </a:xfrm>
                <a:prstGeom prst="rect">
                  <a:avLst/>
                </a:prstGeom>
                <a:noFill/>
              </p:spPr>
              <p:txBody>
                <a:bodyPr wrap="none" rtlCol="0">
                  <a:spAutoFit/>
                </a:bodyPr>
                <a:lstStyle/>
                <a:p>
                  <a:r>
                    <a:rPr lang="en-US" dirty="0" smtClean="0">
                      <a:solidFill>
                        <a:srgbClr val="FFFFFF"/>
                      </a:solidFill>
                    </a:rPr>
                    <a:t>Output</a:t>
                  </a:r>
                  <a:endParaRPr lang="en-US" dirty="0">
                    <a:solidFill>
                      <a:srgbClr val="FFFFFF"/>
                    </a:solidFill>
                  </a:endParaRPr>
                </a:p>
              </p:txBody>
            </p:sp>
          </p:grpSp>
        </p:grpSp>
        <p:grpSp>
          <p:nvGrpSpPr>
            <p:cNvPr id="6" name="Group 5"/>
            <p:cNvGrpSpPr/>
            <p:nvPr/>
          </p:nvGrpSpPr>
          <p:grpSpPr>
            <a:xfrm>
              <a:off x="222965" y="4764157"/>
              <a:ext cx="1605836" cy="1533181"/>
              <a:chOff x="222965" y="4764157"/>
              <a:chExt cx="1605836" cy="1533181"/>
            </a:xfrm>
          </p:grpSpPr>
          <p:sp>
            <p:nvSpPr>
              <p:cNvPr id="42" name="TextBox 41"/>
              <p:cNvSpPr txBox="1"/>
              <p:nvPr/>
            </p:nvSpPr>
            <p:spPr>
              <a:xfrm>
                <a:off x="222965" y="5651007"/>
                <a:ext cx="1605836" cy="646331"/>
              </a:xfrm>
              <a:prstGeom prst="rect">
                <a:avLst/>
              </a:prstGeom>
              <a:solidFill>
                <a:schemeClr val="accent3"/>
              </a:solidFill>
            </p:spPr>
            <p:txBody>
              <a:bodyPr wrap="square" rtlCol="0">
                <a:spAutoFit/>
              </a:bodyPr>
              <a:lstStyle/>
              <a:p>
                <a:pPr algn="ctr"/>
                <a:r>
                  <a:rPr lang="en-US" b="1" dirty="0" smtClean="0">
                    <a:solidFill>
                      <a:srgbClr val="000000"/>
                    </a:solidFill>
                  </a:rPr>
                  <a:t>Only Phase 1 Plan</a:t>
                </a:r>
                <a:endParaRPr lang="en-US" b="1" dirty="0">
                  <a:solidFill>
                    <a:srgbClr val="000000"/>
                  </a:solidFill>
                </a:endParaRPr>
              </a:p>
            </p:txBody>
          </p:sp>
          <p:cxnSp>
            <p:nvCxnSpPr>
              <p:cNvPr id="19" name="Straight Arrow Connector 18"/>
              <p:cNvCxnSpPr/>
              <p:nvPr/>
            </p:nvCxnSpPr>
            <p:spPr>
              <a:xfrm flipV="1">
                <a:off x="762000" y="4764157"/>
                <a:ext cx="364623" cy="798443"/>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1457276" y="924388"/>
            <a:ext cx="3181448" cy="1285412"/>
            <a:chOff x="1457276" y="924388"/>
            <a:chExt cx="3181448" cy="1285412"/>
          </a:xfrm>
        </p:grpSpPr>
        <p:sp>
          <p:nvSpPr>
            <p:cNvPr id="43" name="TextBox 42"/>
            <p:cNvSpPr txBox="1"/>
            <p:nvPr/>
          </p:nvSpPr>
          <p:spPr>
            <a:xfrm>
              <a:off x="1457276" y="924388"/>
              <a:ext cx="3181448" cy="369332"/>
            </a:xfrm>
            <a:prstGeom prst="rect">
              <a:avLst/>
            </a:prstGeom>
            <a:solidFill>
              <a:schemeClr val="accent3"/>
            </a:solidFill>
          </p:spPr>
          <p:txBody>
            <a:bodyPr wrap="none" rtlCol="0">
              <a:spAutoFit/>
            </a:bodyPr>
            <a:lstStyle/>
            <a:p>
              <a:r>
                <a:rPr lang="en-US" b="1" dirty="0" smtClean="0">
                  <a:solidFill>
                    <a:srgbClr val="000000"/>
                  </a:solidFill>
                </a:rPr>
                <a:t>Alternative plans in Phase 2</a:t>
              </a:r>
              <a:endParaRPr lang="en-US" b="1" dirty="0">
                <a:solidFill>
                  <a:srgbClr val="000000"/>
                </a:solidFill>
              </a:endParaRPr>
            </a:p>
          </p:txBody>
        </p:sp>
        <p:cxnSp>
          <p:nvCxnSpPr>
            <p:cNvPr id="28" name="Straight Arrow Connector 27"/>
            <p:cNvCxnSpPr/>
            <p:nvPr/>
          </p:nvCxnSpPr>
          <p:spPr>
            <a:xfrm flipH="1">
              <a:off x="2315418" y="1311359"/>
              <a:ext cx="732584" cy="89844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1" y="1293720"/>
              <a:ext cx="761999" cy="91608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82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4152"/>
            <a:ext cx="8363938" cy="567848"/>
          </a:xfrm>
        </p:spPr>
        <p:txBody>
          <a:bodyPr/>
          <a:lstStyle/>
          <a:p>
            <a:pPr algn="ctr"/>
            <a:r>
              <a:rPr lang="en-US" dirty="0" smtClean="0">
                <a:solidFill>
                  <a:srgbClr val="FFFF00"/>
                </a:solidFill>
                <a:latin typeface="+mn-lt"/>
              </a:rPr>
              <a:t>Polybase Phase 2 - </a:t>
            </a:r>
            <a:r>
              <a:rPr lang="en-US" dirty="0" smtClean="0">
                <a:solidFill>
                  <a:schemeClr val="accent3"/>
                </a:solidFill>
                <a:latin typeface="+mn-lt"/>
              </a:rPr>
              <a:t>Example #1</a:t>
            </a:r>
            <a:endParaRPr lang="en-US" dirty="0">
              <a:solidFill>
                <a:schemeClr val="accent3"/>
              </a:solidFill>
              <a:latin typeface="+mn-lt"/>
            </a:endParaRPr>
          </a:p>
        </p:txBody>
      </p:sp>
      <p:sp>
        <p:nvSpPr>
          <p:cNvPr id="3" name="Text Placeholder 2"/>
          <p:cNvSpPr>
            <a:spLocks noGrp="1"/>
          </p:cNvSpPr>
          <p:nvPr>
            <p:ph type="body" sz="quarter" idx="10"/>
          </p:nvPr>
        </p:nvSpPr>
        <p:spPr>
          <a:xfrm>
            <a:off x="417435" y="990600"/>
            <a:ext cx="8363938" cy="997196"/>
          </a:xfrm>
        </p:spPr>
        <p:txBody>
          <a:bodyPr/>
          <a:lstStyle/>
          <a:p>
            <a:r>
              <a:rPr lang="en-US" sz="2800" dirty="0" smtClean="0">
                <a:solidFill>
                  <a:schemeClr val="accent4">
                    <a:lumMod val="40000"/>
                    <a:lumOff val="60000"/>
                  </a:schemeClr>
                </a:solidFill>
              </a:rPr>
              <a:t>Selection and aggregate  on HDFS table</a:t>
            </a:r>
            <a:r>
              <a:rPr lang="en-US" sz="2400" dirty="0" smtClean="0"/>
              <a:t/>
            </a:r>
            <a:br>
              <a:rPr lang="en-US" sz="2400" dirty="0" smtClean="0"/>
            </a:br>
            <a:r>
              <a:rPr lang="en-US" sz="2400" dirty="0" smtClean="0"/>
              <a:t>    </a:t>
            </a:r>
            <a:r>
              <a:rPr lang="en-US" sz="2000" dirty="0" smtClean="0">
                <a:latin typeface="Courier New" pitchFamily="49" charset="0"/>
                <a:cs typeface="Courier New" pitchFamily="49" charset="0"/>
              </a:rPr>
              <a:t>select </a:t>
            </a:r>
            <a:r>
              <a:rPr lang="en-US" sz="2000" b="1" dirty="0" err="1" smtClean="0">
                <a:solidFill>
                  <a:srgbClr val="FFFF00"/>
                </a:solidFill>
                <a:latin typeface="Courier New" pitchFamily="49" charset="0"/>
                <a:cs typeface="Courier New" pitchFamily="49" charset="0"/>
              </a:rPr>
              <a:t>avg</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c_acctbal</a:t>
            </a:r>
            <a:r>
              <a:rPr lang="en-US" sz="2000" dirty="0" smtClean="0">
                <a:latin typeface="Courier New" pitchFamily="49" charset="0"/>
                <a:cs typeface="Courier New" pitchFamily="49" charset="0"/>
              </a:rPr>
              <a:t>) from </a:t>
            </a:r>
            <a:r>
              <a:rPr lang="en-US" sz="2000" b="1" dirty="0" err="1">
                <a:solidFill>
                  <a:srgbClr val="FFFF00"/>
                </a:solidFill>
                <a:latin typeface="Courier New" pitchFamily="49" charset="0"/>
                <a:cs typeface="Courier New" pitchFamily="49" charset="0"/>
              </a:rPr>
              <a:t>hdfsCustomer</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where </a:t>
            </a:r>
            <a:r>
              <a:rPr lang="en-US" sz="2000" dirty="0" err="1" smtClean="0">
                <a:latin typeface="Courier New" pitchFamily="49" charset="0"/>
                <a:cs typeface="Courier New" pitchFamily="49" charset="0"/>
              </a:rPr>
              <a:t>c_acctbal</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&lt; </a:t>
            </a:r>
            <a:r>
              <a:rPr lang="en-US" sz="2000" dirty="0" smtClean="0">
                <a:latin typeface="Courier New" pitchFamily="49" charset="0"/>
                <a:cs typeface="Courier New" pitchFamily="49" charset="0"/>
              </a:rPr>
              <a:t>0</a:t>
            </a:r>
            <a:r>
              <a:rPr lang="en-US" sz="2000" dirty="0">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group by </a:t>
            </a:r>
            <a:r>
              <a:rPr lang="en-US" sz="2000" dirty="0" err="1" smtClean="0">
                <a:latin typeface="Courier New" pitchFamily="49" charset="0"/>
                <a:cs typeface="Courier New" pitchFamily="49" charset="0"/>
              </a:rPr>
              <a:t>c_nationkey</a:t>
            </a:r>
            <a:r>
              <a:rPr lang="en-US" sz="2000" dirty="0" smtClean="0">
                <a:latin typeface="Courier New" pitchFamily="49" charset="0"/>
                <a:cs typeface="Courier New" pitchFamily="49" charset="0"/>
              </a:rPr>
              <a:t> </a:t>
            </a:r>
            <a:endParaRPr lang="en-US" sz="2000" dirty="0">
              <a:latin typeface="Courier New" pitchFamily="49" charset="0"/>
              <a:cs typeface="Courier New" pitchFamily="49" charset="0"/>
            </a:endParaRPr>
          </a:p>
        </p:txBody>
      </p:sp>
      <p:sp>
        <p:nvSpPr>
          <p:cNvPr id="43" name="Text Placeholder 2"/>
          <p:cNvSpPr txBox="1">
            <a:spLocks/>
          </p:cNvSpPr>
          <p:nvPr/>
        </p:nvSpPr>
        <p:spPr>
          <a:xfrm>
            <a:off x="415997" y="2438400"/>
            <a:ext cx="6975403" cy="387798"/>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b="1" dirty="0" smtClean="0">
                <a:solidFill>
                  <a:schemeClr val="tx1"/>
                </a:solidFill>
              </a:rPr>
              <a:t>Execution plan:</a:t>
            </a:r>
            <a:endParaRPr lang="en-US" sz="2800" dirty="0">
              <a:solidFill>
                <a:schemeClr val="tx1"/>
              </a:solidFill>
            </a:endParaRPr>
          </a:p>
        </p:txBody>
      </p:sp>
      <p:sp>
        <p:nvSpPr>
          <p:cNvPr id="23"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41</a:t>
            </a:fld>
            <a:endParaRPr lang="en-US" dirty="0">
              <a:solidFill>
                <a:srgbClr val="FFFFFF"/>
              </a:solidFill>
            </a:endParaRPr>
          </a:p>
        </p:txBody>
      </p:sp>
      <p:grpSp>
        <p:nvGrpSpPr>
          <p:cNvPr id="26" name="Group 25"/>
          <p:cNvGrpSpPr/>
          <p:nvPr/>
        </p:nvGrpSpPr>
        <p:grpSpPr>
          <a:xfrm>
            <a:off x="1034976" y="5704045"/>
            <a:ext cx="6981035" cy="1005653"/>
            <a:chOff x="1034976" y="5271980"/>
            <a:chExt cx="6325688" cy="1005653"/>
          </a:xfrm>
        </p:grpSpPr>
        <p:cxnSp>
          <p:nvCxnSpPr>
            <p:cNvPr id="28" name="Straight Connector 27"/>
            <p:cNvCxnSpPr>
              <a:stCxn id="30" idx="0"/>
              <a:endCxn id="19" idx="2"/>
            </p:cNvCxnSpPr>
            <p:nvPr/>
          </p:nvCxnSpPr>
          <p:spPr>
            <a:xfrm flipH="1" flipV="1">
              <a:off x="1943129" y="5271980"/>
              <a:ext cx="5327" cy="26010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034976" y="5354303"/>
              <a:ext cx="6325688" cy="923330"/>
              <a:chOff x="1034976" y="5354303"/>
              <a:chExt cx="6325688" cy="923330"/>
            </a:xfrm>
          </p:grpSpPr>
          <p:sp>
            <p:nvSpPr>
              <p:cNvPr id="30" name="Rounded Rectangle 29"/>
              <p:cNvSpPr/>
              <p:nvPr/>
            </p:nvSpPr>
            <p:spPr bwMode="auto">
              <a:xfrm>
                <a:off x="1257408" y="5532084"/>
                <a:ext cx="1382095"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Run MR Job on </a:t>
                </a:r>
                <a:r>
                  <a:rPr lang="en-US" b="1" spc="-50" dirty="0" err="1" smtClean="0">
                    <a:solidFill>
                      <a:srgbClr val="000000"/>
                    </a:solidFill>
                    <a:ea typeface="Segoe UI" pitchFamily="34" charset="0"/>
                    <a:cs typeface="Segoe UI" pitchFamily="34" charset="0"/>
                  </a:rPr>
                  <a:t>Hadoop</a:t>
                </a:r>
                <a:endParaRPr lang="en-US" b="1" spc="-50" dirty="0">
                  <a:solidFill>
                    <a:srgbClr val="000000"/>
                  </a:solidFill>
                  <a:ea typeface="Segoe UI" pitchFamily="34" charset="0"/>
                  <a:cs typeface="Segoe UI" pitchFamily="34" charset="0"/>
                </a:endParaRPr>
              </a:p>
            </p:txBody>
          </p:sp>
          <p:sp>
            <p:nvSpPr>
              <p:cNvPr id="31" name="TextBox 30"/>
              <p:cNvSpPr txBox="1"/>
              <p:nvPr/>
            </p:nvSpPr>
            <p:spPr>
              <a:xfrm>
                <a:off x="2903101" y="5354303"/>
                <a:ext cx="4457563" cy="923330"/>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Apply filter and computes aggregate on </a:t>
                </a:r>
                <a:r>
                  <a:rPr lang="en-US" sz="2000" dirty="0" err="1" smtClean="0">
                    <a:solidFill>
                      <a:schemeClr val="accent2">
                        <a:lumMod val="60000"/>
                        <a:lumOff val="40000"/>
                      </a:schemeClr>
                    </a:solidFill>
                    <a:latin typeface="Courier New" pitchFamily="49" charset="0"/>
                    <a:cs typeface="Courier New" pitchFamily="49" charset="0"/>
                  </a:rPr>
                  <a:t>hdfsCustomer</a:t>
                </a:r>
                <a:r>
                  <a:rPr lang="en-US" sz="2000" dirty="0" smtClean="0">
                    <a:solidFill>
                      <a:schemeClr val="accent2">
                        <a:lumMod val="60000"/>
                        <a:lumOff val="40000"/>
                      </a:schemeClr>
                    </a:solidFill>
                    <a:latin typeface="Courier New" pitchFamily="49" charset="0"/>
                    <a:cs typeface="Courier New" pitchFamily="49" charset="0"/>
                  </a:rPr>
                  <a:t>. Output left in </a:t>
                </a:r>
                <a:r>
                  <a:rPr lang="en-US" sz="2000" dirty="0" err="1" smtClean="0">
                    <a:solidFill>
                      <a:schemeClr val="accent2">
                        <a:lumMod val="60000"/>
                        <a:lumOff val="40000"/>
                      </a:schemeClr>
                    </a:solidFill>
                    <a:latin typeface="Courier New" pitchFamily="49" charset="0"/>
                    <a:cs typeface="Courier New" pitchFamily="49" charset="0"/>
                  </a:rPr>
                  <a:t>hdfsTemp</a:t>
                </a:r>
                <a:endParaRPr lang="en-US" sz="2000" dirty="0" smtClean="0">
                  <a:solidFill>
                    <a:schemeClr val="accent2">
                      <a:lumMod val="60000"/>
                      <a:lumOff val="40000"/>
                    </a:schemeClr>
                  </a:solidFill>
                  <a:latin typeface="Courier New" pitchFamily="49" charset="0"/>
                  <a:cs typeface="Courier New" pitchFamily="49" charset="0"/>
                </a:endParaRPr>
              </a:p>
            </p:txBody>
          </p:sp>
          <p:sp>
            <p:nvSpPr>
              <p:cNvPr id="32" name="Oval 31"/>
              <p:cNvSpPr/>
              <p:nvPr/>
            </p:nvSpPr>
            <p:spPr bwMode="auto">
              <a:xfrm>
                <a:off x="1034976" y="5702119"/>
                <a:ext cx="357019"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a:gradFill>
                      <a:gsLst>
                        <a:gs pos="0">
                          <a:srgbClr val="FFFFFF"/>
                        </a:gs>
                        <a:gs pos="100000">
                          <a:srgbClr val="FFFFFF"/>
                        </a:gs>
                      </a:gsLst>
                      <a:lin ang="5400000" scaled="0"/>
                    </a:gradFill>
                    <a:ea typeface="Segoe UI" pitchFamily="34" charset="0"/>
                    <a:cs typeface="Segoe UI" pitchFamily="34" charset="0"/>
                  </a:rPr>
                  <a:t>1</a:t>
                </a:r>
              </a:p>
            </p:txBody>
          </p:sp>
        </p:grpSp>
      </p:grpSp>
      <p:grpSp>
        <p:nvGrpSpPr>
          <p:cNvPr id="8" name="Group 7"/>
          <p:cNvGrpSpPr/>
          <p:nvPr/>
        </p:nvGrpSpPr>
        <p:grpSpPr>
          <a:xfrm>
            <a:off x="2362200" y="2632299"/>
            <a:ext cx="6203788" cy="3201802"/>
            <a:chOff x="2209800" y="3606364"/>
            <a:chExt cx="6203788" cy="2470670"/>
          </a:xfrm>
        </p:grpSpPr>
        <p:sp>
          <p:nvSpPr>
            <p:cNvPr id="34" name="TextBox 33"/>
            <p:cNvSpPr txBox="1"/>
            <p:nvPr/>
          </p:nvSpPr>
          <p:spPr>
            <a:xfrm>
              <a:off x="2819400" y="3606364"/>
              <a:ext cx="5594188" cy="1567472"/>
            </a:xfrm>
            <a:prstGeom prst="rect">
              <a:avLst/>
            </a:prstGeom>
            <a:solidFill>
              <a:srgbClr val="FFFF00"/>
            </a:solidFill>
            <a:ln>
              <a:solidFill>
                <a:schemeClr val="bg1"/>
              </a:solidFill>
            </a:ln>
          </p:spPr>
          <p:txBody>
            <a:bodyPr wrap="square" lIns="0" tIns="0" rIns="0" bIns="0" rtlCol="0" anchor="ctr">
              <a:spAutoFit/>
            </a:bodyPr>
            <a:lstStyle/>
            <a:p>
              <a:pPr marL="274320"/>
              <a:r>
                <a:rPr lang="en-US" sz="3600" dirty="0" smtClean="0">
                  <a:solidFill>
                    <a:srgbClr val="000000"/>
                  </a:solidFill>
                  <a:latin typeface="Andy" pitchFamily="66" charset="0"/>
                </a:rPr>
                <a:t>What really happens here?</a:t>
              </a:r>
              <a:endParaRPr lang="en-US" sz="3600" dirty="0">
                <a:solidFill>
                  <a:srgbClr val="000000"/>
                </a:solidFill>
                <a:latin typeface="Andy" pitchFamily="66" charset="0"/>
              </a:endParaRPr>
            </a:p>
            <a:p>
              <a:pPr marL="274320"/>
              <a:r>
                <a:rPr lang="en-US" sz="2400" dirty="0" smtClean="0">
                  <a:solidFill>
                    <a:srgbClr val="000000"/>
                  </a:solidFill>
                  <a:latin typeface="Andy" pitchFamily="66" charset="0"/>
                </a:rPr>
                <a:t>Step 1) QO compiles predicate into Java and generates a </a:t>
              </a:r>
              <a:r>
                <a:rPr lang="en-US" sz="2400" dirty="0" err="1" smtClean="0">
                  <a:solidFill>
                    <a:srgbClr val="000000"/>
                  </a:solidFill>
                  <a:latin typeface="Andy" pitchFamily="66" charset="0"/>
                </a:rPr>
                <a:t>MapReduce</a:t>
              </a:r>
              <a:r>
                <a:rPr lang="en-US" sz="2400" dirty="0" smtClean="0">
                  <a:solidFill>
                    <a:srgbClr val="000000"/>
                  </a:solidFill>
                  <a:latin typeface="Andy" pitchFamily="66" charset="0"/>
                </a:rPr>
                <a:t> job</a:t>
              </a:r>
            </a:p>
            <a:p>
              <a:pPr marL="274320"/>
              <a:r>
                <a:rPr lang="en-US" sz="2400" dirty="0" smtClean="0">
                  <a:solidFill>
                    <a:srgbClr val="000000"/>
                  </a:solidFill>
                  <a:latin typeface="Andy" pitchFamily="66" charset="0"/>
                </a:rPr>
                <a:t>Step 2) QE submits MR job to </a:t>
              </a:r>
              <a:r>
                <a:rPr lang="en-US" sz="2400" dirty="0" err="1" smtClean="0">
                  <a:solidFill>
                    <a:srgbClr val="000000"/>
                  </a:solidFill>
                  <a:latin typeface="Andy" pitchFamily="66" charset="0"/>
                </a:rPr>
                <a:t>Hadoop</a:t>
              </a:r>
              <a:r>
                <a:rPr lang="en-US" sz="2400" dirty="0" smtClean="0">
                  <a:solidFill>
                    <a:srgbClr val="000000"/>
                  </a:solidFill>
                  <a:latin typeface="Andy" pitchFamily="66" charset="0"/>
                </a:rPr>
                <a:t> cluster</a:t>
              </a:r>
            </a:p>
          </p:txBody>
        </p:sp>
        <p:cxnSp>
          <p:nvCxnSpPr>
            <p:cNvPr id="6" name="Straight Arrow Connector 5"/>
            <p:cNvCxnSpPr/>
            <p:nvPr/>
          </p:nvCxnSpPr>
          <p:spPr>
            <a:xfrm flipH="1">
              <a:off x="2209800" y="5091266"/>
              <a:ext cx="1600200" cy="98576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417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288900" y="1739572"/>
            <a:ext cx="1447800" cy="1220391"/>
            <a:chOff x="7242549" y="1691342"/>
            <a:chExt cx="1447800" cy="1220391"/>
          </a:xfrm>
        </p:grpSpPr>
        <p:grpSp>
          <p:nvGrpSpPr>
            <p:cNvPr id="44" name="Group 43"/>
            <p:cNvGrpSpPr/>
            <p:nvPr/>
          </p:nvGrpSpPr>
          <p:grpSpPr>
            <a:xfrm>
              <a:off x="7242549" y="1691342"/>
              <a:ext cx="1447800" cy="1220391"/>
              <a:chOff x="2590800" y="2362200"/>
              <a:chExt cx="1447800" cy="1220391"/>
            </a:xfrm>
          </p:grpSpPr>
          <p:sp>
            <p:nvSpPr>
              <p:cNvPr id="35" name="Rounded Rectangle 34"/>
              <p:cNvSpPr/>
              <p:nvPr/>
            </p:nvSpPr>
            <p:spPr bwMode="auto">
              <a:xfrm>
                <a:off x="2590800" y="2362200"/>
                <a:ext cx="1447800" cy="1220391"/>
              </a:xfrm>
              <a:prstGeom prst="roundRect">
                <a:avLst>
                  <a:gd name="adj" fmla="val 1003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 name="Rectangle 9"/>
              <p:cNvSpPr/>
              <p:nvPr/>
            </p:nvSpPr>
            <p:spPr bwMode="auto">
              <a:xfrm>
                <a:off x="2971800" y="2500699"/>
                <a:ext cx="685800" cy="485150"/>
              </a:xfrm>
              <a:prstGeom prst="rect">
                <a:avLst/>
              </a:prstGeom>
              <a:solidFill>
                <a:schemeClr val="accent5"/>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Task Tracker</a:t>
                </a:r>
                <a:endParaRPr lang="en-US" sz="14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3" name="Oval 12"/>
              <p:cNvSpPr/>
              <p:nvPr/>
            </p:nvSpPr>
            <p:spPr bwMode="auto">
              <a:xfrm>
                <a:off x="2663952" y="3139439"/>
                <a:ext cx="609600" cy="443151"/>
              </a:xfrm>
              <a:prstGeom prst="ellipse">
                <a:avLst/>
              </a:prstGeom>
              <a:solidFill>
                <a:schemeClr val="accent6"/>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MR job</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26" name="Straight Arrow Connector 25"/>
              <p:cNvCxnSpPr>
                <a:stCxn id="13" idx="0"/>
              </p:cNvCxnSpPr>
              <p:nvPr/>
            </p:nvCxnSpPr>
            <p:spPr>
              <a:xfrm flipV="1">
                <a:off x="2968752" y="2985851"/>
                <a:ext cx="231648" cy="153588"/>
              </a:xfrm>
              <a:prstGeom prst="straightConnector1">
                <a:avLst/>
              </a:prstGeom>
              <a:ln w="19050">
                <a:solidFill>
                  <a:schemeClr val="tx1"/>
                </a:solidFill>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3429000" y="2985850"/>
                <a:ext cx="230124" cy="157234"/>
              </a:xfrm>
              <a:prstGeom prst="straightConnector1">
                <a:avLst/>
              </a:prstGeom>
              <a:ln w="19050">
                <a:solidFill>
                  <a:schemeClr val="tx1"/>
                </a:solidFill>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5" name="Oval 74"/>
            <p:cNvSpPr/>
            <p:nvPr/>
          </p:nvSpPr>
          <p:spPr bwMode="auto">
            <a:xfrm>
              <a:off x="7998580" y="2467132"/>
              <a:ext cx="609600" cy="443151"/>
            </a:xfrm>
            <a:prstGeom prst="ellipse">
              <a:avLst/>
            </a:prstGeom>
            <a:solidFill>
              <a:srgbClr val="00B050"/>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MR job</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grpSp>
        <p:nvGrpSpPr>
          <p:cNvPr id="102" name="Group 101"/>
          <p:cNvGrpSpPr/>
          <p:nvPr/>
        </p:nvGrpSpPr>
        <p:grpSpPr>
          <a:xfrm>
            <a:off x="7288900" y="3201459"/>
            <a:ext cx="1447800" cy="1220391"/>
            <a:chOff x="7242549" y="1691342"/>
            <a:chExt cx="1447800" cy="1220391"/>
          </a:xfrm>
        </p:grpSpPr>
        <p:grpSp>
          <p:nvGrpSpPr>
            <p:cNvPr id="103" name="Group 102"/>
            <p:cNvGrpSpPr/>
            <p:nvPr/>
          </p:nvGrpSpPr>
          <p:grpSpPr>
            <a:xfrm>
              <a:off x="7242549" y="1691342"/>
              <a:ext cx="1447800" cy="1220391"/>
              <a:chOff x="2590800" y="2362200"/>
              <a:chExt cx="1447800" cy="1220391"/>
            </a:xfrm>
          </p:grpSpPr>
          <p:sp>
            <p:nvSpPr>
              <p:cNvPr id="105" name="Rounded Rectangle 104"/>
              <p:cNvSpPr/>
              <p:nvPr/>
            </p:nvSpPr>
            <p:spPr bwMode="auto">
              <a:xfrm>
                <a:off x="2590800" y="2362200"/>
                <a:ext cx="1447800" cy="1220391"/>
              </a:xfrm>
              <a:prstGeom prst="roundRect">
                <a:avLst>
                  <a:gd name="adj" fmla="val 1003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6" name="Rectangle 105"/>
              <p:cNvSpPr/>
              <p:nvPr/>
            </p:nvSpPr>
            <p:spPr bwMode="auto">
              <a:xfrm>
                <a:off x="2971800" y="2500699"/>
                <a:ext cx="685800" cy="485150"/>
              </a:xfrm>
              <a:prstGeom prst="rect">
                <a:avLst/>
              </a:prstGeom>
              <a:solidFill>
                <a:schemeClr val="accent5"/>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Task Tracker</a:t>
                </a:r>
                <a:endParaRPr lang="en-US" sz="14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7" name="Oval 106"/>
              <p:cNvSpPr/>
              <p:nvPr/>
            </p:nvSpPr>
            <p:spPr bwMode="auto">
              <a:xfrm>
                <a:off x="2663952" y="3139439"/>
                <a:ext cx="609600" cy="443151"/>
              </a:xfrm>
              <a:prstGeom prst="ellipse">
                <a:avLst/>
              </a:prstGeom>
              <a:solidFill>
                <a:schemeClr val="accent6"/>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MR job</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108" name="Straight Arrow Connector 107"/>
              <p:cNvCxnSpPr>
                <a:stCxn id="107" idx="0"/>
              </p:cNvCxnSpPr>
              <p:nvPr/>
            </p:nvCxnSpPr>
            <p:spPr>
              <a:xfrm flipV="1">
                <a:off x="2968752" y="2985851"/>
                <a:ext cx="231648" cy="153588"/>
              </a:xfrm>
              <a:prstGeom prst="straightConnector1">
                <a:avLst/>
              </a:prstGeom>
              <a:ln w="19050">
                <a:solidFill>
                  <a:schemeClr val="tx1"/>
                </a:solidFill>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3429000" y="2985850"/>
                <a:ext cx="230124" cy="157234"/>
              </a:xfrm>
              <a:prstGeom prst="straightConnector1">
                <a:avLst/>
              </a:prstGeom>
              <a:ln w="19050">
                <a:solidFill>
                  <a:schemeClr val="tx1"/>
                </a:solidFill>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04" name="Oval 103"/>
            <p:cNvSpPr/>
            <p:nvPr/>
          </p:nvSpPr>
          <p:spPr bwMode="auto">
            <a:xfrm>
              <a:off x="7998580" y="2467132"/>
              <a:ext cx="609600" cy="443151"/>
            </a:xfrm>
            <a:prstGeom prst="ellipse">
              <a:avLst/>
            </a:prstGeom>
            <a:solidFill>
              <a:srgbClr val="00B050"/>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MR job</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grpSp>
        <p:nvGrpSpPr>
          <p:cNvPr id="87" name="Group 86"/>
          <p:cNvGrpSpPr/>
          <p:nvPr/>
        </p:nvGrpSpPr>
        <p:grpSpPr>
          <a:xfrm>
            <a:off x="7288900" y="4729649"/>
            <a:ext cx="1447800" cy="1220391"/>
            <a:chOff x="7242549" y="1691342"/>
            <a:chExt cx="1447800" cy="1220391"/>
          </a:xfrm>
        </p:grpSpPr>
        <p:grpSp>
          <p:nvGrpSpPr>
            <p:cNvPr id="89" name="Group 88"/>
            <p:cNvGrpSpPr/>
            <p:nvPr/>
          </p:nvGrpSpPr>
          <p:grpSpPr>
            <a:xfrm>
              <a:off x="7242549" y="1691342"/>
              <a:ext cx="1447800" cy="1220391"/>
              <a:chOff x="2590800" y="2362200"/>
              <a:chExt cx="1447800" cy="1220391"/>
            </a:xfrm>
          </p:grpSpPr>
          <p:sp>
            <p:nvSpPr>
              <p:cNvPr id="92" name="Rounded Rectangle 91"/>
              <p:cNvSpPr/>
              <p:nvPr/>
            </p:nvSpPr>
            <p:spPr bwMode="auto">
              <a:xfrm>
                <a:off x="2590800" y="2362200"/>
                <a:ext cx="1447800" cy="1220391"/>
              </a:xfrm>
              <a:prstGeom prst="roundRect">
                <a:avLst>
                  <a:gd name="adj" fmla="val 1003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5" name="Rectangle 94"/>
              <p:cNvSpPr/>
              <p:nvPr/>
            </p:nvSpPr>
            <p:spPr bwMode="auto">
              <a:xfrm>
                <a:off x="2971800" y="2500699"/>
                <a:ext cx="685800" cy="485150"/>
              </a:xfrm>
              <a:prstGeom prst="rect">
                <a:avLst/>
              </a:prstGeom>
              <a:solidFill>
                <a:schemeClr val="accent5"/>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Task Tracker</a:t>
                </a:r>
                <a:endParaRPr lang="en-US" sz="14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9" name="Oval 98"/>
              <p:cNvSpPr/>
              <p:nvPr/>
            </p:nvSpPr>
            <p:spPr bwMode="auto">
              <a:xfrm>
                <a:off x="2663952" y="3139439"/>
                <a:ext cx="609600" cy="443151"/>
              </a:xfrm>
              <a:prstGeom prst="ellipse">
                <a:avLst/>
              </a:prstGeom>
              <a:solidFill>
                <a:schemeClr val="accent6"/>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MR job</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100" name="Straight Arrow Connector 99"/>
              <p:cNvCxnSpPr>
                <a:stCxn id="99" idx="0"/>
              </p:cNvCxnSpPr>
              <p:nvPr/>
            </p:nvCxnSpPr>
            <p:spPr>
              <a:xfrm flipV="1">
                <a:off x="2968752" y="2985851"/>
                <a:ext cx="231648" cy="153588"/>
              </a:xfrm>
              <a:prstGeom prst="straightConnector1">
                <a:avLst/>
              </a:prstGeom>
              <a:ln w="19050">
                <a:solidFill>
                  <a:schemeClr val="tx1"/>
                </a:solidFill>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3429000" y="2985850"/>
                <a:ext cx="230124" cy="157234"/>
              </a:xfrm>
              <a:prstGeom prst="straightConnector1">
                <a:avLst/>
              </a:prstGeom>
              <a:ln w="19050">
                <a:solidFill>
                  <a:schemeClr val="tx1"/>
                </a:solidFill>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0" name="Oval 89"/>
            <p:cNvSpPr/>
            <p:nvPr/>
          </p:nvSpPr>
          <p:spPr bwMode="auto">
            <a:xfrm>
              <a:off x="7998580" y="2467132"/>
              <a:ext cx="609600" cy="443151"/>
            </a:xfrm>
            <a:prstGeom prst="ellipse">
              <a:avLst/>
            </a:prstGeom>
            <a:solidFill>
              <a:srgbClr val="00B050"/>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MR job</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cxnSp>
        <p:nvCxnSpPr>
          <p:cNvPr id="14" name="Straight Connector 13"/>
          <p:cNvCxnSpPr/>
          <p:nvPr/>
        </p:nvCxnSpPr>
        <p:spPr>
          <a:xfrm>
            <a:off x="0" y="1600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589723" y="6358667"/>
            <a:ext cx="2133600" cy="365125"/>
          </a:xfrm>
        </p:spPr>
        <p:txBody>
          <a:bodyPr/>
          <a:lstStyle/>
          <a:p>
            <a:fld id="{D238DE23-19AF-4869-9198-2E937C0385B6}" type="slidenum">
              <a:rPr lang="en-US" smtClean="0"/>
              <a:t>42</a:t>
            </a:fld>
            <a:endParaRPr lang="en-US"/>
          </a:p>
        </p:txBody>
      </p:sp>
      <p:grpSp>
        <p:nvGrpSpPr>
          <p:cNvPr id="70" name="Group 69"/>
          <p:cNvGrpSpPr/>
          <p:nvPr/>
        </p:nvGrpSpPr>
        <p:grpSpPr>
          <a:xfrm>
            <a:off x="5451849" y="3187372"/>
            <a:ext cx="1447800" cy="1220391"/>
            <a:chOff x="2590800" y="2362200"/>
            <a:chExt cx="1447800" cy="1220391"/>
          </a:xfrm>
        </p:grpSpPr>
        <p:sp>
          <p:nvSpPr>
            <p:cNvPr id="71" name="Rounded Rectangle 70"/>
            <p:cNvSpPr/>
            <p:nvPr/>
          </p:nvSpPr>
          <p:spPr bwMode="auto">
            <a:xfrm>
              <a:off x="2590800" y="2362200"/>
              <a:ext cx="1447800" cy="1220391"/>
            </a:xfrm>
            <a:prstGeom prst="roundRect">
              <a:avLst>
                <a:gd name="adj" fmla="val 1003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Rectangle 71"/>
            <p:cNvSpPr/>
            <p:nvPr/>
          </p:nvSpPr>
          <p:spPr bwMode="auto">
            <a:xfrm>
              <a:off x="2971800" y="2715250"/>
              <a:ext cx="685800" cy="485150"/>
            </a:xfrm>
            <a:prstGeom prst="rect">
              <a:avLst/>
            </a:prstGeom>
            <a:solidFill>
              <a:schemeClr val="accent5"/>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Job</a:t>
              </a:r>
            </a:p>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Tracker</a:t>
              </a:r>
              <a:endParaRPr lang="en-US" sz="14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cxnSp>
        <p:nvCxnSpPr>
          <p:cNvPr id="81" name="Straight Connector 80"/>
          <p:cNvCxnSpPr/>
          <p:nvPr/>
        </p:nvCxnSpPr>
        <p:spPr>
          <a:xfrm>
            <a:off x="5751840" y="2725556"/>
            <a:ext cx="317021" cy="814866"/>
          </a:xfrm>
          <a:prstGeom prst="line">
            <a:avLst/>
          </a:prstGeom>
          <a:ln w="19050">
            <a:solidFill>
              <a:schemeClr val="tx1"/>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0" idx="1"/>
          </p:cNvCxnSpPr>
          <p:nvPr/>
        </p:nvCxnSpPr>
        <p:spPr>
          <a:xfrm flipH="1">
            <a:off x="6518649" y="2120646"/>
            <a:ext cx="1151251" cy="1419776"/>
          </a:xfrm>
          <a:prstGeom prst="line">
            <a:avLst/>
          </a:prstGeom>
          <a:ln w="19050">
            <a:solidFill>
              <a:schemeClr val="tx1"/>
            </a:solidFill>
            <a:prstDash val="solid"/>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72" idx="3"/>
          </p:cNvCxnSpPr>
          <p:nvPr/>
        </p:nvCxnSpPr>
        <p:spPr>
          <a:xfrm flipH="1">
            <a:off x="6518649" y="3567850"/>
            <a:ext cx="1104900" cy="215147"/>
          </a:xfrm>
          <a:prstGeom prst="line">
            <a:avLst/>
          </a:prstGeom>
          <a:ln w="19050">
            <a:solidFill>
              <a:schemeClr val="tx1"/>
            </a:solidFill>
            <a:prstDash val="solid"/>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6518649" y="4025572"/>
            <a:ext cx="1101852" cy="1065683"/>
          </a:xfrm>
          <a:prstGeom prst="line">
            <a:avLst/>
          </a:prstGeom>
          <a:ln w="19050">
            <a:solidFill>
              <a:schemeClr val="tx1"/>
            </a:solidFill>
            <a:prstDash val="solid"/>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648200" y="4810953"/>
            <a:ext cx="2719024" cy="457200"/>
            <a:chOff x="5204199" y="6110942"/>
            <a:chExt cx="2719024" cy="457200"/>
          </a:xfrm>
        </p:grpSpPr>
        <p:cxnSp>
          <p:nvCxnSpPr>
            <p:cNvPr id="94" name="Straight Connector 93"/>
            <p:cNvCxnSpPr/>
            <p:nvPr/>
          </p:nvCxnSpPr>
          <p:spPr>
            <a:xfrm flipV="1">
              <a:off x="5204199" y="6218664"/>
              <a:ext cx="495300" cy="1"/>
            </a:xfrm>
            <a:prstGeom prst="line">
              <a:avLst/>
            </a:prstGeom>
            <a:ln w="19050">
              <a:solidFill>
                <a:schemeClr val="tx1"/>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823289" y="6110942"/>
              <a:ext cx="2099934" cy="215444"/>
            </a:xfrm>
            <a:prstGeom prst="rect">
              <a:avLst/>
            </a:prstGeom>
            <a:noFill/>
          </p:spPr>
          <p:txBody>
            <a:bodyPr wrap="none" lIns="0" tIns="0" rIns="0" bIns="0" rtlCol="0">
              <a:spAutoFit/>
            </a:bodyPr>
            <a:lstStyle/>
            <a:p>
              <a:r>
                <a:rPr lang="en-US" sz="1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MapReduce</a:t>
              </a:r>
              <a:r>
                <a:rPr lang="en-US" sz="1400" b="1"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 Job Submission</a:t>
              </a:r>
            </a:p>
          </p:txBody>
        </p:sp>
        <p:cxnSp>
          <p:nvCxnSpPr>
            <p:cNvPr id="97" name="Straight Connector 96"/>
            <p:cNvCxnSpPr/>
            <p:nvPr/>
          </p:nvCxnSpPr>
          <p:spPr>
            <a:xfrm flipV="1">
              <a:off x="5204199" y="6460420"/>
              <a:ext cx="495300" cy="1"/>
            </a:xfrm>
            <a:prstGeom prst="line">
              <a:avLst/>
            </a:prstGeom>
            <a:ln w="19050">
              <a:solidFill>
                <a:schemeClr val="tx1"/>
              </a:solidFill>
              <a:prstDash val="solid"/>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823289" y="6352698"/>
              <a:ext cx="1396216"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MapReduce Status</a:t>
              </a:r>
            </a:p>
          </p:txBody>
        </p:sp>
      </p:grpSp>
      <p:cxnSp>
        <p:nvCxnSpPr>
          <p:cNvPr id="11" name="Straight Connector 10"/>
          <p:cNvCxnSpPr/>
          <p:nvPr/>
        </p:nvCxnSpPr>
        <p:spPr>
          <a:xfrm>
            <a:off x="4495800" y="1600200"/>
            <a:ext cx="0"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42875" y="1878071"/>
            <a:ext cx="4343400" cy="4216539"/>
          </a:xfrm>
          <a:prstGeom prst="rect">
            <a:avLst/>
          </a:prstGeom>
        </p:spPr>
        <p:txBody>
          <a:bodyPr wrap="square">
            <a:spAutoFit/>
          </a:bodyPr>
          <a:lstStyle/>
          <a:p>
            <a:r>
              <a:rPr lang="en-US" sz="2800" dirty="0" smtClean="0"/>
              <a:t>Key components:</a:t>
            </a:r>
          </a:p>
          <a:p>
            <a:r>
              <a:rPr lang="en-US" sz="2000" dirty="0" smtClean="0">
                <a:solidFill>
                  <a:srgbClr val="92D050"/>
                </a:solidFill>
              </a:rPr>
              <a:t>1) Job tracker</a:t>
            </a:r>
          </a:p>
          <a:p>
            <a:pPr marL="800100" lvl="1" indent="-342900">
              <a:buFont typeface="Arial" pitchFamily="34" charset="0"/>
              <a:buChar char="•"/>
            </a:pPr>
            <a:r>
              <a:rPr lang="en-US" sz="2000" dirty="0" smtClean="0"/>
              <a:t>One per cluster</a:t>
            </a:r>
          </a:p>
          <a:p>
            <a:pPr marL="800100" lvl="1" indent="-342900">
              <a:buFont typeface="Arial" pitchFamily="34" charset="0"/>
              <a:buChar char="•"/>
            </a:pPr>
            <a:r>
              <a:rPr lang="en-US" sz="2000" dirty="0" smtClean="0"/>
              <a:t>Manages cluster resources</a:t>
            </a:r>
          </a:p>
          <a:p>
            <a:pPr marL="800100" lvl="1" indent="-342900">
              <a:buFont typeface="Arial" pitchFamily="34" charset="0"/>
              <a:buChar char="•"/>
            </a:pPr>
            <a:r>
              <a:rPr lang="en-US" sz="2000" u="sng" dirty="0" smtClean="0">
                <a:solidFill>
                  <a:srgbClr val="FFFF00"/>
                </a:solidFill>
              </a:rPr>
              <a:t>Accepts &amp; schedules MR jobs</a:t>
            </a:r>
          </a:p>
          <a:p>
            <a:r>
              <a:rPr lang="en-US" sz="2000" dirty="0" smtClean="0">
                <a:solidFill>
                  <a:srgbClr val="92D050"/>
                </a:solidFill>
              </a:rPr>
              <a:t>2) Task Tracker</a:t>
            </a:r>
          </a:p>
          <a:p>
            <a:pPr marL="800100" lvl="1" indent="-342900">
              <a:buFont typeface="Arial" pitchFamily="34" charset="0"/>
              <a:buChar char="•"/>
            </a:pPr>
            <a:r>
              <a:rPr lang="en-US" sz="2000" dirty="0" smtClean="0"/>
              <a:t>One per node</a:t>
            </a:r>
          </a:p>
          <a:p>
            <a:pPr marL="800100" lvl="1" indent="-342900">
              <a:buFont typeface="Arial" pitchFamily="34" charset="0"/>
              <a:buChar char="•"/>
            </a:pPr>
            <a:r>
              <a:rPr lang="en-US" sz="2000" dirty="0" smtClean="0"/>
              <a:t>Runs Map and Reduce tasks</a:t>
            </a:r>
          </a:p>
          <a:p>
            <a:pPr marL="800100" lvl="1" indent="-342900">
              <a:buFont typeface="Arial" pitchFamily="34" charset="0"/>
              <a:buChar char="•"/>
            </a:pPr>
            <a:r>
              <a:rPr lang="en-US" sz="2000" dirty="0" smtClean="0"/>
              <a:t>Restarts failed tasks</a:t>
            </a:r>
          </a:p>
          <a:p>
            <a:pPr lvl="1"/>
            <a:endParaRPr lang="en-US" sz="2000" dirty="0" smtClean="0">
              <a:solidFill>
                <a:srgbClr val="92D050"/>
              </a:solidFill>
            </a:endParaRPr>
          </a:p>
          <a:p>
            <a:r>
              <a:rPr lang="en-US" sz="2000" b="1" dirty="0" smtClean="0">
                <a:solidFill>
                  <a:srgbClr val="FFFF00"/>
                </a:solidFill>
              </a:rPr>
              <a:t>In Polybase Phase 2, PDW Query Executor submits MR job to the </a:t>
            </a:r>
            <a:r>
              <a:rPr lang="en-US" sz="2000" b="1" dirty="0" err="1" smtClean="0">
                <a:solidFill>
                  <a:srgbClr val="FFFF00"/>
                </a:solidFill>
              </a:rPr>
              <a:t>Hadoop</a:t>
            </a:r>
            <a:r>
              <a:rPr lang="en-US" sz="2000" b="1" dirty="0" smtClean="0">
                <a:solidFill>
                  <a:srgbClr val="FFFF00"/>
                </a:solidFill>
              </a:rPr>
              <a:t> Job Tracker</a:t>
            </a:r>
          </a:p>
        </p:txBody>
      </p:sp>
      <p:cxnSp>
        <p:nvCxnSpPr>
          <p:cNvPr id="47" name="Straight Connector 46"/>
          <p:cNvCxnSpPr/>
          <p:nvPr/>
        </p:nvCxnSpPr>
        <p:spPr>
          <a:xfrm flipV="1">
            <a:off x="6400800" y="2029430"/>
            <a:ext cx="1222749" cy="1510992"/>
          </a:xfrm>
          <a:prstGeom prst="line">
            <a:avLst/>
          </a:prstGeom>
          <a:ln w="19050">
            <a:solidFill>
              <a:schemeClr val="tx1"/>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553200" y="3477230"/>
            <a:ext cx="1067301" cy="215592"/>
          </a:xfrm>
          <a:prstGeom prst="line">
            <a:avLst/>
          </a:prstGeom>
          <a:ln w="19050">
            <a:solidFill>
              <a:schemeClr val="tx1"/>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561954" y="3967660"/>
            <a:ext cx="1067301" cy="964170"/>
          </a:xfrm>
          <a:prstGeom prst="line">
            <a:avLst/>
          </a:prstGeom>
          <a:ln w="19050">
            <a:solidFill>
              <a:schemeClr val="tx1"/>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144098" y="6068030"/>
            <a:ext cx="1801666" cy="307777"/>
          </a:xfrm>
          <a:prstGeom prst="rect">
            <a:avLst/>
          </a:prstGeom>
          <a:noFill/>
        </p:spPr>
        <p:txBody>
          <a:bodyPr wrap="square" lIns="0" tIns="0" rIns="0" bIns="0" rtlCol="0">
            <a:spAutoFit/>
          </a:bodyPr>
          <a:lstStyle/>
          <a:p>
            <a:r>
              <a:rPr lang="en-US" sz="2000" dirty="0" err="1" smtClean="0">
                <a:solidFill>
                  <a:srgbClr val="FFFFFF"/>
                </a:solidFill>
              </a:rPr>
              <a:t>Hadoop</a:t>
            </a:r>
            <a:r>
              <a:rPr lang="en-US" sz="2000" dirty="0" smtClean="0">
                <a:solidFill>
                  <a:srgbClr val="FFFFFF"/>
                </a:solidFill>
              </a:rPr>
              <a:t> Nodes</a:t>
            </a:r>
            <a:endParaRPr lang="en-US" sz="4000" dirty="0" smtClean="0">
              <a:gradFill>
                <a:gsLst>
                  <a:gs pos="0">
                    <a:schemeClr val="tx1"/>
                  </a:gs>
                  <a:gs pos="86000">
                    <a:schemeClr val="tx1"/>
                  </a:gs>
                </a:gsLst>
                <a:lin ang="5400000" scaled="0"/>
              </a:gradFill>
              <a:latin typeface="Segoe UI Light" pitchFamily="34" charset="0"/>
            </a:endParaRPr>
          </a:p>
        </p:txBody>
      </p:sp>
      <p:cxnSp>
        <p:nvCxnSpPr>
          <p:cNvPr id="48" name="Straight Connector 47"/>
          <p:cNvCxnSpPr/>
          <p:nvPr/>
        </p:nvCxnSpPr>
        <p:spPr>
          <a:xfrm flipH="1" flipV="1">
            <a:off x="5965398" y="2691259"/>
            <a:ext cx="303498" cy="814866"/>
          </a:xfrm>
          <a:prstGeom prst="line">
            <a:avLst/>
          </a:prstGeom>
          <a:ln w="19050">
            <a:solidFill>
              <a:schemeClr val="tx1"/>
            </a:solidFill>
            <a:prstDash val="solid"/>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535160" y="2855990"/>
            <a:ext cx="1216680" cy="553998"/>
          </a:xfrm>
          <a:prstGeom prst="rect">
            <a:avLst/>
          </a:prstGeom>
          <a:noFill/>
        </p:spPr>
        <p:txBody>
          <a:bodyPr wrap="none" lIns="0" tIns="0" rIns="0" bIns="0" rtlCol="0">
            <a:spAutoFit/>
          </a:bodyPr>
          <a:lstStyle/>
          <a:p>
            <a:pPr algn="ctr"/>
            <a:r>
              <a:rPr lang="en-US"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MapReduce</a:t>
            </a:r>
            <a: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 </a:t>
            </a:r>
            <a:b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br>
            <a: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Job</a:t>
            </a:r>
          </a:p>
        </p:txBody>
      </p:sp>
      <p:sp>
        <p:nvSpPr>
          <p:cNvPr id="50" name="Title 1"/>
          <p:cNvSpPr txBox="1">
            <a:spLocks/>
          </p:cNvSpPr>
          <p:nvPr/>
        </p:nvSpPr>
        <p:spPr>
          <a:xfrm>
            <a:off x="329780" y="186302"/>
            <a:ext cx="8592538" cy="720197"/>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lang="en-US" sz="5200" dirty="0" err="1" smtClean="0">
                <a:solidFill>
                  <a:srgbClr val="FFFF00"/>
                </a:solidFill>
                <a:latin typeface="+mn-lt"/>
              </a:rPr>
              <a:t>MapReduce</a:t>
            </a:r>
            <a:r>
              <a:rPr lang="en-US" sz="5200" dirty="0" smtClean="0">
                <a:solidFill>
                  <a:srgbClr val="FFFF00"/>
                </a:solidFill>
                <a:latin typeface="+mn-lt"/>
              </a:rPr>
              <a:t> Review</a:t>
            </a:r>
            <a:endParaRPr lang="en-US" sz="5200" dirty="0">
              <a:solidFill>
                <a:srgbClr val="FFFF00"/>
              </a:solidFill>
              <a:latin typeface="+mn-lt"/>
            </a:endParaRPr>
          </a:p>
        </p:txBody>
      </p:sp>
      <p:sp>
        <p:nvSpPr>
          <p:cNvPr id="78" name="Oval 77"/>
          <p:cNvSpPr/>
          <p:nvPr/>
        </p:nvSpPr>
        <p:spPr bwMode="auto">
          <a:xfrm>
            <a:off x="4343400" y="1219201"/>
            <a:ext cx="2099049" cy="1509728"/>
          </a:xfrm>
          <a:prstGeom prst="ellipse">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800" spc="-50" dirty="0" smtClean="0">
                <a:solidFill>
                  <a:schemeClr val="bg1"/>
                </a:solidFill>
                <a:latin typeface="Segoe UI" pitchFamily="34" charset="0"/>
                <a:ea typeface="Segoe UI" pitchFamily="34" charset="0"/>
                <a:cs typeface="Segoe UI" pitchFamily="34" charset="0"/>
              </a:rPr>
              <a:t>PDW Query Executor</a:t>
            </a:r>
            <a:endParaRPr lang="en-US" sz="2800" spc="-5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8406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10" end="1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7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latin typeface="+mn-lt"/>
              </a:rPr>
              <a:t>The MR Job in a Little More Detail</a:t>
            </a:r>
            <a:endParaRPr lang="en-US" dirty="0">
              <a:solidFill>
                <a:srgbClr val="FFFF00"/>
              </a:solidFill>
              <a:latin typeface="+mn-lt"/>
            </a:endParaRPr>
          </a:p>
        </p:txBody>
      </p:sp>
      <p:sp>
        <p:nvSpPr>
          <p:cNvPr id="4" name="Text Placeholder 2"/>
          <p:cNvSpPr txBox="1">
            <a:spLocks/>
          </p:cNvSpPr>
          <p:nvPr/>
        </p:nvSpPr>
        <p:spPr>
          <a:xfrm>
            <a:off x="525677" y="971909"/>
            <a:ext cx="8363938" cy="997196"/>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dirty="0" smtClean="0">
                <a:solidFill>
                  <a:schemeClr val="accent4"/>
                </a:solidFill>
              </a:rPr>
              <a:t>Query</a:t>
            </a:r>
            <a:r>
              <a:rPr lang="en-US" sz="2400" dirty="0" smtClean="0"/>
              <a:t/>
            </a:r>
            <a:br>
              <a:rPr lang="en-US" sz="2400" dirty="0" smtClean="0"/>
            </a:br>
            <a:r>
              <a:rPr lang="en-US" sz="2400" dirty="0" smtClean="0"/>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c_nationkey</a:t>
            </a:r>
            <a:r>
              <a:rPr lang="en-US" sz="2000" dirty="0" smtClean="0">
                <a:latin typeface="Courier New" pitchFamily="49" charset="0"/>
                <a:cs typeface="Courier New" pitchFamily="49" charset="0"/>
              </a:rPr>
              <a:t>, </a:t>
            </a:r>
            <a:r>
              <a:rPr lang="en-US" sz="2000" b="1" dirty="0" err="1" smtClean="0">
                <a:solidFill>
                  <a:srgbClr val="FFFF00"/>
                </a:solidFill>
                <a:latin typeface="Courier New" pitchFamily="49" charset="0"/>
                <a:cs typeface="Courier New" pitchFamily="49" charset="0"/>
              </a:rPr>
              <a:t>avg</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c_acctbal</a:t>
            </a:r>
            <a:r>
              <a:rPr lang="en-US" sz="2000" dirty="0" smtClean="0">
                <a:latin typeface="Courier New" pitchFamily="49" charset="0"/>
                <a:cs typeface="Courier New" pitchFamily="49" charset="0"/>
              </a:rPr>
              <a:t>) from </a:t>
            </a:r>
            <a:r>
              <a:rPr lang="en-US" sz="2000" b="1" dirty="0" err="1" smtClean="0">
                <a:solidFill>
                  <a:srgbClr val="FFFF00"/>
                </a:solidFill>
                <a:latin typeface="Courier New" pitchFamily="49" charset="0"/>
                <a:cs typeface="Courier New" pitchFamily="49" charset="0"/>
              </a:rPr>
              <a:t>hdfsCustomer</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  where </a:t>
            </a:r>
            <a:r>
              <a:rPr lang="en-US" sz="2000" dirty="0" err="1" smtClean="0">
                <a:latin typeface="Courier New" pitchFamily="49" charset="0"/>
                <a:cs typeface="Courier New" pitchFamily="49" charset="0"/>
              </a:rPr>
              <a:t>c_acctbal</a:t>
            </a:r>
            <a:r>
              <a:rPr lang="en-US" sz="2000" dirty="0" smtClean="0">
                <a:latin typeface="Courier New" pitchFamily="49" charset="0"/>
                <a:cs typeface="Courier New" pitchFamily="49" charset="0"/>
              </a:rPr>
              <a:t> &lt; 0</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group by </a:t>
            </a:r>
            <a:r>
              <a:rPr lang="en-US" sz="2000" dirty="0" err="1" smtClean="0">
                <a:latin typeface="Courier New" pitchFamily="49" charset="0"/>
                <a:cs typeface="Courier New" pitchFamily="49" charset="0"/>
              </a:rPr>
              <a:t>c_nationkey</a:t>
            </a:r>
            <a:r>
              <a:rPr lang="en-US" sz="2000" dirty="0" smtClean="0">
                <a:latin typeface="Courier New" pitchFamily="49" charset="0"/>
                <a:cs typeface="Courier New" pitchFamily="49" charset="0"/>
              </a:rPr>
              <a:t> </a:t>
            </a:r>
            <a:endParaRPr lang="en-US" sz="2000" dirty="0">
              <a:latin typeface="Courier New" pitchFamily="49" charset="0"/>
              <a:cs typeface="Courier New" pitchFamily="49" charset="0"/>
            </a:endParaRPr>
          </a:p>
        </p:txBody>
      </p:sp>
      <p:sp>
        <p:nvSpPr>
          <p:cNvPr id="5" name="Right Arrow 4"/>
          <p:cNvSpPr/>
          <p:nvPr/>
        </p:nvSpPr>
        <p:spPr bwMode="auto">
          <a:xfrm>
            <a:off x="3387956" y="2721205"/>
            <a:ext cx="291830" cy="27432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6" name="TextBox 5"/>
          <p:cNvSpPr txBox="1"/>
          <p:nvPr/>
        </p:nvSpPr>
        <p:spPr>
          <a:xfrm>
            <a:off x="3672597" y="2506225"/>
            <a:ext cx="1330814" cy="954107"/>
          </a:xfrm>
          <a:prstGeom prst="rect">
            <a:avLst/>
          </a:prstGeom>
          <a:noFill/>
        </p:spPr>
        <p:txBody>
          <a:bodyPr wrap="none" rtlCol="0">
            <a:spAutoFit/>
          </a:bodyPr>
          <a:lstStyle/>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rgbClr val="FF0000"/>
                </a:solidFill>
                <a:ea typeface="ＭＳ Ｐゴシック" charset="-128"/>
              </a:rPr>
              <a:t>US</a:t>
            </a:r>
            <a:r>
              <a:rPr lang="en-US" sz="1400" dirty="0" smtClean="0">
                <a:solidFill>
                  <a:srgbClr val="FFFF00"/>
                </a:solidFill>
                <a:ea typeface="ＭＳ Ｐゴシック" charset="-128"/>
              </a:rPr>
              <a:t>, $-1,233&gt;</a:t>
            </a:r>
          </a:p>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chemeClr val="accent6">
                    <a:lumMod val="60000"/>
                    <a:lumOff val="40000"/>
                  </a:schemeClr>
                </a:solidFill>
                <a:ea typeface="ＭＳ Ｐゴシック" charset="-128"/>
              </a:rPr>
              <a:t>FRA</a:t>
            </a:r>
            <a:r>
              <a:rPr lang="en-US" sz="1400" dirty="0" smtClean="0">
                <a:solidFill>
                  <a:srgbClr val="FFFF00"/>
                </a:solidFill>
                <a:ea typeface="ＭＳ Ｐゴシック" charset="-128"/>
              </a:rPr>
              <a:t>, $-52&gt;</a:t>
            </a:r>
            <a:endParaRPr lang="en-US" sz="1400" dirty="0">
              <a:solidFill>
                <a:srgbClr val="FFFF00"/>
              </a:solidFill>
              <a:ea typeface="ＭＳ Ｐゴシック" charset="-128"/>
            </a:endParaRPr>
          </a:p>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chemeClr val="accent2">
                    <a:lumMod val="60000"/>
                    <a:lumOff val="40000"/>
                  </a:schemeClr>
                </a:solidFill>
                <a:ea typeface="ＭＳ Ｐゴシック" charset="-128"/>
              </a:rPr>
              <a:t>UK</a:t>
            </a:r>
            <a:r>
              <a:rPr lang="en-US" sz="1400" dirty="0" smtClean="0">
                <a:solidFill>
                  <a:srgbClr val="FFFF00"/>
                </a:solidFill>
                <a:ea typeface="ＭＳ Ｐゴシック" charset="-128"/>
              </a:rPr>
              <a:t>, $-62&gt;</a:t>
            </a:r>
          </a:p>
          <a:p>
            <a:pPr fontAlgn="base">
              <a:spcBef>
                <a:spcPct val="0"/>
              </a:spcBef>
              <a:spcAft>
                <a:spcPct val="0"/>
              </a:spcAft>
            </a:pPr>
            <a:r>
              <a:rPr lang="en-US" sz="1400" dirty="0" smtClean="0">
                <a:solidFill>
                  <a:srgbClr val="FFFF00"/>
                </a:solidFill>
                <a:ea typeface="ＭＳ Ｐゴシック" charset="-128"/>
              </a:rPr>
              <a:t>…</a:t>
            </a:r>
            <a:endParaRPr lang="en-US" sz="1400" dirty="0">
              <a:solidFill>
                <a:srgbClr val="FFFF00"/>
              </a:solidFill>
              <a:ea typeface="ＭＳ Ｐゴシック" charset="-128"/>
            </a:endParaRPr>
          </a:p>
        </p:txBody>
      </p:sp>
      <p:sp>
        <p:nvSpPr>
          <p:cNvPr id="7" name="Right Arrow 6"/>
          <p:cNvSpPr/>
          <p:nvPr/>
        </p:nvSpPr>
        <p:spPr bwMode="auto">
          <a:xfrm>
            <a:off x="3387956" y="4279327"/>
            <a:ext cx="291830" cy="27432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8" name="TextBox 7"/>
          <p:cNvSpPr txBox="1"/>
          <p:nvPr/>
        </p:nvSpPr>
        <p:spPr>
          <a:xfrm>
            <a:off x="3666846" y="3956816"/>
            <a:ext cx="1330814" cy="954107"/>
          </a:xfrm>
          <a:prstGeom prst="rect">
            <a:avLst/>
          </a:prstGeom>
          <a:noFill/>
        </p:spPr>
        <p:txBody>
          <a:bodyPr wrap="none" rtlCol="0">
            <a:spAutoFit/>
          </a:bodyPr>
          <a:lstStyle/>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rgbClr val="FF0000"/>
                </a:solidFill>
                <a:ea typeface="ＭＳ Ｐゴシック" charset="-128"/>
              </a:rPr>
              <a:t>US</a:t>
            </a:r>
            <a:r>
              <a:rPr lang="en-US" sz="1400" dirty="0">
                <a:solidFill>
                  <a:srgbClr val="FFFF00"/>
                </a:solidFill>
                <a:ea typeface="ＭＳ Ｐゴシック" charset="-128"/>
              </a:rPr>
              <a:t>, </a:t>
            </a:r>
            <a:r>
              <a:rPr lang="en-US" sz="1400" dirty="0" smtClean="0">
                <a:solidFill>
                  <a:srgbClr val="FFFF00"/>
                </a:solidFill>
                <a:ea typeface="ＭＳ Ｐゴシック" charset="-128"/>
              </a:rPr>
              <a:t>$-9,113&gt;</a:t>
            </a:r>
          </a:p>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chemeClr val="accent6">
                    <a:lumMod val="60000"/>
                    <a:lumOff val="40000"/>
                  </a:schemeClr>
                </a:solidFill>
                <a:ea typeface="ＭＳ Ｐゴシック" charset="-128"/>
              </a:rPr>
              <a:t>FRA</a:t>
            </a:r>
            <a:r>
              <a:rPr lang="en-US" sz="1400" dirty="0">
                <a:solidFill>
                  <a:srgbClr val="FFFF00"/>
                </a:solidFill>
                <a:ea typeface="ＭＳ Ｐゴシック" charset="-128"/>
              </a:rPr>
              <a:t>, </a:t>
            </a:r>
            <a:r>
              <a:rPr lang="en-US" sz="1400" dirty="0" smtClean="0">
                <a:solidFill>
                  <a:srgbClr val="FFFF00"/>
                </a:solidFill>
                <a:ea typeface="ＭＳ Ｐゴシック" charset="-128"/>
              </a:rPr>
              <a:t>$-91&gt;</a:t>
            </a:r>
            <a:endParaRPr lang="en-US" sz="1400" dirty="0">
              <a:solidFill>
                <a:srgbClr val="FFFF00"/>
              </a:solidFill>
              <a:ea typeface="ＭＳ Ｐゴシック" charset="-128"/>
            </a:endParaRPr>
          </a:p>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chemeClr val="accent2">
                    <a:lumMod val="60000"/>
                    <a:lumOff val="40000"/>
                  </a:schemeClr>
                </a:solidFill>
                <a:ea typeface="ＭＳ Ｐゴシック" charset="-128"/>
              </a:rPr>
              <a:t>UK</a:t>
            </a:r>
            <a:r>
              <a:rPr lang="en-US" sz="1400" dirty="0">
                <a:solidFill>
                  <a:srgbClr val="FFFF00"/>
                </a:solidFill>
                <a:ea typeface="ＭＳ Ｐゴシック" charset="-128"/>
              </a:rPr>
              <a:t>, $</a:t>
            </a:r>
            <a:r>
              <a:rPr lang="en-US" sz="1400" dirty="0" smtClean="0">
                <a:solidFill>
                  <a:srgbClr val="FFFF00"/>
                </a:solidFill>
                <a:ea typeface="ＭＳ Ｐゴシック" charset="-128"/>
              </a:rPr>
              <a:t>-5&gt;</a:t>
            </a:r>
          </a:p>
          <a:p>
            <a:pPr fontAlgn="base">
              <a:spcBef>
                <a:spcPct val="0"/>
              </a:spcBef>
              <a:spcAft>
                <a:spcPct val="0"/>
              </a:spcAft>
            </a:pPr>
            <a:r>
              <a:rPr lang="en-US" sz="1400" dirty="0" smtClean="0">
                <a:solidFill>
                  <a:srgbClr val="FFFF00"/>
                </a:solidFill>
                <a:ea typeface="ＭＳ Ｐゴシック" charset="-128"/>
              </a:rPr>
              <a:t>…</a:t>
            </a:r>
            <a:endParaRPr lang="en-US" sz="1400" dirty="0">
              <a:solidFill>
                <a:srgbClr val="FFFF00"/>
              </a:solidFill>
              <a:ea typeface="ＭＳ Ｐゴシック" charset="-128"/>
            </a:endParaRPr>
          </a:p>
        </p:txBody>
      </p:sp>
      <p:sp>
        <p:nvSpPr>
          <p:cNvPr id="9" name="Right Arrow 8"/>
          <p:cNvSpPr/>
          <p:nvPr/>
        </p:nvSpPr>
        <p:spPr bwMode="auto">
          <a:xfrm>
            <a:off x="3445489" y="5639719"/>
            <a:ext cx="291830" cy="27432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10" name="TextBox 9"/>
          <p:cNvSpPr txBox="1"/>
          <p:nvPr/>
        </p:nvSpPr>
        <p:spPr>
          <a:xfrm>
            <a:off x="3712877" y="5409413"/>
            <a:ext cx="1292341" cy="954107"/>
          </a:xfrm>
          <a:prstGeom prst="rect">
            <a:avLst/>
          </a:prstGeom>
          <a:noFill/>
        </p:spPr>
        <p:txBody>
          <a:bodyPr wrap="none" rtlCol="0">
            <a:spAutoFit/>
          </a:bodyPr>
          <a:lstStyle/>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rgbClr val="FF0000"/>
                </a:solidFill>
                <a:ea typeface="ＭＳ Ｐゴシック" charset="-128"/>
              </a:rPr>
              <a:t>US</a:t>
            </a:r>
            <a:r>
              <a:rPr lang="en-US" sz="1400" dirty="0">
                <a:solidFill>
                  <a:srgbClr val="FFFF00"/>
                </a:solidFill>
                <a:ea typeface="ＭＳ Ｐゴシック" charset="-128"/>
              </a:rPr>
              <a:t>, </a:t>
            </a:r>
            <a:r>
              <a:rPr lang="en-US" sz="1400" dirty="0" smtClean="0">
                <a:solidFill>
                  <a:srgbClr val="FFFF00"/>
                </a:solidFill>
                <a:ea typeface="ＭＳ Ｐゴシック" charset="-128"/>
              </a:rPr>
              <a:t>$-3101&gt;</a:t>
            </a:r>
          </a:p>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chemeClr val="accent6">
                    <a:lumMod val="60000"/>
                    <a:lumOff val="40000"/>
                  </a:schemeClr>
                </a:solidFill>
                <a:ea typeface="ＭＳ Ｐゴシック" charset="-128"/>
              </a:rPr>
              <a:t>FRA</a:t>
            </a:r>
            <a:r>
              <a:rPr lang="en-US" sz="1400" dirty="0">
                <a:solidFill>
                  <a:srgbClr val="FFFF00"/>
                </a:solidFill>
                <a:ea typeface="ＭＳ Ｐゴシック" charset="-128"/>
              </a:rPr>
              <a:t>, </a:t>
            </a:r>
            <a:r>
              <a:rPr lang="en-US" sz="1400" dirty="0" smtClean="0">
                <a:solidFill>
                  <a:srgbClr val="FFFF00"/>
                </a:solidFill>
                <a:ea typeface="ＭＳ Ｐゴシック" charset="-128"/>
              </a:rPr>
              <a:t>$-32&gt;</a:t>
            </a:r>
            <a:endParaRPr lang="en-US" sz="1400" dirty="0">
              <a:solidFill>
                <a:srgbClr val="FFFF00"/>
              </a:solidFill>
              <a:ea typeface="ＭＳ Ｐゴシック" charset="-128"/>
            </a:endParaRPr>
          </a:p>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chemeClr val="accent2">
                    <a:lumMod val="60000"/>
                    <a:lumOff val="40000"/>
                  </a:schemeClr>
                </a:solidFill>
                <a:ea typeface="ＭＳ Ｐゴシック" charset="-128"/>
              </a:rPr>
              <a:t>UK</a:t>
            </a:r>
            <a:r>
              <a:rPr lang="en-US" sz="1400" dirty="0">
                <a:solidFill>
                  <a:srgbClr val="FFFF00"/>
                </a:solidFill>
                <a:ea typeface="ＭＳ Ｐゴシック" charset="-128"/>
              </a:rPr>
              <a:t>, $</a:t>
            </a:r>
            <a:r>
              <a:rPr lang="en-US" sz="1400" dirty="0" smtClean="0">
                <a:solidFill>
                  <a:srgbClr val="FFFF00"/>
                </a:solidFill>
                <a:ea typeface="ＭＳ Ｐゴシック" charset="-128"/>
              </a:rPr>
              <a:t>-45&gt;</a:t>
            </a:r>
          </a:p>
          <a:p>
            <a:pPr fontAlgn="base">
              <a:spcBef>
                <a:spcPct val="0"/>
              </a:spcBef>
              <a:spcAft>
                <a:spcPct val="0"/>
              </a:spcAft>
            </a:pPr>
            <a:r>
              <a:rPr lang="en-US" sz="1400" dirty="0" smtClean="0">
                <a:solidFill>
                  <a:srgbClr val="FFFF00"/>
                </a:solidFill>
                <a:ea typeface="ＭＳ Ｐゴシック" charset="-128"/>
              </a:rPr>
              <a:t>…</a:t>
            </a:r>
            <a:endParaRPr lang="en-US" sz="1400" dirty="0">
              <a:solidFill>
                <a:srgbClr val="FFFF00"/>
              </a:solidFill>
              <a:ea typeface="ＭＳ Ｐゴシック" charset="-128"/>
            </a:endParaRPr>
          </a:p>
        </p:txBody>
      </p:sp>
      <p:grpSp>
        <p:nvGrpSpPr>
          <p:cNvPr id="12" name="Group 11"/>
          <p:cNvGrpSpPr/>
          <p:nvPr/>
        </p:nvGrpSpPr>
        <p:grpSpPr>
          <a:xfrm>
            <a:off x="5750647" y="3017532"/>
            <a:ext cx="2563522" cy="732799"/>
            <a:chOff x="5810069" y="1851041"/>
            <a:chExt cx="2563522" cy="732799"/>
          </a:xfrm>
        </p:grpSpPr>
        <p:sp>
          <p:nvSpPr>
            <p:cNvPr id="13" name="Rounded Rectangle 12"/>
            <p:cNvSpPr/>
            <p:nvPr/>
          </p:nvSpPr>
          <p:spPr bwMode="auto">
            <a:xfrm>
              <a:off x="5969556" y="2155823"/>
              <a:ext cx="1060315" cy="428017"/>
            </a:xfrm>
            <a:prstGeom prst="roundRect">
              <a:avLst/>
            </a:prstGeom>
            <a:solidFill>
              <a:srgbClr val="D7D200"/>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smtClean="0">
                  <a:solidFill>
                    <a:srgbClr val="01020B"/>
                  </a:solidFill>
                </a:rPr>
                <a:t>Reducer</a:t>
              </a:r>
              <a:endParaRPr lang="en-US" sz="1600" b="1" dirty="0">
                <a:solidFill>
                  <a:srgbClr val="01020B"/>
                </a:solidFill>
              </a:endParaRPr>
            </a:p>
          </p:txBody>
        </p:sp>
        <p:sp>
          <p:nvSpPr>
            <p:cNvPr id="14" name="TextBox 13"/>
            <p:cNvSpPr txBox="1"/>
            <p:nvPr/>
          </p:nvSpPr>
          <p:spPr>
            <a:xfrm>
              <a:off x="5810069" y="1851041"/>
              <a:ext cx="2563522" cy="307777"/>
            </a:xfrm>
            <a:prstGeom prst="rect">
              <a:avLst/>
            </a:prstGeom>
            <a:noFill/>
          </p:spPr>
          <p:txBody>
            <a:bodyPr wrap="none" rtlCol="0">
              <a:spAutoFit/>
            </a:bodyPr>
            <a:lstStyle/>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rgbClr val="FF0000"/>
                  </a:solidFill>
                  <a:ea typeface="ＭＳ Ｐゴシック" charset="-128"/>
                </a:rPr>
                <a:t>US</a:t>
              </a:r>
              <a:r>
                <a:rPr lang="en-US" sz="1400" dirty="0" smtClean="0">
                  <a:solidFill>
                    <a:srgbClr val="FFFF00"/>
                  </a:solidFill>
                  <a:ea typeface="ＭＳ Ｐゴシック" charset="-128"/>
                </a:rPr>
                <a:t>, list($-1,233, $-9,113, …)&gt;</a:t>
              </a:r>
            </a:p>
          </p:txBody>
        </p:sp>
      </p:grpSp>
      <p:cxnSp>
        <p:nvCxnSpPr>
          <p:cNvPr id="15" name="Straight Arrow Connector 14"/>
          <p:cNvCxnSpPr>
            <a:stCxn id="13" idx="3"/>
          </p:cNvCxnSpPr>
          <p:nvPr/>
        </p:nvCxnSpPr>
        <p:spPr bwMode="auto">
          <a:xfrm>
            <a:off x="6970449" y="3536323"/>
            <a:ext cx="640295" cy="663100"/>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cxnSp>
        <p:nvCxnSpPr>
          <p:cNvPr id="16" name="Straight Arrow Connector 15"/>
          <p:cNvCxnSpPr>
            <a:stCxn id="63" idx="3"/>
          </p:cNvCxnSpPr>
          <p:nvPr/>
        </p:nvCxnSpPr>
        <p:spPr bwMode="auto">
          <a:xfrm flipV="1">
            <a:off x="6944851" y="4564328"/>
            <a:ext cx="665893" cy="845414"/>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grpSp>
        <p:nvGrpSpPr>
          <p:cNvPr id="17" name="Group 16"/>
          <p:cNvGrpSpPr/>
          <p:nvPr/>
        </p:nvGrpSpPr>
        <p:grpSpPr>
          <a:xfrm>
            <a:off x="5003411" y="2983279"/>
            <a:ext cx="850995" cy="2889972"/>
            <a:chOff x="4922874" y="1780560"/>
            <a:chExt cx="850995" cy="2889972"/>
          </a:xfrm>
        </p:grpSpPr>
        <p:cxnSp>
          <p:nvCxnSpPr>
            <p:cNvPr id="18" name="Straight Arrow Connector 17"/>
            <p:cNvCxnSpPr>
              <a:stCxn id="6" idx="3"/>
            </p:cNvCxnSpPr>
            <p:nvPr/>
          </p:nvCxnSpPr>
          <p:spPr bwMode="auto">
            <a:xfrm>
              <a:off x="4922874" y="1780560"/>
              <a:ext cx="850995" cy="2889972"/>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cxnSp>
          <p:nvCxnSpPr>
            <p:cNvPr id="19" name="Straight Arrow Connector 18"/>
            <p:cNvCxnSpPr>
              <a:stCxn id="6" idx="3"/>
              <a:endCxn id="14" idx="1"/>
            </p:cNvCxnSpPr>
            <p:nvPr/>
          </p:nvCxnSpPr>
          <p:spPr bwMode="auto">
            <a:xfrm>
              <a:off x="4922874" y="1780560"/>
              <a:ext cx="747236" cy="188142"/>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grpSp>
      <p:grpSp>
        <p:nvGrpSpPr>
          <p:cNvPr id="20" name="Group 19"/>
          <p:cNvGrpSpPr/>
          <p:nvPr/>
        </p:nvGrpSpPr>
        <p:grpSpPr>
          <a:xfrm>
            <a:off x="4997660" y="3171421"/>
            <a:ext cx="856746" cy="2701830"/>
            <a:chOff x="4911087" y="1968702"/>
            <a:chExt cx="856746" cy="2701830"/>
          </a:xfrm>
        </p:grpSpPr>
        <p:cxnSp>
          <p:nvCxnSpPr>
            <p:cNvPr id="21" name="Straight Arrow Connector 20"/>
            <p:cNvCxnSpPr>
              <a:stCxn id="8" idx="3"/>
              <a:endCxn id="14" idx="1"/>
            </p:cNvCxnSpPr>
            <p:nvPr/>
          </p:nvCxnSpPr>
          <p:spPr bwMode="auto">
            <a:xfrm flipV="1">
              <a:off x="4911087" y="1968702"/>
              <a:ext cx="752987" cy="1262449"/>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cxnSp>
          <p:nvCxnSpPr>
            <p:cNvPr id="22" name="Straight Arrow Connector 21"/>
            <p:cNvCxnSpPr>
              <a:stCxn id="8" idx="3"/>
            </p:cNvCxnSpPr>
            <p:nvPr/>
          </p:nvCxnSpPr>
          <p:spPr bwMode="auto">
            <a:xfrm>
              <a:off x="4911087" y="3231151"/>
              <a:ext cx="856746" cy="1439381"/>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grpSp>
      <p:grpSp>
        <p:nvGrpSpPr>
          <p:cNvPr id="23" name="Group 22"/>
          <p:cNvGrpSpPr/>
          <p:nvPr/>
        </p:nvGrpSpPr>
        <p:grpSpPr>
          <a:xfrm>
            <a:off x="5005218" y="3171421"/>
            <a:ext cx="849188" cy="2715046"/>
            <a:chOff x="4924681" y="1968702"/>
            <a:chExt cx="849188" cy="2715046"/>
          </a:xfrm>
        </p:grpSpPr>
        <p:cxnSp>
          <p:nvCxnSpPr>
            <p:cNvPr id="24" name="Straight Arrow Connector 23"/>
            <p:cNvCxnSpPr>
              <a:stCxn id="10" idx="3"/>
              <a:endCxn id="14" idx="1"/>
            </p:cNvCxnSpPr>
            <p:nvPr/>
          </p:nvCxnSpPr>
          <p:spPr bwMode="auto">
            <a:xfrm flipV="1">
              <a:off x="4924681" y="1968702"/>
              <a:ext cx="745429" cy="2715046"/>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cxnSp>
          <p:nvCxnSpPr>
            <p:cNvPr id="25" name="Straight Arrow Connector 24"/>
            <p:cNvCxnSpPr>
              <a:stCxn id="10" idx="3"/>
            </p:cNvCxnSpPr>
            <p:nvPr/>
          </p:nvCxnSpPr>
          <p:spPr bwMode="auto">
            <a:xfrm flipV="1">
              <a:off x="4924681" y="4670534"/>
              <a:ext cx="849188" cy="13214"/>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grpSp>
      <p:grpSp>
        <p:nvGrpSpPr>
          <p:cNvPr id="26" name="Group 25"/>
          <p:cNvGrpSpPr/>
          <p:nvPr/>
        </p:nvGrpSpPr>
        <p:grpSpPr>
          <a:xfrm>
            <a:off x="139664" y="3028106"/>
            <a:ext cx="813426" cy="3624418"/>
            <a:chOff x="68753" y="1901575"/>
            <a:chExt cx="813426" cy="3624418"/>
          </a:xfrm>
        </p:grpSpPr>
        <p:grpSp>
          <p:nvGrpSpPr>
            <p:cNvPr id="27" name="Group 26"/>
            <p:cNvGrpSpPr>
              <a:grpSpLocks noChangeAspect="1"/>
            </p:cNvGrpSpPr>
            <p:nvPr/>
          </p:nvGrpSpPr>
          <p:grpSpPr>
            <a:xfrm>
              <a:off x="68753" y="1901575"/>
              <a:ext cx="813426" cy="551974"/>
              <a:chOff x="876299" y="4552950"/>
              <a:chExt cx="1333501" cy="904875"/>
            </a:xfrm>
          </p:grpSpPr>
          <p:sp>
            <p:nvSpPr>
              <p:cNvPr id="38" name="Rounded Rectangle 37"/>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err="1" smtClean="0">
                    <a:solidFill>
                      <a:srgbClr val="01020B"/>
                    </a:solidFill>
                  </a:rPr>
                  <a:t>DataN</a:t>
                </a:r>
                <a:r>
                  <a:rPr lang="en-US" sz="1200" b="1" dirty="0" err="1" smtClean="0">
                    <a:solidFill>
                      <a:prstClr val="black"/>
                    </a:solidFill>
                  </a:rPr>
                  <a:t>o</a:t>
                </a:r>
                <a:r>
                  <a:rPr lang="en-US" sz="1200" b="1" dirty="0" err="1" smtClean="0">
                    <a:solidFill>
                      <a:srgbClr val="01020B"/>
                    </a:solidFill>
                  </a:rPr>
                  <a:t>de</a:t>
                </a:r>
                <a:endParaRPr lang="en-US" sz="1200" b="1" dirty="0">
                  <a:solidFill>
                    <a:srgbClr val="01020B"/>
                  </a:solidFill>
                </a:endParaRPr>
              </a:p>
            </p:txBody>
          </p:sp>
          <p:sp>
            <p:nvSpPr>
              <p:cNvPr id="39" name="Rounded Rectangle 38"/>
              <p:cNvSpPr/>
              <p:nvPr/>
            </p:nvSpPr>
            <p:spPr bwMode="auto">
              <a:xfrm>
                <a:off x="1076325" y="5043487"/>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1020B"/>
                  </a:solidFill>
                </a:endParaRPr>
              </a:p>
            </p:txBody>
          </p:sp>
          <p:sp>
            <p:nvSpPr>
              <p:cNvPr id="40" name="Rounded Rectangle 39"/>
              <p:cNvSpPr/>
              <p:nvPr/>
            </p:nvSpPr>
            <p:spPr bwMode="auto">
              <a:xfrm>
                <a:off x="1404937" y="5043487"/>
                <a:ext cx="276225" cy="276225"/>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1020B"/>
                  </a:solidFill>
                </a:endParaRPr>
              </a:p>
            </p:txBody>
          </p:sp>
          <p:sp>
            <p:nvSpPr>
              <p:cNvPr id="41" name="Rounded Rectangle 40"/>
              <p:cNvSpPr/>
              <p:nvPr/>
            </p:nvSpPr>
            <p:spPr bwMode="auto">
              <a:xfrm>
                <a:off x="1743073" y="5043486"/>
                <a:ext cx="276225" cy="27622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1020B"/>
                  </a:solidFill>
                </a:endParaRPr>
              </a:p>
            </p:txBody>
          </p:sp>
        </p:grpSp>
        <p:grpSp>
          <p:nvGrpSpPr>
            <p:cNvPr id="28" name="Group 27"/>
            <p:cNvGrpSpPr>
              <a:grpSpLocks noChangeAspect="1"/>
            </p:cNvGrpSpPr>
            <p:nvPr/>
          </p:nvGrpSpPr>
          <p:grpSpPr>
            <a:xfrm>
              <a:off x="68753" y="3437797"/>
              <a:ext cx="813426" cy="551974"/>
              <a:chOff x="876299" y="4552950"/>
              <a:chExt cx="1333501" cy="904875"/>
            </a:xfrm>
          </p:grpSpPr>
          <p:sp>
            <p:nvSpPr>
              <p:cNvPr id="34" name="Rounded Rectangle 33"/>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err="1" smtClean="0">
                    <a:solidFill>
                      <a:srgbClr val="01020B"/>
                    </a:solidFill>
                  </a:rPr>
                  <a:t>DataNode</a:t>
                </a:r>
                <a:endParaRPr lang="en-US" sz="1200" b="1" dirty="0">
                  <a:solidFill>
                    <a:srgbClr val="01020B"/>
                  </a:solidFill>
                </a:endParaRPr>
              </a:p>
            </p:txBody>
          </p:sp>
          <p:sp>
            <p:nvSpPr>
              <p:cNvPr id="35" name="Rounded Rectangle 34"/>
              <p:cNvSpPr/>
              <p:nvPr/>
            </p:nvSpPr>
            <p:spPr bwMode="auto">
              <a:xfrm>
                <a:off x="1076325" y="5043487"/>
                <a:ext cx="276225" cy="276225"/>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1020B"/>
                  </a:solidFill>
                </a:endParaRPr>
              </a:p>
            </p:txBody>
          </p:sp>
          <p:sp>
            <p:nvSpPr>
              <p:cNvPr id="36" name="Rounded Rectangle 35"/>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1020B"/>
                  </a:solidFill>
                </a:endParaRPr>
              </a:p>
            </p:txBody>
          </p:sp>
          <p:sp>
            <p:nvSpPr>
              <p:cNvPr id="37" name="Rounded Rectangle 36"/>
              <p:cNvSpPr/>
              <p:nvPr/>
            </p:nvSpPr>
            <p:spPr bwMode="auto">
              <a:xfrm>
                <a:off x="1743073" y="5043486"/>
                <a:ext cx="276225" cy="27622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1020B"/>
                  </a:solidFill>
                </a:endParaRPr>
              </a:p>
            </p:txBody>
          </p:sp>
        </p:grpSp>
        <p:grpSp>
          <p:nvGrpSpPr>
            <p:cNvPr id="29" name="Group 28"/>
            <p:cNvGrpSpPr>
              <a:grpSpLocks noChangeAspect="1"/>
            </p:cNvGrpSpPr>
            <p:nvPr/>
          </p:nvGrpSpPr>
          <p:grpSpPr>
            <a:xfrm>
              <a:off x="68753" y="4974019"/>
              <a:ext cx="813426" cy="551974"/>
              <a:chOff x="876299" y="4552949"/>
              <a:chExt cx="1333501" cy="904875"/>
            </a:xfrm>
          </p:grpSpPr>
          <p:sp>
            <p:nvSpPr>
              <p:cNvPr id="30" name="Rounded Rectangle 29"/>
              <p:cNvSpPr/>
              <p:nvPr/>
            </p:nvSpPr>
            <p:spPr bwMode="auto">
              <a:xfrm>
                <a:off x="876299" y="4552949"/>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err="1" smtClean="0">
                    <a:solidFill>
                      <a:srgbClr val="01020B"/>
                    </a:solidFill>
                  </a:rPr>
                  <a:t>DataNode</a:t>
                </a:r>
                <a:endParaRPr lang="en-US" sz="1200" b="1" dirty="0">
                  <a:solidFill>
                    <a:srgbClr val="01020B"/>
                  </a:solidFill>
                </a:endParaRPr>
              </a:p>
            </p:txBody>
          </p:sp>
          <p:sp>
            <p:nvSpPr>
              <p:cNvPr id="31" name="Rounded Rectangle 30"/>
              <p:cNvSpPr/>
              <p:nvPr/>
            </p:nvSpPr>
            <p:spPr bwMode="auto">
              <a:xfrm>
                <a:off x="1076325" y="5043487"/>
                <a:ext cx="276225" cy="27622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1020B"/>
                  </a:solidFill>
                </a:endParaRPr>
              </a:p>
            </p:txBody>
          </p:sp>
          <p:sp>
            <p:nvSpPr>
              <p:cNvPr id="32" name="Rounded Rectangle 31"/>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1020B"/>
                  </a:solidFill>
                </a:endParaRPr>
              </a:p>
            </p:txBody>
          </p:sp>
          <p:sp>
            <p:nvSpPr>
              <p:cNvPr id="33" name="Rounded Rectangle 32"/>
              <p:cNvSpPr/>
              <p:nvPr/>
            </p:nvSpPr>
            <p:spPr bwMode="auto">
              <a:xfrm>
                <a:off x="1743073" y="5043486"/>
                <a:ext cx="276225" cy="27622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1020B"/>
                  </a:solidFill>
                </a:endParaRPr>
              </a:p>
            </p:txBody>
          </p:sp>
        </p:grpSp>
      </p:grpSp>
      <p:grpSp>
        <p:nvGrpSpPr>
          <p:cNvPr id="42" name="Group 41"/>
          <p:cNvGrpSpPr/>
          <p:nvPr/>
        </p:nvGrpSpPr>
        <p:grpSpPr>
          <a:xfrm>
            <a:off x="388489" y="2506225"/>
            <a:ext cx="3243851" cy="3908810"/>
            <a:chOff x="307952" y="1303506"/>
            <a:chExt cx="3243851" cy="3908810"/>
          </a:xfrm>
        </p:grpSpPr>
        <p:grpSp>
          <p:nvGrpSpPr>
            <p:cNvPr id="43" name="Group 42"/>
            <p:cNvGrpSpPr/>
            <p:nvPr/>
          </p:nvGrpSpPr>
          <p:grpSpPr>
            <a:xfrm>
              <a:off x="307952" y="1303506"/>
              <a:ext cx="3243851" cy="3908810"/>
              <a:chOff x="307952" y="1303506"/>
              <a:chExt cx="3243851" cy="3908810"/>
            </a:xfrm>
          </p:grpSpPr>
          <p:grpSp>
            <p:nvGrpSpPr>
              <p:cNvPr id="45" name="Group 44"/>
              <p:cNvGrpSpPr/>
              <p:nvPr/>
            </p:nvGrpSpPr>
            <p:grpSpPr>
              <a:xfrm>
                <a:off x="307952" y="1303506"/>
                <a:ext cx="3011101" cy="3908810"/>
                <a:chOff x="307952" y="1303506"/>
                <a:chExt cx="3011101" cy="3908810"/>
              </a:xfrm>
            </p:grpSpPr>
            <p:grpSp>
              <p:nvGrpSpPr>
                <p:cNvPr id="47" name="Group 46"/>
                <p:cNvGrpSpPr/>
                <p:nvPr/>
              </p:nvGrpSpPr>
              <p:grpSpPr>
                <a:xfrm>
                  <a:off x="349636" y="4254120"/>
                  <a:ext cx="2969417" cy="914400"/>
                  <a:chOff x="349636" y="4254120"/>
                  <a:chExt cx="2969417" cy="914400"/>
                </a:xfrm>
              </p:grpSpPr>
              <p:sp>
                <p:nvSpPr>
                  <p:cNvPr id="60" name="Rounded Rectangle 59"/>
                  <p:cNvSpPr/>
                  <p:nvPr/>
                </p:nvSpPr>
                <p:spPr bwMode="auto">
                  <a:xfrm>
                    <a:off x="1490253" y="4254120"/>
                    <a:ext cx="1828800" cy="914400"/>
                  </a:xfrm>
                  <a:prstGeom prst="roundRect">
                    <a:avLst/>
                  </a:prstGeom>
                  <a:solidFill>
                    <a:schemeClr val="accent2">
                      <a:lumMod val="40000"/>
                      <a:lumOff val="60000"/>
                    </a:schemeClr>
                  </a:solidFill>
                  <a:ln>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b="1" dirty="0" smtClean="0">
                        <a:solidFill>
                          <a:schemeClr val="bg1"/>
                        </a:solidFill>
                      </a:rPr>
                      <a:t>Mapper</a:t>
                    </a:r>
                    <a:endParaRPr lang="en-US" b="1" dirty="0">
                      <a:solidFill>
                        <a:schemeClr val="bg1"/>
                      </a:solidFill>
                    </a:endParaRPr>
                  </a:p>
                </p:txBody>
              </p:sp>
              <p:sp>
                <p:nvSpPr>
                  <p:cNvPr id="61" name="TextBox 60"/>
                  <p:cNvSpPr txBox="1"/>
                  <p:nvPr/>
                </p:nvSpPr>
                <p:spPr>
                  <a:xfrm>
                    <a:off x="349636" y="4330707"/>
                    <a:ext cx="1169103" cy="307777"/>
                  </a:xfrm>
                  <a:prstGeom prst="rect">
                    <a:avLst/>
                  </a:prstGeom>
                  <a:noFill/>
                </p:spPr>
                <p:txBody>
                  <a:bodyPr wrap="none" rtlCol="0" anchor="t" anchorCtr="0">
                    <a:spAutoFit/>
                  </a:bodyPr>
                  <a:lstStyle/>
                  <a:p>
                    <a:pPr fontAlgn="base">
                      <a:spcBef>
                        <a:spcPct val="0"/>
                      </a:spcBef>
                      <a:spcAft>
                        <a:spcPct val="0"/>
                      </a:spcAft>
                    </a:pPr>
                    <a:r>
                      <a:rPr lang="en-US" sz="1400" dirty="0" smtClean="0">
                        <a:solidFill>
                          <a:srgbClr val="FFFF00"/>
                        </a:solidFill>
                        <a:ea typeface="ＭＳ Ｐゴシック" charset="-128"/>
                      </a:rPr>
                      <a:t>&lt;customer&gt;</a:t>
                    </a:r>
                  </a:p>
                </p:txBody>
              </p:sp>
            </p:grpSp>
            <p:grpSp>
              <p:nvGrpSpPr>
                <p:cNvPr id="48" name="Group 47"/>
                <p:cNvGrpSpPr/>
                <p:nvPr/>
              </p:nvGrpSpPr>
              <p:grpSpPr>
                <a:xfrm>
                  <a:off x="307952" y="1303506"/>
                  <a:ext cx="3011101" cy="3908810"/>
                  <a:chOff x="307952" y="1303506"/>
                  <a:chExt cx="3011101" cy="3908810"/>
                </a:xfrm>
              </p:grpSpPr>
              <p:grpSp>
                <p:nvGrpSpPr>
                  <p:cNvPr id="49" name="Group 48"/>
                  <p:cNvGrpSpPr/>
                  <p:nvPr/>
                </p:nvGrpSpPr>
                <p:grpSpPr>
                  <a:xfrm>
                    <a:off x="307952" y="1303506"/>
                    <a:ext cx="3011101" cy="914400"/>
                    <a:chOff x="307952" y="1303506"/>
                    <a:chExt cx="3011101" cy="914400"/>
                  </a:xfrm>
                </p:grpSpPr>
                <p:sp>
                  <p:nvSpPr>
                    <p:cNvPr id="58" name="Rounded Rectangle 57"/>
                    <p:cNvSpPr/>
                    <p:nvPr/>
                  </p:nvSpPr>
                  <p:spPr bwMode="auto">
                    <a:xfrm>
                      <a:off x="1490253" y="1303506"/>
                      <a:ext cx="1828800" cy="914400"/>
                    </a:xfrm>
                    <a:prstGeom prst="roundRect">
                      <a:avLst/>
                    </a:prstGeom>
                    <a:solidFill>
                      <a:schemeClr val="accent2">
                        <a:lumMod val="40000"/>
                        <a:lumOff val="60000"/>
                      </a:schemeClr>
                    </a:solidFill>
                    <a:ln>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b="1" dirty="0" smtClean="0">
                          <a:solidFill>
                            <a:schemeClr val="bg1"/>
                          </a:solidFill>
                        </a:rPr>
                        <a:t>Mapper</a:t>
                      </a:r>
                    </a:p>
                    <a:p>
                      <a:pPr algn="ctr" fontAlgn="base">
                        <a:spcBef>
                          <a:spcPct val="0"/>
                        </a:spcBef>
                        <a:spcAft>
                          <a:spcPct val="0"/>
                        </a:spcAft>
                      </a:pPr>
                      <a:endParaRPr lang="en-US" sz="1400" b="1" dirty="0" smtClean="0">
                        <a:solidFill>
                          <a:schemeClr val="bg1"/>
                        </a:solidFill>
                        <a:latin typeface="Courier New" pitchFamily="49" charset="0"/>
                        <a:cs typeface="Courier New" pitchFamily="49" charset="0"/>
                      </a:endParaRPr>
                    </a:p>
                    <a:p>
                      <a:pPr algn="ctr" fontAlgn="base">
                        <a:spcBef>
                          <a:spcPct val="0"/>
                        </a:spcBef>
                        <a:spcAft>
                          <a:spcPct val="0"/>
                        </a:spcAft>
                      </a:pPr>
                      <a:r>
                        <a:rPr lang="en-US" sz="1400"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C_ACCTBAL </a:t>
                      </a:r>
                      <a:r>
                        <a:rPr lang="en-US" b="1" dirty="0">
                          <a:solidFill>
                            <a:schemeClr val="bg1"/>
                          </a:solidFill>
                          <a:latin typeface="Courier New" pitchFamily="49" charset="0"/>
                          <a:cs typeface="Courier New" pitchFamily="49" charset="0"/>
                        </a:rPr>
                        <a:t>&lt; 0 </a:t>
                      </a:r>
                      <a:endParaRPr lang="en-US" b="1" dirty="0" smtClean="0">
                        <a:solidFill>
                          <a:schemeClr val="bg1"/>
                        </a:solidFill>
                        <a:latin typeface="Courier New" pitchFamily="49" charset="0"/>
                        <a:cs typeface="Courier New" pitchFamily="49" charset="0"/>
                      </a:endParaRPr>
                    </a:p>
                    <a:p>
                      <a:pPr algn="ctr" fontAlgn="base">
                        <a:spcBef>
                          <a:spcPct val="0"/>
                        </a:spcBef>
                        <a:spcAft>
                          <a:spcPct val="0"/>
                        </a:spcAft>
                      </a:pPr>
                      <a:r>
                        <a:rPr lang="en-US" sz="1400" b="1" dirty="0" smtClean="0">
                          <a:solidFill>
                            <a:schemeClr val="bg1"/>
                          </a:solidFill>
                          <a:latin typeface="Courier New" pitchFamily="49" charset="0"/>
                          <a:cs typeface="Courier New" pitchFamily="49" charset="0"/>
                        </a:rPr>
                        <a:t/>
                      </a:r>
                      <a:br>
                        <a:rPr lang="en-US" sz="1400" b="1" dirty="0" smtClean="0">
                          <a:solidFill>
                            <a:schemeClr val="bg1"/>
                          </a:solidFill>
                          <a:latin typeface="Courier New" pitchFamily="49" charset="0"/>
                          <a:cs typeface="Courier New" pitchFamily="49" charset="0"/>
                        </a:rPr>
                      </a:br>
                      <a:r>
                        <a:rPr lang="en-US" sz="1600" b="1" dirty="0">
                          <a:solidFill>
                            <a:schemeClr val="bg1"/>
                          </a:solidFill>
                          <a:latin typeface="Courier New" pitchFamily="49" charset="0"/>
                          <a:cs typeface="Courier New" pitchFamily="49" charset="0"/>
                        </a:rPr>
                        <a:t/>
                      </a:r>
                      <a:br>
                        <a:rPr lang="en-US" sz="1600" b="1" dirty="0">
                          <a:solidFill>
                            <a:schemeClr val="bg1"/>
                          </a:solidFill>
                          <a:latin typeface="Courier New" pitchFamily="49" charset="0"/>
                          <a:cs typeface="Courier New" pitchFamily="49" charset="0"/>
                        </a:rPr>
                      </a:br>
                      <a:endParaRPr lang="en-US" sz="1600" b="1" dirty="0" smtClean="0">
                        <a:solidFill>
                          <a:schemeClr val="bg1"/>
                        </a:solidFill>
                        <a:effectLst>
                          <a:outerShdw blurRad="38100" dist="38100" dir="2700000" algn="tl">
                            <a:srgbClr val="000000">
                              <a:alpha val="43137"/>
                            </a:srgbClr>
                          </a:outerShdw>
                        </a:effectLst>
                      </a:endParaRPr>
                    </a:p>
                    <a:p>
                      <a:pPr algn="ctr" fontAlgn="base">
                        <a:spcBef>
                          <a:spcPct val="0"/>
                        </a:spcBef>
                        <a:spcAft>
                          <a:spcPct val="0"/>
                        </a:spcAft>
                      </a:pPr>
                      <a:endParaRPr lang="en-US" sz="1600" b="1" dirty="0">
                        <a:solidFill>
                          <a:prstClr val="white"/>
                        </a:solidFill>
                        <a:effectLst>
                          <a:outerShdw blurRad="38100" dist="38100" dir="2700000" algn="tl">
                            <a:srgbClr val="000000">
                              <a:alpha val="43137"/>
                            </a:srgbClr>
                          </a:outerShdw>
                        </a:effectLst>
                      </a:endParaRPr>
                    </a:p>
                  </p:txBody>
                </p:sp>
                <p:sp>
                  <p:nvSpPr>
                    <p:cNvPr id="59" name="TextBox 58"/>
                    <p:cNvSpPr txBox="1"/>
                    <p:nvPr/>
                  </p:nvSpPr>
                  <p:spPr>
                    <a:xfrm>
                      <a:off x="307952" y="1382229"/>
                      <a:ext cx="1169103" cy="307777"/>
                    </a:xfrm>
                    <a:prstGeom prst="rect">
                      <a:avLst/>
                    </a:prstGeom>
                    <a:noFill/>
                  </p:spPr>
                  <p:txBody>
                    <a:bodyPr wrap="none" rtlCol="0" anchor="t" anchorCtr="0">
                      <a:spAutoFit/>
                    </a:bodyPr>
                    <a:lstStyle/>
                    <a:p>
                      <a:pPr fontAlgn="base">
                        <a:spcBef>
                          <a:spcPct val="0"/>
                        </a:spcBef>
                        <a:spcAft>
                          <a:spcPct val="0"/>
                        </a:spcAft>
                      </a:pPr>
                      <a:r>
                        <a:rPr lang="en-US" sz="1400" dirty="0" smtClean="0">
                          <a:solidFill>
                            <a:srgbClr val="FFFF00"/>
                          </a:solidFill>
                          <a:ea typeface="ＭＳ Ｐゴシック" charset="-128"/>
                        </a:rPr>
                        <a:t>&lt;customer&gt;</a:t>
                      </a:r>
                    </a:p>
                  </p:txBody>
                </p:sp>
              </p:grpSp>
              <p:grpSp>
                <p:nvGrpSpPr>
                  <p:cNvPr id="50" name="Group 49"/>
                  <p:cNvGrpSpPr/>
                  <p:nvPr/>
                </p:nvGrpSpPr>
                <p:grpSpPr>
                  <a:xfrm>
                    <a:off x="383334" y="2778813"/>
                    <a:ext cx="2935719" cy="914400"/>
                    <a:chOff x="383334" y="2778813"/>
                    <a:chExt cx="2935719" cy="914400"/>
                  </a:xfrm>
                </p:grpSpPr>
                <p:sp>
                  <p:nvSpPr>
                    <p:cNvPr id="56" name="Rounded Rectangle 55"/>
                    <p:cNvSpPr/>
                    <p:nvPr/>
                  </p:nvSpPr>
                  <p:spPr bwMode="auto">
                    <a:xfrm>
                      <a:off x="1490253" y="2778813"/>
                      <a:ext cx="1828800" cy="914400"/>
                    </a:xfrm>
                    <a:prstGeom prst="roundRect">
                      <a:avLst/>
                    </a:prstGeom>
                    <a:solidFill>
                      <a:schemeClr val="accent2">
                        <a:lumMod val="40000"/>
                        <a:lumOff val="60000"/>
                      </a:schemeClr>
                    </a:solidFill>
                    <a:ln>
                      <a:solidFill>
                        <a:schemeClr val="bg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b="1" dirty="0" smtClean="0">
                          <a:solidFill>
                            <a:schemeClr val="bg1"/>
                          </a:solidFill>
                        </a:rPr>
                        <a:t>Mapper</a:t>
                      </a:r>
                      <a:endParaRPr lang="en-US" b="1" dirty="0">
                        <a:solidFill>
                          <a:schemeClr val="bg1"/>
                        </a:solidFill>
                      </a:endParaRPr>
                    </a:p>
                  </p:txBody>
                </p:sp>
                <p:sp>
                  <p:nvSpPr>
                    <p:cNvPr id="57" name="TextBox 56"/>
                    <p:cNvSpPr txBox="1"/>
                    <p:nvPr/>
                  </p:nvSpPr>
                  <p:spPr>
                    <a:xfrm>
                      <a:off x="383334" y="2842816"/>
                      <a:ext cx="1169103" cy="307777"/>
                    </a:xfrm>
                    <a:prstGeom prst="rect">
                      <a:avLst/>
                    </a:prstGeom>
                    <a:noFill/>
                  </p:spPr>
                  <p:txBody>
                    <a:bodyPr wrap="none" rtlCol="0" anchor="t" anchorCtr="0">
                      <a:spAutoFit/>
                    </a:bodyPr>
                    <a:lstStyle/>
                    <a:p>
                      <a:pPr fontAlgn="base">
                        <a:spcBef>
                          <a:spcPct val="0"/>
                        </a:spcBef>
                        <a:spcAft>
                          <a:spcPct val="0"/>
                        </a:spcAft>
                      </a:pPr>
                      <a:r>
                        <a:rPr lang="en-US" sz="1400" dirty="0" smtClean="0">
                          <a:solidFill>
                            <a:srgbClr val="FFFF00"/>
                          </a:solidFill>
                          <a:ea typeface="ＭＳ Ｐゴシック" charset="-128"/>
                        </a:rPr>
                        <a:t>&lt;customer&gt;</a:t>
                      </a:r>
                    </a:p>
                  </p:txBody>
                </p:sp>
              </p:grpSp>
              <p:cxnSp>
                <p:nvCxnSpPr>
                  <p:cNvPr id="51" name="Straight Arrow Connector 50"/>
                  <p:cNvCxnSpPr/>
                  <p:nvPr/>
                </p:nvCxnSpPr>
                <p:spPr bwMode="auto">
                  <a:xfrm flipV="1">
                    <a:off x="919017" y="1634506"/>
                    <a:ext cx="563498" cy="516477"/>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cxnSp>
                <p:nvCxnSpPr>
                  <p:cNvPr id="52" name="Straight Arrow Connector 51"/>
                  <p:cNvCxnSpPr/>
                  <p:nvPr/>
                </p:nvCxnSpPr>
                <p:spPr bwMode="auto">
                  <a:xfrm flipV="1">
                    <a:off x="882179" y="3173740"/>
                    <a:ext cx="563498" cy="516477"/>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cxnSp>
                <p:nvCxnSpPr>
                  <p:cNvPr id="53" name="Straight Arrow Connector 52"/>
                  <p:cNvCxnSpPr/>
                  <p:nvPr/>
                </p:nvCxnSpPr>
                <p:spPr bwMode="auto">
                  <a:xfrm flipV="1">
                    <a:off x="926755" y="4695839"/>
                    <a:ext cx="563498" cy="516477"/>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cxnSp>
                <p:nvCxnSpPr>
                  <p:cNvPr id="54" name="Straight Arrow Connector 53"/>
                  <p:cNvCxnSpPr/>
                  <p:nvPr/>
                </p:nvCxnSpPr>
                <p:spPr bwMode="auto">
                  <a:xfrm>
                    <a:off x="892504" y="3690217"/>
                    <a:ext cx="563498" cy="516477"/>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cxnSp>
                <p:nvCxnSpPr>
                  <p:cNvPr id="55" name="Straight Arrow Connector 54"/>
                  <p:cNvCxnSpPr/>
                  <p:nvPr/>
                </p:nvCxnSpPr>
                <p:spPr bwMode="auto">
                  <a:xfrm>
                    <a:off x="892504" y="2158818"/>
                    <a:ext cx="563498" cy="516477"/>
                  </a:xfrm>
                  <a:prstGeom prst="straightConnector1">
                    <a:avLst/>
                  </a:prstGeom>
                  <a:solidFill>
                    <a:schemeClr val="accent1"/>
                  </a:solidFill>
                  <a:ln w="19050" cap="flat" cmpd="sng" algn="ctr">
                    <a:solidFill>
                      <a:srgbClr val="FFFF00"/>
                    </a:solidFill>
                    <a:prstDash val="dash"/>
                    <a:round/>
                    <a:headEnd type="none" w="med" len="med"/>
                    <a:tailEnd type="triangle" w="med" len="med"/>
                  </a:ln>
                  <a:effectLst/>
                </p:spPr>
              </p:cxnSp>
            </p:grpSp>
          </p:grpSp>
          <p:sp>
            <p:nvSpPr>
              <p:cNvPr id="46" name="Rectangle 45"/>
              <p:cNvSpPr/>
              <p:nvPr/>
            </p:nvSpPr>
            <p:spPr>
              <a:xfrm>
                <a:off x="1437122" y="3313924"/>
                <a:ext cx="2114681" cy="369332"/>
              </a:xfrm>
              <a:prstGeom prst="rect">
                <a:avLst/>
              </a:prstGeom>
            </p:spPr>
            <p:txBody>
              <a:bodyPr wrap="none">
                <a:spAutoFit/>
              </a:bodyPr>
              <a:lstStyle/>
              <a:p>
                <a:r>
                  <a:rPr lang="en-US" b="1" dirty="0">
                    <a:solidFill>
                      <a:schemeClr val="bg1"/>
                    </a:solidFill>
                    <a:latin typeface="Courier New" pitchFamily="49" charset="0"/>
                    <a:cs typeface="Courier New" pitchFamily="49" charset="0"/>
                  </a:rPr>
                  <a:t>C_ACCTBAL &lt; 0 </a:t>
                </a:r>
                <a:endParaRPr lang="en-US" dirty="0"/>
              </a:p>
            </p:txBody>
          </p:sp>
        </p:grpSp>
        <p:sp>
          <p:nvSpPr>
            <p:cNvPr id="44" name="Rectangle 43"/>
            <p:cNvSpPr/>
            <p:nvPr/>
          </p:nvSpPr>
          <p:spPr>
            <a:xfrm>
              <a:off x="1437122" y="4717520"/>
              <a:ext cx="2114681" cy="369332"/>
            </a:xfrm>
            <a:prstGeom prst="rect">
              <a:avLst/>
            </a:prstGeom>
          </p:spPr>
          <p:txBody>
            <a:bodyPr wrap="none">
              <a:spAutoFit/>
            </a:bodyPr>
            <a:lstStyle/>
            <a:p>
              <a:r>
                <a:rPr lang="en-US" b="1" dirty="0">
                  <a:solidFill>
                    <a:schemeClr val="bg1"/>
                  </a:solidFill>
                  <a:latin typeface="Courier New" pitchFamily="49" charset="0"/>
                  <a:cs typeface="Courier New" pitchFamily="49" charset="0"/>
                </a:rPr>
                <a:t>C_ACCTBAL &lt; 0 </a:t>
              </a:r>
              <a:endParaRPr lang="en-US" dirty="0"/>
            </a:p>
          </p:txBody>
        </p:sp>
      </p:grpSp>
      <p:grpSp>
        <p:nvGrpSpPr>
          <p:cNvPr id="62" name="Group 61"/>
          <p:cNvGrpSpPr/>
          <p:nvPr/>
        </p:nvGrpSpPr>
        <p:grpSpPr>
          <a:xfrm>
            <a:off x="5848310" y="5195733"/>
            <a:ext cx="2554097" cy="1030142"/>
            <a:chOff x="5816592" y="3280187"/>
            <a:chExt cx="2554097" cy="1030142"/>
          </a:xfrm>
        </p:grpSpPr>
        <p:sp>
          <p:nvSpPr>
            <p:cNvPr id="63" name="Rounded Rectangle 62"/>
            <p:cNvSpPr/>
            <p:nvPr/>
          </p:nvSpPr>
          <p:spPr bwMode="auto">
            <a:xfrm>
              <a:off x="5852818" y="3280187"/>
              <a:ext cx="1060315" cy="428017"/>
            </a:xfrm>
            <a:prstGeom prst="roundRect">
              <a:avLst/>
            </a:prstGeom>
            <a:solidFill>
              <a:srgbClr val="D7D200"/>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smtClean="0">
                  <a:solidFill>
                    <a:srgbClr val="01020B"/>
                  </a:solidFill>
                </a:rPr>
                <a:t>Reducer</a:t>
              </a:r>
              <a:endParaRPr lang="en-US" sz="1600" b="1" dirty="0">
                <a:solidFill>
                  <a:srgbClr val="01020B"/>
                </a:solidFill>
              </a:endParaRPr>
            </a:p>
          </p:txBody>
        </p:sp>
        <p:grpSp>
          <p:nvGrpSpPr>
            <p:cNvPr id="64" name="Group 63"/>
            <p:cNvGrpSpPr/>
            <p:nvPr/>
          </p:nvGrpSpPr>
          <p:grpSpPr>
            <a:xfrm>
              <a:off x="5816592" y="3768003"/>
              <a:ext cx="2554097" cy="542326"/>
              <a:chOff x="5816592" y="3768003"/>
              <a:chExt cx="2554097" cy="542326"/>
            </a:xfrm>
          </p:grpSpPr>
          <p:sp>
            <p:nvSpPr>
              <p:cNvPr id="65" name="TextBox 64"/>
              <p:cNvSpPr txBox="1"/>
              <p:nvPr/>
            </p:nvSpPr>
            <p:spPr>
              <a:xfrm>
                <a:off x="5816592" y="3768003"/>
                <a:ext cx="2248885" cy="307777"/>
              </a:xfrm>
              <a:prstGeom prst="rect">
                <a:avLst/>
              </a:prstGeom>
              <a:noFill/>
            </p:spPr>
            <p:txBody>
              <a:bodyPr wrap="none" rtlCol="0">
                <a:spAutoFit/>
              </a:bodyPr>
              <a:lstStyle/>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chemeClr val="accent6">
                        <a:lumMod val="60000"/>
                        <a:lumOff val="40000"/>
                      </a:schemeClr>
                    </a:solidFill>
                    <a:ea typeface="ＭＳ Ｐゴシック" charset="-128"/>
                  </a:rPr>
                  <a:t>FRA</a:t>
                </a:r>
                <a:r>
                  <a:rPr lang="en-US" sz="1400" dirty="0">
                    <a:solidFill>
                      <a:srgbClr val="FFFF00"/>
                    </a:solidFill>
                    <a:ea typeface="ＭＳ Ｐゴシック" charset="-128"/>
                  </a:rPr>
                  <a:t>, </a:t>
                </a:r>
                <a:r>
                  <a:rPr lang="en-US" sz="1400" dirty="0" smtClean="0">
                    <a:solidFill>
                      <a:srgbClr val="FFFF00"/>
                    </a:solidFill>
                    <a:ea typeface="ＭＳ Ｐゴシック" charset="-128"/>
                  </a:rPr>
                  <a:t>list ($-52, $-91, …)&gt;</a:t>
                </a:r>
              </a:p>
            </p:txBody>
          </p:sp>
          <p:sp>
            <p:nvSpPr>
              <p:cNvPr id="66" name="TextBox 65"/>
              <p:cNvSpPr txBox="1"/>
              <p:nvPr/>
            </p:nvSpPr>
            <p:spPr>
              <a:xfrm>
                <a:off x="5816592" y="4002552"/>
                <a:ext cx="2554097" cy="307777"/>
              </a:xfrm>
              <a:prstGeom prst="rect">
                <a:avLst/>
              </a:prstGeom>
              <a:noFill/>
            </p:spPr>
            <p:txBody>
              <a:bodyPr wrap="none" rtlCol="0">
                <a:spAutoFit/>
              </a:bodyPr>
              <a:lstStyle/>
              <a:p>
                <a:pPr fontAlgn="base">
                  <a:spcBef>
                    <a:spcPct val="0"/>
                  </a:spcBef>
                  <a:spcAft>
                    <a:spcPct val="0"/>
                  </a:spcAft>
                </a:pPr>
                <a:r>
                  <a:rPr lang="en-US" sz="1400" dirty="0" smtClean="0">
                    <a:solidFill>
                      <a:srgbClr val="FFFF00"/>
                    </a:solidFill>
                    <a:ea typeface="ＭＳ Ｐゴシック" charset="-128"/>
                  </a:rPr>
                  <a:t>&lt;</a:t>
                </a:r>
                <a:r>
                  <a:rPr lang="en-US" sz="1400" dirty="0" smtClean="0">
                    <a:solidFill>
                      <a:schemeClr val="accent2">
                        <a:lumMod val="60000"/>
                        <a:lumOff val="40000"/>
                      </a:schemeClr>
                    </a:solidFill>
                    <a:ea typeface="ＭＳ Ｐゴシック" charset="-128"/>
                  </a:rPr>
                  <a:t>UK</a:t>
                </a:r>
                <a:r>
                  <a:rPr lang="en-US" sz="1400" dirty="0">
                    <a:solidFill>
                      <a:srgbClr val="FFFF00"/>
                    </a:solidFill>
                    <a:ea typeface="ＭＳ Ｐゴシック" charset="-128"/>
                  </a:rPr>
                  <a:t>, </a:t>
                </a:r>
                <a:r>
                  <a:rPr lang="en-US" sz="1400" dirty="0" smtClean="0">
                    <a:solidFill>
                      <a:srgbClr val="FFFF00"/>
                    </a:solidFill>
                    <a:ea typeface="ＭＳ Ｐゴシック" charset="-128"/>
                  </a:rPr>
                  <a:t>list($-62, $-5, $-45, …)&gt;</a:t>
                </a:r>
              </a:p>
            </p:txBody>
          </p:sp>
        </p:grpSp>
      </p:grpSp>
      <p:grpSp>
        <p:nvGrpSpPr>
          <p:cNvPr id="78" name="Group 77"/>
          <p:cNvGrpSpPr/>
          <p:nvPr/>
        </p:nvGrpSpPr>
        <p:grpSpPr>
          <a:xfrm>
            <a:off x="7539814" y="3922270"/>
            <a:ext cx="1613330" cy="1036086"/>
            <a:chOff x="7701470" y="3829674"/>
            <a:chExt cx="1613330" cy="894726"/>
          </a:xfrm>
        </p:grpSpPr>
        <p:sp>
          <p:nvSpPr>
            <p:cNvPr id="11" name="Rectangle 10"/>
            <p:cNvSpPr/>
            <p:nvPr/>
          </p:nvSpPr>
          <p:spPr bwMode="auto">
            <a:xfrm>
              <a:off x="7772400" y="3829674"/>
              <a:ext cx="1328816" cy="894726"/>
            </a:xfrm>
            <a:prstGeom prst="rect">
              <a:avLst/>
            </a:prstGeom>
            <a:solidFill>
              <a:schemeClr val="tx2"/>
            </a:solid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US" b="1" dirty="0">
                <a:solidFill>
                  <a:schemeClr val="bg1"/>
                </a:solidFill>
                <a:effectLst>
                  <a:outerShdw blurRad="38100" dist="38100" dir="2700000" algn="tl">
                    <a:srgbClr val="000000">
                      <a:alpha val="43137"/>
                    </a:srgbClr>
                  </a:outerShdw>
                </a:effectLst>
                <a:ea typeface="ＭＳ Ｐゴシック" charset="-128"/>
              </a:endParaRPr>
            </a:p>
          </p:txBody>
        </p:sp>
        <p:grpSp>
          <p:nvGrpSpPr>
            <p:cNvPr id="71" name="Group 70"/>
            <p:cNvGrpSpPr/>
            <p:nvPr/>
          </p:nvGrpSpPr>
          <p:grpSpPr>
            <a:xfrm>
              <a:off x="7701470" y="3960485"/>
              <a:ext cx="1613330" cy="702598"/>
              <a:chOff x="7515484" y="2246849"/>
              <a:chExt cx="1742158" cy="702598"/>
            </a:xfrm>
          </p:grpSpPr>
          <p:sp>
            <p:nvSpPr>
              <p:cNvPr id="68" name="TextBox 67"/>
              <p:cNvSpPr txBox="1"/>
              <p:nvPr/>
            </p:nvSpPr>
            <p:spPr>
              <a:xfrm>
                <a:off x="7515484" y="2246849"/>
                <a:ext cx="1622298" cy="307777"/>
              </a:xfrm>
              <a:prstGeom prst="rect">
                <a:avLst/>
              </a:prstGeom>
              <a:noFill/>
            </p:spPr>
            <p:txBody>
              <a:bodyPr wrap="none" rtlCol="0">
                <a:spAutoFit/>
              </a:bodyPr>
              <a:lstStyle/>
              <a:p>
                <a:pPr fontAlgn="base">
                  <a:spcBef>
                    <a:spcPct val="0"/>
                  </a:spcBef>
                  <a:spcAft>
                    <a:spcPct val="0"/>
                  </a:spcAft>
                </a:pPr>
                <a:r>
                  <a:rPr lang="en-US" sz="1400" b="1" dirty="0" smtClean="0">
                    <a:solidFill>
                      <a:schemeClr val="bg1"/>
                    </a:solidFill>
                    <a:ea typeface="ＭＳ Ｐゴシック" charset="-128"/>
                  </a:rPr>
                  <a:t>&lt;</a:t>
                </a:r>
                <a:r>
                  <a:rPr lang="en-US" sz="1400" b="1" dirty="0" smtClean="0">
                    <a:solidFill>
                      <a:srgbClr val="FF0000"/>
                    </a:solidFill>
                    <a:ea typeface="ＭＳ Ｐゴシック" charset="-128"/>
                  </a:rPr>
                  <a:t>US</a:t>
                </a:r>
                <a:r>
                  <a:rPr lang="en-US" sz="1400" b="1" dirty="0" smtClean="0">
                    <a:solidFill>
                      <a:schemeClr val="bg1"/>
                    </a:solidFill>
                    <a:ea typeface="ＭＳ Ｐゴシック" charset="-128"/>
                  </a:rPr>
                  <a:t>, $-975.21&gt;</a:t>
                </a:r>
              </a:p>
            </p:txBody>
          </p:sp>
          <p:sp>
            <p:nvSpPr>
              <p:cNvPr id="69" name="TextBox 68"/>
              <p:cNvSpPr txBox="1"/>
              <p:nvPr/>
            </p:nvSpPr>
            <p:spPr>
              <a:xfrm>
                <a:off x="7515488" y="2641671"/>
                <a:ext cx="1742154" cy="307776"/>
              </a:xfrm>
              <a:prstGeom prst="rect">
                <a:avLst/>
              </a:prstGeom>
              <a:noFill/>
            </p:spPr>
            <p:txBody>
              <a:bodyPr wrap="none" rtlCol="0">
                <a:spAutoFit/>
              </a:bodyPr>
              <a:lstStyle/>
              <a:p>
                <a:pPr fontAlgn="base">
                  <a:spcBef>
                    <a:spcPct val="0"/>
                  </a:spcBef>
                  <a:spcAft>
                    <a:spcPct val="0"/>
                  </a:spcAft>
                </a:pPr>
                <a:r>
                  <a:rPr lang="en-US" sz="1400" b="1" dirty="0" smtClean="0">
                    <a:solidFill>
                      <a:schemeClr val="bg1"/>
                    </a:solidFill>
                    <a:ea typeface="ＭＳ Ｐゴシック" charset="-128"/>
                  </a:rPr>
                  <a:t>&lt;</a:t>
                </a:r>
                <a:r>
                  <a:rPr lang="en-US" sz="1400" b="1" dirty="0" smtClean="0">
                    <a:solidFill>
                      <a:schemeClr val="accent6">
                        <a:lumMod val="60000"/>
                        <a:lumOff val="40000"/>
                      </a:schemeClr>
                    </a:solidFill>
                    <a:ea typeface="ＭＳ Ｐゴシック" charset="-128"/>
                  </a:rPr>
                  <a:t>FRA</a:t>
                </a:r>
                <a:r>
                  <a:rPr lang="en-US" sz="1400" b="1" dirty="0" smtClean="0">
                    <a:solidFill>
                      <a:schemeClr val="bg1"/>
                    </a:solidFill>
                    <a:ea typeface="ＭＳ Ｐゴシック" charset="-128"/>
                  </a:rPr>
                  <a:t>, $-119.13&gt;</a:t>
                </a:r>
              </a:p>
            </p:txBody>
          </p:sp>
          <p:sp>
            <p:nvSpPr>
              <p:cNvPr id="70" name="TextBox 69"/>
              <p:cNvSpPr txBox="1"/>
              <p:nvPr/>
            </p:nvSpPr>
            <p:spPr>
              <a:xfrm>
                <a:off x="7515488" y="2444258"/>
                <a:ext cx="1534573" cy="307777"/>
              </a:xfrm>
              <a:prstGeom prst="rect">
                <a:avLst/>
              </a:prstGeom>
              <a:noFill/>
            </p:spPr>
            <p:txBody>
              <a:bodyPr wrap="none" rtlCol="0">
                <a:spAutoFit/>
              </a:bodyPr>
              <a:lstStyle/>
              <a:p>
                <a:pPr fontAlgn="base">
                  <a:spcBef>
                    <a:spcPct val="0"/>
                  </a:spcBef>
                  <a:spcAft>
                    <a:spcPct val="0"/>
                  </a:spcAft>
                </a:pPr>
                <a:r>
                  <a:rPr lang="en-US" sz="1400" b="1" dirty="0" smtClean="0">
                    <a:solidFill>
                      <a:schemeClr val="bg1"/>
                    </a:solidFill>
                    <a:ea typeface="ＭＳ Ｐゴシック" charset="-128"/>
                  </a:rPr>
                  <a:t>&lt;</a:t>
                </a:r>
                <a:r>
                  <a:rPr lang="en-US" sz="1400" b="1" dirty="0" smtClean="0">
                    <a:solidFill>
                      <a:srgbClr val="92D050"/>
                    </a:solidFill>
                    <a:ea typeface="ＭＳ Ｐゴシック" charset="-128"/>
                  </a:rPr>
                  <a:t>UK</a:t>
                </a:r>
                <a:r>
                  <a:rPr lang="en-US" sz="1400" b="1" dirty="0" smtClean="0">
                    <a:solidFill>
                      <a:schemeClr val="bg1"/>
                    </a:solidFill>
                    <a:ea typeface="ＭＳ Ｐゴシック" charset="-128"/>
                  </a:rPr>
                  <a:t>, $-63.52&gt;</a:t>
                </a:r>
              </a:p>
            </p:txBody>
          </p:sp>
        </p:grpSp>
      </p:grpSp>
      <p:sp>
        <p:nvSpPr>
          <p:cNvPr id="3" name="TextBox 2"/>
          <p:cNvSpPr txBox="1"/>
          <p:nvPr/>
        </p:nvSpPr>
        <p:spPr>
          <a:xfrm>
            <a:off x="7258016" y="3319453"/>
            <a:ext cx="1873832" cy="492443"/>
          </a:xfrm>
          <a:prstGeom prst="rect">
            <a:avLst/>
          </a:prstGeom>
          <a:solidFill>
            <a:schemeClr val="tx1"/>
          </a:solidFill>
        </p:spPr>
        <p:txBody>
          <a:bodyPr wrap="square" lIns="0" tIns="0" rIns="0" bIns="0" rtlCol="0">
            <a:spAutoFit/>
          </a:bodyPr>
          <a:lstStyle/>
          <a:p>
            <a:pPr algn="ctr" fontAlgn="base">
              <a:spcBef>
                <a:spcPct val="0"/>
              </a:spcBef>
              <a:spcAft>
                <a:spcPct val="0"/>
              </a:spcAft>
            </a:pPr>
            <a:r>
              <a:rPr lang="en-US" sz="1600" b="1" dirty="0">
                <a:solidFill>
                  <a:schemeClr val="bg1"/>
                </a:solidFill>
                <a:effectLst>
                  <a:outerShdw blurRad="38100" dist="38100" dir="2700000" algn="tl">
                    <a:srgbClr val="000000">
                      <a:alpha val="43137"/>
                    </a:srgbClr>
                  </a:outerShdw>
                </a:effectLst>
                <a:ea typeface="ＭＳ Ｐゴシック" charset="-128"/>
              </a:rPr>
              <a:t>Output </a:t>
            </a:r>
            <a:r>
              <a:rPr lang="en-US" sz="1600" b="1" dirty="0" smtClean="0">
                <a:solidFill>
                  <a:schemeClr val="bg1"/>
                </a:solidFill>
                <a:effectLst>
                  <a:outerShdw blurRad="38100" dist="38100" dir="2700000" algn="tl">
                    <a:srgbClr val="000000">
                      <a:alpha val="43137"/>
                    </a:srgbClr>
                  </a:outerShdw>
                </a:effectLst>
                <a:ea typeface="ＭＳ Ｐゴシック" charset="-128"/>
              </a:rPr>
              <a:t>is left in </a:t>
            </a:r>
            <a:r>
              <a:rPr lang="en-US" sz="1600" b="1" dirty="0">
                <a:solidFill>
                  <a:schemeClr val="bg1"/>
                </a:solidFill>
                <a:effectLst>
                  <a:outerShdw blurRad="38100" dist="38100" dir="2700000" algn="tl">
                    <a:srgbClr val="000000">
                      <a:alpha val="43137"/>
                    </a:srgbClr>
                  </a:outerShdw>
                </a:effectLst>
                <a:ea typeface="ＭＳ Ｐゴシック" charset="-128"/>
              </a:rPr>
              <a:t/>
            </a:r>
            <a:br>
              <a:rPr lang="en-US" sz="1600" b="1" dirty="0">
                <a:solidFill>
                  <a:schemeClr val="bg1"/>
                </a:solidFill>
                <a:effectLst>
                  <a:outerShdw blurRad="38100" dist="38100" dir="2700000" algn="tl">
                    <a:srgbClr val="000000">
                      <a:alpha val="43137"/>
                    </a:srgbClr>
                  </a:outerShdw>
                </a:effectLst>
                <a:ea typeface="ＭＳ Ｐゴシック" charset="-128"/>
              </a:rPr>
            </a:br>
            <a:r>
              <a:rPr lang="en-US" sz="1600" b="1" dirty="0" err="1">
                <a:solidFill>
                  <a:schemeClr val="bg1"/>
                </a:solidFill>
                <a:effectLst>
                  <a:outerShdw blurRad="38100" dist="38100" dir="2700000" algn="tl">
                    <a:srgbClr val="000000">
                      <a:alpha val="43137"/>
                    </a:srgbClr>
                  </a:outerShdw>
                </a:effectLst>
                <a:ea typeface="ＭＳ Ｐゴシック" charset="-128"/>
              </a:rPr>
              <a:t>hdfsTemp</a:t>
            </a:r>
            <a:endParaRPr lang="en-US" sz="1600" b="1" dirty="0">
              <a:solidFill>
                <a:schemeClr val="bg1"/>
              </a:solidFill>
              <a:effectLst>
                <a:outerShdw blurRad="38100" dist="38100" dir="2700000" algn="tl">
                  <a:srgbClr val="000000">
                    <a:alpha val="43137"/>
                  </a:srgbClr>
                </a:outerShdw>
              </a:effectLst>
              <a:ea typeface="ＭＳ Ｐゴシック" charset="-128"/>
            </a:endParaRPr>
          </a:p>
        </p:txBody>
      </p:sp>
    </p:spTree>
    <p:extLst>
      <p:ext uri="{BB962C8B-B14F-4D97-AF65-F5344CB8AC3E}">
        <p14:creationId xmlns:p14="http://schemas.microsoft.com/office/powerpoint/2010/main" val="679750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 presetClass="entr" presetSubtype="0"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 presetClass="entr" presetSubtype="0"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34976" y="3829436"/>
            <a:ext cx="7742933" cy="947205"/>
            <a:chOff x="1034976" y="4343364"/>
            <a:chExt cx="7742933" cy="947205"/>
          </a:xfrm>
        </p:grpSpPr>
        <p:sp>
          <p:nvSpPr>
            <p:cNvPr id="20" name="Rounded Rectangle 19"/>
            <p:cNvSpPr/>
            <p:nvPr/>
          </p:nvSpPr>
          <p:spPr bwMode="auto">
            <a:xfrm>
              <a:off x="1257408" y="4604769"/>
              <a:ext cx="1559612" cy="68580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b="1" spc="-50" dirty="0" smtClean="0">
                  <a:solidFill>
                    <a:srgbClr val="000000"/>
                  </a:solidFill>
                  <a:ea typeface="Segoe UI" pitchFamily="34" charset="0"/>
                  <a:cs typeface="Segoe UI" pitchFamily="34" charset="0"/>
                </a:rPr>
                <a:t>DMS SHUFFLE FROM HDFS</a:t>
              </a:r>
              <a:endParaRPr lang="en-US" sz="1600" b="1" spc="-50" dirty="0">
                <a:solidFill>
                  <a:srgbClr val="000000"/>
                </a:solidFill>
                <a:ea typeface="Segoe UI" pitchFamily="34" charset="0"/>
                <a:cs typeface="Segoe UI" pitchFamily="34" charset="0"/>
              </a:endParaRPr>
            </a:p>
          </p:txBody>
        </p:sp>
        <p:cxnSp>
          <p:nvCxnSpPr>
            <p:cNvPr id="25" name="Straight Connector 24"/>
            <p:cNvCxnSpPr>
              <a:stCxn id="20" idx="0"/>
            </p:cNvCxnSpPr>
            <p:nvPr/>
          </p:nvCxnSpPr>
          <p:spPr>
            <a:xfrm flipV="1">
              <a:off x="2037214" y="4343364"/>
              <a:ext cx="0" cy="26140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96640" y="4830462"/>
              <a:ext cx="5681269" cy="307777"/>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Read </a:t>
              </a:r>
              <a:r>
                <a:rPr lang="en-US" sz="2000" dirty="0" err="1" smtClean="0">
                  <a:solidFill>
                    <a:schemeClr val="accent2">
                      <a:lumMod val="60000"/>
                      <a:lumOff val="40000"/>
                    </a:schemeClr>
                  </a:solidFill>
                  <a:latin typeface="Courier New" pitchFamily="49" charset="0"/>
                  <a:cs typeface="Courier New" pitchFamily="49" charset="0"/>
                </a:rPr>
                <a:t>hdfsTemp</a:t>
              </a:r>
              <a:r>
                <a:rPr lang="en-US" sz="2000" dirty="0" smtClean="0">
                  <a:solidFill>
                    <a:schemeClr val="accent2">
                      <a:lumMod val="60000"/>
                      <a:lumOff val="40000"/>
                    </a:schemeClr>
                  </a:solidFill>
                  <a:latin typeface="Courier New" pitchFamily="49" charset="0"/>
                  <a:cs typeface="Courier New" pitchFamily="49" charset="0"/>
                </a:rPr>
                <a:t> into T </a:t>
              </a:r>
            </a:p>
          </p:txBody>
        </p:sp>
        <p:sp>
          <p:nvSpPr>
            <p:cNvPr id="18" name="Oval 17"/>
            <p:cNvSpPr/>
            <p:nvPr/>
          </p:nvSpPr>
          <p:spPr bwMode="auto">
            <a:xfrm>
              <a:off x="1034976" y="4772479"/>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3</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304800" y="194152"/>
            <a:ext cx="8363938" cy="567848"/>
          </a:xfrm>
        </p:spPr>
        <p:txBody>
          <a:bodyPr/>
          <a:lstStyle/>
          <a:p>
            <a:pPr algn="ctr"/>
            <a:r>
              <a:rPr lang="en-US" dirty="0" smtClean="0">
                <a:solidFill>
                  <a:srgbClr val="FFFF00"/>
                </a:solidFill>
                <a:latin typeface="+mn-lt"/>
              </a:rPr>
              <a:t>Polybase Phase 2 - </a:t>
            </a:r>
            <a:r>
              <a:rPr lang="en-US" dirty="0" smtClean="0">
                <a:solidFill>
                  <a:schemeClr val="accent3"/>
                </a:solidFill>
                <a:latin typeface="+mn-lt"/>
              </a:rPr>
              <a:t>Example #1</a:t>
            </a:r>
            <a:endParaRPr lang="en-US" dirty="0">
              <a:solidFill>
                <a:schemeClr val="accent3"/>
              </a:solidFill>
              <a:latin typeface="+mn-lt"/>
            </a:endParaRPr>
          </a:p>
        </p:txBody>
      </p:sp>
      <p:sp>
        <p:nvSpPr>
          <p:cNvPr id="3" name="Text Placeholder 2"/>
          <p:cNvSpPr>
            <a:spLocks noGrp="1"/>
          </p:cNvSpPr>
          <p:nvPr>
            <p:ph type="body" sz="quarter" idx="10"/>
          </p:nvPr>
        </p:nvSpPr>
        <p:spPr>
          <a:xfrm>
            <a:off x="417435" y="990600"/>
            <a:ext cx="8363938" cy="941796"/>
          </a:xfrm>
        </p:spPr>
        <p:txBody>
          <a:bodyPr/>
          <a:lstStyle/>
          <a:p>
            <a:r>
              <a:rPr lang="en-US" sz="2400" dirty="0" smtClean="0">
                <a:solidFill>
                  <a:schemeClr val="accent4">
                    <a:lumMod val="40000"/>
                    <a:lumOff val="60000"/>
                  </a:schemeClr>
                </a:solidFill>
              </a:rPr>
              <a:t>Aggregate </a:t>
            </a:r>
            <a:r>
              <a:rPr lang="en-US" sz="2400" dirty="0">
                <a:solidFill>
                  <a:schemeClr val="accent4">
                    <a:lumMod val="40000"/>
                    <a:lumOff val="60000"/>
                  </a:schemeClr>
                </a:solidFill>
              </a:rPr>
              <a:t> </a:t>
            </a:r>
            <a:r>
              <a:rPr lang="en-US" sz="2400" dirty="0" smtClean="0">
                <a:solidFill>
                  <a:schemeClr val="accent4">
                    <a:lumMod val="40000"/>
                    <a:lumOff val="60000"/>
                  </a:schemeClr>
                </a:solidFill>
              </a:rPr>
              <a:t>on HDFS table</a:t>
            </a:r>
            <a:r>
              <a:rPr lang="en-US" sz="2400" dirty="0" smtClean="0"/>
              <a:t/>
            </a:r>
            <a:br>
              <a:rPr lang="en-US" sz="2400" dirty="0" smtClean="0"/>
            </a:br>
            <a:r>
              <a:rPr lang="en-US" sz="2400" dirty="0" smtClean="0"/>
              <a:t>    </a:t>
            </a:r>
            <a:r>
              <a:rPr lang="en-US" sz="2000" dirty="0" smtClean="0">
                <a:latin typeface="Courier New" pitchFamily="49" charset="0"/>
                <a:cs typeface="Courier New" pitchFamily="49" charset="0"/>
              </a:rPr>
              <a:t>select </a:t>
            </a:r>
            <a:r>
              <a:rPr lang="en-US" sz="2000" b="1" dirty="0" err="1" smtClean="0">
                <a:solidFill>
                  <a:srgbClr val="FFFF00"/>
                </a:solidFill>
                <a:latin typeface="Courier New" pitchFamily="49" charset="0"/>
                <a:cs typeface="Courier New" pitchFamily="49" charset="0"/>
              </a:rPr>
              <a:t>avg</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c_acctbal</a:t>
            </a:r>
            <a:r>
              <a:rPr lang="en-US" sz="2000" dirty="0" smtClean="0">
                <a:latin typeface="Courier New" pitchFamily="49" charset="0"/>
                <a:cs typeface="Courier New" pitchFamily="49" charset="0"/>
              </a:rPr>
              <a:t>) from </a:t>
            </a:r>
            <a:r>
              <a:rPr lang="en-US" sz="2000" b="1" dirty="0" err="1">
                <a:solidFill>
                  <a:srgbClr val="FFFF00"/>
                </a:solidFill>
                <a:latin typeface="Courier New" pitchFamily="49" charset="0"/>
                <a:cs typeface="Courier New" pitchFamily="49" charset="0"/>
              </a:rPr>
              <a:t>hdfsCustomer</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where </a:t>
            </a:r>
            <a:r>
              <a:rPr lang="en-US" sz="2000" dirty="0" err="1" smtClean="0">
                <a:latin typeface="Courier New" pitchFamily="49" charset="0"/>
                <a:cs typeface="Courier New" pitchFamily="49" charset="0"/>
              </a:rPr>
              <a:t>c_acctbal</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&lt; </a:t>
            </a:r>
            <a:r>
              <a:rPr lang="en-US" sz="2000" dirty="0" smtClean="0">
                <a:latin typeface="Courier New" pitchFamily="49" charset="0"/>
                <a:cs typeface="Courier New" pitchFamily="49" charset="0"/>
              </a:rPr>
              <a:t>0</a:t>
            </a:r>
            <a:r>
              <a:rPr lang="en-US" sz="2000" dirty="0">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group by </a:t>
            </a:r>
            <a:r>
              <a:rPr lang="en-US" sz="2000" dirty="0" err="1" smtClean="0">
                <a:latin typeface="Courier New" pitchFamily="49" charset="0"/>
                <a:cs typeface="Courier New" pitchFamily="49" charset="0"/>
              </a:rPr>
              <a:t>c_nationkey</a:t>
            </a:r>
            <a:r>
              <a:rPr lang="en-US" sz="2000" dirty="0" smtClean="0">
                <a:latin typeface="Courier New" pitchFamily="49" charset="0"/>
                <a:cs typeface="Courier New" pitchFamily="49" charset="0"/>
              </a:rPr>
              <a:t> </a:t>
            </a:r>
            <a:endParaRPr lang="en-US" sz="2000" dirty="0">
              <a:latin typeface="Courier New" pitchFamily="49" charset="0"/>
              <a:cs typeface="Courier New" pitchFamily="49" charset="0"/>
            </a:endParaRPr>
          </a:p>
        </p:txBody>
      </p:sp>
      <p:sp>
        <p:nvSpPr>
          <p:cNvPr id="43" name="Text Placeholder 2"/>
          <p:cNvSpPr txBox="1">
            <a:spLocks/>
          </p:cNvSpPr>
          <p:nvPr/>
        </p:nvSpPr>
        <p:spPr>
          <a:xfrm>
            <a:off x="415997" y="2438400"/>
            <a:ext cx="6975403" cy="387798"/>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b="1" dirty="0" smtClean="0">
                <a:solidFill>
                  <a:schemeClr val="tx1"/>
                </a:solidFill>
              </a:rPr>
              <a:t>Execution plan:</a:t>
            </a:r>
            <a:endParaRPr lang="en-US" sz="2800" dirty="0">
              <a:solidFill>
                <a:schemeClr val="tx1"/>
              </a:solidFill>
            </a:endParaRPr>
          </a:p>
        </p:txBody>
      </p:sp>
      <p:grpSp>
        <p:nvGrpSpPr>
          <p:cNvPr id="11" name="Group 10"/>
          <p:cNvGrpSpPr/>
          <p:nvPr/>
        </p:nvGrpSpPr>
        <p:grpSpPr>
          <a:xfrm>
            <a:off x="1034976" y="4776641"/>
            <a:ext cx="6519227" cy="927404"/>
            <a:chOff x="1034976" y="5290480"/>
            <a:chExt cx="6519227" cy="927404"/>
          </a:xfrm>
        </p:grpSpPr>
        <p:cxnSp>
          <p:nvCxnSpPr>
            <p:cNvPr id="24" name="Straight Connector 23"/>
            <p:cNvCxnSpPr>
              <a:stCxn id="19" idx="0"/>
              <a:endCxn id="20" idx="2"/>
            </p:cNvCxnSpPr>
            <p:nvPr/>
          </p:nvCxnSpPr>
          <p:spPr>
            <a:xfrm flipV="1">
              <a:off x="2037214" y="5290480"/>
              <a:ext cx="0" cy="24160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034976" y="5532084"/>
              <a:ext cx="6519227" cy="685800"/>
              <a:chOff x="1034976" y="5532084"/>
              <a:chExt cx="6519227" cy="685800"/>
            </a:xfrm>
          </p:grpSpPr>
          <p:sp>
            <p:nvSpPr>
              <p:cNvPr id="19" name="Rounded Rectangle 18"/>
              <p:cNvSpPr/>
              <p:nvPr/>
            </p:nvSpPr>
            <p:spPr bwMode="auto">
              <a:xfrm>
                <a:off x="1257408" y="5532084"/>
                <a:ext cx="1559612"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CREATE temp table T</a:t>
                </a:r>
                <a:endParaRPr lang="en-US" b="1" spc="-50" dirty="0">
                  <a:solidFill>
                    <a:srgbClr val="000000"/>
                  </a:solidFill>
                  <a:ea typeface="Segoe UI" pitchFamily="34" charset="0"/>
                  <a:cs typeface="Segoe UI" pitchFamily="34" charset="0"/>
                </a:endParaRPr>
              </a:p>
            </p:txBody>
          </p:sp>
          <p:sp>
            <p:nvSpPr>
              <p:cNvPr id="39" name="TextBox 38"/>
              <p:cNvSpPr txBox="1"/>
              <p:nvPr/>
            </p:nvSpPr>
            <p:spPr>
              <a:xfrm>
                <a:off x="3096640" y="5702119"/>
                <a:ext cx="4457563" cy="307777"/>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On PDW compute nodes</a:t>
                </a:r>
              </a:p>
            </p:txBody>
          </p:sp>
          <p:sp>
            <p:nvSpPr>
              <p:cNvPr id="4" name="Oval 3"/>
              <p:cNvSpPr/>
              <p:nvPr/>
            </p:nvSpPr>
            <p:spPr bwMode="auto">
              <a:xfrm>
                <a:off x="1034976" y="5702119"/>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2</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 name="Group 9"/>
          <p:cNvGrpSpPr/>
          <p:nvPr/>
        </p:nvGrpSpPr>
        <p:grpSpPr>
          <a:xfrm>
            <a:off x="1034976" y="2819400"/>
            <a:ext cx="7742933" cy="1010036"/>
            <a:chOff x="1034976" y="3333328"/>
            <a:chExt cx="7742933" cy="1010036"/>
          </a:xfrm>
        </p:grpSpPr>
        <p:sp>
          <p:nvSpPr>
            <p:cNvPr id="22" name="Rounded Rectangle 21"/>
            <p:cNvSpPr/>
            <p:nvPr/>
          </p:nvSpPr>
          <p:spPr bwMode="auto">
            <a:xfrm>
              <a:off x="1246121" y="3657564"/>
              <a:ext cx="1559612"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RETURN OPERATION</a:t>
              </a:r>
              <a:endParaRPr lang="en-US" b="1" spc="-50" dirty="0">
                <a:solidFill>
                  <a:srgbClr val="000000"/>
                </a:solidFill>
                <a:ea typeface="Segoe UI" pitchFamily="34" charset="0"/>
                <a:cs typeface="Segoe UI" pitchFamily="34" charset="0"/>
              </a:endParaRPr>
            </a:p>
          </p:txBody>
        </p:sp>
        <p:cxnSp>
          <p:nvCxnSpPr>
            <p:cNvPr id="27" name="Straight Connector 26"/>
            <p:cNvCxnSpPr>
              <a:stCxn id="22" idx="0"/>
            </p:cNvCxnSpPr>
            <p:nvPr/>
          </p:nvCxnSpPr>
          <p:spPr>
            <a:xfrm flipH="1" flipV="1">
              <a:off x="2014641" y="3333328"/>
              <a:ext cx="11286" cy="32423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96641" y="3846575"/>
              <a:ext cx="5681268" cy="307777"/>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Select * from T</a:t>
              </a:r>
            </a:p>
          </p:txBody>
        </p:sp>
        <p:sp>
          <p:nvSpPr>
            <p:cNvPr id="21" name="Oval 20"/>
            <p:cNvSpPr/>
            <p:nvPr/>
          </p:nvSpPr>
          <p:spPr bwMode="auto">
            <a:xfrm>
              <a:off x="1034976" y="3797119"/>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4</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3"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44</a:t>
            </a:fld>
            <a:endParaRPr lang="en-US" dirty="0">
              <a:solidFill>
                <a:srgbClr val="FFFFFF"/>
              </a:solidFill>
            </a:endParaRPr>
          </a:p>
        </p:txBody>
      </p:sp>
      <p:grpSp>
        <p:nvGrpSpPr>
          <p:cNvPr id="26" name="Group 25"/>
          <p:cNvGrpSpPr/>
          <p:nvPr/>
        </p:nvGrpSpPr>
        <p:grpSpPr>
          <a:xfrm>
            <a:off x="1034976" y="5704045"/>
            <a:ext cx="6981035" cy="1005653"/>
            <a:chOff x="1034976" y="5271980"/>
            <a:chExt cx="6325688" cy="1005653"/>
          </a:xfrm>
        </p:grpSpPr>
        <p:cxnSp>
          <p:nvCxnSpPr>
            <p:cNvPr id="28" name="Straight Connector 27"/>
            <p:cNvCxnSpPr>
              <a:stCxn id="30" idx="0"/>
              <a:endCxn id="19" idx="2"/>
            </p:cNvCxnSpPr>
            <p:nvPr/>
          </p:nvCxnSpPr>
          <p:spPr>
            <a:xfrm flipH="1" flipV="1">
              <a:off x="1943129" y="5271980"/>
              <a:ext cx="5327" cy="26010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034976" y="5354303"/>
              <a:ext cx="6325688" cy="923330"/>
              <a:chOff x="1034976" y="5354303"/>
              <a:chExt cx="6325688" cy="923330"/>
            </a:xfrm>
          </p:grpSpPr>
          <p:sp>
            <p:nvSpPr>
              <p:cNvPr id="30" name="Rounded Rectangle 29"/>
              <p:cNvSpPr/>
              <p:nvPr/>
            </p:nvSpPr>
            <p:spPr bwMode="auto">
              <a:xfrm>
                <a:off x="1257408" y="5532084"/>
                <a:ext cx="1382095"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Run MR Job on </a:t>
                </a:r>
                <a:r>
                  <a:rPr lang="en-US" b="1" spc="-50" dirty="0" err="1" smtClean="0">
                    <a:solidFill>
                      <a:srgbClr val="000000"/>
                    </a:solidFill>
                    <a:ea typeface="Segoe UI" pitchFamily="34" charset="0"/>
                    <a:cs typeface="Segoe UI" pitchFamily="34" charset="0"/>
                  </a:rPr>
                  <a:t>Hadoop</a:t>
                </a:r>
                <a:endParaRPr lang="en-US" b="1" spc="-50" dirty="0">
                  <a:solidFill>
                    <a:srgbClr val="000000"/>
                  </a:solidFill>
                  <a:ea typeface="Segoe UI" pitchFamily="34" charset="0"/>
                  <a:cs typeface="Segoe UI" pitchFamily="34" charset="0"/>
                </a:endParaRPr>
              </a:p>
            </p:txBody>
          </p:sp>
          <p:sp>
            <p:nvSpPr>
              <p:cNvPr id="31" name="TextBox 30"/>
              <p:cNvSpPr txBox="1"/>
              <p:nvPr/>
            </p:nvSpPr>
            <p:spPr>
              <a:xfrm>
                <a:off x="2903101" y="5354303"/>
                <a:ext cx="4457563" cy="923330"/>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Apply filter and computes aggregate on </a:t>
                </a:r>
                <a:r>
                  <a:rPr lang="en-US" sz="2000" dirty="0" err="1" smtClean="0">
                    <a:solidFill>
                      <a:schemeClr val="accent2">
                        <a:lumMod val="60000"/>
                        <a:lumOff val="40000"/>
                      </a:schemeClr>
                    </a:solidFill>
                    <a:latin typeface="Courier New" pitchFamily="49" charset="0"/>
                    <a:cs typeface="Courier New" pitchFamily="49" charset="0"/>
                  </a:rPr>
                  <a:t>hdfsCustomer</a:t>
                </a:r>
                <a:r>
                  <a:rPr lang="en-US" sz="2000" dirty="0" smtClean="0">
                    <a:solidFill>
                      <a:schemeClr val="accent2">
                        <a:lumMod val="60000"/>
                        <a:lumOff val="40000"/>
                      </a:schemeClr>
                    </a:solidFill>
                    <a:latin typeface="Courier New" pitchFamily="49" charset="0"/>
                    <a:cs typeface="Courier New" pitchFamily="49" charset="0"/>
                  </a:rPr>
                  <a:t>. Output left in </a:t>
                </a:r>
                <a:r>
                  <a:rPr lang="en-US" sz="2000" dirty="0" err="1" smtClean="0">
                    <a:solidFill>
                      <a:schemeClr val="accent2">
                        <a:lumMod val="60000"/>
                        <a:lumOff val="40000"/>
                      </a:schemeClr>
                    </a:solidFill>
                    <a:latin typeface="Courier New" pitchFamily="49" charset="0"/>
                    <a:cs typeface="Courier New" pitchFamily="49" charset="0"/>
                  </a:rPr>
                  <a:t>hdfsTemp</a:t>
                </a:r>
                <a:endParaRPr lang="en-US" sz="2000" dirty="0" smtClean="0">
                  <a:solidFill>
                    <a:schemeClr val="accent2">
                      <a:lumMod val="60000"/>
                      <a:lumOff val="40000"/>
                    </a:schemeClr>
                  </a:solidFill>
                  <a:latin typeface="Courier New" pitchFamily="49" charset="0"/>
                  <a:cs typeface="Courier New" pitchFamily="49" charset="0"/>
                </a:endParaRPr>
              </a:p>
            </p:txBody>
          </p:sp>
          <p:sp>
            <p:nvSpPr>
              <p:cNvPr id="32" name="Oval 31"/>
              <p:cNvSpPr/>
              <p:nvPr/>
            </p:nvSpPr>
            <p:spPr bwMode="auto">
              <a:xfrm>
                <a:off x="1034976" y="5702119"/>
                <a:ext cx="357019"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a:gradFill>
                      <a:gsLst>
                        <a:gs pos="0">
                          <a:srgbClr val="FFFFFF"/>
                        </a:gs>
                        <a:gs pos="100000">
                          <a:srgbClr val="FFFFFF"/>
                        </a:gs>
                      </a:gsLst>
                      <a:lin ang="5400000" scaled="0"/>
                    </a:gradFill>
                    <a:ea typeface="Segoe UI" pitchFamily="34" charset="0"/>
                    <a:cs typeface="Segoe UI" pitchFamily="34" charset="0"/>
                  </a:rPr>
                  <a:t>1</a:t>
                </a:r>
              </a:p>
            </p:txBody>
          </p:sp>
        </p:grpSp>
      </p:grpSp>
      <p:sp>
        <p:nvSpPr>
          <p:cNvPr id="33" name="TextBox 32"/>
          <p:cNvSpPr txBox="1"/>
          <p:nvPr/>
        </p:nvSpPr>
        <p:spPr>
          <a:xfrm>
            <a:off x="3903698" y="2513237"/>
            <a:ext cx="5084092" cy="2377440"/>
          </a:xfrm>
          <a:prstGeom prst="rect">
            <a:avLst/>
          </a:prstGeom>
          <a:solidFill>
            <a:srgbClr val="FFFF00"/>
          </a:solidFill>
          <a:ln>
            <a:solidFill>
              <a:schemeClr val="bg1"/>
            </a:solidFill>
          </a:ln>
        </p:spPr>
        <p:txBody>
          <a:bodyPr wrap="square" lIns="0" tIns="0" rIns="0" bIns="0" rtlCol="0" anchor="ctr">
            <a:spAutoFit/>
          </a:bodyPr>
          <a:lstStyle/>
          <a:p>
            <a:pPr marL="731520" indent="-457200">
              <a:buFont typeface="+mj-lt"/>
              <a:buAutoNum type="arabicPeriod"/>
            </a:pPr>
            <a:r>
              <a:rPr lang="en-US" sz="2400" dirty="0" smtClean="0">
                <a:solidFill>
                  <a:srgbClr val="000000"/>
                </a:solidFill>
                <a:latin typeface="Andy" pitchFamily="66" charset="0"/>
              </a:rPr>
              <a:t>Predicate and aggregate </a:t>
            </a:r>
            <a:r>
              <a:rPr lang="en-US" sz="2400" i="1" dirty="0" smtClean="0">
                <a:solidFill>
                  <a:srgbClr val="000000"/>
                </a:solidFill>
                <a:latin typeface="Andy" pitchFamily="66" charset="0"/>
              </a:rPr>
              <a:t>pushed</a:t>
            </a:r>
            <a:r>
              <a:rPr lang="en-US" sz="2400" dirty="0" smtClean="0">
                <a:solidFill>
                  <a:srgbClr val="000000"/>
                </a:solidFill>
                <a:latin typeface="Andy" pitchFamily="66" charset="0"/>
              </a:rPr>
              <a:t> into </a:t>
            </a:r>
            <a:r>
              <a:rPr lang="en-US" sz="2400" dirty="0" err="1" smtClean="0">
                <a:solidFill>
                  <a:srgbClr val="000000"/>
                </a:solidFill>
                <a:latin typeface="Andy" pitchFamily="66" charset="0"/>
              </a:rPr>
              <a:t>Hadoop</a:t>
            </a:r>
            <a:r>
              <a:rPr lang="en-US" sz="2400" dirty="0" smtClean="0">
                <a:solidFill>
                  <a:srgbClr val="000000"/>
                </a:solidFill>
                <a:latin typeface="Andy" pitchFamily="66" charset="0"/>
              </a:rPr>
              <a:t> cluster as a </a:t>
            </a:r>
            <a:r>
              <a:rPr lang="en-US" sz="2400" dirty="0" err="1" smtClean="0">
                <a:solidFill>
                  <a:srgbClr val="000000"/>
                </a:solidFill>
                <a:latin typeface="Andy" pitchFamily="66" charset="0"/>
              </a:rPr>
              <a:t>MapReduce</a:t>
            </a:r>
            <a:r>
              <a:rPr lang="en-US" sz="2400" dirty="0" smtClean="0">
                <a:solidFill>
                  <a:srgbClr val="000000"/>
                </a:solidFill>
                <a:latin typeface="Andy" pitchFamily="66" charset="0"/>
              </a:rPr>
              <a:t> job</a:t>
            </a:r>
          </a:p>
          <a:p>
            <a:pPr marL="731520" indent="-457200">
              <a:buFont typeface="+mj-lt"/>
              <a:buAutoNum type="arabicPeriod"/>
            </a:pPr>
            <a:r>
              <a:rPr lang="en-US" sz="2400" dirty="0" smtClean="0">
                <a:solidFill>
                  <a:srgbClr val="000000"/>
                </a:solidFill>
                <a:latin typeface="Andy" pitchFamily="66" charset="0"/>
              </a:rPr>
              <a:t>Query optimizer makes a cost-based decision on what operators to push</a:t>
            </a:r>
            <a:endParaRPr lang="en-US" sz="2400" dirty="0">
              <a:solidFill>
                <a:srgbClr val="000000"/>
              </a:solidFill>
              <a:latin typeface="Andy" pitchFamily="66" charset="0"/>
            </a:endParaRPr>
          </a:p>
        </p:txBody>
      </p:sp>
      <p:grpSp>
        <p:nvGrpSpPr>
          <p:cNvPr id="36" name="Group 35"/>
          <p:cNvGrpSpPr/>
          <p:nvPr/>
        </p:nvGrpSpPr>
        <p:grpSpPr>
          <a:xfrm>
            <a:off x="7209350" y="5496057"/>
            <a:ext cx="1613330" cy="1242136"/>
            <a:chOff x="7701470" y="3651736"/>
            <a:chExt cx="1613330" cy="1072663"/>
          </a:xfrm>
        </p:grpSpPr>
        <p:sp>
          <p:nvSpPr>
            <p:cNvPr id="40" name="Rectangle 39"/>
            <p:cNvSpPr/>
            <p:nvPr/>
          </p:nvSpPr>
          <p:spPr bwMode="auto">
            <a:xfrm>
              <a:off x="7772400" y="3651736"/>
              <a:ext cx="1328816" cy="1072663"/>
            </a:xfrm>
            <a:prstGeom prst="rect">
              <a:avLst/>
            </a:prstGeom>
            <a:solidFill>
              <a:schemeClr val="tx2"/>
            </a:solid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b="1" dirty="0" err="1" smtClean="0">
                  <a:solidFill>
                    <a:schemeClr val="bg1"/>
                  </a:solidFill>
                  <a:effectLst>
                    <a:outerShdw blurRad="38100" dist="38100" dir="2700000" algn="tl">
                      <a:srgbClr val="000000">
                        <a:alpha val="43137"/>
                      </a:srgbClr>
                    </a:outerShdw>
                  </a:effectLst>
                  <a:ea typeface="ＭＳ Ｐゴシック" charset="-128"/>
                </a:rPr>
                <a:t>hdfsTemp</a:t>
              </a:r>
              <a:endParaRPr lang="en-US" b="1" dirty="0" smtClean="0">
                <a:solidFill>
                  <a:schemeClr val="bg1"/>
                </a:solidFill>
                <a:effectLst>
                  <a:outerShdw blurRad="38100" dist="38100" dir="2700000" algn="tl">
                    <a:srgbClr val="000000">
                      <a:alpha val="43137"/>
                    </a:srgbClr>
                  </a:outerShdw>
                </a:effectLst>
                <a:ea typeface="ＭＳ Ｐゴシック" charset="-128"/>
              </a:endParaRPr>
            </a:p>
            <a:p>
              <a:pPr algn="ctr" fontAlgn="base">
                <a:spcBef>
                  <a:spcPct val="0"/>
                </a:spcBef>
                <a:spcAft>
                  <a:spcPct val="0"/>
                </a:spcAft>
              </a:pPr>
              <a:endParaRPr lang="en-US" b="1" dirty="0">
                <a:solidFill>
                  <a:schemeClr val="bg1"/>
                </a:solidFill>
                <a:effectLst>
                  <a:outerShdw blurRad="38100" dist="38100" dir="2700000" algn="tl">
                    <a:srgbClr val="000000">
                      <a:alpha val="43137"/>
                    </a:srgbClr>
                  </a:outerShdw>
                </a:effectLst>
                <a:ea typeface="ＭＳ Ｐゴシック" charset="-128"/>
              </a:endParaRPr>
            </a:p>
          </p:txBody>
        </p:sp>
        <p:grpSp>
          <p:nvGrpSpPr>
            <p:cNvPr id="41" name="Group 40"/>
            <p:cNvGrpSpPr/>
            <p:nvPr/>
          </p:nvGrpSpPr>
          <p:grpSpPr>
            <a:xfrm>
              <a:off x="7701470" y="3960485"/>
              <a:ext cx="1613330" cy="702598"/>
              <a:chOff x="7515484" y="2246849"/>
              <a:chExt cx="1742158" cy="702598"/>
            </a:xfrm>
          </p:grpSpPr>
          <p:sp>
            <p:nvSpPr>
              <p:cNvPr id="42" name="TextBox 41"/>
              <p:cNvSpPr txBox="1"/>
              <p:nvPr/>
            </p:nvSpPr>
            <p:spPr>
              <a:xfrm>
                <a:off x="7515484" y="2246849"/>
                <a:ext cx="1622298" cy="307777"/>
              </a:xfrm>
              <a:prstGeom prst="rect">
                <a:avLst/>
              </a:prstGeom>
              <a:noFill/>
            </p:spPr>
            <p:txBody>
              <a:bodyPr wrap="none" rtlCol="0">
                <a:spAutoFit/>
              </a:bodyPr>
              <a:lstStyle/>
              <a:p>
                <a:pPr fontAlgn="base">
                  <a:spcBef>
                    <a:spcPct val="0"/>
                  </a:spcBef>
                  <a:spcAft>
                    <a:spcPct val="0"/>
                  </a:spcAft>
                </a:pPr>
                <a:r>
                  <a:rPr lang="en-US" sz="1400" b="1" dirty="0" smtClean="0">
                    <a:solidFill>
                      <a:schemeClr val="bg1"/>
                    </a:solidFill>
                    <a:ea typeface="ＭＳ Ｐゴシック" charset="-128"/>
                  </a:rPr>
                  <a:t>&lt;</a:t>
                </a:r>
                <a:r>
                  <a:rPr lang="en-US" sz="1400" b="1" dirty="0" smtClean="0">
                    <a:solidFill>
                      <a:srgbClr val="FF0000"/>
                    </a:solidFill>
                    <a:ea typeface="ＭＳ Ｐゴシック" charset="-128"/>
                  </a:rPr>
                  <a:t>US</a:t>
                </a:r>
                <a:r>
                  <a:rPr lang="en-US" sz="1400" b="1" dirty="0" smtClean="0">
                    <a:solidFill>
                      <a:schemeClr val="bg1"/>
                    </a:solidFill>
                    <a:ea typeface="ＭＳ Ｐゴシック" charset="-128"/>
                  </a:rPr>
                  <a:t>, $-975.21&gt;</a:t>
                </a:r>
              </a:p>
            </p:txBody>
          </p:sp>
          <p:sp>
            <p:nvSpPr>
              <p:cNvPr id="44" name="TextBox 43"/>
              <p:cNvSpPr txBox="1"/>
              <p:nvPr/>
            </p:nvSpPr>
            <p:spPr>
              <a:xfrm>
                <a:off x="7515488" y="2641671"/>
                <a:ext cx="1742154" cy="307776"/>
              </a:xfrm>
              <a:prstGeom prst="rect">
                <a:avLst/>
              </a:prstGeom>
              <a:noFill/>
            </p:spPr>
            <p:txBody>
              <a:bodyPr wrap="none" rtlCol="0">
                <a:spAutoFit/>
              </a:bodyPr>
              <a:lstStyle/>
              <a:p>
                <a:pPr fontAlgn="base">
                  <a:spcBef>
                    <a:spcPct val="0"/>
                  </a:spcBef>
                  <a:spcAft>
                    <a:spcPct val="0"/>
                  </a:spcAft>
                </a:pPr>
                <a:r>
                  <a:rPr lang="en-US" sz="1400" b="1" dirty="0" smtClean="0">
                    <a:solidFill>
                      <a:schemeClr val="bg1"/>
                    </a:solidFill>
                    <a:ea typeface="ＭＳ Ｐゴシック" charset="-128"/>
                  </a:rPr>
                  <a:t>&lt;</a:t>
                </a:r>
                <a:r>
                  <a:rPr lang="en-US" sz="1400" b="1" dirty="0" smtClean="0">
                    <a:solidFill>
                      <a:schemeClr val="accent6">
                        <a:lumMod val="60000"/>
                        <a:lumOff val="40000"/>
                      </a:schemeClr>
                    </a:solidFill>
                    <a:ea typeface="ＭＳ Ｐゴシック" charset="-128"/>
                  </a:rPr>
                  <a:t>FRA</a:t>
                </a:r>
                <a:r>
                  <a:rPr lang="en-US" sz="1400" b="1" dirty="0" smtClean="0">
                    <a:solidFill>
                      <a:schemeClr val="bg1"/>
                    </a:solidFill>
                    <a:ea typeface="ＭＳ Ｐゴシック" charset="-128"/>
                  </a:rPr>
                  <a:t>, $-119.13&gt;</a:t>
                </a:r>
              </a:p>
            </p:txBody>
          </p:sp>
          <p:sp>
            <p:nvSpPr>
              <p:cNvPr id="45" name="TextBox 44"/>
              <p:cNvSpPr txBox="1"/>
              <p:nvPr/>
            </p:nvSpPr>
            <p:spPr>
              <a:xfrm>
                <a:off x="7515488" y="2444258"/>
                <a:ext cx="1534573" cy="307777"/>
              </a:xfrm>
              <a:prstGeom prst="rect">
                <a:avLst/>
              </a:prstGeom>
              <a:noFill/>
            </p:spPr>
            <p:txBody>
              <a:bodyPr wrap="none" rtlCol="0">
                <a:spAutoFit/>
              </a:bodyPr>
              <a:lstStyle/>
              <a:p>
                <a:pPr fontAlgn="base">
                  <a:spcBef>
                    <a:spcPct val="0"/>
                  </a:spcBef>
                  <a:spcAft>
                    <a:spcPct val="0"/>
                  </a:spcAft>
                </a:pPr>
                <a:r>
                  <a:rPr lang="en-US" sz="1400" b="1" dirty="0" smtClean="0">
                    <a:solidFill>
                      <a:schemeClr val="bg1"/>
                    </a:solidFill>
                    <a:ea typeface="ＭＳ Ｐゴシック" charset="-128"/>
                  </a:rPr>
                  <a:t>&lt;</a:t>
                </a:r>
                <a:r>
                  <a:rPr lang="en-US" sz="1400" b="1" dirty="0" smtClean="0">
                    <a:solidFill>
                      <a:srgbClr val="92D050"/>
                    </a:solidFill>
                    <a:ea typeface="ＭＳ Ｐゴシック" charset="-128"/>
                  </a:rPr>
                  <a:t>UK</a:t>
                </a:r>
                <a:r>
                  <a:rPr lang="en-US" sz="1400" b="1" dirty="0" smtClean="0">
                    <a:solidFill>
                      <a:schemeClr val="bg1"/>
                    </a:solidFill>
                    <a:ea typeface="ＭＳ Ｐゴシック" charset="-128"/>
                  </a:rPr>
                  <a:t>, $-63.52&gt;</a:t>
                </a:r>
              </a:p>
            </p:txBody>
          </p:sp>
        </p:grpSp>
      </p:grpSp>
    </p:spTree>
    <p:extLst>
      <p:ext uri="{BB962C8B-B14F-4D97-AF65-F5344CB8AC3E}">
        <p14:creationId xmlns:p14="http://schemas.microsoft.com/office/powerpoint/2010/main" val="344737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latin typeface="+mn-lt"/>
              </a:rPr>
              <a:t>Polybase Phase 2 - </a:t>
            </a:r>
            <a:r>
              <a:rPr lang="en-US" dirty="0" smtClean="0">
                <a:solidFill>
                  <a:schemeClr val="accent3"/>
                </a:solidFill>
                <a:latin typeface="+mn-lt"/>
              </a:rPr>
              <a:t>Example #2</a:t>
            </a:r>
            <a:endParaRPr lang="en-US" dirty="0">
              <a:solidFill>
                <a:schemeClr val="accent3"/>
              </a:solidFill>
              <a:latin typeface="+mn-lt"/>
            </a:endParaRPr>
          </a:p>
        </p:txBody>
      </p:sp>
      <p:sp>
        <p:nvSpPr>
          <p:cNvPr id="3" name="Text Placeholder 2"/>
          <p:cNvSpPr>
            <a:spLocks noGrp="1"/>
          </p:cNvSpPr>
          <p:nvPr>
            <p:ph type="body" sz="quarter" idx="10"/>
          </p:nvPr>
        </p:nvSpPr>
        <p:spPr>
          <a:xfrm>
            <a:off x="205924" y="1039606"/>
            <a:ext cx="8653077" cy="1281889"/>
          </a:xfrm>
        </p:spPr>
        <p:txBody>
          <a:bodyPr/>
          <a:lstStyle/>
          <a:p>
            <a:r>
              <a:rPr lang="en-US" sz="2800" b="1" dirty="0" smtClean="0">
                <a:solidFill>
                  <a:srgbClr val="FFFF00"/>
                </a:solidFill>
              </a:rPr>
              <a:t>Query: </a:t>
            </a:r>
            <a:r>
              <a:rPr lang="en-US" sz="2800" dirty="0" smtClean="0">
                <a:solidFill>
                  <a:schemeClr val="tx1"/>
                </a:solidFill>
              </a:rPr>
              <a:t> </a:t>
            </a:r>
            <a:r>
              <a:rPr lang="en-US" sz="2400" dirty="0" smtClean="0">
                <a:solidFill>
                  <a:schemeClr val="accent4">
                    <a:lumMod val="40000"/>
                    <a:lumOff val="60000"/>
                  </a:schemeClr>
                </a:solidFill>
              </a:rPr>
              <a:t>Join  between HDFS table and PDW table</a:t>
            </a:r>
            <a:r>
              <a:rPr lang="en-US" sz="2400" b="1" dirty="0" smtClean="0"/>
              <a:t/>
            </a:r>
            <a:br>
              <a:rPr lang="en-US" sz="2400" b="1" dirty="0" smtClean="0"/>
            </a:br>
            <a:r>
              <a:rPr lang="en-US" sz="2400" dirty="0" smtClean="0"/>
              <a:t>  </a:t>
            </a:r>
            <a:r>
              <a:rPr lang="en-US" sz="2000" dirty="0" smtClean="0">
                <a:latin typeface="Courier New" pitchFamily="49" charset="0"/>
                <a:cs typeface="Courier New" pitchFamily="49" charset="0"/>
              </a:rPr>
              <a:t>select  c</a:t>
            </a:r>
            <a:r>
              <a:rPr lang="en-US" sz="2000" dirty="0">
                <a:latin typeface="Courier New" pitchFamily="49" charset="0"/>
                <a:cs typeface="Courier New" pitchFamily="49" charset="0"/>
              </a:rPr>
              <a:t>.*, o</a:t>
            </a:r>
            <a:r>
              <a:rPr lang="en-US" sz="2000" dirty="0" smtClean="0">
                <a:latin typeface="Courier New" pitchFamily="49" charset="0"/>
                <a:cs typeface="Courier New" pitchFamily="49" charset="0"/>
              </a:rPr>
              <a:t>.*</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from </a:t>
            </a:r>
            <a:r>
              <a:rPr lang="en-US" sz="2000" b="1" dirty="0" err="1">
                <a:solidFill>
                  <a:srgbClr val="FFFF00"/>
                </a:solidFill>
                <a:latin typeface="Courier New" pitchFamily="49" charset="0"/>
                <a:cs typeface="Courier New" pitchFamily="49" charset="0"/>
              </a:rPr>
              <a:t>pdwCustomer</a:t>
            </a:r>
            <a:r>
              <a:rPr lang="en-US" sz="2000" b="1" dirty="0">
                <a:solidFill>
                  <a:srgbClr val="FFFF00"/>
                </a:solidFill>
                <a:latin typeface="Courier New" pitchFamily="49" charset="0"/>
                <a:cs typeface="Courier New" pitchFamily="49" charset="0"/>
              </a:rPr>
              <a:t> </a:t>
            </a:r>
            <a:r>
              <a:rPr lang="en-US" sz="2000" b="1" dirty="0" smtClean="0">
                <a:solidFill>
                  <a:srgbClr val="FFFF00"/>
                </a:solidFill>
                <a:latin typeface="Courier New" pitchFamily="49" charset="0"/>
                <a:cs typeface="Courier New" pitchFamily="49" charset="0"/>
              </a:rPr>
              <a:t>c</a:t>
            </a:r>
            <a:r>
              <a:rPr lang="en-US" sz="2000" dirty="0" smtClean="0">
                <a:latin typeface="Courier New" pitchFamily="49" charset="0"/>
                <a:cs typeface="Courier New" pitchFamily="49" charset="0"/>
              </a:rPr>
              <a:t>, </a:t>
            </a:r>
            <a:r>
              <a:rPr lang="en-US" sz="2000" b="1" dirty="0" err="1" smtClean="0">
                <a:solidFill>
                  <a:srgbClr val="FFFF00"/>
                </a:solidFill>
                <a:latin typeface="Courier New" pitchFamily="49" charset="0"/>
                <a:cs typeface="Courier New" pitchFamily="49" charset="0"/>
              </a:rPr>
              <a:t>hdfsOrders</a:t>
            </a:r>
            <a:r>
              <a:rPr lang="en-US" sz="2000" b="1" dirty="0" smtClean="0">
                <a:solidFill>
                  <a:srgbClr val="FFFF00"/>
                </a:solidFill>
                <a:latin typeface="Courier New" pitchFamily="49" charset="0"/>
                <a:cs typeface="Courier New" pitchFamily="49" charset="0"/>
              </a:rPr>
              <a:t> </a:t>
            </a:r>
            <a:r>
              <a:rPr lang="en-US" sz="2000" b="1" dirty="0">
                <a:solidFill>
                  <a:srgbClr val="FFFF00"/>
                </a:solidFill>
                <a:latin typeface="Courier New" pitchFamily="49" charset="0"/>
                <a:cs typeface="Courier New" pitchFamily="49" charset="0"/>
              </a:rPr>
              <a:t>o</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 where </a:t>
            </a:r>
            <a:r>
              <a:rPr lang="en-US" sz="2000" dirty="0" err="1" smtClean="0">
                <a:latin typeface="Courier New" pitchFamily="49" charset="0"/>
                <a:cs typeface="Courier New" pitchFamily="49" charset="0"/>
              </a:rPr>
              <a:t>c.c_custkey</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o.o_custkey</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and </a:t>
            </a:r>
            <a:r>
              <a:rPr lang="en-US" sz="2000" dirty="0" err="1" smtClean="0">
                <a:latin typeface="Courier New" pitchFamily="49" charset="0"/>
                <a:cs typeface="Courier New" pitchFamily="49" charset="0"/>
              </a:rPr>
              <a:t>o_orderdate</a:t>
            </a:r>
            <a:r>
              <a:rPr lang="en-US" sz="2000" dirty="0" smtClean="0">
                <a:latin typeface="Courier New" pitchFamily="49" charset="0"/>
                <a:cs typeface="Courier New" pitchFamily="49" charset="0"/>
              </a:rPr>
              <a:t> &lt; ‘9/1/2010’</a:t>
            </a:r>
            <a:r>
              <a:rPr lang="en-US" sz="2000" dirty="0">
                <a:latin typeface="Courier New" pitchFamily="49" charset="0"/>
                <a:cs typeface="Courier New" pitchFamily="49" charset="0"/>
              </a:rPr>
              <a:t/>
            </a:r>
            <a:br>
              <a:rPr lang="en-US" sz="2000" dirty="0">
                <a:latin typeface="Courier New" pitchFamily="49" charset="0"/>
                <a:cs typeface="Courier New" pitchFamily="49" charset="0"/>
              </a:rPr>
            </a:br>
            <a:endParaRPr lang="en-US" sz="2000" b="1" dirty="0">
              <a:latin typeface="Courier New" pitchFamily="49" charset="0"/>
              <a:cs typeface="Courier New" pitchFamily="49" charset="0"/>
            </a:endParaRPr>
          </a:p>
        </p:txBody>
      </p:sp>
      <p:sp>
        <p:nvSpPr>
          <p:cNvPr id="40"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45</a:t>
            </a:fld>
            <a:endParaRPr lang="en-US" dirty="0">
              <a:solidFill>
                <a:srgbClr val="FFFFFF"/>
              </a:solidFill>
            </a:endParaRPr>
          </a:p>
        </p:txBody>
      </p:sp>
      <p:grpSp>
        <p:nvGrpSpPr>
          <p:cNvPr id="7" name="Group 6"/>
          <p:cNvGrpSpPr/>
          <p:nvPr/>
        </p:nvGrpSpPr>
        <p:grpSpPr>
          <a:xfrm>
            <a:off x="762000" y="2707061"/>
            <a:ext cx="8001000" cy="937437"/>
            <a:chOff x="1656446" y="3104764"/>
            <a:chExt cx="8001000" cy="937437"/>
          </a:xfrm>
        </p:grpSpPr>
        <p:sp>
          <p:nvSpPr>
            <p:cNvPr id="38" name="TextBox 37"/>
            <p:cNvSpPr txBox="1"/>
            <p:nvPr/>
          </p:nvSpPr>
          <p:spPr>
            <a:xfrm>
              <a:off x="3500502" y="3417859"/>
              <a:ext cx="6156944" cy="615553"/>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Select c.*. o.* from Customer c, </a:t>
              </a:r>
              <a:r>
                <a:rPr lang="en-US" sz="2000" dirty="0" err="1" smtClean="0">
                  <a:solidFill>
                    <a:schemeClr val="accent2">
                      <a:lumMod val="60000"/>
                      <a:lumOff val="40000"/>
                    </a:schemeClr>
                  </a:solidFill>
                  <a:latin typeface="Courier New" pitchFamily="49" charset="0"/>
                  <a:cs typeface="Courier New" pitchFamily="49" charset="0"/>
                </a:rPr>
                <a:t>oTemp</a:t>
              </a:r>
              <a:r>
                <a:rPr lang="en-US" sz="2000" dirty="0" smtClean="0">
                  <a:solidFill>
                    <a:schemeClr val="accent2">
                      <a:lumMod val="60000"/>
                      <a:lumOff val="40000"/>
                    </a:schemeClr>
                  </a:solidFill>
                  <a:latin typeface="Courier New" pitchFamily="49" charset="0"/>
                  <a:cs typeface="Courier New" pitchFamily="49" charset="0"/>
                </a:rPr>
                <a:t> o where </a:t>
              </a:r>
              <a:r>
                <a:rPr lang="en-US" sz="2000" dirty="0" err="1">
                  <a:solidFill>
                    <a:schemeClr val="accent2">
                      <a:lumMod val="60000"/>
                      <a:lumOff val="40000"/>
                    </a:schemeClr>
                  </a:solidFill>
                  <a:latin typeface="Courier New" pitchFamily="49" charset="0"/>
                  <a:cs typeface="Courier New" pitchFamily="49" charset="0"/>
                </a:rPr>
                <a:t>c.c_custkey</a:t>
              </a:r>
              <a:r>
                <a:rPr lang="en-US" sz="2000" dirty="0">
                  <a:solidFill>
                    <a:schemeClr val="accent2">
                      <a:lumMod val="60000"/>
                      <a:lumOff val="40000"/>
                    </a:schemeClr>
                  </a:solidFill>
                  <a:latin typeface="Courier New" pitchFamily="49" charset="0"/>
                  <a:cs typeface="Courier New" pitchFamily="49" charset="0"/>
                </a:rPr>
                <a:t> = </a:t>
              </a:r>
              <a:r>
                <a:rPr lang="en-US" sz="2000" dirty="0" err="1" smtClean="0">
                  <a:solidFill>
                    <a:schemeClr val="accent2">
                      <a:lumMod val="60000"/>
                      <a:lumOff val="40000"/>
                    </a:schemeClr>
                  </a:solidFill>
                  <a:latin typeface="Courier New" pitchFamily="49" charset="0"/>
                  <a:cs typeface="Courier New" pitchFamily="49" charset="0"/>
                </a:rPr>
                <a:t>o.o_custkey</a:t>
              </a:r>
              <a:endParaRPr lang="en-US" sz="2000" dirty="0" smtClean="0">
                <a:solidFill>
                  <a:schemeClr val="accent2">
                    <a:lumMod val="60000"/>
                    <a:lumOff val="40000"/>
                  </a:schemeClr>
                </a:solidFill>
                <a:latin typeface="Courier New" pitchFamily="49" charset="0"/>
                <a:cs typeface="Courier New" pitchFamily="49" charset="0"/>
              </a:endParaRPr>
            </a:p>
          </p:txBody>
        </p:sp>
        <p:sp>
          <p:nvSpPr>
            <p:cNvPr id="22" name="Rounded Rectangle 21"/>
            <p:cNvSpPr/>
            <p:nvPr/>
          </p:nvSpPr>
          <p:spPr bwMode="auto">
            <a:xfrm>
              <a:off x="1915631" y="3356401"/>
              <a:ext cx="1447800"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RETURN OPERATION</a:t>
              </a:r>
              <a:endParaRPr lang="en-US" b="1" spc="-50" dirty="0">
                <a:solidFill>
                  <a:srgbClr val="000000"/>
                </a:solidFill>
                <a:ea typeface="Segoe UI" pitchFamily="34" charset="0"/>
                <a:cs typeface="Segoe UI" pitchFamily="34" charset="0"/>
              </a:endParaRPr>
            </a:p>
          </p:txBody>
        </p:sp>
        <p:cxnSp>
          <p:nvCxnSpPr>
            <p:cNvPr id="23" name="Straight Connector 22"/>
            <p:cNvCxnSpPr/>
            <p:nvPr/>
          </p:nvCxnSpPr>
          <p:spPr>
            <a:xfrm flipV="1">
              <a:off x="2639531" y="3104764"/>
              <a:ext cx="0" cy="32423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1656446" y="3566738"/>
              <a:ext cx="365760"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4</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7"/>
          <p:cNvGrpSpPr/>
          <p:nvPr/>
        </p:nvGrpSpPr>
        <p:grpSpPr>
          <a:xfrm>
            <a:off x="762000" y="3657600"/>
            <a:ext cx="6296177" cy="1072282"/>
            <a:chOff x="1549871" y="4114800"/>
            <a:chExt cx="6296177" cy="1072282"/>
          </a:xfrm>
        </p:grpSpPr>
        <p:sp>
          <p:nvSpPr>
            <p:cNvPr id="39" name="TextBox 38"/>
            <p:cNvSpPr txBox="1"/>
            <p:nvPr/>
          </p:nvSpPr>
          <p:spPr>
            <a:xfrm>
              <a:off x="3736261" y="4464440"/>
              <a:ext cx="4109787" cy="615553"/>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Read </a:t>
              </a:r>
              <a:r>
                <a:rPr lang="en-US" sz="2000" dirty="0" err="1" smtClean="0">
                  <a:solidFill>
                    <a:schemeClr val="accent2">
                      <a:lumMod val="60000"/>
                      <a:lumOff val="40000"/>
                    </a:schemeClr>
                  </a:solidFill>
                  <a:latin typeface="Courier New" pitchFamily="49" charset="0"/>
                  <a:cs typeface="Courier New" pitchFamily="49" charset="0"/>
                </a:rPr>
                <a:t>hdfsTemp</a:t>
              </a:r>
              <a:r>
                <a:rPr lang="en-US" sz="2000" dirty="0" smtClean="0">
                  <a:solidFill>
                    <a:schemeClr val="accent2">
                      <a:lumMod val="60000"/>
                      <a:lumOff val="40000"/>
                    </a:schemeClr>
                  </a:solidFill>
                  <a:latin typeface="Courier New" pitchFamily="49" charset="0"/>
                  <a:cs typeface="Courier New" pitchFamily="49" charset="0"/>
                </a:rPr>
                <a:t> into </a:t>
              </a:r>
              <a:r>
                <a:rPr lang="en-US" sz="2000" dirty="0" err="1" smtClean="0">
                  <a:solidFill>
                    <a:schemeClr val="accent2">
                      <a:lumMod val="60000"/>
                      <a:lumOff val="40000"/>
                    </a:schemeClr>
                  </a:solidFill>
                  <a:latin typeface="Courier New" pitchFamily="49" charset="0"/>
                  <a:cs typeface="Courier New" pitchFamily="49" charset="0"/>
                </a:rPr>
                <a:t>oTemp</a:t>
              </a:r>
              <a:r>
                <a:rPr lang="en-US" sz="2000" dirty="0" smtClean="0">
                  <a:solidFill>
                    <a:schemeClr val="accent2">
                      <a:lumMod val="60000"/>
                      <a:lumOff val="40000"/>
                    </a:schemeClr>
                  </a:solidFill>
                  <a:latin typeface="Courier New" pitchFamily="49" charset="0"/>
                  <a:cs typeface="Courier New" pitchFamily="49" charset="0"/>
                </a:rPr>
                <a:t>, partitioned on </a:t>
              </a:r>
              <a:r>
                <a:rPr lang="en-US" sz="2000" dirty="0" err="1" smtClean="0">
                  <a:solidFill>
                    <a:schemeClr val="accent2">
                      <a:lumMod val="60000"/>
                      <a:lumOff val="40000"/>
                    </a:schemeClr>
                  </a:solidFill>
                  <a:latin typeface="Courier New" pitchFamily="49" charset="0"/>
                  <a:cs typeface="Courier New" pitchFamily="49" charset="0"/>
                </a:rPr>
                <a:t>o_custkey</a:t>
              </a:r>
              <a:endParaRPr lang="en-US" sz="2000" dirty="0" smtClean="0">
                <a:solidFill>
                  <a:schemeClr val="accent2">
                    <a:lumMod val="60000"/>
                    <a:lumOff val="40000"/>
                  </a:schemeClr>
                </a:solidFill>
                <a:latin typeface="Courier New" pitchFamily="49" charset="0"/>
                <a:cs typeface="Courier New" pitchFamily="49" charset="0"/>
              </a:endParaRPr>
            </a:p>
          </p:txBody>
        </p:sp>
        <p:sp>
          <p:nvSpPr>
            <p:cNvPr id="33" name="Rounded Rectangle 32"/>
            <p:cNvSpPr/>
            <p:nvPr/>
          </p:nvSpPr>
          <p:spPr bwMode="auto">
            <a:xfrm>
              <a:off x="1645825" y="4357349"/>
              <a:ext cx="1809711" cy="829733"/>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1"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DMS SHUFFLE</a:t>
              </a:r>
              <a:br>
                <a:rPr lang="en-US" b="1" spc="-50" dirty="0" smtClean="0">
                  <a:solidFill>
                    <a:srgbClr val="000000"/>
                  </a:solidFill>
                  <a:ea typeface="Segoe UI" pitchFamily="34" charset="0"/>
                  <a:cs typeface="Segoe UI" pitchFamily="34" charset="0"/>
                </a:rPr>
              </a:br>
              <a:r>
                <a:rPr lang="en-US" b="1" spc="-50" dirty="0" smtClean="0">
                  <a:solidFill>
                    <a:srgbClr val="000000"/>
                  </a:solidFill>
                  <a:ea typeface="Segoe UI" pitchFamily="34" charset="0"/>
                  <a:cs typeface="Segoe UI" pitchFamily="34" charset="0"/>
                </a:rPr>
                <a:t>FROM HDFS on </a:t>
              </a:r>
              <a:r>
                <a:rPr lang="en-US" b="1" spc="-50" dirty="0" err="1" smtClean="0">
                  <a:solidFill>
                    <a:srgbClr val="000000"/>
                  </a:solidFill>
                  <a:ea typeface="Segoe UI" pitchFamily="34" charset="0"/>
                  <a:cs typeface="Segoe UI" pitchFamily="34" charset="0"/>
                </a:rPr>
                <a:t>o_custkey</a:t>
              </a:r>
              <a:endParaRPr lang="en-US" b="1" spc="-50" dirty="0">
                <a:solidFill>
                  <a:srgbClr val="000000"/>
                </a:solidFill>
                <a:ea typeface="Segoe UI" pitchFamily="34" charset="0"/>
                <a:cs typeface="Segoe UI" pitchFamily="34" charset="0"/>
              </a:endParaRPr>
            </a:p>
          </p:txBody>
        </p:sp>
        <p:cxnSp>
          <p:nvCxnSpPr>
            <p:cNvPr id="41" name="Straight Connector 40"/>
            <p:cNvCxnSpPr/>
            <p:nvPr/>
          </p:nvCxnSpPr>
          <p:spPr>
            <a:xfrm flipV="1">
              <a:off x="2532956" y="4114800"/>
              <a:ext cx="0" cy="28077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1549871" y="4589337"/>
              <a:ext cx="365760"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3</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762000" y="4678437"/>
            <a:ext cx="7077561" cy="1087367"/>
            <a:chOff x="1328096" y="5185278"/>
            <a:chExt cx="7077561" cy="1087367"/>
          </a:xfrm>
        </p:grpSpPr>
        <p:sp>
          <p:nvSpPr>
            <p:cNvPr id="32" name="Rounded Rectangle 31"/>
            <p:cNvSpPr/>
            <p:nvPr/>
          </p:nvSpPr>
          <p:spPr bwMode="auto">
            <a:xfrm>
              <a:off x="1424050" y="5454166"/>
              <a:ext cx="2430961" cy="818479"/>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
              </a:r>
              <a:b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br>
              <a:r>
                <a:rPr lang="en-US"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    </a:t>
              </a:r>
              <a:r>
                <a:rPr lang="en-US" b="1" spc="-50" dirty="0" smtClean="0">
                  <a:solidFill>
                    <a:srgbClr val="000000"/>
                  </a:solidFill>
                  <a:ea typeface="Segoe UI" pitchFamily="34" charset="0"/>
                  <a:cs typeface="Segoe UI" pitchFamily="34" charset="0"/>
                </a:rPr>
                <a:t>CREATE </a:t>
              </a:r>
              <a:r>
                <a:rPr lang="en-US" b="1" spc="-50" dirty="0" err="1" smtClean="0">
                  <a:solidFill>
                    <a:srgbClr val="000000"/>
                  </a:solidFill>
                  <a:ea typeface="Segoe UI" pitchFamily="34" charset="0"/>
                  <a:cs typeface="Segoe UI" pitchFamily="34" charset="0"/>
                </a:rPr>
                <a:t>oTemp</a:t>
              </a:r>
              <a:r>
                <a:rPr lang="en-US" b="1" spc="-50" dirty="0" smtClean="0">
                  <a:solidFill>
                    <a:srgbClr val="000000"/>
                  </a:solidFill>
                  <a:ea typeface="Segoe UI" pitchFamily="34" charset="0"/>
                  <a:cs typeface="Segoe UI" pitchFamily="34" charset="0"/>
                </a:rPr>
                <a:t/>
              </a:r>
              <a:br>
                <a:rPr lang="en-US" b="1" spc="-50" dirty="0" smtClean="0">
                  <a:solidFill>
                    <a:srgbClr val="000000"/>
                  </a:solidFill>
                  <a:ea typeface="Segoe UI" pitchFamily="34" charset="0"/>
                  <a:cs typeface="Segoe UI" pitchFamily="34" charset="0"/>
                </a:rPr>
              </a:br>
              <a:r>
                <a:rPr lang="en-US" b="1" spc="-50" dirty="0" smtClean="0">
                  <a:solidFill>
                    <a:srgbClr val="000000"/>
                  </a:solidFill>
                  <a:ea typeface="Segoe UI" pitchFamily="34" charset="0"/>
                  <a:cs typeface="Segoe UI" pitchFamily="34" charset="0"/>
                </a:rPr>
                <a:t>  </a:t>
              </a:r>
              <a:r>
                <a:rPr lang="en-US" b="1" spc="-50" dirty="0" err="1" smtClean="0">
                  <a:solidFill>
                    <a:srgbClr val="000000"/>
                  </a:solidFill>
                  <a:ea typeface="Segoe UI" pitchFamily="34" charset="0"/>
                  <a:cs typeface="Segoe UI" pitchFamily="34" charset="0"/>
                </a:rPr>
                <a:t>distrib</a:t>
              </a:r>
              <a:r>
                <a:rPr lang="en-US" b="1" spc="-50" dirty="0" smtClean="0">
                  <a:solidFill>
                    <a:srgbClr val="000000"/>
                  </a:solidFill>
                  <a:ea typeface="Segoe UI" pitchFamily="34" charset="0"/>
                  <a:cs typeface="Segoe UI" pitchFamily="34" charset="0"/>
                </a:rPr>
                <a:t>. on </a:t>
              </a:r>
              <a:r>
                <a:rPr lang="en-US" b="1" spc="-50" dirty="0" err="1" smtClean="0">
                  <a:solidFill>
                    <a:srgbClr val="000000"/>
                  </a:solidFill>
                  <a:ea typeface="Segoe UI" pitchFamily="34" charset="0"/>
                  <a:cs typeface="Segoe UI" pitchFamily="34" charset="0"/>
                </a:rPr>
                <a:t>o_custkey</a:t>
              </a:r>
              <a:endParaRPr lang="en-US" b="1" spc="-50" dirty="0">
                <a:solidFill>
                  <a:srgbClr val="000000"/>
                </a:solidFill>
                <a:ea typeface="Segoe UI" pitchFamily="34" charset="0"/>
                <a:cs typeface="Segoe UI" pitchFamily="34" charset="0"/>
              </a:endParaRPr>
            </a:p>
          </p:txBody>
        </p:sp>
        <p:cxnSp>
          <p:nvCxnSpPr>
            <p:cNvPr id="34" name="Straight Connector 33"/>
            <p:cNvCxnSpPr/>
            <p:nvPr/>
          </p:nvCxnSpPr>
          <p:spPr>
            <a:xfrm flipV="1">
              <a:off x="2327154" y="5185278"/>
              <a:ext cx="0" cy="28077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1328096" y="5680525"/>
              <a:ext cx="365760"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2</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3948094" y="5709516"/>
              <a:ext cx="4457563" cy="307777"/>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On PDW compute nodes</a:t>
              </a:r>
            </a:p>
          </p:txBody>
        </p:sp>
      </p:grpSp>
      <p:sp>
        <p:nvSpPr>
          <p:cNvPr id="21" name="Text Placeholder 2"/>
          <p:cNvSpPr txBox="1">
            <a:spLocks/>
          </p:cNvSpPr>
          <p:nvPr/>
        </p:nvSpPr>
        <p:spPr>
          <a:xfrm>
            <a:off x="230436" y="2325014"/>
            <a:ext cx="6975403" cy="387798"/>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b="1" dirty="0" smtClean="0">
                <a:solidFill>
                  <a:schemeClr val="tx1"/>
                </a:solidFill>
              </a:rPr>
              <a:t>Execution plan :</a:t>
            </a:r>
            <a:endParaRPr lang="en-US" sz="2800" dirty="0">
              <a:solidFill>
                <a:schemeClr val="tx1"/>
              </a:solidFill>
            </a:endParaRPr>
          </a:p>
        </p:txBody>
      </p:sp>
      <p:grpSp>
        <p:nvGrpSpPr>
          <p:cNvPr id="36" name="Group 35"/>
          <p:cNvGrpSpPr/>
          <p:nvPr/>
        </p:nvGrpSpPr>
        <p:grpSpPr>
          <a:xfrm>
            <a:off x="716568" y="5748263"/>
            <a:ext cx="6966026" cy="927315"/>
            <a:chOff x="1034976" y="5290569"/>
            <a:chExt cx="6966026" cy="927315"/>
          </a:xfrm>
        </p:grpSpPr>
        <p:cxnSp>
          <p:nvCxnSpPr>
            <p:cNvPr id="37" name="Straight Connector 36"/>
            <p:cNvCxnSpPr>
              <a:stCxn id="43" idx="0"/>
            </p:cNvCxnSpPr>
            <p:nvPr/>
          </p:nvCxnSpPr>
          <p:spPr>
            <a:xfrm flipV="1">
              <a:off x="2037214" y="5290569"/>
              <a:ext cx="0" cy="24151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034976" y="5532084"/>
              <a:ext cx="6966026" cy="685800"/>
              <a:chOff x="1034976" y="5532084"/>
              <a:chExt cx="6966026" cy="685800"/>
            </a:xfrm>
          </p:grpSpPr>
          <p:sp>
            <p:nvSpPr>
              <p:cNvPr id="43" name="Rounded Rectangle 42"/>
              <p:cNvSpPr/>
              <p:nvPr/>
            </p:nvSpPr>
            <p:spPr bwMode="auto">
              <a:xfrm>
                <a:off x="1257408" y="5532084"/>
                <a:ext cx="1559612" cy="685800"/>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b="1" spc="-50" dirty="0" smtClean="0">
                    <a:solidFill>
                      <a:srgbClr val="000000"/>
                    </a:solidFill>
                    <a:ea typeface="Segoe UI" pitchFamily="34" charset="0"/>
                    <a:cs typeface="Segoe UI" pitchFamily="34" charset="0"/>
                  </a:rPr>
                  <a:t>Run Map Job on </a:t>
                </a:r>
                <a:r>
                  <a:rPr lang="en-US" b="1" spc="-50" dirty="0" err="1" smtClean="0">
                    <a:solidFill>
                      <a:srgbClr val="000000"/>
                    </a:solidFill>
                    <a:ea typeface="Segoe UI" pitchFamily="34" charset="0"/>
                    <a:cs typeface="Segoe UI" pitchFamily="34" charset="0"/>
                  </a:rPr>
                  <a:t>Hadoop</a:t>
                </a:r>
                <a:endParaRPr lang="en-US" b="1" spc="-50" dirty="0">
                  <a:solidFill>
                    <a:srgbClr val="000000"/>
                  </a:solidFill>
                  <a:ea typeface="Segoe UI" pitchFamily="34" charset="0"/>
                  <a:cs typeface="Segoe UI" pitchFamily="34" charset="0"/>
                </a:endParaRPr>
              </a:p>
            </p:txBody>
          </p:sp>
          <p:sp>
            <p:nvSpPr>
              <p:cNvPr id="44" name="TextBox 43"/>
              <p:cNvSpPr txBox="1"/>
              <p:nvPr/>
            </p:nvSpPr>
            <p:spPr>
              <a:xfrm>
                <a:off x="3096641" y="5532084"/>
                <a:ext cx="4904361" cy="615553"/>
              </a:xfrm>
              <a:prstGeom prst="rect">
                <a:avLst/>
              </a:prstGeom>
              <a:noFill/>
            </p:spPr>
            <p:txBody>
              <a:bodyPr wrap="square" lIns="0" tIns="0" rIns="0" bIns="0" rtlCol="0">
                <a:spAutoFit/>
              </a:bodyPr>
              <a:lstStyle/>
              <a:p>
                <a:r>
                  <a:rPr lang="en-US" sz="2000" dirty="0" smtClean="0">
                    <a:solidFill>
                      <a:schemeClr val="accent2">
                        <a:lumMod val="60000"/>
                        <a:lumOff val="40000"/>
                      </a:schemeClr>
                    </a:solidFill>
                    <a:latin typeface="Courier New" pitchFamily="49" charset="0"/>
                    <a:cs typeface="Courier New" pitchFamily="49" charset="0"/>
                  </a:rPr>
                  <a:t>Apply filter to </a:t>
                </a:r>
                <a:r>
                  <a:rPr lang="en-US" sz="2000" dirty="0" err="1" smtClean="0">
                    <a:solidFill>
                      <a:schemeClr val="accent2">
                        <a:lumMod val="60000"/>
                        <a:lumOff val="40000"/>
                      </a:schemeClr>
                    </a:solidFill>
                    <a:latin typeface="Courier New" pitchFamily="49" charset="0"/>
                    <a:cs typeface="Courier New" pitchFamily="49" charset="0"/>
                  </a:rPr>
                  <a:t>hdfsOrders</a:t>
                </a:r>
                <a:r>
                  <a:rPr lang="en-US" sz="2000" dirty="0" smtClean="0">
                    <a:solidFill>
                      <a:schemeClr val="accent2">
                        <a:lumMod val="60000"/>
                        <a:lumOff val="40000"/>
                      </a:schemeClr>
                    </a:solidFill>
                    <a:latin typeface="Courier New" pitchFamily="49" charset="0"/>
                    <a:cs typeface="Courier New" pitchFamily="49" charset="0"/>
                  </a:rPr>
                  <a:t>. Output left in </a:t>
                </a:r>
                <a:r>
                  <a:rPr lang="en-US" sz="2000" dirty="0" err="1" smtClean="0">
                    <a:solidFill>
                      <a:schemeClr val="accent2">
                        <a:lumMod val="60000"/>
                        <a:lumOff val="40000"/>
                      </a:schemeClr>
                    </a:solidFill>
                    <a:latin typeface="Courier New" pitchFamily="49" charset="0"/>
                    <a:cs typeface="Courier New" pitchFamily="49" charset="0"/>
                  </a:rPr>
                  <a:t>hdfsTemp</a:t>
                </a:r>
                <a:endParaRPr lang="en-US" sz="2000" dirty="0" smtClean="0">
                  <a:solidFill>
                    <a:schemeClr val="accent2">
                      <a:lumMod val="60000"/>
                      <a:lumOff val="40000"/>
                    </a:schemeClr>
                  </a:solidFill>
                  <a:latin typeface="Courier New" pitchFamily="49" charset="0"/>
                  <a:cs typeface="Courier New" pitchFamily="49" charset="0"/>
                </a:endParaRPr>
              </a:p>
            </p:txBody>
          </p:sp>
          <p:sp>
            <p:nvSpPr>
              <p:cNvPr id="45" name="Oval 44"/>
              <p:cNvSpPr/>
              <p:nvPr/>
            </p:nvSpPr>
            <p:spPr bwMode="auto">
              <a:xfrm>
                <a:off x="1034976" y="5702119"/>
                <a:ext cx="394007" cy="365760"/>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1400" b="1" spc="-50" dirty="0" smtClean="0">
                    <a:gradFill>
                      <a:gsLst>
                        <a:gs pos="0">
                          <a:srgbClr val="FFFFFF"/>
                        </a:gs>
                        <a:gs pos="100000">
                          <a:srgbClr val="FFFFFF"/>
                        </a:gs>
                      </a:gsLst>
                      <a:lin ang="5400000" scaled="0"/>
                    </a:gradFill>
                    <a:ea typeface="Segoe UI" pitchFamily="34" charset="0"/>
                    <a:cs typeface="Segoe UI" pitchFamily="34" charset="0"/>
                  </a:rPr>
                  <a:t>1</a:t>
                </a:r>
                <a:endParaRPr lang="en-US" sz="1400" b="1" spc="-50"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6" name="TextBox 45"/>
          <p:cNvSpPr txBox="1"/>
          <p:nvPr/>
        </p:nvSpPr>
        <p:spPr>
          <a:xfrm>
            <a:off x="3581401" y="2513238"/>
            <a:ext cx="5406390" cy="1477328"/>
          </a:xfrm>
          <a:prstGeom prst="rect">
            <a:avLst/>
          </a:prstGeom>
          <a:solidFill>
            <a:srgbClr val="FFFF00"/>
          </a:solidFill>
          <a:ln>
            <a:solidFill>
              <a:schemeClr val="bg1"/>
            </a:solidFill>
          </a:ln>
        </p:spPr>
        <p:txBody>
          <a:bodyPr wrap="square" lIns="0" tIns="0" rIns="0" bIns="0" rtlCol="0" anchor="ctr">
            <a:spAutoFit/>
          </a:bodyPr>
          <a:lstStyle/>
          <a:p>
            <a:pPr marL="640080" indent="-457200">
              <a:buFont typeface="+mj-lt"/>
              <a:buAutoNum type="arabicPeriod"/>
            </a:pPr>
            <a:r>
              <a:rPr lang="en-US" sz="2400" dirty="0" smtClean="0">
                <a:solidFill>
                  <a:srgbClr val="000000"/>
                </a:solidFill>
                <a:latin typeface="Andy" pitchFamily="66" charset="0"/>
              </a:rPr>
              <a:t>Predicate on orders </a:t>
            </a:r>
            <a:r>
              <a:rPr lang="en-US" sz="2400" i="1" dirty="0" smtClean="0">
                <a:solidFill>
                  <a:srgbClr val="000000"/>
                </a:solidFill>
                <a:latin typeface="Andy" pitchFamily="66" charset="0"/>
              </a:rPr>
              <a:t>pushed</a:t>
            </a:r>
            <a:r>
              <a:rPr lang="en-US" sz="2400" dirty="0" smtClean="0">
                <a:solidFill>
                  <a:srgbClr val="000000"/>
                </a:solidFill>
                <a:latin typeface="Andy" pitchFamily="66" charset="0"/>
              </a:rPr>
              <a:t> into </a:t>
            </a:r>
            <a:r>
              <a:rPr lang="en-US" sz="2400" dirty="0" err="1" smtClean="0">
                <a:solidFill>
                  <a:srgbClr val="000000"/>
                </a:solidFill>
                <a:latin typeface="Andy" pitchFamily="66" charset="0"/>
              </a:rPr>
              <a:t>Hadoop</a:t>
            </a:r>
            <a:r>
              <a:rPr lang="en-US" sz="2400" dirty="0" smtClean="0">
                <a:solidFill>
                  <a:srgbClr val="000000"/>
                </a:solidFill>
                <a:latin typeface="Andy" pitchFamily="66" charset="0"/>
              </a:rPr>
              <a:t> cluster</a:t>
            </a:r>
          </a:p>
          <a:p>
            <a:pPr marL="640080" indent="-457200">
              <a:buFont typeface="+mj-lt"/>
              <a:buAutoNum type="arabicPeriod"/>
            </a:pPr>
            <a:r>
              <a:rPr lang="en-US" sz="2400" dirty="0" smtClean="0">
                <a:solidFill>
                  <a:srgbClr val="000000"/>
                </a:solidFill>
                <a:latin typeface="Andy" pitchFamily="66" charset="0"/>
              </a:rPr>
              <a:t>DMS shuffle insures that the two tables are “like-partitioned” for the join</a:t>
            </a:r>
            <a:endParaRPr lang="en-US" sz="2400" dirty="0">
              <a:solidFill>
                <a:srgbClr val="000000"/>
              </a:solidFill>
              <a:latin typeface="Andy" pitchFamily="66" charset="0"/>
            </a:endParaRPr>
          </a:p>
        </p:txBody>
      </p:sp>
    </p:spTree>
    <p:extLst>
      <p:ext uri="{BB962C8B-B14F-4D97-AF65-F5344CB8AC3E}">
        <p14:creationId xmlns:p14="http://schemas.microsoft.com/office/powerpoint/2010/main" val="320560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9567" y="0"/>
            <a:ext cx="11353800" cy="6858000"/>
          </a:xfrm>
          <a:prstGeom prst="rect">
            <a:avLst/>
          </a:prstGeom>
          <a:noFill/>
          <a:ln>
            <a:noFill/>
          </a:ln>
        </p:spPr>
      </p:pic>
      <p:grpSp>
        <p:nvGrpSpPr>
          <p:cNvPr id="7" name="Group 6"/>
          <p:cNvGrpSpPr/>
          <p:nvPr/>
        </p:nvGrpSpPr>
        <p:grpSpPr>
          <a:xfrm>
            <a:off x="3562418" y="2757190"/>
            <a:ext cx="5472149" cy="830866"/>
            <a:chOff x="5053375" y="3769322"/>
            <a:chExt cx="7294298" cy="830866"/>
          </a:xfrm>
          <a:solidFill>
            <a:schemeClr val="accent3"/>
          </a:solidFill>
        </p:grpSpPr>
        <p:sp>
          <p:nvSpPr>
            <p:cNvPr id="4" name="RC Bar"/>
            <p:cNvSpPr/>
            <p:nvPr/>
          </p:nvSpPr>
          <p:spPr bwMode="auto">
            <a:xfrm>
              <a:off x="5053375" y="3769322"/>
              <a:ext cx="7294298" cy="830866"/>
            </a:xfrm>
            <a:prstGeom prst="rect">
              <a:avLst/>
            </a:prstGeom>
            <a:grpFill/>
            <a:ln w="19050">
              <a:noFill/>
            </a:ln>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rtlCol="0" anchor="ctr" anchorCtr="0" compatLnSpc="1">
              <a:prstTxWarp prst="textNoShape">
                <a:avLst/>
              </a:prstTxWarp>
            </a:bodyPr>
            <a:lstStyle/>
            <a:p>
              <a:pPr algn="ctr" defTabSz="685574" fontAlgn="base">
                <a:spcBef>
                  <a:spcPct val="0"/>
                </a:spcBef>
                <a:spcAft>
                  <a:spcPct val="0"/>
                </a:spcAft>
              </a:pPr>
              <a:endParaRPr lang="en-US" kern="0" dirty="0">
                <a:gradFill>
                  <a:gsLst>
                    <a:gs pos="0">
                      <a:srgbClr val="FFFFFF"/>
                    </a:gs>
                    <a:gs pos="100000">
                      <a:srgbClr val="FFFFFF"/>
                    </a:gs>
                  </a:gsLst>
                  <a:lin ang="5400000" scaled="0"/>
                </a:gradFill>
              </a:endParaRPr>
            </a:p>
          </p:txBody>
        </p:sp>
        <p:sp>
          <p:nvSpPr>
            <p:cNvPr id="6" name="Rectangle 5"/>
            <p:cNvSpPr/>
            <p:nvPr/>
          </p:nvSpPr>
          <p:spPr>
            <a:xfrm>
              <a:off x="5053375" y="3892302"/>
              <a:ext cx="7294298" cy="707886"/>
            </a:xfrm>
            <a:prstGeom prst="rect">
              <a:avLst/>
            </a:prstGeom>
            <a:grpFill/>
          </p:spPr>
          <p:txBody>
            <a:bodyPr wrap="square" lIns="137160" bIns="137160" anchor="b" anchorCtr="0">
              <a:spAutoFit/>
            </a:bodyPr>
            <a:lstStyle/>
            <a:p>
              <a:r>
                <a:rPr lang="en-US" sz="1700" dirty="0"/>
                <a:t>PDW statistics extended to provided detailed column-level stats on external tables stored in HDFS files</a:t>
              </a:r>
            </a:p>
          </p:txBody>
        </p:sp>
      </p:grpSp>
      <p:grpSp>
        <p:nvGrpSpPr>
          <p:cNvPr id="8" name="Group 7"/>
          <p:cNvGrpSpPr/>
          <p:nvPr/>
        </p:nvGrpSpPr>
        <p:grpSpPr>
          <a:xfrm>
            <a:off x="3562418" y="3666927"/>
            <a:ext cx="5472150" cy="830866"/>
            <a:chOff x="5053375" y="4680836"/>
            <a:chExt cx="7294299" cy="830866"/>
          </a:xfrm>
          <a:solidFill>
            <a:schemeClr val="accent5"/>
          </a:solidFill>
        </p:grpSpPr>
        <p:sp>
          <p:nvSpPr>
            <p:cNvPr id="10" name="RC Bar"/>
            <p:cNvSpPr/>
            <p:nvPr/>
          </p:nvSpPr>
          <p:spPr bwMode="auto">
            <a:xfrm>
              <a:off x="5053375" y="4680836"/>
              <a:ext cx="7294298" cy="830866"/>
            </a:xfrm>
            <a:prstGeom prst="rect">
              <a:avLst/>
            </a:prstGeom>
            <a:grpFill/>
            <a:ln w="19050">
              <a:noFill/>
            </a:ln>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rtlCol="0" anchor="ctr" anchorCtr="0" compatLnSpc="1">
              <a:prstTxWarp prst="textNoShape">
                <a:avLst/>
              </a:prstTxWarp>
            </a:bodyPr>
            <a:lstStyle/>
            <a:p>
              <a:pPr algn="ctr" defTabSz="685574" fontAlgn="base">
                <a:spcBef>
                  <a:spcPct val="0"/>
                </a:spcBef>
                <a:spcAft>
                  <a:spcPct val="0"/>
                </a:spcAft>
              </a:pPr>
              <a:endParaRPr lang="en-US" sz="1800" kern="0" dirty="0">
                <a:gradFill>
                  <a:gsLst>
                    <a:gs pos="0">
                      <a:srgbClr val="FFFFFF"/>
                    </a:gs>
                    <a:gs pos="100000">
                      <a:srgbClr val="FFFFFF"/>
                    </a:gs>
                  </a:gsLst>
                  <a:lin ang="5400000" scaled="0"/>
                </a:gradFill>
                <a:latin typeface="Calibri"/>
              </a:endParaRPr>
            </a:p>
          </p:txBody>
        </p:sp>
        <p:sp>
          <p:nvSpPr>
            <p:cNvPr id="11" name="Rectangle 10"/>
            <p:cNvSpPr/>
            <p:nvPr/>
          </p:nvSpPr>
          <p:spPr>
            <a:xfrm>
              <a:off x="5053376" y="4773038"/>
              <a:ext cx="7294298" cy="738664"/>
            </a:xfrm>
            <a:prstGeom prst="rect">
              <a:avLst/>
            </a:prstGeom>
            <a:grpFill/>
          </p:spPr>
          <p:txBody>
            <a:bodyPr wrap="square" lIns="137160" bIns="137160" anchor="b" anchorCtr="0">
              <a:spAutoFit/>
            </a:bodyPr>
            <a:lstStyle/>
            <a:p>
              <a:r>
                <a:rPr lang="en-US" dirty="0"/>
                <a:t>PDW query optimizer extended to make cost-based decision on what operators to push</a:t>
              </a:r>
            </a:p>
          </p:txBody>
        </p:sp>
      </p:grpSp>
      <p:grpSp>
        <p:nvGrpSpPr>
          <p:cNvPr id="9" name="Group 8"/>
          <p:cNvGrpSpPr/>
          <p:nvPr/>
        </p:nvGrpSpPr>
        <p:grpSpPr>
          <a:xfrm>
            <a:off x="3562418" y="4576664"/>
            <a:ext cx="5472150" cy="830866"/>
            <a:chOff x="5053375" y="5604415"/>
            <a:chExt cx="7294299" cy="830866"/>
          </a:xfrm>
          <a:solidFill>
            <a:schemeClr val="accent2"/>
          </a:solidFill>
        </p:grpSpPr>
        <p:sp>
          <p:nvSpPr>
            <p:cNvPr id="12" name="RC Bar"/>
            <p:cNvSpPr/>
            <p:nvPr/>
          </p:nvSpPr>
          <p:spPr bwMode="auto">
            <a:xfrm>
              <a:off x="5053375" y="5604415"/>
              <a:ext cx="7294298" cy="830866"/>
            </a:xfrm>
            <a:prstGeom prst="rect">
              <a:avLst/>
            </a:prstGeom>
            <a:grpFill/>
            <a:ln w="19050">
              <a:noFill/>
            </a:ln>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rtlCol="0" anchor="ctr" anchorCtr="0" compatLnSpc="1">
              <a:prstTxWarp prst="textNoShape">
                <a:avLst/>
              </a:prstTxWarp>
            </a:bodyPr>
            <a:lstStyle/>
            <a:p>
              <a:pPr algn="ctr" defTabSz="685574" fontAlgn="base">
                <a:spcBef>
                  <a:spcPct val="0"/>
                </a:spcBef>
                <a:spcAft>
                  <a:spcPct val="0"/>
                </a:spcAft>
              </a:pPr>
              <a:endParaRPr lang="en-US" sz="1700" kern="0" dirty="0">
                <a:gradFill>
                  <a:gsLst>
                    <a:gs pos="0">
                      <a:srgbClr val="FFFFFF"/>
                    </a:gs>
                    <a:gs pos="100000">
                      <a:srgbClr val="FFFFFF"/>
                    </a:gs>
                  </a:gsLst>
                  <a:lin ang="5400000" scaled="0"/>
                </a:gradFill>
                <a:latin typeface="Calibri"/>
              </a:endParaRPr>
            </a:p>
          </p:txBody>
        </p:sp>
        <p:sp>
          <p:nvSpPr>
            <p:cNvPr id="13" name="Rectangle 12"/>
            <p:cNvSpPr/>
            <p:nvPr/>
          </p:nvSpPr>
          <p:spPr>
            <a:xfrm>
              <a:off x="5053375" y="5727395"/>
              <a:ext cx="7294299" cy="707886"/>
            </a:xfrm>
            <a:prstGeom prst="rect">
              <a:avLst/>
            </a:prstGeom>
            <a:grpFill/>
          </p:spPr>
          <p:txBody>
            <a:bodyPr wrap="square" lIns="137160" bIns="137160" anchor="b" anchorCtr="0">
              <a:spAutoFit/>
            </a:bodyPr>
            <a:lstStyle/>
            <a:p>
              <a:r>
                <a:rPr lang="en-US" sz="1700" dirty="0"/>
                <a:t>Java code generated uses library of PDW-compatible type conversions to insure semantic capability</a:t>
              </a:r>
            </a:p>
          </p:txBody>
        </p:sp>
      </p:grpSp>
      <p:sp>
        <p:nvSpPr>
          <p:cNvPr id="15" name="Rectangle 14"/>
          <p:cNvSpPr/>
          <p:nvPr/>
        </p:nvSpPr>
        <p:spPr bwMode="auto">
          <a:xfrm flipV="1">
            <a:off x="0" y="0"/>
            <a:ext cx="9144000" cy="1560286"/>
          </a:xfrm>
          <a:prstGeom prst="rect">
            <a:avLst/>
          </a:prstGeom>
          <a:gradFill flip="none" rotWithShape="1">
            <a:gsLst>
              <a:gs pos="1667">
                <a:srgbClr val="000000">
                  <a:alpha val="83000"/>
                </a:srgbClr>
              </a:gs>
              <a:gs pos="100000">
                <a:srgbClr val="000000">
                  <a:alpha val="0"/>
                </a:srgb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16" name="Title 1"/>
          <p:cNvSpPr txBox="1">
            <a:spLocks/>
          </p:cNvSpPr>
          <p:nvPr/>
        </p:nvSpPr>
        <p:spPr>
          <a:xfrm>
            <a:off x="134873" y="408674"/>
            <a:ext cx="8780527" cy="623248"/>
          </a:xfrm>
          <a:prstGeom prst="rect">
            <a:avLst/>
          </a:prstGeom>
        </p:spPr>
        <p:txBody>
          <a:bodyPr vert="horz" wrap="square" lIns="0" tIns="0" rIns="0" bIns="0" rtlCol="0" anchor="ctr">
            <a:spAutoFit/>
          </a:bodyPr>
          <a:lstStyle>
            <a:lvl1pPr algn="l" defTabSz="914363" rtl="0" eaLnBrk="1" latinLnBrk="0" hangingPunct="1">
              <a:lnSpc>
                <a:spcPct val="90000"/>
              </a:lnSpc>
              <a:spcBef>
                <a:spcPct val="0"/>
              </a:spcBef>
              <a:buNone/>
              <a:defRPr lang="en-US" sz="4400" b="1" kern="1200" cap="none" spc="-15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4500" dirty="0">
                <a:effectLst>
                  <a:outerShdw blurRad="38100" dist="38100" dir="2700000" algn="tl">
                    <a:srgbClr val="000000">
                      <a:alpha val="43137"/>
                    </a:srgbClr>
                  </a:outerShdw>
                </a:effectLst>
              </a:rPr>
              <a:t>Polybase Phase 2 </a:t>
            </a:r>
            <a:r>
              <a:rPr lang="en-US" sz="4500" dirty="0">
                <a:solidFill>
                  <a:srgbClr val="FFFF00"/>
                </a:solidFill>
                <a:effectLst>
                  <a:outerShdw blurRad="38100" dist="38100" dir="2700000" algn="tl">
                    <a:srgbClr val="000000">
                      <a:alpha val="43137"/>
                    </a:srgbClr>
                  </a:outerShdw>
                </a:effectLst>
              </a:rPr>
              <a:t>- Wrap-Up</a:t>
            </a:r>
            <a:endParaRPr lang="en-US" sz="4500" b="0" dirty="0">
              <a:solidFill>
                <a:srgbClr val="FFFF00"/>
              </a:solidFill>
              <a:effectLst>
                <a:outerShdw blurRad="38100" dist="38100" dir="2700000" algn="tl">
                  <a:srgbClr val="000000">
                    <a:alpha val="43137"/>
                  </a:srgbClr>
                </a:outerShdw>
              </a:effectLst>
            </a:endParaRPr>
          </a:p>
        </p:txBody>
      </p:sp>
      <p:grpSp>
        <p:nvGrpSpPr>
          <p:cNvPr id="5" name="Group 4"/>
          <p:cNvGrpSpPr/>
          <p:nvPr/>
        </p:nvGrpSpPr>
        <p:grpSpPr>
          <a:xfrm>
            <a:off x="3562419" y="1847453"/>
            <a:ext cx="5472149" cy="830866"/>
            <a:chOff x="5053376" y="2872534"/>
            <a:chExt cx="7294298" cy="830866"/>
          </a:xfrm>
          <a:solidFill>
            <a:schemeClr val="accent4"/>
          </a:solidFill>
        </p:grpSpPr>
        <p:sp>
          <p:nvSpPr>
            <p:cNvPr id="17" name="RC Bar"/>
            <p:cNvSpPr/>
            <p:nvPr/>
          </p:nvSpPr>
          <p:spPr bwMode="auto">
            <a:xfrm>
              <a:off x="5053376" y="2872534"/>
              <a:ext cx="7294298" cy="830866"/>
            </a:xfrm>
            <a:prstGeom prst="rect">
              <a:avLst/>
            </a:prstGeom>
            <a:grpFill/>
            <a:ln w="19050">
              <a:noFill/>
            </a:ln>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rtlCol="0" anchor="ctr" anchorCtr="0" compatLnSpc="1">
              <a:prstTxWarp prst="textNoShape">
                <a:avLst/>
              </a:prstTxWarp>
            </a:bodyPr>
            <a:lstStyle/>
            <a:p>
              <a:pPr algn="ctr" defTabSz="685574" fontAlgn="base">
                <a:spcBef>
                  <a:spcPct val="0"/>
                </a:spcBef>
                <a:spcAft>
                  <a:spcPct val="0"/>
                </a:spcAft>
              </a:pPr>
              <a:endParaRPr lang="en-US" sz="1800" kern="0" dirty="0">
                <a:gradFill>
                  <a:gsLst>
                    <a:gs pos="0">
                      <a:srgbClr val="FFFFFF"/>
                    </a:gs>
                    <a:gs pos="100000">
                      <a:srgbClr val="FFFFFF"/>
                    </a:gs>
                  </a:gsLst>
                  <a:lin ang="5400000" scaled="0"/>
                </a:gradFill>
                <a:latin typeface="Calibri"/>
              </a:endParaRPr>
            </a:p>
          </p:txBody>
        </p:sp>
        <p:sp>
          <p:nvSpPr>
            <p:cNvPr id="18" name="Rectangle 17"/>
            <p:cNvSpPr/>
            <p:nvPr/>
          </p:nvSpPr>
          <p:spPr>
            <a:xfrm>
              <a:off x="5053377" y="2964736"/>
              <a:ext cx="7294297" cy="738664"/>
            </a:xfrm>
            <a:prstGeom prst="rect">
              <a:avLst/>
            </a:prstGeom>
            <a:grpFill/>
          </p:spPr>
          <p:txBody>
            <a:bodyPr wrap="square" lIns="137160" bIns="137160" anchor="b" anchorCtr="0">
              <a:spAutoFit/>
            </a:bodyPr>
            <a:lstStyle/>
            <a:p>
              <a:r>
                <a:rPr lang="en-US" dirty="0"/>
                <a:t>Extends capabilities of Polybase Phase 1 by </a:t>
              </a:r>
              <a:r>
                <a:rPr lang="en-US" i="1" dirty="0"/>
                <a:t>pushing</a:t>
              </a:r>
              <a:r>
                <a:rPr lang="en-US" dirty="0"/>
                <a:t> operations on HDFS files as MapReduce jobs</a:t>
              </a:r>
            </a:p>
          </p:txBody>
        </p:sp>
      </p:grpSp>
      <p:grpSp>
        <p:nvGrpSpPr>
          <p:cNvPr id="19" name="Group 18"/>
          <p:cNvGrpSpPr/>
          <p:nvPr/>
        </p:nvGrpSpPr>
        <p:grpSpPr>
          <a:xfrm>
            <a:off x="3564922" y="5546303"/>
            <a:ext cx="5491134" cy="775770"/>
            <a:chOff x="5053375" y="5604415"/>
            <a:chExt cx="7294302" cy="830866"/>
          </a:xfrm>
          <a:solidFill>
            <a:schemeClr val="accent6"/>
          </a:solidFill>
        </p:grpSpPr>
        <p:sp>
          <p:nvSpPr>
            <p:cNvPr id="20" name="RC Bar"/>
            <p:cNvSpPr/>
            <p:nvPr/>
          </p:nvSpPr>
          <p:spPr bwMode="auto">
            <a:xfrm>
              <a:off x="5053375" y="5604415"/>
              <a:ext cx="7294298" cy="830866"/>
            </a:xfrm>
            <a:prstGeom prst="rect">
              <a:avLst/>
            </a:prstGeom>
            <a:grpFill/>
            <a:ln w="19050">
              <a:noFill/>
            </a:ln>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rtlCol="0" anchor="ctr" anchorCtr="0" compatLnSpc="1">
              <a:prstTxWarp prst="textNoShape">
                <a:avLst/>
              </a:prstTxWarp>
            </a:bodyPr>
            <a:lstStyle/>
            <a:p>
              <a:pPr algn="ctr" defTabSz="685574" fontAlgn="base">
                <a:spcBef>
                  <a:spcPct val="0"/>
                </a:spcBef>
                <a:spcAft>
                  <a:spcPct val="0"/>
                </a:spcAft>
              </a:pPr>
              <a:endParaRPr lang="en-US" sz="1700" kern="0" dirty="0">
                <a:gradFill>
                  <a:gsLst>
                    <a:gs pos="0">
                      <a:srgbClr val="FFFFFF"/>
                    </a:gs>
                    <a:gs pos="100000">
                      <a:srgbClr val="FFFFFF"/>
                    </a:gs>
                  </a:gsLst>
                  <a:lin ang="5400000" scaled="0"/>
                </a:gradFill>
                <a:latin typeface="Calibri"/>
              </a:endParaRPr>
            </a:p>
          </p:txBody>
        </p:sp>
        <p:sp>
          <p:nvSpPr>
            <p:cNvPr id="21" name="Rectangle 20"/>
            <p:cNvSpPr/>
            <p:nvPr/>
          </p:nvSpPr>
          <p:spPr>
            <a:xfrm>
              <a:off x="5053378" y="5776662"/>
              <a:ext cx="7294299" cy="477971"/>
            </a:xfrm>
            <a:prstGeom prst="rect">
              <a:avLst/>
            </a:prstGeom>
            <a:grpFill/>
          </p:spPr>
          <p:txBody>
            <a:bodyPr wrap="square" lIns="137160" bIns="137160" anchor="b" anchorCtr="0">
              <a:spAutoFit/>
            </a:bodyPr>
            <a:lstStyle/>
            <a:p>
              <a:r>
                <a:rPr lang="en-US" sz="1700" dirty="0" smtClean="0"/>
                <a:t>What are the performance benefits of pushing work?</a:t>
              </a:r>
              <a:endParaRPr lang="en-US" sz="1700" dirty="0">
                <a:solidFill>
                  <a:srgbClr val="FFFF00"/>
                </a:solidFill>
              </a:endParaRPr>
            </a:p>
          </p:txBody>
        </p:sp>
      </p:grpSp>
    </p:spTree>
    <p:extLst>
      <p:ext uri="{BB962C8B-B14F-4D97-AF65-F5344CB8AC3E}">
        <p14:creationId xmlns:p14="http://schemas.microsoft.com/office/powerpoint/2010/main" val="27947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70" y="152400"/>
            <a:ext cx="6096000" cy="609398"/>
          </a:xfrm>
        </p:spPr>
        <p:txBody>
          <a:bodyPr/>
          <a:lstStyle/>
          <a:p>
            <a:pPr algn="ctr"/>
            <a:r>
              <a:rPr lang="en-US" sz="4400" dirty="0" smtClean="0">
                <a:solidFill>
                  <a:srgbClr val="FFFF00"/>
                </a:solidFill>
                <a:latin typeface="+mn-lt"/>
              </a:rPr>
              <a:t>Test Configuration</a:t>
            </a:r>
            <a:endParaRPr lang="en-US" sz="4400" dirty="0">
              <a:solidFill>
                <a:srgbClr val="FFFF00"/>
              </a:solidFill>
              <a:latin typeface="+mn-lt"/>
            </a:endParaRPr>
          </a:p>
        </p:txBody>
      </p:sp>
      <p:grpSp>
        <p:nvGrpSpPr>
          <p:cNvPr id="26" name="Group 25"/>
          <p:cNvGrpSpPr/>
          <p:nvPr/>
        </p:nvGrpSpPr>
        <p:grpSpPr>
          <a:xfrm>
            <a:off x="248150" y="1341390"/>
            <a:ext cx="5124491" cy="1757349"/>
            <a:chOff x="228600" y="658369"/>
            <a:chExt cx="7102098" cy="2142070"/>
          </a:xfrm>
        </p:grpSpPr>
        <p:grpSp>
          <p:nvGrpSpPr>
            <p:cNvPr id="20" name="Group 19"/>
            <p:cNvGrpSpPr/>
            <p:nvPr/>
          </p:nvGrpSpPr>
          <p:grpSpPr>
            <a:xfrm>
              <a:off x="533400" y="911099"/>
              <a:ext cx="1222581" cy="1201308"/>
              <a:chOff x="1905000" y="2019300"/>
              <a:chExt cx="1222581" cy="1600200"/>
            </a:xfrm>
          </p:grpSpPr>
          <p:sp>
            <p:nvSpPr>
              <p:cNvPr id="3" name="Rectangle 2"/>
              <p:cNvSpPr/>
              <p:nvPr/>
            </p:nvSpPr>
            <p:spPr bwMode="auto">
              <a:xfrm>
                <a:off x="1905000" y="20193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Control 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915309" y="30521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dirty="0" smtClean="0">
                    <a:solidFill>
                      <a:srgbClr val="FFFFFF"/>
                    </a:solidFill>
                    <a:latin typeface="Segoe UI Light"/>
                    <a:cs typeface="Courier New" pitchFamily="49" charset="0"/>
                  </a:rPr>
                  <a:t>SQL Server</a:t>
                </a:r>
                <a:endParaRPr lang="en-US" sz="12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1" name="Group 20"/>
            <p:cNvGrpSpPr/>
            <p:nvPr/>
          </p:nvGrpSpPr>
          <p:grpSpPr>
            <a:xfrm>
              <a:off x="2516290" y="1115513"/>
              <a:ext cx="1222581" cy="1209908"/>
              <a:chOff x="439799" y="4229100"/>
              <a:chExt cx="1222581" cy="1790700"/>
            </a:xfrm>
          </p:grpSpPr>
          <p:sp>
            <p:nvSpPr>
              <p:cNvPr id="4" name="Rectangle 3"/>
              <p:cNvSpPr/>
              <p:nvPr/>
            </p:nvSpPr>
            <p:spPr bwMode="auto">
              <a:xfrm>
                <a:off x="439799"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39799"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dirty="0" smtClean="0">
                    <a:solidFill>
                      <a:srgbClr val="FFFFFF"/>
                    </a:solidFill>
                    <a:latin typeface="Segoe UI Light"/>
                    <a:cs typeface="Courier New" pitchFamily="49" charset="0"/>
                  </a:rPr>
                  <a:t>SQL Server</a:t>
                </a:r>
                <a:endParaRPr lang="en-US" sz="12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2" name="Group 21"/>
            <p:cNvGrpSpPr/>
            <p:nvPr/>
          </p:nvGrpSpPr>
          <p:grpSpPr>
            <a:xfrm>
              <a:off x="4026436" y="1115513"/>
              <a:ext cx="1222581" cy="1223396"/>
              <a:chOff x="1949945" y="4229100"/>
              <a:chExt cx="1222581" cy="1777212"/>
            </a:xfrm>
          </p:grpSpPr>
          <p:sp>
            <p:nvSpPr>
              <p:cNvPr id="5" name="Rectangle 4"/>
              <p:cNvSpPr/>
              <p:nvPr/>
            </p:nvSpPr>
            <p:spPr bwMode="auto">
              <a:xfrm>
                <a:off x="1949945"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949945" y="5439008"/>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dirty="0" smtClean="0">
                    <a:solidFill>
                      <a:srgbClr val="FFFFFF"/>
                    </a:solidFill>
                    <a:latin typeface="Segoe UI Light"/>
                    <a:cs typeface="Courier New" pitchFamily="49" charset="0"/>
                  </a:rPr>
                  <a:t>SQL Server</a:t>
                </a:r>
                <a:endParaRPr lang="en-US" sz="12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24" name="Group 23"/>
            <p:cNvGrpSpPr/>
            <p:nvPr/>
          </p:nvGrpSpPr>
          <p:grpSpPr>
            <a:xfrm>
              <a:off x="5352165" y="1115513"/>
              <a:ext cx="1680707" cy="1223396"/>
              <a:chOff x="3275674" y="4229100"/>
              <a:chExt cx="1680707" cy="1790700"/>
            </a:xfrm>
          </p:grpSpPr>
          <p:sp>
            <p:nvSpPr>
              <p:cNvPr id="6" name="Rectangle 5"/>
              <p:cNvSpPr/>
              <p:nvPr/>
            </p:nvSpPr>
            <p:spPr bwMode="auto">
              <a:xfrm>
                <a:off x="3733800" y="4229100"/>
                <a:ext cx="1222581" cy="1223396"/>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Compute 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275674" y="4602271"/>
                <a:ext cx="398114" cy="494208"/>
              </a:xfrm>
              <a:prstGeom prst="rect">
                <a:avLst/>
              </a:prstGeom>
            </p:spPr>
            <p:txBody>
              <a:bodyPr wrap="none">
                <a:spAutoFit/>
              </a:bodyPr>
              <a:lstStyle/>
              <a:p>
                <a:pPr algn="ctr"/>
                <a:r>
                  <a:rPr lang="en-US" sz="1200" dirty="0" smtClean="0">
                    <a:solidFill>
                      <a:srgbClr val="FFFFFF"/>
                    </a:solidFill>
                    <a:latin typeface="Segoe UI Light"/>
                  </a:rPr>
                  <a:t>…</a:t>
                </a:r>
                <a:endParaRPr lang="en-US" sz="1200" dirty="0">
                  <a:solidFill>
                    <a:srgbClr val="FFFFFF"/>
                  </a:solidFill>
                  <a:latin typeface="Segoe UI Light"/>
                </a:endParaRPr>
              </a:p>
            </p:txBody>
          </p:sp>
          <p:sp>
            <p:nvSpPr>
              <p:cNvPr id="11" name="Rectangle 10"/>
              <p:cNvSpPr/>
              <p:nvPr/>
            </p:nvSpPr>
            <p:spPr bwMode="auto">
              <a:xfrm>
                <a:off x="3733800" y="5452496"/>
                <a:ext cx="1212272" cy="56730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dirty="0" smtClean="0">
                    <a:solidFill>
                      <a:srgbClr val="FFFFFF"/>
                    </a:solidFill>
                    <a:latin typeface="Segoe UI Light"/>
                    <a:cs typeface="Courier New" pitchFamily="49" charset="0"/>
                  </a:rPr>
                  <a:t>SQL Server</a:t>
                </a:r>
                <a:endParaRPr lang="en-US" sz="1200" spc="-75"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33" name="Group 32"/>
            <p:cNvGrpSpPr/>
            <p:nvPr/>
          </p:nvGrpSpPr>
          <p:grpSpPr>
            <a:xfrm>
              <a:off x="228600" y="658369"/>
              <a:ext cx="7102098" cy="2142070"/>
              <a:chOff x="228600" y="908162"/>
              <a:chExt cx="7102098" cy="2142070"/>
            </a:xfrm>
          </p:grpSpPr>
          <p:grpSp>
            <p:nvGrpSpPr>
              <p:cNvPr id="32" name="Group 31"/>
              <p:cNvGrpSpPr/>
              <p:nvPr/>
            </p:nvGrpSpPr>
            <p:grpSpPr>
              <a:xfrm>
                <a:off x="228600" y="908162"/>
                <a:ext cx="7102098" cy="2142070"/>
                <a:chOff x="228600" y="609600"/>
                <a:chExt cx="7102098" cy="2958794"/>
              </a:xfrm>
            </p:grpSpPr>
            <p:cxnSp>
              <p:nvCxnSpPr>
                <p:cNvPr id="28" name="Straight Connector 27"/>
                <p:cNvCxnSpPr/>
                <p:nvPr/>
              </p:nvCxnSpPr>
              <p:spPr>
                <a:xfrm>
                  <a:off x="228600" y="609600"/>
                  <a:ext cx="0" cy="290499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28600" y="3565311"/>
                  <a:ext cx="19431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167128" y="3568394"/>
                  <a:ext cx="515721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30698" y="914400"/>
                  <a:ext cx="0" cy="26517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209800" y="914400"/>
                  <a:ext cx="512064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28600" y="609600"/>
                  <a:ext cx="19842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09800" y="609600"/>
                  <a:ext cx="0" cy="3017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475866" y="2511622"/>
                <a:ext cx="1501817" cy="300124"/>
              </a:xfrm>
              <a:prstGeom prst="rect">
                <a:avLst/>
              </a:prstGeom>
              <a:noFill/>
              <a:ln w="38100">
                <a:noFill/>
                <a:prstDash val="sysDot"/>
              </a:ln>
            </p:spPr>
            <p:txBody>
              <a:bodyPr wrap="none" lIns="0" tIns="0" rIns="0" bIns="0" rtlCol="0">
                <a:spAutoFit/>
              </a:bodyPr>
              <a:lstStyle/>
              <a:p>
                <a:r>
                  <a:rPr lang="en-US" sz="1600" dirty="0" smtClean="0">
                    <a:gradFill>
                      <a:gsLst>
                        <a:gs pos="0">
                          <a:srgbClr val="FFFFFF"/>
                        </a:gs>
                        <a:gs pos="86000">
                          <a:srgbClr val="FFFFFF"/>
                        </a:gs>
                      </a:gsLst>
                      <a:lin ang="5400000" scaled="0"/>
                    </a:gradFill>
                    <a:latin typeface="Segoe UI Light" pitchFamily="34" charset="0"/>
                  </a:rPr>
                  <a:t>PDW Cluster</a:t>
                </a:r>
              </a:p>
            </p:txBody>
          </p:sp>
        </p:grpSp>
      </p:grpSp>
      <p:grpSp>
        <p:nvGrpSpPr>
          <p:cNvPr id="27" name="Group 26"/>
          <p:cNvGrpSpPr>
            <a:grpSpLocks noChangeAspect="1"/>
          </p:cNvGrpSpPr>
          <p:nvPr/>
        </p:nvGrpSpPr>
        <p:grpSpPr>
          <a:xfrm>
            <a:off x="180465" y="4509432"/>
            <a:ext cx="5823722" cy="1813870"/>
            <a:chOff x="365502" y="3636405"/>
            <a:chExt cx="7102098" cy="2212036"/>
          </a:xfrm>
        </p:grpSpPr>
        <p:sp>
          <p:nvSpPr>
            <p:cNvPr id="12" name="Rectangle 11"/>
            <p:cNvSpPr/>
            <p:nvPr/>
          </p:nvSpPr>
          <p:spPr bwMode="auto">
            <a:xfrm>
              <a:off x="538554" y="3727847"/>
              <a:ext cx="1222581" cy="1223396"/>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err="1" smtClean="0">
                  <a:gradFill>
                    <a:gsLst>
                      <a:gs pos="0">
                        <a:srgbClr val="FFFFFF"/>
                      </a:gs>
                      <a:gs pos="100000">
                        <a:srgbClr val="FFFFFF"/>
                      </a:gs>
                    </a:gsLst>
                    <a:lin ang="5400000" scaled="0"/>
                  </a:gradFill>
                  <a:ea typeface="Segoe UI" pitchFamily="34" charset="0"/>
                  <a:cs typeface="Segoe UI" pitchFamily="34" charset="0"/>
                </a:rPr>
                <a:t>Namenode</a:t>
              </a:r>
              <a:endParaRPr lang="en-US" sz="1200" spc="-75" dirty="0" smtClean="0">
                <a:gradFill>
                  <a:gsLst>
                    <a:gs pos="0">
                      <a:srgbClr val="FFFFFF"/>
                    </a:gs>
                    <a:gs pos="100000">
                      <a:srgbClr val="FFFFFF"/>
                    </a:gs>
                  </a:gsLst>
                  <a:lin ang="5400000" scaled="0"/>
                </a:gradFill>
                <a:ea typeface="Segoe UI" pitchFamily="34" charset="0"/>
                <a:cs typeface="Segoe UI" pitchFamily="34" charset="0"/>
              </a:endParaRPr>
            </a:p>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(HDFS)</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p:nvGrpSpPr>
          <p:grpSpPr>
            <a:xfrm>
              <a:off x="2362200" y="4027394"/>
              <a:ext cx="4800600" cy="1674965"/>
              <a:chOff x="2590800" y="4495800"/>
              <a:chExt cx="4800600" cy="1674965"/>
            </a:xfrm>
          </p:grpSpPr>
          <p:grpSp>
            <p:nvGrpSpPr>
              <p:cNvPr id="16" name="Group 15"/>
              <p:cNvGrpSpPr/>
              <p:nvPr/>
            </p:nvGrpSpPr>
            <p:grpSpPr>
              <a:xfrm>
                <a:off x="2590800" y="4498032"/>
                <a:ext cx="557784" cy="760565"/>
                <a:chOff x="6400800" y="5027236"/>
                <a:chExt cx="557784" cy="760565"/>
              </a:xfrm>
            </p:grpSpPr>
            <p:sp>
              <p:nvSpPr>
                <p:cNvPr id="90" name="Rectangle 89"/>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4" name="TextBox 93"/>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95" name="Group 94"/>
              <p:cNvGrpSpPr/>
              <p:nvPr/>
            </p:nvGrpSpPr>
            <p:grpSpPr>
              <a:xfrm>
                <a:off x="3439363" y="4499996"/>
                <a:ext cx="557784" cy="760565"/>
                <a:chOff x="6400800" y="5027236"/>
                <a:chExt cx="557784" cy="760565"/>
              </a:xfrm>
            </p:grpSpPr>
            <p:sp>
              <p:nvSpPr>
                <p:cNvPr id="96" name="Rectangle 95"/>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97" name="TextBox 96"/>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98" name="Group 97"/>
              <p:cNvGrpSpPr/>
              <p:nvPr/>
            </p:nvGrpSpPr>
            <p:grpSpPr>
              <a:xfrm>
                <a:off x="4287926" y="4495800"/>
                <a:ext cx="557784" cy="760565"/>
                <a:chOff x="6400800" y="5027236"/>
                <a:chExt cx="557784" cy="760565"/>
              </a:xfrm>
            </p:grpSpPr>
            <p:sp>
              <p:nvSpPr>
                <p:cNvPr id="99" name="Rectangle 98"/>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0" name="TextBox 99"/>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101" name="Group 100"/>
              <p:cNvGrpSpPr/>
              <p:nvPr/>
            </p:nvGrpSpPr>
            <p:grpSpPr>
              <a:xfrm>
                <a:off x="2590800" y="5408236"/>
                <a:ext cx="557784" cy="760565"/>
                <a:chOff x="6400800" y="5027236"/>
                <a:chExt cx="557784" cy="760565"/>
              </a:xfrm>
            </p:grpSpPr>
            <p:sp>
              <p:nvSpPr>
                <p:cNvPr id="102" name="Rectangle 101"/>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3" name="TextBox 102"/>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104" name="Group 103"/>
              <p:cNvGrpSpPr/>
              <p:nvPr/>
            </p:nvGrpSpPr>
            <p:grpSpPr>
              <a:xfrm>
                <a:off x="3439363" y="5410200"/>
                <a:ext cx="557784" cy="760565"/>
                <a:chOff x="6400800" y="5027236"/>
                <a:chExt cx="557784" cy="760565"/>
              </a:xfrm>
            </p:grpSpPr>
            <p:sp>
              <p:nvSpPr>
                <p:cNvPr id="105" name="Rectangle 104"/>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6" name="TextBox 105"/>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107" name="Group 106"/>
              <p:cNvGrpSpPr/>
              <p:nvPr/>
            </p:nvGrpSpPr>
            <p:grpSpPr>
              <a:xfrm>
                <a:off x="4287926" y="5406004"/>
                <a:ext cx="557784" cy="760565"/>
                <a:chOff x="6400800" y="5027236"/>
                <a:chExt cx="557784" cy="760565"/>
              </a:xfrm>
            </p:grpSpPr>
            <p:sp>
              <p:nvSpPr>
                <p:cNvPr id="108" name="Rectangle 107"/>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109" name="TextBox 108"/>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46" name="Group 45"/>
              <p:cNvGrpSpPr/>
              <p:nvPr/>
            </p:nvGrpSpPr>
            <p:grpSpPr>
              <a:xfrm>
                <a:off x="5136489" y="4498032"/>
                <a:ext cx="557784" cy="760565"/>
                <a:chOff x="6400800" y="5027236"/>
                <a:chExt cx="557784" cy="760565"/>
              </a:xfrm>
            </p:grpSpPr>
            <p:sp>
              <p:nvSpPr>
                <p:cNvPr id="63" name="Rectangle 62"/>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4" name="TextBox 63"/>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47" name="Group 46"/>
              <p:cNvGrpSpPr/>
              <p:nvPr/>
            </p:nvGrpSpPr>
            <p:grpSpPr>
              <a:xfrm>
                <a:off x="5985052" y="4499996"/>
                <a:ext cx="557784" cy="760565"/>
                <a:chOff x="6400800" y="5027236"/>
                <a:chExt cx="557784" cy="760565"/>
              </a:xfrm>
            </p:grpSpPr>
            <p:sp>
              <p:nvSpPr>
                <p:cNvPr id="61" name="Rectangle 60"/>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48" name="Group 47"/>
              <p:cNvGrpSpPr/>
              <p:nvPr/>
            </p:nvGrpSpPr>
            <p:grpSpPr>
              <a:xfrm>
                <a:off x="6833616" y="4495800"/>
                <a:ext cx="557784" cy="760565"/>
                <a:chOff x="6400800" y="5027236"/>
                <a:chExt cx="557784" cy="760565"/>
              </a:xfrm>
            </p:grpSpPr>
            <p:sp>
              <p:nvSpPr>
                <p:cNvPr id="59" name="Rectangle 58"/>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60" name="TextBox 59"/>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50" name="Group 49"/>
              <p:cNvGrpSpPr/>
              <p:nvPr/>
            </p:nvGrpSpPr>
            <p:grpSpPr>
              <a:xfrm>
                <a:off x="5136489" y="5408236"/>
                <a:ext cx="557784" cy="760565"/>
                <a:chOff x="6400800" y="5027236"/>
                <a:chExt cx="557784" cy="760565"/>
              </a:xfrm>
            </p:grpSpPr>
            <p:sp>
              <p:nvSpPr>
                <p:cNvPr id="57" name="Rectangle 56"/>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51" name="Group 50"/>
              <p:cNvGrpSpPr/>
              <p:nvPr/>
            </p:nvGrpSpPr>
            <p:grpSpPr>
              <a:xfrm>
                <a:off x="5985052" y="5410200"/>
                <a:ext cx="557784" cy="760565"/>
                <a:chOff x="6400800" y="5027236"/>
                <a:chExt cx="557784" cy="760565"/>
              </a:xfrm>
            </p:grpSpPr>
            <p:sp>
              <p:nvSpPr>
                <p:cNvPr id="55" name="Rectangle 54"/>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6" name="TextBox 55"/>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nvGrpSpPr>
              <p:cNvPr id="52" name="Group 51"/>
              <p:cNvGrpSpPr/>
              <p:nvPr/>
            </p:nvGrpSpPr>
            <p:grpSpPr>
              <a:xfrm>
                <a:off x="6833616" y="5406004"/>
                <a:ext cx="557784" cy="760565"/>
                <a:chOff x="6400800" y="5027236"/>
                <a:chExt cx="557784" cy="760565"/>
              </a:xfrm>
            </p:grpSpPr>
            <p:sp>
              <p:nvSpPr>
                <p:cNvPr id="53" name="Rectangle 52"/>
                <p:cNvSpPr/>
                <p:nvPr/>
              </p:nvSpPr>
              <p:spPr bwMode="auto">
                <a:xfrm>
                  <a:off x="6400800" y="5027236"/>
                  <a:ext cx="555815" cy="53536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200" spc="-75" dirty="0" smtClean="0">
                      <a:gradFill>
                        <a:gsLst>
                          <a:gs pos="0">
                            <a:srgbClr val="FFFFFF"/>
                          </a:gs>
                          <a:gs pos="100000">
                            <a:srgbClr val="FFFFFF"/>
                          </a:gs>
                        </a:gsLst>
                        <a:lin ang="5400000" scaled="0"/>
                      </a:gradFill>
                      <a:ea typeface="Segoe UI" pitchFamily="34" charset="0"/>
                      <a:cs typeface="Segoe UI" pitchFamily="34" charset="0"/>
                    </a:rPr>
                    <a:t>Node</a:t>
                  </a:r>
                  <a:endParaRPr lang="en-US" sz="1200" spc="-75" dirty="0">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nvSpPr>
              <p:spPr>
                <a:xfrm>
                  <a:off x="6400800" y="5562599"/>
                  <a:ext cx="557784" cy="225202"/>
                </a:xfrm>
                <a:prstGeom prst="rect">
                  <a:avLst/>
                </a:prstGeom>
                <a:solidFill>
                  <a:schemeClr val="accent2"/>
                </a:solidFill>
              </p:spPr>
              <p:txBody>
                <a:bodyPr wrap="square" lIns="0" tIns="0" rIns="0" bIns="0" rtlCol="0">
                  <a:spAutoFit/>
                </a:bodyPr>
                <a:lstStyle/>
                <a:p>
                  <a:pPr algn="ctr"/>
                  <a:r>
                    <a:rPr lang="en-US" sz="1200" dirty="0" smtClean="0">
                      <a:solidFill>
                        <a:srgbClr val="000000"/>
                      </a:solidFill>
                      <a:latin typeface="Segoe UI Light" pitchFamily="34" charset="0"/>
                    </a:rPr>
                    <a:t>DN</a:t>
                  </a:r>
                </a:p>
              </p:txBody>
            </p:sp>
          </p:grpSp>
        </p:grpSp>
        <p:grpSp>
          <p:nvGrpSpPr>
            <p:cNvPr id="91" name="Group 90"/>
            <p:cNvGrpSpPr/>
            <p:nvPr/>
          </p:nvGrpSpPr>
          <p:grpSpPr>
            <a:xfrm>
              <a:off x="365502" y="3636405"/>
              <a:ext cx="7102098" cy="2212036"/>
              <a:chOff x="228600" y="609598"/>
              <a:chExt cx="7102098" cy="2958796"/>
            </a:xfrm>
          </p:grpSpPr>
          <p:cxnSp>
            <p:nvCxnSpPr>
              <p:cNvPr id="92" name="Straight Connector 91"/>
              <p:cNvCxnSpPr/>
              <p:nvPr/>
            </p:nvCxnSpPr>
            <p:spPr>
              <a:xfrm>
                <a:off x="228600" y="609598"/>
                <a:ext cx="0" cy="2568493"/>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28600" y="3259633"/>
                <a:ext cx="194310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171700" y="3320787"/>
                <a:ext cx="0" cy="244618"/>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167128" y="3568394"/>
                <a:ext cx="5157216"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330698" y="914400"/>
                <a:ext cx="0" cy="265176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2209800" y="914400"/>
                <a:ext cx="512064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228600" y="609600"/>
                <a:ext cx="1984248"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09800" y="609600"/>
                <a:ext cx="0" cy="301752"/>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457200" y="5084207"/>
              <a:ext cx="1647965" cy="300269"/>
            </a:xfrm>
            <a:prstGeom prst="rect">
              <a:avLst/>
            </a:prstGeom>
            <a:noFill/>
          </p:spPr>
          <p:txBody>
            <a:bodyPr wrap="none" lIns="0" tIns="0" rIns="0" bIns="0" rtlCol="0">
              <a:spAutoFit/>
            </a:bodyPr>
            <a:lstStyle/>
            <a:p>
              <a:r>
                <a:rPr lang="en-US" sz="1600" dirty="0" smtClean="0">
                  <a:solidFill>
                    <a:srgbClr val="FFFF00"/>
                  </a:solidFill>
                  <a:latin typeface="Segoe UI Light" pitchFamily="34" charset="0"/>
                </a:rPr>
                <a:t>Hadoop Cluster</a:t>
              </a:r>
            </a:p>
          </p:txBody>
        </p:sp>
      </p:grpSp>
      <p:sp>
        <p:nvSpPr>
          <p:cNvPr id="117"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47</a:t>
            </a:fld>
            <a:endParaRPr lang="en-US" dirty="0">
              <a:solidFill>
                <a:srgbClr val="FFFFFF"/>
              </a:solidFill>
            </a:endParaRPr>
          </a:p>
        </p:txBody>
      </p:sp>
      <p:sp>
        <p:nvSpPr>
          <p:cNvPr id="130" name="Rectangle 129"/>
          <p:cNvSpPr/>
          <p:nvPr/>
        </p:nvSpPr>
        <p:spPr bwMode="auto">
          <a:xfrm>
            <a:off x="5629893" y="1180972"/>
            <a:ext cx="3048000" cy="2019428"/>
          </a:xfrm>
          <a:prstGeom prst="rect">
            <a:avLst/>
          </a:prstGeom>
          <a:solidFill>
            <a:srgbClr val="9EC709"/>
          </a:solidFill>
          <a:ln w="9525" cap="flat" cmpd="sng" algn="ctr">
            <a:noFill/>
            <a:prstDash val="solid"/>
            <a:headEnd type="none" w="med" len="med"/>
            <a:tailEnd type="none" w="med" len="med"/>
          </a:ln>
          <a:effectLst/>
        </p:spPr>
        <p:txBody>
          <a:bodyPr rot="0" spcFirstLastPara="0" vertOverflow="overflow" horzOverflow="overflow" vert="horz" wrap="square" lIns="91440" tIns="51147" rIns="91440" bIns="91440" numCol="1" spcCol="0" rtlCol="0" fromWordArt="0" anchor="ctr" anchorCtr="0" forceAA="0" compatLnSpc="1">
            <a:prstTxWarp prst="textNoShape">
              <a:avLst/>
            </a:prstTxWarp>
            <a:noAutofit/>
          </a:bodyPr>
          <a:lstStyle/>
          <a:p>
            <a:pPr defTabSz="1042955" fontAlgn="base">
              <a:lnSpc>
                <a:spcPct val="90000"/>
              </a:lnSpc>
              <a:spcBef>
                <a:spcPct val="0"/>
              </a:spcBef>
              <a:spcAft>
                <a:spcPct val="0"/>
              </a:spcAft>
            </a:pPr>
            <a:r>
              <a:rPr lang="en-US" sz="2400" b="1" dirty="0" smtClean="0">
                <a:solidFill>
                  <a:schemeClr val="bg1"/>
                </a:solidFill>
                <a:ea typeface="Segoe UI" pitchFamily="34" charset="0"/>
                <a:cs typeface="Segoe UI" pitchFamily="34" charset="0"/>
              </a:rPr>
              <a:t>PDW Cluster:</a:t>
            </a:r>
          </a:p>
          <a:p>
            <a:pPr defTabSz="1042955"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16 Nodes</a:t>
            </a:r>
          </a:p>
          <a:p>
            <a:pPr marL="285750" indent="-285750" defTabSz="1042955" fontAlgn="base">
              <a:lnSpc>
                <a:spcPct val="90000"/>
              </a:lnSpc>
              <a:spcBef>
                <a:spcPct val="0"/>
              </a:spcBef>
              <a:spcAft>
                <a:spcPct val="0"/>
              </a:spcAft>
              <a:buFont typeface="Arial" pitchFamily="34" charset="0"/>
              <a:buChar char="•"/>
            </a:pPr>
            <a:r>
              <a:rPr lang="en-US" sz="1600" dirty="0" smtClean="0">
                <a:solidFill>
                  <a:schemeClr val="bg1"/>
                </a:solidFill>
                <a:ea typeface="Segoe UI" pitchFamily="34" charset="0"/>
                <a:cs typeface="Segoe UI" pitchFamily="34" charset="0"/>
              </a:rPr>
              <a:t>Commodity HP Servers</a:t>
            </a:r>
          </a:p>
          <a:p>
            <a:pPr marL="285750" indent="-285750" defTabSz="1042955" fontAlgn="base">
              <a:lnSpc>
                <a:spcPct val="90000"/>
              </a:lnSpc>
              <a:spcBef>
                <a:spcPct val="0"/>
              </a:spcBef>
              <a:spcAft>
                <a:spcPct val="0"/>
              </a:spcAft>
              <a:buFont typeface="Arial" pitchFamily="34" charset="0"/>
              <a:buChar char="•"/>
            </a:pPr>
            <a:r>
              <a:rPr lang="en-US" sz="1600" dirty="0" smtClean="0">
                <a:solidFill>
                  <a:schemeClr val="bg1"/>
                </a:solidFill>
                <a:ea typeface="Segoe UI" pitchFamily="34" charset="0"/>
                <a:cs typeface="Segoe UI" pitchFamily="34" charset="0"/>
              </a:rPr>
              <a:t>32GB memory</a:t>
            </a:r>
          </a:p>
          <a:p>
            <a:pPr marL="285750" indent="-285750" defTabSz="1042955" fontAlgn="base">
              <a:lnSpc>
                <a:spcPct val="90000"/>
              </a:lnSpc>
              <a:spcBef>
                <a:spcPct val="0"/>
              </a:spcBef>
              <a:spcAft>
                <a:spcPct val="0"/>
              </a:spcAft>
              <a:buFont typeface="Arial" pitchFamily="34" charset="0"/>
              <a:buChar char="•"/>
            </a:pPr>
            <a:r>
              <a:rPr lang="en-US" sz="1600" dirty="0" smtClean="0">
                <a:solidFill>
                  <a:schemeClr val="bg1"/>
                </a:solidFill>
                <a:ea typeface="Segoe UI" pitchFamily="34" charset="0"/>
                <a:cs typeface="Segoe UI" pitchFamily="34" charset="0"/>
              </a:rPr>
              <a:t>Ten 300GB SAS Drives</a:t>
            </a:r>
          </a:p>
          <a:p>
            <a:pPr marL="285750" indent="-285750" defTabSz="1042955" fontAlgn="base">
              <a:lnSpc>
                <a:spcPct val="90000"/>
              </a:lnSpc>
              <a:spcBef>
                <a:spcPct val="0"/>
              </a:spcBef>
              <a:spcAft>
                <a:spcPct val="0"/>
              </a:spcAft>
              <a:buFont typeface="Arial" pitchFamily="34" charset="0"/>
              <a:buChar char="•"/>
            </a:pPr>
            <a:r>
              <a:rPr lang="en-US" sz="1600" dirty="0" smtClean="0">
                <a:solidFill>
                  <a:schemeClr val="bg1"/>
                </a:solidFill>
                <a:ea typeface="Segoe UI" pitchFamily="34" charset="0"/>
                <a:cs typeface="Segoe UI" pitchFamily="34" charset="0"/>
              </a:rPr>
              <a:t>SQL Server 2008 running in a VM on Windows 2012</a:t>
            </a:r>
          </a:p>
        </p:txBody>
      </p:sp>
      <p:sp>
        <p:nvSpPr>
          <p:cNvPr id="133" name="Rectangle 132"/>
          <p:cNvSpPr/>
          <p:nvPr/>
        </p:nvSpPr>
        <p:spPr bwMode="auto">
          <a:xfrm>
            <a:off x="6104534" y="4343400"/>
            <a:ext cx="2887066" cy="1648655"/>
          </a:xfrm>
          <a:prstGeom prst="rect">
            <a:avLst/>
          </a:prstGeom>
          <a:solidFill>
            <a:srgbClr val="9EC709"/>
          </a:solidFill>
          <a:ln w="9525" cap="flat" cmpd="sng" algn="ctr">
            <a:noFill/>
            <a:prstDash val="solid"/>
            <a:headEnd type="none" w="med" len="med"/>
            <a:tailEnd type="none" w="med" len="med"/>
          </a:ln>
          <a:effectLst/>
        </p:spPr>
        <p:txBody>
          <a:bodyPr rot="0" spcFirstLastPara="0" vertOverflow="overflow" horzOverflow="overflow" vert="horz" wrap="square" lIns="91440" tIns="51147" rIns="91440" bIns="91440" numCol="1" spcCol="0" rtlCol="0" fromWordArt="0" anchor="ctr" anchorCtr="0" forceAA="0" compatLnSpc="1">
            <a:prstTxWarp prst="textNoShape">
              <a:avLst/>
            </a:prstTxWarp>
            <a:noAutofit/>
          </a:bodyPr>
          <a:lstStyle/>
          <a:p>
            <a:pPr defTabSz="1042955" fontAlgn="base">
              <a:lnSpc>
                <a:spcPct val="90000"/>
              </a:lnSpc>
              <a:spcBef>
                <a:spcPct val="0"/>
              </a:spcBef>
              <a:spcAft>
                <a:spcPct val="0"/>
              </a:spcAft>
            </a:pPr>
            <a:r>
              <a:rPr lang="en-US" sz="2400" b="1" dirty="0" smtClean="0">
                <a:solidFill>
                  <a:schemeClr val="bg1"/>
                </a:solidFill>
                <a:ea typeface="Segoe UI" pitchFamily="34" charset="0"/>
                <a:cs typeface="Segoe UI" pitchFamily="34" charset="0"/>
              </a:rPr>
              <a:t>Hadoop Cluster</a:t>
            </a:r>
          </a:p>
          <a:p>
            <a:pPr defTabSz="1042955"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48 Nodes</a:t>
            </a:r>
          </a:p>
          <a:p>
            <a:pPr marL="285750" indent="-285750" defTabSz="1042955" fontAlgn="base">
              <a:lnSpc>
                <a:spcPct val="90000"/>
              </a:lnSpc>
              <a:spcBef>
                <a:spcPct val="0"/>
              </a:spcBef>
              <a:spcAft>
                <a:spcPct val="0"/>
              </a:spcAft>
              <a:buFont typeface="Arial" pitchFamily="34" charset="0"/>
              <a:buChar char="•"/>
            </a:pPr>
            <a:r>
              <a:rPr lang="en-US" sz="1600" dirty="0" smtClean="0">
                <a:solidFill>
                  <a:schemeClr val="bg1"/>
                </a:solidFill>
                <a:ea typeface="Segoe UI" pitchFamily="34" charset="0"/>
                <a:cs typeface="Segoe UI" pitchFamily="34" charset="0"/>
              </a:rPr>
              <a:t>Same hardware &amp; OS</a:t>
            </a:r>
          </a:p>
          <a:p>
            <a:pPr marL="285750" indent="-285750" defTabSz="1042955" fontAlgn="base">
              <a:lnSpc>
                <a:spcPct val="90000"/>
              </a:lnSpc>
              <a:spcBef>
                <a:spcPct val="0"/>
              </a:spcBef>
              <a:spcAft>
                <a:spcPct val="0"/>
              </a:spcAft>
              <a:buFont typeface="Arial" pitchFamily="34" charset="0"/>
              <a:buChar char="•"/>
            </a:pPr>
            <a:r>
              <a:rPr lang="en-US" sz="1600" dirty="0" smtClean="0">
                <a:solidFill>
                  <a:schemeClr val="bg1"/>
                </a:solidFill>
                <a:ea typeface="Segoe UI" pitchFamily="34" charset="0"/>
                <a:cs typeface="Segoe UI" pitchFamily="34" charset="0"/>
              </a:rPr>
              <a:t>Isotope (</a:t>
            </a:r>
            <a:r>
              <a:rPr lang="en-US" sz="1600" dirty="0" err="1" smtClean="0">
                <a:solidFill>
                  <a:schemeClr val="bg1"/>
                </a:solidFill>
                <a:ea typeface="Segoe UI" pitchFamily="34" charset="0"/>
                <a:cs typeface="Segoe UI" pitchFamily="34" charset="0"/>
              </a:rPr>
              <a:t>HDInsight</a:t>
            </a:r>
            <a:r>
              <a:rPr lang="en-US" sz="1600" dirty="0" smtClean="0">
                <a:solidFill>
                  <a:schemeClr val="bg1"/>
                </a:solidFill>
                <a:ea typeface="Segoe UI" pitchFamily="34" charset="0"/>
                <a:cs typeface="Segoe UI" pitchFamily="34" charset="0"/>
              </a:rPr>
              <a:t>) </a:t>
            </a:r>
            <a:r>
              <a:rPr lang="en-US" sz="1600" dirty="0" err="1" smtClean="0">
                <a:solidFill>
                  <a:schemeClr val="bg1"/>
                </a:solidFill>
                <a:ea typeface="Segoe UI" pitchFamily="34" charset="0"/>
                <a:cs typeface="Segoe UI" pitchFamily="34" charset="0"/>
              </a:rPr>
              <a:t>Hadoop</a:t>
            </a:r>
            <a:r>
              <a:rPr lang="en-US" sz="1600" dirty="0" smtClean="0">
                <a:solidFill>
                  <a:schemeClr val="bg1"/>
                </a:solidFill>
                <a:ea typeface="Segoe UI" pitchFamily="34" charset="0"/>
                <a:cs typeface="Segoe UI" pitchFamily="34" charset="0"/>
              </a:rPr>
              <a:t> distribution</a:t>
            </a:r>
          </a:p>
        </p:txBody>
      </p:sp>
      <p:sp>
        <p:nvSpPr>
          <p:cNvPr id="134" name="Rectangle 133"/>
          <p:cNvSpPr/>
          <p:nvPr/>
        </p:nvSpPr>
        <p:spPr bwMode="auto">
          <a:xfrm>
            <a:off x="1644784" y="3200400"/>
            <a:ext cx="3048000" cy="1494020"/>
          </a:xfrm>
          <a:prstGeom prst="rect">
            <a:avLst/>
          </a:prstGeom>
          <a:solidFill>
            <a:srgbClr val="9EC709"/>
          </a:solidFill>
          <a:ln w="9525" cap="flat" cmpd="sng" algn="ctr">
            <a:noFill/>
            <a:prstDash val="solid"/>
            <a:headEnd type="none" w="med" len="med"/>
            <a:tailEnd type="none" w="med" len="med"/>
          </a:ln>
          <a:effectLst/>
        </p:spPr>
        <p:txBody>
          <a:bodyPr rot="0" spcFirstLastPara="0" vertOverflow="overflow" horzOverflow="overflow" vert="horz" wrap="square" lIns="91440" tIns="51147" rIns="91440" bIns="91440" numCol="1" spcCol="0" rtlCol="0" fromWordArt="0" anchor="ctr" anchorCtr="0" forceAA="0" compatLnSpc="1">
            <a:prstTxWarp prst="textNoShape">
              <a:avLst/>
            </a:prstTxWarp>
            <a:noAutofit/>
          </a:bodyPr>
          <a:lstStyle/>
          <a:p>
            <a:pPr defTabSz="1042955" fontAlgn="base">
              <a:lnSpc>
                <a:spcPct val="90000"/>
              </a:lnSpc>
              <a:spcBef>
                <a:spcPct val="0"/>
              </a:spcBef>
              <a:spcAft>
                <a:spcPct val="0"/>
              </a:spcAft>
            </a:pPr>
            <a:r>
              <a:rPr lang="en-US" sz="2400" b="1" dirty="0" smtClean="0">
                <a:solidFill>
                  <a:schemeClr val="bg1"/>
                </a:solidFill>
                <a:ea typeface="Segoe UI" pitchFamily="34" charset="0"/>
                <a:cs typeface="Segoe UI" pitchFamily="34" charset="0"/>
              </a:rPr>
              <a:t>Networking</a:t>
            </a:r>
          </a:p>
          <a:p>
            <a:pPr marL="285750" indent="-285750" defTabSz="1042955" fontAlgn="base">
              <a:lnSpc>
                <a:spcPct val="90000"/>
              </a:lnSpc>
              <a:spcBef>
                <a:spcPct val="0"/>
              </a:spcBef>
              <a:spcAft>
                <a:spcPct val="0"/>
              </a:spcAft>
              <a:buFont typeface="Arial" pitchFamily="34" charset="0"/>
              <a:buChar char="•"/>
            </a:pPr>
            <a:r>
              <a:rPr lang="en-US" sz="1600" dirty="0" smtClean="0">
                <a:solidFill>
                  <a:schemeClr val="bg1"/>
                </a:solidFill>
                <a:ea typeface="Segoe UI" pitchFamily="34" charset="0"/>
                <a:cs typeface="Segoe UI" pitchFamily="34" charset="0"/>
              </a:rPr>
              <a:t>1 Gigabit Ethernet to top of rack switches</a:t>
            </a:r>
            <a:r>
              <a:rPr lang="en-US" sz="1600" dirty="0">
                <a:solidFill>
                  <a:schemeClr val="bg1"/>
                </a:solidFill>
                <a:ea typeface="Segoe UI" pitchFamily="34" charset="0"/>
                <a:cs typeface="Segoe UI" pitchFamily="34" charset="0"/>
              </a:rPr>
              <a:t> </a:t>
            </a:r>
            <a:r>
              <a:rPr lang="en-US" sz="1600" dirty="0" smtClean="0">
                <a:solidFill>
                  <a:schemeClr val="bg1"/>
                </a:solidFill>
                <a:ea typeface="Segoe UI" pitchFamily="34" charset="0"/>
                <a:cs typeface="Segoe UI" pitchFamily="34" charset="0"/>
              </a:rPr>
              <a:t>(Cisco 2350s)</a:t>
            </a:r>
          </a:p>
          <a:p>
            <a:pPr marL="285750" indent="-285750" defTabSz="1042955" fontAlgn="base">
              <a:lnSpc>
                <a:spcPct val="90000"/>
              </a:lnSpc>
              <a:spcBef>
                <a:spcPct val="0"/>
              </a:spcBef>
              <a:spcAft>
                <a:spcPct val="0"/>
              </a:spcAft>
              <a:buFont typeface="Arial" pitchFamily="34" charset="0"/>
              <a:buChar char="•"/>
            </a:pPr>
            <a:r>
              <a:rPr lang="en-US" sz="1600" dirty="0" smtClean="0">
                <a:solidFill>
                  <a:schemeClr val="bg1"/>
                </a:solidFill>
                <a:ea typeface="Segoe UI" pitchFamily="34" charset="0"/>
                <a:cs typeface="Segoe UI" pitchFamily="34" charset="0"/>
              </a:rPr>
              <a:t>10 Gigabit rack-to-rack</a:t>
            </a:r>
          </a:p>
          <a:p>
            <a:pPr marL="285750" indent="-285750" defTabSz="1042955" fontAlgn="base">
              <a:lnSpc>
                <a:spcPct val="90000"/>
              </a:lnSpc>
              <a:spcBef>
                <a:spcPct val="0"/>
              </a:spcBef>
              <a:spcAft>
                <a:spcPct val="0"/>
              </a:spcAft>
              <a:buFont typeface="Arial" pitchFamily="34" charset="0"/>
              <a:buChar char="•"/>
            </a:pPr>
            <a:r>
              <a:rPr lang="en-US" sz="1600" dirty="0" smtClean="0">
                <a:solidFill>
                  <a:schemeClr val="bg1"/>
                </a:solidFill>
                <a:ea typeface="Segoe UI" pitchFamily="34" charset="0"/>
                <a:cs typeface="Segoe UI" pitchFamily="34" charset="0"/>
              </a:rPr>
              <a:t>Nodes distributed across 6 racks</a:t>
            </a:r>
          </a:p>
        </p:txBody>
      </p:sp>
    </p:spTree>
    <p:extLst>
      <p:ext uri="{BB962C8B-B14F-4D97-AF65-F5344CB8AC3E}">
        <p14:creationId xmlns:p14="http://schemas.microsoft.com/office/powerpoint/2010/main" val="104094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63938" cy="498598"/>
          </a:xfrm>
        </p:spPr>
        <p:txBody>
          <a:bodyPr>
            <a:noAutofit/>
          </a:bodyPr>
          <a:lstStyle/>
          <a:p>
            <a:pPr algn="ctr"/>
            <a:r>
              <a:rPr lang="en-US" sz="4400" dirty="0" smtClean="0"/>
              <a:t>Test Database</a:t>
            </a:r>
            <a:endParaRPr lang="en-US" sz="4400" dirty="0"/>
          </a:p>
        </p:txBody>
      </p:sp>
      <p:sp>
        <p:nvSpPr>
          <p:cNvPr id="3" name="Content Placeholder 2"/>
          <p:cNvSpPr>
            <a:spLocks noGrp="1"/>
          </p:cNvSpPr>
          <p:nvPr>
            <p:ph idx="1"/>
          </p:nvPr>
        </p:nvSpPr>
        <p:spPr>
          <a:xfrm>
            <a:off x="304800" y="1066800"/>
            <a:ext cx="8534400" cy="6160148"/>
          </a:xfrm>
        </p:spPr>
        <p:txBody>
          <a:bodyPr/>
          <a:lstStyle/>
          <a:p>
            <a:pPr lvl="1"/>
            <a:r>
              <a:rPr lang="en-US" sz="2800" dirty="0" smtClean="0"/>
              <a:t>Two identical tables T1 and T2</a:t>
            </a:r>
          </a:p>
          <a:p>
            <a:pPr lvl="2"/>
            <a:r>
              <a:rPr lang="en-US" dirty="0" smtClean="0">
                <a:solidFill>
                  <a:srgbClr val="FFFF00"/>
                </a:solidFill>
              </a:rPr>
              <a:t>10 billion rows</a:t>
            </a:r>
          </a:p>
          <a:p>
            <a:pPr lvl="2"/>
            <a:r>
              <a:rPr lang="en-US" dirty="0" smtClean="0">
                <a:solidFill>
                  <a:srgbClr val="FFFF00"/>
                </a:solidFill>
              </a:rPr>
              <a:t>13 integer attributes and 3 string attributes (~200 bytes/row)</a:t>
            </a:r>
          </a:p>
          <a:p>
            <a:pPr lvl="2"/>
            <a:r>
              <a:rPr lang="en-US" dirty="0" smtClean="0">
                <a:solidFill>
                  <a:srgbClr val="FFFF00"/>
                </a:solidFill>
              </a:rPr>
              <a:t>About 2TB uncompressed</a:t>
            </a:r>
          </a:p>
          <a:p>
            <a:pPr lvl="1"/>
            <a:r>
              <a:rPr lang="en-US" sz="2800" dirty="0" smtClean="0"/>
              <a:t>One copy of each table in HDFS</a:t>
            </a:r>
          </a:p>
          <a:p>
            <a:pPr lvl="2"/>
            <a:r>
              <a:rPr lang="en-US" sz="1600" dirty="0" smtClean="0">
                <a:solidFill>
                  <a:srgbClr val="FFFF00"/>
                </a:solidFill>
              </a:rPr>
              <a:t>HDFS block size of 256 MB</a:t>
            </a:r>
          </a:p>
          <a:p>
            <a:pPr lvl="2"/>
            <a:r>
              <a:rPr lang="en-US" sz="1600" dirty="0" smtClean="0">
                <a:solidFill>
                  <a:srgbClr val="FFFF00"/>
                </a:solidFill>
              </a:rPr>
              <a:t>Stored as a compressed RCFile</a:t>
            </a:r>
          </a:p>
          <a:p>
            <a:pPr lvl="2"/>
            <a:r>
              <a:rPr lang="en-US" sz="1600" dirty="0" err="1" smtClean="0">
                <a:solidFill>
                  <a:srgbClr val="FFFF00"/>
                </a:solidFill>
              </a:rPr>
              <a:t>RCFiles</a:t>
            </a:r>
            <a:r>
              <a:rPr lang="en-US" sz="1600" dirty="0" smtClean="0">
                <a:solidFill>
                  <a:srgbClr val="FFFF00"/>
                </a:solidFill>
              </a:rPr>
              <a:t> store rows “column wise” inside a block</a:t>
            </a:r>
            <a:endParaRPr lang="en-US" sz="2800" dirty="0" smtClean="0">
              <a:solidFill>
                <a:srgbClr val="FFFF00"/>
              </a:solidFill>
            </a:endParaRPr>
          </a:p>
          <a:p>
            <a:pPr lvl="1"/>
            <a:r>
              <a:rPr lang="en-US" sz="2800" dirty="0" smtClean="0"/>
              <a:t>One copy of each table in PDW</a:t>
            </a:r>
          </a:p>
          <a:p>
            <a:pPr lvl="2"/>
            <a:r>
              <a:rPr lang="en-US" dirty="0" smtClean="0">
                <a:solidFill>
                  <a:srgbClr val="FFFF00"/>
                </a:solidFill>
              </a:rPr>
              <a:t>Block-wise compression enabled</a:t>
            </a:r>
          </a:p>
          <a:p>
            <a:pPr marL="0" indent="0">
              <a:buNone/>
            </a:pPr>
            <a:endParaRPr lang="en-US" sz="2800" dirty="0" smtClean="0"/>
          </a:p>
          <a:p>
            <a:endParaRPr lang="en-US" sz="2800" dirty="0"/>
          </a:p>
          <a:p>
            <a:endParaRPr lang="en-US" sz="2800" dirty="0" smtClean="0"/>
          </a:p>
          <a:p>
            <a:endParaRPr lang="en-US" sz="2800" dirty="0" smtClean="0"/>
          </a:p>
          <a:p>
            <a:endParaRPr lang="en-US" sz="2800" dirty="0" smtClean="0"/>
          </a:p>
          <a:p>
            <a:pPr lvl="1"/>
            <a:endParaRPr lang="en-US" sz="2500" dirty="0" smtClean="0"/>
          </a:p>
        </p:txBody>
      </p:sp>
      <p:sp>
        <p:nvSpPr>
          <p:cNvPr id="4"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48</a:t>
            </a:fld>
            <a:endParaRPr lang="en-US" dirty="0">
              <a:solidFill>
                <a:srgbClr val="FFFFFF"/>
              </a:solidFill>
            </a:endParaRPr>
          </a:p>
        </p:txBody>
      </p:sp>
    </p:spTree>
    <p:extLst>
      <p:ext uri="{BB962C8B-B14F-4D97-AF65-F5344CB8AC3E}">
        <p14:creationId xmlns:p14="http://schemas.microsoft.com/office/powerpoint/2010/main" val="1143880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70205"/>
            <a:ext cx="8534400" cy="1163395"/>
          </a:xfrm>
        </p:spPr>
        <p:txBody>
          <a:bodyPr/>
          <a:lstStyle/>
          <a:p>
            <a:pPr marL="259661" lvl="1" indent="0">
              <a:buNone/>
            </a:pPr>
            <a:r>
              <a:rPr lang="en-US" sz="2800" dirty="0" smtClean="0"/>
              <a:t>SELECT u1, u2, u3, str1, str2, str4 </a:t>
            </a:r>
            <a:br>
              <a:rPr lang="en-US" sz="2800" dirty="0" smtClean="0"/>
            </a:br>
            <a:r>
              <a:rPr lang="en-US" sz="2800" dirty="0" smtClean="0"/>
              <a:t>from T1 </a:t>
            </a:r>
            <a:r>
              <a:rPr lang="en-US" sz="2800" dirty="0" smtClean="0">
                <a:solidFill>
                  <a:srgbClr val="FFFF00"/>
                </a:solidFill>
              </a:rPr>
              <a:t>(in HDFS) </a:t>
            </a:r>
            <a:r>
              <a:rPr lang="en-US" sz="2800" dirty="0" smtClean="0"/>
              <a:t/>
            </a:r>
            <a:br>
              <a:rPr lang="en-US" sz="2800" dirty="0" smtClean="0"/>
            </a:br>
            <a:r>
              <a:rPr lang="en-US" sz="2800" dirty="0" smtClean="0"/>
              <a:t>where (u1 % 100) &lt; </a:t>
            </a:r>
            <a:r>
              <a:rPr lang="en-US" sz="2800" dirty="0" err="1" smtClean="0"/>
              <a:t>sf</a:t>
            </a:r>
            <a:endParaRPr lang="en-US" sz="2800" dirty="0" smtClean="0"/>
          </a:p>
        </p:txBody>
      </p:sp>
      <p:sp>
        <p:nvSpPr>
          <p:cNvPr id="2" name="Title 1"/>
          <p:cNvSpPr>
            <a:spLocks noGrp="1"/>
          </p:cNvSpPr>
          <p:nvPr>
            <p:ph type="title"/>
          </p:nvPr>
        </p:nvSpPr>
        <p:spPr>
          <a:xfrm>
            <a:off x="304800" y="228600"/>
            <a:ext cx="8363938" cy="498598"/>
          </a:xfrm>
        </p:spPr>
        <p:txBody>
          <a:bodyPr>
            <a:noAutofit/>
          </a:bodyPr>
          <a:lstStyle/>
          <a:p>
            <a:pPr algn="ctr"/>
            <a:r>
              <a:rPr lang="en-US" sz="4400" dirty="0" smtClean="0"/>
              <a:t>Selection on HDFS table</a:t>
            </a:r>
            <a:endParaRPr lang="en-US" sz="4400" dirty="0"/>
          </a:p>
        </p:txBody>
      </p:sp>
      <p:graphicFrame>
        <p:nvGraphicFramePr>
          <p:cNvPr id="4" name="Chart 3"/>
          <p:cNvGraphicFramePr>
            <a:graphicFrameLocks/>
          </p:cNvGraphicFramePr>
          <p:nvPr>
            <p:extLst>
              <p:ext uri="{D42A27DB-BD31-4B8C-83A1-F6EECF244321}">
                <p14:modId xmlns:p14="http://schemas.microsoft.com/office/powerpoint/2010/main" val="2295906551"/>
              </p:ext>
            </p:extLst>
          </p:nvPr>
        </p:nvGraphicFramePr>
        <p:xfrm>
          <a:off x="419100" y="2438401"/>
          <a:ext cx="7962900" cy="4314825"/>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16"/>
          <p:cNvGrpSpPr/>
          <p:nvPr/>
        </p:nvGrpSpPr>
        <p:grpSpPr>
          <a:xfrm>
            <a:off x="1562100" y="2286000"/>
            <a:ext cx="7388525" cy="3355777"/>
            <a:chOff x="1676400" y="1825823"/>
            <a:chExt cx="7388525" cy="3355777"/>
          </a:xfrm>
        </p:grpSpPr>
        <p:sp>
          <p:nvSpPr>
            <p:cNvPr id="9" name="TextBox 8"/>
            <p:cNvSpPr txBox="1"/>
            <p:nvPr/>
          </p:nvSpPr>
          <p:spPr>
            <a:xfrm>
              <a:off x="7388525" y="1825823"/>
              <a:ext cx="1676400" cy="615553"/>
            </a:xfrm>
            <a:prstGeom prst="rect">
              <a:avLst/>
            </a:prstGeom>
            <a:noFill/>
          </p:spPr>
          <p:txBody>
            <a:bodyPr wrap="square" lIns="0" tIns="0" rIns="0" bIns="0" rtlCol="0">
              <a:spAutoFit/>
            </a:bodyPr>
            <a:lstStyle/>
            <a:p>
              <a:pPr algn="ctr"/>
              <a:r>
                <a:rPr lang="en-US" sz="2000" b="1" dirty="0" smtClean="0">
                  <a:solidFill>
                    <a:srgbClr val="FFFF00"/>
                  </a:solidFill>
                  <a:latin typeface="Segoe UI Light" pitchFamily="34" charset="0"/>
                </a:rPr>
                <a:t>Polybase </a:t>
              </a:r>
              <a:br>
                <a:rPr lang="en-US" sz="2000" b="1" dirty="0" smtClean="0">
                  <a:solidFill>
                    <a:srgbClr val="FFFF00"/>
                  </a:solidFill>
                  <a:latin typeface="Segoe UI Light" pitchFamily="34" charset="0"/>
                </a:rPr>
              </a:br>
              <a:r>
                <a:rPr lang="en-US" sz="2000" b="1" dirty="0" smtClean="0">
                  <a:solidFill>
                    <a:srgbClr val="FFFF00"/>
                  </a:solidFill>
                  <a:latin typeface="Segoe UI Light" pitchFamily="34" charset="0"/>
                </a:rPr>
                <a:t>Phase 2</a:t>
              </a:r>
            </a:p>
          </p:txBody>
        </p:sp>
        <p:cxnSp>
          <p:nvCxnSpPr>
            <p:cNvPr id="13" name="Straight Connector 12"/>
            <p:cNvCxnSpPr/>
            <p:nvPr/>
          </p:nvCxnSpPr>
          <p:spPr>
            <a:xfrm flipV="1">
              <a:off x="1676400" y="2133600"/>
              <a:ext cx="6019800" cy="3048000"/>
            </a:xfrm>
            <a:prstGeom prst="line">
              <a:avLst/>
            </a:prstGeom>
            <a:ln w="31750">
              <a:solidFill>
                <a:srgbClr val="FFFF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485900" y="3154392"/>
            <a:ext cx="7467600" cy="615553"/>
            <a:chOff x="1600200" y="2642457"/>
            <a:chExt cx="7467600" cy="615553"/>
          </a:xfrm>
        </p:grpSpPr>
        <p:cxnSp>
          <p:nvCxnSpPr>
            <p:cNvPr id="8" name="Straight Connector 7"/>
            <p:cNvCxnSpPr/>
            <p:nvPr/>
          </p:nvCxnSpPr>
          <p:spPr>
            <a:xfrm>
              <a:off x="1600200" y="2950234"/>
              <a:ext cx="6019800" cy="0"/>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2642457"/>
              <a:ext cx="1676400" cy="615553"/>
            </a:xfrm>
            <a:prstGeom prst="rect">
              <a:avLst/>
            </a:prstGeom>
            <a:noFill/>
          </p:spPr>
          <p:txBody>
            <a:bodyPr wrap="square" lIns="0" tIns="0" rIns="0" bIns="0" rtlCol="0">
              <a:spAutoFit/>
            </a:bodyPr>
            <a:lstStyle/>
            <a:p>
              <a:pPr algn="ctr"/>
              <a:r>
                <a:rPr lang="en-US" sz="2000" b="1" dirty="0" smtClean="0">
                  <a:solidFill>
                    <a:srgbClr val="FF0000"/>
                  </a:solidFill>
                  <a:latin typeface="Segoe UI Light" pitchFamily="34" charset="0"/>
                </a:rPr>
                <a:t>Polybase </a:t>
              </a:r>
              <a:br>
                <a:rPr lang="en-US" sz="2000" b="1" dirty="0" smtClean="0">
                  <a:solidFill>
                    <a:srgbClr val="FF0000"/>
                  </a:solidFill>
                  <a:latin typeface="Segoe UI Light" pitchFamily="34" charset="0"/>
                </a:rPr>
              </a:br>
              <a:r>
                <a:rPr lang="en-US" sz="2000" b="1" dirty="0" smtClean="0">
                  <a:solidFill>
                    <a:srgbClr val="FF0000"/>
                  </a:solidFill>
                  <a:latin typeface="Segoe UI Light" pitchFamily="34" charset="0"/>
                </a:rPr>
                <a:t>Phase 1</a:t>
              </a:r>
            </a:p>
          </p:txBody>
        </p:sp>
      </p:grpSp>
      <p:grpSp>
        <p:nvGrpSpPr>
          <p:cNvPr id="20" name="Group 19"/>
          <p:cNvGrpSpPr/>
          <p:nvPr/>
        </p:nvGrpSpPr>
        <p:grpSpPr>
          <a:xfrm>
            <a:off x="4572000" y="1556266"/>
            <a:ext cx="3124200" cy="2338779"/>
            <a:chOff x="5486400" y="1523999"/>
            <a:chExt cx="3048000" cy="2245946"/>
          </a:xfrm>
        </p:grpSpPr>
        <p:sp>
          <p:nvSpPr>
            <p:cNvPr id="14" name="Rectangle 13"/>
            <p:cNvSpPr/>
            <p:nvPr/>
          </p:nvSpPr>
          <p:spPr bwMode="auto">
            <a:xfrm>
              <a:off x="5486400" y="1523999"/>
              <a:ext cx="3048000" cy="813844"/>
            </a:xfrm>
            <a:prstGeom prst="rect">
              <a:avLst/>
            </a:prstGeom>
            <a:solidFill>
              <a:srgbClr val="FFFF00"/>
            </a:solidFill>
            <a:ln w="9525" cap="flat" cmpd="sng" algn="ctr">
              <a:noFill/>
              <a:prstDash val="solid"/>
              <a:headEnd type="none" w="med" len="med"/>
              <a:tailEnd type="none" w="med" len="med"/>
            </a:ln>
            <a:effectLst/>
          </p:spPr>
          <p:txBody>
            <a:bodyPr rot="0" spcFirstLastPara="0" vertOverflow="overflow" horzOverflow="overflow" vert="horz" wrap="square" lIns="91440" tIns="51147" rIns="91440" bIns="91440" numCol="1" spcCol="0" rtlCol="0" fromWordArt="0" anchor="t" anchorCtr="0" forceAA="0" compatLnSpc="1">
              <a:prstTxWarp prst="textNoShape">
                <a:avLst/>
              </a:prstTxWarp>
              <a:noAutofit/>
            </a:bodyPr>
            <a:lstStyle/>
            <a:p>
              <a:pPr defTabSz="1042955" fontAlgn="base">
                <a:lnSpc>
                  <a:spcPct val="90000"/>
                </a:lnSpc>
                <a:spcBef>
                  <a:spcPct val="0"/>
                </a:spcBef>
                <a:spcAft>
                  <a:spcPct val="0"/>
                </a:spcAft>
              </a:pPr>
              <a:r>
                <a:rPr lang="en-US" sz="2000" b="1" kern="0" spc="-41" dirty="0" smtClean="0">
                  <a:solidFill>
                    <a:schemeClr val="bg1"/>
                  </a:solidFill>
                  <a:ea typeface="Segoe UI" pitchFamily="34" charset="0"/>
                  <a:cs typeface="Segoe UI" pitchFamily="34" charset="0"/>
                </a:rPr>
                <a:t>Crossover Point:</a:t>
              </a:r>
            </a:p>
            <a:p>
              <a:pPr defTabSz="1042955" fontAlgn="base">
                <a:lnSpc>
                  <a:spcPct val="90000"/>
                </a:lnSpc>
                <a:spcBef>
                  <a:spcPct val="0"/>
                </a:spcBef>
                <a:spcAft>
                  <a:spcPct val="0"/>
                </a:spcAft>
              </a:pPr>
              <a:r>
                <a:rPr lang="en-US" kern="0" spc="-41" dirty="0" smtClean="0">
                  <a:solidFill>
                    <a:schemeClr val="bg1"/>
                  </a:solidFill>
                  <a:ea typeface="Segoe UI" pitchFamily="34" charset="0"/>
                  <a:cs typeface="Segoe UI" pitchFamily="34" charset="0"/>
                </a:rPr>
                <a:t>Above a selectivity factor of ~80%, PB Phase 2 is slower </a:t>
              </a:r>
              <a:endParaRPr lang="en-US" dirty="0">
                <a:solidFill>
                  <a:schemeClr val="bg1"/>
                </a:solidFill>
                <a:ea typeface="Segoe UI" pitchFamily="34" charset="0"/>
                <a:cs typeface="Segoe UI" pitchFamily="34" charset="0"/>
              </a:endParaRPr>
            </a:p>
          </p:txBody>
        </p:sp>
        <p:cxnSp>
          <p:nvCxnSpPr>
            <p:cNvPr id="7" name="Straight Arrow Connector 6"/>
            <p:cNvCxnSpPr>
              <a:endCxn id="15" idx="1"/>
            </p:cNvCxnSpPr>
            <p:nvPr/>
          </p:nvCxnSpPr>
          <p:spPr>
            <a:xfrm flipH="1">
              <a:off x="6542040" y="2209800"/>
              <a:ext cx="239760" cy="75971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bwMode="auto">
            <a:xfrm>
              <a:off x="6324600" y="2925129"/>
              <a:ext cx="949625" cy="844816"/>
            </a:xfrm>
            <a:custGeom>
              <a:avLst/>
              <a:gdLst>
                <a:gd name="connsiteX0" fmla="*/ 517272 w 835324"/>
                <a:gd name="connsiteY0" fmla="*/ 23854 h 605359"/>
                <a:gd name="connsiteX1" fmla="*/ 191268 w 835324"/>
                <a:gd name="connsiteY1" fmla="*/ 31806 h 605359"/>
                <a:gd name="connsiteX2" fmla="*/ 159463 w 835324"/>
                <a:gd name="connsiteY2" fmla="*/ 39757 h 605359"/>
                <a:gd name="connsiteX3" fmla="*/ 111755 w 835324"/>
                <a:gd name="connsiteY3" fmla="*/ 47708 h 605359"/>
                <a:gd name="connsiteX4" fmla="*/ 87901 w 835324"/>
                <a:gd name="connsiteY4" fmla="*/ 55660 h 605359"/>
                <a:gd name="connsiteX5" fmla="*/ 40194 w 835324"/>
                <a:gd name="connsiteY5" fmla="*/ 135173 h 605359"/>
                <a:gd name="connsiteX6" fmla="*/ 16340 w 835324"/>
                <a:gd name="connsiteY6" fmla="*/ 159026 h 605359"/>
                <a:gd name="connsiteX7" fmla="*/ 16340 w 835324"/>
                <a:gd name="connsiteY7" fmla="*/ 365760 h 605359"/>
                <a:gd name="connsiteX8" fmla="*/ 32242 w 835324"/>
                <a:gd name="connsiteY8" fmla="*/ 413468 h 605359"/>
                <a:gd name="connsiteX9" fmla="*/ 56096 w 835324"/>
                <a:gd name="connsiteY9" fmla="*/ 429371 h 605359"/>
                <a:gd name="connsiteX10" fmla="*/ 111755 w 835324"/>
                <a:gd name="connsiteY10" fmla="*/ 477079 h 605359"/>
                <a:gd name="connsiteX11" fmla="*/ 143561 w 835324"/>
                <a:gd name="connsiteY11" fmla="*/ 485030 h 605359"/>
                <a:gd name="connsiteX12" fmla="*/ 175366 w 835324"/>
                <a:gd name="connsiteY12" fmla="*/ 500933 h 605359"/>
                <a:gd name="connsiteX13" fmla="*/ 207171 w 835324"/>
                <a:gd name="connsiteY13" fmla="*/ 508884 h 605359"/>
                <a:gd name="connsiteX14" fmla="*/ 231025 w 835324"/>
                <a:gd name="connsiteY14" fmla="*/ 524786 h 605359"/>
                <a:gd name="connsiteX15" fmla="*/ 262830 w 835324"/>
                <a:gd name="connsiteY15" fmla="*/ 532738 h 605359"/>
                <a:gd name="connsiteX16" fmla="*/ 334392 w 835324"/>
                <a:gd name="connsiteY16" fmla="*/ 548640 h 605359"/>
                <a:gd name="connsiteX17" fmla="*/ 382100 w 835324"/>
                <a:gd name="connsiteY17" fmla="*/ 556592 h 605359"/>
                <a:gd name="connsiteX18" fmla="*/ 525223 w 835324"/>
                <a:gd name="connsiteY18" fmla="*/ 588397 h 605359"/>
                <a:gd name="connsiteX19" fmla="*/ 660395 w 835324"/>
                <a:gd name="connsiteY19" fmla="*/ 596348 h 605359"/>
                <a:gd name="connsiteX20" fmla="*/ 731957 w 835324"/>
                <a:gd name="connsiteY20" fmla="*/ 572494 h 605359"/>
                <a:gd name="connsiteX21" fmla="*/ 755811 w 835324"/>
                <a:gd name="connsiteY21" fmla="*/ 564543 h 605359"/>
                <a:gd name="connsiteX22" fmla="*/ 779665 w 835324"/>
                <a:gd name="connsiteY22" fmla="*/ 548640 h 605359"/>
                <a:gd name="connsiteX23" fmla="*/ 795568 w 835324"/>
                <a:gd name="connsiteY23" fmla="*/ 500933 h 605359"/>
                <a:gd name="connsiteX24" fmla="*/ 803519 w 835324"/>
                <a:gd name="connsiteY24" fmla="*/ 413468 h 605359"/>
                <a:gd name="connsiteX25" fmla="*/ 811470 w 835324"/>
                <a:gd name="connsiteY25" fmla="*/ 389614 h 605359"/>
                <a:gd name="connsiteX26" fmla="*/ 819421 w 835324"/>
                <a:gd name="connsiteY26" fmla="*/ 349858 h 605359"/>
                <a:gd name="connsiteX27" fmla="*/ 835324 w 835324"/>
                <a:gd name="connsiteY27" fmla="*/ 302150 h 605359"/>
                <a:gd name="connsiteX28" fmla="*/ 827373 w 835324"/>
                <a:gd name="connsiteY28" fmla="*/ 206734 h 605359"/>
                <a:gd name="connsiteX29" fmla="*/ 819421 w 835324"/>
                <a:gd name="connsiteY29" fmla="*/ 182880 h 605359"/>
                <a:gd name="connsiteX30" fmla="*/ 771714 w 835324"/>
                <a:gd name="connsiteY30" fmla="*/ 151075 h 605359"/>
                <a:gd name="connsiteX31" fmla="*/ 716055 w 835324"/>
                <a:gd name="connsiteY31" fmla="*/ 111319 h 605359"/>
                <a:gd name="connsiteX32" fmla="*/ 692201 w 835324"/>
                <a:gd name="connsiteY32" fmla="*/ 103367 h 605359"/>
                <a:gd name="connsiteX33" fmla="*/ 668347 w 835324"/>
                <a:gd name="connsiteY33" fmla="*/ 95416 h 605359"/>
                <a:gd name="connsiteX34" fmla="*/ 644493 w 835324"/>
                <a:gd name="connsiteY34" fmla="*/ 79513 h 605359"/>
                <a:gd name="connsiteX35" fmla="*/ 612688 w 835324"/>
                <a:gd name="connsiteY35" fmla="*/ 31806 h 605359"/>
                <a:gd name="connsiteX36" fmla="*/ 596785 w 835324"/>
                <a:gd name="connsiteY36" fmla="*/ 7952 h 605359"/>
                <a:gd name="connsiteX37" fmla="*/ 572931 w 835324"/>
                <a:gd name="connsiteY37" fmla="*/ 0 h 605359"/>
                <a:gd name="connsiteX38" fmla="*/ 533175 w 835324"/>
                <a:gd name="connsiteY38" fmla="*/ 7952 h 605359"/>
                <a:gd name="connsiteX39" fmla="*/ 517272 w 835324"/>
                <a:gd name="connsiteY39" fmla="*/ 23854 h 60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5324" h="605359">
                  <a:moveTo>
                    <a:pt x="517272" y="23854"/>
                  </a:moveTo>
                  <a:cubicBezTo>
                    <a:pt x="460287" y="27830"/>
                    <a:pt x="299861" y="26980"/>
                    <a:pt x="191268" y="31806"/>
                  </a:cubicBezTo>
                  <a:cubicBezTo>
                    <a:pt x="180351" y="32291"/>
                    <a:pt x="170179" y="37614"/>
                    <a:pt x="159463" y="39757"/>
                  </a:cubicBezTo>
                  <a:cubicBezTo>
                    <a:pt x="143654" y="42919"/>
                    <a:pt x="127658" y="45058"/>
                    <a:pt x="111755" y="47708"/>
                  </a:cubicBezTo>
                  <a:cubicBezTo>
                    <a:pt x="103804" y="50359"/>
                    <a:pt x="93828" y="49733"/>
                    <a:pt x="87901" y="55660"/>
                  </a:cubicBezTo>
                  <a:cubicBezTo>
                    <a:pt x="38352" y="105209"/>
                    <a:pt x="71570" y="91246"/>
                    <a:pt x="40194" y="135173"/>
                  </a:cubicBezTo>
                  <a:cubicBezTo>
                    <a:pt x="33658" y="144323"/>
                    <a:pt x="24291" y="151075"/>
                    <a:pt x="16340" y="159026"/>
                  </a:cubicBezTo>
                  <a:cubicBezTo>
                    <a:pt x="-9707" y="237159"/>
                    <a:pt x="-729" y="200762"/>
                    <a:pt x="16340" y="365760"/>
                  </a:cubicBezTo>
                  <a:cubicBezTo>
                    <a:pt x="18065" y="382434"/>
                    <a:pt x="18295" y="404170"/>
                    <a:pt x="32242" y="413468"/>
                  </a:cubicBezTo>
                  <a:cubicBezTo>
                    <a:pt x="40193" y="418769"/>
                    <a:pt x="48755" y="423253"/>
                    <a:pt x="56096" y="429371"/>
                  </a:cubicBezTo>
                  <a:cubicBezTo>
                    <a:pt x="79965" y="449262"/>
                    <a:pt x="81979" y="462191"/>
                    <a:pt x="111755" y="477079"/>
                  </a:cubicBezTo>
                  <a:cubicBezTo>
                    <a:pt x="121530" y="481966"/>
                    <a:pt x="132959" y="482380"/>
                    <a:pt x="143561" y="485030"/>
                  </a:cubicBezTo>
                  <a:cubicBezTo>
                    <a:pt x="154163" y="490331"/>
                    <a:pt x="164268" y="496771"/>
                    <a:pt x="175366" y="500933"/>
                  </a:cubicBezTo>
                  <a:cubicBezTo>
                    <a:pt x="185598" y="504770"/>
                    <a:pt x="197127" y="504579"/>
                    <a:pt x="207171" y="508884"/>
                  </a:cubicBezTo>
                  <a:cubicBezTo>
                    <a:pt x="215955" y="512648"/>
                    <a:pt x="222241" y="521022"/>
                    <a:pt x="231025" y="524786"/>
                  </a:cubicBezTo>
                  <a:cubicBezTo>
                    <a:pt x="241069" y="529091"/>
                    <a:pt x="252182" y="530281"/>
                    <a:pt x="262830" y="532738"/>
                  </a:cubicBezTo>
                  <a:cubicBezTo>
                    <a:pt x="286640" y="538233"/>
                    <a:pt x="310431" y="543848"/>
                    <a:pt x="334392" y="548640"/>
                  </a:cubicBezTo>
                  <a:cubicBezTo>
                    <a:pt x="350201" y="551802"/>
                    <a:pt x="366407" y="552899"/>
                    <a:pt x="382100" y="556592"/>
                  </a:cubicBezTo>
                  <a:cubicBezTo>
                    <a:pt x="530377" y="591482"/>
                    <a:pt x="413147" y="572387"/>
                    <a:pt x="525223" y="588397"/>
                  </a:cubicBezTo>
                  <a:cubicBezTo>
                    <a:pt x="600704" y="613558"/>
                    <a:pt x="556237" y="605818"/>
                    <a:pt x="660395" y="596348"/>
                  </a:cubicBezTo>
                  <a:lnTo>
                    <a:pt x="731957" y="572494"/>
                  </a:lnTo>
                  <a:lnTo>
                    <a:pt x="755811" y="564543"/>
                  </a:lnTo>
                  <a:cubicBezTo>
                    <a:pt x="763762" y="559242"/>
                    <a:pt x="774600" y="556744"/>
                    <a:pt x="779665" y="548640"/>
                  </a:cubicBezTo>
                  <a:cubicBezTo>
                    <a:pt x="788549" y="534425"/>
                    <a:pt x="795568" y="500933"/>
                    <a:pt x="795568" y="500933"/>
                  </a:cubicBezTo>
                  <a:cubicBezTo>
                    <a:pt x="798218" y="471778"/>
                    <a:pt x="799379" y="442449"/>
                    <a:pt x="803519" y="413468"/>
                  </a:cubicBezTo>
                  <a:cubicBezTo>
                    <a:pt x="804704" y="405171"/>
                    <a:pt x="809437" y="397745"/>
                    <a:pt x="811470" y="389614"/>
                  </a:cubicBezTo>
                  <a:cubicBezTo>
                    <a:pt x="814748" y="376503"/>
                    <a:pt x="815865" y="362896"/>
                    <a:pt x="819421" y="349858"/>
                  </a:cubicBezTo>
                  <a:cubicBezTo>
                    <a:pt x="823832" y="333686"/>
                    <a:pt x="835324" y="302150"/>
                    <a:pt x="835324" y="302150"/>
                  </a:cubicBezTo>
                  <a:cubicBezTo>
                    <a:pt x="832674" y="270345"/>
                    <a:pt x="831591" y="238370"/>
                    <a:pt x="827373" y="206734"/>
                  </a:cubicBezTo>
                  <a:cubicBezTo>
                    <a:pt x="826265" y="198426"/>
                    <a:pt x="825348" y="188807"/>
                    <a:pt x="819421" y="182880"/>
                  </a:cubicBezTo>
                  <a:cubicBezTo>
                    <a:pt x="805907" y="169366"/>
                    <a:pt x="771714" y="151075"/>
                    <a:pt x="771714" y="151075"/>
                  </a:cubicBezTo>
                  <a:cubicBezTo>
                    <a:pt x="758461" y="111318"/>
                    <a:pt x="771714" y="129872"/>
                    <a:pt x="716055" y="111319"/>
                  </a:cubicBezTo>
                  <a:lnTo>
                    <a:pt x="692201" y="103367"/>
                  </a:lnTo>
                  <a:lnTo>
                    <a:pt x="668347" y="95416"/>
                  </a:lnTo>
                  <a:cubicBezTo>
                    <a:pt x="660396" y="90115"/>
                    <a:pt x="650786" y="86705"/>
                    <a:pt x="644493" y="79513"/>
                  </a:cubicBezTo>
                  <a:cubicBezTo>
                    <a:pt x="631907" y="65130"/>
                    <a:pt x="623290" y="47708"/>
                    <a:pt x="612688" y="31806"/>
                  </a:cubicBezTo>
                  <a:cubicBezTo>
                    <a:pt x="607387" y="23855"/>
                    <a:pt x="605851" y="10974"/>
                    <a:pt x="596785" y="7952"/>
                  </a:cubicBezTo>
                  <a:lnTo>
                    <a:pt x="572931" y="0"/>
                  </a:lnTo>
                  <a:cubicBezTo>
                    <a:pt x="559679" y="2651"/>
                    <a:pt x="544420" y="455"/>
                    <a:pt x="533175" y="7952"/>
                  </a:cubicBezTo>
                  <a:cubicBezTo>
                    <a:pt x="526201" y="12601"/>
                    <a:pt x="574257" y="19878"/>
                    <a:pt x="517272" y="23854"/>
                  </a:cubicBezTo>
                  <a:close/>
                </a:path>
              </a:pathLst>
            </a:custGeom>
            <a:noFill/>
            <a:ln w="25400">
              <a:solidFill>
                <a:srgbClr val="FFFF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5" name="TextBox 4"/>
          <p:cNvSpPr txBox="1"/>
          <p:nvPr/>
        </p:nvSpPr>
        <p:spPr>
          <a:xfrm>
            <a:off x="1828800" y="3253254"/>
            <a:ext cx="457200" cy="215444"/>
          </a:xfrm>
          <a:prstGeom prst="rect">
            <a:avLst/>
          </a:prstGeom>
          <a:noFill/>
        </p:spPr>
        <p:txBody>
          <a:bodyPr wrap="square" lIns="0" tIns="0" rIns="0" bIns="0" rtlCol="0">
            <a:spAutoFit/>
          </a:bodyPr>
          <a:lstStyle/>
          <a:p>
            <a:r>
              <a:rPr lang="en-US" sz="1400" b="1" dirty="0" smtClean="0">
                <a:solidFill>
                  <a:srgbClr val="FF0000"/>
                </a:solidFill>
                <a:latin typeface="Segoe UI Light" pitchFamily="34" charset="0"/>
              </a:rPr>
              <a:t>PB.1</a:t>
            </a:r>
          </a:p>
        </p:txBody>
      </p:sp>
      <p:sp>
        <p:nvSpPr>
          <p:cNvPr id="19" name="TextBox 18"/>
          <p:cNvSpPr txBox="1"/>
          <p:nvPr/>
        </p:nvSpPr>
        <p:spPr>
          <a:xfrm>
            <a:off x="1447800" y="5426333"/>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a:t>
            </a:r>
          </a:p>
        </p:txBody>
      </p:sp>
      <p:sp>
        <p:nvSpPr>
          <p:cNvPr id="22" name="TextBox 21"/>
          <p:cNvSpPr txBox="1"/>
          <p:nvPr/>
        </p:nvSpPr>
        <p:spPr>
          <a:xfrm>
            <a:off x="2814951" y="3239623"/>
            <a:ext cx="457200" cy="215444"/>
          </a:xfrm>
          <a:prstGeom prst="rect">
            <a:avLst/>
          </a:prstGeom>
          <a:noFill/>
        </p:spPr>
        <p:txBody>
          <a:bodyPr wrap="square" lIns="0" tIns="0" rIns="0" bIns="0" rtlCol="0">
            <a:spAutoFit/>
          </a:bodyPr>
          <a:lstStyle/>
          <a:p>
            <a:r>
              <a:rPr lang="en-US" sz="1400" b="1" dirty="0" smtClean="0">
                <a:solidFill>
                  <a:srgbClr val="FF0000"/>
                </a:solidFill>
                <a:latin typeface="Segoe UI Light" pitchFamily="34" charset="0"/>
              </a:rPr>
              <a:t>PB.1</a:t>
            </a:r>
          </a:p>
        </p:txBody>
      </p:sp>
      <p:sp>
        <p:nvSpPr>
          <p:cNvPr id="23" name="TextBox 22"/>
          <p:cNvSpPr txBox="1"/>
          <p:nvPr/>
        </p:nvSpPr>
        <p:spPr>
          <a:xfrm>
            <a:off x="3781129" y="3246725"/>
            <a:ext cx="457200" cy="215444"/>
          </a:xfrm>
          <a:prstGeom prst="rect">
            <a:avLst/>
          </a:prstGeom>
          <a:noFill/>
        </p:spPr>
        <p:txBody>
          <a:bodyPr wrap="square" lIns="0" tIns="0" rIns="0" bIns="0" rtlCol="0">
            <a:spAutoFit/>
          </a:bodyPr>
          <a:lstStyle/>
          <a:p>
            <a:r>
              <a:rPr lang="en-US" sz="1400" b="1" dirty="0" smtClean="0">
                <a:solidFill>
                  <a:srgbClr val="FF0000"/>
                </a:solidFill>
                <a:latin typeface="Segoe UI Light" pitchFamily="34" charset="0"/>
              </a:rPr>
              <a:t>PB.1</a:t>
            </a:r>
          </a:p>
        </p:txBody>
      </p:sp>
      <p:sp>
        <p:nvSpPr>
          <p:cNvPr id="24" name="TextBox 23"/>
          <p:cNvSpPr txBox="1"/>
          <p:nvPr/>
        </p:nvSpPr>
        <p:spPr>
          <a:xfrm>
            <a:off x="4800600" y="3258613"/>
            <a:ext cx="457200" cy="215444"/>
          </a:xfrm>
          <a:prstGeom prst="rect">
            <a:avLst/>
          </a:prstGeom>
          <a:noFill/>
        </p:spPr>
        <p:txBody>
          <a:bodyPr wrap="square" lIns="0" tIns="0" rIns="0" bIns="0" rtlCol="0">
            <a:spAutoFit/>
          </a:bodyPr>
          <a:lstStyle/>
          <a:p>
            <a:r>
              <a:rPr lang="en-US" sz="1400" b="1" dirty="0" smtClean="0">
                <a:solidFill>
                  <a:srgbClr val="FF0000"/>
                </a:solidFill>
                <a:latin typeface="Segoe UI Light" pitchFamily="34" charset="0"/>
              </a:rPr>
              <a:t>PB.1</a:t>
            </a:r>
          </a:p>
        </p:txBody>
      </p:sp>
      <p:sp>
        <p:nvSpPr>
          <p:cNvPr id="25" name="TextBox 24"/>
          <p:cNvSpPr txBox="1"/>
          <p:nvPr/>
        </p:nvSpPr>
        <p:spPr>
          <a:xfrm>
            <a:off x="5867400" y="3258613"/>
            <a:ext cx="457200" cy="215444"/>
          </a:xfrm>
          <a:prstGeom prst="rect">
            <a:avLst/>
          </a:prstGeom>
          <a:noFill/>
        </p:spPr>
        <p:txBody>
          <a:bodyPr wrap="square" lIns="0" tIns="0" rIns="0" bIns="0" rtlCol="0">
            <a:spAutoFit/>
          </a:bodyPr>
          <a:lstStyle/>
          <a:p>
            <a:r>
              <a:rPr lang="en-US" sz="1400" b="1" dirty="0" smtClean="0">
                <a:solidFill>
                  <a:srgbClr val="FF0000"/>
                </a:solidFill>
                <a:latin typeface="Segoe UI Light" pitchFamily="34" charset="0"/>
              </a:rPr>
              <a:t>PB.1</a:t>
            </a:r>
          </a:p>
        </p:txBody>
      </p:sp>
      <p:sp>
        <p:nvSpPr>
          <p:cNvPr id="26" name="TextBox 25"/>
          <p:cNvSpPr txBox="1"/>
          <p:nvPr/>
        </p:nvSpPr>
        <p:spPr>
          <a:xfrm>
            <a:off x="6817025" y="3258613"/>
            <a:ext cx="457200" cy="215444"/>
          </a:xfrm>
          <a:prstGeom prst="rect">
            <a:avLst/>
          </a:prstGeom>
          <a:noFill/>
        </p:spPr>
        <p:txBody>
          <a:bodyPr wrap="square" lIns="0" tIns="0" rIns="0" bIns="0" rtlCol="0">
            <a:spAutoFit/>
          </a:bodyPr>
          <a:lstStyle/>
          <a:p>
            <a:r>
              <a:rPr lang="en-US" sz="1400" b="1" dirty="0" smtClean="0">
                <a:solidFill>
                  <a:srgbClr val="FF0000"/>
                </a:solidFill>
                <a:latin typeface="Segoe UI Light" pitchFamily="34" charset="0"/>
              </a:rPr>
              <a:t>PB.1</a:t>
            </a:r>
          </a:p>
        </p:txBody>
      </p:sp>
      <p:sp>
        <p:nvSpPr>
          <p:cNvPr id="27" name="TextBox 26"/>
          <p:cNvSpPr txBox="1"/>
          <p:nvPr/>
        </p:nvSpPr>
        <p:spPr>
          <a:xfrm>
            <a:off x="2667000" y="4944386"/>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a:t>
            </a:r>
          </a:p>
        </p:txBody>
      </p:sp>
      <p:sp>
        <p:nvSpPr>
          <p:cNvPr id="28" name="TextBox 27"/>
          <p:cNvSpPr txBox="1"/>
          <p:nvPr/>
        </p:nvSpPr>
        <p:spPr>
          <a:xfrm>
            <a:off x="3617843" y="4419600"/>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a:t>
            </a:r>
          </a:p>
        </p:txBody>
      </p:sp>
      <p:sp>
        <p:nvSpPr>
          <p:cNvPr id="29" name="TextBox 28"/>
          <p:cNvSpPr txBox="1"/>
          <p:nvPr/>
        </p:nvSpPr>
        <p:spPr>
          <a:xfrm>
            <a:off x="4572000" y="3902333"/>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a:t>
            </a:r>
          </a:p>
        </p:txBody>
      </p:sp>
      <p:sp>
        <p:nvSpPr>
          <p:cNvPr id="30" name="TextBox 29"/>
          <p:cNvSpPr txBox="1"/>
          <p:nvPr/>
        </p:nvSpPr>
        <p:spPr>
          <a:xfrm>
            <a:off x="5518920" y="3364914"/>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a:t>
            </a:r>
          </a:p>
        </p:txBody>
      </p:sp>
      <p:sp>
        <p:nvSpPr>
          <p:cNvPr id="31" name="TextBox 30"/>
          <p:cNvSpPr txBox="1"/>
          <p:nvPr/>
        </p:nvSpPr>
        <p:spPr>
          <a:xfrm>
            <a:off x="6477000" y="2861794"/>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a:t>
            </a:r>
          </a:p>
        </p:txBody>
      </p:sp>
      <p:sp>
        <p:nvSpPr>
          <p:cNvPr id="32"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49</a:t>
            </a:fld>
            <a:endParaRPr lang="en-US" dirty="0">
              <a:solidFill>
                <a:srgbClr val="FFFFFF"/>
              </a:solidFill>
            </a:endParaRPr>
          </a:p>
        </p:txBody>
      </p:sp>
    </p:spTree>
    <p:extLst>
      <p:ext uri="{BB962C8B-B14F-4D97-AF65-F5344CB8AC3E}">
        <p14:creationId xmlns:p14="http://schemas.microsoft.com/office/powerpoint/2010/main" val="383316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dissolv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dissolve">
                                      <p:cBhvr>
                                        <p:cTn id="12" dur="250"/>
                                        <p:tgtEl>
                                          <p:spTgt spid="4">
                                            <p:graphicEl>
                                              <a:chart seriesIdx="-4" categoryIdx="0" bldStep="category"/>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dissolve">
                                      <p:cBhvr>
                                        <p:cTn id="19" dur="250"/>
                                        <p:tgtEl>
                                          <p:spTgt spid="4">
                                            <p:graphicEl>
                                              <a:chart seriesIdx="-4" categoryIdx="1" bldStep="category"/>
                                            </p:graphic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9" presetClass="entr" presetSubtype="0" fill="hold" grpId="0" nodeType="withEffect">
                                  <p:stCondLst>
                                    <p:cond delay="0"/>
                                  </p:stCondLst>
                                  <p:childTnLst>
                                    <p:set>
                                      <p:cBhvr>
                                        <p:cTn id="23"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dissolve">
                                      <p:cBhvr>
                                        <p:cTn id="24" dur="250"/>
                                        <p:tgtEl>
                                          <p:spTgt spid="4">
                                            <p:graphicEl>
                                              <a:chart seriesIdx="-4" categoryIdx="2"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dissolve">
                                      <p:cBhvr>
                                        <p:cTn id="29" dur="250"/>
                                        <p:tgtEl>
                                          <p:spTgt spid="4">
                                            <p:graphicEl>
                                              <a:chart seriesIdx="-4" categoryIdx="3" bldStep="category"/>
                                            </p:graphicEl>
                                          </p:spTgt>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dissolve">
                                      <p:cBhvr>
                                        <p:cTn id="36" dur="250"/>
                                        <p:tgtEl>
                                          <p:spTgt spid="4">
                                            <p:graphicEl>
                                              <a:chart seriesIdx="-4" categoryIdx="4" bldStep="category"/>
                                            </p:graphicEl>
                                          </p:spTgt>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9" presetClass="entr" presetSubtype="0" fill="hold" grpId="0" nodeType="withEffect">
                                  <p:stCondLst>
                                    <p:cond delay="0"/>
                                  </p:stCondLst>
                                  <p:childTnLst>
                                    <p:set>
                                      <p:cBhvr>
                                        <p:cTn id="40"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dissolve">
                                      <p:cBhvr>
                                        <p:cTn id="41" dur="250"/>
                                        <p:tgtEl>
                                          <p:spTgt spid="4">
                                            <p:graphicEl>
                                              <a:chart seriesIdx="-4" categoryIdx="5" bldStep="category"/>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dissolve">
                                      <p:cBhvr>
                                        <p:cTn id="46" dur="250"/>
                                        <p:tgtEl>
                                          <p:spTgt spid="4">
                                            <p:graphicEl>
                                              <a:chart seriesIdx="-4" categoryIdx="6" bldStep="category"/>
                                            </p:graphicEl>
                                          </p:spTgt>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dissolve">
                                      <p:cBhvr>
                                        <p:cTn id="53" dur="250"/>
                                        <p:tgtEl>
                                          <p:spTgt spid="4">
                                            <p:graphicEl>
                                              <a:chart seriesIdx="-4" categoryIdx="7" bldStep="category"/>
                                            </p:graphicEl>
                                          </p:spTgt>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par>
                                <p:cTn id="56" presetID="9" presetClass="entr" presetSubtype="0" fill="hold" grpId="0" nodeType="withEffect">
                                  <p:stCondLst>
                                    <p:cond delay="0"/>
                                  </p:stCondLst>
                                  <p:childTnLst>
                                    <p:set>
                                      <p:cBhvr>
                                        <p:cTn id="57"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dissolve">
                                      <p:cBhvr>
                                        <p:cTn id="58" dur="250"/>
                                        <p:tgtEl>
                                          <p:spTgt spid="4">
                                            <p:graphicEl>
                                              <a:chart seriesIdx="-4" categoryIdx="8" bldStep="category"/>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4">
                                            <p:graphicEl>
                                              <a:chart seriesIdx="-4" categoryIdx="9" bldStep="category"/>
                                            </p:graphicEl>
                                          </p:spTgt>
                                        </p:tgtEl>
                                        <p:attrNameLst>
                                          <p:attrName>style.visibility</p:attrName>
                                        </p:attrNameLst>
                                      </p:cBhvr>
                                      <p:to>
                                        <p:strVal val="visible"/>
                                      </p:to>
                                    </p:set>
                                    <p:animEffect transition="in" filter="dissolve">
                                      <p:cBhvr>
                                        <p:cTn id="63" dur="250"/>
                                        <p:tgtEl>
                                          <p:spTgt spid="4">
                                            <p:graphicEl>
                                              <a:chart seriesIdx="-4" categoryIdx="9" bldStep="category"/>
                                            </p:graphicEl>
                                          </p:spTgt>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
                                            <p:graphicEl>
                                              <a:chart seriesIdx="-4" categoryIdx="10" bldStep="category"/>
                                            </p:graphicEl>
                                          </p:spTgt>
                                        </p:tgtEl>
                                        <p:attrNameLst>
                                          <p:attrName>style.visibility</p:attrName>
                                        </p:attrNameLst>
                                      </p:cBhvr>
                                      <p:to>
                                        <p:strVal val="visible"/>
                                      </p:to>
                                    </p:set>
                                    <p:animEffect transition="in" filter="dissolve">
                                      <p:cBhvr>
                                        <p:cTn id="70" dur="250"/>
                                        <p:tgtEl>
                                          <p:spTgt spid="4">
                                            <p:graphicEl>
                                              <a:chart seriesIdx="-4" categoryIdx="10" bldStep="category"/>
                                            </p:graphicEl>
                                          </p:spTgt>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9" presetClass="entr" presetSubtype="0" fill="hold" grpId="0" nodeType="withEffect">
                                  <p:stCondLst>
                                    <p:cond delay="0"/>
                                  </p:stCondLst>
                                  <p:childTnLst>
                                    <p:set>
                                      <p:cBhvr>
                                        <p:cTn id="74" dur="1" fill="hold">
                                          <p:stCondLst>
                                            <p:cond delay="0"/>
                                          </p:stCondLst>
                                        </p:cTn>
                                        <p:tgtEl>
                                          <p:spTgt spid="4">
                                            <p:graphicEl>
                                              <a:chart seriesIdx="-4" categoryIdx="11" bldStep="category"/>
                                            </p:graphicEl>
                                          </p:spTgt>
                                        </p:tgtEl>
                                        <p:attrNameLst>
                                          <p:attrName>style.visibility</p:attrName>
                                        </p:attrNameLst>
                                      </p:cBhvr>
                                      <p:to>
                                        <p:strVal val="visible"/>
                                      </p:to>
                                    </p:set>
                                    <p:animEffect transition="in" filter="dissolve">
                                      <p:cBhvr>
                                        <p:cTn id="75" dur="250"/>
                                        <p:tgtEl>
                                          <p:spTgt spid="4">
                                            <p:graphicEl>
                                              <a:chart seriesIdx="-4" categoryIdx="11" bldStep="category"/>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4">
                                            <p:graphicEl>
                                              <a:chart seriesIdx="-4" categoryIdx="12" bldStep="category"/>
                                            </p:graphicEl>
                                          </p:spTgt>
                                        </p:tgtEl>
                                        <p:attrNameLst>
                                          <p:attrName>style.visibility</p:attrName>
                                        </p:attrNameLst>
                                      </p:cBhvr>
                                      <p:to>
                                        <p:strVal val="visible"/>
                                      </p:to>
                                    </p:set>
                                    <p:animEffect transition="in" filter="dissolve">
                                      <p:cBhvr>
                                        <p:cTn id="80" dur="250"/>
                                        <p:tgtEl>
                                          <p:spTgt spid="4">
                                            <p:graphicEl>
                                              <a:chart seriesIdx="-4" categoryIdx="12" bldStep="category"/>
                                            </p:graphicEl>
                                          </p:spTgt>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4">
                                            <p:graphicEl>
                                              <a:chart seriesIdx="-4" categoryIdx="13" bldStep="category"/>
                                            </p:graphicEl>
                                          </p:spTgt>
                                        </p:tgtEl>
                                        <p:attrNameLst>
                                          <p:attrName>style.visibility</p:attrName>
                                        </p:attrNameLst>
                                      </p:cBhvr>
                                      <p:to>
                                        <p:strVal val="visible"/>
                                      </p:to>
                                    </p:set>
                                    <p:animEffect transition="in" filter="dissolve">
                                      <p:cBhvr>
                                        <p:cTn id="87" dur="250"/>
                                        <p:tgtEl>
                                          <p:spTgt spid="4">
                                            <p:graphicEl>
                                              <a:chart seriesIdx="-4" categoryIdx="13" bldStep="category"/>
                                            </p:graphicEl>
                                          </p:spTgt>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childTnLst>
                                </p:cTn>
                              </p:par>
                              <p:par>
                                <p:cTn id="90" presetID="9" presetClass="entr" presetSubtype="0" fill="hold" grpId="0" nodeType="withEffect">
                                  <p:stCondLst>
                                    <p:cond delay="0"/>
                                  </p:stCondLst>
                                  <p:childTnLst>
                                    <p:set>
                                      <p:cBhvr>
                                        <p:cTn id="91" dur="1" fill="hold">
                                          <p:stCondLst>
                                            <p:cond delay="0"/>
                                          </p:stCondLst>
                                        </p:cTn>
                                        <p:tgtEl>
                                          <p:spTgt spid="4">
                                            <p:graphicEl>
                                              <a:chart seriesIdx="-4" categoryIdx="14" bldStep="category"/>
                                            </p:graphicEl>
                                          </p:spTgt>
                                        </p:tgtEl>
                                        <p:attrNameLst>
                                          <p:attrName>style.visibility</p:attrName>
                                        </p:attrNameLst>
                                      </p:cBhvr>
                                      <p:to>
                                        <p:strVal val="visible"/>
                                      </p:to>
                                    </p:set>
                                    <p:animEffect transition="in" filter="dissolve">
                                      <p:cBhvr>
                                        <p:cTn id="92" dur="250"/>
                                        <p:tgtEl>
                                          <p:spTgt spid="4">
                                            <p:graphicEl>
                                              <a:chart seriesIdx="-4" categoryIdx="14" bldStep="category"/>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
                                            <p:graphicEl>
                                              <a:chart seriesIdx="-4" categoryIdx="15" bldStep="category"/>
                                            </p:graphicEl>
                                          </p:spTgt>
                                        </p:tgtEl>
                                        <p:attrNameLst>
                                          <p:attrName>style.visibility</p:attrName>
                                        </p:attrNameLst>
                                      </p:cBhvr>
                                      <p:to>
                                        <p:strVal val="visible"/>
                                      </p:to>
                                    </p:set>
                                    <p:animEffect transition="in" filter="dissolve">
                                      <p:cBhvr>
                                        <p:cTn id="97" dur="250"/>
                                        <p:tgtEl>
                                          <p:spTgt spid="4">
                                            <p:graphicEl>
                                              <a:chart seriesIdx="-4" categoryIdx="15" bldStep="category"/>
                                            </p:graphicEl>
                                          </p:spTgt>
                                        </p:tgtEl>
                                      </p:cBhvr>
                                    </p:animEffect>
                                  </p:childTnLst>
                                </p:cTn>
                              </p:par>
                              <p:par>
                                <p:cTn id="98" presetID="1" presetClass="entr"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4">
                                            <p:graphicEl>
                                              <a:chart seriesIdx="-4" categoryIdx="16" bldStep="category"/>
                                            </p:graphicEl>
                                          </p:spTgt>
                                        </p:tgtEl>
                                        <p:attrNameLst>
                                          <p:attrName>style.visibility</p:attrName>
                                        </p:attrNameLst>
                                      </p:cBhvr>
                                      <p:to>
                                        <p:strVal val="visible"/>
                                      </p:to>
                                    </p:set>
                                    <p:animEffect transition="in" filter="dissolve">
                                      <p:cBhvr>
                                        <p:cTn id="104" dur="250"/>
                                        <p:tgtEl>
                                          <p:spTgt spid="4">
                                            <p:graphicEl>
                                              <a:chart seriesIdx="-4" categoryIdx="16" bldStep="category"/>
                                            </p:graphicEl>
                                          </p:spTgt>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5" grpId="0"/>
      <p:bldP spid="19" grpId="0"/>
      <p:bldP spid="22" grpId="0"/>
      <p:bldP spid="23" grpId="0"/>
      <p:bldP spid="24" grpId="0"/>
      <p:bldP spid="25" grpId="0"/>
      <p:bldP spid="26" grpId="0"/>
      <p:bldP spid="27"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47" y="201946"/>
            <a:ext cx="8095861" cy="616634"/>
          </a:xfrm>
        </p:spPr>
        <p:txBody>
          <a:bodyPr/>
          <a:lstStyle/>
          <a:p>
            <a:r>
              <a:rPr lang="en-US" dirty="0" smtClean="0"/>
              <a:t>The </a:t>
            </a:r>
            <a:r>
              <a:rPr lang="en-US" dirty="0" err="1" smtClean="0"/>
              <a:t>Hadoop</a:t>
            </a:r>
            <a:r>
              <a:rPr lang="en-US" dirty="0" smtClean="0"/>
              <a:t> Ecosystem</a:t>
            </a:r>
            <a:endParaRPr lang="en-US" dirty="0"/>
          </a:p>
        </p:txBody>
      </p:sp>
      <p:sp>
        <p:nvSpPr>
          <p:cNvPr id="3" name="Content Placeholder 2"/>
          <p:cNvSpPr>
            <a:spLocks noGrp="1"/>
          </p:cNvSpPr>
          <p:nvPr>
            <p:ph idx="1"/>
          </p:nvPr>
        </p:nvSpPr>
        <p:spPr>
          <a:xfrm>
            <a:off x="488758" y="1001486"/>
            <a:ext cx="7823199" cy="2319585"/>
          </a:xfrm>
        </p:spPr>
        <p:txBody>
          <a:bodyPr>
            <a:normAutofit fontScale="92500" lnSpcReduction="10000"/>
          </a:bodyPr>
          <a:lstStyle/>
          <a:p>
            <a:r>
              <a:rPr lang="en-US" b="1" dirty="0" smtClean="0">
                <a:solidFill>
                  <a:schemeClr val="accent2"/>
                </a:solidFill>
              </a:rPr>
              <a:t>HDFS</a:t>
            </a:r>
            <a:r>
              <a:rPr lang="en-US" dirty="0" smtClean="0">
                <a:solidFill>
                  <a:schemeClr val="accent2"/>
                </a:solidFill>
              </a:rPr>
              <a:t> </a:t>
            </a:r>
            <a:r>
              <a:rPr lang="en-US" dirty="0" smtClean="0"/>
              <a:t>– distributed, fault tolerant file system</a:t>
            </a:r>
          </a:p>
          <a:p>
            <a:r>
              <a:rPr lang="en-US" b="1" dirty="0" smtClean="0">
                <a:solidFill>
                  <a:schemeClr val="accent1"/>
                </a:solidFill>
              </a:rPr>
              <a:t>MapReduce</a:t>
            </a:r>
            <a:r>
              <a:rPr lang="en-US" dirty="0" smtClean="0">
                <a:solidFill>
                  <a:schemeClr val="accent1"/>
                </a:solidFill>
              </a:rPr>
              <a:t> </a:t>
            </a:r>
            <a:r>
              <a:rPr lang="en-US" dirty="0" smtClean="0"/>
              <a:t>– framework for writing/executing distributed, fault- tolerant algorithms</a:t>
            </a:r>
          </a:p>
          <a:p>
            <a:r>
              <a:rPr lang="en-US" b="1" dirty="0" smtClean="0">
                <a:solidFill>
                  <a:schemeClr val="accent3"/>
                </a:solidFill>
              </a:rPr>
              <a:t>Hive &amp; Pig </a:t>
            </a:r>
            <a:r>
              <a:rPr lang="en-US" dirty="0" smtClean="0"/>
              <a:t>– SQL-like declarative languages</a:t>
            </a:r>
          </a:p>
          <a:p>
            <a:r>
              <a:rPr lang="en-US" b="1" dirty="0" err="1" smtClean="0">
                <a:solidFill>
                  <a:srgbClr val="FF0000"/>
                </a:solidFill>
              </a:rPr>
              <a:t>Sqoop</a:t>
            </a:r>
            <a:r>
              <a:rPr lang="en-US" dirty="0" smtClean="0">
                <a:solidFill>
                  <a:srgbClr val="FF0000"/>
                </a:solidFill>
              </a:rPr>
              <a:t> </a:t>
            </a:r>
            <a:r>
              <a:rPr lang="en-US" dirty="0" smtClean="0"/>
              <a:t>– package for moving data between HDFS and relational DB systems</a:t>
            </a:r>
          </a:p>
          <a:p>
            <a:r>
              <a:rPr lang="en-US" dirty="0" smtClean="0"/>
              <a:t>+ Others…</a:t>
            </a:r>
          </a:p>
        </p:txBody>
      </p:sp>
      <p:sp>
        <p:nvSpPr>
          <p:cNvPr id="14" name="Round Diagonal Corner Rectangle 4"/>
          <p:cNvSpPr/>
          <p:nvPr/>
        </p:nvSpPr>
        <p:spPr>
          <a:xfrm>
            <a:off x="2931781" y="4544627"/>
            <a:ext cx="1363093" cy="1198499"/>
          </a:xfrm>
          <a:prstGeom prst="rect">
            <a:avLst/>
          </a:prstGeom>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l" defTabSz="1066800">
              <a:lnSpc>
                <a:spcPct val="90000"/>
              </a:lnSpc>
              <a:spcBef>
                <a:spcPct val="0"/>
              </a:spcBef>
              <a:spcAft>
                <a:spcPct val="35000"/>
              </a:spcAft>
            </a:pPr>
            <a:endParaRPr lang="en-US" sz="2400" b="1" kern="1200" dirty="0">
              <a:effectLst>
                <a:outerShdw blurRad="38100" dist="38100" dir="2700000" algn="tl">
                  <a:srgbClr val="000000">
                    <a:alpha val="43137"/>
                  </a:srgbClr>
                </a:outerShdw>
              </a:effectLst>
              <a:latin typeface="+mj-lt"/>
            </a:endParaRPr>
          </a:p>
        </p:txBody>
      </p:sp>
      <p:sp>
        <p:nvSpPr>
          <p:cNvPr id="16" name="Round Diagonal Corner Rectangle 15"/>
          <p:cNvSpPr/>
          <p:nvPr/>
        </p:nvSpPr>
        <p:spPr>
          <a:xfrm>
            <a:off x="2927384" y="5627201"/>
            <a:ext cx="2927959" cy="708090"/>
          </a:xfrm>
          <a:prstGeom prst="round2DiagRect">
            <a:avLst>
              <a:gd name="adj1" fmla="val 0"/>
              <a:gd name="adj2" fmla="val 0"/>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000" b="1" dirty="0" smtClean="0">
                <a:solidFill>
                  <a:schemeClr val="bg1"/>
                </a:solidFill>
              </a:rPr>
              <a:t>HDFS</a:t>
            </a:r>
            <a:endParaRPr lang="en-US" sz="2000" b="1" dirty="0">
              <a:solidFill>
                <a:schemeClr val="bg1"/>
              </a:solidFill>
            </a:endParaRPr>
          </a:p>
        </p:txBody>
      </p:sp>
      <p:sp>
        <p:nvSpPr>
          <p:cNvPr id="17" name="Round Diagonal Corner Rectangle 16"/>
          <p:cNvSpPr/>
          <p:nvPr/>
        </p:nvSpPr>
        <p:spPr>
          <a:xfrm>
            <a:off x="2927385" y="4386378"/>
            <a:ext cx="1694556" cy="1240823"/>
          </a:xfrm>
          <a:prstGeom prst="round2DiagRect">
            <a:avLst>
              <a:gd name="adj1" fmla="val 0"/>
              <a:gd name="adj2" fmla="val 0"/>
            </a:avLst>
          </a:prstGeom>
          <a:gradFill rotWithShape="0">
            <a:gsLst>
              <a:gs pos="30000">
                <a:srgbClr val="4F81BD"/>
              </a:gs>
              <a:gs pos="0">
                <a:schemeClr val="accent1"/>
              </a:gs>
              <a:gs pos="100000">
                <a:schemeClr val="accent1"/>
              </a:gs>
            </a:gsLst>
            <a:lin ang="0" scaled="1"/>
          </a:gra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b="1" dirty="0" smtClean="0">
                <a:solidFill>
                  <a:schemeClr val="bg1"/>
                </a:solidFill>
              </a:rPr>
              <a:t>Map/</a:t>
            </a:r>
          </a:p>
          <a:p>
            <a:pPr algn="ctr"/>
            <a:r>
              <a:rPr lang="en-US" sz="2200" b="1" dirty="0" smtClean="0">
                <a:solidFill>
                  <a:schemeClr val="bg1"/>
                </a:solidFill>
              </a:rPr>
              <a:t>Reduce</a:t>
            </a:r>
          </a:p>
          <a:p>
            <a:pPr algn="ctr"/>
            <a:endParaRPr lang="en-US" sz="2200" b="1" dirty="0">
              <a:solidFill>
                <a:schemeClr val="bg1"/>
              </a:solidFill>
            </a:endParaRPr>
          </a:p>
        </p:txBody>
      </p:sp>
      <p:grpSp>
        <p:nvGrpSpPr>
          <p:cNvPr id="18" name="Group 17"/>
          <p:cNvGrpSpPr/>
          <p:nvPr/>
        </p:nvGrpSpPr>
        <p:grpSpPr>
          <a:xfrm>
            <a:off x="2927385" y="3609386"/>
            <a:ext cx="1708477" cy="889588"/>
            <a:chOff x="0" y="1947133"/>
            <a:chExt cx="10537972" cy="438291"/>
          </a:xfrm>
          <a:scene3d>
            <a:camera prst="orthographicFront">
              <a:rot lat="0" lon="0" rev="0"/>
            </a:camera>
            <a:lightRig rig="glow" dir="t">
              <a:rot lat="0" lon="0" rev="14100000"/>
            </a:lightRig>
          </a:scene3d>
        </p:grpSpPr>
        <p:sp>
          <p:nvSpPr>
            <p:cNvPr id="22" name="Round Diagonal Corner Rectangle 21"/>
            <p:cNvSpPr/>
            <p:nvPr/>
          </p:nvSpPr>
          <p:spPr>
            <a:xfrm>
              <a:off x="0" y="1947133"/>
              <a:ext cx="10537972" cy="438291"/>
            </a:xfrm>
            <a:prstGeom prst="round2DiagRect">
              <a:avLst>
                <a:gd name="adj1" fmla="val 0"/>
                <a:gd name="adj2" fmla="val 0"/>
              </a:avLst>
            </a:prstGeom>
            <a:solidFill>
              <a:schemeClr val="accent3"/>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b="1" dirty="0" smtClean="0">
                  <a:solidFill>
                    <a:schemeClr val="bg1"/>
                  </a:solidFill>
                </a:rPr>
                <a:t>Hive &amp; Pig</a:t>
              </a:r>
              <a:endParaRPr lang="en-US" sz="2200" b="1" dirty="0">
                <a:solidFill>
                  <a:schemeClr val="bg1"/>
                </a:solidFill>
              </a:endParaRPr>
            </a:p>
          </p:txBody>
        </p:sp>
        <p:sp>
          <p:nvSpPr>
            <p:cNvPr id="23" name="Round Diagonal Corner Rectangle 4"/>
            <p:cNvSpPr/>
            <p:nvPr/>
          </p:nvSpPr>
          <p:spPr>
            <a:xfrm>
              <a:off x="22494" y="1969627"/>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solidFill>
                <a:latin typeface="+mj-lt"/>
              </a:endParaRPr>
            </a:p>
          </p:txBody>
        </p:sp>
      </p:grpSp>
      <p:grpSp>
        <p:nvGrpSpPr>
          <p:cNvPr id="19" name="Group 18"/>
          <p:cNvGrpSpPr/>
          <p:nvPr/>
        </p:nvGrpSpPr>
        <p:grpSpPr>
          <a:xfrm>
            <a:off x="4315664" y="3609387"/>
            <a:ext cx="1543746" cy="2017814"/>
            <a:chOff x="22494" y="3145764"/>
            <a:chExt cx="8540481" cy="444939"/>
          </a:xfrm>
          <a:scene3d>
            <a:camera prst="orthographicFront">
              <a:rot lat="0" lon="0" rev="0"/>
            </a:camera>
            <a:lightRig rig="glow" dir="t">
              <a:rot lat="0" lon="0" rev="14100000"/>
            </a:lightRig>
          </a:scene3d>
        </p:grpSpPr>
        <p:sp>
          <p:nvSpPr>
            <p:cNvPr id="20" name="Round Diagonal Corner Rectangle 19"/>
            <p:cNvSpPr/>
            <p:nvPr/>
          </p:nvSpPr>
          <p:spPr>
            <a:xfrm>
              <a:off x="1793929" y="3145764"/>
              <a:ext cx="6769046" cy="444939"/>
            </a:xfrm>
            <a:prstGeom prst="round2DiagRect">
              <a:avLst>
                <a:gd name="adj1" fmla="val 0"/>
                <a:gd name="adj2" fmla="val 0"/>
              </a:avLst>
            </a:prstGeom>
            <a:solidFill>
              <a:srgbClr val="CC0000"/>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b="1" dirty="0" err="1" smtClean="0"/>
                <a:t>Sqoop</a:t>
              </a:r>
              <a:endParaRPr lang="en-US" sz="2200" b="1" dirty="0"/>
            </a:p>
          </p:txBody>
        </p:sp>
        <p:sp>
          <p:nvSpPr>
            <p:cNvPr id="21" name="Round Diagonal Corner Rectangle 4"/>
            <p:cNvSpPr/>
            <p:nvPr/>
          </p:nvSpPr>
          <p:spPr>
            <a:xfrm>
              <a:off x="22494" y="3168258"/>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b="1" kern="1200" dirty="0">
                <a:solidFill>
                  <a:schemeClr val="bg1">
                    <a:lumMod val="50000"/>
                  </a:schemeClr>
                </a:solidFill>
              </a:endParaRPr>
            </a:p>
          </p:txBody>
        </p:sp>
      </p:grpSp>
      <p:sp>
        <p:nvSpPr>
          <p:cNvPr id="25" name="Round Diagonal Corner Rectangle 24"/>
          <p:cNvSpPr/>
          <p:nvPr/>
        </p:nvSpPr>
        <p:spPr>
          <a:xfrm rot="16200000">
            <a:off x="1384616" y="4743739"/>
            <a:ext cx="2725902" cy="457200"/>
          </a:xfrm>
          <a:prstGeom prst="round2DiagRect">
            <a:avLst>
              <a:gd name="adj1" fmla="val 0"/>
              <a:gd name="adj2" fmla="val 0"/>
            </a:avLst>
          </a:prstGeom>
          <a:solidFill>
            <a:schemeClr val="tx1">
              <a:lumMod val="65000"/>
            </a:schemeClr>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000" b="1" dirty="0" smtClean="0">
                <a:solidFill>
                  <a:schemeClr val="bg1"/>
                </a:solidFill>
              </a:rPr>
              <a:t>Zookeeper </a:t>
            </a:r>
            <a:endParaRPr lang="en-US" sz="2000" b="1" dirty="0">
              <a:solidFill>
                <a:schemeClr val="bg1"/>
              </a:solidFill>
            </a:endParaRPr>
          </a:p>
        </p:txBody>
      </p:sp>
      <p:sp>
        <p:nvSpPr>
          <p:cNvPr id="26" name="Round Diagonal Corner Rectangle 25"/>
          <p:cNvSpPr/>
          <p:nvPr/>
        </p:nvSpPr>
        <p:spPr>
          <a:xfrm rot="16200000">
            <a:off x="4720991" y="4743735"/>
            <a:ext cx="2725903" cy="457200"/>
          </a:xfrm>
          <a:prstGeom prst="round2DiagRect">
            <a:avLst>
              <a:gd name="adj1" fmla="val 0"/>
              <a:gd name="adj2" fmla="val 0"/>
            </a:avLst>
          </a:prstGeom>
          <a:solidFill>
            <a:schemeClr val="accent3">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000" b="1" dirty="0" smtClean="0">
                <a:solidFill>
                  <a:schemeClr val="bg1"/>
                </a:solidFill>
              </a:rPr>
              <a:t>Avro (Serialization)</a:t>
            </a:r>
            <a:endParaRPr lang="en-US" sz="2000" b="1" dirty="0">
              <a:solidFill>
                <a:schemeClr val="bg1"/>
              </a:solidFill>
            </a:endParaRPr>
          </a:p>
        </p:txBody>
      </p:sp>
      <p:sp>
        <p:nvSpPr>
          <p:cNvPr id="27" name="Round Diagonal Corner Rectangle 26"/>
          <p:cNvSpPr/>
          <p:nvPr/>
        </p:nvSpPr>
        <p:spPr>
          <a:xfrm>
            <a:off x="2924572" y="5208101"/>
            <a:ext cx="1180704" cy="419100"/>
          </a:xfrm>
          <a:prstGeom prst="round2DiagRect">
            <a:avLst>
              <a:gd name="adj1" fmla="val 0"/>
              <a:gd name="adj2" fmla="val 0"/>
            </a:avLst>
          </a:pr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b="1" dirty="0" err="1" smtClean="0">
                <a:solidFill>
                  <a:schemeClr val="bg1"/>
                </a:solidFill>
              </a:rPr>
              <a:t>HBase</a:t>
            </a:r>
            <a:endParaRPr lang="en-US" sz="2200" b="1" dirty="0">
              <a:solidFill>
                <a:schemeClr val="bg1"/>
              </a:solidFill>
            </a:endParaRPr>
          </a:p>
        </p:txBody>
      </p:sp>
      <p:sp>
        <p:nvSpPr>
          <p:cNvPr id="5" name="Rectangle 4"/>
          <p:cNvSpPr/>
          <p:nvPr/>
        </p:nvSpPr>
        <p:spPr bwMode="auto">
          <a:xfrm>
            <a:off x="3940969" y="3063607"/>
            <a:ext cx="676275" cy="508947"/>
          </a:xfrm>
          <a:prstGeom prst="rect">
            <a:avLst/>
          </a:prstGeom>
          <a:noFill/>
          <a:ln w="19050"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mj-lt"/>
              </a:rPr>
              <a:t>ETL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mj-lt"/>
              </a:rPr>
              <a:t>Tools</a:t>
            </a:r>
            <a:endParaRPr kumimoji="0" lang="en-US" sz="1600" b="0" i="0" u="none" strike="noStrike" cap="none" normalizeH="0" baseline="0" dirty="0">
              <a:ln>
                <a:noFill/>
              </a:ln>
              <a:effectLst/>
              <a:latin typeface="+mj-lt"/>
            </a:endParaRPr>
          </a:p>
        </p:txBody>
      </p:sp>
      <p:sp>
        <p:nvSpPr>
          <p:cNvPr id="29" name="Rectangle 28"/>
          <p:cNvSpPr/>
          <p:nvPr/>
        </p:nvSpPr>
        <p:spPr bwMode="auto">
          <a:xfrm>
            <a:off x="2976169" y="3066598"/>
            <a:ext cx="931462" cy="508947"/>
          </a:xfrm>
          <a:prstGeom prst="rect">
            <a:avLst/>
          </a:prstGeom>
          <a:noFill/>
          <a:ln w="19050"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0" dirty="0" smtClean="0">
                <a:latin typeface="+mj-lt"/>
              </a:rPr>
              <a:t>BI </a:t>
            </a:r>
          </a:p>
          <a:p>
            <a:pPr marL="0" marR="0" indent="0" algn="ctr" defTabSz="914400" rtl="0" eaLnBrk="1" fontAlgn="base" latinLnBrk="0" hangingPunct="1">
              <a:lnSpc>
                <a:spcPct val="100000"/>
              </a:lnSpc>
              <a:spcBef>
                <a:spcPct val="0"/>
              </a:spcBef>
              <a:spcAft>
                <a:spcPct val="0"/>
              </a:spcAft>
              <a:buClrTx/>
              <a:buSzTx/>
              <a:buFontTx/>
              <a:buNone/>
              <a:tabLst/>
            </a:pPr>
            <a:r>
              <a:rPr lang="en-US" sz="1600" b="0" dirty="0" smtClean="0">
                <a:latin typeface="+mj-lt"/>
              </a:rPr>
              <a:t>Reporting</a:t>
            </a:r>
            <a:endParaRPr kumimoji="0" lang="en-US" sz="1600" b="0" i="0" u="none" strike="noStrike" cap="none" normalizeH="0" baseline="0" dirty="0">
              <a:ln>
                <a:noFill/>
              </a:ln>
              <a:effectLst/>
              <a:latin typeface="+mj-lt"/>
            </a:endParaRPr>
          </a:p>
        </p:txBody>
      </p:sp>
      <p:sp>
        <p:nvSpPr>
          <p:cNvPr id="30" name="Rectangle 29"/>
          <p:cNvSpPr/>
          <p:nvPr/>
        </p:nvSpPr>
        <p:spPr bwMode="auto">
          <a:xfrm>
            <a:off x="4662488" y="3059910"/>
            <a:ext cx="1192854" cy="508947"/>
          </a:xfrm>
          <a:prstGeom prst="rect">
            <a:avLst/>
          </a:prstGeom>
          <a:noFill/>
          <a:ln w="19050"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mj-lt"/>
              </a:rPr>
              <a:t>RDBMS</a:t>
            </a:r>
            <a:endParaRPr kumimoji="0" lang="en-US" sz="1600" b="0" i="0" u="none" strike="noStrike" cap="none" normalizeH="0" baseline="0" dirty="0">
              <a:ln>
                <a:noFill/>
              </a:ln>
              <a:effectLst/>
              <a:latin typeface="+mj-lt"/>
            </a:endParaRPr>
          </a:p>
        </p:txBody>
      </p:sp>
      <p:sp>
        <p:nvSpPr>
          <p:cNvPr id="4" name="Slide Number Placeholder 3"/>
          <p:cNvSpPr>
            <a:spLocks noGrp="1"/>
          </p:cNvSpPr>
          <p:nvPr>
            <p:ph type="sldNum" sz="quarter" idx="12"/>
          </p:nvPr>
        </p:nvSpPr>
        <p:spPr/>
        <p:txBody>
          <a:bodyPr/>
          <a:lstStyle/>
          <a:p>
            <a:fld id="{D238DE23-19AF-4869-9198-2E937C0385B6}" type="slidenum">
              <a:rPr lang="en-US" smtClean="0"/>
              <a:t>5</a:t>
            </a:fld>
            <a:endParaRPr lang="en-US"/>
          </a:p>
        </p:txBody>
      </p:sp>
      <p:pic>
        <p:nvPicPr>
          <p:cNvPr id="24" name="Picture 20" descr="C:\Users\Justin\Desktop\_Work_in_Progress\_MS\1444\hadoop 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4601" y="4386378"/>
            <a:ext cx="1978817" cy="148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7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nodeType="withEffect">
                                  <p:stCondLst>
                                    <p:cond delay="50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17" grpId="0" animBg="1"/>
      <p:bldP spid="25" grpId="0" animBg="1"/>
      <p:bldP spid="26" grpId="0" animBg="1"/>
      <p:bldP spid="27" grpId="0" animBg="1"/>
      <p:bldP spid="5"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63938" cy="498598"/>
          </a:xfrm>
        </p:spPr>
        <p:txBody>
          <a:bodyPr>
            <a:noAutofit/>
          </a:bodyPr>
          <a:lstStyle/>
          <a:p>
            <a:pPr algn="ctr"/>
            <a:r>
              <a:rPr lang="en-US" sz="4400" dirty="0" smtClean="0"/>
              <a:t>Join HDFS Table with PDW Table</a:t>
            </a:r>
            <a:endParaRPr lang="en-US" sz="4400" dirty="0"/>
          </a:p>
        </p:txBody>
      </p:sp>
      <p:sp>
        <p:nvSpPr>
          <p:cNvPr id="3" name="Content Placeholder 2"/>
          <p:cNvSpPr>
            <a:spLocks noGrp="1"/>
          </p:cNvSpPr>
          <p:nvPr>
            <p:ph idx="1"/>
          </p:nvPr>
        </p:nvSpPr>
        <p:spPr>
          <a:xfrm>
            <a:off x="342900" y="1066800"/>
            <a:ext cx="8534400" cy="1144929"/>
          </a:xfrm>
        </p:spPr>
        <p:txBody>
          <a:bodyPr/>
          <a:lstStyle/>
          <a:p>
            <a:pPr marL="259661" lvl="1" indent="0">
              <a:buNone/>
            </a:pPr>
            <a:r>
              <a:rPr lang="en-US" sz="2400" dirty="0" smtClean="0"/>
              <a:t>SELECT * </a:t>
            </a:r>
            <a:r>
              <a:rPr lang="en-US" sz="2400" dirty="0"/>
              <a:t>from </a:t>
            </a:r>
            <a:r>
              <a:rPr lang="en-US" sz="2400" dirty="0" smtClean="0"/>
              <a:t>T1 </a:t>
            </a:r>
            <a:r>
              <a:rPr lang="en-US" sz="2400" dirty="0">
                <a:solidFill>
                  <a:srgbClr val="FFFF00"/>
                </a:solidFill>
              </a:rPr>
              <a:t>(HDFS</a:t>
            </a:r>
            <a:r>
              <a:rPr lang="en-US" sz="2400" dirty="0" smtClean="0">
                <a:solidFill>
                  <a:srgbClr val="FFFF00"/>
                </a:solidFill>
              </a:rPr>
              <a:t>)</a:t>
            </a:r>
            <a:r>
              <a:rPr lang="en-US" sz="2400" dirty="0" smtClean="0">
                <a:solidFill>
                  <a:schemeClr val="tx1"/>
                </a:solidFill>
              </a:rPr>
              <a:t>,</a:t>
            </a:r>
            <a:r>
              <a:rPr lang="en-US" sz="2400" dirty="0" smtClean="0">
                <a:solidFill>
                  <a:srgbClr val="FFFF00"/>
                </a:solidFill>
              </a:rPr>
              <a:t> </a:t>
            </a:r>
            <a:r>
              <a:rPr lang="en-US" sz="2400" dirty="0" smtClean="0"/>
              <a:t>T2 </a:t>
            </a:r>
            <a:r>
              <a:rPr lang="en-US" sz="2400" dirty="0" smtClean="0">
                <a:solidFill>
                  <a:srgbClr val="FFFF00"/>
                </a:solidFill>
              </a:rPr>
              <a:t>(PDW</a:t>
            </a:r>
            <a:r>
              <a:rPr lang="en-US" sz="2400" dirty="0">
                <a:solidFill>
                  <a:srgbClr val="FFFF00"/>
                </a:solidFill>
              </a:rPr>
              <a:t>)</a:t>
            </a:r>
            <a:r>
              <a:rPr lang="en-US" sz="2400" dirty="0"/>
              <a:t> </a:t>
            </a:r>
            <a:endParaRPr lang="en-US" sz="2400" dirty="0" smtClean="0"/>
          </a:p>
          <a:p>
            <a:pPr marL="259661" lvl="1" indent="0">
              <a:buNone/>
            </a:pPr>
            <a:r>
              <a:rPr lang="en-US" sz="2400" dirty="0" smtClean="0"/>
              <a:t>where </a:t>
            </a:r>
            <a:r>
              <a:rPr lang="en-US" sz="2400" dirty="0"/>
              <a:t>T1.u1 = T2.u2 and </a:t>
            </a:r>
            <a:endParaRPr lang="en-US" sz="2400" dirty="0" smtClean="0"/>
          </a:p>
          <a:p>
            <a:pPr marL="259661" lvl="1" indent="0">
              <a:buNone/>
            </a:pPr>
            <a:r>
              <a:rPr lang="en-US" sz="2400" dirty="0" smtClean="0"/>
              <a:t>(</a:t>
            </a:r>
            <a:r>
              <a:rPr lang="en-US" sz="2400" dirty="0"/>
              <a:t>T1.u2 % 100) &lt; </a:t>
            </a:r>
            <a:r>
              <a:rPr lang="en-US" sz="2400" dirty="0" err="1"/>
              <a:t>sf</a:t>
            </a:r>
            <a:r>
              <a:rPr lang="en-US" sz="2400" dirty="0"/>
              <a:t> and (T2.u2 % 100) &lt; 50</a:t>
            </a:r>
            <a:endParaRPr lang="en-US" sz="2400" dirty="0" smtClean="0"/>
          </a:p>
        </p:txBody>
      </p:sp>
      <p:graphicFrame>
        <p:nvGraphicFramePr>
          <p:cNvPr id="19" name="Chart 18"/>
          <p:cNvGraphicFramePr>
            <a:graphicFrameLocks/>
          </p:cNvGraphicFramePr>
          <p:nvPr>
            <p:extLst>
              <p:ext uri="{D42A27DB-BD31-4B8C-83A1-F6EECF244321}">
                <p14:modId xmlns:p14="http://schemas.microsoft.com/office/powerpoint/2010/main" val="559744081"/>
              </p:ext>
            </p:extLst>
          </p:nvPr>
        </p:nvGraphicFramePr>
        <p:xfrm>
          <a:off x="381000" y="1984176"/>
          <a:ext cx="7515415" cy="4419600"/>
        </p:xfrm>
        <a:graphic>
          <a:graphicData uri="http://schemas.openxmlformats.org/drawingml/2006/chart">
            <c:chart xmlns:c="http://schemas.openxmlformats.org/drawingml/2006/chart" xmlns:r="http://schemas.openxmlformats.org/officeDocument/2006/relationships" r:id="rId2"/>
          </a:graphicData>
        </a:graphic>
      </p:graphicFrame>
      <p:grpSp>
        <p:nvGrpSpPr>
          <p:cNvPr id="31" name="Group 30"/>
          <p:cNvGrpSpPr/>
          <p:nvPr/>
        </p:nvGrpSpPr>
        <p:grpSpPr>
          <a:xfrm>
            <a:off x="1671679" y="3270647"/>
            <a:ext cx="7394548" cy="615553"/>
            <a:chOff x="1676400" y="3578423"/>
            <a:chExt cx="7394548" cy="615553"/>
          </a:xfrm>
        </p:grpSpPr>
        <p:sp>
          <p:nvSpPr>
            <p:cNvPr id="16" name="TextBox 15"/>
            <p:cNvSpPr txBox="1"/>
            <p:nvPr/>
          </p:nvSpPr>
          <p:spPr>
            <a:xfrm>
              <a:off x="7369534" y="3578423"/>
              <a:ext cx="1701414" cy="615553"/>
            </a:xfrm>
            <a:prstGeom prst="rect">
              <a:avLst/>
            </a:prstGeom>
            <a:noFill/>
          </p:spPr>
          <p:txBody>
            <a:bodyPr wrap="square" lIns="0" tIns="0" rIns="0" bIns="0" rtlCol="0">
              <a:spAutoFit/>
            </a:bodyPr>
            <a:lstStyle/>
            <a:p>
              <a:pPr algn="ctr"/>
              <a:r>
                <a:rPr lang="en-US" sz="2000" b="1" dirty="0" smtClean="0">
                  <a:solidFill>
                    <a:srgbClr val="FF0000"/>
                  </a:solidFill>
                  <a:latin typeface="Segoe UI Light" pitchFamily="34" charset="0"/>
                </a:rPr>
                <a:t>Polybase </a:t>
              </a:r>
              <a:br>
                <a:rPr lang="en-US" sz="2000" b="1" dirty="0" smtClean="0">
                  <a:solidFill>
                    <a:srgbClr val="FF0000"/>
                  </a:solidFill>
                  <a:latin typeface="Segoe UI Light" pitchFamily="34" charset="0"/>
                </a:rPr>
              </a:br>
              <a:r>
                <a:rPr lang="en-US" sz="2000" b="1" dirty="0" smtClean="0">
                  <a:solidFill>
                    <a:srgbClr val="FF0000"/>
                  </a:solidFill>
                  <a:latin typeface="Segoe UI Light" pitchFamily="34" charset="0"/>
                </a:rPr>
                <a:t>Phase 1</a:t>
              </a:r>
            </a:p>
          </p:txBody>
        </p:sp>
        <p:cxnSp>
          <p:nvCxnSpPr>
            <p:cNvPr id="6" name="Straight Connector 5"/>
            <p:cNvCxnSpPr/>
            <p:nvPr/>
          </p:nvCxnSpPr>
          <p:spPr>
            <a:xfrm flipV="1">
              <a:off x="1676400" y="3886200"/>
              <a:ext cx="5867400" cy="2286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593575" y="2130623"/>
            <a:ext cx="6965840" cy="3367705"/>
            <a:chOff x="1577009" y="2399029"/>
            <a:chExt cx="6817665" cy="3367705"/>
          </a:xfrm>
        </p:grpSpPr>
        <p:cxnSp>
          <p:nvCxnSpPr>
            <p:cNvPr id="22" name="Straight Connector 21"/>
            <p:cNvCxnSpPr/>
            <p:nvPr/>
          </p:nvCxnSpPr>
          <p:spPr>
            <a:xfrm flipV="1">
              <a:off x="1577009" y="2783006"/>
              <a:ext cx="5340626" cy="2983728"/>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93260" y="2399029"/>
              <a:ext cx="1701414" cy="615553"/>
            </a:xfrm>
            <a:prstGeom prst="rect">
              <a:avLst/>
            </a:prstGeom>
            <a:noFill/>
          </p:spPr>
          <p:txBody>
            <a:bodyPr wrap="square" lIns="0" tIns="0" rIns="0" bIns="0" rtlCol="0">
              <a:spAutoFit/>
            </a:bodyPr>
            <a:lstStyle/>
            <a:p>
              <a:pPr algn="ctr"/>
              <a:r>
                <a:rPr lang="en-US" sz="2000" b="1" dirty="0" smtClean="0">
                  <a:solidFill>
                    <a:srgbClr val="FFFF00"/>
                  </a:solidFill>
                  <a:latin typeface="Segoe UI Light" pitchFamily="34" charset="0"/>
                </a:rPr>
                <a:t>Polybase </a:t>
              </a:r>
              <a:br>
                <a:rPr lang="en-US" sz="2000" b="1" dirty="0" smtClean="0">
                  <a:solidFill>
                    <a:srgbClr val="FFFF00"/>
                  </a:solidFill>
                  <a:latin typeface="Segoe UI Light" pitchFamily="34" charset="0"/>
                </a:rPr>
              </a:br>
              <a:r>
                <a:rPr lang="en-US" sz="2000" b="1" dirty="0" smtClean="0">
                  <a:solidFill>
                    <a:srgbClr val="FFFF00"/>
                  </a:solidFill>
                  <a:latin typeface="Segoe UI Light" pitchFamily="34" charset="0"/>
                </a:rPr>
                <a:t>Phase 2</a:t>
              </a:r>
            </a:p>
          </p:txBody>
        </p:sp>
      </p:grpSp>
      <p:sp>
        <p:nvSpPr>
          <p:cNvPr id="11" name="TextBox 10"/>
          <p:cNvSpPr txBox="1"/>
          <p:nvPr/>
        </p:nvSpPr>
        <p:spPr>
          <a:xfrm>
            <a:off x="2050774" y="3578423"/>
            <a:ext cx="457200" cy="215444"/>
          </a:xfrm>
          <a:prstGeom prst="rect">
            <a:avLst/>
          </a:prstGeom>
          <a:noFill/>
        </p:spPr>
        <p:txBody>
          <a:bodyPr wrap="square" lIns="0" tIns="0" rIns="0" bIns="0" rtlCol="0">
            <a:spAutoFit/>
          </a:bodyPr>
          <a:lstStyle/>
          <a:p>
            <a:r>
              <a:rPr lang="en-US" sz="1400" b="1" dirty="0" smtClean="0">
                <a:solidFill>
                  <a:srgbClr val="FF0000"/>
                </a:solidFill>
                <a:latin typeface="Segoe UI Light" pitchFamily="34" charset="0"/>
              </a:rPr>
              <a:t>PB.1</a:t>
            </a:r>
          </a:p>
        </p:txBody>
      </p:sp>
      <p:sp>
        <p:nvSpPr>
          <p:cNvPr id="12" name="TextBox 11"/>
          <p:cNvSpPr txBox="1"/>
          <p:nvPr/>
        </p:nvSpPr>
        <p:spPr>
          <a:xfrm>
            <a:off x="1593574" y="5270956"/>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a:t>
            </a:r>
          </a:p>
        </p:txBody>
      </p:sp>
      <p:sp>
        <p:nvSpPr>
          <p:cNvPr id="13" name="TextBox 12"/>
          <p:cNvSpPr txBox="1"/>
          <p:nvPr/>
        </p:nvSpPr>
        <p:spPr>
          <a:xfrm>
            <a:off x="2994991" y="4495800"/>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a:t>
            </a:r>
          </a:p>
        </p:txBody>
      </p:sp>
      <p:sp>
        <p:nvSpPr>
          <p:cNvPr id="14" name="TextBox 13"/>
          <p:cNvSpPr txBox="1"/>
          <p:nvPr/>
        </p:nvSpPr>
        <p:spPr>
          <a:xfrm>
            <a:off x="4389120" y="3868310"/>
            <a:ext cx="457200" cy="215444"/>
          </a:xfrm>
          <a:prstGeom prst="rect">
            <a:avLst/>
          </a:prstGeom>
          <a:noFill/>
        </p:spPr>
        <p:txBody>
          <a:bodyPr wrap="square" lIns="0" tIns="0" rIns="0" bIns="0" rtlCol="0">
            <a:spAutoFit/>
          </a:bodyPr>
          <a:lstStyle/>
          <a:p>
            <a:pPr algn="ctr"/>
            <a:r>
              <a:rPr lang="en-US" sz="1400" b="1" dirty="0" smtClean="0">
                <a:solidFill>
                  <a:srgbClr val="FFFF00"/>
                </a:solidFill>
                <a:latin typeface="Segoe UI Light" pitchFamily="34" charset="0"/>
              </a:rPr>
              <a:t>PB.2</a:t>
            </a:r>
          </a:p>
        </p:txBody>
      </p:sp>
      <p:sp>
        <p:nvSpPr>
          <p:cNvPr id="15" name="TextBox 14"/>
          <p:cNvSpPr txBox="1"/>
          <p:nvPr/>
        </p:nvSpPr>
        <p:spPr>
          <a:xfrm>
            <a:off x="5828968" y="2715166"/>
            <a:ext cx="457200" cy="215444"/>
          </a:xfrm>
          <a:prstGeom prst="rect">
            <a:avLst/>
          </a:prstGeom>
          <a:noFill/>
        </p:spPr>
        <p:txBody>
          <a:bodyPr wrap="square" lIns="0" tIns="0" rIns="0" bIns="0" rtlCol="0">
            <a:spAutoFit/>
          </a:bodyPr>
          <a:lstStyle/>
          <a:p>
            <a:pPr algn="ctr"/>
            <a:r>
              <a:rPr lang="en-US" sz="1400" b="1" dirty="0" smtClean="0">
                <a:solidFill>
                  <a:srgbClr val="FFFF00"/>
                </a:solidFill>
                <a:latin typeface="Segoe UI Light" pitchFamily="34" charset="0"/>
              </a:rPr>
              <a:t>PB.2</a:t>
            </a:r>
          </a:p>
        </p:txBody>
      </p:sp>
      <p:sp>
        <p:nvSpPr>
          <p:cNvPr id="17" name="TextBox 16"/>
          <p:cNvSpPr txBox="1"/>
          <p:nvPr/>
        </p:nvSpPr>
        <p:spPr>
          <a:xfrm>
            <a:off x="3452191" y="3509421"/>
            <a:ext cx="457200" cy="215444"/>
          </a:xfrm>
          <a:prstGeom prst="rect">
            <a:avLst/>
          </a:prstGeom>
          <a:noFill/>
        </p:spPr>
        <p:txBody>
          <a:bodyPr wrap="square" lIns="0" tIns="0" rIns="0" bIns="0" rtlCol="0">
            <a:spAutoFit/>
          </a:bodyPr>
          <a:lstStyle/>
          <a:p>
            <a:pPr algn="ctr"/>
            <a:r>
              <a:rPr lang="en-US" sz="1400" b="1" dirty="0" smtClean="0">
                <a:solidFill>
                  <a:srgbClr val="FF0000"/>
                </a:solidFill>
                <a:latin typeface="Segoe UI Light" pitchFamily="34" charset="0"/>
              </a:rPr>
              <a:t>PB.1</a:t>
            </a:r>
          </a:p>
        </p:txBody>
      </p:sp>
      <p:sp>
        <p:nvSpPr>
          <p:cNvPr id="18" name="TextBox 17"/>
          <p:cNvSpPr txBox="1"/>
          <p:nvPr/>
        </p:nvSpPr>
        <p:spPr>
          <a:xfrm>
            <a:off x="4890052" y="3509421"/>
            <a:ext cx="457200" cy="215444"/>
          </a:xfrm>
          <a:prstGeom prst="rect">
            <a:avLst/>
          </a:prstGeom>
          <a:noFill/>
        </p:spPr>
        <p:txBody>
          <a:bodyPr wrap="square" lIns="0" tIns="0" rIns="0" bIns="0" rtlCol="0">
            <a:spAutoFit/>
          </a:bodyPr>
          <a:lstStyle/>
          <a:p>
            <a:pPr algn="ctr"/>
            <a:r>
              <a:rPr lang="en-US" sz="1400" b="1" dirty="0" smtClean="0">
                <a:solidFill>
                  <a:srgbClr val="FF0000"/>
                </a:solidFill>
                <a:latin typeface="Segoe UI Light" pitchFamily="34" charset="0"/>
              </a:rPr>
              <a:t>PB.1</a:t>
            </a:r>
          </a:p>
        </p:txBody>
      </p:sp>
      <p:sp>
        <p:nvSpPr>
          <p:cNvPr id="20" name="TextBox 19"/>
          <p:cNvSpPr txBox="1"/>
          <p:nvPr/>
        </p:nvSpPr>
        <p:spPr>
          <a:xfrm>
            <a:off x="6349779" y="3413305"/>
            <a:ext cx="457200" cy="215444"/>
          </a:xfrm>
          <a:prstGeom prst="rect">
            <a:avLst/>
          </a:prstGeom>
          <a:noFill/>
        </p:spPr>
        <p:txBody>
          <a:bodyPr wrap="square" lIns="0" tIns="0" rIns="0" bIns="0" rtlCol="0">
            <a:spAutoFit/>
          </a:bodyPr>
          <a:lstStyle/>
          <a:p>
            <a:r>
              <a:rPr lang="en-US" sz="1400" b="1" dirty="0" smtClean="0">
                <a:solidFill>
                  <a:srgbClr val="FF0000"/>
                </a:solidFill>
                <a:latin typeface="Segoe UI Light" pitchFamily="34" charset="0"/>
              </a:rPr>
              <a:t>PB.1</a:t>
            </a:r>
          </a:p>
        </p:txBody>
      </p:sp>
      <p:sp>
        <p:nvSpPr>
          <p:cNvPr id="21"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50</a:t>
            </a:fld>
            <a:endParaRPr lang="en-US" dirty="0">
              <a:solidFill>
                <a:srgbClr val="FFFFFF"/>
              </a:solidFill>
            </a:endParaRPr>
          </a:p>
        </p:txBody>
      </p:sp>
    </p:spTree>
    <p:extLst>
      <p:ext uri="{BB962C8B-B14F-4D97-AF65-F5344CB8AC3E}">
        <p14:creationId xmlns:p14="http://schemas.microsoft.com/office/powerpoint/2010/main" val="372970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chart seriesIdx="-4" categoryIdx="0" bldStep="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graphicEl>
                                              <a:chart seriesIdx="-4" categoryIdx="1"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graphicEl>
                                              <a:chart seriesIdx="-4" categoryIdx="2"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graphicEl>
                                              <a:chart seriesIdx="-4" categoryIdx="3"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graphicEl>
                                              <a:chart seriesIdx="-4" categoryIdx="4" bldStep="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graphicEl>
                                              <a:chart seriesIdx="-4" categoryIdx="5"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chart seriesIdx="-4" categoryIdx="6" bldStep="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graphicEl>
                                              <a:chart seriesIdx="-4" categoryIdx="7" bldStep="category"/>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graphicEl>
                                              <a:chart seriesIdx="-4" categoryIdx="8" bldStep="category"/>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graphicEl>
                                              <a:chart seriesIdx="-4" categoryIdx="9" bldStep="category"/>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graphicEl>
                                              <a:chart seriesIdx="-4" categoryIdx="10" bldStep="category"/>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Chart bld="category"/>
        </p:bldSub>
      </p:bldGraphic>
      <p:bldP spid="11" grpId="0"/>
      <p:bldP spid="12" grpId="0"/>
      <p:bldP spid="13" grpId="0"/>
      <p:bldP spid="14" grpId="0"/>
      <p:bldP spid="15" grpId="0"/>
      <p:bldP spid="17" grpId="0"/>
      <p:bldP spid="1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63938" cy="498598"/>
          </a:xfrm>
        </p:spPr>
        <p:txBody>
          <a:bodyPr>
            <a:noAutofit/>
          </a:bodyPr>
          <a:lstStyle/>
          <a:p>
            <a:pPr algn="ctr"/>
            <a:r>
              <a:rPr lang="en-US" sz="4400" dirty="0" smtClean="0"/>
              <a:t>Join Two HDFS Tables</a:t>
            </a:r>
            <a:endParaRPr lang="en-US" sz="4400" dirty="0"/>
          </a:p>
        </p:txBody>
      </p:sp>
      <p:sp>
        <p:nvSpPr>
          <p:cNvPr id="3" name="Content Placeholder 2"/>
          <p:cNvSpPr>
            <a:spLocks noGrp="1"/>
          </p:cNvSpPr>
          <p:nvPr>
            <p:ph idx="1"/>
          </p:nvPr>
        </p:nvSpPr>
        <p:spPr>
          <a:xfrm>
            <a:off x="41047" y="914400"/>
            <a:ext cx="8534400" cy="954107"/>
          </a:xfrm>
        </p:spPr>
        <p:txBody>
          <a:bodyPr/>
          <a:lstStyle/>
          <a:p>
            <a:pPr marL="259661" lvl="1" indent="0">
              <a:buNone/>
            </a:pPr>
            <a:r>
              <a:rPr lang="en-US" sz="2000" dirty="0" smtClean="0"/>
              <a:t>SELECT * </a:t>
            </a:r>
            <a:r>
              <a:rPr lang="en-US" sz="2000" dirty="0"/>
              <a:t>from </a:t>
            </a:r>
            <a:r>
              <a:rPr lang="en-US" sz="2000" dirty="0" smtClean="0"/>
              <a:t>T1 </a:t>
            </a:r>
            <a:r>
              <a:rPr lang="en-US" sz="2000" dirty="0">
                <a:solidFill>
                  <a:srgbClr val="FFFF00"/>
                </a:solidFill>
              </a:rPr>
              <a:t>(HDFS</a:t>
            </a:r>
            <a:r>
              <a:rPr lang="en-US" sz="2000" dirty="0" smtClean="0">
                <a:solidFill>
                  <a:srgbClr val="FFFF00"/>
                </a:solidFill>
              </a:rPr>
              <a:t>)</a:t>
            </a:r>
            <a:r>
              <a:rPr lang="en-US" sz="2000" dirty="0" smtClean="0">
                <a:solidFill>
                  <a:schemeClr val="tx1"/>
                </a:solidFill>
              </a:rPr>
              <a:t>,</a:t>
            </a:r>
            <a:r>
              <a:rPr lang="en-US" sz="2000" dirty="0" smtClean="0">
                <a:solidFill>
                  <a:srgbClr val="FFFF00"/>
                </a:solidFill>
              </a:rPr>
              <a:t> </a:t>
            </a:r>
            <a:r>
              <a:rPr lang="en-US" sz="2000" dirty="0" smtClean="0"/>
              <a:t>T2 </a:t>
            </a:r>
            <a:r>
              <a:rPr lang="en-US" sz="2000" dirty="0" smtClean="0">
                <a:solidFill>
                  <a:srgbClr val="FFFF00"/>
                </a:solidFill>
              </a:rPr>
              <a:t>(HDFS)</a:t>
            </a:r>
            <a:r>
              <a:rPr lang="en-US" sz="2000" dirty="0" smtClean="0"/>
              <a:t> </a:t>
            </a:r>
          </a:p>
          <a:p>
            <a:pPr marL="259661" lvl="1" indent="0">
              <a:buNone/>
            </a:pPr>
            <a:r>
              <a:rPr lang="en-US" sz="2000" dirty="0" smtClean="0"/>
              <a:t>where </a:t>
            </a:r>
            <a:r>
              <a:rPr lang="en-US" sz="2000" dirty="0"/>
              <a:t>T1.u1 = T2.u2 and </a:t>
            </a:r>
            <a:endParaRPr lang="en-US" sz="2000" dirty="0" smtClean="0"/>
          </a:p>
          <a:p>
            <a:pPr marL="259661" lvl="1" indent="0">
              <a:buNone/>
            </a:pPr>
            <a:r>
              <a:rPr lang="en-US" sz="2000" dirty="0" smtClean="0"/>
              <a:t>(</a:t>
            </a:r>
            <a:r>
              <a:rPr lang="en-US" sz="2000" dirty="0"/>
              <a:t>T1.u2 % 100) &lt; </a:t>
            </a:r>
            <a:r>
              <a:rPr lang="en-US" sz="2000" dirty="0" smtClean="0"/>
              <a:t>SF </a:t>
            </a:r>
            <a:r>
              <a:rPr lang="en-US" sz="2000" dirty="0"/>
              <a:t>and (T2.u2 % 100) &lt; </a:t>
            </a:r>
            <a:r>
              <a:rPr lang="en-US" sz="2000" dirty="0" smtClean="0"/>
              <a:t>10</a:t>
            </a:r>
          </a:p>
        </p:txBody>
      </p:sp>
      <p:sp>
        <p:nvSpPr>
          <p:cNvPr id="11" name="TextBox 10"/>
          <p:cNvSpPr txBox="1"/>
          <p:nvPr/>
        </p:nvSpPr>
        <p:spPr>
          <a:xfrm rot="16200000">
            <a:off x="3533775" y="2711678"/>
            <a:ext cx="457200" cy="215444"/>
          </a:xfrm>
          <a:prstGeom prst="rect">
            <a:avLst/>
          </a:prstGeom>
          <a:noFill/>
        </p:spPr>
        <p:txBody>
          <a:bodyPr wrap="square" lIns="0" tIns="0" rIns="0" bIns="0" rtlCol="0">
            <a:spAutoFit/>
          </a:bodyPr>
          <a:lstStyle/>
          <a:p>
            <a:r>
              <a:rPr lang="en-US" sz="1400" b="1" dirty="0" smtClean="0">
                <a:solidFill>
                  <a:srgbClr val="FF0000"/>
                </a:solidFill>
                <a:latin typeface="Segoe UI Light" pitchFamily="34" charset="0"/>
              </a:rPr>
              <a:t>PB.1</a:t>
            </a:r>
          </a:p>
        </p:txBody>
      </p:sp>
      <p:sp>
        <p:nvSpPr>
          <p:cNvPr id="12" name="TextBox 11"/>
          <p:cNvSpPr txBox="1"/>
          <p:nvPr/>
        </p:nvSpPr>
        <p:spPr>
          <a:xfrm rot="16200000">
            <a:off x="6674078" y="3416524"/>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PB.2H</a:t>
            </a:r>
          </a:p>
        </p:txBody>
      </p:sp>
      <p:sp>
        <p:nvSpPr>
          <p:cNvPr id="13" name="TextBox 12"/>
          <p:cNvSpPr txBox="1"/>
          <p:nvPr/>
        </p:nvSpPr>
        <p:spPr>
          <a:xfrm rot="16200000">
            <a:off x="1787753" y="4921478"/>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PB.2P</a:t>
            </a:r>
          </a:p>
        </p:txBody>
      </p:sp>
      <p:sp>
        <p:nvSpPr>
          <p:cNvPr id="14" name="TextBox 13"/>
          <p:cNvSpPr txBox="1"/>
          <p:nvPr/>
        </p:nvSpPr>
        <p:spPr>
          <a:xfrm rot="16200000">
            <a:off x="3841522" y="4311878"/>
            <a:ext cx="457200" cy="215444"/>
          </a:xfrm>
          <a:prstGeom prst="rect">
            <a:avLst/>
          </a:prstGeom>
          <a:noFill/>
        </p:spPr>
        <p:txBody>
          <a:bodyPr wrap="square" lIns="0" tIns="0" rIns="0" bIns="0" rtlCol="0">
            <a:spAutoFit/>
          </a:bodyPr>
          <a:lstStyle/>
          <a:p>
            <a:pPr algn="ctr"/>
            <a:r>
              <a:rPr lang="en-US" sz="1400" b="1" dirty="0" smtClean="0">
                <a:solidFill>
                  <a:srgbClr val="FFFF00"/>
                </a:solidFill>
                <a:latin typeface="Segoe UI Light" pitchFamily="34" charset="0"/>
              </a:rPr>
              <a:t>PB.2H</a:t>
            </a:r>
          </a:p>
        </p:txBody>
      </p:sp>
      <p:sp>
        <p:nvSpPr>
          <p:cNvPr id="15" name="TextBox 14"/>
          <p:cNvSpPr txBox="1"/>
          <p:nvPr/>
        </p:nvSpPr>
        <p:spPr>
          <a:xfrm rot="16200000">
            <a:off x="5232856" y="3873725"/>
            <a:ext cx="457200" cy="215444"/>
          </a:xfrm>
          <a:prstGeom prst="rect">
            <a:avLst/>
          </a:prstGeom>
          <a:noFill/>
        </p:spPr>
        <p:txBody>
          <a:bodyPr wrap="square" lIns="0" tIns="0" rIns="0" bIns="0" rtlCol="0">
            <a:spAutoFit/>
          </a:bodyPr>
          <a:lstStyle/>
          <a:p>
            <a:pPr algn="ctr"/>
            <a:r>
              <a:rPr lang="en-US" sz="1400" b="1" dirty="0" smtClean="0">
                <a:solidFill>
                  <a:srgbClr val="FFFF00"/>
                </a:solidFill>
                <a:latin typeface="Segoe UI Light" pitchFamily="34" charset="0"/>
              </a:rPr>
              <a:t>PB.2H</a:t>
            </a:r>
          </a:p>
        </p:txBody>
      </p:sp>
      <p:sp>
        <p:nvSpPr>
          <p:cNvPr id="17" name="TextBox 16"/>
          <p:cNvSpPr txBox="1"/>
          <p:nvPr/>
        </p:nvSpPr>
        <p:spPr>
          <a:xfrm rot="16200000">
            <a:off x="2124075" y="2711679"/>
            <a:ext cx="457200" cy="215444"/>
          </a:xfrm>
          <a:prstGeom prst="rect">
            <a:avLst/>
          </a:prstGeom>
          <a:noFill/>
        </p:spPr>
        <p:txBody>
          <a:bodyPr wrap="square" lIns="0" tIns="0" rIns="0" bIns="0" rtlCol="0">
            <a:spAutoFit/>
          </a:bodyPr>
          <a:lstStyle/>
          <a:p>
            <a:pPr algn="ctr"/>
            <a:r>
              <a:rPr lang="en-US" sz="1400" b="1" dirty="0" smtClean="0">
                <a:solidFill>
                  <a:srgbClr val="FF0000"/>
                </a:solidFill>
                <a:latin typeface="Segoe UI Light" pitchFamily="34" charset="0"/>
              </a:rPr>
              <a:t>PB.1</a:t>
            </a:r>
          </a:p>
        </p:txBody>
      </p:sp>
      <p:sp>
        <p:nvSpPr>
          <p:cNvPr id="18" name="TextBox 17"/>
          <p:cNvSpPr txBox="1"/>
          <p:nvPr/>
        </p:nvSpPr>
        <p:spPr>
          <a:xfrm rot="16200000">
            <a:off x="4886325" y="2711678"/>
            <a:ext cx="457200" cy="215444"/>
          </a:xfrm>
          <a:prstGeom prst="rect">
            <a:avLst/>
          </a:prstGeom>
          <a:noFill/>
        </p:spPr>
        <p:txBody>
          <a:bodyPr wrap="square" lIns="0" tIns="0" rIns="0" bIns="0" rtlCol="0">
            <a:spAutoFit/>
          </a:bodyPr>
          <a:lstStyle/>
          <a:p>
            <a:pPr algn="ctr"/>
            <a:r>
              <a:rPr lang="en-US" sz="1400" b="1" dirty="0" smtClean="0">
                <a:solidFill>
                  <a:srgbClr val="FF0000"/>
                </a:solidFill>
                <a:latin typeface="Segoe UI Light" pitchFamily="34" charset="0"/>
              </a:rPr>
              <a:t>PB.1</a:t>
            </a:r>
          </a:p>
        </p:txBody>
      </p:sp>
      <p:sp>
        <p:nvSpPr>
          <p:cNvPr id="20" name="TextBox 19"/>
          <p:cNvSpPr txBox="1"/>
          <p:nvPr/>
        </p:nvSpPr>
        <p:spPr>
          <a:xfrm rot="16200000">
            <a:off x="6315075" y="2711679"/>
            <a:ext cx="457200" cy="215444"/>
          </a:xfrm>
          <a:prstGeom prst="rect">
            <a:avLst/>
          </a:prstGeom>
          <a:noFill/>
        </p:spPr>
        <p:txBody>
          <a:bodyPr wrap="square" lIns="0" tIns="0" rIns="0" bIns="0" rtlCol="0">
            <a:spAutoFit/>
          </a:bodyPr>
          <a:lstStyle/>
          <a:p>
            <a:pPr algn="ctr"/>
            <a:r>
              <a:rPr lang="en-US" sz="1400" b="1" dirty="0" smtClean="0">
                <a:solidFill>
                  <a:srgbClr val="FF0000"/>
                </a:solidFill>
                <a:latin typeface="Segoe UI Light" pitchFamily="34" charset="0"/>
              </a:rPr>
              <a:t>PB.1</a:t>
            </a:r>
          </a:p>
        </p:txBody>
      </p:sp>
      <p:graphicFrame>
        <p:nvGraphicFramePr>
          <p:cNvPr id="21" name="Chart 20"/>
          <p:cNvGraphicFramePr>
            <a:graphicFrameLocks/>
          </p:cNvGraphicFramePr>
          <p:nvPr>
            <p:extLst>
              <p:ext uri="{D42A27DB-BD31-4B8C-83A1-F6EECF244321}">
                <p14:modId xmlns:p14="http://schemas.microsoft.com/office/powerpoint/2010/main" val="3599818624"/>
              </p:ext>
            </p:extLst>
          </p:nvPr>
        </p:nvGraphicFramePr>
        <p:xfrm>
          <a:off x="616640" y="2209800"/>
          <a:ext cx="8082170" cy="4214812"/>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rot="16200000">
            <a:off x="2469922" y="4769078"/>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PB.2H</a:t>
            </a:r>
          </a:p>
        </p:txBody>
      </p:sp>
      <p:sp>
        <p:nvSpPr>
          <p:cNvPr id="24" name="TextBox 23"/>
          <p:cNvSpPr txBox="1"/>
          <p:nvPr/>
        </p:nvSpPr>
        <p:spPr>
          <a:xfrm rot="16200000">
            <a:off x="3155722" y="4235678"/>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PB.2P</a:t>
            </a:r>
          </a:p>
        </p:txBody>
      </p:sp>
      <p:sp>
        <p:nvSpPr>
          <p:cNvPr id="25" name="TextBox 24"/>
          <p:cNvSpPr txBox="1"/>
          <p:nvPr/>
        </p:nvSpPr>
        <p:spPr>
          <a:xfrm rot="16200000">
            <a:off x="4550003" y="3549878"/>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PB.2P</a:t>
            </a:r>
          </a:p>
        </p:txBody>
      </p:sp>
      <p:sp>
        <p:nvSpPr>
          <p:cNvPr id="26" name="TextBox 25"/>
          <p:cNvSpPr txBox="1"/>
          <p:nvPr/>
        </p:nvSpPr>
        <p:spPr>
          <a:xfrm rot="16200000">
            <a:off x="5937022" y="2841397"/>
            <a:ext cx="457200" cy="215444"/>
          </a:xfrm>
          <a:prstGeom prst="rect">
            <a:avLst/>
          </a:prstGeom>
          <a:noFill/>
        </p:spPr>
        <p:txBody>
          <a:bodyPr wrap="square" lIns="0" tIns="0" rIns="0" bIns="0" rtlCol="0">
            <a:spAutoFit/>
          </a:bodyPr>
          <a:lstStyle/>
          <a:p>
            <a:r>
              <a:rPr lang="en-US" sz="1400" b="1" dirty="0" smtClean="0">
                <a:solidFill>
                  <a:srgbClr val="FFFF00"/>
                </a:solidFill>
                <a:latin typeface="Segoe UI Light" pitchFamily="34" charset="0"/>
              </a:rPr>
              <a:t>PB.2P</a:t>
            </a:r>
          </a:p>
        </p:txBody>
      </p:sp>
      <p:sp>
        <p:nvSpPr>
          <p:cNvPr id="28" name="TextBox 27"/>
          <p:cNvSpPr txBox="1"/>
          <p:nvPr/>
        </p:nvSpPr>
        <p:spPr>
          <a:xfrm>
            <a:off x="4572000" y="914400"/>
            <a:ext cx="4215944" cy="1107996"/>
          </a:xfrm>
          <a:prstGeom prst="rect">
            <a:avLst/>
          </a:prstGeom>
          <a:solidFill>
            <a:srgbClr val="FFFF00"/>
          </a:solidFill>
          <a:ln>
            <a:solidFill>
              <a:schemeClr val="bg1"/>
            </a:solidFill>
          </a:ln>
        </p:spPr>
        <p:txBody>
          <a:bodyPr wrap="square" lIns="0" tIns="0" rIns="0" bIns="0" rtlCol="0" anchor="ctr">
            <a:spAutoFit/>
          </a:bodyPr>
          <a:lstStyle/>
          <a:p>
            <a:pPr marL="182880"/>
            <a:r>
              <a:rPr lang="en-US" dirty="0" smtClean="0">
                <a:solidFill>
                  <a:srgbClr val="000000"/>
                </a:solidFill>
                <a:latin typeface="Andy" pitchFamily="66" charset="0"/>
              </a:rPr>
              <a:t>PB.2P – Selections on T1 and T2 pushed to   </a:t>
            </a:r>
            <a:br>
              <a:rPr lang="en-US" dirty="0" smtClean="0">
                <a:solidFill>
                  <a:srgbClr val="000000"/>
                </a:solidFill>
                <a:latin typeface="Andy" pitchFamily="66" charset="0"/>
              </a:rPr>
            </a:br>
            <a:r>
              <a:rPr lang="en-US" dirty="0" smtClean="0">
                <a:solidFill>
                  <a:srgbClr val="000000"/>
                </a:solidFill>
                <a:latin typeface="Andy" pitchFamily="66" charset="0"/>
              </a:rPr>
              <a:t>              </a:t>
            </a:r>
            <a:r>
              <a:rPr lang="en-US" dirty="0" err="1" smtClean="0">
                <a:solidFill>
                  <a:srgbClr val="000000"/>
                </a:solidFill>
                <a:latin typeface="Andy" pitchFamily="66" charset="0"/>
              </a:rPr>
              <a:t>Hadoop</a:t>
            </a:r>
            <a:r>
              <a:rPr lang="en-US" dirty="0" smtClean="0">
                <a:solidFill>
                  <a:srgbClr val="000000"/>
                </a:solidFill>
                <a:latin typeface="Andy" pitchFamily="66" charset="0"/>
              </a:rPr>
              <a:t>.   Join performed on PDW</a:t>
            </a:r>
          </a:p>
          <a:p>
            <a:pPr marL="182880"/>
            <a:r>
              <a:rPr lang="en-US" dirty="0" smtClean="0">
                <a:solidFill>
                  <a:srgbClr val="000000"/>
                </a:solidFill>
                <a:latin typeface="Andy" pitchFamily="66" charset="0"/>
              </a:rPr>
              <a:t>PB.1 –  All operators on PDW</a:t>
            </a:r>
          </a:p>
          <a:p>
            <a:pPr marL="182880"/>
            <a:r>
              <a:rPr lang="en-US" dirty="0" smtClean="0">
                <a:solidFill>
                  <a:srgbClr val="000000"/>
                </a:solidFill>
                <a:latin typeface="Andy" pitchFamily="66" charset="0"/>
              </a:rPr>
              <a:t>PB.2H – Selections &amp; Join on </a:t>
            </a:r>
            <a:r>
              <a:rPr lang="en-US" dirty="0" err="1" smtClean="0">
                <a:solidFill>
                  <a:srgbClr val="000000"/>
                </a:solidFill>
                <a:latin typeface="Andy" pitchFamily="66" charset="0"/>
              </a:rPr>
              <a:t>Hadoop</a:t>
            </a:r>
            <a:endParaRPr lang="en-US" dirty="0">
              <a:solidFill>
                <a:srgbClr val="000000"/>
              </a:solidFill>
              <a:latin typeface="Andy" pitchFamily="66" charset="0"/>
            </a:endParaRPr>
          </a:p>
        </p:txBody>
      </p:sp>
      <p:sp>
        <p:nvSpPr>
          <p:cNvPr id="19"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38DE23-19AF-4869-9198-2E937C0385B6}" type="slidenum">
              <a:rPr lang="en-US" smtClean="0">
                <a:solidFill>
                  <a:srgbClr val="FFFFFF"/>
                </a:solidFill>
              </a:rPr>
              <a:pPr algn="r"/>
              <a:t>51</a:t>
            </a:fld>
            <a:endParaRPr lang="en-US" dirty="0">
              <a:solidFill>
                <a:srgbClr val="FFFFFF"/>
              </a:solidFill>
            </a:endParaRPr>
          </a:p>
        </p:txBody>
      </p:sp>
    </p:spTree>
    <p:extLst>
      <p:ext uri="{BB962C8B-B14F-4D97-AF65-F5344CB8AC3E}">
        <p14:creationId xmlns:p14="http://schemas.microsoft.com/office/powerpoint/2010/main" val="34649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graphicEl>
                                              <a:chart seriesIdx="-4" categoryIdx="0" bldStep="category"/>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graphicEl>
                                              <a:chart seriesIdx="-4" categoryIdx="1" bldStep="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graphicEl>
                                              <a:chart seriesIdx="-4" categoryIdx="2"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graphicEl>
                                              <a:chart seriesIdx="-4" categoryIdx="4"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graphicEl>
                                              <a:chart seriesIdx="-4" categoryIdx="5" bldStep="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graphicEl>
                                              <a:chart seriesIdx="-4" categoryIdx="6" bldStep="category"/>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graphicEl>
                                              <a:chart seriesIdx="-4" categoryIdx="8" bldStep="category"/>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graphicEl>
                                              <a:chart seriesIdx="-4" categoryIdx="9" bldStep="category"/>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graphicEl>
                                              <a:chart seriesIdx="-4" categoryIdx="10" bldStep="category"/>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graphicEl>
                                              <a:chart seriesIdx="-4" categoryIdx="12" bldStep="category"/>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graphicEl>
                                              <a:chart seriesIdx="-4" categoryIdx="13" bldStep="category"/>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graphicEl>
                                              <a:chart seriesIdx="-4" categoryIdx="14" bldStep="category"/>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P spid="20" grpId="0"/>
      <p:bldGraphic spid="21" grpId="0">
        <p:bldSub>
          <a:bldChart bld="category"/>
        </p:bldSub>
      </p:bldGraphic>
      <p:bldP spid="23" grpId="0"/>
      <p:bldP spid="24" grpId="0"/>
      <p:bldP spid="25" grpId="0"/>
      <p:bldP spid="26" grpId="0"/>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37" y="0"/>
            <a:ext cx="11214339" cy="6858000"/>
          </a:xfrm>
          <a:prstGeom prst="rect">
            <a:avLst/>
          </a:prstGeom>
          <a:noFill/>
          <a:ln>
            <a:noFill/>
          </a:ln>
        </p:spPr>
      </p:pic>
      <p:grpSp>
        <p:nvGrpSpPr>
          <p:cNvPr id="7" name="Group 6"/>
          <p:cNvGrpSpPr/>
          <p:nvPr/>
        </p:nvGrpSpPr>
        <p:grpSpPr>
          <a:xfrm>
            <a:off x="3512325" y="2717041"/>
            <a:ext cx="5505382" cy="830866"/>
            <a:chOff x="5053375" y="3769322"/>
            <a:chExt cx="7338597" cy="830866"/>
          </a:xfrm>
          <a:solidFill>
            <a:schemeClr val="accent3"/>
          </a:solidFill>
        </p:grpSpPr>
        <p:sp>
          <p:nvSpPr>
            <p:cNvPr id="4" name="RC Bar"/>
            <p:cNvSpPr/>
            <p:nvPr/>
          </p:nvSpPr>
          <p:spPr bwMode="auto">
            <a:xfrm>
              <a:off x="5053375" y="3769322"/>
              <a:ext cx="7294298" cy="830866"/>
            </a:xfrm>
            <a:prstGeom prst="rect">
              <a:avLst/>
            </a:prstGeom>
            <a:grpFill/>
            <a:ln w="19050">
              <a:noFill/>
            </a:ln>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rtlCol="0" anchor="ctr" anchorCtr="0" compatLnSpc="1">
              <a:prstTxWarp prst="textNoShape">
                <a:avLst/>
              </a:prstTxWarp>
            </a:bodyPr>
            <a:lstStyle/>
            <a:p>
              <a:pPr algn="ctr" defTabSz="685574" fontAlgn="base">
                <a:spcBef>
                  <a:spcPct val="0"/>
                </a:spcBef>
                <a:spcAft>
                  <a:spcPct val="0"/>
                </a:spcAft>
              </a:pPr>
              <a:endParaRPr lang="en-US" kern="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6" name="Rectangle 5"/>
            <p:cNvSpPr/>
            <p:nvPr/>
          </p:nvSpPr>
          <p:spPr>
            <a:xfrm>
              <a:off x="5097674" y="4000708"/>
              <a:ext cx="7294298" cy="461665"/>
            </a:xfrm>
            <a:prstGeom prst="rect">
              <a:avLst/>
            </a:prstGeom>
            <a:grpFill/>
          </p:spPr>
          <p:txBody>
            <a:bodyPr wrap="square" lIns="137160" bIns="137160" anchor="b" anchorCtr="0">
              <a:spAutoFit/>
            </a:bodyPr>
            <a:lstStyle/>
            <a:p>
              <a:r>
                <a:rPr lang="en-US" dirty="0" smtClean="0">
                  <a:effectLst>
                    <a:outerShdw blurRad="38100" dist="38100" dir="2700000" algn="tl">
                      <a:srgbClr val="000000">
                        <a:alpha val="43137"/>
                      </a:srgbClr>
                    </a:outerShdw>
                  </a:effectLst>
                </a:rPr>
                <a:t>Up to 10X performance improvement!</a:t>
              </a:r>
              <a:endParaRPr lang="en-US" dirty="0">
                <a:effectLst>
                  <a:outerShdw blurRad="38100" dist="38100" dir="2700000" algn="tl">
                    <a:srgbClr val="000000">
                      <a:alpha val="43137"/>
                    </a:srgbClr>
                  </a:outerShdw>
                </a:effectLst>
              </a:endParaRPr>
            </a:p>
          </p:txBody>
        </p:sp>
      </p:grpSp>
      <p:grpSp>
        <p:nvGrpSpPr>
          <p:cNvPr id="8" name="Group 7"/>
          <p:cNvGrpSpPr/>
          <p:nvPr/>
        </p:nvGrpSpPr>
        <p:grpSpPr>
          <a:xfrm>
            <a:off x="3512325" y="3646853"/>
            <a:ext cx="5472150" cy="830866"/>
            <a:chOff x="5053375" y="4680836"/>
            <a:chExt cx="7294299" cy="830866"/>
          </a:xfrm>
          <a:solidFill>
            <a:schemeClr val="accent5"/>
          </a:solidFill>
        </p:grpSpPr>
        <p:sp>
          <p:nvSpPr>
            <p:cNvPr id="10" name="RC Bar"/>
            <p:cNvSpPr/>
            <p:nvPr/>
          </p:nvSpPr>
          <p:spPr bwMode="auto">
            <a:xfrm>
              <a:off x="5053375" y="4680836"/>
              <a:ext cx="7294298" cy="830866"/>
            </a:xfrm>
            <a:prstGeom prst="rect">
              <a:avLst/>
            </a:prstGeom>
            <a:grpFill/>
            <a:ln w="19050">
              <a:noFill/>
            </a:ln>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rtlCol="0" anchor="ctr" anchorCtr="0" compatLnSpc="1">
              <a:prstTxWarp prst="textNoShape">
                <a:avLst/>
              </a:prstTxWarp>
            </a:bodyPr>
            <a:lstStyle/>
            <a:p>
              <a:pPr algn="ctr" defTabSz="685574" fontAlgn="base">
                <a:spcBef>
                  <a:spcPct val="0"/>
                </a:spcBef>
                <a:spcAft>
                  <a:spcPct val="0"/>
                </a:spcAft>
              </a:pPr>
              <a:endParaRPr lang="en-US" sz="1800" kern="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Calibri"/>
              </a:endParaRPr>
            </a:p>
          </p:txBody>
        </p:sp>
        <p:sp>
          <p:nvSpPr>
            <p:cNvPr id="11" name="Rectangle 10"/>
            <p:cNvSpPr/>
            <p:nvPr/>
          </p:nvSpPr>
          <p:spPr>
            <a:xfrm>
              <a:off x="5053376" y="4773038"/>
              <a:ext cx="7294298" cy="738664"/>
            </a:xfrm>
            <a:prstGeom prst="rect">
              <a:avLst/>
            </a:prstGeom>
            <a:grpFill/>
          </p:spPr>
          <p:txBody>
            <a:bodyPr wrap="square" lIns="137160" bIns="137160" anchor="b" anchorCtr="0">
              <a:spAutoFit/>
            </a:bodyPr>
            <a:lstStyle/>
            <a:p>
              <a:r>
                <a:rPr lang="en-US" dirty="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cost-based optimizer is </a:t>
              </a:r>
              <a:r>
                <a:rPr lang="en-US" dirty="0" smtClean="0">
                  <a:effectLst>
                    <a:outerShdw blurRad="38100" dist="38100" dir="2700000" algn="tl">
                      <a:srgbClr val="000000">
                        <a:alpha val="43137"/>
                      </a:srgbClr>
                    </a:outerShdw>
                  </a:effectLst>
                </a:rPr>
                <a:t>clearly </a:t>
              </a:r>
              <a:r>
                <a:rPr lang="en-US" dirty="0">
                  <a:effectLst>
                    <a:outerShdw blurRad="38100" dist="38100" dir="2700000" algn="tl">
                      <a:srgbClr val="000000">
                        <a:alpha val="43137"/>
                      </a:srgbClr>
                    </a:outerShdw>
                  </a:effectLst>
                </a:rPr>
                <a:t>required to decide </a:t>
              </a:r>
              <a:r>
                <a:rPr lang="en-US" dirty="0" smtClean="0">
                  <a:effectLst>
                    <a:outerShdw blurRad="38100" dist="38100" dir="2700000" algn="tl">
                      <a:srgbClr val="000000">
                        <a:alpha val="43137"/>
                      </a:srgbClr>
                    </a:outerShdw>
                  </a:effectLst>
                </a:rPr>
                <a:t>when an operator </a:t>
              </a:r>
              <a:r>
                <a:rPr lang="en-US" dirty="0">
                  <a:effectLst>
                    <a:outerShdw blurRad="38100" dist="38100" dir="2700000" algn="tl">
                      <a:srgbClr val="000000">
                        <a:alpha val="43137"/>
                      </a:srgbClr>
                    </a:outerShdw>
                  </a:effectLst>
                </a:rPr>
                <a:t>should be pushed</a:t>
              </a:r>
            </a:p>
          </p:txBody>
        </p:sp>
      </p:grpSp>
      <p:grpSp>
        <p:nvGrpSpPr>
          <p:cNvPr id="9" name="Group 8"/>
          <p:cNvGrpSpPr/>
          <p:nvPr/>
        </p:nvGrpSpPr>
        <p:grpSpPr>
          <a:xfrm>
            <a:off x="3512325" y="4576664"/>
            <a:ext cx="5472150" cy="830866"/>
            <a:chOff x="5053375" y="5604415"/>
            <a:chExt cx="7294299" cy="830866"/>
          </a:xfrm>
          <a:solidFill>
            <a:schemeClr val="accent2"/>
          </a:solidFill>
        </p:grpSpPr>
        <p:sp>
          <p:nvSpPr>
            <p:cNvPr id="12" name="RC Bar"/>
            <p:cNvSpPr/>
            <p:nvPr/>
          </p:nvSpPr>
          <p:spPr bwMode="auto">
            <a:xfrm>
              <a:off x="5053375" y="5604415"/>
              <a:ext cx="7294298" cy="830866"/>
            </a:xfrm>
            <a:prstGeom prst="rect">
              <a:avLst/>
            </a:prstGeom>
            <a:grpFill/>
            <a:ln w="19050">
              <a:noFill/>
            </a:ln>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rtlCol="0" anchor="ctr" anchorCtr="0" compatLnSpc="1">
              <a:prstTxWarp prst="textNoShape">
                <a:avLst/>
              </a:prstTxWarp>
            </a:bodyPr>
            <a:lstStyle/>
            <a:p>
              <a:pPr algn="ctr" defTabSz="685574" fontAlgn="base">
                <a:spcBef>
                  <a:spcPct val="0"/>
                </a:spcBef>
                <a:spcAft>
                  <a:spcPct val="0"/>
                </a:spcAft>
              </a:pPr>
              <a:endParaRPr lang="en-US" sz="1700" kern="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Calibri"/>
              </a:endParaRPr>
            </a:p>
          </p:txBody>
        </p:sp>
        <p:sp>
          <p:nvSpPr>
            <p:cNvPr id="13" name="Rectangle 12"/>
            <p:cNvSpPr/>
            <p:nvPr/>
          </p:nvSpPr>
          <p:spPr>
            <a:xfrm>
              <a:off x="5053375" y="5696617"/>
              <a:ext cx="7294299" cy="738664"/>
            </a:xfrm>
            <a:prstGeom prst="rect">
              <a:avLst/>
            </a:prstGeom>
            <a:grpFill/>
          </p:spPr>
          <p:txBody>
            <a:bodyPr wrap="square" lIns="137160" bIns="137160" anchor="b" anchorCtr="0">
              <a:spAutoFit/>
            </a:bodyPr>
            <a:lstStyle/>
            <a:p>
              <a:r>
                <a:rPr lang="en-US" dirty="0" smtClean="0">
                  <a:effectLst>
                    <a:outerShdw blurRad="38100" dist="38100" dir="2700000" algn="tl">
                      <a:srgbClr val="000000">
                        <a:alpha val="43137"/>
                      </a:srgbClr>
                    </a:outerShdw>
                  </a:effectLst>
                </a:rPr>
                <a:t>Optimizer must also incorporate relative cluster sizes in its decisions</a:t>
              </a:r>
              <a:endParaRPr lang="en-US" dirty="0">
                <a:effectLst>
                  <a:outerShdw blurRad="38100" dist="38100" dir="2700000" algn="tl">
                    <a:srgbClr val="000000">
                      <a:alpha val="43137"/>
                    </a:srgbClr>
                  </a:outerShdw>
                </a:effectLst>
              </a:endParaRPr>
            </a:p>
          </p:txBody>
        </p:sp>
      </p:grpSp>
      <p:sp>
        <p:nvSpPr>
          <p:cNvPr id="15" name="Rectangle 14"/>
          <p:cNvSpPr/>
          <p:nvPr/>
        </p:nvSpPr>
        <p:spPr bwMode="auto">
          <a:xfrm flipV="1">
            <a:off x="0" y="76200"/>
            <a:ext cx="9144000" cy="1560286"/>
          </a:xfrm>
          <a:prstGeom prst="rect">
            <a:avLst/>
          </a:prstGeom>
          <a:gradFill flip="none" rotWithShape="1">
            <a:gsLst>
              <a:gs pos="1667">
                <a:srgbClr val="000000">
                  <a:alpha val="83000"/>
                </a:srgbClr>
              </a:gs>
              <a:gs pos="100000">
                <a:srgbClr val="000000">
                  <a:alpha val="0"/>
                </a:srgb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16" name="Title 1"/>
          <p:cNvSpPr txBox="1">
            <a:spLocks/>
          </p:cNvSpPr>
          <p:nvPr/>
        </p:nvSpPr>
        <p:spPr>
          <a:xfrm>
            <a:off x="134873" y="408674"/>
            <a:ext cx="8780527" cy="623248"/>
          </a:xfrm>
          <a:prstGeom prst="rect">
            <a:avLst/>
          </a:prstGeom>
        </p:spPr>
        <p:txBody>
          <a:bodyPr vert="horz" wrap="square" lIns="0" tIns="0" rIns="0" bIns="0" rtlCol="0" anchor="ctr">
            <a:spAutoFit/>
          </a:bodyPr>
          <a:lstStyle>
            <a:lvl1pPr algn="l" defTabSz="914363" rtl="0" eaLnBrk="1" latinLnBrk="0" hangingPunct="1">
              <a:lnSpc>
                <a:spcPct val="90000"/>
              </a:lnSpc>
              <a:spcBef>
                <a:spcPct val="0"/>
              </a:spcBef>
              <a:buNone/>
              <a:defRPr lang="en-US" sz="4400" b="1" kern="1200" cap="none" spc="-15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4500" dirty="0" smtClean="0">
                <a:effectLst>
                  <a:outerShdw blurRad="38100" dist="38100" dir="2700000" algn="tl">
                    <a:srgbClr val="000000">
                      <a:alpha val="43137"/>
                    </a:srgbClr>
                  </a:outerShdw>
                </a:effectLst>
              </a:rPr>
              <a:t>Performance Wrap-up</a:t>
            </a:r>
            <a:endParaRPr lang="en-US" sz="4500" b="0" dirty="0">
              <a:solidFill>
                <a:srgbClr val="FFFF00"/>
              </a:solidFill>
              <a:effectLst>
                <a:outerShdw blurRad="38100" dist="38100" dir="2700000" algn="tl">
                  <a:srgbClr val="000000">
                    <a:alpha val="43137"/>
                  </a:srgbClr>
                </a:outerShdw>
              </a:effectLst>
            </a:endParaRPr>
          </a:p>
        </p:txBody>
      </p:sp>
      <p:grpSp>
        <p:nvGrpSpPr>
          <p:cNvPr id="5" name="Group 4"/>
          <p:cNvGrpSpPr/>
          <p:nvPr/>
        </p:nvGrpSpPr>
        <p:grpSpPr>
          <a:xfrm>
            <a:off x="3512325" y="1787229"/>
            <a:ext cx="5484143" cy="830866"/>
            <a:chOff x="5053376" y="2872534"/>
            <a:chExt cx="7310286" cy="830866"/>
          </a:xfrm>
          <a:solidFill>
            <a:schemeClr val="accent4"/>
          </a:solidFill>
        </p:grpSpPr>
        <p:sp>
          <p:nvSpPr>
            <p:cNvPr id="17" name="RC Bar"/>
            <p:cNvSpPr/>
            <p:nvPr/>
          </p:nvSpPr>
          <p:spPr bwMode="auto">
            <a:xfrm>
              <a:off x="5053376" y="2872534"/>
              <a:ext cx="7294298" cy="830866"/>
            </a:xfrm>
            <a:prstGeom prst="rect">
              <a:avLst/>
            </a:prstGeom>
            <a:grpFill/>
            <a:ln w="19050">
              <a:noFill/>
            </a:ln>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rtlCol="0" anchor="ctr" anchorCtr="0" compatLnSpc="1">
              <a:prstTxWarp prst="textNoShape">
                <a:avLst/>
              </a:prstTxWarp>
            </a:bodyPr>
            <a:lstStyle/>
            <a:p>
              <a:pPr algn="ctr" defTabSz="685574" fontAlgn="base">
                <a:spcBef>
                  <a:spcPct val="0"/>
                </a:spcBef>
                <a:spcAft>
                  <a:spcPct val="0"/>
                </a:spcAft>
              </a:pPr>
              <a:endParaRPr lang="en-US" sz="1800" kern="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Calibri"/>
              </a:endParaRPr>
            </a:p>
          </p:txBody>
        </p:sp>
        <p:sp>
          <p:nvSpPr>
            <p:cNvPr id="18" name="Rectangle 17"/>
            <p:cNvSpPr/>
            <p:nvPr/>
          </p:nvSpPr>
          <p:spPr>
            <a:xfrm>
              <a:off x="5069367" y="3057134"/>
              <a:ext cx="7294295" cy="461665"/>
            </a:xfrm>
            <a:prstGeom prst="rect">
              <a:avLst/>
            </a:prstGeom>
            <a:grpFill/>
          </p:spPr>
          <p:txBody>
            <a:bodyPr wrap="square" lIns="137160" bIns="137160" anchor="ctr" anchorCtr="0">
              <a:spAutoFit/>
            </a:bodyPr>
            <a:lstStyle/>
            <a:p>
              <a:r>
                <a:rPr lang="en-US" dirty="0" smtClean="0">
                  <a:effectLst>
                    <a:outerShdw blurRad="38100" dist="38100" dir="2700000" algn="tl">
                      <a:srgbClr val="000000">
                        <a:alpha val="43137"/>
                      </a:srgbClr>
                    </a:outerShdw>
                  </a:effectLst>
                </a:rPr>
                <a:t>Split query processing really works!</a:t>
              </a:r>
              <a:endParaRPr lang="en-US"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4171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5879077" y="1981200"/>
            <a:ext cx="2883923" cy="2834640"/>
          </a:xfrm>
          <a:prstGeom prst="rect">
            <a:avLst/>
          </a:prstGeom>
          <a:solidFill>
            <a:srgbClr val="A50021"/>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endParaRPr lang="nl-NL" sz="3600" kern="0" spc="-75" dirty="0">
              <a:gradFill>
                <a:gsLst>
                  <a:gs pos="0">
                    <a:srgbClr val="FFFFFF"/>
                  </a:gs>
                  <a:gs pos="100000">
                    <a:srgbClr val="FFFFFF"/>
                  </a:gs>
                </a:gsLst>
                <a:lin ang="5400000" scaled="0"/>
              </a:gradFill>
              <a:latin typeface="Segoe UI Light"/>
            </a:endParaRPr>
          </a:p>
        </p:txBody>
      </p:sp>
      <p:sp>
        <p:nvSpPr>
          <p:cNvPr id="19" name="Right Arrow 18"/>
          <p:cNvSpPr/>
          <p:nvPr/>
        </p:nvSpPr>
        <p:spPr>
          <a:xfrm>
            <a:off x="488010" y="4847486"/>
            <a:ext cx="8274990" cy="715114"/>
          </a:xfrm>
          <a:prstGeom prst="rightArrow">
            <a:avLst>
              <a:gd name="adj1" fmla="val 75641"/>
              <a:gd name="adj2" fmla="val 41667"/>
            </a:avLst>
          </a:prstGeom>
          <a:solidFill>
            <a:schemeClr val="accent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defPPr>
              <a:defRPr lang="en-US"/>
            </a:defPPr>
            <a:lvl1pPr marL="0" algn="l" defTabSz="457148" rtl="0" eaLnBrk="1" latinLnBrk="0" hangingPunct="1">
              <a:defRPr sz="1800" kern="1200">
                <a:solidFill>
                  <a:schemeClr val="lt1"/>
                </a:solidFill>
                <a:latin typeface="+mn-lt"/>
                <a:ea typeface="+mn-ea"/>
                <a:cs typeface="+mn-cs"/>
              </a:defRPr>
            </a:lvl1pPr>
            <a:lvl2pPr marL="457148" algn="l" defTabSz="457148" rtl="0" eaLnBrk="1" latinLnBrk="0" hangingPunct="1">
              <a:defRPr sz="1800" kern="1200">
                <a:solidFill>
                  <a:schemeClr val="lt1"/>
                </a:solidFill>
                <a:latin typeface="+mn-lt"/>
                <a:ea typeface="+mn-ea"/>
                <a:cs typeface="+mn-cs"/>
              </a:defRPr>
            </a:lvl2pPr>
            <a:lvl3pPr marL="914296" algn="l" defTabSz="457148" rtl="0" eaLnBrk="1" latinLnBrk="0" hangingPunct="1">
              <a:defRPr sz="1800" kern="1200">
                <a:solidFill>
                  <a:schemeClr val="lt1"/>
                </a:solidFill>
                <a:latin typeface="+mn-lt"/>
                <a:ea typeface="+mn-ea"/>
                <a:cs typeface="+mn-cs"/>
              </a:defRPr>
            </a:lvl3pPr>
            <a:lvl4pPr marL="1371444" algn="l" defTabSz="457148" rtl="0" eaLnBrk="1" latinLnBrk="0" hangingPunct="1">
              <a:defRPr sz="1800" kern="1200">
                <a:solidFill>
                  <a:schemeClr val="lt1"/>
                </a:solidFill>
                <a:latin typeface="+mn-lt"/>
                <a:ea typeface="+mn-ea"/>
                <a:cs typeface="+mn-cs"/>
              </a:defRPr>
            </a:lvl4pPr>
            <a:lvl5pPr marL="1828592" algn="l" defTabSz="457148" rtl="0" eaLnBrk="1" latinLnBrk="0" hangingPunct="1">
              <a:defRPr sz="1800" kern="1200">
                <a:solidFill>
                  <a:schemeClr val="lt1"/>
                </a:solidFill>
                <a:latin typeface="+mn-lt"/>
                <a:ea typeface="+mn-ea"/>
                <a:cs typeface="+mn-cs"/>
              </a:defRPr>
            </a:lvl5pPr>
            <a:lvl6pPr marL="2285740" algn="l" defTabSz="457148" rtl="0" eaLnBrk="1" latinLnBrk="0" hangingPunct="1">
              <a:defRPr sz="1800" kern="1200">
                <a:solidFill>
                  <a:schemeClr val="lt1"/>
                </a:solidFill>
                <a:latin typeface="+mn-lt"/>
                <a:ea typeface="+mn-ea"/>
                <a:cs typeface="+mn-cs"/>
              </a:defRPr>
            </a:lvl6pPr>
            <a:lvl7pPr marL="2742888" algn="l" defTabSz="457148" rtl="0" eaLnBrk="1" latinLnBrk="0" hangingPunct="1">
              <a:defRPr sz="1800" kern="1200">
                <a:solidFill>
                  <a:schemeClr val="lt1"/>
                </a:solidFill>
                <a:latin typeface="+mn-lt"/>
                <a:ea typeface="+mn-ea"/>
                <a:cs typeface="+mn-cs"/>
              </a:defRPr>
            </a:lvl7pPr>
            <a:lvl8pPr marL="3200036" algn="l" defTabSz="457148" rtl="0" eaLnBrk="1" latinLnBrk="0" hangingPunct="1">
              <a:defRPr sz="1800" kern="1200">
                <a:solidFill>
                  <a:schemeClr val="lt1"/>
                </a:solidFill>
                <a:latin typeface="+mn-lt"/>
                <a:ea typeface="+mn-ea"/>
                <a:cs typeface="+mn-cs"/>
              </a:defRPr>
            </a:lvl8pPr>
            <a:lvl9pPr marL="3657184" algn="l" defTabSz="457148"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p>
            <a:r>
              <a:rPr lang="en-US" dirty="0" smtClean="0"/>
              <a:t>Polybase “Phases”</a:t>
            </a:r>
            <a:endParaRPr lang="en-US" dirty="0"/>
          </a:p>
        </p:txBody>
      </p:sp>
      <p:sp>
        <p:nvSpPr>
          <p:cNvPr id="3" name="Rectangle 2"/>
          <p:cNvSpPr/>
          <p:nvPr/>
        </p:nvSpPr>
        <p:spPr bwMode="auto">
          <a:xfrm>
            <a:off x="533400" y="2133600"/>
            <a:ext cx="2574187" cy="2573516"/>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r>
              <a:rPr lang="nl-NL" sz="3600" kern="0" spc="-75" dirty="0" smtClean="0">
                <a:gradFill>
                  <a:gsLst>
                    <a:gs pos="0">
                      <a:srgbClr val="FFFFFF"/>
                    </a:gs>
                    <a:gs pos="100000">
                      <a:srgbClr val="FFFFFF"/>
                    </a:gs>
                  </a:gsLst>
                  <a:lin ang="5400000" scaled="0"/>
                </a:gradFill>
                <a:latin typeface="Segoe UI Light"/>
              </a:rPr>
              <a:t>Phase 1</a:t>
            </a:r>
            <a:endParaRPr lang="nl-NL" sz="3600" kern="0" spc="-75" dirty="0">
              <a:gradFill>
                <a:gsLst>
                  <a:gs pos="0">
                    <a:srgbClr val="FFFFFF"/>
                  </a:gs>
                  <a:gs pos="100000">
                    <a:srgbClr val="FFFFFF"/>
                  </a:gs>
                </a:gsLst>
                <a:lin ang="5400000" scaled="0"/>
              </a:gradFill>
              <a:latin typeface="Segoe UI Light"/>
            </a:endParaRPr>
          </a:p>
        </p:txBody>
      </p:sp>
      <p:sp>
        <p:nvSpPr>
          <p:cNvPr id="4" name="Rectangle 3"/>
          <p:cNvSpPr/>
          <p:nvPr/>
        </p:nvSpPr>
        <p:spPr bwMode="auto">
          <a:xfrm>
            <a:off x="3200400" y="2133600"/>
            <a:ext cx="2574187" cy="2573516"/>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r>
              <a:rPr lang="nl-NL" sz="3600" kern="0" spc="-75" dirty="0" smtClean="0">
                <a:gradFill>
                  <a:gsLst>
                    <a:gs pos="0">
                      <a:srgbClr val="FFFFFF"/>
                    </a:gs>
                    <a:gs pos="100000">
                      <a:srgbClr val="FFFFFF"/>
                    </a:gs>
                  </a:gsLst>
                  <a:lin ang="5400000" scaled="0"/>
                </a:gradFill>
                <a:latin typeface="Segoe UI Light"/>
              </a:rPr>
              <a:t>Phase 2</a:t>
            </a:r>
            <a:endParaRPr lang="nl-NL" sz="3600" kern="0" spc="-75" dirty="0">
              <a:gradFill>
                <a:gsLst>
                  <a:gs pos="0">
                    <a:srgbClr val="FFFFFF"/>
                  </a:gs>
                  <a:gs pos="100000">
                    <a:srgbClr val="FFFFFF"/>
                  </a:gs>
                </a:gsLst>
                <a:lin ang="5400000" scaled="0"/>
              </a:gradFill>
              <a:latin typeface="Segoe UI Light"/>
            </a:endParaRPr>
          </a:p>
        </p:txBody>
      </p:sp>
      <p:sp>
        <p:nvSpPr>
          <p:cNvPr id="5" name="Rectangle 4"/>
          <p:cNvSpPr/>
          <p:nvPr/>
        </p:nvSpPr>
        <p:spPr bwMode="auto">
          <a:xfrm>
            <a:off x="6033945" y="2133600"/>
            <a:ext cx="2574187" cy="2573516"/>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defRPr/>
            </a:pPr>
            <a:r>
              <a:rPr lang="nl-NL" sz="3600" kern="0" spc="-75" dirty="0" smtClean="0">
                <a:gradFill>
                  <a:gsLst>
                    <a:gs pos="0">
                      <a:srgbClr val="FFFFFF"/>
                    </a:gs>
                    <a:gs pos="100000">
                      <a:srgbClr val="FFFFFF"/>
                    </a:gs>
                  </a:gsLst>
                  <a:lin ang="5400000" scaled="0"/>
                </a:gradFill>
                <a:latin typeface="Segoe UI Light"/>
              </a:rPr>
              <a:t>Phase 3</a:t>
            </a:r>
            <a:endParaRPr lang="nl-NL" sz="3600" kern="0" spc="-75" dirty="0">
              <a:gradFill>
                <a:gsLst>
                  <a:gs pos="0">
                    <a:srgbClr val="FFFFFF"/>
                  </a:gs>
                  <a:gs pos="100000">
                    <a:srgbClr val="FFFFFF"/>
                  </a:gs>
                </a:gsLst>
                <a:lin ang="5400000" scaled="0"/>
              </a:gradFill>
              <a:latin typeface="Segoe UI Light"/>
            </a:endParaRPr>
          </a:p>
        </p:txBody>
      </p:sp>
      <p:sp>
        <p:nvSpPr>
          <p:cNvPr id="6" name="Freeform 15"/>
          <p:cNvSpPr>
            <a:spLocks noEditPoints="1"/>
          </p:cNvSpPr>
          <p:nvPr/>
        </p:nvSpPr>
        <p:spPr bwMode="black">
          <a:xfrm>
            <a:off x="6343543" y="2564564"/>
            <a:ext cx="1852286" cy="1336195"/>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61737" tIns="30869" rIns="61737" bIns="30869" numCol="1" anchor="t" anchorCtr="0" compatLnSpc="1">
            <a:prstTxWarp prst="textNoShape">
              <a:avLst/>
            </a:prstTxWarp>
          </a:bodyPr>
          <a:lstStyle/>
          <a:p>
            <a:pPr defTabSz="685891">
              <a:defRPr/>
            </a:pPr>
            <a:endParaRPr lang="en-US" sz="1200" kern="0">
              <a:solidFill>
                <a:sysClr val="windowText" lastClr="000000"/>
              </a:solidFill>
            </a:endParaRPr>
          </a:p>
        </p:txBody>
      </p:sp>
      <p:grpSp>
        <p:nvGrpSpPr>
          <p:cNvPr id="7" name="Group 6"/>
          <p:cNvGrpSpPr/>
          <p:nvPr/>
        </p:nvGrpSpPr>
        <p:grpSpPr bwMode="black">
          <a:xfrm>
            <a:off x="4155023" y="2433066"/>
            <a:ext cx="982280" cy="1477352"/>
            <a:chOff x="2593975" y="2552700"/>
            <a:chExt cx="469901" cy="949325"/>
          </a:xfrm>
        </p:grpSpPr>
        <p:sp>
          <p:nvSpPr>
            <p:cNvPr id="8" name="Freeform 17"/>
            <p:cNvSpPr>
              <a:spLocks noEditPoints="1"/>
            </p:cNvSpPr>
            <p:nvPr/>
          </p:nvSpPr>
          <p:spPr bwMode="black">
            <a:xfrm>
              <a:off x="2593975" y="2835275"/>
              <a:ext cx="338138" cy="666750"/>
            </a:xfrm>
            <a:custGeom>
              <a:avLst/>
              <a:gdLst>
                <a:gd name="T0" fmla="*/ 580 w 1160"/>
                <a:gd name="T1" fmla="*/ 540 h 2287"/>
                <a:gd name="T2" fmla="*/ 731 w 1160"/>
                <a:gd name="T3" fmla="*/ 389 h 2287"/>
                <a:gd name="T4" fmla="*/ 580 w 1160"/>
                <a:gd name="T5" fmla="*/ 237 h 2287"/>
                <a:gd name="T6" fmla="*/ 428 w 1160"/>
                <a:gd name="T7" fmla="*/ 389 h 2287"/>
                <a:gd name="T8" fmla="*/ 580 w 1160"/>
                <a:gd name="T9" fmla="*/ 540 h 2287"/>
                <a:gd name="T10" fmla="*/ 1109 w 1160"/>
                <a:gd name="T11" fmla="*/ 22 h 2287"/>
                <a:gd name="T12" fmla="*/ 1000 w 1160"/>
                <a:gd name="T13" fmla="*/ 51 h 2287"/>
                <a:gd name="T14" fmla="*/ 691 w 1160"/>
                <a:gd name="T15" fmla="*/ 587 h 2287"/>
                <a:gd name="T16" fmla="*/ 469 w 1160"/>
                <a:gd name="T17" fmla="*/ 587 h 2287"/>
                <a:gd name="T18" fmla="*/ 159 w 1160"/>
                <a:gd name="T19" fmla="*/ 51 h 2287"/>
                <a:gd name="T20" fmla="*/ 51 w 1160"/>
                <a:gd name="T21" fmla="*/ 22 h 2287"/>
                <a:gd name="T22" fmla="*/ 22 w 1160"/>
                <a:gd name="T23" fmla="*/ 131 h 2287"/>
                <a:gd name="T24" fmla="*/ 377 w 1160"/>
                <a:gd name="T25" fmla="*/ 745 h 2287"/>
                <a:gd name="T26" fmla="*/ 377 w 1160"/>
                <a:gd name="T27" fmla="*/ 2194 h 2287"/>
                <a:gd name="T28" fmla="*/ 470 w 1160"/>
                <a:gd name="T29" fmla="*/ 2287 h 2287"/>
                <a:gd name="T30" fmla="*/ 562 w 1160"/>
                <a:gd name="T31" fmla="*/ 2194 h 2287"/>
                <a:gd name="T32" fmla="*/ 562 w 1160"/>
                <a:gd name="T33" fmla="*/ 1423 h 2287"/>
                <a:gd name="T34" fmla="*/ 598 w 1160"/>
                <a:gd name="T35" fmla="*/ 1423 h 2287"/>
                <a:gd name="T36" fmla="*/ 598 w 1160"/>
                <a:gd name="T37" fmla="*/ 2194 h 2287"/>
                <a:gd name="T38" fmla="*/ 690 w 1160"/>
                <a:gd name="T39" fmla="*/ 2287 h 2287"/>
                <a:gd name="T40" fmla="*/ 783 w 1160"/>
                <a:gd name="T41" fmla="*/ 2194 h 2287"/>
                <a:gd name="T42" fmla="*/ 783 w 1160"/>
                <a:gd name="T43" fmla="*/ 745 h 2287"/>
                <a:gd name="T44" fmla="*/ 1138 w 1160"/>
                <a:gd name="T45" fmla="*/ 131 h 2287"/>
                <a:gd name="T46" fmla="*/ 1109 w 1160"/>
                <a:gd name="T47" fmla="*/ 22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0" h="2287">
                  <a:moveTo>
                    <a:pt x="580" y="540"/>
                  </a:moveTo>
                  <a:cubicBezTo>
                    <a:pt x="664" y="540"/>
                    <a:pt x="731" y="473"/>
                    <a:pt x="731" y="389"/>
                  </a:cubicBezTo>
                  <a:cubicBezTo>
                    <a:pt x="731" y="305"/>
                    <a:pt x="664" y="237"/>
                    <a:pt x="580" y="237"/>
                  </a:cubicBezTo>
                  <a:cubicBezTo>
                    <a:pt x="496" y="237"/>
                    <a:pt x="428" y="305"/>
                    <a:pt x="428" y="389"/>
                  </a:cubicBezTo>
                  <a:cubicBezTo>
                    <a:pt x="428" y="473"/>
                    <a:pt x="496" y="540"/>
                    <a:pt x="580" y="540"/>
                  </a:cubicBezTo>
                  <a:close/>
                  <a:moveTo>
                    <a:pt x="1109" y="22"/>
                  </a:moveTo>
                  <a:cubicBezTo>
                    <a:pt x="1071" y="0"/>
                    <a:pt x="1022" y="13"/>
                    <a:pt x="1000" y="51"/>
                  </a:cubicBezTo>
                  <a:cubicBezTo>
                    <a:pt x="691" y="587"/>
                    <a:pt x="691" y="587"/>
                    <a:pt x="691" y="587"/>
                  </a:cubicBezTo>
                  <a:cubicBezTo>
                    <a:pt x="469" y="587"/>
                    <a:pt x="469" y="587"/>
                    <a:pt x="469" y="587"/>
                  </a:cubicBezTo>
                  <a:cubicBezTo>
                    <a:pt x="159" y="51"/>
                    <a:pt x="159" y="51"/>
                    <a:pt x="159" y="51"/>
                  </a:cubicBezTo>
                  <a:cubicBezTo>
                    <a:pt x="137" y="13"/>
                    <a:pt x="89" y="0"/>
                    <a:pt x="51" y="22"/>
                  </a:cubicBezTo>
                  <a:cubicBezTo>
                    <a:pt x="13" y="44"/>
                    <a:pt x="0" y="93"/>
                    <a:pt x="22" y="131"/>
                  </a:cubicBezTo>
                  <a:cubicBezTo>
                    <a:pt x="377" y="745"/>
                    <a:pt x="377" y="745"/>
                    <a:pt x="377" y="745"/>
                  </a:cubicBezTo>
                  <a:cubicBezTo>
                    <a:pt x="377" y="2194"/>
                    <a:pt x="377" y="2194"/>
                    <a:pt x="377" y="2194"/>
                  </a:cubicBezTo>
                  <a:cubicBezTo>
                    <a:pt x="377" y="2246"/>
                    <a:pt x="418" y="2287"/>
                    <a:pt x="470" y="2287"/>
                  </a:cubicBezTo>
                  <a:cubicBezTo>
                    <a:pt x="521" y="2287"/>
                    <a:pt x="562" y="2246"/>
                    <a:pt x="562" y="2194"/>
                  </a:cubicBezTo>
                  <a:cubicBezTo>
                    <a:pt x="562" y="1423"/>
                    <a:pt x="562" y="1423"/>
                    <a:pt x="562" y="1423"/>
                  </a:cubicBezTo>
                  <a:cubicBezTo>
                    <a:pt x="598" y="1423"/>
                    <a:pt x="598" y="1423"/>
                    <a:pt x="598" y="1423"/>
                  </a:cubicBezTo>
                  <a:cubicBezTo>
                    <a:pt x="598" y="2194"/>
                    <a:pt x="598" y="2194"/>
                    <a:pt x="598" y="2194"/>
                  </a:cubicBezTo>
                  <a:cubicBezTo>
                    <a:pt x="598" y="2246"/>
                    <a:pt x="639" y="2287"/>
                    <a:pt x="690" y="2287"/>
                  </a:cubicBezTo>
                  <a:cubicBezTo>
                    <a:pt x="742" y="2287"/>
                    <a:pt x="783" y="2246"/>
                    <a:pt x="783" y="2194"/>
                  </a:cubicBezTo>
                  <a:cubicBezTo>
                    <a:pt x="783" y="745"/>
                    <a:pt x="783" y="745"/>
                    <a:pt x="783" y="745"/>
                  </a:cubicBezTo>
                  <a:cubicBezTo>
                    <a:pt x="1138" y="131"/>
                    <a:pt x="1138" y="131"/>
                    <a:pt x="1138" y="131"/>
                  </a:cubicBezTo>
                  <a:cubicBezTo>
                    <a:pt x="1160" y="93"/>
                    <a:pt x="1147" y="44"/>
                    <a:pt x="110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defRPr/>
              </a:pPr>
              <a:endParaRPr lang="en-US" sz="1200" kern="0">
                <a:solidFill>
                  <a:sysClr val="windowText" lastClr="000000"/>
                </a:solidFill>
              </a:endParaRPr>
            </a:p>
          </p:txBody>
        </p:sp>
        <p:sp>
          <p:nvSpPr>
            <p:cNvPr id="9" name="Freeform 18"/>
            <p:cNvSpPr>
              <a:spLocks noEditPoints="1"/>
            </p:cNvSpPr>
            <p:nvPr/>
          </p:nvSpPr>
          <p:spPr bwMode="black">
            <a:xfrm>
              <a:off x="2649538" y="2552700"/>
              <a:ext cx="414338" cy="32543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91">
                <a:defRPr/>
              </a:pPr>
              <a:endParaRPr lang="en-US" sz="1200" kern="0">
                <a:solidFill>
                  <a:sysClr val="windowText" lastClr="000000"/>
                </a:solidFill>
              </a:endParaRPr>
            </a:p>
          </p:txBody>
        </p:sp>
      </p:grpSp>
      <p:grpSp>
        <p:nvGrpSpPr>
          <p:cNvPr id="10" name="Group 9"/>
          <p:cNvGrpSpPr/>
          <p:nvPr/>
        </p:nvGrpSpPr>
        <p:grpSpPr>
          <a:xfrm>
            <a:off x="1066800" y="2667883"/>
            <a:ext cx="1773081" cy="1289095"/>
            <a:chOff x="1580625" y="2261536"/>
            <a:chExt cx="729453" cy="551396"/>
          </a:xfrm>
        </p:grpSpPr>
        <p:sp>
          <p:nvSpPr>
            <p:cNvPr id="11" name="Freeform 168"/>
            <p:cNvSpPr>
              <a:spLocks noEditPoints="1"/>
            </p:cNvSpPr>
            <p:nvPr/>
          </p:nvSpPr>
          <p:spPr bwMode="black">
            <a:xfrm>
              <a:off x="1580625" y="2261536"/>
              <a:ext cx="498165" cy="46690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w="25400" cap="flat" cmpd="sng" algn="ctr">
              <a:no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defTabSz="555629">
                <a:defRPr/>
              </a:pPr>
              <a:endParaRPr lang="en-US" kern="0" spc="-92">
                <a:solidFill>
                  <a:srgbClr val="000000">
                    <a:lumMod val="50000"/>
                  </a:srgbClr>
                </a:solidFill>
                <a:latin typeface="Segoe Light" pitchFamily="34" charset="0"/>
              </a:endParaRPr>
            </a:p>
          </p:txBody>
        </p:sp>
        <p:sp>
          <p:nvSpPr>
            <p:cNvPr id="12" name="Freeform 169"/>
            <p:cNvSpPr>
              <a:spLocks/>
            </p:cNvSpPr>
            <p:nvPr/>
          </p:nvSpPr>
          <p:spPr bwMode="black">
            <a:xfrm>
              <a:off x="1914215" y="2421619"/>
              <a:ext cx="395863" cy="391313"/>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w="25400" cap="flat" cmpd="sng" algn="ctr">
              <a:no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defTabSz="555629">
                <a:defRPr/>
              </a:pPr>
              <a:endParaRPr lang="en-US" kern="0" spc="-92">
                <a:solidFill>
                  <a:srgbClr val="000000">
                    <a:lumMod val="50000"/>
                  </a:srgbClr>
                </a:solidFill>
                <a:latin typeface="Segoe Light" pitchFamily="34" charset="0"/>
              </a:endParaRPr>
            </a:p>
          </p:txBody>
        </p:sp>
      </p:grpSp>
      <p:sp>
        <p:nvSpPr>
          <p:cNvPr id="13" name="TextBox 12"/>
          <p:cNvSpPr txBox="1"/>
          <p:nvPr/>
        </p:nvSpPr>
        <p:spPr>
          <a:xfrm>
            <a:off x="701854" y="4953000"/>
            <a:ext cx="2351606" cy="461665"/>
          </a:xfrm>
          <a:prstGeom prst="rect">
            <a:avLst/>
          </a:prstGeom>
          <a:noFill/>
        </p:spPr>
        <p:txBody>
          <a:bodyPr wrap="none" lIns="0" tIns="0" rIns="0" bIns="0" rtlCol="0">
            <a:spAutoFit/>
          </a:bodyPr>
          <a:lstStyle/>
          <a:p>
            <a:r>
              <a:rPr lang="en-US" sz="3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Andy" pitchFamily="66" charset="0"/>
              </a:rPr>
              <a:t>(shipping soon)</a:t>
            </a:r>
          </a:p>
        </p:txBody>
      </p:sp>
      <p:sp>
        <p:nvSpPr>
          <p:cNvPr id="14" name="TextBox 13"/>
          <p:cNvSpPr txBox="1"/>
          <p:nvPr/>
        </p:nvSpPr>
        <p:spPr>
          <a:xfrm>
            <a:off x="3581400" y="4953000"/>
            <a:ext cx="1833835" cy="461665"/>
          </a:xfrm>
          <a:prstGeom prst="rect">
            <a:avLst/>
          </a:prstGeom>
          <a:noFill/>
        </p:spPr>
        <p:txBody>
          <a:bodyPr wrap="none" lIns="0" tIns="0" rIns="0" bIns="0" rtlCol="0">
            <a:spAutoFit/>
          </a:bodyPr>
          <a:lstStyle/>
          <a:p>
            <a:r>
              <a:rPr lang="en-US" sz="3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Andy" pitchFamily="66" charset="0"/>
              </a:rPr>
              <a:t>(working on)</a:t>
            </a:r>
          </a:p>
        </p:txBody>
      </p:sp>
      <p:sp>
        <p:nvSpPr>
          <p:cNvPr id="15" name="TextBox 14"/>
          <p:cNvSpPr txBox="1"/>
          <p:nvPr/>
        </p:nvSpPr>
        <p:spPr>
          <a:xfrm>
            <a:off x="6172200" y="4953000"/>
            <a:ext cx="2319225" cy="461665"/>
          </a:xfrm>
          <a:prstGeom prst="rect">
            <a:avLst/>
          </a:prstGeom>
          <a:noFill/>
        </p:spPr>
        <p:txBody>
          <a:bodyPr wrap="none" lIns="0" tIns="0" rIns="0" bIns="0" rtlCol="0">
            <a:spAutoFit/>
          </a:bodyPr>
          <a:lstStyle/>
          <a:p>
            <a:r>
              <a:rPr lang="en-US" sz="3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Andy" pitchFamily="66" charset="0"/>
              </a:rPr>
              <a:t>(thinking about)</a:t>
            </a:r>
          </a:p>
        </p:txBody>
      </p:sp>
    </p:spTree>
    <p:extLst>
      <p:ext uri="{BB962C8B-B14F-4D97-AF65-F5344CB8AC3E}">
        <p14:creationId xmlns:p14="http://schemas.microsoft.com/office/powerpoint/2010/main" val="1803901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9436" y="262647"/>
            <a:ext cx="8363938" cy="609398"/>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lang="en-US" sz="4400" dirty="0" err="1" smtClean="0">
                <a:solidFill>
                  <a:srgbClr val="FFFF00"/>
                </a:solidFill>
                <a:latin typeface="+mn-lt"/>
              </a:rPr>
              <a:t>Hadoop</a:t>
            </a:r>
            <a:r>
              <a:rPr lang="en-US" sz="4400" dirty="0" smtClean="0">
                <a:solidFill>
                  <a:srgbClr val="FFFF00"/>
                </a:solidFill>
                <a:latin typeface="+mn-lt"/>
              </a:rPr>
              <a:t> V2 </a:t>
            </a:r>
            <a:r>
              <a:rPr lang="en-US" sz="4400" dirty="0" smtClean="0">
                <a:solidFill>
                  <a:schemeClr val="accent3"/>
                </a:solidFill>
                <a:latin typeface="+mn-lt"/>
              </a:rPr>
              <a:t>(YARN)</a:t>
            </a:r>
            <a:endParaRPr lang="en-US" sz="4400" dirty="0">
              <a:solidFill>
                <a:schemeClr val="accent3"/>
              </a:solidFill>
              <a:latin typeface="+mn-lt"/>
            </a:endParaRPr>
          </a:p>
        </p:txBody>
      </p:sp>
      <p:cxnSp>
        <p:nvCxnSpPr>
          <p:cNvPr id="14" name="Straight Connector 13"/>
          <p:cNvCxnSpPr/>
          <p:nvPr/>
        </p:nvCxnSpPr>
        <p:spPr>
          <a:xfrm>
            <a:off x="0" y="13716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589723" y="6358667"/>
            <a:ext cx="2133600" cy="365125"/>
          </a:xfrm>
        </p:spPr>
        <p:txBody>
          <a:bodyPr/>
          <a:lstStyle/>
          <a:p>
            <a:fld id="{D238DE23-19AF-4869-9198-2E937C0385B6}" type="slidenum">
              <a:rPr lang="en-US" smtClean="0"/>
              <a:t>54</a:t>
            </a:fld>
            <a:endParaRPr lang="en-US"/>
          </a:p>
        </p:txBody>
      </p:sp>
      <p:sp>
        <p:nvSpPr>
          <p:cNvPr id="99" name="Title 1"/>
          <p:cNvSpPr txBox="1">
            <a:spLocks/>
          </p:cNvSpPr>
          <p:nvPr/>
        </p:nvSpPr>
        <p:spPr>
          <a:xfrm>
            <a:off x="5715000" y="928402"/>
            <a:ext cx="2590800" cy="443198"/>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lang="en-US" sz="3200" dirty="0" smtClean="0">
                <a:solidFill>
                  <a:schemeClr val="accent2"/>
                </a:solidFill>
              </a:rPr>
              <a:t>YARN</a:t>
            </a:r>
            <a:endParaRPr lang="en-US" sz="3200" dirty="0">
              <a:solidFill>
                <a:schemeClr val="accent2"/>
              </a:solidFill>
            </a:endParaRPr>
          </a:p>
        </p:txBody>
      </p:sp>
      <p:cxnSp>
        <p:nvCxnSpPr>
          <p:cNvPr id="11" name="Straight Connector 10"/>
          <p:cNvCxnSpPr/>
          <p:nvPr/>
        </p:nvCxnSpPr>
        <p:spPr>
          <a:xfrm>
            <a:off x="4495800" y="1371600"/>
            <a:ext cx="0" cy="5486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4762500" y="1752600"/>
            <a:ext cx="3924300" cy="4876800"/>
            <a:chOff x="4762500" y="1752600"/>
            <a:chExt cx="3924300" cy="4876800"/>
          </a:xfrm>
        </p:grpSpPr>
        <p:sp>
          <p:nvSpPr>
            <p:cNvPr id="101" name="Rounded Rectangle 100"/>
            <p:cNvSpPr/>
            <p:nvPr/>
          </p:nvSpPr>
          <p:spPr bwMode="auto">
            <a:xfrm>
              <a:off x="7162800" y="1752600"/>
              <a:ext cx="1447800" cy="1220391"/>
            </a:xfrm>
            <a:prstGeom prst="roundRect">
              <a:avLst>
                <a:gd name="adj" fmla="val 1003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2" name="Rectangle 101"/>
            <p:cNvSpPr/>
            <p:nvPr/>
          </p:nvSpPr>
          <p:spPr bwMode="auto">
            <a:xfrm>
              <a:off x="7467600" y="1891099"/>
              <a:ext cx="838200" cy="485150"/>
            </a:xfrm>
            <a:prstGeom prst="rect">
              <a:avLst/>
            </a:prstGeom>
            <a:solidFill>
              <a:schemeClr val="accent5"/>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Node Manager</a:t>
              </a:r>
              <a:endParaRPr lang="en-US" sz="14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8" name="Rounded Rectangle 107"/>
            <p:cNvSpPr/>
            <p:nvPr/>
          </p:nvSpPr>
          <p:spPr bwMode="auto">
            <a:xfrm>
              <a:off x="7162800" y="3199804"/>
              <a:ext cx="1447800" cy="1220391"/>
            </a:xfrm>
            <a:prstGeom prst="roundRect">
              <a:avLst>
                <a:gd name="adj" fmla="val 1003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9" name="Rectangle 108"/>
            <p:cNvSpPr/>
            <p:nvPr/>
          </p:nvSpPr>
          <p:spPr bwMode="auto">
            <a:xfrm>
              <a:off x="7467600" y="3338303"/>
              <a:ext cx="841248" cy="485150"/>
            </a:xfrm>
            <a:prstGeom prst="rect">
              <a:avLst/>
            </a:prstGeom>
            <a:solidFill>
              <a:schemeClr val="accent5"/>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Node Manager</a:t>
              </a:r>
              <a:endParaRPr lang="en-US" sz="14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15" name="Rounded Rectangle 114"/>
            <p:cNvSpPr/>
            <p:nvPr/>
          </p:nvSpPr>
          <p:spPr bwMode="auto">
            <a:xfrm>
              <a:off x="7162800" y="4723209"/>
              <a:ext cx="1447800" cy="1220391"/>
            </a:xfrm>
            <a:prstGeom prst="roundRect">
              <a:avLst>
                <a:gd name="adj" fmla="val 10033"/>
              </a:avLst>
            </a:prstGeom>
            <a:solidFill>
              <a:schemeClr val="accent3"/>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16" name="Rectangle 115"/>
            <p:cNvSpPr/>
            <p:nvPr/>
          </p:nvSpPr>
          <p:spPr bwMode="auto">
            <a:xfrm>
              <a:off x="7467600" y="4861708"/>
              <a:ext cx="841248" cy="485150"/>
            </a:xfrm>
            <a:prstGeom prst="rect">
              <a:avLst/>
            </a:prstGeom>
            <a:solidFill>
              <a:schemeClr val="accent5"/>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Node Manager</a:t>
              </a:r>
              <a:endParaRPr lang="en-US" sz="14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nvGrpSpPr>
            <p:cNvPr id="121" name="Group 120"/>
            <p:cNvGrpSpPr/>
            <p:nvPr/>
          </p:nvGrpSpPr>
          <p:grpSpPr>
            <a:xfrm>
              <a:off x="5372100" y="3200400"/>
              <a:ext cx="1447800" cy="1220391"/>
              <a:chOff x="2590800" y="2362200"/>
              <a:chExt cx="1447800" cy="1220391"/>
            </a:xfrm>
          </p:grpSpPr>
          <p:sp>
            <p:nvSpPr>
              <p:cNvPr id="122" name="Rounded Rectangle 121"/>
              <p:cNvSpPr/>
              <p:nvPr/>
            </p:nvSpPr>
            <p:spPr bwMode="auto">
              <a:xfrm>
                <a:off x="2590800" y="2362200"/>
                <a:ext cx="1447800" cy="1220391"/>
              </a:xfrm>
              <a:prstGeom prst="roundRect">
                <a:avLst>
                  <a:gd name="adj" fmla="val 1003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3" name="Rectangle 122"/>
              <p:cNvSpPr/>
              <p:nvPr/>
            </p:nvSpPr>
            <p:spPr bwMode="auto">
              <a:xfrm>
                <a:off x="2857500" y="2715250"/>
                <a:ext cx="933450" cy="485150"/>
              </a:xfrm>
              <a:prstGeom prst="rect">
                <a:avLst/>
              </a:prstGeom>
              <a:solidFill>
                <a:schemeClr val="accent5"/>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Resource Manager</a:t>
                </a:r>
                <a:endParaRPr lang="en-US" sz="14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sp>
          <p:nvSpPr>
            <p:cNvPr id="124" name="Oval 123"/>
            <p:cNvSpPr/>
            <p:nvPr/>
          </p:nvSpPr>
          <p:spPr bwMode="auto">
            <a:xfrm>
              <a:off x="4762500" y="2453045"/>
              <a:ext cx="990600" cy="442555"/>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6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Client</a:t>
              </a:r>
              <a:endPar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5" name="Oval 124"/>
            <p:cNvSpPr/>
            <p:nvPr/>
          </p:nvSpPr>
          <p:spPr bwMode="auto">
            <a:xfrm>
              <a:off x="4762500" y="4662845"/>
              <a:ext cx="990600" cy="442555"/>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600" spc="-50" dirty="0" smtClean="0">
                  <a:solidFill>
                    <a:schemeClr val="bg1"/>
                  </a:solidFill>
                  <a:latin typeface="Segoe UI" pitchFamily="34" charset="0"/>
                  <a:ea typeface="Segoe UI" pitchFamily="34" charset="0"/>
                  <a:cs typeface="Segoe UI" pitchFamily="34" charset="0"/>
                </a:rPr>
                <a:t>Client</a:t>
              </a:r>
              <a:endParaRPr lang="en-US" sz="1600" spc="-50" dirty="0">
                <a:solidFill>
                  <a:schemeClr val="bg1"/>
                </a:solidFill>
                <a:latin typeface="Segoe UI" pitchFamily="34" charset="0"/>
                <a:ea typeface="Segoe UI" pitchFamily="34" charset="0"/>
                <a:cs typeface="Segoe UI" pitchFamily="34" charset="0"/>
              </a:endParaRPr>
            </a:p>
          </p:txBody>
        </p:sp>
        <p:cxnSp>
          <p:nvCxnSpPr>
            <p:cNvPr id="126" name="Straight Connector 125"/>
            <p:cNvCxnSpPr>
              <a:stCxn id="124" idx="4"/>
            </p:cNvCxnSpPr>
            <p:nvPr/>
          </p:nvCxnSpPr>
          <p:spPr>
            <a:xfrm>
              <a:off x="5257800" y="2895600"/>
              <a:ext cx="381000" cy="657850"/>
            </a:xfrm>
            <a:prstGeom prst="line">
              <a:avLst/>
            </a:prstGeom>
            <a:ln w="19050">
              <a:solidFill>
                <a:schemeClr val="tx1"/>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5" idx="0"/>
            </p:cNvCxnSpPr>
            <p:nvPr/>
          </p:nvCxnSpPr>
          <p:spPr>
            <a:xfrm flipV="1">
              <a:off x="5257800" y="4010745"/>
              <a:ext cx="381000" cy="652100"/>
            </a:xfrm>
            <a:prstGeom prst="line">
              <a:avLst/>
            </a:prstGeom>
            <a:ln w="19050">
              <a:solidFill>
                <a:schemeClr val="tx1"/>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2" idx="1"/>
            </p:cNvCxnSpPr>
            <p:nvPr/>
          </p:nvCxnSpPr>
          <p:spPr>
            <a:xfrm flipH="1">
              <a:off x="6362700" y="2133674"/>
              <a:ext cx="1104900" cy="1419776"/>
            </a:xfrm>
            <a:prstGeom prst="line">
              <a:avLst/>
            </a:prstGeom>
            <a:ln w="19050">
              <a:solidFill>
                <a:schemeClr val="tx1"/>
              </a:solidFill>
              <a:prstDash val="dashDot"/>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09" idx="1"/>
              <a:endCxn id="123" idx="3"/>
            </p:cNvCxnSpPr>
            <p:nvPr/>
          </p:nvCxnSpPr>
          <p:spPr>
            <a:xfrm flipH="1">
              <a:off x="6572250" y="3580878"/>
              <a:ext cx="895350" cy="215147"/>
            </a:xfrm>
            <a:prstGeom prst="line">
              <a:avLst/>
            </a:prstGeom>
            <a:ln w="19050">
              <a:solidFill>
                <a:schemeClr val="tx1"/>
              </a:solidFill>
              <a:prstDash val="dashDot"/>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6" idx="1"/>
            </p:cNvCxnSpPr>
            <p:nvPr/>
          </p:nvCxnSpPr>
          <p:spPr>
            <a:xfrm flipH="1" flipV="1">
              <a:off x="6438900" y="4038601"/>
              <a:ext cx="1028700" cy="1065682"/>
            </a:xfrm>
            <a:prstGeom prst="line">
              <a:avLst/>
            </a:prstGeom>
            <a:ln w="19050">
              <a:solidFill>
                <a:schemeClr val="tx1"/>
              </a:solidFill>
              <a:prstDash val="dashDot"/>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3" name="Oval 102"/>
            <p:cNvSpPr/>
            <p:nvPr/>
          </p:nvSpPr>
          <p:spPr bwMode="auto">
            <a:xfrm>
              <a:off x="7162800" y="2529840"/>
              <a:ext cx="688848" cy="305396"/>
            </a:xfrm>
            <a:prstGeom prst="ellipse">
              <a:avLst/>
            </a:prstGeom>
            <a:solidFill>
              <a:schemeClr val="accent4"/>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0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4" name="Oval 103"/>
            <p:cNvSpPr/>
            <p:nvPr/>
          </p:nvSpPr>
          <p:spPr bwMode="auto">
            <a:xfrm>
              <a:off x="7924799" y="2533484"/>
              <a:ext cx="674581" cy="301752"/>
            </a:xfrm>
            <a:prstGeom prst="ellipse">
              <a:avLst/>
            </a:prstGeom>
            <a:solidFill>
              <a:schemeClr val="accent6"/>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37" name="Rectangle 136"/>
            <p:cNvSpPr/>
            <p:nvPr/>
          </p:nvSpPr>
          <p:spPr>
            <a:xfrm>
              <a:off x="7139007" y="2542401"/>
              <a:ext cx="785793" cy="276999"/>
            </a:xfrm>
            <a:prstGeom prst="rect">
              <a:avLst/>
            </a:prstGeom>
          </p:spPr>
          <p:txBody>
            <a:bodyPr wrap="none">
              <a:sp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Container</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38" name="Rectangle 137"/>
            <p:cNvSpPr/>
            <p:nvPr/>
          </p:nvSpPr>
          <p:spPr>
            <a:xfrm>
              <a:off x="7848600" y="2542401"/>
              <a:ext cx="763351" cy="276999"/>
            </a:xfrm>
            <a:prstGeom prst="rect">
              <a:avLst/>
            </a:prstGeom>
          </p:spPr>
          <p:txBody>
            <a:bodyPr wrap="none">
              <a:sp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App </a:t>
              </a:r>
              <a:r>
                <a:rPr lang="en-US" sz="1200" spc="-50" dirty="0" err="1"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Mstr</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42" name="Oval 141"/>
            <p:cNvSpPr/>
            <p:nvPr/>
          </p:nvSpPr>
          <p:spPr bwMode="auto">
            <a:xfrm>
              <a:off x="7186593" y="3963590"/>
              <a:ext cx="688848" cy="305396"/>
            </a:xfrm>
            <a:prstGeom prst="ellipse">
              <a:avLst/>
            </a:prstGeom>
            <a:solidFill>
              <a:schemeClr val="accent4"/>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0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43" name="Oval 142"/>
            <p:cNvSpPr/>
            <p:nvPr/>
          </p:nvSpPr>
          <p:spPr bwMode="auto">
            <a:xfrm>
              <a:off x="7948592" y="3967234"/>
              <a:ext cx="674581" cy="301752"/>
            </a:xfrm>
            <a:prstGeom prst="ellipse">
              <a:avLst/>
            </a:prstGeom>
            <a:solidFill>
              <a:schemeClr val="accent6"/>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46" name="Rectangle 145"/>
            <p:cNvSpPr/>
            <p:nvPr/>
          </p:nvSpPr>
          <p:spPr>
            <a:xfrm>
              <a:off x="7150230" y="3962400"/>
              <a:ext cx="763351" cy="276999"/>
            </a:xfrm>
            <a:prstGeom prst="rect">
              <a:avLst/>
            </a:prstGeom>
          </p:spPr>
          <p:txBody>
            <a:bodyPr wrap="none">
              <a:sp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App </a:t>
              </a:r>
              <a:r>
                <a:rPr lang="en-US" sz="1200" spc="-50" dirty="0" err="1"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Mstr</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47" name="Rectangle 146"/>
            <p:cNvSpPr/>
            <p:nvPr/>
          </p:nvSpPr>
          <p:spPr>
            <a:xfrm>
              <a:off x="7861175" y="3976151"/>
              <a:ext cx="785793" cy="276999"/>
            </a:xfrm>
            <a:prstGeom prst="rect">
              <a:avLst/>
            </a:prstGeom>
          </p:spPr>
          <p:txBody>
            <a:bodyPr wrap="none">
              <a:sp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Container</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nvGrpSpPr>
            <p:cNvPr id="155" name="Group 154"/>
            <p:cNvGrpSpPr/>
            <p:nvPr/>
          </p:nvGrpSpPr>
          <p:grpSpPr>
            <a:xfrm>
              <a:off x="7151582" y="5486400"/>
              <a:ext cx="1535218" cy="306586"/>
              <a:chOff x="7151582" y="5486400"/>
              <a:chExt cx="1535218" cy="306586"/>
            </a:xfrm>
          </p:grpSpPr>
          <p:sp>
            <p:nvSpPr>
              <p:cNvPr id="149" name="Oval 148"/>
              <p:cNvSpPr/>
              <p:nvPr/>
            </p:nvSpPr>
            <p:spPr bwMode="auto">
              <a:xfrm>
                <a:off x="7199163" y="5487590"/>
                <a:ext cx="688848" cy="305396"/>
              </a:xfrm>
              <a:prstGeom prst="ellipse">
                <a:avLst/>
              </a:prstGeom>
              <a:solidFill>
                <a:schemeClr val="accent4"/>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0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50" name="Oval 149"/>
              <p:cNvSpPr/>
              <p:nvPr/>
            </p:nvSpPr>
            <p:spPr bwMode="auto">
              <a:xfrm>
                <a:off x="7961162" y="5491234"/>
                <a:ext cx="674581" cy="301752"/>
              </a:xfrm>
              <a:prstGeom prst="ellipse">
                <a:avLst/>
              </a:prstGeom>
              <a:solidFill>
                <a:schemeClr val="accent4"/>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53" name="Rectangle 152"/>
              <p:cNvSpPr/>
              <p:nvPr/>
            </p:nvSpPr>
            <p:spPr>
              <a:xfrm>
                <a:off x="7151582" y="5486400"/>
                <a:ext cx="785793" cy="276999"/>
              </a:xfrm>
              <a:prstGeom prst="rect">
                <a:avLst/>
              </a:prstGeom>
            </p:spPr>
            <p:txBody>
              <a:bodyPr wrap="none">
                <a:sp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Container</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54" name="Rectangle 153"/>
              <p:cNvSpPr/>
              <p:nvPr/>
            </p:nvSpPr>
            <p:spPr>
              <a:xfrm>
                <a:off x="7901007" y="5486400"/>
                <a:ext cx="785793" cy="276999"/>
              </a:xfrm>
              <a:prstGeom prst="rect">
                <a:avLst/>
              </a:prstGeom>
            </p:spPr>
            <p:txBody>
              <a:bodyPr wrap="none">
                <a:spAutoFit/>
              </a:bodyPr>
              <a:lstStyle/>
              <a:p>
                <a:pPr algn="ctr" defTabSz="914099" fontAlgn="base">
                  <a:spcBef>
                    <a:spcPct val="0"/>
                  </a:spcBef>
                  <a:spcAft>
                    <a:spcPct val="0"/>
                  </a:spcAft>
                </a:pPr>
                <a:r>
                  <a:rPr lang="en-US" sz="1200"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Container</a:t>
                </a:r>
                <a:endParaRPr lang="en-US" sz="1200"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sp>
          <p:nvSpPr>
            <p:cNvPr id="157" name="Freeform 156"/>
            <p:cNvSpPr/>
            <p:nvPr/>
          </p:nvSpPr>
          <p:spPr bwMode="auto">
            <a:xfrm>
              <a:off x="7456868" y="4224270"/>
              <a:ext cx="1086347" cy="1275009"/>
            </a:xfrm>
            <a:custGeom>
              <a:avLst/>
              <a:gdLst>
                <a:gd name="connsiteX0" fmla="*/ 77273 w 1086347"/>
                <a:gd name="connsiteY0" fmla="*/ 1275009 h 1275009"/>
                <a:gd name="connsiteX1" fmla="*/ 669701 w 1086347"/>
                <a:gd name="connsiteY1" fmla="*/ 1197736 h 1275009"/>
                <a:gd name="connsiteX2" fmla="*/ 1043188 w 1086347"/>
                <a:gd name="connsiteY2" fmla="*/ 1030310 h 1275009"/>
                <a:gd name="connsiteX3" fmla="*/ 978794 w 1086347"/>
                <a:gd name="connsiteY3" fmla="*/ 540913 h 1275009"/>
                <a:gd name="connsiteX4" fmla="*/ 154546 w 1086347"/>
                <a:gd name="connsiteY4" fmla="*/ 347730 h 1275009"/>
                <a:gd name="connsiteX5" fmla="*/ 0 w 1086347"/>
                <a:gd name="connsiteY5" fmla="*/ 0 h 12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347" h="1275009">
                  <a:moveTo>
                    <a:pt x="77273" y="1275009"/>
                  </a:moveTo>
                  <a:cubicBezTo>
                    <a:pt x="292994" y="1256764"/>
                    <a:pt x="508715" y="1238519"/>
                    <a:pt x="669701" y="1197736"/>
                  </a:cubicBezTo>
                  <a:cubicBezTo>
                    <a:pt x="830687" y="1156953"/>
                    <a:pt x="991673" y="1139780"/>
                    <a:pt x="1043188" y="1030310"/>
                  </a:cubicBezTo>
                  <a:cubicBezTo>
                    <a:pt x="1094704" y="920839"/>
                    <a:pt x="1126901" y="654676"/>
                    <a:pt x="978794" y="540913"/>
                  </a:cubicBezTo>
                  <a:cubicBezTo>
                    <a:pt x="830687" y="427150"/>
                    <a:pt x="317678" y="437882"/>
                    <a:pt x="154546" y="347730"/>
                  </a:cubicBezTo>
                  <a:cubicBezTo>
                    <a:pt x="-8586" y="257578"/>
                    <a:pt x="34344" y="62248"/>
                    <a:pt x="0" y="0"/>
                  </a:cubicBezTo>
                </a:path>
              </a:pathLst>
            </a:custGeom>
            <a:noFill/>
            <a:ln w="19050">
              <a:solidFill>
                <a:schemeClr val="accent4"/>
              </a:solidFill>
              <a:headEnd type="none" w="med" len="med"/>
              <a:tailEnd type="triangl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8" name="Freeform 157"/>
            <p:cNvSpPr/>
            <p:nvPr/>
          </p:nvSpPr>
          <p:spPr bwMode="auto">
            <a:xfrm>
              <a:off x="7534141" y="4250028"/>
              <a:ext cx="1128311" cy="1236372"/>
            </a:xfrm>
            <a:custGeom>
              <a:avLst/>
              <a:gdLst>
                <a:gd name="connsiteX0" fmla="*/ 875763 w 1128311"/>
                <a:gd name="connsiteY0" fmla="*/ 1236372 h 1236372"/>
                <a:gd name="connsiteX1" fmla="*/ 1068946 w 1128311"/>
                <a:gd name="connsiteY1" fmla="*/ 1081826 h 1236372"/>
                <a:gd name="connsiteX2" fmla="*/ 1107583 w 1128311"/>
                <a:gd name="connsiteY2" fmla="*/ 579549 h 1236372"/>
                <a:gd name="connsiteX3" fmla="*/ 772732 w 1128311"/>
                <a:gd name="connsiteY3" fmla="*/ 386366 h 1236372"/>
                <a:gd name="connsiteX4" fmla="*/ 450760 w 1128311"/>
                <a:gd name="connsiteY4" fmla="*/ 334851 h 1236372"/>
                <a:gd name="connsiteX5" fmla="*/ 154546 w 1128311"/>
                <a:gd name="connsiteY5" fmla="*/ 231820 h 1236372"/>
                <a:gd name="connsiteX6" fmla="*/ 0 w 1128311"/>
                <a:gd name="connsiteY6" fmla="*/ 0 h 12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1" h="1236372">
                  <a:moveTo>
                    <a:pt x="875763" y="1236372"/>
                  </a:moveTo>
                  <a:cubicBezTo>
                    <a:pt x="953036" y="1213834"/>
                    <a:pt x="1030309" y="1191296"/>
                    <a:pt x="1068946" y="1081826"/>
                  </a:cubicBezTo>
                  <a:cubicBezTo>
                    <a:pt x="1107583" y="972356"/>
                    <a:pt x="1156952" y="695459"/>
                    <a:pt x="1107583" y="579549"/>
                  </a:cubicBezTo>
                  <a:cubicBezTo>
                    <a:pt x="1058214" y="463639"/>
                    <a:pt x="882202" y="427149"/>
                    <a:pt x="772732" y="386366"/>
                  </a:cubicBezTo>
                  <a:cubicBezTo>
                    <a:pt x="663262" y="345583"/>
                    <a:pt x="553791" y="360609"/>
                    <a:pt x="450760" y="334851"/>
                  </a:cubicBezTo>
                  <a:cubicBezTo>
                    <a:pt x="347729" y="309093"/>
                    <a:pt x="229673" y="287628"/>
                    <a:pt x="154546" y="231820"/>
                  </a:cubicBezTo>
                  <a:cubicBezTo>
                    <a:pt x="79419" y="176012"/>
                    <a:pt x="39709" y="88006"/>
                    <a:pt x="0" y="0"/>
                  </a:cubicBezTo>
                </a:path>
              </a:pathLst>
            </a:custGeom>
            <a:noFill/>
            <a:ln w="19050">
              <a:solidFill>
                <a:schemeClr val="accent4"/>
              </a:solidFill>
              <a:headEnd type="none" w="med" len="med"/>
              <a:tailEnd type="triangl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9" name="Freeform 158"/>
            <p:cNvSpPr/>
            <p:nvPr/>
          </p:nvSpPr>
          <p:spPr bwMode="auto">
            <a:xfrm>
              <a:off x="7534141" y="2819400"/>
              <a:ext cx="890251" cy="1134414"/>
            </a:xfrm>
            <a:custGeom>
              <a:avLst/>
              <a:gdLst>
                <a:gd name="connsiteX0" fmla="*/ 0 w 890251"/>
                <a:gd name="connsiteY0" fmla="*/ 0 h 1094704"/>
                <a:gd name="connsiteX1" fmla="*/ 154546 w 890251"/>
                <a:gd name="connsiteY1" fmla="*/ 167425 h 1094704"/>
                <a:gd name="connsiteX2" fmla="*/ 631065 w 890251"/>
                <a:gd name="connsiteY2" fmla="*/ 347729 h 1094704"/>
                <a:gd name="connsiteX3" fmla="*/ 862884 w 890251"/>
                <a:gd name="connsiteY3" fmla="*/ 515155 h 1094704"/>
                <a:gd name="connsiteX4" fmla="*/ 875763 w 890251"/>
                <a:gd name="connsiteY4" fmla="*/ 850005 h 1094704"/>
                <a:gd name="connsiteX5" fmla="*/ 772732 w 890251"/>
                <a:gd name="connsiteY5" fmla="*/ 991673 h 1094704"/>
                <a:gd name="connsiteX6" fmla="*/ 412124 w 890251"/>
                <a:gd name="connsiteY6" fmla="*/ 1030310 h 1094704"/>
                <a:gd name="connsiteX7" fmla="*/ 128789 w 890251"/>
                <a:gd name="connsiteY7" fmla="*/ 1094704 h 10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251" h="1094704">
                  <a:moveTo>
                    <a:pt x="0" y="0"/>
                  </a:moveTo>
                  <a:cubicBezTo>
                    <a:pt x="24684" y="54735"/>
                    <a:pt x="49368" y="109470"/>
                    <a:pt x="154546" y="167425"/>
                  </a:cubicBezTo>
                  <a:cubicBezTo>
                    <a:pt x="259724" y="225380"/>
                    <a:pt x="513009" y="289774"/>
                    <a:pt x="631065" y="347729"/>
                  </a:cubicBezTo>
                  <a:cubicBezTo>
                    <a:pt x="749121" y="405684"/>
                    <a:pt x="822101" y="431442"/>
                    <a:pt x="862884" y="515155"/>
                  </a:cubicBezTo>
                  <a:cubicBezTo>
                    <a:pt x="903667" y="598868"/>
                    <a:pt x="890788" y="770585"/>
                    <a:pt x="875763" y="850005"/>
                  </a:cubicBezTo>
                  <a:cubicBezTo>
                    <a:pt x="860738" y="929425"/>
                    <a:pt x="850005" y="961622"/>
                    <a:pt x="772732" y="991673"/>
                  </a:cubicBezTo>
                  <a:cubicBezTo>
                    <a:pt x="695459" y="1021724"/>
                    <a:pt x="519448" y="1013138"/>
                    <a:pt x="412124" y="1030310"/>
                  </a:cubicBezTo>
                  <a:cubicBezTo>
                    <a:pt x="304800" y="1047482"/>
                    <a:pt x="216794" y="1071093"/>
                    <a:pt x="128789" y="1094704"/>
                  </a:cubicBezTo>
                </a:path>
              </a:pathLst>
            </a:custGeom>
            <a:noFill/>
            <a:ln w="19050">
              <a:solidFill>
                <a:schemeClr val="accent4"/>
              </a:solidFill>
              <a:headEnd type="none" w="med" len="med"/>
              <a:tailEnd type="triangl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0" name="Freeform 159"/>
            <p:cNvSpPr/>
            <p:nvPr/>
          </p:nvSpPr>
          <p:spPr bwMode="auto">
            <a:xfrm>
              <a:off x="8242479" y="2820473"/>
              <a:ext cx="286901" cy="1146220"/>
            </a:xfrm>
            <a:custGeom>
              <a:avLst/>
              <a:gdLst>
                <a:gd name="connsiteX0" fmla="*/ 180304 w 286901"/>
                <a:gd name="connsiteY0" fmla="*/ 1146220 h 1146220"/>
                <a:gd name="connsiteX1" fmla="*/ 270456 w 286901"/>
                <a:gd name="connsiteY1" fmla="*/ 746975 h 1146220"/>
                <a:gd name="connsiteX2" fmla="*/ 270456 w 286901"/>
                <a:gd name="connsiteY2" fmla="*/ 489397 h 1146220"/>
                <a:gd name="connsiteX3" fmla="*/ 103031 w 286901"/>
                <a:gd name="connsiteY3" fmla="*/ 206062 h 1146220"/>
                <a:gd name="connsiteX4" fmla="*/ 0 w 286901"/>
                <a:gd name="connsiteY4" fmla="*/ 0 h 114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01" h="1146220">
                  <a:moveTo>
                    <a:pt x="180304" y="1146220"/>
                  </a:moveTo>
                  <a:cubicBezTo>
                    <a:pt x="217867" y="1001332"/>
                    <a:pt x="255431" y="856445"/>
                    <a:pt x="270456" y="746975"/>
                  </a:cubicBezTo>
                  <a:cubicBezTo>
                    <a:pt x="285481" y="637505"/>
                    <a:pt x="298360" y="579549"/>
                    <a:pt x="270456" y="489397"/>
                  </a:cubicBezTo>
                  <a:cubicBezTo>
                    <a:pt x="242552" y="399245"/>
                    <a:pt x="148107" y="287628"/>
                    <a:pt x="103031" y="206062"/>
                  </a:cubicBezTo>
                  <a:cubicBezTo>
                    <a:pt x="57955" y="124496"/>
                    <a:pt x="28977" y="62248"/>
                    <a:pt x="0" y="0"/>
                  </a:cubicBezTo>
                </a:path>
              </a:pathLst>
            </a:custGeom>
            <a:noFill/>
            <a:ln w="19050">
              <a:solidFill>
                <a:schemeClr val="accent6"/>
              </a:solidFill>
              <a:headEnd type="none" w="med" len="med"/>
              <a:tailEnd type="triangl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1" name="Freeform 160"/>
            <p:cNvSpPr/>
            <p:nvPr/>
          </p:nvSpPr>
          <p:spPr bwMode="auto">
            <a:xfrm>
              <a:off x="6529589" y="2429787"/>
              <a:ext cx="1558343" cy="1111903"/>
            </a:xfrm>
            <a:custGeom>
              <a:avLst/>
              <a:gdLst>
                <a:gd name="connsiteX0" fmla="*/ 1558343 w 1558343"/>
                <a:gd name="connsiteY0" fmla="*/ 133109 h 1111903"/>
                <a:gd name="connsiteX1" fmla="*/ 1313645 w 1558343"/>
                <a:gd name="connsiteY1" fmla="*/ 68714 h 1111903"/>
                <a:gd name="connsiteX2" fmla="*/ 940157 w 1558343"/>
                <a:gd name="connsiteY2" fmla="*/ 4320 h 1111903"/>
                <a:gd name="connsiteX3" fmla="*/ 631065 w 1558343"/>
                <a:gd name="connsiteY3" fmla="*/ 197503 h 1111903"/>
                <a:gd name="connsiteX4" fmla="*/ 0 w 1558343"/>
                <a:gd name="connsiteY4" fmla="*/ 1111903 h 11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343" h="1111903">
                  <a:moveTo>
                    <a:pt x="1558343" y="133109"/>
                  </a:moveTo>
                  <a:cubicBezTo>
                    <a:pt x="1487509" y="111644"/>
                    <a:pt x="1416676" y="90179"/>
                    <a:pt x="1313645" y="68714"/>
                  </a:cubicBezTo>
                  <a:cubicBezTo>
                    <a:pt x="1210614" y="47249"/>
                    <a:pt x="1053920" y="-17145"/>
                    <a:pt x="940157" y="4320"/>
                  </a:cubicBezTo>
                  <a:cubicBezTo>
                    <a:pt x="826394" y="25785"/>
                    <a:pt x="787758" y="12906"/>
                    <a:pt x="631065" y="197503"/>
                  </a:cubicBezTo>
                  <a:cubicBezTo>
                    <a:pt x="474372" y="382100"/>
                    <a:pt x="237186" y="747001"/>
                    <a:pt x="0" y="1111903"/>
                  </a:cubicBezTo>
                </a:path>
              </a:pathLst>
            </a:custGeom>
            <a:noFill/>
            <a:ln w="19050">
              <a:solidFill>
                <a:schemeClr val="accent6"/>
              </a:solidFill>
              <a:prstDash val="sysDash"/>
              <a:headEnd type="none" w="med" len="med"/>
              <a:tailEnd type="triangl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2" name="Freeform 161"/>
            <p:cNvSpPr/>
            <p:nvPr/>
          </p:nvSpPr>
          <p:spPr bwMode="auto">
            <a:xfrm>
              <a:off x="6568225" y="3900250"/>
              <a:ext cx="643944" cy="220990"/>
            </a:xfrm>
            <a:custGeom>
              <a:avLst/>
              <a:gdLst>
                <a:gd name="connsiteX0" fmla="*/ 643944 w 643944"/>
                <a:gd name="connsiteY0" fmla="*/ 193183 h 193183"/>
                <a:gd name="connsiteX1" fmla="*/ 0 w 643944"/>
                <a:gd name="connsiteY1" fmla="*/ 0 h 193183"/>
              </a:gdLst>
              <a:ahLst/>
              <a:cxnLst>
                <a:cxn ang="0">
                  <a:pos x="connsiteX0" y="connsiteY0"/>
                </a:cxn>
                <a:cxn ang="0">
                  <a:pos x="connsiteX1" y="connsiteY1"/>
                </a:cxn>
              </a:cxnLst>
              <a:rect l="l" t="t" r="r" b="b"/>
              <a:pathLst>
                <a:path w="643944" h="193183">
                  <a:moveTo>
                    <a:pt x="643944" y="193183"/>
                  </a:moveTo>
                  <a:cubicBezTo>
                    <a:pt x="362755" y="111617"/>
                    <a:pt x="111617" y="27904"/>
                    <a:pt x="0" y="0"/>
                  </a:cubicBezTo>
                </a:path>
              </a:pathLst>
            </a:custGeom>
            <a:noFill/>
            <a:ln w="19050">
              <a:solidFill>
                <a:schemeClr val="accent4"/>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63" name="Straight Connector 162"/>
            <p:cNvCxnSpPr/>
            <p:nvPr/>
          </p:nvCxnSpPr>
          <p:spPr>
            <a:xfrm flipV="1">
              <a:off x="4842694" y="5822722"/>
              <a:ext cx="495300" cy="1"/>
            </a:xfrm>
            <a:prstGeom prst="line">
              <a:avLst/>
            </a:prstGeom>
            <a:ln w="19050">
              <a:solidFill>
                <a:schemeClr val="tx1"/>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5461784" y="5715000"/>
              <a:ext cx="1152560"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Job Submission</a:t>
              </a:r>
            </a:p>
          </p:txBody>
        </p:sp>
        <p:cxnSp>
          <p:nvCxnSpPr>
            <p:cNvPr id="165" name="Straight Connector 164"/>
            <p:cNvCxnSpPr/>
            <p:nvPr/>
          </p:nvCxnSpPr>
          <p:spPr>
            <a:xfrm flipV="1">
              <a:off x="4842694" y="6064478"/>
              <a:ext cx="495300" cy="1"/>
            </a:xfrm>
            <a:prstGeom prst="line">
              <a:avLst/>
            </a:prstGeom>
            <a:ln w="19050">
              <a:solidFill>
                <a:schemeClr val="accent4"/>
              </a:solidFill>
              <a:prstDash val="solid"/>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5461784" y="5956756"/>
              <a:ext cx="1396216"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MapReduce Status</a:t>
              </a:r>
            </a:p>
          </p:txBody>
        </p:sp>
        <p:cxnSp>
          <p:nvCxnSpPr>
            <p:cNvPr id="168" name="Straight Connector 167"/>
            <p:cNvCxnSpPr/>
            <p:nvPr/>
          </p:nvCxnSpPr>
          <p:spPr>
            <a:xfrm flipV="1">
              <a:off x="4842694" y="6293078"/>
              <a:ext cx="495300" cy="1"/>
            </a:xfrm>
            <a:prstGeom prst="line">
              <a:avLst/>
            </a:prstGeom>
            <a:ln w="19050">
              <a:solidFill>
                <a:schemeClr val="tx1"/>
              </a:solidFill>
              <a:prstDash val="dashDot"/>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5461784" y="6185356"/>
              <a:ext cx="918521"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Node Status</a:t>
              </a:r>
            </a:p>
          </p:txBody>
        </p:sp>
        <p:cxnSp>
          <p:nvCxnSpPr>
            <p:cNvPr id="170" name="Straight Connector 169"/>
            <p:cNvCxnSpPr/>
            <p:nvPr/>
          </p:nvCxnSpPr>
          <p:spPr>
            <a:xfrm flipV="1">
              <a:off x="4863189" y="6293078"/>
              <a:ext cx="495300" cy="1"/>
            </a:xfrm>
            <a:prstGeom prst="line">
              <a:avLst/>
            </a:prstGeom>
            <a:ln w="19050">
              <a:solidFill>
                <a:schemeClr val="tx1"/>
              </a:solidFill>
              <a:prstDash val="dashDot"/>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4863189" y="6477000"/>
              <a:ext cx="495300" cy="1"/>
            </a:xfrm>
            <a:prstGeom prst="line">
              <a:avLst/>
            </a:prstGeom>
            <a:ln w="19050">
              <a:solidFill>
                <a:schemeClr val="accent6"/>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5482279" y="6413956"/>
              <a:ext cx="1334917"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rPr>
                <a:t>Resource Request</a:t>
              </a:r>
            </a:p>
          </p:txBody>
        </p:sp>
        <p:cxnSp>
          <p:nvCxnSpPr>
            <p:cNvPr id="175" name="Straight Connector 174"/>
            <p:cNvCxnSpPr/>
            <p:nvPr/>
          </p:nvCxnSpPr>
          <p:spPr>
            <a:xfrm flipV="1">
              <a:off x="4838700" y="6019800"/>
              <a:ext cx="495300" cy="1"/>
            </a:xfrm>
            <a:prstGeom prst="line">
              <a:avLst/>
            </a:prstGeom>
            <a:ln w="19050">
              <a:solidFill>
                <a:schemeClr val="accent6"/>
              </a:solidFill>
              <a:prstDash val="solid"/>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4876800" y="6553199"/>
              <a:ext cx="495300" cy="1"/>
            </a:xfrm>
            <a:prstGeom prst="line">
              <a:avLst/>
            </a:prstGeom>
            <a:ln w="19050">
              <a:solidFill>
                <a:schemeClr val="accent4"/>
              </a:solidFill>
              <a:prstDash val="dash"/>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3" name="Rectangle 92"/>
          <p:cNvSpPr/>
          <p:nvPr/>
        </p:nvSpPr>
        <p:spPr>
          <a:xfrm>
            <a:off x="119974" y="1443663"/>
            <a:ext cx="4642526" cy="4862870"/>
          </a:xfrm>
          <a:prstGeom prst="rect">
            <a:avLst/>
          </a:prstGeom>
        </p:spPr>
        <p:txBody>
          <a:bodyPr wrap="square">
            <a:spAutoFit/>
          </a:bodyPr>
          <a:lstStyle/>
          <a:p>
            <a:r>
              <a:rPr lang="en-US" sz="2000" u="sng" dirty="0" err="1" smtClean="0"/>
              <a:t>Hadoop</a:t>
            </a:r>
            <a:r>
              <a:rPr lang="en-US" sz="2000" u="sng" dirty="0" smtClean="0"/>
              <a:t> V1</a:t>
            </a:r>
            <a:r>
              <a:rPr lang="en-US" sz="2000" dirty="0" smtClean="0"/>
              <a:t> – Job tracker can only   </a:t>
            </a:r>
            <a:br>
              <a:rPr lang="en-US" sz="2000" dirty="0" smtClean="0"/>
            </a:br>
            <a:r>
              <a:rPr lang="en-US" sz="2000" dirty="0" smtClean="0"/>
              <a:t>    run MR jobs</a:t>
            </a:r>
          </a:p>
          <a:p>
            <a:r>
              <a:rPr lang="en-US" sz="2000" u="sng" dirty="0" smtClean="0"/>
              <a:t/>
            </a:r>
            <a:br>
              <a:rPr lang="en-US" sz="2000" u="sng" dirty="0" smtClean="0"/>
            </a:br>
            <a:r>
              <a:rPr lang="en-US" sz="2000" u="sng" dirty="0" err="1" smtClean="0"/>
              <a:t>Hadoop</a:t>
            </a:r>
            <a:r>
              <a:rPr lang="en-US" sz="2000" u="sng" dirty="0" smtClean="0"/>
              <a:t> V2 (Yarn</a:t>
            </a:r>
            <a:r>
              <a:rPr lang="en-US" sz="2000" dirty="0" smtClean="0"/>
              <a:t>) – Job tracker has </a:t>
            </a:r>
            <a:br>
              <a:rPr lang="en-US" sz="2000" dirty="0" smtClean="0"/>
            </a:br>
            <a:r>
              <a:rPr lang="en-US" sz="2000" dirty="0" smtClean="0"/>
              <a:t>  been refactored into:</a:t>
            </a:r>
          </a:p>
          <a:p>
            <a:r>
              <a:rPr lang="en-US" dirty="0">
                <a:solidFill>
                  <a:srgbClr val="92D050"/>
                </a:solidFill>
              </a:rPr>
              <a:t> </a:t>
            </a:r>
            <a:r>
              <a:rPr lang="en-US" dirty="0" smtClean="0">
                <a:solidFill>
                  <a:srgbClr val="92D050"/>
                </a:solidFill>
              </a:rPr>
              <a:t> 1) Resource manager</a:t>
            </a:r>
          </a:p>
          <a:p>
            <a:pPr marL="800100" lvl="1" indent="-342900">
              <a:buFont typeface="Arial" pitchFamily="34" charset="0"/>
              <a:buChar char="•"/>
            </a:pPr>
            <a:r>
              <a:rPr lang="en-US" dirty="0" smtClean="0"/>
              <a:t>One </a:t>
            </a:r>
            <a:r>
              <a:rPr lang="en-US" u="sng" dirty="0" smtClean="0"/>
              <a:t>per</a:t>
            </a:r>
            <a:r>
              <a:rPr lang="en-US" dirty="0" smtClean="0"/>
              <a:t> cluster</a:t>
            </a:r>
          </a:p>
          <a:p>
            <a:pPr marL="800100" lvl="1" indent="-342900">
              <a:buFont typeface="Arial" pitchFamily="34" charset="0"/>
              <a:buChar char="•"/>
            </a:pPr>
            <a:r>
              <a:rPr lang="en-US" dirty="0" smtClean="0"/>
              <a:t>Manages cluster resources </a:t>
            </a:r>
          </a:p>
          <a:p>
            <a:r>
              <a:rPr lang="en-US" dirty="0" smtClean="0">
                <a:solidFill>
                  <a:srgbClr val="92D050"/>
                </a:solidFill>
              </a:rPr>
              <a:t>  2) Application Master</a:t>
            </a:r>
          </a:p>
          <a:p>
            <a:pPr marL="800100" lvl="1" indent="-342900">
              <a:buFont typeface="Arial" pitchFamily="34" charset="0"/>
              <a:buChar char="•"/>
            </a:pPr>
            <a:r>
              <a:rPr lang="en-US" dirty="0" smtClean="0"/>
              <a:t>One </a:t>
            </a:r>
            <a:r>
              <a:rPr lang="en-US" u="sng" dirty="0" smtClean="0"/>
              <a:t>per</a:t>
            </a:r>
            <a:r>
              <a:rPr lang="en-US" dirty="0" smtClean="0"/>
              <a:t> job type</a:t>
            </a:r>
          </a:p>
          <a:p>
            <a:endParaRPr lang="en-US" sz="2000" dirty="0" smtClean="0"/>
          </a:p>
          <a:p>
            <a:r>
              <a:rPr lang="en-US" sz="2000" dirty="0" err="1" smtClean="0"/>
              <a:t>Hadoop</a:t>
            </a:r>
            <a:r>
              <a:rPr lang="en-US" sz="2000" dirty="0" smtClean="0"/>
              <a:t> V2 clusters capable of executing a variety of job types</a:t>
            </a:r>
          </a:p>
          <a:p>
            <a:pPr marL="800100" lvl="1" indent="-342900">
              <a:buFont typeface="Arial" pitchFamily="34" charset="0"/>
              <a:buChar char="•"/>
            </a:pPr>
            <a:r>
              <a:rPr lang="en-US" sz="2000" dirty="0" smtClean="0"/>
              <a:t>MPI</a:t>
            </a:r>
          </a:p>
          <a:p>
            <a:pPr marL="800100" lvl="1" indent="-342900">
              <a:buFont typeface="Arial" pitchFamily="34" charset="0"/>
              <a:buChar char="•"/>
            </a:pPr>
            <a:r>
              <a:rPr lang="en-US" sz="2000" dirty="0" err="1" smtClean="0"/>
              <a:t>MapReduce</a:t>
            </a:r>
            <a:endParaRPr lang="en-US" sz="2000" dirty="0" smtClean="0"/>
          </a:p>
          <a:p>
            <a:pPr marL="800100" lvl="1" indent="-342900">
              <a:buFont typeface="Arial" pitchFamily="34" charset="0"/>
              <a:buChar char="•"/>
            </a:pPr>
            <a:r>
              <a:rPr lang="en-US" sz="2000" dirty="0" smtClean="0">
                <a:solidFill>
                  <a:srgbClr val="FFFF00"/>
                </a:solidFill>
              </a:rPr>
              <a:t>Trees of relational operators!</a:t>
            </a:r>
          </a:p>
        </p:txBody>
      </p:sp>
    </p:spTree>
    <p:extLst>
      <p:ext uri="{BB962C8B-B14F-4D97-AF65-F5344CB8AC3E}">
        <p14:creationId xmlns:p14="http://schemas.microsoft.com/office/powerpoint/2010/main" val="411488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42703"/>
            <a:ext cx="8363938" cy="747897"/>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lang="en-US" sz="5400" dirty="0" smtClean="0">
                <a:solidFill>
                  <a:srgbClr val="FFFF00"/>
                </a:solidFill>
                <a:latin typeface="+mn-lt"/>
              </a:rPr>
              <a:t>Polybase Phase 3</a:t>
            </a:r>
            <a:endParaRPr lang="en-US" sz="5400" dirty="0">
              <a:solidFill>
                <a:srgbClr val="FFFF00"/>
              </a:solidFill>
              <a:latin typeface="+mn-lt"/>
            </a:endParaRPr>
          </a:p>
        </p:txBody>
      </p:sp>
      <p:sp>
        <p:nvSpPr>
          <p:cNvPr id="2" name="Slide Number Placeholder 1"/>
          <p:cNvSpPr>
            <a:spLocks noGrp="1"/>
          </p:cNvSpPr>
          <p:nvPr>
            <p:ph type="sldNum" sz="quarter" idx="12"/>
          </p:nvPr>
        </p:nvSpPr>
        <p:spPr/>
        <p:txBody>
          <a:bodyPr/>
          <a:lstStyle/>
          <a:p>
            <a:fld id="{D238DE23-19AF-4869-9198-2E937C0385B6}" type="slidenum">
              <a:rPr lang="en-US" smtClean="0"/>
              <a:pPr/>
              <a:t>55</a:t>
            </a:fld>
            <a:endParaRPr lang="en-US"/>
          </a:p>
        </p:txBody>
      </p:sp>
      <p:grpSp>
        <p:nvGrpSpPr>
          <p:cNvPr id="35" name="Group 34"/>
          <p:cNvGrpSpPr/>
          <p:nvPr/>
        </p:nvGrpSpPr>
        <p:grpSpPr>
          <a:xfrm>
            <a:off x="540872" y="1524000"/>
            <a:ext cx="4861855" cy="4002760"/>
            <a:chOff x="1219200" y="1844672"/>
            <a:chExt cx="4861855" cy="4002760"/>
          </a:xfrm>
        </p:grpSpPr>
        <p:sp>
          <p:nvSpPr>
            <p:cNvPr id="33" name="Rounded Rectangle 32"/>
            <p:cNvSpPr/>
            <p:nvPr/>
          </p:nvSpPr>
          <p:spPr bwMode="auto">
            <a:xfrm>
              <a:off x="1219200" y="2067008"/>
              <a:ext cx="1752600" cy="2451351"/>
            </a:xfrm>
            <a:prstGeom prst="roundRect">
              <a:avLst>
                <a:gd name="adj" fmla="val 1003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4355050" y="2978241"/>
              <a:ext cx="1410051" cy="141099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PDW</a:t>
              </a:r>
              <a:endParaRPr lang="en-US" sz="20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10" name="Straight Connector 9"/>
            <p:cNvCxnSpPr/>
            <p:nvPr/>
          </p:nvCxnSpPr>
          <p:spPr>
            <a:xfrm flipV="1">
              <a:off x="4650230" y="2196057"/>
              <a:ext cx="1" cy="782184"/>
            </a:xfrm>
            <a:prstGeom prst="line">
              <a:avLst/>
            </a:prstGeom>
            <a:ln w="254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32296" y="1844672"/>
              <a:ext cx="846707" cy="384721"/>
            </a:xfrm>
            <a:prstGeom prst="rect">
              <a:avLst/>
            </a:prstGeom>
            <a:noFill/>
          </p:spPr>
          <p:txBody>
            <a:bodyPr wrap="none" lIns="0" tIns="0" rIns="0" bIns="0" rtlCol="0">
              <a:spAutoFit/>
            </a:bodyPr>
            <a:lstStyle/>
            <a:p>
              <a:r>
                <a:rPr lang="en-US" sz="25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Query</a:t>
              </a:r>
            </a:p>
          </p:txBody>
        </p:sp>
        <p:sp>
          <p:nvSpPr>
            <p:cNvPr id="12" name="Oval 11"/>
            <p:cNvSpPr/>
            <p:nvPr/>
          </p:nvSpPr>
          <p:spPr bwMode="auto">
            <a:xfrm>
              <a:off x="4473671" y="2384514"/>
              <a:ext cx="357809" cy="37106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1</a:t>
              </a:r>
            </a:p>
          </p:txBody>
        </p:sp>
        <p:cxnSp>
          <p:nvCxnSpPr>
            <p:cNvPr id="13" name="Straight Connector 12"/>
            <p:cNvCxnSpPr/>
            <p:nvPr/>
          </p:nvCxnSpPr>
          <p:spPr>
            <a:xfrm flipV="1">
              <a:off x="5465230" y="2202685"/>
              <a:ext cx="1" cy="782184"/>
            </a:xfrm>
            <a:prstGeom prst="line">
              <a:avLst/>
            </a:prstGeom>
            <a:ln w="254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59328" y="1851300"/>
              <a:ext cx="921727" cy="384721"/>
            </a:xfrm>
            <a:prstGeom prst="rect">
              <a:avLst/>
            </a:prstGeom>
            <a:noFill/>
          </p:spPr>
          <p:txBody>
            <a:bodyPr wrap="none" lIns="0" tIns="0" rIns="0" bIns="0" rtlCol="0">
              <a:spAutoFit/>
            </a:bodyPr>
            <a:lstStyle/>
            <a:p>
              <a:r>
                <a:rPr lang="en-US" sz="25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Results</a:t>
              </a:r>
            </a:p>
          </p:txBody>
        </p:sp>
        <p:sp>
          <p:nvSpPr>
            <p:cNvPr id="15" name="Oval 14"/>
            <p:cNvSpPr/>
            <p:nvPr/>
          </p:nvSpPr>
          <p:spPr bwMode="auto">
            <a:xfrm>
              <a:off x="5288671" y="2391142"/>
              <a:ext cx="357809" cy="37106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6</a:t>
              </a:r>
            </a:p>
          </p:txBody>
        </p:sp>
        <p:cxnSp>
          <p:nvCxnSpPr>
            <p:cNvPr id="16" name="Straight Connector 15"/>
            <p:cNvCxnSpPr/>
            <p:nvPr/>
          </p:nvCxnSpPr>
          <p:spPr>
            <a:xfrm flipH="1" flipV="1">
              <a:off x="2797311" y="3273027"/>
              <a:ext cx="1564368" cy="311321"/>
            </a:xfrm>
            <a:prstGeom prst="line">
              <a:avLst/>
            </a:prstGeom>
            <a:ln w="254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bwMode="auto">
            <a:xfrm>
              <a:off x="3894006" y="3326033"/>
              <a:ext cx="357809" cy="37106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2</a:t>
              </a:r>
            </a:p>
          </p:txBody>
        </p:sp>
        <p:sp>
          <p:nvSpPr>
            <p:cNvPr id="18" name="TextBox 17"/>
            <p:cNvSpPr txBox="1"/>
            <p:nvPr/>
          </p:nvSpPr>
          <p:spPr>
            <a:xfrm rot="704910">
              <a:off x="3017536" y="2799415"/>
              <a:ext cx="939360" cy="553998"/>
            </a:xfrm>
            <a:prstGeom prst="rect">
              <a:avLst/>
            </a:prstGeom>
            <a:noFill/>
          </p:spPr>
          <p:txBody>
            <a:bodyPr wrap="none" lIns="0" tIns="0" rIns="0" bIns="0" rtlCol="0">
              <a:spAutoFit/>
            </a:bodyPr>
            <a:lstStyle/>
            <a:p>
              <a:r>
                <a:rPr lang="en-US"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Relational</a:t>
              </a:r>
            </a:p>
            <a:p>
              <a:r>
                <a:rPr lang="en-US"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Op. Tree </a:t>
              </a:r>
            </a:p>
          </p:txBody>
        </p:sp>
        <p:cxnSp>
          <p:nvCxnSpPr>
            <p:cNvPr id="19" name="Straight Connector 18"/>
            <p:cNvCxnSpPr>
              <a:endCxn id="22" idx="4"/>
            </p:cNvCxnSpPr>
            <p:nvPr/>
          </p:nvCxnSpPr>
          <p:spPr>
            <a:xfrm flipH="1">
              <a:off x="2790683" y="4366216"/>
              <a:ext cx="1570996" cy="1081212"/>
            </a:xfrm>
            <a:prstGeom prst="line">
              <a:avLst/>
            </a:prstGeom>
            <a:ln w="254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a:off x="3339684" y="4736282"/>
              <a:ext cx="357809" cy="37106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5</a:t>
              </a:r>
            </a:p>
          </p:txBody>
        </p:sp>
        <p:sp>
          <p:nvSpPr>
            <p:cNvPr id="21" name="TextBox 20"/>
            <p:cNvSpPr txBox="1"/>
            <p:nvPr/>
          </p:nvSpPr>
          <p:spPr>
            <a:xfrm rot="19480254">
              <a:off x="3021624" y="4953454"/>
              <a:ext cx="1683576" cy="307777"/>
            </a:xfrm>
            <a:prstGeom prst="rect">
              <a:avLst/>
            </a:prstGeom>
            <a:noFill/>
          </p:spPr>
          <p:txBody>
            <a:bodyPr wrap="square" lIns="0" tIns="0" rIns="0" bIns="0" rtlCol="0">
              <a:spAutoFit/>
            </a:bodyPr>
            <a:lstStyle/>
            <a:p>
              <a:r>
                <a:rPr lang="en-US" sz="20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HDFS blocks</a:t>
              </a:r>
            </a:p>
          </p:txBody>
        </p:sp>
        <p:sp>
          <p:nvSpPr>
            <p:cNvPr id="22" name="Flowchart: Magnetic Disk 21"/>
            <p:cNvSpPr/>
            <p:nvPr/>
          </p:nvSpPr>
          <p:spPr bwMode="auto">
            <a:xfrm>
              <a:off x="1380632" y="5047424"/>
              <a:ext cx="1410051" cy="800008"/>
            </a:xfrm>
            <a:prstGeom prst="flowChartMagneticDisk">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chemeClr val="bg1"/>
                  </a:solidFill>
                  <a:latin typeface="Segoe UI" pitchFamily="34" charset="0"/>
                  <a:ea typeface="Segoe UI" pitchFamily="34" charset="0"/>
                  <a:cs typeface="Segoe UI" pitchFamily="34" charset="0"/>
                </a:rPr>
                <a:t>HDFS</a:t>
              </a:r>
            </a:p>
          </p:txBody>
        </p:sp>
        <p:sp>
          <p:nvSpPr>
            <p:cNvPr id="23" name="Flowchart: Magnetic Disk 22"/>
            <p:cNvSpPr/>
            <p:nvPr/>
          </p:nvSpPr>
          <p:spPr bwMode="auto">
            <a:xfrm>
              <a:off x="4335132" y="5047424"/>
              <a:ext cx="1410051" cy="800008"/>
            </a:xfrm>
            <a:prstGeom prst="flowChartMagneticDisk">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z="2000" spc="-50" dirty="0" smtClean="0">
                  <a:solidFill>
                    <a:schemeClr val="bg1"/>
                  </a:solidFill>
                  <a:latin typeface="Segoe UI" pitchFamily="34" charset="0"/>
                  <a:ea typeface="Segoe UI" pitchFamily="34" charset="0"/>
                  <a:cs typeface="Segoe UI" pitchFamily="34" charset="0"/>
                </a:rPr>
                <a:t>DB</a:t>
              </a:r>
            </a:p>
          </p:txBody>
        </p:sp>
        <p:cxnSp>
          <p:nvCxnSpPr>
            <p:cNvPr id="24" name="Straight Connector 23"/>
            <p:cNvCxnSpPr/>
            <p:nvPr/>
          </p:nvCxnSpPr>
          <p:spPr>
            <a:xfrm flipV="1">
              <a:off x="5053621" y="4342691"/>
              <a:ext cx="1" cy="914400"/>
            </a:xfrm>
            <a:prstGeom prst="line">
              <a:avLst/>
            </a:prstGeom>
            <a:ln w="25400">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946029" y="4375823"/>
              <a:ext cx="1" cy="822960"/>
            </a:xfrm>
            <a:prstGeom prst="line">
              <a:avLst/>
            </a:prstGeom>
            <a:ln w="254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177942" y="4382451"/>
              <a:ext cx="0" cy="664973"/>
            </a:xfrm>
            <a:prstGeom prst="line">
              <a:avLst/>
            </a:prstGeom>
            <a:ln w="254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bwMode="auto">
            <a:xfrm>
              <a:off x="1521960" y="4583601"/>
              <a:ext cx="357809" cy="37106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3</a:t>
              </a:r>
            </a:p>
          </p:txBody>
        </p:sp>
        <p:sp>
          <p:nvSpPr>
            <p:cNvPr id="28" name="Oval 27"/>
            <p:cNvSpPr/>
            <p:nvPr/>
          </p:nvSpPr>
          <p:spPr bwMode="auto">
            <a:xfrm>
              <a:off x="2257458" y="4567777"/>
              <a:ext cx="357809" cy="371061"/>
            </a:xfrm>
            <a:prstGeom prst="ellipse">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b="1" spc="-5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4</a:t>
              </a:r>
            </a:p>
          </p:txBody>
        </p:sp>
        <p:sp>
          <p:nvSpPr>
            <p:cNvPr id="29" name="Rectangle 28"/>
            <p:cNvSpPr/>
            <p:nvPr/>
          </p:nvSpPr>
          <p:spPr bwMode="auto">
            <a:xfrm>
              <a:off x="1387260" y="3620966"/>
              <a:ext cx="1403423" cy="74525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solidFill>
                    <a:sysClr val="windowText" lastClr="000000"/>
                  </a:solidFill>
                  <a:latin typeface="Segoe UI" pitchFamily="34" charset="0"/>
                  <a:ea typeface="Segoe UI" pitchFamily="34" charset="0"/>
                  <a:cs typeface="Segoe UI" pitchFamily="34" charset="0"/>
                </a:rPr>
                <a:t>Relational</a:t>
              </a:r>
              <a:br>
                <a:rPr lang="en-US" sz="2000" spc="-38" dirty="0" smtClean="0">
                  <a:solidFill>
                    <a:sysClr val="windowText" lastClr="000000"/>
                  </a:solidFill>
                  <a:latin typeface="Segoe UI" pitchFamily="34" charset="0"/>
                  <a:ea typeface="Segoe UI" pitchFamily="34" charset="0"/>
                  <a:cs typeface="Segoe UI" pitchFamily="34" charset="0"/>
                </a:rPr>
              </a:br>
              <a:r>
                <a:rPr lang="en-US" sz="2000" spc="-38" dirty="0" smtClean="0">
                  <a:solidFill>
                    <a:sysClr val="windowText" lastClr="000000"/>
                  </a:solidFill>
                  <a:latin typeface="Segoe UI" pitchFamily="34" charset="0"/>
                  <a:ea typeface="Segoe UI" pitchFamily="34" charset="0"/>
                  <a:cs typeface="Segoe UI" pitchFamily="34" charset="0"/>
                </a:rPr>
                <a:t>operators</a:t>
              </a:r>
              <a:endParaRPr lang="en-US" sz="2000" spc="-38" dirty="0">
                <a:solidFill>
                  <a:sysClr val="windowText" lastClr="000000"/>
                </a:solidFill>
                <a:latin typeface="Segoe UI" pitchFamily="34" charset="0"/>
                <a:ea typeface="Segoe UI" pitchFamily="34" charset="0"/>
                <a:cs typeface="Segoe UI" pitchFamily="34" charset="0"/>
              </a:endParaRPr>
            </a:p>
          </p:txBody>
        </p:sp>
        <p:grpSp>
          <p:nvGrpSpPr>
            <p:cNvPr id="31" name="Group 30"/>
            <p:cNvGrpSpPr/>
            <p:nvPr/>
          </p:nvGrpSpPr>
          <p:grpSpPr>
            <a:xfrm>
              <a:off x="1380631" y="2238849"/>
              <a:ext cx="1410051" cy="1354955"/>
              <a:chOff x="1387260" y="2229393"/>
              <a:chExt cx="1410051" cy="1354955"/>
            </a:xfrm>
          </p:grpSpPr>
          <p:sp>
            <p:nvSpPr>
              <p:cNvPr id="9" name="Rectangle 8"/>
              <p:cNvSpPr/>
              <p:nvPr/>
            </p:nvSpPr>
            <p:spPr bwMode="auto">
              <a:xfrm>
                <a:off x="1387260" y="2229393"/>
                <a:ext cx="1410051" cy="10341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2000" spc="-38" dirty="0" smtClean="0">
                    <a:solidFill>
                      <a:sysClr val="windowText" lastClr="000000"/>
                    </a:solidFill>
                    <a:latin typeface="Segoe UI" pitchFamily="34" charset="0"/>
                    <a:ea typeface="Segoe UI" pitchFamily="34" charset="0"/>
                    <a:cs typeface="Segoe UI" pitchFamily="34" charset="0"/>
                  </a:rPr>
                  <a:t>PDW YARN</a:t>
                </a:r>
                <a:br>
                  <a:rPr lang="en-US" sz="2000" spc="-38" dirty="0" smtClean="0">
                    <a:solidFill>
                      <a:sysClr val="windowText" lastClr="000000"/>
                    </a:solidFill>
                    <a:latin typeface="Segoe UI" pitchFamily="34" charset="0"/>
                    <a:ea typeface="Segoe UI" pitchFamily="34" charset="0"/>
                    <a:cs typeface="Segoe UI" pitchFamily="34" charset="0"/>
                  </a:rPr>
                </a:br>
                <a:r>
                  <a:rPr lang="en-US" sz="2000" spc="-38" dirty="0" smtClean="0">
                    <a:solidFill>
                      <a:sysClr val="windowText" lastClr="000000"/>
                    </a:solidFill>
                    <a:latin typeface="Segoe UI" pitchFamily="34" charset="0"/>
                    <a:ea typeface="Segoe UI" pitchFamily="34" charset="0"/>
                    <a:cs typeface="Segoe UI" pitchFamily="34" charset="0"/>
                  </a:rPr>
                  <a:t>Application Master </a:t>
                </a:r>
                <a:endParaRPr lang="en-US" sz="2000" spc="-38" dirty="0">
                  <a:solidFill>
                    <a:sysClr val="windowText" lastClr="000000"/>
                  </a:solidFill>
                  <a:latin typeface="Segoe UI" pitchFamily="34" charset="0"/>
                  <a:ea typeface="Segoe UI" pitchFamily="34" charset="0"/>
                  <a:cs typeface="Segoe UI" pitchFamily="34" charset="0"/>
                </a:endParaRPr>
              </a:p>
            </p:txBody>
          </p:sp>
          <p:cxnSp>
            <p:nvCxnSpPr>
              <p:cNvPr id="30" name="Straight Connector 29"/>
              <p:cNvCxnSpPr/>
              <p:nvPr/>
            </p:nvCxnSpPr>
            <p:spPr>
              <a:xfrm flipV="1">
                <a:off x="2092285" y="3283228"/>
                <a:ext cx="0" cy="301120"/>
              </a:xfrm>
              <a:prstGeom prst="line">
                <a:avLst/>
              </a:prstGeom>
              <a:ln w="25400">
                <a:solidFill>
                  <a:schemeClr val="tx1">
                    <a:lumMod val="75000"/>
                    <a:lumOff val="2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34" name="Content Placeholder 2"/>
          <p:cNvSpPr txBox="1">
            <a:spLocks/>
          </p:cNvSpPr>
          <p:nvPr/>
        </p:nvSpPr>
        <p:spPr>
          <a:xfrm>
            <a:off x="5402726" y="2063842"/>
            <a:ext cx="3512673" cy="33351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accent3"/>
                </a:solidFill>
              </a:rPr>
              <a:t>Key Ideas:</a:t>
            </a:r>
          </a:p>
          <a:p>
            <a:endParaRPr lang="en-US" sz="2000" dirty="0" smtClean="0">
              <a:solidFill>
                <a:srgbClr val="FFFF00"/>
              </a:solidFill>
            </a:endParaRPr>
          </a:p>
          <a:p>
            <a:pPr marL="285750" indent="-285750">
              <a:buFont typeface="Arial" pitchFamily="34" charset="0"/>
              <a:buChar char="•"/>
            </a:pPr>
            <a:r>
              <a:rPr lang="en-US" sz="2000" dirty="0" smtClean="0"/>
              <a:t>PDW generates relational operator trees instead of MapReduce jobs</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How much and which part of query tree is executed in </a:t>
            </a:r>
            <a:r>
              <a:rPr lang="en-US" sz="2000" dirty="0" err="1" smtClean="0"/>
              <a:t>Hadoop</a:t>
            </a:r>
            <a:r>
              <a:rPr lang="en-US" sz="2000" dirty="0" smtClean="0"/>
              <a:t> vs. PDW is again decided by the PDW QO</a:t>
            </a:r>
            <a:endParaRPr lang="en-US" sz="2000" dirty="0"/>
          </a:p>
        </p:txBody>
      </p:sp>
      <p:sp>
        <p:nvSpPr>
          <p:cNvPr id="32" name="TextBox 31"/>
          <p:cNvSpPr txBox="1"/>
          <p:nvPr/>
        </p:nvSpPr>
        <p:spPr>
          <a:xfrm>
            <a:off x="2667000" y="6031468"/>
            <a:ext cx="3429000" cy="369332"/>
          </a:xfrm>
          <a:prstGeom prst="rect">
            <a:avLst/>
          </a:prstGeom>
          <a:solidFill>
            <a:srgbClr val="FFFF00"/>
          </a:solidFill>
          <a:ln>
            <a:solidFill>
              <a:schemeClr val="bg1"/>
            </a:solidFill>
          </a:ln>
        </p:spPr>
        <p:txBody>
          <a:bodyPr wrap="square" lIns="0" tIns="0" rIns="0" bIns="0" rtlCol="0" anchor="ctr">
            <a:spAutoFit/>
          </a:bodyPr>
          <a:lstStyle/>
          <a:p>
            <a:pPr marL="182880"/>
            <a:r>
              <a:rPr lang="en-US" sz="2400" dirty="0" err="1" smtClean="0">
                <a:solidFill>
                  <a:srgbClr val="000000"/>
                </a:solidFill>
                <a:latin typeface="Andy" pitchFamily="66" charset="0"/>
              </a:rPr>
              <a:t>Polybase</a:t>
            </a:r>
            <a:r>
              <a:rPr lang="en-US" sz="2400" dirty="0" smtClean="0">
                <a:solidFill>
                  <a:srgbClr val="000000"/>
                </a:solidFill>
                <a:latin typeface="Andy" pitchFamily="66" charset="0"/>
              </a:rPr>
              <a:t> Yarn Prototype</a:t>
            </a:r>
            <a:endParaRPr lang="en-US" sz="2400" dirty="0">
              <a:solidFill>
                <a:srgbClr val="000000"/>
              </a:solidFill>
              <a:latin typeface="Andy" pitchFamily="66" charset="0"/>
            </a:endParaRPr>
          </a:p>
        </p:txBody>
      </p:sp>
    </p:spTree>
    <p:extLst>
      <p:ext uri="{BB962C8B-B14F-4D97-AF65-F5344CB8AC3E}">
        <p14:creationId xmlns:p14="http://schemas.microsoft.com/office/powerpoint/2010/main" val="26722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
                                            <p:txEl>
                                              <p:pRg st="2" end="2"/>
                                            </p:txEl>
                                          </p:spTgt>
                                        </p:tgtEl>
                                        <p:attrNameLst>
                                          <p:attrName>style.visibility</p:attrName>
                                        </p:attrNameLst>
                                      </p:cBhvr>
                                      <p:to>
                                        <p:strVal val="visible"/>
                                      </p:to>
                                    </p:set>
                                    <p:animEffect transition="in" filter="fade">
                                      <p:cBhvr>
                                        <p:cTn id="9" dur="500"/>
                                        <p:tgtEl>
                                          <p:spTgt spid="3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
                                            <p:txEl>
                                              <p:pRg st="4" end="4"/>
                                            </p:txEl>
                                          </p:spTgt>
                                        </p:tgtEl>
                                        <p:attrNameLst>
                                          <p:attrName>style.visibility</p:attrName>
                                        </p:attrNameLst>
                                      </p:cBhvr>
                                      <p:to>
                                        <p:strVal val="visible"/>
                                      </p:to>
                                    </p:set>
                                    <p:animEffect transition="in" filter="fade">
                                      <p:cBhvr>
                                        <p:cTn id="14" dur="500"/>
                                        <p:tgtEl>
                                          <p:spTgt spid="3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ltGray">
          <a:xfrm>
            <a:off x="-914400" y="0"/>
            <a:ext cx="10515599" cy="6858000"/>
          </a:xfrm>
          <a:prstGeom prst="rect">
            <a:avLst/>
          </a:prstGeom>
        </p:spPr>
      </p:pic>
      <p:sp>
        <p:nvSpPr>
          <p:cNvPr id="2" name="Title 1"/>
          <p:cNvSpPr>
            <a:spLocks noGrp="1"/>
          </p:cNvSpPr>
          <p:nvPr>
            <p:ph type="title" idx="4294967295"/>
          </p:nvPr>
        </p:nvSpPr>
        <p:spPr>
          <a:xfrm>
            <a:off x="5257800" y="152400"/>
            <a:ext cx="4064427" cy="1107996"/>
          </a:xfrm>
        </p:spPr>
        <p:txBody>
          <a:bodyPr anchor="ctr"/>
          <a:lstStyle/>
          <a:p>
            <a:r>
              <a:rPr lang="en-US" sz="4000" dirty="0" smtClean="0">
                <a:solidFill>
                  <a:srgbClr val="FFFF00"/>
                </a:solidFill>
                <a:effectLst>
                  <a:outerShdw blurRad="38100" dist="38100" dir="2700000" algn="tl">
                    <a:srgbClr val="000000">
                      <a:alpha val="43137"/>
                    </a:srgbClr>
                  </a:outerShdw>
                </a:effectLst>
                <a:latin typeface="+mn-lt"/>
              </a:rPr>
              <a:t>Some Polybase Phase 3 Musings</a:t>
            </a:r>
            <a:endParaRPr lang="en-US" sz="4000" i="1" dirty="0">
              <a:solidFill>
                <a:srgbClr val="FFFF00"/>
              </a:solidFill>
              <a:effectLst>
                <a:outerShdw blurRad="38100" dist="38100" dir="2700000" algn="tl">
                  <a:srgbClr val="000000">
                    <a:alpha val="43137"/>
                  </a:srgbClr>
                </a:outerShdw>
              </a:effectLst>
              <a:latin typeface="+mn-lt"/>
            </a:endParaRPr>
          </a:p>
        </p:txBody>
      </p:sp>
      <p:sp>
        <p:nvSpPr>
          <p:cNvPr id="16" name="Freeform 15"/>
          <p:cNvSpPr>
            <a:spLocks/>
          </p:cNvSpPr>
          <p:nvPr/>
        </p:nvSpPr>
        <p:spPr bwMode="auto">
          <a:xfrm rot="21540000" flipH="1">
            <a:off x="6096955" y="1311502"/>
            <a:ext cx="1846386" cy="125617"/>
          </a:xfrm>
          <a:custGeom>
            <a:avLst/>
            <a:gdLst/>
            <a:ahLst/>
            <a:cxnLst>
              <a:cxn ang="0">
                <a:pos x="3712" y="277"/>
              </a:cxn>
              <a:cxn ang="0">
                <a:pos x="3885" y="381"/>
              </a:cxn>
              <a:cxn ang="0">
                <a:pos x="3823" y="454"/>
              </a:cxn>
              <a:cxn ang="0">
                <a:pos x="3296" y="369"/>
              </a:cxn>
              <a:cxn ang="0">
                <a:pos x="1641" y="430"/>
              </a:cxn>
              <a:cxn ang="0">
                <a:pos x="685" y="651"/>
              </a:cxn>
              <a:cxn ang="0">
                <a:pos x="121" y="847"/>
              </a:cxn>
              <a:cxn ang="0">
                <a:pos x="32" y="777"/>
              </a:cxn>
              <a:cxn ang="0">
                <a:pos x="1275" y="345"/>
              </a:cxn>
              <a:cxn ang="0">
                <a:pos x="3712" y="277"/>
              </a:cxn>
            </a:cxnLst>
            <a:rect l="0" t="0" r="r" b="b"/>
            <a:pathLst>
              <a:path w="3889" h="860">
                <a:moveTo>
                  <a:pt x="3712" y="277"/>
                </a:moveTo>
                <a:cubicBezTo>
                  <a:pt x="3708" y="310"/>
                  <a:pt x="3889" y="348"/>
                  <a:pt x="3885" y="381"/>
                </a:cubicBezTo>
                <a:cubicBezTo>
                  <a:pt x="3864" y="405"/>
                  <a:pt x="3866" y="454"/>
                  <a:pt x="3823" y="454"/>
                </a:cubicBezTo>
                <a:cubicBezTo>
                  <a:pt x="3781" y="454"/>
                  <a:pt x="3472" y="397"/>
                  <a:pt x="3296" y="369"/>
                </a:cubicBezTo>
                <a:cubicBezTo>
                  <a:pt x="2776" y="286"/>
                  <a:pt x="2098" y="340"/>
                  <a:pt x="1641" y="430"/>
                </a:cubicBezTo>
                <a:cubicBezTo>
                  <a:pt x="1323" y="503"/>
                  <a:pt x="949" y="566"/>
                  <a:pt x="685" y="651"/>
                </a:cubicBezTo>
                <a:cubicBezTo>
                  <a:pt x="421" y="735"/>
                  <a:pt x="309" y="781"/>
                  <a:pt x="121" y="847"/>
                </a:cubicBezTo>
                <a:cubicBezTo>
                  <a:pt x="74" y="860"/>
                  <a:pt x="0" y="800"/>
                  <a:pt x="32" y="777"/>
                </a:cubicBezTo>
                <a:cubicBezTo>
                  <a:pt x="144" y="697"/>
                  <a:pt x="805" y="472"/>
                  <a:pt x="1275" y="345"/>
                </a:cubicBezTo>
                <a:cubicBezTo>
                  <a:pt x="1503" y="284"/>
                  <a:pt x="2656" y="0"/>
                  <a:pt x="3712" y="277"/>
                </a:cubicBezTo>
                <a:close/>
              </a:path>
            </a:pathLst>
          </a:custGeom>
          <a:solidFill>
            <a:srgbClr val="FFFF00"/>
          </a:solidFill>
          <a:ln w="9525">
            <a:solidFill>
              <a:srgbClr val="FFFF00"/>
            </a:solidFill>
            <a:round/>
            <a:headEnd/>
            <a:tailEnd/>
          </a:ln>
          <a:effectLst/>
        </p:spPr>
        <p:txBody>
          <a:bodyPr vert="horz" wrap="square" lIns="57608" tIns="28802" rIns="57608" bIns="28802" numCol="1" anchor="t" anchorCtr="0" compatLnSpc="1">
            <a:prstTxWarp prst="textNoShape">
              <a:avLst/>
            </a:prstTxWarp>
          </a:bodyPr>
          <a:lstStyle/>
          <a:p>
            <a:pPr defTabSz="767518"/>
            <a:endParaRPr lang="en-US" kern="0" dirty="0">
              <a:noFill/>
            </a:endParaRPr>
          </a:p>
        </p:txBody>
      </p:sp>
      <p:grpSp>
        <p:nvGrpSpPr>
          <p:cNvPr id="18" name="Group 17"/>
          <p:cNvGrpSpPr/>
          <p:nvPr/>
        </p:nvGrpSpPr>
        <p:grpSpPr>
          <a:xfrm>
            <a:off x="143437" y="1676398"/>
            <a:ext cx="8686801" cy="990601"/>
            <a:chOff x="1467837" y="3787211"/>
            <a:chExt cx="2223035" cy="1096633"/>
          </a:xfrm>
        </p:grpSpPr>
        <p:sp>
          <p:nvSpPr>
            <p:cNvPr id="19" name="Rectangle 18"/>
            <p:cNvSpPr/>
            <p:nvPr/>
          </p:nvSpPr>
          <p:spPr bwMode="auto">
            <a:xfrm>
              <a:off x="1467837" y="3787211"/>
              <a:ext cx="2223035" cy="1096633"/>
            </a:xfrm>
            <a:prstGeom prst="rect">
              <a:avLst/>
            </a:prstGeom>
            <a:solidFill>
              <a:schemeClr val="accent4">
                <a:lumMod val="75000"/>
              </a:schemeClr>
            </a:soli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51147" rIns="91440" bIns="91440" numCol="1" spcCol="0" rtlCol="0" fromWordArt="0" anchor="b" anchorCtr="0" forceAA="0" compatLnSpc="1">
              <a:prstTxWarp prst="textNoShape">
                <a:avLst/>
              </a:prstTxWarp>
              <a:noAutofit/>
            </a:bodyPr>
            <a:lstStyle/>
            <a:p>
              <a:pPr defTabSz="1042955" fontAlgn="base">
                <a:lnSpc>
                  <a:spcPct val="90000"/>
                </a:lnSpc>
                <a:spcBef>
                  <a:spcPct val="0"/>
                </a:spcBef>
                <a:spcAft>
                  <a:spcPct val="0"/>
                </a:spcAft>
              </a:pPr>
              <a:endParaRPr lang="en-US" sz="10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a:xfrm>
              <a:off x="1467837" y="3787212"/>
              <a:ext cx="2223013" cy="856628"/>
            </a:xfrm>
            <a:prstGeom prst="rect">
              <a:avLst/>
            </a:prstGeom>
          </p:spPr>
          <p:txBody>
            <a:bodyPr wrap="square" tIns="91440">
              <a:spAutoFit/>
            </a:bodyPr>
            <a:lstStyle/>
            <a:p>
              <a:pPr defTabSz="932290" fontAlgn="base">
                <a:lnSpc>
                  <a:spcPct val="86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Nothing prevents extensions that would allow work to be offloaded from PDW or SQL Server to the </a:t>
              </a:r>
              <a:r>
                <a:rPr lang="en-US" sz="2400" dirty="0" err="1" smtClean="0">
                  <a:gradFill>
                    <a:gsLst>
                      <a:gs pos="0">
                        <a:srgbClr val="FFFFFF"/>
                      </a:gs>
                      <a:gs pos="100000">
                        <a:srgbClr val="FFFFFF"/>
                      </a:gs>
                    </a:gsLst>
                    <a:lin ang="5400000" scaled="0"/>
                  </a:gradFill>
                  <a:ea typeface="Segoe UI" pitchFamily="34" charset="0"/>
                  <a:cs typeface="Segoe UI" pitchFamily="34" charset="0"/>
                </a:rPr>
                <a:t>Hadoop</a:t>
              </a:r>
              <a:r>
                <a:rPr lang="en-US" sz="2400" dirty="0" smtClean="0">
                  <a:gradFill>
                    <a:gsLst>
                      <a:gs pos="0">
                        <a:srgbClr val="FFFFFF"/>
                      </a:gs>
                      <a:gs pos="100000">
                        <a:srgbClr val="FFFFFF"/>
                      </a:gs>
                    </a:gsLst>
                    <a:lin ang="5400000" scaled="0"/>
                  </a:gradFill>
                  <a:ea typeface="Segoe UI" pitchFamily="34" charset="0"/>
                  <a:cs typeface="Segoe UI" pitchFamily="34" charset="0"/>
                </a:rPr>
                <a:t> cluster </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 name="Group 20"/>
          <p:cNvGrpSpPr/>
          <p:nvPr/>
        </p:nvGrpSpPr>
        <p:grpSpPr>
          <a:xfrm>
            <a:off x="304800" y="3872570"/>
            <a:ext cx="3048000" cy="1766230"/>
            <a:chOff x="3805289" y="3787212"/>
            <a:chExt cx="2223035" cy="2223035"/>
          </a:xfrm>
        </p:grpSpPr>
        <p:sp>
          <p:nvSpPr>
            <p:cNvPr id="22" name="Rectangle 21"/>
            <p:cNvSpPr/>
            <p:nvPr/>
          </p:nvSpPr>
          <p:spPr bwMode="auto">
            <a:xfrm>
              <a:off x="3805289" y="3787212"/>
              <a:ext cx="2223035" cy="2223035"/>
            </a:xfrm>
            <a:prstGeom prst="rect">
              <a:avLst/>
            </a:prstGeom>
            <a:solidFill>
              <a:srgbClr val="9EC709"/>
            </a:solidFill>
            <a:ln w="9525" cap="flat" cmpd="sng" algn="ctr">
              <a:noFill/>
              <a:prstDash val="solid"/>
              <a:headEnd type="none" w="med" len="med"/>
              <a:tailEnd type="none" w="med" len="med"/>
            </a:ln>
            <a:effectLst/>
          </p:spPr>
          <p:txBody>
            <a:bodyPr rot="0" spcFirstLastPara="0" vertOverflow="overflow" horzOverflow="overflow" vert="horz" wrap="square" lIns="91440" tIns="51147" rIns="91440" bIns="91440" numCol="1" spcCol="0" rtlCol="0" fromWordArt="0" anchor="b" anchorCtr="0" forceAA="0" compatLnSpc="1">
              <a:prstTxWarp prst="textNoShape">
                <a:avLst/>
              </a:prstTxWarp>
              <a:noAutofit/>
            </a:bodyPr>
            <a:lstStyle/>
            <a:p>
              <a:pPr defTabSz="1042955" fontAlgn="base">
                <a:lnSpc>
                  <a:spcPct val="90000"/>
                </a:lnSpc>
                <a:spcBef>
                  <a:spcPct val="0"/>
                </a:spcBef>
                <a:spcAft>
                  <a:spcPct val="0"/>
                </a:spcAft>
              </a:pPr>
              <a:endParaRPr lang="en-US" kern="0" spc="-41" dirty="0">
                <a:gradFill>
                  <a:gsLst>
                    <a:gs pos="0">
                      <a:srgbClr val="FFFFFF"/>
                    </a:gs>
                    <a:gs pos="100000">
                      <a:srgbClr val="FFFFFF"/>
                    </a:gs>
                  </a:gsLst>
                  <a:lin ang="5400000" scaled="0"/>
                </a:gradFill>
                <a:ea typeface="Segoe UI" pitchFamily="34" charset="0"/>
                <a:cs typeface="Segoe UI" pitchFamily="34" charset="0"/>
              </a:endParaRPr>
            </a:p>
            <a:p>
              <a:pPr defTabSz="1042955" fontAlgn="base">
                <a:lnSpc>
                  <a:spcPct val="90000"/>
                </a:lnSpc>
                <a:spcBef>
                  <a:spcPct val="0"/>
                </a:spcBef>
                <a:spcAft>
                  <a:spcPct val="0"/>
                </a:spcAft>
              </a:pPr>
              <a:r>
                <a:rPr lang="en-US" dirty="0" smtClean="0">
                  <a:solidFill>
                    <a:schemeClr val="bg1"/>
                  </a:solidFill>
                </a:rPr>
                <a:t>use </a:t>
              </a:r>
              <a:r>
                <a:rPr lang="en-US" dirty="0">
                  <a:solidFill>
                    <a:schemeClr val="bg1"/>
                  </a:solidFill>
                </a:rPr>
                <a:t>Hadoop cluster to provide additional fault-tolerance for PDW.  </a:t>
              </a:r>
              <a:r>
                <a:rPr lang="en-US" dirty="0" smtClean="0">
                  <a:solidFill>
                    <a:schemeClr val="bg1"/>
                  </a:solidFill>
                </a:rPr>
                <a:t>e.g. one could replicate all PDW tables on HDFS</a:t>
              </a:r>
              <a:endParaRPr lang="en-US" dirty="0">
                <a:solidFill>
                  <a:schemeClr val="bg1"/>
                </a:solidFill>
                <a:ea typeface="Segoe UI" pitchFamily="34" charset="0"/>
                <a:cs typeface="Segoe UI" pitchFamily="34" charset="0"/>
              </a:endParaRPr>
            </a:p>
          </p:txBody>
        </p:sp>
        <p:sp>
          <p:nvSpPr>
            <p:cNvPr id="23" name="Rectangle 22"/>
            <p:cNvSpPr/>
            <p:nvPr/>
          </p:nvSpPr>
          <p:spPr>
            <a:xfrm>
              <a:off x="3805811" y="3787212"/>
              <a:ext cx="2222513" cy="447247"/>
            </a:xfrm>
            <a:prstGeom prst="rect">
              <a:avLst/>
            </a:prstGeom>
          </p:spPr>
          <p:txBody>
            <a:bodyPr wrap="square" lIns="64008" tIns="91440" rIns="64008">
              <a:spAutoFit/>
            </a:bodyPr>
            <a:lstStyle/>
            <a:p>
              <a:pPr defTabSz="932290" fontAlgn="base">
                <a:lnSpc>
                  <a:spcPct val="86000"/>
                </a:lnSpc>
                <a:spcBef>
                  <a:spcPct val="0"/>
                </a:spcBef>
                <a:spcAft>
                  <a:spcPct val="0"/>
                </a:spcAft>
              </a:pPr>
              <a:r>
                <a:rPr lang="en-US" sz="2400" spc="-102" dirty="0" smtClean="0">
                  <a:gradFill>
                    <a:gsLst>
                      <a:gs pos="2083">
                        <a:schemeClr val="bg1"/>
                      </a:gs>
                      <a:gs pos="26000">
                        <a:schemeClr val="bg1"/>
                      </a:gs>
                    </a:gsLst>
                    <a:lin ang="5400000" scaled="0"/>
                  </a:gradFill>
                  <a:ea typeface="Segoe UI" pitchFamily="34" charset="0"/>
                  <a:cs typeface="Segoe UI" pitchFamily="34" charset="0"/>
                </a:rPr>
                <a:t>One could</a:t>
              </a:r>
              <a:endParaRPr lang="en-US" sz="2400" spc="-71" dirty="0">
                <a:gradFill>
                  <a:gsLst>
                    <a:gs pos="2083">
                      <a:schemeClr val="bg1"/>
                    </a:gs>
                    <a:gs pos="26000">
                      <a:schemeClr val="bg1"/>
                    </a:gs>
                  </a:gsLst>
                  <a:lin ang="5400000" scaled="0"/>
                </a:gradFill>
                <a:ea typeface="Segoe UI" pitchFamily="34" charset="0"/>
                <a:cs typeface="Segoe UI" pitchFamily="34" charset="0"/>
              </a:endParaRPr>
            </a:p>
          </p:txBody>
        </p:sp>
      </p:grpSp>
      <p:grpSp>
        <p:nvGrpSpPr>
          <p:cNvPr id="24" name="Group 23"/>
          <p:cNvGrpSpPr/>
          <p:nvPr/>
        </p:nvGrpSpPr>
        <p:grpSpPr>
          <a:xfrm>
            <a:off x="5486400" y="3786179"/>
            <a:ext cx="2705102" cy="1014422"/>
            <a:chOff x="6154576" y="3787212"/>
            <a:chExt cx="2223037" cy="2223036"/>
          </a:xfrm>
        </p:grpSpPr>
        <p:sp>
          <p:nvSpPr>
            <p:cNvPr id="25" name="Rectangle 24"/>
            <p:cNvSpPr/>
            <p:nvPr/>
          </p:nvSpPr>
          <p:spPr bwMode="auto">
            <a:xfrm>
              <a:off x="6154578" y="3787214"/>
              <a:ext cx="2223035" cy="2223034"/>
            </a:xfrm>
            <a:prstGeom prst="rect">
              <a:avLst/>
            </a:prstGeom>
            <a:solidFill>
              <a:schemeClr val="accent1"/>
            </a:soli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51147" rIns="91440" bIns="91440" numCol="1" spcCol="0" rtlCol="0" fromWordArt="0" anchor="b" anchorCtr="0" forceAA="0" compatLnSpc="1">
              <a:prstTxWarp prst="textNoShape">
                <a:avLst/>
              </a:prstTxWarp>
              <a:noAutofit/>
            </a:bodyPr>
            <a:lstStyle/>
            <a:p>
              <a:pPr defTabSz="1042955" fontAlgn="base">
                <a:lnSpc>
                  <a:spcPct val="90000"/>
                </a:lnSpc>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a:p>
              <a:pPr defTabSz="1042955" fontAlgn="base">
                <a:lnSpc>
                  <a:spcPct val="90000"/>
                </a:lnSpc>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a:p>
              <a:pPr defTabSz="1042955" fontAlgn="base">
                <a:lnSpc>
                  <a:spcPct val="90000"/>
                </a:lnSpc>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a:p>
              <a:pPr defTabSz="1042955" fontAlgn="base">
                <a:lnSpc>
                  <a:spcPct val="90000"/>
                </a:lnSpc>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a:p>
              <a:pPr defTabSz="1042955" fontAlgn="base">
                <a:lnSpc>
                  <a:spcPct val="90000"/>
                </a:lnSpc>
                <a:spcBef>
                  <a:spcPct val="0"/>
                </a:spcBef>
                <a:spcAft>
                  <a:spcPct val="0"/>
                </a:spcAft>
              </a:pPr>
              <a:r>
                <a:rPr lang="en-US" dirty="0" smtClean="0"/>
                <a:t>of </a:t>
              </a:r>
              <a:r>
                <a:rPr lang="en-US" dirty="0"/>
                <a:t>interesting query optimization challenges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a:xfrm>
              <a:off x="6154576" y="3787212"/>
              <a:ext cx="2223035" cy="639568"/>
            </a:xfrm>
            <a:prstGeom prst="rect">
              <a:avLst/>
            </a:prstGeom>
          </p:spPr>
          <p:txBody>
            <a:bodyPr wrap="square" tIns="91440">
              <a:spAutoFit/>
            </a:bodyPr>
            <a:lstStyle/>
            <a:p>
              <a:pPr defTabSz="932290" fontAlgn="base">
                <a:lnSpc>
                  <a:spcPct val="86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Lots</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 name="Group 26"/>
          <p:cNvGrpSpPr/>
          <p:nvPr/>
        </p:nvGrpSpPr>
        <p:grpSpPr>
          <a:xfrm>
            <a:off x="6400800" y="5105401"/>
            <a:ext cx="2362204" cy="838199"/>
            <a:chOff x="8515378" y="3787212"/>
            <a:chExt cx="2223038" cy="2223035"/>
          </a:xfrm>
        </p:grpSpPr>
        <p:sp>
          <p:nvSpPr>
            <p:cNvPr id="28" name="Rectangle 27"/>
            <p:cNvSpPr/>
            <p:nvPr/>
          </p:nvSpPr>
          <p:spPr bwMode="auto">
            <a:xfrm>
              <a:off x="8515379" y="3787212"/>
              <a:ext cx="2223035" cy="2223035"/>
            </a:xfrm>
            <a:prstGeom prst="rect">
              <a:avLst/>
            </a:prstGeom>
            <a:solidFill>
              <a:schemeClr val="accent5"/>
            </a:soli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51147" rIns="91440" bIns="91440" numCol="1" spcCol="0" rtlCol="0" fromWordArt="0" anchor="b" anchorCtr="0" forceAA="0" compatLnSpc="1">
              <a:prstTxWarp prst="textNoShape">
                <a:avLst/>
              </a:prstTxWarp>
              <a:noAutofit/>
            </a:bodyPr>
            <a:lstStyle/>
            <a:p>
              <a:pPr defTabSz="1042955" fontAlgn="base">
                <a:lnSpc>
                  <a:spcPct val="90000"/>
                </a:lnSpc>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a:p>
              <a:pPr defTabSz="1042955" fontAlgn="base">
                <a:lnSpc>
                  <a:spcPct val="90000"/>
                </a:lnSpc>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a:p>
              <a:pPr defTabSz="1042955" fontAlgn="base">
                <a:lnSpc>
                  <a:spcPct val="90000"/>
                </a:lnSpc>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a:p>
              <a:pPr defTabSz="1042955" fontAlgn="base">
                <a:lnSpc>
                  <a:spcPct val="90000"/>
                </a:lnSpc>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a:p>
              <a:r>
                <a:rPr lang="en-US" dirty="0" smtClean="0"/>
                <a:t>effort </a:t>
              </a:r>
              <a:r>
                <a:rPr lang="en-US" dirty="0"/>
                <a:t>just beginning</a:t>
              </a:r>
            </a:p>
          </p:txBody>
        </p:sp>
        <p:sp>
          <p:nvSpPr>
            <p:cNvPr id="29" name="Rectangle 28"/>
            <p:cNvSpPr/>
            <p:nvPr/>
          </p:nvSpPr>
          <p:spPr>
            <a:xfrm>
              <a:off x="8515378" y="3787213"/>
              <a:ext cx="2223038" cy="456151"/>
            </a:xfrm>
            <a:prstGeom prst="rect">
              <a:avLst/>
            </a:prstGeom>
          </p:spPr>
          <p:txBody>
            <a:bodyPr wrap="square" tIns="91440">
              <a:spAutoFit/>
            </a:bodyPr>
            <a:lstStyle/>
            <a:p>
              <a:pPr defTabSz="932290" fontAlgn="base">
                <a:lnSpc>
                  <a:spcPct val="86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Phase 3 </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10142873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75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txBox="1">
            <a:spLocks/>
          </p:cNvSpPr>
          <p:nvPr/>
        </p:nvSpPr>
        <p:spPr>
          <a:xfrm>
            <a:off x="228600" y="228600"/>
            <a:ext cx="8363938" cy="1246495"/>
          </a:xfrm>
          <a:prstGeom prst="rect">
            <a:avLst/>
          </a:prstGeom>
        </p:spPr>
        <p:txBody>
          <a:bodyPr vert="horz" wrap="square" lIns="0" tIns="0" rIns="0" bIns="0" rtlCol="0" anchor="t">
            <a:sp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4500" dirty="0" smtClean="0">
                <a:solidFill>
                  <a:srgbClr val="FFFF00"/>
                </a:solidFill>
                <a:latin typeface="+mn-lt"/>
              </a:rPr>
              <a:t>Summary</a:t>
            </a:r>
          </a:p>
          <a:p>
            <a:endParaRPr lang="en-US" sz="4500" dirty="0">
              <a:solidFill>
                <a:srgbClr val="FFFF00"/>
              </a:solidFill>
              <a:latin typeface="+mn-lt"/>
            </a:endParaRPr>
          </a:p>
        </p:txBody>
      </p:sp>
      <p:sp>
        <p:nvSpPr>
          <p:cNvPr id="3" name="Slide Number Placeholder 2"/>
          <p:cNvSpPr>
            <a:spLocks noGrp="1"/>
          </p:cNvSpPr>
          <p:nvPr>
            <p:ph type="sldNum" sz="quarter" idx="12"/>
          </p:nvPr>
        </p:nvSpPr>
        <p:spPr/>
        <p:txBody>
          <a:bodyPr/>
          <a:lstStyle/>
          <a:p>
            <a:fld id="{D238DE23-19AF-4869-9198-2E937C0385B6}" type="slidenum">
              <a:rPr lang="en-US" smtClean="0"/>
              <a:t>57</a:t>
            </a:fld>
            <a:endParaRPr lang="en-US"/>
          </a:p>
        </p:txBody>
      </p:sp>
      <p:grpSp>
        <p:nvGrpSpPr>
          <p:cNvPr id="8" name="Group 7"/>
          <p:cNvGrpSpPr>
            <a:grpSpLocks noChangeAspect="1"/>
          </p:cNvGrpSpPr>
          <p:nvPr/>
        </p:nvGrpSpPr>
        <p:grpSpPr>
          <a:xfrm>
            <a:off x="5413271" y="790081"/>
            <a:ext cx="3273529" cy="2354295"/>
            <a:chOff x="4038600" y="1219200"/>
            <a:chExt cx="4762862" cy="3425411"/>
          </a:xfrm>
        </p:grpSpPr>
        <p:grpSp>
          <p:nvGrpSpPr>
            <p:cNvPr id="7" name="Group 6"/>
            <p:cNvGrpSpPr/>
            <p:nvPr/>
          </p:nvGrpSpPr>
          <p:grpSpPr>
            <a:xfrm>
              <a:off x="4038600" y="1219200"/>
              <a:ext cx="4762862" cy="1552648"/>
              <a:chOff x="4038600" y="1219200"/>
              <a:chExt cx="4762862" cy="1552648"/>
            </a:xfrm>
          </p:grpSpPr>
          <p:grpSp>
            <p:nvGrpSpPr>
              <p:cNvPr id="17" name="Group 16"/>
              <p:cNvGrpSpPr/>
              <p:nvPr/>
            </p:nvGrpSpPr>
            <p:grpSpPr>
              <a:xfrm>
                <a:off x="6480658" y="1219200"/>
                <a:ext cx="2320804" cy="1460737"/>
                <a:chOff x="212852" y="1344257"/>
                <a:chExt cx="3276600" cy="1981200"/>
              </a:xfrm>
            </p:grpSpPr>
            <p:sp>
              <p:nvSpPr>
                <p:cNvPr id="18" name="Cloud 17"/>
                <p:cNvSpPr/>
                <p:nvPr/>
              </p:nvSpPr>
              <p:spPr bwMode="auto">
                <a:xfrm>
                  <a:off x="212852" y="1344257"/>
                  <a:ext cx="3276600" cy="1981200"/>
                </a:xfrm>
                <a:prstGeom prst="cloud">
                  <a:avLst/>
                </a:prstGeom>
                <a:blipFill dpi="0" rotWithShape="1">
                  <a:blip r:embed="rId2">
                    <a:alphaModFix amt="70000"/>
                  </a:blip>
                  <a:srcRect/>
                  <a:stretch>
                    <a:fillRect/>
                  </a:stretch>
                </a:blipFill>
                <a:ln w="19050" cap="flat" cmpd="sng" algn="ctr">
                  <a:solidFill>
                    <a:schemeClr val="bg1">
                      <a:lumMod val="50000"/>
                    </a:schemeClr>
                  </a:solidFill>
                  <a:prstDash val="solid"/>
                  <a:round/>
                  <a:headEnd type="none" w="med" len="med"/>
                  <a:tailEnd type="none" w="med" len="med"/>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a:lstStyle/>
                <a:p>
                  <a:pPr algn="ctr"/>
                  <a:endParaRPr lang="en-US" sz="1400" b="0" dirty="0" smtClean="0">
                    <a:latin typeface="+mn-lt"/>
                  </a:endParaRPr>
                </a:p>
              </p:txBody>
            </p:sp>
            <p:sp>
              <p:nvSpPr>
                <p:cNvPr id="19" name="Rectangle 18"/>
                <p:cNvSpPr/>
                <p:nvPr/>
              </p:nvSpPr>
              <p:spPr>
                <a:xfrm>
                  <a:off x="1086664" y="2226609"/>
                  <a:ext cx="1904191" cy="728828"/>
                </a:xfrm>
                <a:prstGeom prst="rect">
                  <a:avLst/>
                </a:prstGeom>
                <a:solidFill>
                  <a:schemeClr val="bg1"/>
                </a:solidFill>
                <a:effectLst>
                  <a:softEdge rad="127000"/>
                </a:effectLst>
              </p:spPr>
              <p:txBody>
                <a:bodyPr wrap="square">
                  <a:spAutoFit/>
                </a:bodyPr>
                <a:lstStyle/>
                <a:p>
                  <a:pPr algn="ctr"/>
                  <a:r>
                    <a:rPr lang="en-US" b="1" dirty="0" smtClean="0">
                      <a:latin typeface="+mj-lt"/>
                    </a:rPr>
                    <a:t>RDBMS</a:t>
                  </a:r>
                  <a:endParaRPr lang="en-US" b="1" dirty="0">
                    <a:latin typeface="+mj-lt"/>
                  </a:endParaRPr>
                </a:p>
              </p:txBody>
            </p:sp>
          </p:grpSp>
          <p:grpSp>
            <p:nvGrpSpPr>
              <p:cNvPr id="20" name="Group 19"/>
              <p:cNvGrpSpPr/>
              <p:nvPr/>
            </p:nvGrpSpPr>
            <p:grpSpPr>
              <a:xfrm>
                <a:off x="4038600" y="1219200"/>
                <a:ext cx="2362200" cy="1552648"/>
                <a:chOff x="597195" y="3810000"/>
                <a:chExt cx="3295599" cy="1976490"/>
              </a:xfrm>
            </p:grpSpPr>
            <p:sp>
              <p:nvSpPr>
                <p:cNvPr id="21" name="Cloud 20"/>
                <p:cNvSpPr/>
                <p:nvPr/>
              </p:nvSpPr>
              <p:spPr bwMode="auto">
                <a:xfrm>
                  <a:off x="597195" y="3810000"/>
                  <a:ext cx="3295599" cy="1976490"/>
                </a:xfrm>
                <a:prstGeom prst="cloud">
                  <a:avLst/>
                </a:prstGeom>
                <a:blipFill dpi="0" rotWithShape="1">
                  <a:blip r:embed="rId3">
                    <a:alphaModFix amt="70000"/>
                  </a:blip>
                  <a:srcRect/>
                  <a:stretch>
                    <a:fillRect/>
                  </a:stretch>
                </a:blipFill>
                <a:ln w="19050" cap="flat" cmpd="sng" algn="ctr">
                  <a:solidFill>
                    <a:schemeClr val="bg1">
                      <a:lumMod val="50000"/>
                    </a:schemeClr>
                  </a:solidFill>
                  <a:prstDash val="solid"/>
                  <a:round/>
                  <a:headEnd type="none" w="med" len="med"/>
                  <a:tailEnd type="none" w="med" len="med"/>
                </a:ln>
                <a:effectLst>
                  <a:outerShdw blurRad="76200" dir="18900000" sy="23000" kx="-1200000" algn="bl" rotWithShape="0">
                    <a:prstClr val="black">
                      <a:alpha val="2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a:lstStyle/>
                <a:p>
                  <a:pPr algn="ctr"/>
                  <a:endParaRPr lang="en-US" sz="1600" dirty="0" smtClean="0">
                    <a:latin typeface="+mn-lt"/>
                  </a:endParaRPr>
                </a:p>
              </p:txBody>
            </p:sp>
            <p:sp>
              <p:nvSpPr>
                <p:cNvPr id="22" name="Rectangle 21"/>
                <p:cNvSpPr/>
                <p:nvPr/>
              </p:nvSpPr>
              <p:spPr>
                <a:xfrm>
                  <a:off x="1352538" y="4708522"/>
                  <a:ext cx="2221326" cy="684054"/>
                </a:xfrm>
                <a:prstGeom prst="rect">
                  <a:avLst/>
                </a:prstGeom>
                <a:solidFill>
                  <a:schemeClr val="bg1"/>
                </a:solidFill>
                <a:effectLst>
                  <a:softEdge rad="127000"/>
                </a:effectLst>
              </p:spPr>
              <p:txBody>
                <a:bodyPr wrap="square">
                  <a:spAutoFit/>
                </a:bodyPr>
                <a:lstStyle/>
                <a:p>
                  <a:pPr algn="ctr"/>
                  <a:r>
                    <a:rPr lang="en-US" b="1" dirty="0" err="1" smtClean="0">
                      <a:latin typeface="+mj-lt"/>
                    </a:rPr>
                    <a:t>Hadoop</a:t>
                  </a:r>
                  <a:endParaRPr lang="en-US" b="1" dirty="0">
                    <a:latin typeface="+mj-lt"/>
                  </a:endParaRPr>
                </a:p>
              </p:txBody>
            </p:sp>
          </p:grpSp>
        </p:grpSp>
        <p:grpSp>
          <p:nvGrpSpPr>
            <p:cNvPr id="5" name="Group 4"/>
            <p:cNvGrpSpPr/>
            <p:nvPr/>
          </p:nvGrpSpPr>
          <p:grpSpPr>
            <a:xfrm>
              <a:off x="4754517" y="2822518"/>
              <a:ext cx="3331029" cy="1822093"/>
              <a:chOff x="5073828" y="2822518"/>
              <a:chExt cx="3331029" cy="1822093"/>
            </a:xfrm>
          </p:grpSpPr>
          <p:sp>
            <p:nvSpPr>
              <p:cNvPr id="41" name="Rectangle 40"/>
              <p:cNvSpPr/>
              <p:nvPr/>
            </p:nvSpPr>
            <p:spPr bwMode="auto">
              <a:xfrm>
                <a:off x="5073828" y="3276600"/>
                <a:ext cx="3331029" cy="45655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spc="-50" dirty="0" smtClean="0">
                    <a:solidFill>
                      <a:schemeClr val="tx1"/>
                    </a:solidFill>
                    <a:effectLst>
                      <a:outerShdw blurRad="38100" dist="38100" dir="2700000" algn="tl">
                        <a:srgbClr val="000000">
                          <a:alpha val="43137"/>
                        </a:srgbClr>
                      </a:outerShdw>
                    </a:effectLst>
                    <a:latin typeface="Stencil" pitchFamily="82" charset="0"/>
                    <a:ea typeface="Segoe UI" pitchFamily="34" charset="0"/>
                    <a:cs typeface="Segoe UI" pitchFamily="34" charset="0"/>
                  </a:rPr>
                  <a:t>Combine</a:t>
                </a:r>
                <a:endParaRPr lang="en-US" sz="2000" spc="-50" dirty="0">
                  <a:solidFill>
                    <a:schemeClr val="tx1"/>
                  </a:solidFill>
                  <a:effectLst>
                    <a:outerShdw blurRad="38100" dist="38100" dir="2700000" algn="tl">
                      <a:srgbClr val="000000">
                        <a:alpha val="43137"/>
                      </a:srgbClr>
                    </a:outerShdw>
                  </a:effectLst>
                  <a:latin typeface="Stencil" pitchFamily="82" charset="0"/>
                  <a:ea typeface="Segoe UI" pitchFamily="34" charset="0"/>
                  <a:cs typeface="Segoe UI" pitchFamily="34" charset="0"/>
                </a:endParaRPr>
              </a:p>
            </p:txBody>
          </p:sp>
          <p:sp>
            <p:nvSpPr>
              <p:cNvPr id="54" name="Rectangle 53"/>
              <p:cNvSpPr/>
              <p:nvPr/>
            </p:nvSpPr>
            <p:spPr bwMode="auto">
              <a:xfrm>
                <a:off x="5863042" y="4188057"/>
                <a:ext cx="1752601" cy="4565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400" spc="-50" dirty="0" smtClean="0">
                    <a:solidFill>
                      <a:schemeClr val="accent3"/>
                    </a:solidFill>
                    <a:latin typeface="Segoe UI" pitchFamily="34" charset="0"/>
                    <a:ea typeface="Segoe UI" pitchFamily="34" charset="0"/>
                    <a:cs typeface="Segoe UI" pitchFamily="34" charset="0"/>
                  </a:rPr>
                  <a:t>Insight</a:t>
                </a:r>
                <a:endParaRPr lang="en-US" sz="2400" spc="-50" dirty="0">
                  <a:solidFill>
                    <a:schemeClr val="accent3"/>
                  </a:solidFill>
                  <a:latin typeface="Segoe UI" pitchFamily="34" charset="0"/>
                  <a:ea typeface="Segoe UI" pitchFamily="34" charset="0"/>
                  <a:cs typeface="Segoe UI" pitchFamily="34" charset="0"/>
                </a:endParaRPr>
              </a:p>
            </p:txBody>
          </p:sp>
          <p:grpSp>
            <p:nvGrpSpPr>
              <p:cNvPr id="4" name="Group 3"/>
              <p:cNvGrpSpPr/>
              <p:nvPr/>
            </p:nvGrpSpPr>
            <p:grpSpPr>
              <a:xfrm>
                <a:off x="5439129" y="2822518"/>
                <a:ext cx="2600426" cy="445629"/>
                <a:chOff x="5324374" y="2822518"/>
                <a:chExt cx="2600426" cy="445629"/>
              </a:xfrm>
            </p:grpSpPr>
            <p:cxnSp>
              <p:nvCxnSpPr>
                <p:cNvPr id="24" name="Straight Connector 23"/>
                <p:cNvCxnSpPr/>
                <p:nvPr/>
              </p:nvCxnSpPr>
              <p:spPr>
                <a:xfrm flipV="1">
                  <a:off x="5324374" y="2822518"/>
                  <a:ext cx="0" cy="445629"/>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924800" y="2822518"/>
                  <a:ext cx="0" cy="445629"/>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6739342" y="3733154"/>
                <a:ext cx="0" cy="445629"/>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0" name="Group 29"/>
          <p:cNvGrpSpPr/>
          <p:nvPr/>
        </p:nvGrpSpPr>
        <p:grpSpPr>
          <a:xfrm>
            <a:off x="5824701" y="3533034"/>
            <a:ext cx="2590800" cy="2494069"/>
            <a:chOff x="6248400" y="2230331"/>
            <a:chExt cx="2590800" cy="2494069"/>
          </a:xfrm>
        </p:grpSpPr>
        <p:sp>
          <p:nvSpPr>
            <p:cNvPr id="31" name="Rectangle 30"/>
            <p:cNvSpPr/>
            <p:nvPr/>
          </p:nvSpPr>
          <p:spPr bwMode="auto">
            <a:xfrm>
              <a:off x="7924800" y="3810000"/>
              <a:ext cx="914400" cy="914400"/>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6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HDFS</a:t>
              </a:r>
              <a:endParaRPr lang="en-US" sz="16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2" name="Rectangle 31"/>
            <p:cNvSpPr/>
            <p:nvPr/>
          </p:nvSpPr>
          <p:spPr bwMode="auto">
            <a:xfrm>
              <a:off x="6248400" y="3810000"/>
              <a:ext cx="914400" cy="9144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6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SQL </a:t>
              </a:r>
              <a:endParaRPr lang="en-US" sz="16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Rectangle 32"/>
            <p:cNvSpPr/>
            <p:nvPr/>
          </p:nvSpPr>
          <p:spPr bwMode="auto">
            <a:xfrm>
              <a:off x="6248400" y="2985849"/>
              <a:ext cx="2590800" cy="42791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solidFill>
                    <a:schemeClr val="tx1"/>
                  </a:solidFill>
                  <a:latin typeface="Segoe UI" pitchFamily="34" charset="0"/>
                  <a:ea typeface="Segoe UI" pitchFamily="34" charset="0"/>
                  <a:cs typeface="Segoe UI" pitchFamily="34" charset="0"/>
                </a:rPr>
                <a:t>SQL SERVER PDW</a:t>
              </a:r>
              <a:endParaRPr lang="en-US" spc="-50" dirty="0">
                <a:solidFill>
                  <a:schemeClr val="tx1"/>
                </a:solidFill>
                <a:latin typeface="Segoe UI" pitchFamily="34" charset="0"/>
                <a:ea typeface="Segoe UI" pitchFamily="34" charset="0"/>
                <a:cs typeface="Segoe UI" pitchFamily="34" charset="0"/>
              </a:endParaRPr>
            </a:p>
          </p:txBody>
        </p:sp>
        <p:sp>
          <p:nvSpPr>
            <p:cNvPr id="34" name="TextBox 33"/>
            <p:cNvSpPr txBox="1"/>
            <p:nvPr/>
          </p:nvSpPr>
          <p:spPr>
            <a:xfrm>
              <a:off x="6533762" y="2230331"/>
              <a:ext cx="1885131" cy="369332"/>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latin typeface="Segoe UI Light" pitchFamily="34" charset="0"/>
                </a:rPr>
                <a:t>T-SQL Queries</a:t>
              </a:r>
            </a:p>
          </p:txBody>
        </p:sp>
        <p:cxnSp>
          <p:nvCxnSpPr>
            <p:cNvPr id="35" name="Straight Connector 34"/>
            <p:cNvCxnSpPr/>
            <p:nvPr/>
          </p:nvCxnSpPr>
          <p:spPr>
            <a:xfrm>
              <a:off x="7467600" y="2667000"/>
              <a:ext cx="0" cy="27432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82000" y="3459480"/>
              <a:ext cx="0" cy="27432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29400" y="3459480"/>
              <a:ext cx="0" cy="27432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Round Diagonal Corner Rectangle 27"/>
          <p:cNvSpPr/>
          <p:nvPr/>
        </p:nvSpPr>
        <p:spPr>
          <a:xfrm>
            <a:off x="393598" y="1165384"/>
            <a:ext cx="2121002" cy="2126522"/>
          </a:xfrm>
          <a:prstGeom prst="round2DiagRect">
            <a:avLst>
              <a:gd name="adj1" fmla="val 7644"/>
              <a:gd name="adj2" fmla="val 0"/>
            </a:avLst>
          </a:prstGeom>
          <a:noFill/>
          <a:ln w="127000" cap="rnd">
            <a:solidFill>
              <a:schemeClr val="accent3"/>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world has truly changed.  </a:t>
            </a:r>
            <a:br>
              <a:rPr lang="en-US" sz="2000" dirty="0">
                <a:solidFill>
                  <a:schemeClr val="tx1"/>
                </a:solidFill>
              </a:rPr>
            </a:br>
            <a:r>
              <a:rPr lang="en-US" sz="2000" dirty="0">
                <a:solidFill>
                  <a:schemeClr val="tx1"/>
                </a:solidFill>
              </a:rPr>
              <a:t>Time to get ready!</a:t>
            </a:r>
          </a:p>
        </p:txBody>
      </p:sp>
      <p:sp>
        <p:nvSpPr>
          <p:cNvPr id="29" name="Round Diagonal Corner Rectangle 28"/>
          <p:cNvSpPr/>
          <p:nvPr/>
        </p:nvSpPr>
        <p:spPr>
          <a:xfrm>
            <a:off x="2819400" y="769078"/>
            <a:ext cx="2121002" cy="2126522"/>
          </a:xfrm>
          <a:prstGeom prst="round2DiagRect">
            <a:avLst>
              <a:gd name="adj1" fmla="val 7142"/>
              <a:gd name="adj2" fmla="val 0"/>
            </a:avLst>
          </a:prstGeom>
          <a:noFill/>
          <a:ln w="127000" cap="rnd">
            <a:solidFill>
              <a:schemeClr val="accent2"/>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MapReduce really is not the right tool</a:t>
            </a:r>
          </a:p>
        </p:txBody>
      </p:sp>
      <p:sp>
        <p:nvSpPr>
          <p:cNvPr id="38" name="Round Diagonal Corner Rectangle 37"/>
          <p:cNvSpPr/>
          <p:nvPr/>
        </p:nvSpPr>
        <p:spPr>
          <a:xfrm>
            <a:off x="533400" y="3717700"/>
            <a:ext cx="4724400" cy="2606900"/>
          </a:xfrm>
          <a:prstGeom prst="round2DiagRect">
            <a:avLst>
              <a:gd name="adj1" fmla="val 8646"/>
              <a:gd name="adj2" fmla="val 0"/>
            </a:avLst>
          </a:prstGeom>
          <a:noFill/>
          <a:ln w="127000" cap="rnd">
            <a:solidFill>
              <a:schemeClr val="accent4"/>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endParaRPr lang="en-US" sz="2000" dirty="0">
              <a:solidFill>
                <a:schemeClr val="tx1"/>
              </a:solidFill>
            </a:endParaRPr>
          </a:p>
          <a:p>
            <a:pPr algn="ctr"/>
            <a:r>
              <a:rPr lang="en-US" sz="2000" dirty="0" smtClean="0">
                <a:solidFill>
                  <a:schemeClr val="tx1"/>
                </a:solidFill>
              </a:rPr>
              <a:t>Polybase </a:t>
            </a:r>
            <a:r>
              <a:rPr lang="en-US" sz="2000" dirty="0">
                <a:solidFill>
                  <a:schemeClr val="tx1"/>
                </a:solidFill>
              </a:rPr>
              <a:t>for PDW is a first </a:t>
            </a:r>
            <a:r>
              <a:rPr lang="en-US" sz="2000" dirty="0" smtClean="0">
                <a:solidFill>
                  <a:schemeClr val="tx1"/>
                </a:solidFill>
              </a:rPr>
              <a:t>step</a:t>
            </a:r>
          </a:p>
          <a:p>
            <a:pPr marL="742950" lvl="1" indent="-285750">
              <a:buFont typeface="Arial" pitchFamily="34" charset="0"/>
              <a:buChar char="•"/>
            </a:pPr>
            <a:r>
              <a:rPr lang="en-US" sz="1600" dirty="0">
                <a:solidFill>
                  <a:schemeClr val="tx1"/>
                </a:solidFill>
              </a:rPr>
              <a:t>Allows use of T-SQL for both unstructured and structured data</a:t>
            </a:r>
          </a:p>
          <a:p>
            <a:pPr marL="742950" lvl="1" indent="-285750">
              <a:buFont typeface="Arial" pitchFamily="34" charset="0"/>
              <a:buChar char="•"/>
            </a:pPr>
            <a:r>
              <a:rPr lang="en-US" sz="1600" dirty="0">
                <a:solidFill>
                  <a:schemeClr val="tx1"/>
                </a:solidFill>
              </a:rPr>
              <a:t>Scalable input/export between HDFS and PDW clusters</a:t>
            </a:r>
          </a:p>
          <a:p>
            <a:pPr marL="742950" lvl="1" indent="-285750">
              <a:buFont typeface="Arial" pitchFamily="34" charset="0"/>
              <a:buChar char="•"/>
            </a:pPr>
            <a:r>
              <a:rPr lang="en-US" sz="1600" dirty="0">
                <a:solidFill>
                  <a:schemeClr val="tx1"/>
                </a:solidFill>
              </a:rPr>
              <a:t>Polybase Phase 2 is the first step towards exploiting computational resources of large Hadoop clusters</a:t>
            </a:r>
          </a:p>
          <a:p>
            <a:pPr algn="ctr"/>
            <a:endParaRPr lang="en-US" sz="2000" dirty="0">
              <a:solidFill>
                <a:schemeClr val="tx1"/>
              </a:solidFill>
            </a:endParaRPr>
          </a:p>
          <a:p>
            <a:pPr algn="ctr"/>
            <a:endParaRPr lang="en-US" sz="2000" dirty="0"/>
          </a:p>
        </p:txBody>
      </p:sp>
    </p:spTree>
    <p:extLst>
      <p:ext uri="{BB962C8B-B14F-4D97-AF65-F5344CB8AC3E}">
        <p14:creationId xmlns:p14="http://schemas.microsoft.com/office/powerpoint/2010/main" val="2054817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Scale>
                                      <p:cBhvr>
                                        <p:cTn id="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
                                        </p:tgtEl>
                                        <p:attrNameLst>
                                          <p:attrName>ppt_x</p:attrName>
                                          <p:attrName>ppt_y</p:attrName>
                                        </p:attrNameLst>
                                      </p:cBhvr>
                                    </p:animMotion>
                                    <p:animEffect transition="in" filter="fade">
                                      <p:cBhvr>
                                        <p:cTn id="9" dur="1000"/>
                                        <p:tgtEl>
                                          <p:spTgt spid="28"/>
                                        </p:tgtEl>
                                      </p:cBhvr>
                                    </p:animEffect>
                                  </p:childTnLst>
                                </p:cTn>
                              </p:par>
                              <p:par>
                                <p:cTn id="10" presetID="6" presetClass="emph" presetSubtype="0" autoRev="1" fill="hold" grpId="1" nodeType="withEffect">
                                  <p:stCondLst>
                                    <p:cond delay="0"/>
                                  </p:stCondLst>
                                  <p:childTnLst>
                                    <p:animScale>
                                      <p:cBhvr>
                                        <p:cTn id="11" dur="500" fill="hold"/>
                                        <p:tgtEl>
                                          <p:spTgt spid="28"/>
                                        </p:tgtEl>
                                      </p:cBhvr>
                                      <p:by x="5000" y="5000"/>
                                    </p:animScale>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Scale>
                                      <p:cBhvr>
                                        <p:cTn id="16"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9"/>
                                        </p:tgtEl>
                                        <p:attrNameLst>
                                          <p:attrName>ppt_x</p:attrName>
                                          <p:attrName>ppt_y</p:attrName>
                                        </p:attrNameLst>
                                      </p:cBhvr>
                                    </p:animMotion>
                                    <p:animEffect transition="in" filter="fade">
                                      <p:cBhvr>
                                        <p:cTn id="18" dur="1000"/>
                                        <p:tgtEl>
                                          <p:spTgt spid="29"/>
                                        </p:tgtEl>
                                      </p:cBhvr>
                                    </p:animEffect>
                                  </p:childTnLst>
                                </p:cTn>
                              </p:par>
                              <p:par>
                                <p:cTn id="19" presetID="6" presetClass="emph" presetSubtype="0" autoRev="1" fill="hold" grpId="1" nodeType="withEffect">
                                  <p:stCondLst>
                                    <p:cond delay="0"/>
                                  </p:stCondLst>
                                  <p:childTnLst>
                                    <p:animScale>
                                      <p:cBhvr>
                                        <p:cTn id="20" dur="500" fill="hold"/>
                                        <p:tgtEl>
                                          <p:spTgt spid="29"/>
                                        </p:tgtEl>
                                      </p:cBhvr>
                                      <p:by x="5000" y="5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Scale>
                                      <p:cBhvr>
                                        <p:cTn id="25"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8"/>
                                        </p:tgtEl>
                                        <p:attrNameLst>
                                          <p:attrName>ppt_x</p:attrName>
                                          <p:attrName>ppt_y</p:attrName>
                                        </p:attrNameLst>
                                      </p:cBhvr>
                                    </p:animMotion>
                                    <p:animEffect transition="in" filter="fade">
                                      <p:cBhvr>
                                        <p:cTn id="27" dur="1000"/>
                                        <p:tgtEl>
                                          <p:spTgt spid="38"/>
                                        </p:tgtEl>
                                      </p:cBhvr>
                                    </p:animEffect>
                                  </p:childTnLst>
                                </p:cTn>
                              </p:par>
                              <p:par>
                                <p:cTn id="28" presetID="6" presetClass="emph" presetSubtype="0" autoRev="1" fill="hold" grpId="1" nodeType="withEffect">
                                  <p:stCondLst>
                                    <p:cond delay="0"/>
                                  </p:stCondLst>
                                  <p:childTnLst>
                                    <p:animScale>
                                      <p:cBhvr>
                                        <p:cTn id="29" dur="500" fill="hold"/>
                                        <p:tgtEl>
                                          <p:spTgt spid="38"/>
                                        </p:tgtEl>
                                      </p:cBhvr>
                                      <p:by x="5000" y="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8" grpId="0" animBg="1"/>
      <p:bldP spid="38" grpId="1"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465862" y="1295400"/>
            <a:ext cx="7525738" cy="2062103"/>
          </a:xfrm>
          <a:prstGeom prst="rect">
            <a:avLst/>
          </a:prstGeom>
          <a:noFill/>
          <a:scene3d>
            <a:camera prst="perspectiveContrastingLeftFacing" fov="3600000">
              <a:rot lat="0" lon="2400000" rev="0"/>
            </a:camera>
            <a:lightRig rig="threePt" dir="t"/>
          </a:scene3d>
          <a:sp3d/>
        </p:spPr>
        <p:txBody>
          <a:bodyPr wrap="square" rtlCol="0">
            <a:spAutoFit/>
          </a:bodyPr>
          <a:lstStyle/>
          <a:p>
            <a:r>
              <a:rPr lang="en-US" sz="3200" i="1" dirty="0">
                <a:solidFill>
                  <a:srgbClr val="1F497D">
                    <a:lumMod val="20000"/>
                    <a:lumOff val="80000"/>
                  </a:srgbClr>
                </a:solidFill>
                <a:latin typeface="Candara" pitchFamily="34" charset="0"/>
              </a:rPr>
              <a:t>Don’t worry,  Quentin has your </a:t>
            </a:r>
            <a:r>
              <a:rPr lang="en-US" sz="3200" i="1" dirty="0" smtClean="0">
                <a:solidFill>
                  <a:srgbClr val="1F497D">
                    <a:lumMod val="20000"/>
                    <a:lumOff val="80000"/>
                  </a:srgbClr>
                </a:solidFill>
                <a:latin typeface="Candara" pitchFamily="34" charset="0"/>
              </a:rPr>
              <a:t>back</a:t>
            </a:r>
          </a:p>
          <a:p>
            <a:r>
              <a:rPr lang="en-US" sz="3200" i="1" dirty="0" smtClean="0">
                <a:solidFill>
                  <a:srgbClr val="1F497D">
                    <a:lumMod val="20000"/>
                    <a:lumOff val="80000"/>
                  </a:srgbClr>
                </a:solidFill>
                <a:latin typeface="Candara" pitchFamily="34" charset="0"/>
              </a:rPr>
              <a:t> </a:t>
            </a:r>
            <a:endParaRPr lang="en-US" sz="3200" i="1" dirty="0">
              <a:solidFill>
                <a:srgbClr val="1F497D">
                  <a:lumMod val="20000"/>
                  <a:lumOff val="80000"/>
                </a:srgbClr>
              </a:solidFill>
              <a:latin typeface="Candara" pitchFamily="34" charset="0"/>
            </a:endParaRPr>
          </a:p>
          <a:p>
            <a:r>
              <a:rPr lang="en-US" sz="3200" i="1" dirty="0">
                <a:solidFill>
                  <a:srgbClr val="1F497D">
                    <a:lumMod val="20000"/>
                    <a:lumOff val="80000"/>
                  </a:srgbClr>
                </a:solidFill>
                <a:latin typeface="Candara" pitchFamily="34" charset="0"/>
              </a:rPr>
              <a:t>He is definitely on my case about Polybase for both SQL Server and SQL Azure</a:t>
            </a:r>
          </a:p>
        </p:txBody>
      </p:sp>
      <p:grpSp>
        <p:nvGrpSpPr>
          <p:cNvPr id="1105" name="Group 1104"/>
          <p:cNvGrpSpPr/>
          <p:nvPr/>
        </p:nvGrpSpPr>
        <p:grpSpPr>
          <a:xfrm>
            <a:off x="838200" y="1453272"/>
            <a:ext cx="1828800" cy="2285231"/>
            <a:chOff x="1143000" y="2133600"/>
            <a:chExt cx="1828800" cy="2285231"/>
          </a:xfrm>
          <a:scene3d>
            <a:camera prst="perspectiveRight"/>
            <a:lightRig rig="threePt" dir="t"/>
          </a:scene3d>
        </p:grpSpPr>
        <p:sp>
          <p:nvSpPr>
            <p:cNvPr id="6" name="Rectangle 5"/>
            <p:cNvSpPr/>
            <p:nvPr/>
          </p:nvSpPr>
          <p:spPr>
            <a:xfrm>
              <a:off x="1143000" y="2133600"/>
              <a:ext cx="1828800" cy="2285231"/>
            </a:xfrm>
            <a:prstGeom prst="rect">
              <a:avLst/>
            </a:prstGeom>
            <a:gradFill flip="none" rotWithShape="1">
              <a:gsLst>
                <a:gs pos="0">
                  <a:schemeClr val="tx2"/>
                </a:gs>
                <a:gs pos="50000">
                  <a:srgbClr val="3A6BA5"/>
                </a:gs>
                <a:gs pos="100000">
                  <a:schemeClr val="accent1">
                    <a:shade val="100000"/>
                    <a:satMod val="115000"/>
                  </a:schemeClr>
                </a:gs>
              </a:gsLst>
              <a:lin ang="5400000" scaled="1"/>
              <a:tileRect/>
            </a:gradFill>
            <a:ln>
              <a:noFill/>
            </a:ln>
            <a:effectLst>
              <a:outerShdw blurRad="76200" dir="13500000" sy="23000" kx="1200000" algn="br" rotWithShape="0">
                <a:prstClr val="black">
                  <a:alpha val="20000"/>
                </a:prstClr>
              </a:outerShdw>
            </a:effectLst>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sp>
          <p:nvSpPr>
            <p:cNvPr id="1065" name="Freeform 108"/>
            <p:cNvSpPr>
              <a:spLocks/>
            </p:cNvSpPr>
            <p:nvPr/>
          </p:nvSpPr>
          <p:spPr bwMode="auto">
            <a:xfrm>
              <a:off x="1234440" y="2628900"/>
              <a:ext cx="1645920" cy="1727200"/>
            </a:xfrm>
            <a:custGeom>
              <a:avLst/>
              <a:gdLst>
                <a:gd name="T0" fmla="*/ 528 w 2336"/>
                <a:gd name="T1" fmla="*/ 347 h 2176"/>
                <a:gd name="T2" fmla="*/ 592 w 2336"/>
                <a:gd name="T3" fmla="*/ 214 h 2176"/>
                <a:gd name="T4" fmla="*/ 678 w 2336"/>
                <a:gd name="T5" fmla="*/ 139 h 2176"/>
                <a:gd name="T6" fmla="*/ 816 w 2336"/>
                <a:gd name="T7" fmla="*/ 81 h 2176"/>
                <a:gd name="T8" fmla="*/ 913 w 2336"/>
                <a:gd name="T9" fmla="*/ 6 h 2176"/>
                <a:gd name="T10" fmla="*/ 1126 w 2336"/>
                <a:gd name="T11" fmla="*/ 12 h 2176"/>
                <a:gd name="T12" fmla="*/ 1279 w 2336"/>
                <a:gd name="T13" fmla="*/ 22 h 2176"/>
                <a:gd name="T14" fmla="*/ 1301 w 2336"/>
                <a:gd name="T15" fmla="*/ 0 h 2176"/>
                <a:gd name="T16" fmla="*/ 1419 w 2336"/>
                <a:gd name="T17" fmla="*/ 70 h 2176"/>
                <a:gd name="T18" fmla="*/ 1557 w 2336"/>
                <a:gd name="T19" fmla="*/ 107 h 2176"/>
                <a:gd name="T20" fmla="*/ 1738 w 2336"/>
                <a:gd name="T21" fmla="*/ 225 h 2176"/>
                <a:gd name="T22" fmla="*/ 1781 w 2336"/>
                <a:gd name="T23" fmla="*/ 358 h 2176"/>
                <a:gd name="T24" fmla="*/ 1866 w 2336"/>
                <a:gd name="T25" fmla="*/ 647 h 2176"/>
                <a:gd name="T26" fmla="*/ 1835 w 2336"/>
                <a:gd name="T27" fmla="*/ 838 h 2176"/>
                <a:gd name="T28" fmla="*/ 1835 w 2336"/>
                <a:gd name="T29" fmla="*/ 913 h 2176"/>
                <a:gd name="T30" fmla="*/ 1861 w 2336"/>
                <a:gd name="T31" fmla="*/ 935 h 2176"/>
                <a:gd name="T32" fmla="*/ 1877 w 2336"/>
                <a:gd name="T33" fmla="*/ 1094 h 2176"/>
                <a:gd name="T34" fmla="*/ 1839 w 2336"/>
                <a:gd name="T35" fmla="*/ 1206 h 2176"/>
                <a:gd name="T36" fmla="*/ 1744 w 2336"/>
                <a:gd name="T37" fmla="*/ 1295 h 2176"/>
                <a:gd name="T38" fmla="*/ 1642 w 2336"/>
                <a:gd name="T39" fmla="*/ 1435 h 2176"/>
                <a:gd name="T40" fmla="*/ 1610 w 2336"/>
                <a:gd name="T41" fmla="*/ 1435 h 2176"/>
                <a:gd name="T42" fmla="*/ 1626 w 2336"/>
                <a:gd name="T43" fmla="*/ 1531 h 2176"/>
                <a:gd name="T44" fmla="*/ 1626 w 2336"/>
                <a:gd name="T45" fmla="*/ 1579 h 2176"/>
                <a:gd name="T46" fmla="*/ 1711 w 2336"/>
                <a:gd name="T47" fmla="*/ 1717 h 2176"/>
                <a:gd name="T48" fmla="*/ 1776 w 2336"/>
                <a:gd name="T49" fmla="*/ 1851 h 2176"/>
                <a:gd name="T50" fmla="*/ 1835 w 2336"/>
                <a:gd name="T51" fmla="*/ 1920 h 2176"/>
                <a:gd name="T52" fmla="*/ 2069 w 2336"/>
                <a:gd name="T53" fmla="*/ 1995 h 2176"/>
                <a:gd name="T54" fmla="*/ 2251 w 2336"/>
                <a:gd name="T55" fmla="*/ 2070 h 2176"/>
                <a:gd name="T56" fmla="*/ 2336 w 2336"/>
                <a:gd name="T57" fmla="*/ 2149 h 2176"/>
                <a:gd name="T58" fmla="*/ 2336 w 2336"/>
                <a:gd name="T59" fmla="*/ 2176 h 2176"/>
                <a:gd name="T60" fmla="*/ 0 w 2336"/>
                <a:gd name="T61" fmla="*/ 2176 h 2176"/>
                <a:gd name="T62" fmla="*/ 0 w 2336"/>
                <a:gd name="T63" fmla="*/ 2107 h 2176"/>
                <a:gd name="T64" fmla="*/ 267 w 2336"/>
                <a:gd name="T65" fmla="*/ 1963 h 2176"/>
                <a:gd name="T66" fmla="*/ 475 w 2336"/>
                <a:gd name="T67" fmla="*/ 1857 h 2176"/>
                <a:gd name="T68" fmla="*/ 613 w 2336"/>
                <a:gd name="T69" fmla="*/ 1691 h 2176"/>
                <a:gd name="T70" fmla="*/ 651 w 2336"/>
                <a:gd name="T71" fmla="*/ 1627 h 2176"/>
                <a:gd name="T72" fmla="*/ 672 w 2336"/>
                <a:gd name="T73" fmla="*/ 1520 h 2176"/>
                <a:gd name="T74" fmla="*/ 715 w 2336"/>
                <a:gd name="T75" fmla="*/ 1498 h 2176"/>
                <a:gd name="T76" fmla="*/ 715 w 2336"/>
                <a:gd name="T77" fmla="*/ 1435 h 2176"/>
                <a:gd name="T78" fmla="*/ 645 w 2336"/>
                <a:gd name="T79" fmla="*/ 1387 h 2176"/>
                <a:gd name="T80" fmla="*/ 570 w 2336"/>
                <a:gd name="T81" fmla="*/ 1253 h 2176"/>
                <a:gd name="T82" fmla="*/ 485 w 2336"/>
                <a:gd name="T83" fmla="*/ 1206 h 2176"/>
                <a:gd name="T84" fmla="*/ 459 w 2336"/>
                <a:gd name="T85" fmla="*/ 1066 h 2176"/>
                <a:gd name="T86" fmla="*/ 481 w 2336"/>
                <a:gd name="T87" fmla="*/ 945 h 2176"/>
                <a:gd name="T88" fmla="*/ 513 w 2336"/>
                <a:gd name="T89" fmla="*/ 907 h 2176"/>
                <a:gd name="T90" fmla="*/ 475 w 2336"/>
                <a:gd name="T91" fmla="*/ 710 h 2176"/>
                <a:gd name="T92" fmla="*/ 469 w 2336"/>
                <a:gd name="T93" fmla="*/ 539 h 2176"/>
                <a:gd name="T94" fmla="*/ 517 w 2336"/>
                <a:gd name="T95" fmla="*/ 406 h 2176"/>
                <a:gd name="T96" fmla="*/ 544 w 2336"/>
                <a:gd name="T97" fmla="*/ 363 h 2176"/>
                <a:gd name="T98" fmla="*/ 528 w 2336"/>
                <a:gd name="T99" fmla="*/ 347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36" h="2176">
                  <a:moveTo>
                    <a:pt x="528" y="347"/>
                  </a:moveTo>
                  <a:lnTo>
                    <a:pt x="592" y="214"/>
                  </a:lnTo>
                  <a:lnTo>
                    <a:pt x="678" y="139"/>
                  </a:lnTo>
                  <a:lnTo>
                    <a:pt x="816" y="81"/>
                  </a:lnTo>
                  <a:lnTo>
                    <a:pt x="913" y="6"/>
                  </a:lnTo>
                  <a:lnTo>
                    <a:pt x="1126" y="12"/>
                  </a:lnTo>
                  <a:lnTo>
                    <a:pt x="1279" y="22"/>
                  </a:lnTo>
                  <a:lnTo>
                    <a:pt x="1301" y="0"/>
                  </a:lnTo>
                  <a:lnTo>
                    <a:pt x="1419" y="70"/>
                  </a:lnTo>
                  <a:lnTo>
                    <a:pt x="1557" y="107"/>
                  </a:lnTo>
                  <a:lnTo>
                    <a:pt x="1738" y="225"/>
                  </a:lnTo>
                  <a:lnTo>
                    <a:pt x="1781" y="358"/>
                  </a:lnTo>
                  <a:lnTo>
                    <a:pt x="1866" y="647"/>
                  </a:lnTo>
                  <a:lnTo>
                    <a:pt x="1835" y="838"/>
                  </a:lnTo>
                  <a:lnTo>
                    <a:pt x="1835" y="913"/>
                  </a:lnTo>
                  <a:lnTo>
                    <a:pt x="1861" y="935"/>
                  </a:lnTo>
                  <a:lnTo>
                    <a:pt x="1877" y="1094"/>
                  </a:lnTo>
                  <a:lnTo>
                    <a:pt x="1839" y="1206"/>
                  </a:lnTo>
                  <a:lnTo>
                    <a:pt x="1744" y="1295"/>
                  </a:lnTo>
                  <a:lnTo>
                    <a:pt x="1642" y="1435"/>
                  </a:lnTo>
                  <a:lnTo>
                    <a:pt x="1610" y="1435"/>
                  </a:lnTo>
                  <a:lnTo>
                    <a:pt x="1626" y="1531"/>
                  </a:lnTo>
                  <a:lnTo>
                    <a:pt x="1626" y="1579"/>
                  </a:lnTo>
                  <a:lnTo>
                    <a:pt x="1711" y="1717"/>
                  </a:lnTo>
                  <a:lnTo>
                    <a:pt x="1776" y="1851"/>
                  </a:lnTo>
                  <a:lnTo>
                    <a:pt x="1835" y="1920"/>
                  </a:lnTo>
                  <a:lnTo>
                    <a:pt x="2069" y="1995"/>
                  </a:lnTo>
                  <a:lnTo>
                    <a:pt x="2251" y="2070"/>
                  </a:lnTo>
                  <a:lnTo>
                    <a:pt x="2336" y="2149"/>
                  </a:lnTo>
                  <a:lnTo>
                    <a:pt x="2336" y="2176"/>
                  </a:lnTo>
                  <a:lnTo>
                    <a:pt x="0" y="2176"/>
                  </a:lnTo>
                  <a:lnTo>
                    <a:pt x="0" y="2107"/>
                  </a:lnTo>
                  <a:lnTo>
                    <a:pt x="267" y="1963"/>
                  </a:lnTo>
                  <a:lnTo>
                    <a:pt x="475" y="1857"/>
                  </a:lnTo>
                  <a:lnTo>
                    <a:pt x="613" y="1691"/>
                  </a:lnTo>
                  <a:lnTo>
                    <a:pt x="651" y="1627"/>
                  </a:lnTo>
                  <a:lnTo>
                    <a:pt x="672" y="1520"/>
                  </a:lnTo>
                  <a:lnTo>
                    <a:pt x="715" y="1498"/>
                  </a:lnTo>
                  <a:lnTo>
                    <a:pt x="715" y="1435"/>
                  </a:lnTo>
                  <a:lnTo>
                    <a:pt x="645" y="1387"/>
                  </a:lnTo>
                  <a:lnTo>
                    <a:pt x="570" y="1253"/>
                  </a:lnTo>
                  <a:lnTo>
                    <a:pt x="485" y="1206"/>
                  </a:lnTo>
                  <a:lnTo>
                    <a:pt x="459" y="1066"/>
                  </a:lnTo>
                  <a:lnTo>
                    <a:pt x="481" y="945"/>
                  </a:lnTo>
                  <a:lnTo>
                    <a:pt x="513" y="907"/>
                  </a:lnTo>
                  <a:lnTo>
                    <a:pt x="475" y="710"/>
                  </a:lnTo>
                  <a:lnTo>
                    <a:pt x="469" y="539"/>
                  </a:lnTo>
                  <a:lnTo>
                    <a:pt x="517" y="406"/>
                  </a:lnTo>
                  <a:lnTo>
                    <a:pt x="544" y="363"/>
                  </a:lnTo>
                  <a:lnTo>
                    <a:pt x="528" y="347"/>
                  </a:lnTo>
                  <a:close/>
                </a:path>
              </a:pathLst>
            </a:custGeom>
            <a:solidFill>
              <a:schemeClr val="tx1">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5253451" y="3877973"/>
            <a:ext cx="2590800" cy="2494069"/>
            <a:chOff x="6248400" y="2230331"/>
            <a:chExt cx="2590800" cy="2494069"/>
          </a:xfrm>
        </p:grpSpPr>
        <p:sp>
          <p:nvSpPr>
            <p:cNvPr id="10" name="Rectangle 9"/>
            <p:cNvSpPr/>
            <p:nvPr/>
          </p:nvSpPr>
          <p:spPr bwMode="auto">
            <a:xfrm>
              <a:off x="7924800" y="3810000"/>
              <a:ext cx="914400" cy="914400"/>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ctr" anchorCtr="0" forceAA="0" compatLnSpc="1">
              <a:prstTxWarp prst="textNoShape">
                <a:avLst/>
              </a:prstTxWarp>
              <a:noAutofit/>
            </a:bodyPr>
            <a:lstStyle/>
            <a:p>
              <a:pPr algn="ctr" defTabSz="685848" fontAlgn="base">
                <a:spcBef>
                  <a:spcPct val="0"/>
                </a:spcBef>
                <a:spcAft>
                  <a:spcPct val="0"/>
                </a:spcAft>
              </a:pPr>
              <a:r>
                <a:rPr lang="en-US" sz="1600" spc="-75"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HDFS</a:t>
              </a:r>
              <a:endParaRPr lang="en-US" sz="1600" spc="-75"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6248400" y="2985849"/>
              <a:ext cx="2590800" cy="42791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pc="-50" dirty="0" smtClean="0">
                  <a:solidFill>
                    <a:schemeClr val="tx1"/>
                  </a:solidFill>
                  <a:latin typeface="Segoe UI" pitchFamily="34" charset="0"/>
                  <a:ea typeface="Segoe UI" pitchFamily="34" charset="0"/>
                  <a:cs typeface="Segoe UI" pitchFamily="34" charset="0"/>
                </a:rPr>
                <a:t>SQL SERVER w. Polybase </a:t>
              </a:r>
              <a:endParaRPr lang="en-US" spc="-50" dirty="0">
                <a:solidFill>
                  <a:schemeClr val="tx1"/>
                </a:solidFill>
                <a:latin typeface="Segoe UI" pitchFamily="34" charset="0"/>
                <a:ea typeface="Segoe UI" pitchFamily="34" charset="0"/>
                <a:cs typeface="Segoe UI" pitchFamily="34" charset="0"/>
              </a:endParaRPr>
            </a:p>
          </p:txBody>
        </p:sp>
        <p:sp>
          <p:nvSpPr>
            <p:cNvPr id="12" name="TextBox 11"/>
            <p:cNvSpPr txBox="1"/>
            <p:nvPr/>
          </p:nvSpPr>
          <p:spPr>
            <a:xfrm>
              <a:off x="6533762" y="2230331"/>
              <a:ext cx="1885131" cy="369332"/>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latin typeface="Segoe UI Light" pitchFamily="34" charset="0"/>
                </a:rPr>
                <a:t>T-SQL Queries</a:t>
              </a:r>
            </a:p>
          </p:txBody>
        </p:sp>
        <p:cxnSp>
          <p:nvCxnSpPr>
            <p:cNvPr id="13" name="Straight Connector 12"/>
            <p:cNvCxnSpPr/>
            <p:nvPr/>
          </p:nvCxnSpPr>
          <p:spPr>
            <a:xfrm>
              <a:off x="7467600" y="2667000"/>
              <a:ext cx="0" cy="274320"/>
            </a:xfrm>
            <a:prstGeom prst="line">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82000" y="3459480"/>
              <a:ext cx="0" cy="274320"/>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394713" y="381000"/>
            <a:ext cx="7449538" cy="510585"/>
          </a:xfrm>
          <a:prstGeom prst="rect">
            <a:avLst/>
          </a:prstGeom>
        </p:spPr>
        <p:txBody>
          <a:bodyPr wrap="square" lIns="93278" tIns="46639" rIns="93278" bIns="46639">
            <a:spAutoFit/>
          </a:bodyPr>
          <a:lstStyle/>
          <a:p>
            <a:pPr algn="ctr">
              <a:lnSpc>
                <a:spcPct val="50000"/>
              </a:lnSpc>
              <a:spcBef>
                <a:spcPts val="1836"/>
              </a:spcBef>
            </a:pPr>
            <a:r>
              <a:rPr lang="en-US" sz="4800" i="1" spc="-306" dirty="0" smtClean="0">
                <a:solidFill>
                  <a:srgbClr val="FFFF00"/>
                </a:solidFill>
                <a:latin typeface="Segoe UI" pitchFamily="34" charset="0"/>
              </a:rPr>
              <a:t>But, I am a </a:t>
            </a:r>
            <a:r>
              <a:rPr lang="en-US" sz="4800" i="1" strike="sngStrike" spc="-306" dirty="0" smtClean="0">
                <a:solidFill>
                  <a:srgbClr val="FFFF00"/>
                </a:solidFill>
                <a:latin typeface="Segoe UI" pitchFamily="34" charset="0"/>
              </a:rPr>
              <a:t>“PC </a:t>
            </a:r>
            <a:r>
              <a:rPr lang="en-US" sz="4800" i="1" spc="-306" dirty="0" smtClean="0">
                <a:solidFill>
                  <a:srgbClr val="FFFF00"/>
                </a:solidFill>
                <a:latin typeface="Segoe UI" pitchFamily="34" charset="0"/>
              </a:rPr>
              <a:t>  SQL </a:t>
            </a:r>
            <a:r>
              <a:rPr lang="en-US" sz="4800" i="1" spc="-306" dirty="0">
                <a:solidFill>
                  <a:srgbClr val="FFFF00"/>
                </a:solidFill>
                <a:latin typeface="Segoe UI" pitchFamily="34" charset="0"/>
              </a:rPr>
              <a:t>S</a:t>
            </a:r>
            <a:r>
              <a:rPr lang="en-US" sz="4800" i="1" spc="-306" dirty="0" smtClean="0">
                <a:solidFill>
                  <a:srgbClr val="FFFF00"/>
                </a:solidFill>
                <a:latin typeface="Segoe UI" pitchFamily="34" charset="0"/>
              </a:rPr>
              <a:t>erver”’</a:t>
            </a:r>
            <a:endParaRPr lang="en-US" sz="4800" i="1" spc="-306" dirty="0">
              <a:solidFill>
                <a:srgbClr val="FFFF00"/>
              </a:solidFill>
              <a:latin typeface="Segoe UI" pitchFamily="34" charset="0"/>
            </a:endParaRPr>
          </a:p>
        </p:txBody>
      </p:sp>
      <p:sp>
        <p:nvSpPr>
          <p:cNvPr id="16" name="Freeform 15"/>
          <p:cNvSpPr>
            <a:spLocks/>
          </p:cNvSpPr>
          <p:nvPr/>
        </p:nvSpPr>
        <p:spPr bwMode="auto">
          <a:xfrm rot="60000">
            <a:off x="3802927" y="912153"/>
            <a:ext cx="2358286" cy="137160"/>
          </a:xfrm>
          <a:custGeom>
            <a:avLst/>
            <a:gdLst/>
            <a:ahLst/>
            <a:cxnLst>
              <a:cxn ang="0">
                <a:pos x="3712" y="277"/>
              </a:cxn>
              <a:cxn ang="0">
                <a:pos x="3885" y="381"/>
              </a:cxn>
              <a:cxn ang="0">
                <a:pos x="3823" y="454"/>
              </a:cxn>
              <a:cxn ang="0">
                <a:pos x="3296" y="369"/>
              </a:cxn>
              <a:cxn ang="0">
                <a:pos x="1641" y="430"/>
              </a:cxn>
              <a:cxn ang="0">
                <a:pos x="685" y="651"/>
              </a:cxn>
              <a:cxn ang="0">
                <a:pos x="121" y="847"/>
              </a:cxn>
              <a:cxn ang="0">
                <a:pos x="32" y="777"/>
              </a:cxn>
              <a:cxn ang="0">
                <a:pos x="1275" y="345"/>
              </a:cxn>
              <a:cxn ang="0">
                <a:pos x="3712" y="277"/>
              </a:cxn>
            </a:cxnLst>
            <a:rect l="0" t="0" r="r" b="b"/>
            <a:pathLst>
              <a:path w="3889" h="860">
                <a:moveTo>
                  <a:pt x="3712" y="277"/>
                </a:moveTo>
                <a:cubicBezTo>
                  <a:pt x="3708" y="310"/>
                  <a:pt x="3889" y="348"/>
                  <a:pt x="3885" y="381"/>
                </a:cubicBezTo>
                <a:cubicBezTo>
                  <a:pt x="3864" y="405"/>
                  <a:pt x="3866" y="454"/>
                  <a:pt x="3823" y="454"/>
                </a:cubicBezTo>
                <a:cubicBezTo>
                  <a:pt x="3781" y="454"/>
                  <a:pt x="3472" y="397"/>
                  <a:pt x="3296" y="369"/>
                </a:cubicBezTo>
                <a:cubicBezTo>
                  <a:pt x="2776" y="286"/>
                  <a:pt x="2098" y="340"/>
                  <a:pt x="1641" y="430"/>
                </a:cubicBezTo>
                <a:cubicBezTo>
                  <a:pt x="1323" y="503"/>
                  <a:pt x="949" y="566"/>
                  <a:pt x="685" y="651"/>
                </a:cubicBezTo>
                <a:cubicBezTo>
                  <a:pt x="421" y="735"/>
                  <a:pt x="309" y="781"/>
                  <a:pt x="121" y="847"/>
                </a:cubicBezTo>
                <a:cubicBezTo>
                  <a:pt x="74" y="860"/>
                  <a:pt x="0" y="800"/>
                  <a:pt x="32" y="777"/>
                </a:cubicBezTo>
                <a:cubicBezTo>
                  <a:pt x="144" y="697"/>
                  <a:pt x="805" y="472"/>
                  <a:pt x="1275" y="345"/>
                </a:cubicBezTo>
                <a:cubicBezTo>
                  <a:pt x="1503" y="284"/>
                  <a:pt x="2656" y="0"/>
                  <a:pt x="3712" y="277"/>
                </a:cubicBezTo>
                <a:close/>
              </a:path>
            </a:pathLst>
          </a:custGeom>
          <a:solidFill>
            <a:srgbClr val="FFFF00"/>
          </a:solidFill>
          <a:ln w="9525">
            <a:solidFill>
              <a:srgbClr val="FFFF00"/>
            </a:solidFill>
            <a:round/>
            <a:headEnd/>
            <a:tailEnd/>
          </a:ln>
          <a:effectLst/>
        </p:spPr>
        <p:txBody>
          <a:bodyPr vert="horz" wrap="square" lIns="93249" tIns="46626" rIns="93249" bIns="46626" numCol="1" anchor="t" anchorCtr="0" compatLnSpc="1">
            <a:prstTxWarp prst="textNoShape">
              <a:avLst/>
            </a:prstTxWarp>
          </a:bodyPr>
          <a:lstStyle/>
          <a:p>
            <a:endParaRPr lang="en-US" dirty="0"/>
          </a:p>
        </p:txBody>
      </p:sp>
      <p:sp>
        <p:nvSpPr>
          <p:cNvPr id="2" name="Freeform 1"/>
          <p:cNvSpPr/>
          <p:nvPr/>
        </p:nvSpPr>
        <p:spPr bwMode="auto">
          <a:xfrm>
            <a:off x="4720847" y="3591215"/>
            <a:ext cx="3864830" cy="3072562"/>
          </a:xfrm>
          <a:custGeom>
            <a:avLst/>
            <a:gdLst>
              <a:gd name="connsiteX0" fmla="*/ 1789451 w 3864830"/>
              <a:gd name="connsiteY0" fmla="*/ 177288 h 3072562"/>
              <a:gd name="connsiteX1" fmla="*/ 3373552 w 3864830"/>
              <a:gd name="connsiteY1" fmla="*/ 241682 h 3072562"/>
              <a:gd name="connsiteX2" fmla="*/ 3850071 w 3864830"/>
              <a:gd name="connsiteY2" fmla="*/ 1593964 h 3072562"/>
              <a:gd name="connsiteX3" fmla="*/ 3656888 w 3864830"/>
              <a:gd name="connsiteY3" fmla="*/ 2662910 h 3072562"/>
              <a:gd name="connsiteX4" fmla="*/ 2806882 w 3864830"/>
              <a:gd name="connsiteY4" fmla="*/ 3062155 h 3072562"/>
              <a:gd name="connsiteX5" fmla="*/ 990961 w 3864830"/>
              <a:gd name="connsiteY5" fmla="*/ 2868972 h 3072562"/>
              <a:gd name="connsiteX6" fmla="*/ 128076 w 3864830"/>
              <a:gd name="connsiteY6" fmla="*/ 1980330 h 3072562"/>
              <a:gd name="connsiteX7" fmla="*/ 115197 w 3864830"/>
              <a:gd name="connsiteY7" fmla="*/ 653806 h 3072562"/>
              <a:gd name="connsiteX8" fmla="*/ 1184144 w 3864830"/>
              <a:gd name="connsiteY8" fmla="*/ 61378 h 3072562"/>
              <a:gd name="connsiteX9" fmla="*/ 1905361 w 3864830"/>
              <a:gd name="connsiteY9" fmla="*/ 48499 h 307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4830" h="3072562">
                <a:moveTo>
                  <a:pt x="1789451" y="177288"/>
                </a:moveTo>
                <a:cubicBezTo>
                  <a:pt x="2409783" y="91428"/>
                  <a:pt x="3030115" y="5569"/>
                  <a:pt x="3373552" y="241682"/>
                </a:cubicBezTo>
                <a:cubicBezTo>
                  <a:pt x="3716989" y="477795"/>
                  <a:pt x="3802848" y="1190426"/>
                  <a:pt x="3850071" y="1593964"/>
                </a:cubicBezTo>
                <a:cubicBezTo>
                  <a:pt x="3897294" y="1997502"/>
                  <a:pt x="3830753" y="2418211"/>
                  <a:pt x="3656888" y="2662910"/>
                </a:cubicBezTo>
                <a:cubicBezTo>
                  <a:pt x="3483023" y="2907609"/>
                  <a:pt x="3251203" y="3027811"/>
                  <a:pt x="2806882" y="3062155"/>
                </a:cubicBezTo>
                <a:cubicBezTo>
                  <a:pt x="2362561" y="3096499"/>
                  <a:pt x="1437429" y="3049276"/>
                  <a:pt x="990961" y="2868972"/>
                </a:cubicBezTo>
                <a:cubicBezTo>
                  <a:pt x="544493" y="2688668"/>
                  <a:pt x="274037" y="2349524"/>
                  <a:pt x="128076" y="1980330"/>
                </a:cubicBezTo>
                <a:cubicBezTo>
                  <a:pt x="-17885" y="1611136"/>
                  <a:pt x="-60814" y="973631"/>
                  <a:pt x="115197" y="653806"/>
                </a:cubicBezTo>
                <a:cubicBezTo>
                  <a:pt x="291208" y="333981"/>
                  <a:pt x="885783" y="162262"/>
                  <a:pt x="1184144" y="61378"/>
                </a:cubicBezTo>
                <a:cubicBezTo>
                  <a:pt x="1482505" y="-39507"/>
                  <a:pt x="1693933" y="4496"/>
                  <a:pt x="1905361" y="48499"/>
                </a:cubicBezTo>
              </a:path>
            </a:pathLst>
          </a:custGeom>
          <a:noFill/>
          <a:ln w="571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Rectangle 16"/>
          <p:cNvSpPr/>
          <p:nvPr/>
        </p:nvSpPr>
        <p:spPr>
          <a:xfrm rot="20520840">
            <a:off x="488504" y="4036303"/>
            <a:ext cx="3746047" cy="830997"/>
          </a:xfrm>
          <a:prstGeom prst="rect">
            <a:avLst/>
          </a:prstGeom>
          <a:solidFill>
            <a:srgbClr val="FFFF00"/>
          </a:solidFill>
        </p:spPr>
        <p:txBody>
          <a:bodyPr wrap="square">
            <a:spAutoFit/>
          </a:bodyPr>
          <a:lstStyle/>
          <a:p>
            <a:pPr marL="91440"/>
            <a:r>
              <a:rPr lang="en-US" sz="2400" dirty="0" smtClean="0">
                <a:solidFill>
                  <a:schemeClr val="bg1"/>
                </a:solidFill>
              </a:rPr>
              <a:t>Needless to say don’t ask me how soon</a:t>
            </a:r>
            <a:endParaRPr lang="en-US" sz="2400" b="1" i="1" dirty="0">
              <a:solidFill>
                <a:srgbClr val="CC0000"/>
              </a:solidFill>
            </a:endParaRPr>
          </a:p>
        </p:txBody>
      </p:sp>
    </p:spTree>
    <p:extLst>
      <p:ext uri="{BB962C8B-B14F-4D97-AF65-F5344CB8AC3E}">
        <p14:creationId xmlns:p14="http://schemas.microsoft.com/office/powerpoint/2010/main" val="3143016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627662" y="609600"/>
            <a:ext cx="7449538" cy="510585"/>
          </a:xfrm>
          <a:prstGeom prst="rect">
            <a:avLst/>
          </a:prstGeom>
        </p:spPr>
        <p:txBody>
          <a:bodyPr wrap="square" lIns="93278" tIns="46639" rIns="93278" bIns="46639">
            <a:spAutoFit/>
          </a:bodyPr>
          <a:lstStyle/>
          <a:p>
            <a:pPr algn="ctr">
              <a:lnSpc>
                <a:spcPct val="50000"/>
              </a:lnSpc>
              <a:spcBef>
                <a:spcPts val="1836"/>
              </a:spcBef>
            </a:pPr>
            <a:r>
              <a:rPr lang="en-US" sz="4800" i="1" spc="-306" dirty="0" smtClean="0">
                <a:solidFill>
                  <a:srgbClr val="FFFF00"/>
                </a:solidFill>
                <a:latin typeface="Segoe UI" pitchFamily="34" charset="0"/>
              </a:rPr>
              <a:t>Acknowledgments</a:t>
            </a:r>
            <a:endParaRPr lang="en-US" sz="4800" i="1" spc="-306" dirty="0">
              <a:solidFill>
                <a:srgbClr val="FFFF00"/>
              </a:solidFill>
              <a:latin typeface="Segoe U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38196"/>
            <a:ext cx="2214482" cy="2214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695867"/>
            <a:ext cx="2057400" cy="21945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http://www.cs.purdue.edu/news/images/09Rim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97479">
            <a:off x="3767628" y="1957435"/>
            <a:ext cx="1742380" cy="2387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Rectangle 5"/>
          <p:cNvSpPr/>
          <p:nvPr/>
        </p:nvSpPr>
        <p:spPr>
          <a:xfrm>
            <a:off x="1295400" y="5661615"/>
            <a:ext cx="7449538" cy="510585"/>
          </a:xfrm>
          <a:prstGeom prst="rect">
            <a:avLst/>
          </a:prstGeom>
        </p:spPr>
        <p:txBody>
          <a:bodyPr wrap="square" lIns="93278" tIns="46639" rIns="93278" bIns="46639">
            <a:spAutoFit/>
          </a:bodyPr>
          <a:lstStyle/>
          <a:p>
            <a:pPr algn="ctr">
              <a:lnSpc>
                <a:spcPct val="50000"/>
              </a:lnSpc>
              <a:spcBef>
                <a:spcPts val="1836"/>
              </a:spcBef>
            </a:pPr>
            <a:r>
              <a:rPr lang="en-US" sz="4800" i="1" spc="-306" dirty="0" smtClean="0">
                <a:solidFill>
                  <a:srgbClr val="FFFF00"/>
                </a:solidFill>
                <a:latin typeface="Segoe UI" pitchFamily="34" charset="0"/>
              </a:rPr>
              <a:t>+ many more</a:t>
            </a:r>
            <a:endParaRPr lang="en-US" sz="4800" i="1" spc="-306" dirty="0">
              <a:solidFill>
                <a:srgbClr val="FFFF00"/>
              </a:solidFill>
              <a:latin typeface="Segoe UI" pitchFamily="34" charset="0"/>
            </a:endParaRPr>
          </a:p>
        </p:txBody>
      </p:sp>
      <p:sp>
        <p:nvSpPr>
          <p:cNvPr id="2" name="TextBox 1"/>
          <p:cNvSpPr txBox="1"/>
          <p:nvPr/>
        </p:nvSpPr>
        <p:spPr>
          <a:xfrm>
            <a:off x="983835" y="4038600"/>
            <a:ext cx="1454565"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Segoe UI Light" pitchFamily="34" charset="0"/>
              </a:rPr>
              <a:t>Alan Halverson</a:t>
            </a:r>
          </a:p>
        </p:txBody>
      </p:sp>
      <p:sp>
        <p:nvSpPr>
          <p:cNvPr id="8" name="TextBox 7"/>
          <p:cNvSpPr txBox="1"/>
          <p:nvPr/>
        </p:nvSpPr>
        <p:spPr>
          <a:xfrm>
            <a:off x="6629400" y="4107431"/>
            <a:ext cx="1502014"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Segoe UI Light" pitchFamily="34" charset="0"/>
              </a:rPr>
              <a:t>Srinath Shankar</a:t>
            </a:r>
          </a:p>
        </p:txBody>
      </p:sp>
      <p:sp>
        <p:nvSpPr>
          <p:cNvPr id="9" name="TextBox 8"/>
          <p:cNvSpPr txBox="1"/>
          <p:nvPr/>
        </p:nvSpPr>
        <p:spPr>
          <a:xfrm>
            <a:off x="3763364" y="4676001"/>
            <a:ext cx="1441100"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Segoe UI Light" pitchFamily="34" charset="0"/>
              </a:rPr>
              <a:t>Rimma Nehme</a:t>
            </a:r>
          </a:p>
        </p:txBody>
      </p:sp>
    </p:spTree>
    <p:extLst>
      <p:ext uri="{BB962C8B-B14F-4D97-AF65-F5344CB8AC3E}">
        <p14:creationId xmlns:p14="http://schemas.microsoft.com/office/powerpoint/2010/main" val="4783873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381000"/>
            <a:ext cx="8905874" cy="715926"/>
          </a:xfrm>
        </p:spPr>
        <p:txBody>
          <a:bodyPr>
            <a:noAutofit/>
          </a:bodyPr>
          <a:lstStyle/>
          <a:p>
            <a:r>
              <a:rPr lang="en-US" sz="4000" dirty="0" smtClean="0"/>
              <a:t>HDFS – </a:t>
            </a:r>
            <a:r>
              <a:rPr lang="en-US" sz="4000" dirty="0" err="1" smtClean="0"/>
              <a:t>Hadoop</a:t>
            </a:r>
            <a:r>
              <a:rPr lang="en-US" sz="4000" dirty="0" smtClean="0"/>
              <a:t> Distributed File System</a:t>
            </a:r>
            <a:endParaRPr lang="en-US" sz="4000" dirty="0"/>
          </a:p>
        </p:txBody>
      </p:sp>
      <p:sp>
        <p:nvSpPr>
          <p:cNvPr id="3" name="Content Placeholder 2"/>
          <p:cNvSpPr>
            <a:spLocks noGrp="1"/>
          </p:cNvSpPr>
          <p:nvPr>
            <p:ph idx="1"/>
          </p:nvPr>
        </p:nvSpPr>
        <p:spPr>
          <a:xfrm>
            <a:off x="390526" y="1251305"/>
            <a:ext cx="5095874" cy="4920895"/>
          </a:xfrm>
        </p:spPr>
        <p:txBody>
          <a:bodyPr>
            <a:normAutofit fontScale="92500" lnSpcReduction="10000"/>
          </a:bodyPr>
          <a:lstStyle/>
          <a:p>
            <a:r>
              <a:rPr lang="en-US" dirty="0" smtClean="0"/>
              <a:t>Underpinnings of the entire </a:t>
            </a:r>
            <a:r>
              <a:rPr lang="en-US" dirty="0" err="1" smtClean="0"/>
              <a:t>Hadoop</a:t>
            </a:r>
            <a:r>
              <a:rPr lang="en-US" dirty="0" smtClean="0"/>
              <a:t> ecosystem</a:t>
            </a:r>
          </a:p>
          <a:p>
            <a:r>
              <a:rPr lang="en-US" dirty="0" smtClean="0"/>
              <a:t>HDFS:</a:t>
            </a:r>
          </a:p>
          <a:p>
            <a:pPr lvl="1"/>
            <a:r>
              <a:rPr lang="en-US" dirty="0" smtClean="0">
                <a:solidFill>
                  <a:schemeClr val="accent2">
                    <a:lumMod val="40000"/>
                    <a:lumOff val="60000"/>
                  </a:schemeClr>
                </a:solidFill>
              </a:rPr>
              <a:t>Scalable to 1000s of nodes</a:t>
            </a:r>
          </a:p>
          <a:p>
            <a:pPr lvl="1"/>
            <a:r>
              <a:rPr lang="en-US" dirty="0" smtClean="0">
                <a:solidFill>
                  <a:schemeClr val="accent2">
                    <a:lumMod val="40000"/>
                    <a:lumOff val="60000"/>
                  </a:schemeClr>
                </a:solidFill>
              </a:rPr>
              <a:t>Design assumes that failures (hardware and software) are common</a:t>
            </a:r>
          </a:p>
          <a:p>
            <a:pPr lvl="1"/>
            <a:r>
              <a:rPr lang="en-US" dirty="0" smtClean="0">
                <a:solidFill>
                  <a:schemeClr val="accent2">
                    <a:lumMod val="40000"/>
                    <a:lumOff val="60000"/>
                  </a:schemeClr>
                </a:solidFill>
              </a:rPr>
              <a:t>Targeted towards small numbers of very large files</a:t>
            </a:r>
          </a:p>
          <a:p>
            <a:pPr lvl="1"/>
            <a:r>
              <a:rPr lang="en-US" dirty="0" smtClean="0">
                <a:solidFill>
                  <a:schemeClr val="accent2">
                    <a:lumMod val="40000"/>
                    <a:lumOff val="60000"/>
                  </a:schemeClr>
                </a:solidFill>
              </a:rPr>
              <a:t>Write once, read multiple times</a:t>
            </a:r>
          </a:p>
          <a:p>
            <a:pPr marL="259661" lvl="1" indent="0">
              <a:buNone/>
            </a:pPr>
            <a:endParaRPr lang="en-US" dirty="0" smtClean="0">
              <a:solidFill>
                <a:srgbClr val="FFFF00"/>
              </a:solidFill>
            </a:endParaRPr>
          </a:p>
          <a:p>
            <a:r>
              <a:rPr lang="en-US" dirty="0" smtClean="0"/>
              <a:t>Limitations:</a:t>
            </a:r>
          </a:p>
          <a:p>
            <a:pPr lvl="1"/>
            <a:r>
              <a:rPr lang="en-US" dirty="0" smtClean="0">
                <a:solidFill>
                  <a:schemeClr val="accent2">
                    <a:lumMod val="40000"/>
                    <a:lumOff val="60000"/>
                  </a:schemeClr>
                </a:solidFill>
              </a:rPr>
              <a:t>Block locations and record placement is invisible to higher level components (e.g. MR, Hive, …)</a:t>
            </a:r>
          </a:p>
          <a:p>
            <a:pPr lvl="1"/>
            <a:r>
              <a:rPr lang="en-US" dirty="0" smtClean="0">
                <a:solidFill>
                  <a:schemeClr val="accent2">
                    <a:lumMod val="40000"/>
                    <a:lumOff val="60000"/>
                  </a:schemeClr>
                </a:solidFill>
              </a:rPr>
              <a:t>Makes it impossible to employ many optimizations successfully used by parallel DB systems</a:t>
            </a:r>
          </a:p>
        </p:txBody>
      </p:sp>
      <p:grpSp>
        <p:nvGrpSpPr>
          <p:cNvPr id="11" name="Group 10"/>
          <p:cNvGrpSpPr/>
          <p:nvPr/>
        </p:nvGrpSpPr>
        <p:grpSpPr>
          <a:xfrm>
            <a:off x="5838824" y="2330997"/>
            <a:ext cx="2772833" cy="2612478"/>
            <a:chOff x="6874365" y="2674769"/>
            <a:chExt cx="2932026" cy="2725906"/>
          </a:xfrm>
        </p:grpSpPr>
        <p:sp>
          <p:nvSpPr>
            <p:cNvPr id="12" name="Round Diagonal Corner Rectangle 4"/>
            <p:cNvSpPr/>
            <p:nvPr/>
          </p:nvSpPr>
          <p:spPr>
            <a:xfrm>
              <a:off x="6878762" y="3610011"/>
              <a:ext cx="1363093" cy="1198499"/>
            </a:xfrm>
            <a:prstGeom prst="rect">
              <a:avLst/>
            </a:prstGeom>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l" defTabSz="1066800">
                <a:lnSpc>
                  <a:spcPct val="90000"/>
                </a:lnSpc>
                <a:spcBef>
                  <a:spcPct val="0"/>
                </a:spcBef>
                <a:spcAft>
                  <a:spcPct val="35000"/>
                </a:spcAft>
              </a:pPr>
              <a:endParaRPr lang="en-US" sz="2400" b="1" kern="1200" dirty="0"/>
            </a:p>
          </p:txBody>
        </p:sp>
        <p:sp>
          <p:nvSpPr>
            <p:cNvPr id="13" name="Rectangle 12"/>
            <p:cNvSpPr/>
            <p:nvPr/>
          </p:nvSpPr>
          <p:spPr bwMode="auto">
            <a:xfrm>
              <a:off x="6888287" y="2674769"/>
              <a:ext cx="2918104" cy="2725906"/>
            </a:xfrm>
            <a:prstGeom prst="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ndParaRPr>
            </a:p>
          </p:txBody>
        </p:sp>
        <p:sp>
          <p:nvSpPr>
            <p:cNvPr id="14" name="Round Diagonal Corner Rectangle 13"/>
            <p:cNvSpPr/>
            <p:nvPr/>
          </p:nvSpPr>
          <p:spPr>
            <a:xfrm>
              <a:off x="6874365" y="4692585"/>
              <a:ext cx="2927959" cy="708090"/>
            </a:xfrm>
            <a:prstGeom prst="round2DiagRect">
              <a:avLst>
                <a:gd name="adj1" fmla="val 0"/>
                <a:gd name="adj2" fmla="val 0"/>
              </a:avLst>
            </a:prstGeom>
            <a:solidFill>
              <a:schemeClr val="accent2"/>
            </a:solidFill>
            <a:ln>
              <a:solidFill>
                <a:schemeClr val="accent2"/>
              </a:solid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3600" b="1" dirty="0" smtClean="0">
                  <a:solidFill>
                    <a:schemeClr val="bg1"/>
                  </a:solidFill>
                </a:rPr>
                <a:t>HDFS</a:t>
              </a:r>
              <a:endParaRPr lang="en-US" sz="3600" b="1" dirty="0">
                <a:solidFill>
                  <a:schemeClr val="bg1"/>
                </a:solidFill>
              </a:endParaRPr>
            </a:p>
          </p:txBody>
        </p:sp>
        <p:sp>
          <p:nvSpPr>
            <p:cNvPr id="15" name="Round Diagonal Corner Rectangle 14"/>
            <p:cNvSpPr/>
            <p:nvPr/>
          </p:nvSpPr>
          <p:spPr>
            <a:xfrm>
              <a:off x="6874366" y="3451762"/>
              <a:ext cx="1694556" cy="1240823"/>
            </a:xfrm>
            <a:prstGeom prst="round2DiagRect">
              <a:avLst>
                <a:gd name="adj1" fmla="val 0"/>
                <a:gd name="adj2" fmla="val 0"/>
              </a:avLst>
            </a:prstGeom>
            <a:solidFill>
              <a:schemeClr val="accent1"/>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smtClean="0">
                  <a:solidFill>
                    <a:schemeClr val="bg1"/>
                  </a:solidFill>
                </a:rPr>
                <a:t>Map/</a:t>
              </a:r>
            </a:p>
            <a:p>
              <a:pPr algn="ctr"/>
              <a:r>
                <a:rPr lang="en-US" sz="2200" dirty="0" smtClean="0">
                  <a:solidFill>
                    <a:schemeClr val="bg1"/>
                  </a:solidFill>
                </a:rPr>
                <a:t>Reduce</a:t>
              </a:r>
              <a:endParaRPr lang="en-US" sz="2200" dirty="0">
                <a:solidFill>
                  <a:schemeClr val="bg1"/>
                </a:solidFill>
              </a:endParaRPr>
            </a:p>
          </p:txBody>
        </p:sp>
        <p:grpSp>
          <p:nvGrpSpPr>
            <p:cNvPr id="16" name="Group 15"/>
            <p:cNvGrpSpPr/>
            <p:nvPr/>
          </p:nvGrpSpPr>
          <p:grpSpPr>
            <a:xfrm>
              <a:off x="6874366" y="2674770"/>
              <a:ext cx="1708477" cy="889588"/>
              <a:chOff x="0" y="1947133"/>
              <a:chExt cx="10537972" cy="438291"/>
            </a:xfrm>
            <a:scene3d>
              <a:camera prst="orthographicFront">
                <a:rot lat="0" lon="0" rev="0"/>
              </a:camera>
              <a:lightRig rig="glow" dir="t">
                <a:rot lat="0" lon="0" rev="14100000"/>
              </a:lightRig>
            </a:scene3d>
          </p:grpSpPr>
          <p:sp>
            <p:nvSpPr>
              <p:cNvPr id="20" name="Round Diagonal Corner Rectangle 19"/>
              <p:cNvSpPr/>
              <p:nvPr/>
            </p:nvSpPr>
            <p:spPr>
              <a:xfrm>
                <a:off x="0" y="1947133"/>
                <a:ext cx="10537972" cy="438291"/>
              </a:xfrm>
              <a:prstGeom prst="round2DiagRect">
                <a:avLst>
                  <a:gd name="adj1" fmla="val 0"/>
                  <a:gd name="adj2" fmla="val 0"/>
                </a:avLst>
              </a:prstGeom>
              <a:solidFill>
                <a:schemeClr val="accent3"/>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smtClean="0">
                    <a:solidFill>
                      <a:schemeClr val="bg1"/>
                    </a:solidFill>
                  </a:rPr>
                  <a:t>Hive</a:t>
                </a:r>
                <a:endParaRPr lang="en-US" sz="2200" dirty="0">
                  <a:solidFill>
                    <a:schemeClr val="bg1"/>
                  </a:solidFill>
                </a:endParaRPr>
              </a:p>
            </p:txBody>
          </p:sp>
          <p:sp>
            <p:nvSpPr>
              <p:cNvPr id="21" name="Round Diagonal Corner Rectangle 4"/>
              <p:cNvSpPr/>
              <p:nvPr/>
            </p:nvSpPr>
            <p:spPr>
              <a:xfrm>
                <a:off x="22494" y="1969627"/>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solidFill>
                </a:endParaRPr>
              </a:p>
            </p:txBody>
          </p:sp>
        </p:grpSp>
        <p:grpSp>
          <p:nvGrpSpPr>
            <p:cNvPr id="17" name="Group 16"/>
            <p:cNvGrpSpPr/>
            <p:nvPr/>
          </p:nvGrpSpPr>
          <p:grpSpPr>
            <a:xfrm>
              <a:off x="8262645" y="2674771"/>
              <a:ext cx="1543746" cy="2017814"/>
              <a:chOff x="22494" y="3145764"/>
              <a:chExt cx="8540481" cy="444939"/>
            </a:xfrm>
            <a:scene3d>
              <a:camera prst="orthographicFront">
                <a:rot lat="0" lon="0" rev="0"/>
              </a:camera>
              <a:lightRig rig="glow" dir="t">
                <a:rot lat="0" lon="0" rev="14100000"/>
              </a:lightRig>
            </a:scene3d>
          </p:grpSpPr>
          <p:sp>
            <p:nvSpPr>
              <p:cNvPr id="18" name="Round Diagonal Corner Rectangle 17"/>
              <p:cNvSpPr/>
              <p:nvPr/>
            </p:nvSpPr>
            <p:spPr>
              <a:xfrm>
                <a:off x="1793929" y="3145764"/>
                <a:ext cx="6769046" cy="444939"/>
              </a:xfrm>
              <a:prstGeom prst="round2DiagRect">
                <a:avLst>
                  <a:gd name="adj1" fmla="val 0"/>
                  <a:gd name="adj2" fmla="val 0"/>
                </a:avLst>
              </a:prstGeom>
              <a:solidFill>
                <a:srgbClr val="CC0000"/>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err="1" smtClean="0"/>
                  <a:t>Sqoop</a:t>
                </a:r>
                <a:endParaRPr lang="en-US" sz="2200" dirty="0"/>
              </a:p>
            </p:txBody>
          </p:sp>
          <p:sp>
            <p:nvSpPr>
              <p:cNvPr id="19" name="Round Diagonal Corner Rectangle 4"/>
              <p:cNvSpPr/>
              <p:nvPr/>
            </p:nvSpPr>
            <p:spPr>
              <a:xfrm>
                <a:off x="22494" y="3168258"/>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lumMod val="50000"/>
                    </a:schemeClr>
                  </a:solidFill>
                </a:endParaRPr>
              </a:p>
            </p:txBody>
          </p:sp>
        </p:grpSp>
      </p:grpSp>
      <p:sp>
        <p:nvSpPr>
          <p:cNvPr id="5" name="Rectangle 4"/>
          <p:cNvSpPr/>
          <p:nvPr/>
        </p:nvSpPr>
        <p:spPr bwMode="auto">
          <a:xfrm>
            <a:off x="5811602" y="2330997"/>
            <a:ext cx="2788920" cy="1933850"/>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6" name="Rectangle 5"/>
          <p:cNvSpPr/>
          <p:nvPr/>
        </p:nvSpPr>
        <p:spPr bwMode="auto">
          <a:xfrm>
            <a:off x="5851990" y="4264850"/>
            <a:ext cx="2755821" cy="678625"/>
          </a:xfrm>
          <a:prstGeom prst="rect">
            <a:avLst/>
          </a:prstGeom>
          <a:noFill/>
          <a:ln w="57150"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1020B"/>
              </a:solidFill>
            </a:endParaRPr>
          </a:p>
        </p:txBody>
      </p:sp>
      <p:sp>
        <p:nvSpPr>
          <p:cNvPr id="4" name="Slide Number Placeholder 3"/>
          <p:cNvSpPr>
            <a:spLocks noGrp="1"/>
          </p:cNvSpPr>
          <p:nvPr>
            <p:ph type="sldNum" sz="quarter" idx="12"/>
          </p:nvPr>
        </p:nvSpPr>
        <p:spPr/>
        <p:txBody>
          <a:bodyPr/>
          <a:lstStyle/>
          <a:p>
            <a:fld id="{D238DE23-19AF-4869-9198-2E937C0385B6}" type="slidenum">
              <a:rPr lang="en-US" smtClean="0"/>
              <a:t>6</a:t>
            </a:fld>
            <a:endParaRPr lang="en-US"/>
          </a:p>
        </p:txBody>
      </p:sp>
    </p:spTree>
    <p:extLst>
      <p:ext uri="{BB962C8B-B14F-4D97-AF65-F5344CB8AC3E}">
        <p14:creationId xmlns:p14="http://schemas.microsoft.com/office/powerpoint/2010/main" val="287681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50853" y="914400"/>
            <a:ext cx="2411747" cy="498598"/>
          </a:xfrm>
        </p:spPr>
        <p:txBody>
          <a:bodyPr/>
          <a:lstStyle/>
          <a:p>
            <a:pPr algn="ctr"/>
            <a:r>
              <a:rPr lang="en-US" dirty="0" smtClean="0"/>
              <a:t>Thanks</a:t>
            </a:r>
            <a:endParaRPr lang="en-US" dirty="0"/>
          </a:p>
        </p:txBody>
      </p:sp>
      <p:sp>
        <p:nvSpPr>
          <p:cNvPr id="4" name="Slide Number Placeholder 3"/>
          <p:cNvSpPr>
            <a:spLocks noGrp="1"/>
          </p:cNvSpPr>
          <p:nvPr>
            <p:ph type="sldNum" sz="quarter" idx="12"/>
          </p:nvPr>
        </p:nvSpPr>
        <p:spPr/>
        <p:txBody>
          <a:bodyPr/>
          <a:lstStyle/>
          <a:p>
            <a:fld id="{D238DE23-19AF-4869-9198-2E937C0385B6}" type="slidenum">
              <a:rPr lang="en-US" smtClean="0"/>
              <a:pPr/>
              <a:t>60</a:t>
            </a:fld>
            <a:endParaRPr lang="en-US"/>
          </a:p>
        </p:txBody>
      </p:sp>
      <p:grpSp>
        <p:nvGrpSpPr>
          <p:cNvPr id="7" name="Group 6"/>
          <p:cNvGrpSpPr/>
          <p:nvPr/>
        </p:nvGrpSpPr>
        <p:grpSpPr>
          <a:xfrm>
            <a:off x="2209800" y="1676400"/>
            <a:ext cx="4333875" cy="4200525"/>
            <a:chOff x="2209800" y="1676400"/>
            <a:chExt cx="4333875" cy="4200525"/>
          </a:xfrm>
        </p:grpSpPr>
        <p:grpSp>
          <p:nvGrpSpPr>
            <p:cNvPr id="6" name="Group 5"/>
            <p:cNvGrpSpPr/>
            <p:nvPr/>
          </p:nvGrpSpPr>
          <p:grpSpPr>
            <a:xfrm>
              <a:off x="2209800" y="1676400"/>
              <a:ext cx="4333875" cy="4200525"/>
              <a:chOff x="2209800" y="1676400"/>
              <a:chExt cx="4333875" cy="42005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4333875" cy="42005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rot="16200000">
                <a:off x="2493681" y="4474881"/>
                <a:ext cx="862416" cy="246221"/>
              </a:xfrm>
              <a:prstGeom prst="rect">
                <a:avLst/>
              </a:prstGeom>
              <a:noFill/>
            </p:spPr>
            <p:txBody>
              <a:bodyPr wrap="none" lIns="0" tIns="0" rIns="0" bIns="0" rtlCol="0">
                <a:prstTxWarp prst="textPlain">
                  <a:avLst/>
                </a:prstTxWarp>
                <a:spAutoFit/>
              </a:bodyPr>
              <a:lstStyle/>
              <a:p>
                <a:r>
                  <a:rPr lang="en-US" sz="1600" b="1" dirty="0" smtClean="0">
                    <a:solidFill>
                      <a:schemeClr val="bg1"/>
                    </a:solidFill>
                    <a:latin typeface="Kristen ITC" pitchFamily="66" charset="0"/>
                  </a:rPr>
                  <a:t>Polybase</a:t>
                </a:r>
              </a:p>
            </p:txBody>
          </p:sp>
        </p:gr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07311"/>
              <a:ext cx="1638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777021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Node Types</a:t>
            </a:r>
            <a:endParaRPr lang="en-US" dirty="0"/>
          </a:p>
        </p:txBody>
      </p:sp>
      <p:sp>
        <p:nvSpPr>
          <p:cNvPr id="3" name="Content Placeholder 2"/>
          <p:cNvSpPr>
            <a:spLocks noGrp="1"/>
          </p:cNvSpPr>
          <p:nvPr>
            <p:ph idx="1"/>
          </p:nvPr>
        </p:nvSpPr>
        <p:spPr>
          <a:xfrm>
            <a:off x="438150" y="1000125"/>
            <a:ext cx="7962899" cy="5576874"/>
          </a:xfrm>
        </p:spPr>
        <p:txBody>
          <a:bodyPr>
            <a:normAutofit fontScale="92500" lnSpcReduction="10000"/>
          </a:bodyPr>
          <a:lstStyle/>
          <a:p>
            <a:r>
              <a:rPr lang="en-US" b="1" i="1" dirty="0" err="1" smtClean="0">
                <a:solidFill>
                  <a:srgbClr val="FFFF00"/>
                </a:solidFill>
              </a:rPr>
              <a:t>NameNode</a:t>
            </a:r>
            <a:r>
              <a:rPr lang="en-US" i="1" dirty="0" smtClean="0">
                <a:solidFill>
                  <a:srgbClr val="FFFF00"/>
                </a:solidFill>
              </a:rPr>
              <a:t> </a:t>
            </a:r>
            <a:r>
              <a:rPr lang="en-US" i="1" dirty="0" smtClean="0"/>
              <a:t>– </a:t>
            </a:r>
            <a:r>
              <a:rPr lang="en-US" dirty="0" smtClean="0"/>
              <a:t>one instance per cluster</a:t>
            </a:r>
          </a:p>
          <a:p>
            <a:pPr lvl="1"/>
            <a:r>
              <a:rPr lang="en-US" dirty="0" smtClean="0">
                <a:solidFill>
                  <a:srgbClr val="92D050"/>
                </a:solidFill>
              </a:rPr>
              <a:t>Responsible for </a:t>
            </a:r>
            <a:r>
              <a:rPr lang="en-US" dirty="0" err="1" smtClean="0">
                <a:solidFill>
                  <a:srgbClr val="92D050"/>
                </a:solidFill>
              </a:rPr>
              <a:t>filesystem</a:t>
            </a:r>
            <a:r>
              <a:rPr lang="en-US" dirty="0" smtClean="0">
                <a:solidFill>
                  <a:srgbClr val="92D050"/>
                </a:solidFill>
              </a:rPr>
              <a:t> metadata operations on cluster, replication and locations of file blocks</a:t>
            </a:r>
            <a:r>
              <a:rPr lang="en-US" dirty="0" smtClean="0"/>
              <a:t> </a:t>
            </a:r>
          </a:p>
          <a:p>
            <a:pPr marL="57150" indent="0">
              <a:buNone/>
            </a:pPr>
            <a:endParaRPr lang="en-US" dirty="0" smtClean="0"/>
          </a:p>
          <a:p>
            <a:pPr marL="57150" indent="0">
              <a:buNone/>
            </a:pPr>
            <a:endParaRPr lang="en-US" dirty="0"/>
          </a:p>
          <a:p>
            <a:pPr marL="57150" indent="0">
              <a:buNone/>
            </a:pPr>
            <a:endParaRPr lang="en-US" dirty="0" smtClean="0"/>
          </a:p>
          <a:p>
            <a:pPr marL="57150" indent="0">
              <a:buNone/>
            </a:pPr>
            <a:endParaRPr lang="en-US" dirty="0" smtClean="0"/>
          </a:p>
          <a:p>
            <a:r>
              <a:rPr lang="en-US" b="1" i="1" dirty="0" smtClean="0">
                <a:solidFill>
                  <a:srgbClr val="FFFF00"/>
                </a:solidFill>
              </a:rPr>
              <a:t>Backup Node</a:t>
            </a:r>
            <a:r>
              <a:rPr lang="en-US" i="1" dirty="0" smtClean="0">
                <a:solidFill>
                  <a:srgbClr val="FFFF00"/>
                </a:solidFill>
              </a:rPr>
              <a:t> </a:t>
            </a:r>
            <a:r>
              <a:rPr lang="en-US" i="1" dirty="0" smtClean="0"/>
              <a:t>– </a:t>
            </a:r>
            <a:r>
              <a:rPr lang="en-US" dirty="0" smtClean="0"/>
              <a:t>responsible for backup of </a:t>
            </a:r>
            <a:r>
              <a:rPr lang="en-US" dirty="0" err="1" smtClean="0"/>
              <a:t>NameNode</a:t>
            </a:r>
            <a:endParaRPr lang="en-US" dirty="0"/>
          </a:p>
          <a:p>
            <a:endParaRPr lang="en-US" dirty="0" smtClean="0"/>
          </a:p>
          <a:p>
            <a:endParaRPr lang="en-US" dirty="0" smtClean="0"/>
          </a:p>
          <a:p>
            <a:pPr marL="57150" indent="0">
              <a:buNone/>
            </a:pPr>
            <a:endParaRPr lang="en-US" i="1" dirty="0" smtClean="0"/>
          </a:p>
          <a:p>
            <a:pPr marL="57150" indent="0">
              <a:buNone/>
            </a:pPr>
            <a:endParaRPr lang="en-US" i="1" dirty="0" smtClean="0"/>
          </a:p>
          <a:p>
            <a:r>
              <a:rPr lang="en-US" b="1" i="1" dirty="0" err="1" smtClean="0">
                <a:solidFill>
                  <a:srgbClr val="FFFF00"/>
                </a:solidFill>
              </a:rPr>
              <a:t>DataNodes</a:t>
            </a:r>
            <a:r>
              <a:rPr lang="en-US" i="1" dirty="0" smtClean="0">
                <a:solidFill>
                  <a:srgbClr val="A50021"/>
                </a:solidFill>
              </a:rPr>
              <a:t> </a:t>
            </a:r>
            <a:r>
              <a:rPr lang="en-US" i="1" dirty="0"/>
              <a:t>– </a:t>
            </a:r>
            <a:r>
              <a:rPr lang="en-US" dirty="0"/>
              <a:t>one instance on each node of the </a:t>
            </a:r>
            <a:r>
              <a:rPr lang="en-US" dirty="0" smtClean="0"/>
              <a:t>cluster</a:t>
            </a:r>
          </a:p>
          <a:p>
            <a:pPr lvl="1"/>
            <a:r>
              <a:rPr lang="en-US" dirty="0" smtClean="0">
                <a:solidFill>
                  <a:srgbClr val="92D050"/>
                </a:solidFill>
              </a:rPr>
              <a:t>Responsible for storage of file blocks</a:t>
            </a:r>
          </a:p>
          <a:p>
            <a:pPr lvl="1"/>
            <a:r>
              <a:rPr lang="en-US" dirty="0" smtClean="0">
                <a:solidFill>
                  <a:srgbClr val="92D050"/>
                </a:solidFill>
              </a:rPr>
              <a:t>Serving actual file data to client</a:t>
            </a:r>
          </a:p>
          <a:p>
            <a:pPr lvl="1"/>
            <a:endParaRPr lang="en-US" dirty="0"/>
          </a:p>
          <a:p>
            <a:pPr marL="514350" lvl="1" indent="0">
              <a:buNone/>
            </a:pPr>
            <a:r>
              <a:rPr lang="en-US" dirty="0"/>
              <a:t> </a:t>
            </a:r>
            <a:r>
              <a:rPr lang="en-US" dirty="0" smtClean="0"/>
              <a:t>   </a:t>
            </a:r>
          </a:p>
          <a:p>
            <a:pPr marL="514350" lvl="1" indent="0">
              <a:buNone/>
            </a:pPr>
            <a:endParaRPr lang="en-US" dirty="0"/>
          </a:p>
          <a:p>
            <a:pPr marL="514350" lvl="1" indent="0">
              <a:buNone/>
            </a:pPr>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7</a:t>
            </a:fld>
            <a:endParaRPr lang="en-US" dirty="0"/>
          </a:p>
        </p:txBody>
      </p:sp>
      <p:grpSp>
        <p:nvGrpSpPr>
          <p:cNvPr id="5" name="Group 4"/>
          <p:cNvGrpSpPr/>
          <p:nvPr/>
        </p:nvGrpSpPr>
        <p:grpSpPr>
          <a:xfrm>
            <a:off x="3333746" y="2270590"/>
            <a:ext cx="2810256" cy="628651"/>
            <a:chOff x="3333746" y="2270590"/>
            <a:chExt cx="2810256" cy="628651"/>
          </a:xfrm>
        </p:grpSpPr>
        <p:sp>
          <p:nvSpPr>
            <p:cNvPr id="80" name="Rounded Rectangle 79"/>
            <p:cNvSpPr/>
            <p:nvPr/>
          </p:nvSpPr>
          <p:spPr bwMode="auto">
            <a:xfrm>
              <a:off x="3333746" y="2270590"/>
              <a:ext cx="1657350" cy="628651"/>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1020B"/>
                  </a:solidFill>
                  <a:effectLst/>
                  <a:latin typeface="+mj-lt"/>
                </a:rPr>
                <a:t>NameNode</a:t>
              </a:r>
              <a:endParaRPr kumimoji="0" lang="en-US" b="1" i="0" u="none" strike="noStrike" cap="none" normalizeH="0" baseline="0" dirty="0">
                <a:ln>
                  <a:noFill/>
                </a:ln>
                <a:solidFill>
                  <a:srgbClr val="01020B"/>
                </a:solidFill>
                <a:effectLst/>
                <a:latin typeface="+mj-lt"/>
              </a:endParaRPr>
            </a:p>
          </p:txBody>
        </p:sp>
        <p:sp>
          <p:nvSpPr>
            <p:cNvPr id="93" name="TextBox 92"/>
            <p:cNvSpPr txBox="1"/>
            <p:nvPr/>
          </p:nvSpPr>
          <p:spPr>
            <a:xfrm>
              <a:off x="5153025" y="2400249"/>
              <a:ext cx="990977"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800" dirty="0" smtClean="0">
                  <a:solidFill>
                    <a:srgbClr val="FFFF00"/>
                  </a:solidFill>
                  <a:latin typeface="Segoe Script" pitchFamily="34" charset="0"/>
                  <a:ea typeface="Gungsuh" pitchFamily="18" charset="-127"/>
                </a:rPr>
                <a:t>Master</a:t>
              </a:r>
            </a:p>
          </p:txBody>
        </p:sp>
      </p:grpSp>
      <p:grpSp>
        <p:nvGrpSpPr>
          <p:cNvPr id="6" name="Group 5"/>
          <p:cNvGrpSpPr/>
          <p:nvPr/>
        </p:nvGrpSpPr>
        <p:grpSpPr>
          <a:xfrm>
            <a:off x="2288774" y="4036355"/>
            <a:ext cx="5757628" cy="463086"/>
            <a:chOff x="2288774" y="4036355"/>
            <a:chExt cx="5757628" cy="463086"/>
          </a:xfrm>
        </p:grpSpPr>
        <p:sp>
          <p:nvSpPr>
            <p:cNvPr id="81" name="Rounded Rectangle 80"/>
            <p:cNvSpPr/>
            <p:nvPr/>
          </p:nvSpPr>
          <p:spPr bwMode="auto">
            <a:xfrm>
              <a:off x="4886323" y="4036355"/>
              <a:ext cx="1657350" cy="438151"/>
            </a:xfrm>
            <a:prstGeom prst="roundRect">
              <a:avLst/>
            </a:prstGeom>
            <a:ln>
              <a:headEnd type="none" w="med" len="med"/>
              <a:tailEnd type="none" w="med" len="med"/>
            </a:ln>
          </p:spPr>
          <p:style>
            <a:lnRef idx="1">
              <a:schemeClr val="dk1"/>
            </a:lnRef>
            <a:fillRef idx="1002">
              <a:schemeClr val="lt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1020B"/>
                  </a:solidFill>
                  <a:effectLst/>
                  <a:latin typeface="+mj-lt"/>
                </a:rPr>
                <a:t>BackupNode</a:t>
              </a:r>
              <a:endParaRPr kumimoji="0" lang="en-US" b="1" i="0" u="none" strike="noStrike" cap="none" normalizeH="0" baseline="0" dirty="0">
                <a:ln>
                  <a:noFill/>
                </a:ln>
                <a:solidFill>
                  <a:srgbClr val="01020B"/>
                </a:solidFill>
                <a:effectLst/>
                <a:latin typeface="+mj-lt"/>
              </a:endParaRPr>
            </a:p>
          </p:txBody>
        </p:sp>
        <p:sp>
          <p:nvSpPr>
            <p:cNvPr id="82" name="Rounded Rectangle 81"/>
            <p:cNvSpPr/>
            <p:nvPr/>
          </p:nvSpPr>
          <p:spPr bwMode="auto">
            <a:xfrm>
              <a:off x="2288774" y="4061290"/>
              <a:ext cx="1921276" cy="438151"/>
            </a:xfrm>
            <a:prstGeom prst="roundRect">
              <a:avLst/>
            </a:prstGeom>
            <a:ln>
              <a:headEnd type="none" w="med" len="med"/>
              <a:tailEnd type="none" w="med" len="med"/>
            </a:ln>
          </p:spPr>
          <p:style>
            <a:lnRef idx="1">
              <a:schemeClr val="dk1"/>
            </a:lnRef>
            <a:fillRef idx="1002">
              <a:schemeClr val="lt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bg1"/>
                  </a:solidFill>
                  <a:latin typeface="+mj-lt"/>
                </a:rPr>
                <a:t>CheckpointNode</a:t>
              </a:r>
              <a:endParaRPr kumimoji="0" lang="en-US" b="1" i="0" u="none" strike="noStrike" cap="none" normalizeH="0" baseline="0" dirty="0">
                <a:ln>
                  <a:noFill/>
                </a:ln>
                <a:solidFill>
                  <a:schemeClr val="bg1"/>
                </a:solidFill>
                <a:latin typeface="+mj-lt"/>
              </a:endParaRPr>
            </a:p>
          </p:txBody>
        </p:sp>
        <p:sp>
          <p:nvSpPr>
            <p:cNvPr id="94" name="TextBox 93"/>
            <p:cNvSpPr txBox="1"/>
            <p:nvPr/>
          </p:nvSpPr>
          <p:spPr>
            <a:xfrm>
              <a:off x="4333873" y="4099339"/>
              <a:ext cx="436338"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800" dirty="0" smtClean="0">
                  <a:solidFill>
                    <a:srgbClr val="FFFF00"/>
                  </a:solidFill>
                  <a:latin typeface="Segoe Script" pitchFamily="34" charset="0"/>
                  <a:ea typeface="Gungsuh" pitchFamily="18" charset="-127"/>
                </a:rPr>
                <a:t>or</a:t>
              </a:r>
            </a:p>
          </p:txBody>
        </p:sp>
        <p:sp>
          <p:nvSpPr>
            <p:cNvPr id="95" name="TextBox 94"/>
            <p:cNvSpPr txBox="1"/>
            <p:nvPr/>
          </p:nvSpPr>
          <p:spPr>
            <a:xfrm>
              <a:off x="6667498" y="4099339"/>
              <a:ext cx="1378904"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800" dirty="0" smtClean="0">
                  <a:solidFill>
                    <a:srgbClr val="FF9900"/>
                  </a:solidFill>
                  <a:latin typeface="Segoe Script" pitchFamily="34" charset="0"/>
                  <a:ea typeface="Gungsuh" pitchFamily="18" charset="-127"/>
                </a:rPr>
                <a:t>(backups)</a:t>
              </a:r>
            </a:p>
          </p:txBody>
        </p:sp>
      </p:grpSp>
      <p:sp>
        <p:nvSpPr>
          <p:cNvPr id="99" name="Freeform 98"/>
          <p:cNvSpPr/>
          <p:nvPr/>
        </p:nvSpPr>
        <p:spPr>
          <a:xfrm>
            <a:off x="6144002" y="2584915"/>
            <a:ext cx="2568243" cy="1587035"/>
          </a:xfrm>
          <a:custGeom>
            <a:avLst/>
            <a:gdLst>
              <a:gd name="connsiteX0" fmla="*/ 1628775 w 2206670"/>
              <a:gd name="connsiteY0" fmla="*/ 1514475 h 1514475"/>
              <a:gd name="connsiteX1" fmla="*/ 2114550 w 2206670"/>
              <a:gd name="connsiteY1" fmla="*/ 466725 h 1514475"/>
              <a:gd name="connsiteX2" fmla="*/ 0 w 2206670"/>
              <a:gd name="connsiteY2" fmla="*/ 0 h 1514475"/>
            </a:gdLst>
            <a:ahLst/>
            <a:cxnLst>
              <a:cxn ang="0">
                <a:pos x="connsiteX0" y="connsiteY0"/>
              </a:cxn>
              <a:cxn ang="0">
                <a:pos x="connsiteX1" y="connsiteY1"/>
              </a:cxn>
              <a:cxn ang="0">
                <a:pos x="connsiteX2" y="connsiteY2"/>
              </a:cxn>
            </a:cxnLst>
            <a:rect l="l" t="t" r="r" b="b"/>
            <a:pathLst>
              <a:path w="2206670" h="1514475">
                <a:moveTo>
                  <a:pt x="1628775" y="1514475"/>
                </a:moveTo>
                <a:cubicBezTo>
                  <a:pt x="2007393" y="1116806"/>
                  <a:pt x="2386012" y="719137"/>
                  <a:pt x="2114550" y="466725"/>
                </a:cubicBezTo>
                <a:cubicBezTo>
                  <a:pt x="1843088" y="214313"/>
                  <a:pt x="921544" y="107156"/>
                  <a:pt x="0" y="0"/>
                </a:cubicBez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grpSp>
        <p:nvGrpSpPr>
          <p:cNvPr id="115" name="Group 114"/>
          <p:cNvGrpSpPr/>
          <p:nvPr/>
        </p:nvGrpSpPr>
        <p:grpSpPr>
          <a:xfrm>
            <a:off x="5532207" y="5405425"/>
            <a:ext cx="1676401" cy="1200148"/>
            <a:chOff x="3228974" y="5414958"/>
            <a:chExt cx="1676401" cy="1200148"/>
          </a:xfrm>
        </p:grpSpPr>
        <p:grpSp>
          <p:nvGrpSpPr>
            <p:cNvPr id="83" name="Group 82"/>
            <p:cNvGrpSpPr/>
            <p:nvPr/>
          </p:nvGrpSpPr>
          <p:grpSpPr>
            <a:xfrm>
              <a:off x="3228974" y="5414958"/>
              <a:ext cx="1333501" cy="904875"/>
              <a:chOff x="876299" y="4552950"/>
              <a:chExt cx="1333501" cy="904875"/>
            </a:xfrm>
          </p:grpSpPr>
          <p:sp>
            <p:nvSpPr>
              <p:cNvPr id="84" name="Rounded Rectangle 83"/>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1020B"/>
                    </a:solidFill>
                    <a:effectLst/>
                    <a:latin typeface="+mj-lt"/>
                  </a:rPr>
                  <a:t>DataNode</a:t>
                </a:r>
                <a:endParaRPr kumimoji="0" lang="en-US" sz="1600" b="0" i="0" u="none" strike="noStrike" cap="none" normalizeH="0" baseline="0" dirty="0">
                  <a:ln>
                    <a:noFill/>
                  </a:ln>
                  <a:solidFill>
                    <a:srgbClr val="01020B"/>
                  </a:solidFill>
                  <a:effectLst/>
                  <a:latin typeface="+mj-lt"/>
                </a:endParaRPr>
              </a:p>
            </p:txBody>
          </p:sp>
          <p:sp>
            <p:nvSpPr>
              <p:cNvPr id="85" name="Rounded Rectangle 84"/>
              <p:cNvSpPr/>
              <p:nvPr/>
            </p:nvSpPr>
            <p:spPr bwMode="auto">
              <a:xfrm>
                <a:off x="1076325" y="5043487"/>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86" name="Rounded Rectangle 85"/>
              <p:cNvSpPr/>
              <p:nvPr/>
            </p:nvSpPr>
            <p:spPr bwMode="auto">
              <a:xfrm>
                <a:off x="1404937" y="5043487"/>
                <a:ext cx="276225" cy="276225"/>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87" name="Rounded Rectangle 86"/>
              <p:cNvSpPr/>
              <p:nvPr/>
            </p:nvSpPr>
            <p:spPr bwMode="auto">
              <a:xfrm>
                <a:off x="1743073" y="5043486"/>
                <a:ext cx="276225" cy="27622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grpSp>
        <p:grpSp>
          <p:nvGrpSpPr>
            <p:cNvPr id="100" name="Group 99"/>
            <p:cNvGrpSpPr/>
            <p:nvPr/>
          </p:nvGrpSpPr>
          <p:grpSpPr>
            <a:xfrm>
              <a:off x="3327173" y="5495918"/>
              <a:ext cx="1333501" cy="904875"/>
              <a:chOff x="876299" y="4552950"/>
              <a:chExt cx="1333501" cy="904875"/>
            </a:xfrm>
          </p:grpSpPr>
          <p:sp>
            <p:nvSpPr>
              <p:cNvPr id="101" name="Rounded Rectangle 100"/>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1020B"/>
                    </a:solidFill>
                    <a:effectLst/>
                    <a:latin typeface="+mj-lt"/>
                  </a:rPr>
                  <a:t>DataNode</a:t>
                </a:r>
                <a:endParaRPr kumimoji="0" lang="en-US" sz="1600" b="0" i="0" u="none" strike="noStrike" cap="none" normalizeH="0" baseline="0" dirty="0">
                  <a:ln>
                    <a:noFill/>
                  </a:ln>
                  <a:solidFill>
                    <a:srgbClr val="01020B"/>
                  </a:solidFill>
                  <a:effectLst/>
                  <a:latin typeface="+mj-lt"/>
                </a:endParaRPr>
              </a:p>
            </p:txBody>
          </p:sp>
          <p:sp>
            <p:nvSpPr>
              <p:cNvPr id="102" name="Rounded Rectangle 101"/>
              <p:cNvSpPr/>
              <p:nvPr/>
            </p:nvSpPr>
            <p:spPr bwMode="auto">
              <a:xfrm>
                <a:off x="1076325" y="5043487"/>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03" name="Rounded Rectangle 102"/>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04" name="Rounded Rectangle 103"/>
              <p:cNvSpPr/>
              <p:nvPr/>
            </p:nvSpPr>
            <p:spPr bwMode="auto">
              <a:xfrm>
                <a:off x="1743073" y="5043486"/>
                <a:ext cx="276225" cy="27622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grpSp>
        <p:grpSp>
          <p:nvGrpSpPr>
            <p:cNvPr id="105" name="Group 104"/>
            <p:cNvGrpSpPr/>
            <p:nvPr/>
          </p:nvGrpSpPr>
          <p:grpSpPr>
            <a:xfrm>
              <a:off x="3436710" y="5591169"/>
              <a:ext cx="1333501" cy="904875"/>
              <a:chOff x="876299" y="4552950"/>
              <a:chExt cx="1333501" cy="904875"/>
            </a:xfrm>
          </p:grpSpPr>
          <p:sp>
            <p:nvSpPr>
              <p:cNvPr id="106" name="Rounded Rectangle 105"/>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1020B"/>
                    </a:solidFill>
                    <a:effectLst/>
                    <a:latin typeface="+mj-lt"/>
                  </a:rPr>
                  <a:t>DataNode</a:t>
                </a:r>
                <a:endParaRPr kumimoji="0" lang="en-US" sz="1600" b="0" i="0" u="none" strike="noStrike" cap="none" normalizeH="0" baseline="0" dirty="0">
                  <a:ln>
                    <a:noFill/>
                  </a:ln>
                  <a:solidFill>
                    <a:srgbClr val="01020B"/>
                  </a:solidFill>
                  <a:effectLst/>
                  <a:latin typeface="+mj-lt"/>
                </a:endParaRPr>
              </a:p>
            </p:txBody>
          </p:sp>
          <p:sp>
            <p:nvSpPr>
              <p:cNvPr id="107" name="Rounded Rectangle 106"/>
              <p:cNvSpPr/>
              <p:nvPr/>
            </p:nvSpPr>
            <p:spPr bwMode="auto">
              <a:xfrm>
                <a:off x="1076325" y="5043487"/>
                <a:ext cx="276225" cy="276225"/>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08" name="Rounded Rectangle 107"/>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09" name="Rounded Rectangle 108"/>
              <p:cNvSpPr/>
              <p:nvPr/>
            </p:nvSpPr>
            <p:spPr bwMode="auto">
              <a:xfrm>
                <a:off x="1743073" y="5043486"/>
                <a:ext cx="276225" cy="2762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grpSp>
        <p:grpSp>
          <p:nvGrpSpPr>
            <p:cNvPr id="110" name="Group 109"/>
            <p:cNvGrpSpPr/>
            <p:nvPr/>
          </p:nvGrpSpPr>
          <p:grpSpPr>
            <a:xfrm>
              <a:off x="3571874" y="5710231"/>
              <a:ext cx="1333501" cy="904875"/>
              <a:chOff x="876299" y="4552950"/>
              <a:chExt cx="1333501" cy="904875"/>
            </a:xfrm>
          </p:grpSpPr>
          <p:sp>
            <p:nvSpPr>
              <p:cNvPr id="111" name="Rounded Rectangle 110"/>
              <p:cNvSpPr/>
              <p:nvPr/>
            </p:nvSpPr>
            <p:spPr bwMode="auto">
              <a:xfrm>
                <a:off x="876299" y="4552950"/>
                <a:ext cx="1333501" cy="904875"/>
              </a:xfrm>
              <a:prstGeom prst="roundRect">
                <a:avLst/>
              </a:prstGeom>
              <a:ln>
                <a:solidFill>
                  <a:schemeClr val="bg1">
                    <a:lumMod val="50000"/>
                  </a:schemeClr>
                </a:solidFill>
                <a:headEnd type="none" w="med" len="med"/>
                <a:tailEnd type="none" w="med" len="med"/>
              </a:ln>
            </p:spPr>
            <p:style>
              <a:lnRef idx="1">
                <a:schemeClr val="accent1"/>
              </a:lnRef>
              <a:fillRef idx="1003">
                <a:schemeClr val="lt2"/>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err="1" smtClean="0">
                    <a:ln>
                      <a:noFill/>
                    </a:ln>
                    <a:solidFill>
                      <a:srgbClr val="01020B"/>
                    </a:solidFill>
                    <a:effectLst/>
                    <a:latin typeface="+mj-lt"/>
                  </a:rPr>
                  <a:t>DataNode</a:t>
                </a:r>
                <a:endParaRPr kumimoji="0" lang="en-US" sz="1600" i="0" u="none" strike="noStrike" cap="none" normalizeH="0" baseline="0" dirty="0">
                  <a:ln>
                    <a:noFill/>
                  </a:ln>
                  <a:solidFill>
                    <a:srgbClr val="01020B"/>
                  </a:solidFill>
                  <a:effectLst/>
                  <a:latin typeface="+mj-lt"/>
                </a:endParaRPr>
              </a:p>
            </p:txBody>
          </p:sp>
          <p:sp>
            <p:nvSpPr>
              <p:cNvPr id="112" name="Rounded Rectangle 111"/>
              <p:cNvSpPr/>
              <p:nvPr/>
            </p:nvSpPr>
            <p:spPr bwMode="auto">
              <a:xfrm>
                <a:off x="1076325" y="5043487"/>
                <a:ext cx="276225" cy="27622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13" name="Rounded Rectangle 112"/>
              <p:cNvSpPr/>
              <p:nvPr/>
            </p:nvSpPr>
            <p:spPr bwMode="auto">
              <a:xfrm>
                <a:off x="1404937" y="5043487"/>
                <a:ext cx="276225" cy="27622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114" name="Rounded Rectangle 113"/>
              <p:cNvSpPr/>
              <p:nvPr/>
            </p:nvSpPr>
            <p:spPr bwMode="auto">
              <a:xfrm>
                <a:off x="1743073" y="5043486"/>
                <a:ext cx="276225" cy="27622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grpSp>
      </p:grpSp>
      <p:sp>
        <p:nvSpPr>
          <p:cNvPr id="116" name="TextBox 115"/>
          <p:cNvSpPr txBox="1"/>
          <p:nvPr/>
        </p:nvSpPr>
        <p:spPr>
          <a:xfrm>
            <a:off x="7356949" y="5905472"/>
            <a:ext cx="931665"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800" b="1" dirty="0" smtClean="0">
                <a:solidFill>
                  <a:srgbClr val="FFFF00"/>
                </a:solidFill>
                <a:latin typeface="Segoe Script" pitchFamily="34" charset="0"/>
              </a:rPr>
              <a:t>Slaves</a:t>
            </a:r>
          </a:p>
        </p:txBody>
      </p:sp>
    </p:spTree>
    <p:extLst>
      <p:ext uri="{BB962C8B-B14F-4D97-AF65-F5344CB8AC3E}">
        <p14:creationId xmlns:p14="http://schemas.microsoft.com/office/powerpoint/2010/main" val="3804904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5" end="15"/>
                                            </p:txEl>
                                          </p:spTgt>
                                        </p:tgtEl>
                                        <p:attrNameLst>
                                          <p:attrName>style.visibility</p:attrName>
                                        </p:attrNameLst>
                                      </p:cBhvr>
                                      <p:to>
                                        <p:strVal val="visible"/>
                                      </p:to>
                                    </p:set>
                                    <p:animEffect transition="in" filter="fade">
                                      <p:cBhvr>
                                        <p:cTn id="38" dur="500"/>
                                        <p:tgtEl>
                                          <p:spTgt spid="3">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500"/>
                                        <p:tgtEl>
                                          <p:spTgt spid="1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9" grpId="0" animBg="1"/>
      <p:bldP spid="1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381000"/>
            <a:ext cx="8905874" cy="715926"/>
          </a:xfrm>
        </p:spPr>
        <p:txBody>
          <a:bodyPr>
            <a:noAutofit/>
          </a:bodyPr>
          <a:lstStyle/>
          <a:p>
            <a:r>
              <a:rPr lang="en-US" sz="4000" dirty="0" err="1" smtClean="0"/>
              <a:t>Hadoop</a:t>
            </a:r>
            <a:r>
              <a:rPr lang="en-US" sz="4000" dirty="0" smtClean="0"/>
              <a:t> </a:t>
            </a:r>
            <a:r>
              <a:rPr lang="en-US" sz="4000" dirty="0" err="1" smtClean="0"/>
              <a:t>MapReduce</a:t>
            </a:r>
            <a:r>
              <a:rPr lang="en-US" sz="4000" dirty="0" smtClean="0"/>
              <a:t> (MR)</a:t>
            </a:r>
            <a:endParaRPr lang="en-US" sz="4000" dirty="0"/>
          </a:p>
        </p:txBody>
      </p:sp>
      <p:sp>
        <p:nvSpPr>
          <p:cNvPr id="3" name="Content Placeholder 2"/>
          <p:cNvSpPr>
            <a:spLocks noGrp="1"/>
          </p:cNvSpPr>
          <p:nvPr>
            <p:ph idx="1"/>
          </p:nvPr>
        </p:nvSpPr>
        <p:spPr>
          <a:xfrm>
            <a:off x="390526" y="1251305"/>
            <a:ext cx="5400674" cy="5301895"/>
          </a:xfrm>
        </p:spPr>
        <p:txBody>
          <a:bodyPr>
            <a:normAutofit/>
          </a:bodyPr>
          <a:lstStyle/>
          <a:p>
            <a:r>
              <a:rPr lang="en-US" dirty="0"/>
              <a:t>Programming framework (library and runtime) </a:t>
            </a:r>
            <a:r>
              <a:rPr lang="en-US" dirty="0" smtClean="0"/>
              <a:t>for </a:t>
            </a:r>
            <a:r>
              <a:rPr lang="en-US" dirty="0"/>
              <a:t>analyzing data sets stored in HDFS</a:t>
            </a:r>
          </a:p>
          <a:p>
            <a:r>
              <a:rPr lang="en-US" dirty="0" err="1"/>
              <a:t>MapReduce</a:t>
            </a:r>
            <a:r>
              <a:rPr lang="en-US" dirty="0"/>
              <a:t> jobs are composed of </a:t>
            </a:r>
            <a:r>
              <a:rPr lang="en-US" dirty="0" smtClean="0"/>
              <a:t>user-supplied Map &amp; Reduce functions:</a:t>
            </a:r>
          </a:p>
          <a:p>
            <a:endParaRPr lang="en-US" dirty="0" smtClean="0"/>
          </a:p>
          <a:p>
            <a:endParaRPr lang="en-US" dirty="0"/>
          </a:p>
          <a:p>
            <a:endParaRPr lang="en-US" dirty="0" smtClean="0"/>
          </a:p>
          <a:p>
            <a:r>
              <a:rPr lang="en-US" dirty="0" smtClean="0"/>
              <a:t>MR </a:t>
            </a:r>
            <a:r>
              <a:rPr lang="en-US" dirty="0"/>
              <a:t>framework provides all the “glue” and coordinates the execution of the Map and Reduce jobs on the cluster.</a:t>
            </a:r>
          </a:p>
          <a:p>
            <a:pPr lvl="1"/>
            <a:r>
              <a:rPr lang="en-US" b="1" dirty="0" smtClean="0">
                <a:solidFill>
                  <a:srgbClr val="FFFF00"/>
                </a:solidFill>
              </a:rPr>
              <a:t>Fault-tolerant</a:t>
            </a:r>
            <a:endParaRPr lang="en-US" b="1" dirty="0">
              <a:solidFill>
                <a:srgbClr val="FFFF00"/>
              </a:solidFill>
            </a:endParaRPr>
          </a:p>
          <a:p>
            <a:pPr lvl="1"/>
            <a:r>
              <a:rPr lang="en-US" b="1" dirty="0">
                <a:solidFill>
                  <a:srgbClr val="FFFF00"/>
                </a:solidFill>
              </a:rPr>
              <a:t>Scalable</a:t>
            </a:r>
            <a:endParaRPr lang="en-US" dirty="0" smtClean="0"/>
          </a:p>
          <a:p>
            <a:endParaRPr lang="en-US" dirty="0"/>
          </a:p>
        </p:txBody>
      </p:sp>
      <p:grpSp>
        <p:nvGrpSpPr>
          <p:cNvPr id="11" name="Group 10"/>
          <p:cNvGrpSpPr/>
          <p:nvPr/>
        </p:nvGrpSpPr>
        <p:grpSpPr>
          <a:xfrm>
            <a:off x="5838824" y="2330997"/>
            <a:ext cx="2772833" cy="2612478"/>
            <a:chOff x="6874365" y="2674769"/>
            <a:chExt cx="2932026" cy="2725906"/>
          </a:xfrm>
        </p:grpSpPr>
        <p:sp>
          <p:nvSpPr>
            <p:cNvPr id="12" name="Round Diagonal Corner Rectangle 4"/>
            <p:cNvSpPr/>
            <p:nvPr/>
          </p:nvSpPr>
          <p:spPr>
            <a:xfrm>
              <a:off x="6878762" y="3610011"/>
              <a:ext cx="1363093" cy="1198499"/>
            </a:xfrm>
            <a:prstGeom prst="rect">
              <a:avLst/>
            </a:prstGeom>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l" defTabSz="1066800">
                <a:lnSpc>
                  <a:spcPct val="90000"/>
                </a:lnSpc>
                <a:spcBef>
                  <a:spcPct val="0"/>
                </a:spcBef>
                <a:spcAft>
                  <a:spcPct val="35000"/>
                </a:spcAft>
              </a:pPr>
              <a:endParaRPr lang="en-US" sz="2400" b="1" kern="1200" dirty="0"/>
            </a:p>
          </p:txBody>
        </p:sp>
        <p:sp>
          <p:nvSpPr>
            <p:cNvPr id="13" name="Rectangle 12"/>
            <p:cNvSpPr/>
            <p:nvPr/>
          </p:nvSpPr>
          <p:spPr bwMode="auto">
            <a:xfrm>
              <a:off x="6888287" y="2674769"/>
              <a:ext cx="2918104" cy="2725906"/>
            </a:xfrm>
            <a:prstGeom prst="rec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ndParaRPr>
            </a:p>
          </p:txBody>
        </p:sp>
        <p:sp>
          <p:nvSpPr>
            <p:cNvPr id="14" name="Round Diagonal Corner Rectangle 13"/>
            <p:cNvSpPr/>
            <p:nvPr/>
          </p:nvSpPr>
          <p:spPr>
            <a:xfrm>
              <a:off x="6874365" y="4692585"/>
              <a:ext cx="2927959" cy="708090"/>
            </a:xfrm>
            <a:prstGeom prst="round2DiagRect">
              <a:avLst>
                <a:gd name="adj1" fmla="val 0"/>
                <a:gd name="adj2" fmla="val 0"/>
              </a:avLst>
            </a:prstGeom>
            <a:solidFill>
              <a:schemeClr val="accent2"/>
            </a:solidFill>
            <a:ln>
              <a:solidFill>
                <a:schemeClr val="accent2"/>
              </a:solid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000" dirty="0" smtClean="0">
                  <a:solidFill>
                    <a:schemeClr val="bg1"/>
                  </a:solidFill>
                </a:rPr>
                <a:t>HDFS</a:t>
              </a:r>
              <a:endParaRPr lang="en-US" sz="2000" dirty="0">
                <a:solidFill>
                  <a:schemeClr val="bg1"/>
                </a:solidFill>
              </a:endParaRPr>
            </a:p>
          </p:txBody>
        </p:sp>
        <p:sp>
          <p:nvSpPr>
            <p:cNvPr id="15" name="Round Diagonal Corner Rectangle 14"/>
            <p:cNvSpPr/>
            <p:nvPr/>
          </p:nvSpPr>
          <p:spPr>
            <a:xfrm>
              <a:off x="6874366" y="3451762"/>
              <a:ext cx="1694556" cy="1240823"/>
            </a:xfrm>
            <a:prstGeom prst="round2DiagRect">
              <a:avLst>
                <a:gd name="adj1" fmla="val 0"/>
                <a:gd name="adj2" fmla="val 0"/>
              </a:avLst>
            </a:prstGeom>
            <a:solidFill>
              <a:schemeClr val="accent1"/>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800" b="1" dirty="0" smtClean="0">
                  <a:solidFill>
                    <a:schemeClr val="bg1"/>
                  </a:solidFill>
                </a:rPr>
                <a:t>Map/</a:t>
              </a:r>
            </a:p>
            <a:p>
              <a:pPr algn="ctr"/>
              <a:r>
                <a:rPr lang="en-US" sz="2800" b="1" dirty="0" smtClean="0">
                  <a:solidFill>
                    <a:schemeClr val="bg1"/>
                  </a:solidFill>
                </a:rPr>
                <a:t>Reduce</a:t>
              </a:r>
              <a:endParaRPr lang="en-US" sz="2800" b="1" dirty="0">
                <a:solidFill>
                  <a:schemeClr val="bg1"/>
                </a:solidFill>
              </a:endParaRPr>
            </a:p>
          </p:txBody>
        </p:sp>
        <p:grpSp>
          <p:nvGrpSpPr>
            <p:cNvPr id="16" name="Group 15"/>
            <p:cNvGrpSpPr/>
            <p:nvPr/>
          </p:nvGrpSpPr>
          <p:grpSpPr>
            <a:xfrm>
              <a:off x="6874366" y="2674770"/>
              <a:ext cx="1708477" cy="889588"/>
              <a:chOff x="0" y="1947133"/>
              <a:chExt cx="10537972" cy="438291"/>
            </a:xfrm>
            <a:scene3d>
              <a:camera prst="orthographicFront">
                <a:rot lat="0" lon="0" rev="0"/>
              </a:camera>
              <a:lightRig rig="glow" dir="t">
                <a:rot lat="0" lon="0" rev="14100000"/>
              </a:lightRig>
            </a:scene3d>
          </p:grpSpPr>
          <p:sp>
            <p:nvSpPr>
              <p:cNvPr id="20" name="Round Diagonal Corner Rectangle 19"/>
              <p:cNvSpPr/>
              <p:nvPr/>
            </p:nvSpPr>
            <p:spPr>
              <a:xfrm>
                <a:off x="0" y="1947133"/>
                <a:ext cx="10537972" cy="438291"/>
              </a:xfrm>
              <a:prstGeom prst="round2DiagRect">
                <a:avLst>
                  <a:gd name="adj1" fmla="val 0"/>
                  <a:gd name="adj2" fmla="val 0"/>
                </a:avLst>
              </a:prstGeom>
              <a:solidFill>
                <a:schemeClr val="accent3"/>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smtClean="0">
                    <a:solidFill>
                      <a:schemeClr val="bg1"/>
                    </a:solidFill>
                  </a:rPr>
                  <a:t>Hive</a:t>
                </a:r>
                <a:endParaRPr lang="en-US" sz="2200" dirty="0">
                  <a:solidFill>
                    <a:schemeClr val="bg1"/>
                  </a:solidFill>
                </a:endParaRPr>
              </a:p>
            </p:txBody>
          </p:sp>
          <p:sp>
            <p:nvSpPr>
              <p:cNvPr id="21" name="Round Diagonal Corner Rectangle 4"/>
              <p:cNvSpPr/>
              <p:nvPr/>
            </p:nvSpPr>
            <p:spPr>
              <a:xfrm>
                <a:off x="22494" y="1969627"/>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solidFill>
                </a:endParaRPr>
              </a:p>
            </p:txBody>
          </p:sp>
        </p:grpSp>
        <p:grpSp>
          <p:nvGrpSpPr>
            <p:cNvPr id="17" name="Group 16"/>
            <p:cNvGrpSpPr/>
            <p:nvPr/>
          </p:nvGrpSpPr>
          <p:grpSpPr>
            <a:xfrm>
              <a:off x="8262645" y="2674771"/>
              <a:ext cx="1543746" cy="2017814"/>
              <a:chOff x="22494" y="3145764"/>
              <a:chExt cx="8540481" cy="444939"/>
            </a:xfrm>
            <a:scene3d>
              <a:camera prst="orthographicFront">
                <a:rot lat="0" lon="0" rev="0"/>
              </a:camera>
              <a:lightRig rig="glow" dir="t">
                <a:rot lat="0" lon="0" rev="14100000"/>
              </a:lightRig>
            </a:scene3d>
          </p:grpSpPr>
          <p:sp>
            <p:nvSpPr>
              <p:cNvPr id="18" name="Round Diagonal Corner Rectangle 17"/>
              <p:cNvSpPr/>
              <p:nvPr/>
            </p:nvSpPr>
            <p:spPr>
              <a:xfrm>
                <a:off x="1793929" y="3145764"/>
                <a:ext cx="6769046" cy="444939"/>
              </a:xfrm>
              <a:prstGeom prst="round2DiagRect">
                <a:avLst>
                  <a:gd name="adj1" fmla="val 0"/>
                  <a:gd name="adj2" fmla="val 0"/>
                </a:avLst>
              </a:prstGeom>
              <a:solidFill>
                <a:srgbClr val="CC0000"/>
              </a:solid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txBody>
              <a:bodyPr anchor="ctr"/>
              <a:lstStyle/>
              <a:p>
                <a:pPr algn="ctr"/>
                <a:r>
                  <a:rPr lang="en-US" sz="2200" dirty="0" err="1" smtClean="0"/>
                  <a:t>Sqoop</a:t>
                </a:r>
                <a:endParaRPr lang="en-US" sz="2200" dirty="0"/>
              </a:p>
            </p:txBody>
          </p:sp>
          <p:sp>
            <p:nvSpPr>
              <p:cNvPr id="19" name="Round Diagonal Corner Rectangle 4"/>
              <p:cNvSpPr/>
              <p:nvPr/>
            </p:nvSpPr>
            <p:spPr>
              <a:xfrm>
                <a:off x="22494" y="3168258"/>
                <a:ext cx="8517987" cy="415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43200" tIns="91440" rIns="91440" bIns="91440" numCol="1" spcCol="1270" anchor="ctr" anchorCtr="0">
                <a:noAutofit/>
              </a:bodyPr>
              <a:lstStyle/>
              <a:p>
                <a:pPr lvl="0" algn="ctr" defTabSz="1066800">
                  <a:lnSpc>
                    <a:spcPct val="90000"/>
                  </a:lnSpc>
                  <a:spcBef>
                    <a:spcPct val="0"/>
                  </a:spcBef>
                  <a:spcAft>
                    <a:spcPct val="35000"/>
                  </a:spcAft>
                </a:pPr>
                <a:endParaRPr lang="en-US" sz="2200" kern="1200" dirty="0">
                  <a:solidFill>
                    <a:schemeClr val="bg1">
                      <a:lumMod val="50000"/>
                    </a:schemeClr>
                  </a:solidFill>
                </a:endParaRPr>
              </a:p>
            </p:txBody>
          </p:sp>
        </p:grpSp>
      </p:grpSp>
      <p:sp>
        <p:nvSpPr>
          <p:cNvPr id="5" name="Rectangle 4"/>
          <p:cNvSpPr/>
          <p:nvPr/>
        </p:nvSpPr>
        <p:spPr bwMode="auto">
          <a:xfrm>
            <a:off x="5822786" y="2304835"/>
            <a:ext cx="1604013" cy="878734"/>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4" name="Slide Number Placeholder 3"/>
          <p:cNvSpPr>
            <a:spLocks noGrp="1"/>
          </p:cNvSpPr>
          <p:nvPr>
            <p:ph type="sldNum" sz="quarter" idx="12"/>
          </p:nvPr>
        </p:nvSpPr>
        <p:spPr/>
        <p:txBody>
          <a:bodyPr/>
          <a:lstStyle/>
          <a:p>
            <a:fld id="{D238DE23-19AF-4869-9198-2E937C0385B6}" type="slidenum">
              <a:rPr lang="en-US" smtClean="0"/>
              <a:t>8</a:t>
            </a:fld>
            <a:endParaRPr lang="en-US"/>
          </a:p>
        </p:txBody>
      </p:sp>
      <p:sp>
        <p:nvSpPr>
          <p:cNvPr id="22" name="Rectangle 21"/>
          <p:cNvSpPr/>
          <p:nvPr/>
        </p:nvSpPr>
        <p:spPr bwMode="auto">
          <a:xfrm>
            <a:off x="5842274" y="4264850"/>
            <a:ext cx="2788920" cy="678625"/>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sp>
        <p:nvSpPr>
          <p:cNvPr id="23" name="Rectangle 22"/>
          <p:cNvSpPr/>
          <p:nvPr/>
        </p:nvSpPr>
        <p:spPr bwMode="auto">
          <a:xfrm>
            <a:off x="7441376" y="2304836"/>
            <a:ext cx="1166435" cy="1933850"/>
          </a:xfrm>
          <a:prstGeom prst="rect">
            <a:avLst/>
          </a:prstGeom>
          <a:solidFill>
            <a:schemeClr val="bg2">
              <a:alpha val="7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1020B"/>
              </a:solidFill>
              <a:effectLst/>
              <a:latin typeface="+mj-lt"/>
            </a:endParaRPr>
          </a:p>
        </p:txBody>
      </p:sp>
      <p:grpSp>
        <p:nvGrpSpPr>
          <p:cNvPr id="24" name="Group 23"/>
          <p:cNvGrpSpPr/>
          <p:nvPr/>
        </p:nvGrpSpPr>
        <p:grpSpPr>
          <a:xfrm>
            <a:off x="898588" y="3188330"/>
            <a:ext cx="4504675" cy="803565"/>
            <a:chOff x="1278408" y="4628269"/>
            <a:chExt cx="4761293" cy="1157508"/>
          </a:xfrm>
        </p:grpSpPr>
        <p:sp>
          <p:nvSpPr>
            <p:cNvPr id="25" name="TextBox 24"/>
            <p:cNvSpPr txBox="1"/>
            <p:nvPr/>
          </p:nvSpPr>
          <p:spPr>
            <a:xfrm>
              <a:off x="1349829" y="4628269"/>
              <a:ext cx="4258168" cy="665013"/>
            </a:xfrm>
            <a:prstGeom prst="rect">
              <a:avLst/>
            </a:prstGeom>
            <a:noFill/>
          </p:spPr>
          <p:txBody>
            <a:bodyPr wrap="none" rtlCol="0">
              <a:spAutoFit/>
            </a:bodyPr>
            <a:lstStyle/>
            <a:p>
              <a:r>
                <a:rPr lang="en-US" sz="2400" dirty="0" smtClean="0">
                  <a:latin typeface="Gungsuh" pitchFamily="18" charset="-127"/>
                  <a:ea typeface="Gungsuh" pitchFamily="18" charset="-127"/>
                  <a:cs typeface="Segoe UI" pitchFamily="34" charset="0"/>
                </a:rPr>
                <a:t>map()       </a:t>
              </a:r>
              <a:r>
                <a:rPr lang="en-US" sz="2400" dirty="0" smtClean="0">
                  <a:latin typeface="Gungsuh" pitchFamily="18" charset="-127"/>
                  <a:ea typeface="Gungsuh" pitchFamily="18" charset="-127"/>
                  <a:cs typeface="Segoe UI" pitchFamily="34" charset="0"/>
                  <a:sym typeface="Wingdings" pitchFamily="2" charset="2"/>
                </a:rPr>
                <a:t>     reduce()</a:t>
              </a:r>
              <a:endParaRPr lang="en-US" sz="2400" dirty="0" smtClean="0">
                <a:latin typeface="Gungsuh" pitchFamily="18" charset="-127"/>
                <a:ea typeface="Gungsuh" pitchFamily="18" charset="-127"/>
                <a:cs typeface="Segoe UI" pitchFamily="34" charset="0"/>
              </a:endParaRPr>
            </a:p>
          </p:txBody>
        </p:sp>
        <p:sp>
          <p:nvSpPr>
            <p:cNvPr id="26" name="TextBox 25"/>
            <p:cNvSpPr txBox="1"/>
            <p:nvPr/>
          </p:nvSpPr>
          <p:spPr>
            <a:xfrm>
              <a:off x="1278408" y="5216390"/>
              <a:ext cx="1664238" cy="56938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1600" dirty="0" smtClean="0">
                  <a:solidFill>
                    <a:srgbClr val="FFFF00"/>
                  </a:solidFill>
                  <a:latin typeface="Segoe Script" pitchFamily="34" charset="0"/>
                </a:rPr>
                <a:t>sub-divide</a:t>
              </a:r>
              <a:r>
                <a:rPr lang="en-US" sz="1500" dirty="0" smtClean="0">
                  <a:solidFill>
                    <a:srgbClr val="FFFF00"/>
                  </a:solidFill>
                  <a:latin typeface="Segoe Script" pitchFamily="34" charset="0"/>
                </a:rPr>
                <a:t> &amp;</a:t>
              </a:r>
            </a:p>
            <a:p>
              <a:pPr algn="ctr"/>
              <a:r>
                <a:rPr lang="en-US" sz="1500" dirty="0" smtClean="0">
                  <a:solidFill>
                    <a:srgbClr val="FFFF00"/>
                  </a:solidFill>
                  <a:latin typeface="Segoe Script" pitchFamily="34" charset="0"/>
                </a:rPr>
                <a:t>conquer</a:t>
              </a:r>
              <a:endParaRPr lang="en-US" sz="1500" dirty="0">
                <a:solidFill>
                  <a:srgbClr val="FFFF00"/>
                </a:solidFill>
                <a:latin typeface="Segoe Script" pitchFamily="34" charset="0"/>
              </a:endParaRPr>
            </a:p>
          </p:txBody>
        </p:sp>
        <p:sp>
          <p:nvSpPr>
            <p:cNvPr id="27" name="TextBox 26"/>
            <p:cNvSpPr txBox="1"/>
            <p:nvPr/>
          </p:nvSpPr>
          <p:spPr>
            <a:xfrm>
              <a:off x="3756704" y="5197528"/>
              <a:ext cx="2282997"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1600" dirty="0" smtClean="0">
                  <a:solidFill>
                    <a:srgbClr val="FFFF00"/>
                  </a:solidFill>
                  <a:latin typeface="Segoe Script" pitchFamily="34" charset="0"/>
                </a:rPr>
                <a:t>combine &amp; reduce </a:t>
              </a:r>
            </a:p>
            <a:p>
              <a:pPr algn="ctr"/>
              <a:r>
                <a:rPr lang="en-US" sz="1600" dirty="0" smtClean="0">
                  <a:solidFill>
                    <a:srgbClr val="FFFF00"/>
                  </a:solidFill>
                  <a:latin typeface="Segoe Script" pitchFamily="34" charset="0"/>
                </a:rPr>
                <a:t>cardinality</a:t>
              </a:r>
              <a:endParaRPr lang="en-US" sz="1600" dirty="0">
                <a:solidFill>
                  <a:srgbClr val="FFFF00"/>
                </a:solidFill>
                <a:latin typeface="Segoe Script" pitchFamily="34" charset="0"/>
              </a:endParaRPr>
            </a:p>
          </p:txBody>
        </p:sp>
      </p:grpSp>
    </p:spTree>
    <p:extLst>
      <p:ext uri="{BB962C8B-B14F-4D97-AF65-F5344CB8AC3E}">
        <p14:creationId xmlns:p14="http://schemas.microsoft.com/office/powerpoint/2010/main" val="402995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928" y="969288"/>
            <a:ext cx="7831668" cy="5296040"/>
          </a:xfrm>
        </p:spPr>
        <p:txBody>
          <a:bodyPr>
            <a:normAutofit/>
          </a:bodyPr>
          <a:lstStyle/>
          <a:p>
            <a:pPr marL="0" indent="0">
              <a:buNone/>
            </a:pPr>
            <a:r>
              <a:rPr lang="en-US" dirty="0" smtClean="0"/>
              <a:t>Essentially</a:t>
            </a:r>
            <a:r>
              <a:rPr lang="en-US" dirty="0"/>
              <a:t>, it’s… </a:t>
            </a:r>
          </a:p>
          <a:p>
            <a:pPr marL="514350" indent="-514350">
              <a:buFont typeface="+mj-lt"/>
              <a:buAutoNum type="arabicPeriod"/>
            </a:pPr>
            <a:r>
              <a:rPr lang="en-US" sz="2400" dirty="0" smtClean="0"/>
              <a:t>Take </a:t>
            </a:r>
            <a:r>
              <a:rPr lang="en-US" sz="2400" dirty="0"/>
              <a:t>a large problem and divide it into sub-problems </a:t>
            </a:r>
            <a:endParaRPr lang="en-US" sz="2400" dirty="0" smtClean="0"/>
          </a:p>
          <a:p>
            <a:pPr marL="514350" indent="-514350">
              <a:buFont typeface="+mj-lt"/>
              <a:buAutoNum type="arabicPeriod"/>
            </a:pPr>
            <a:endParaRPr lang="en-US" sz="2500" dirty="0"/>
          </a:p>
          <a:p>
            <a:pPr marL="514350" indent="-514350">
              <a:buFont typeface="+mj-lt"/>
              <a:buAutoNum type="arabicPeriod"/>
            </a:pPr>
            <a:endParaRPr lang="en-US" sz="2500" dirty="0" smtClean="0"/>
          </a:p>
          <a:p>
            <a:pPr marL="0" indent="0">
              <a:buNone/>
            </a:pPr>
            <a:endParaRPr lang="en-US" sz="2500" dirty="0"/>
          </a:p>
          <a:p>
            <a:pPr marL="514350" indent="-514350">
              <a:buFont typeface="+mj-lt"/>
              <a:buAutoNum type="arabicPeriod" startAt="2"/>
            </a:pPr>
            <a:r>
              <a:rPr lang="en-US" sz="2500" dirty="0" smtClean="0"/>
              <a:t>Perform </a:t>
            </a:r>
            <a:r>
              <a:rPr lang="en-US" sz="2500" dirty="0"/>
              <a:t>the same function on all sub-problems </a:t>
            </a:r>
            <a:endParaRPr lang="en-US" sz="2500" dirty="0" smtClean="0"/>
          </a:p>
          <a:p>
            <a:pPr marL="514350" indent="-514350">
              <a:buFont typeface="+mj-lt"/>
              <a:buAutoNum type="arabicPeriod" startAt="2"/>
            </a:pPr>
            <a:endParaRPr lang="en-US" sz="2500" dirty="0"/>
          </a:p>
          <a:p>
            <a:pPr marL="0" indent="0">
              <a:buNone/>
            </a:pPr>
            <a:endParaRPr lang="en-US" sz="2500" dirty="0"/>
          </a:p>
          <a:p>
            <a:pPr marL="514350" indent="-514350">
              <a:buFont typeface="+mj-lt"/>
              <a:buAutoNum type="arabicPeriod" startAt="3"/>
            </a:pPr>
            <a:endParaRPr lang="en-US" sz="2500" dirty="0" smtClean="0"/>
          </a:p>
          <a:p>
            <a:pPr marL="514350" indent="-514350">
              <a:buFont typeface="+mj-lt"/>
              <a:buAutoNum type="arabicPeriod" startAt="3"/>
            </a:pPr>
            <a:r>
              <a:rPr lang="en-US" sz="2500" dirty="0" smtClean="0"/>
              <a:t>Combine </a:t>
            </a:r>
            <a:r>
              <a:rPr lang="en-US" sz="2500" dirty="0"/>
              <a:t>the output from all sub-problems </a:t>
            </a:r>
          </a:p>
          <a:p>
            <a:endParaRPr lang="en-US" dirty="0" smtClean="0"/>
          </a:p>
          <a:p>
            <a:pPr marL="0" indent="0">
              <a:buNone/>
            </a:pPr>
            <a:endParaRPr lang="en-US" dirty="0"/>
          </a:p>
          <a:p>
            <a:endParaRPr lang="en-US" dirty="0"/>
          </a:p>
        </p:txBody>
      </p:sp>
      <p:sp>
        <p:nvSpPr>
          <p:cNvPr id="2" name="Title 1"/>
          <p:cNvSpPr>
            <a:spLocks noGrp="1"/>
          </p:cNvSpPr>
          <p:nvPr>
            <p:ph type="title"/>
          </p:nvPr>
        </p:nvSpPr>
        <p:spPr>
          <a:xfrm>
            <a:off x="190694" y="115272"/>
            <a:ext cx="8095861" cy="616634"/>
          </a:xfrm>
        </p:spPr>
        <p:txBody>
          <a:bodyPr/>
          <a:lstStyle/>
          <a:p>
            <a:r>
              <a:rPr lang="en-US" dirty="0" err="1" smtClean="0"/>
              <a:t>MapReduce</a:t>
            </a:r>
            <a:r>
              <a:rPr lang="en-US" dirty="0" smtClean="0"/>
              <a:t> 101</a:t>
            </a:r>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solidFill>
                  <a:prstClr val="black"/>
                </a:solidFill>
              </a:rPr>
              <a:pPr/>
              <a:t>9</a:t>
            </a:fld>
            <a:endParaRPr lang="en-US" dirty="0">
              <a:solidFill>
                <a:prstClr val="black"/>
              </a:solidFill>
            </a:endParaRPr>
          </a:p>
        </p:txBody>
      </p:sp>
      <p:grpSp>
        <p:nvGrpSpPr>
          <p:cNvPr id="48" name="Group 47"/>
          <p:cNvGrpSpPr/>
          <p:nvPr/>
        </p:nvGrpSpPr>
        <p:grpSpPr>
          <a:xfrm>
            <a:off x="1989810" y="3710938"/>
            <a:ext cx="6839190" cy="796290"/>
            <a:chOff x="302373" y="3710938"/>
            <a:chExt cx="8526627" cy="796290"/>
          </a:xfrm>
        </p:grpSpPr>
        <p:grpSp>
          <p:nvGrpSpPr>
            <p:cNvPr id="18" name="Group 17"/>
            <p:cNvGrpSpPr/>
            <p:nvPr/>
          </p:nvGrpSpPr>
          <p:grpSpPr>
            <a:xfrm>
              <a:off x="302373" y="3724275"/>
              <a:ext cx="2345576" cy="765809"/>
              <a:chOff x="1512048" y="4000500"/>
              <a:chExt cx="2345576" cy="765809"/>
            </a:xfrm>
          </p:grpSpPr>
          <p:sp>
            <p:nvSpPr>
              <p:cNvPr id="16" name="Curved Up Arrow 15"/>
              <p:cNvSpPr/>
              <p:nvPr/>
            </p:nvSpPr>
            <p:spPr bwMode="auto">
              <a:xfrm flipH="1">
                <a:off x="2783680" y="4400549"/>
                <a:ext cx="603504" cy="365760"/>
              </a:xfrm>
              <a:prstGeom prst="curvedUpArrow">
                <a:avLst/>
              </a:prstGeom>
              <a:solidFill>
                <a:srgbClr val="FFC000"/>
              </a:solidFill>
              <a:ln w="9525" cap="flat" cmpd="sng" algn="ctr">
                <a:solidFill>
                  <a:srgbClr val="01020B"/>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a typeface="ＭＳ Ｐゴシック" charset="-128"/>
                </a:endParaRPr>
              </a:p>
            </p:txBody>
          </p:sp>
          <p:sp>
            <p:nvSpPr>
              <p:cNvPr id="10" name="Oval 9"/>
              <p:cNvSpPr/>
              <p:nvPr/>
            </p:nvSpPr>
            <p:spPr bwMode="auto">
              <a:xfrm>
                <a:off x="2990849" y="4067175"/>
                <a:ext cx="866775" cy="409575"/>
              </a:xfrm>
              <a:prstGeom prst="ellipse">
                <a:avLst/>
              </a:prstGeom>
              <a:solidFill>
                <a:schemeClr val="accent5"/>
              </a:solidFill>
              <a:ln w="635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14" name="Curved Down Arrow 13"/>
              <p:cNvSpPr/>
              <p:nvPr/>
            </p:nvSpPr>
            <p:spPr bwMode="auto">
              <a:xfrm>
                <a:off x="2819400" y="4000500"/>
                <a:ext cx="604836" cy="361950"/>
              </a:xfrm>
              <a:prstGeom prst="curvedDownArrow">
                <a:avLst/>
              </a:prstGeom>
              <a:solidFill>
                <a:srgbClr val="FFC000"/>
              </a:solidFill>
              <a:ln w="9525" cap="flat" cmpd="sng" algn="ctr">
                <a:solidFill>
                  <a:srgbClr val="01020B"/>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a typeface="ＭＳ Ｐゴシック" charset="-128"/>
                </a:endParaRPr>
              </a:p>
            </p:txBody>
          </p:sp>
          <p:sp>
            <p:nvSpPr>
              <p:cNvPr id="17" name="TextBox 16"/>
              <p:cNvSpPr txBox="1"/>
              <p:nvPr/>
            </p:nvSpPr>
            <p:spPr>
              <a:xfrm>
                <a:off x="1512048" y="4200867"/>
                <a:ext cx="1429336" cy="3231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fontAlgn="base">
                  <a:spcBef>
                    <a:spcPct val="0"/>
                  </a:spcBef>
                  <a:spcAft>
                    <a:spcPct val="0"/>
                  </a:spcAft>
                </a:pPr>
                <a:r>
                  <a:rPr lang="en-US" sz="1500" b="1" dirty="0" err="1" smtClean="0">
                    <a:solidFill>
                      <a:srgbClr val="FFFF00"/>
                    </a:solidFill>
                    <a:latin typeface="Segoe Script" pitchFamily="34" charset="0"/>
                  </a:rPr>
                  <a:t>DoWork</a:t>
                </a:r>
                <a:r>
                  <a:rPr lang="en-US" sz="1500" b="1" dirty="0" smtClean="0">
                    <a:solidFill>
                      <a:srgbClr val="FFFF00"/>
                    </a:solidFill>
                    <a:latin typeface="Segoe Script" pitchFamily="34" charset="0"/>
                  </a:rPr>
                  <a:t>()</a:t>
                </a:r>
                <a:endParaRPr lang="en-US" sz="1500" b="1" dirty="0">
                  <a:solidFill>
                    <a:srgbClr val="FFFF00"/>
                  </a:solidFill>
                  <a:latin typeface="Segoe Script" pitchFamily="34" charset="0"/>
                </a:endParaRPr>
              </a:p>
            </p:txBody>
          </p:sp>
        </p:grpSp>
        <p:grpSp>
          <p:nvGrpSpPr>
            <p:cNvPr id="19" name="Group 18"/>
            <p:cNvGrpSpPr/>
            <p:nvPr/>
          </p:nvGrpSpPr>
          <p:grpSpPr>
            <a:xfrm>
              <a:off x="2849416" y="3741419"/>
              <a:ext cx="2345576" cy="765809"/>
              <a:chOff x="1512048" y="4000500"/>
              <a:chExt cx="2345576" cy="765809"/>
            </a:xfrm>
          </p:grpSpPr>
          <p:sp>
            <p:nvSpPr>
              <p:cNvPr id="20" name="Curved Up Arrow 19"/>
              <p:cNvSpPr/>
              <p:nvPr/>
            </p:nvSpPr>
            <p:spPr bwMode="auto">
              <a:xfrm flipH="1">
                <a:off x="2783680" y="4400549"/>
                <a:ext cx="603504" cy="365760"/>
              </a:xfrm>
              <a:prstGeom prst="curvedUpArrow">
                <a:avLst/>
              </a:prstGeom>
              <a:solidFill>
                <a:srgbClr val="FFC000"/>
              </a:solidFill>
              <a:ln w="9525" cap="flat" cmpd="sng" algn="ctr">
                <a:solidFill>
                  <a:srgbClr val="01020B"/>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a typeface="ＭＳ Ｐゴシック" charset="-128"/>
                </a:endParaRPr>
              </a:p>
            </p:txBody>
          </p:sp>
          <p:sp>
            <p:nvSpPr>
              <p:cNvPr id="21" name="Oval 20"/>
              <p:cNvSpPr/>
              <p:nvPr/>
            </p:nvSpPr>
            <p:spPr bwMode="auto">
              <a:xfrm>
                <a:off x="2990849" y="4067175"/>
                <a:ext cx="866775" cy="409575"/>
              </a:xfrm>
              <a:prstGeom prst="ellipse">
                <a:avLst/>
              </a:prstGeom>
              <a:solidFill>
                <a:schemeClr val="accent5"/>
              </a:solidFill>
              <a:ln w="635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22" name="Curved Down Arrow 21"/>
              <p:cNvSpPr/>
              <p:nvPr/>
            </p:nvSpPr>
            <p:spPr bwMode="auto">
              <a:xfrm>
                <a:off x="2819400" y="4000500"/>
                <a:ext cx="604836" cy="361950"/>
              </a:xfrm>
              <a:prstGeom prst="curvedDownArrow">
                <a:avLst/>
              </a:prstGeom>
              <a:solidFill>
                <a:srgbClr val="FFC000"/>
              </a:solidFill>
              <a:ln w="9525" cap="flat" cmpd="sng" algn="ctr">
                <a:solidFill>
                  <a:srgbClr val="01020B"/>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a typeface="ＭＳ Ｐゴシック" charset="-128"/>
                </a:endParaRPr>
              </a:p>
            </p:txBody>
          </p:sp>
          <p:sp>
            <p:nvSpPr>
              <p:cNvPr id="23" name="TextBox 22"/>
              <p:cNvSpPr txBox="1"/>
              <p:nvPr/>
            </p:nvSpPr>
            <p:spPr>
              <a:xfrm>
                <a:off x="1512048" y="4200867"/>
                <a:ext cx="1429336" cy="3231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fontAlgn="base">
                  <a:spcBef>
                    <a:spcPct val="0"/>
                  </a:spcBef>
                  <a:spcAft>
                    <a:spcPct val="0"/>
                  </a:spcAft>
                </a:pPr>
                <a:r>
                  <a:rPr lang="en-US" sz="1500" b="1" dirty="0" err="1" smtClean="0">
                    <a:solidFill>
                      <a:srgbClr val="FFFF00"/>
                    </a:solidFill>
                    <a:latin typeface="Segoe Script" pitchFamily="34" charset="0"/>
                  </a:rPr>
                  <a:t>DoWork</a:t>
                </a:r>
                <a:r>
                  <a:rPr lang="en-US" sz="1500" b="1" dirty="0" smtClean="0">
                    <a:solidFill>
                      <a:srgbClr val="FFFF00"/>
                    </a:solidFill>
                    <a:latin typeface="Segoe Script" pitchFamily="34" charset="0"/>
                  </a:rPr>
                  <a:t>()</a:t>
                </a:r>
                <a:endParaRPr lang="en-US" sz="1500" b="1" dirty="0">
                  <a:solidFill>
                    <a:srgbClr val="FFFF00"/>
                  </a:solidFill>
                  <a:latin typeface="Segoe Script" pitchFamily="34" charset="0"/>
                </a:endParaRPr>
              </a:p>
            </p:txBody>
          </p:sp>
        </p:grpSp>
        <p:grpSp>
          <p:nvGrpSpPr>
            <p:cNvPr id="24" name="Group 23"/>
            <p:cNvGrpSpPr/>
            <p:nvPr/>
          </p:nvGrpSpPr>
          <p:grpSpPr>
            <a:xfrm>
              <a:off x="5633544" y="3710938"/>
              <a:ext cx="2345576" cy="765809"/>
              <a:chOff x="1512048" y="4000500"/>
              <a:chExt cx="2345576" cy="765809"/>
            </a:xfrm>
          </p:grpSpPr>
          <p:sp>
            <p:nvSpPr>
              <p:cNvPr id="25" name="Curved Up Arrow 24"/>
              <p:cNvSpPr/>
              <p:nvPr/>
            </p:nvSpPr>
            <p:spPr bwMode="auto">
              <a:xfrm flipH="1">
                <a:off x="2783680" y="4400549"/>
                <a:ext cx="603504" cy="365760"/>
              </a:xfrm>
              <a:prstGeom prst="curvedUpArrow">
                <a:avLst/>
              </a:prstGeom>
              <a:solidFill>
                <a:srgbClr val="FFC000"/>
              </a:solidFill>
              <a:ln w="9525" cap="flat" cmpd="sng" algn="ctr">
                <a:solidFill>
                  <a:srgbClr val="01020B"/>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a typeface="ＭＳ Ｐゴシック" charset="-128"/>
                </a:endParaRPr>
              </a:p>
            </p:txBody>
          </p:sp>
          <p:sp>
            <p:nvSpPr>
              <p:cNvPr id="26" name="Oval 25"/>
              <p:cNvSpPr/>
              <p:nvPr/>
            </p:nvSpPr>
            <p:spPr bwMode="auto">
              <a:xfrm>
                <a:off x="2990849" y="4067175"/>
                <a:ext cx="866775" cy="409575"/>
              </a:xfrm>
              <a:prstGeom prst="ellipse">
                <a:avLst/>
              </a:prstGeom>
              <a:solidFill>
                <a:schemeClr val="accent5"/>
              </a:solidFill>
              <a:ln w="635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27" name="Curved Down Arrow 26"/>
              <p:cNvSpPr/>
              <p:nvPr/>
            </p:nvSpPr>
            <p:spPr bwMode="auto">
              <a:xfrm>
                <a:off x="2819400" y="4000500"/>
                <a:ext cx="604836" cy="361950"/>
              </a:xfrm>
              <a:prstGeom prst="curvedDownArrow">
                <a:avLst/>
              </a:prstGeom>
              <a:solidFill>
                <a:srgbClr val="FFC000"/>
              </a:solidFill>
              <a:ln w="9525" cap="flat" cmpd="sng" algn="ctr">
                <a:solidFill>
                  <a:srgbClr val="01020B"/>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a typeface="ＭＳ Ｐゴシック" charset="-128"/>
                </a:endParaRPr>
              </a:p>
            </p:txBody>
          </p:sp>
          <p:sp>
            <p:nvSpPr>
              <p:cNvPr id="28" name="TextBox 27"/>
              <p:cNvSpPr txBox="1"/>
              <p:nvPr/>
            </p:nvSpPr>
            <p:spPr>
              <a:xfrm>
                <a:off x="1512048" y="4200867"/>
                <a:ext cx="1429336" cy="3231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fontAlgn="base">
                  <a:spcBef>
                    <a:spcPct val="0"/>
                  </a:spcBef>
                  <a:spcAft>
                    <a:spcPct val="0"/>
                  </a:spcAft>
                </a:pPr>
                <a:r>
                  <a:rPr lang="en-US" sz="1500" b="1" dirty="0" err="1" smtClean="0">
                    <a:solidFill>
                      <a:srgbClr val="FFFF00"/>
                    </a:solidFill>
                    <a:latin typeface="Segoe Script" pitchFamily="34" charset="0"/>
                  </a:rPr>
                  <a:t>DoWork</a:t>
                </a:r>
                <a:r>
                  <a:rPr lang="en-US" sz="1500" b="1" dirty="0" smtClean="0">
                    <a:solidFill>
                      <a:srgbClr val="FFFF00"/>
                    </a:solidFill>
                    <a:latin typeface="Segoe Script" pitchFamily="34" charset="0"/>
                  </a:rPr>
                  <a:t>()</a:t>
                </a:r>
                <a:endParaRPr lang="en-US" sz="1500" b="1" dirty="0">
                  <a:solidFill>
                    <a:srgbClr val="FFFF00"/>
                  </a:solidFill>
                  <a:latin typeface="Segoe Script" pitchFamily="34" charset="0"/>
                </a:endParaRPr>
              </a:p>
            </p:txBody>
          </p:sp>
        </p:grpSp>
        <p:sp>
          <p:nvSpPr>
            <p:cNvPr id="29" name="TextBox 28"/>
            <p:cNvSpPr txBox="1"/>
            <p:nvPr/>
          </p:nvSpPr>
          <p:spPr>
            <a:xfrm>
              <a:off x="8439150" y="3755365"/>
              <a:ext cx="389850" cy="338554"/>
            </a:xfrm>
            <a:prstGeom prst="rect">
              <a:avLst/>
            </a:prstGeom>
            <a:noFill/>
          </p:spPr>
          <p:txBody>
            <a:bodyPr wrap="none" rtlCol="0">
              <a:spAutoFit/>
            </a:bodyPr>
            <a:lstStyle/>
            <a:p>
              <a:pPr fontAlgn="base">
                <a:spcBef>
                  <a:spcPct val="0"/>
                </a:spcBef>
                <a:spcAft>
                  <a:spcPct val="0"/>
                </a:spcAft>
              </a:pPr>
              <a:r>
                <a:rPr lang="en-US" sz="1600" b="1" dirty="0" smtClean="0">
                  <a:solidFill>
                    <a:srgbClr val="01020B"/>
                  </a:solidFill>
                  <a:ea typeface="ＭＳ Ｐゴシック" charset="-128"/>
                </a:rPr>
                <a:t>…</a:t>
              </a:r>
            </a:p>
          </p:txBody>
        </p:sp>
      </p:grpSp>
      <p:grpSp>
        <p:nvGrpSpPr>
          <p:cNvPr id="49" name="Group 48"/>
          <p:cNvGrpSpPr/>
          <p:nvPr/>
        </p:nvGrpSpPr>
        <p:grpSpPr>
          <a:xfrm>
            <a:off x="3493853" y="4476747"/>
            <a:ext cx="4034086" cy="978960"/>
            <a:chOff x="3164557" y="4446606"/>
            <a:chExt cx="4358254" cy="1008095"/>
          </a:xfrm>
        </p:grpSpPr>
        <p:cxnSp>
          <p:nvCxnSpPr>
            <p:cNvPr id="34" name="Straight Connector 33"/>
            <p:cNvCxnSpPr>
              <a:endCxn id="30" idx="0"/>
            </p:cNvCxnSpPr>
            <p:nvPr/>
          </p:nvCxnSpPr>
          <p:spPr bwMode="auto">
            <a:xfrm>
              <a:off x="3164557" y="4446608"/>
              <a:ext cx="352686" cy="998287"/>
            </a:xfrm>
            <a:prstGeom prst="line">
              <a:avLst/>
            </a:prstGeom>
            <a:solidFill>
              <a:schemeClr val="accent1"/>
            </a:solidFill>
            <a:ln w="12700" cap="flat" cmpd="sng" algn="ctr">
              <a:solidFill>
                <a:schemeClr val="tx1"/>
              </a:solidFill>
              <a:prstDash val="dash"/>
              <a:round/>
              <a:headEnd type="none" w="med" len="med"/>
              <a:tailEnd type="triangle" w="med" len="med"/>
            </a:ln>
            <a:effectLst/>
          </p:spPr>
        </p:cxnSp>
        <p:cxnSp>
          <p:nvCxnSpPr>
            <p:cNvPr id="35" name="Straight Connector 34"/>
            <p:cNvCxnSpPr>
              <a:endCxn id="31" idx="0"/>
            </p:cNvCxnSpPr>
            <p:nvPr/>
          </p:nvCxnSpPr>
          <p:spPr bwMode="auto">
            <a:xfrm flipH="1">
              <a:off x="4638897" y="4446606"/>
              <a:ext cx="293276" cy="1008095"/>
            </a:xfrm>
            <a:prstGeom prst="line">
              <a:avLst/>
            </a:prstGeom>
            <a:solidFill>
              <a:schemeClr val="accent1"/>
            </a:solidFill>
            <a:ln w="12700" cap="flat" cmpd="sng" algn="ctr">
              <a:solidFill>
                <a:schemeClr val="tx1"/>
              </a:solidFill>
              <a:prstDash val="dash"/>
              <a:round/>
              <a:headEnd type="none" w="med" len="med"/>
              <a:tailEnd type="triangle" w="med" len="med"/>
            </a:ln>
            <a:effectLst/>
          </p:spPr>
        </p:cxnSp>
        <p:cxnSp>
          <p:nvCxnSpPr>
            <p:cNvPr id="38" name="Straight Connector 37"/>
            <p:cNvCxnSpPr>
              <a:endCxn id="32" idx="0"/>
            </p:cNvCxnSpPr>
            <p:nvPr/>
          </p:nvCxnSpPr>
          <p:spPr bwMode="auto">
            <a:xfrm flipH="1">
              <a:off x="5719389" y="4544694"/>
              <a:ext cx="1803422" cy="900199"/>
            </a:xfrm>
            <a:prstGeom prst="line">
              <a:avLst/>
            </a:prstGeom>
            <a:solidFill>
              <a:schemeClr val="accent1"/>
            </a:solidFill>
            <a:ln w="12700" cap="flat" cmpd="sng" algn="ctr">
              <a:solidFill>
                <a:schemeClr val="tx1"/>
              </a:solidFill>
              <a:prstDash val="dash"/>
              <a:round/>
              <a:headEnd type="none" w="med" len="med"/>
              <a:tailEnd type="triangle" w="med" len="med"/>
            </a:ln>
            <a:effectLst/>
          </p:spPr>
        </p:cxnSp>
      </p:grpSp>
      <p:grpSp>
        <p:nvGrpSpPr>
          <p:cNvPr id="47" name="Group 46"/>
          <p:cNvGrpSpPr/>
          <p:nvPr/>
        </p:nvGrpSpPr>
        <p:grpSpPr>
          <a:xfrm>
            <a:off x="2103254" y="2085975"/>
            <a:ext cx="6633849" cy="609600"/>
            <a:chOff x="1238250" y="2085975"/>
            <a:chExt cx="7502454" cy="609600"/>
          </a:xfrm>
          <a:solidFill>
            <a:schemeClr val="accent2">
              <a:lumMod val="60000"/>
              <a:lumOff val="40000"/>
            </a:schemeClr>
          </a:solidFill>
        </p:grpSpPr>
        <p:sp>
          <p:nvSpPr>
            <p:cNvPr id="5" name="Oval 4"/>
            <p:cNvSpPr/>
            <p:nvPr/>
          </p:nvSpPr>
          <p:spPr bwMode="auto">
            <a:xfrm>
              <a:off x="1238250" y="2085975"/>
              <a:ext cx="2352675" cy="609600"/>
            </a:xfrm>
            <a:prstGeom prst="ellipse">
              <a:avLst/>
            </a:prstGeom>
            <a:solidFill>
              <a:schemeClr val="accent5"/>
            </a:solidFill>
            <a:ln w="1905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6" name="Right Arrow 5"/>
            <p:cNvSpPr/>
            <p:nvPr/>
          </p:nvSpPr>
          <p:spPr bwMode="auto">
            <a:xfrm>
              <a:off x="4076700" y="2276475"/>
              <a:ext cx="704850" cy="285750"/>
            </a:xfrm>
            <a:prstGeom prst="rightArrow">
              <a:avLst/>
            </a:prstGeom>
            <a:grpFill/>
            <a:ln w="6350"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a typeface="ＭＳ Ｐゴシック" charset="-128"/>
              </a:endParaRPr>
            </a:p>
          </p:txBody>
        </p:sp>
        <p:sp>
          <p:nvSpPr>
            <p:cNvPr id="7" name="Oval 6"/>
            <p:cNvSpPr/>
            <p:nvPr/>
          </p:nvSpPr>
          <p:spPr bwMode="auto">
            <a:xfrm>
              <a:off x="5191124" y="2152650"/>
              <a:ext cx="866775" cy="409575"/>
            </a:xfrm>
            <a:prstGeom prst="ellipse">
              <a:avLst/>
            </a:prstGeom>
            <a:solidFill>
              <a:schemeClr val="accent5"/>
            </a:solidFill>
            <a:ln w="1905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8" name="Oval 7"/>
            <p:cNvSpPr/>
            <p:nvPr/>
          </p:nvSpPr>
          <p:spPr bwMode="auto">
            <a:xfrm>
              <a:off x="6229349" y="2162175"/>
              <a:ext cx="866775" cy="409575"/>
            </a:xfrm>
            <a:prstGeom prst="ellipse">
              <a:avLst/>
            </a:prstGeom>
            <a:solidFill>
              <a:schemeClr val="accent5"/>
            </a:solidFill>
            <a:ln w="1905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9" name="Oval 8"/>
            <p:cNvSpPr/>
            <p:nvPr/>
          </p:nvSpPr>
          <p:spPr bwMode="auto">
            <a:xfrm>
              <a:off x="7229474" y="2152650"/>
              <a:ext cx="866775" cy="409575"/>
            </a:xfrm>
            <a:prstGeom prst="ellipse">
              <a:avLst/>
            </a:prstGeom>
            <a:solidFill>
              <a:schemeClr val="accent5"/>
            </a:solidFill>
            <a:ln w="1905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41" name="TextBox 40"/>
            <p:cNvSpPr txBox="1"/>
            <p:nvPr/>
          </p:nvSpPr>
          <p:spPr>
            <a:xfrm>
              <a:off x="8319750" y="2159585"/>
              <a:ext cx="420954" cy="338554"/>
            </a:xfrm>
            <a:prstGeom prst="rect">
              <a:avLst/>
            </a:prstGeom>
            <a:noFill/>
          </p:spPr>
          <p:txBody>
            <a:bodyPr wrap="none" rtlCol="0">
              <a:spAutoFit/>
            </a:bodyPr>
            <a:lstStyle/>
            <a:p>
              <a:pPr fontAlgn="base">
                <a:spcBef>
                  <a:spcPct val="0"/>
                </a:spcBef>
                <a:spcAft>
                  <a:spcPct val="0"/>
                </a:spcAft>
              </a:pPr>
              <a:r>
                <a:rPr lang="en-US" sz="1600" b="1" dirty="0" smtClean="0">
                  <a:ea typeface="ＭＳ Ｐゴシック" charset="-128"/>
                </a:rPr>
                <a:t>…</a:t>
              </a:r>
            </a:p>
          </p:txBody>
        </p:sp>
      </p:grpSp>
      <p:grpSp>
        <p:nvGrpSpPr>
          <p:cNvPr id="50" name="Group 49"/>
          <p:cNvGrpSpPr/>
          <p:nvPr/>
        </p:nvGrpSpPr>
        <p:grpSpPr>
          <a:xfrm>
            <a:off x="3009784" y="5284257"/>
            <a:ext cx="3786408" cy="1333498"/>
            <a:chOff x="2661341" y="5300662"/>
            <a:chExt cx="3786408" cy="1333498"/>
          </a:xfrm>
        </p:grpSpPr>
        <p:sp>
          <p:nvSpPr>
            <p:cNvPr id="30" name="Oval 29"/>
            <p:cNvSpPr/>
            <p:nvPr/>
          </p:nvSpPr>
          <p:spPr bwMode="auto">
            <a:xfrm>
              <a:off x="3200400" y="5462587"/>
              <a:ext cx="542925" cy="295275"/>
            </a:xfrm>
            <a:prstGeom prst="ellipse">
              <a:avLst/>
            </a:prstGeom>
            <a:solidFill>
              <a:schemeClr val="accent5"/>
            </a:solidFill>
            <a:ln w="19050" cap="flat" cmpd="sng" algn="ctr">
              <a:solidFill>
                <a:schemeClr val="bg1">
                  <a:lumMod val="65000"/>
                </a:schemeClr>
              </a:solidFill>
              <a:prstDash val="solid"/>
              <a:round/>
              <a:headEnd type="none" w="med" len="med"/>
              <a:tailEnd type="none" w="med" len="med"/>
            </a:ln>
            <a:effectLst>
              <a:innerShdw blurRad="114300">
                <a:prstClr val="black"/>
              </a:innerShdw>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31" name="Oval 30"/>
            <p:cNvSpPr/>
            <p:nvPr/>
          </p:nvSpPr>
          <p:spPr bwMode="auto">
            <a:xfrm>
              <a:off x="4238625" y="5472112"/>
              <a:ext cx="542925" cy="295275"/>
            </a:xfrm>
            <a:prstGeom prst="ellipse">
              <a:avLst/>
            </a:prstGeom>
            <a:solidFill>
              <a:schemeClr val="accent5"/>
            </a:solidFill>
            <a:ln w="19050" cap="flat" cmpd="sng" algn="ctr">
              <a:solidFill>
                <a:schemeClr val="bg1">
                  <a:lumMod val="65000"/>
                </a:schemeClr>
              </a:solidFill>
              <a:prstDash val="solid"/>
              <a:round/>
              <a:headEnd type="none" w="med" len="med"/>
              <a:tailEnd type="none" w="med" len="med"/>
            </a:ln>
            <a:effectLst>
              <a:innerShdw blurRad="114300">
                <a:prstClr val="black"/>
              </a:innerShdw>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32" name="Oval 31"/>
            <p:cNvSpPr/>
            <p:nvPr/>
          </p:nvSpPr>
          <p:spPr bwMode="auto">
            <a:xfrm>
              <a:off x="5238750" y="5462587"/>
              <a:ext cx="542925" cy="295275"/>
            </a:xfrm>
            <a:prstGeom prst="ellipse">
              <a:avLst/>
            </a:prstGeom>
            <a:solidFill>
              <a:schemeClr val="accent5"/>
            </a:solidFill>
            <a:ln w="19050" cap="flat" cmpd="sng" algn="ctr">
              <a:solidFill>
                <a:schemeClr val="bg1">
                  <a:lumMod val="65000"/>
                </a:schemeClr>
              </a:solidFill>
              <a:prstDash val="solid"/>
              <a:round/>
              <a:headEnd type="none" w="med" len="med"/>
              <a:tailEnd type="none" w="med" len="med"/>
            </a:ln>
            <a:effectLst>
              <a:innerShdw blurRad="114300">
                <a:prstClr val="black"/>
              </a:innerShdw>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ndParaRPr>
            </a:p>
          </p:txBody>
        </p:sp>
        <p:sp>
          <p:nvSpPr>
            <p:cNvPr id="42" name="TextBox 41"/>
            <p:cNvSpPr txBox="1"/>
            <p:nvPr/>
          </p:nvSpPr>
          <p:spPr>
            <a:xfrm>
              <a:off x="6057899" y="5419308"/>
              <a:ext cx="389850" cy="338554"/>
            </a:xfrm>
            <a:prstGeom prst="rect">
              <a:avLst/>
            </a:prstGeom>
            <a:noFill/>
          </p:spPr>
          <p:txBody>
            <a:bodyPr wrap="none" rtlCol="0">
              <a:spAutoFit/>
            </a:bodyPr>
            <a:lstStyle/>
            <a:p>
              <a:pPr fontAlgn="base">
                <a:spcBef>
                  <a:spcPct val="0"/>
                </a:spcBef>
                <a:spcAft>
                  <a:spcPct val="0"/>
                </a:spcAft>
              </a:pPr>
              <a:r>
                <a:rPr lang="en-US" sz="1600" b="1" dirty="0" smtClean="0">
                  <a:solidFill>
                    <a:srgbClr val="01020B"/>
                  </a:solidFill>
                  <a:ea typeface="ＭＳ Ｐゴシック" charset="-128"/>
                </a:rPr>
                <a:t>…</a:t>
              </a:r>
            </a:p>
          </p:txBody>
        </p:sp>
        <p:sp>
          <p:nvSpPr>
            <p:cNvPr id="44" name="Shape 43"/>
            <p:cNvSpPr/>
            <p:nvPr/>
          </p:nvSpPr>
          <p:spPr>
            <a:xfrm>
              <a:off x="2661341" y="5300662"/>
              <a:ext cx="3657599" cy="747714"/>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5" name="Oval 44"/>
            <p:cNvSpPr/>
            <p:nvPr/>
          </p:nvSpPr>
          <p:spPr bwMode="auto">
            <a:xfrm>
              <a:off x="3762374" y="6338885"/>
              <a:ext cx="1447801" cy="295275"/>
            </a:xfrm>
            <a:prstGeom prst="ellipse">
              <a:avLst/>
            </a:prstGeom>
            <a:solidFill>
              <a:schemeClr val="accent5"/>
            </a:solidFill>
            <a:ln w="19050" cap="flat" cmpd="sng" algn="ctr">
              <a:solidFill>
                <a:schemeClr val="bg1">
                  <a:lumMod val="65000"/>
                </a:schemeClr>
              </a:solidFill>
              <a:prstDash val="solid"/>
              <a:round/>
              <a:headEnd type="none" w="med" len="med"/>
              <a:tailEnd type="none" w="med" len="med"/>
            </a:ln>
            <a:effectLst>
              <a:innerShdw blurRad="114300">
                <a:prstClr val="black"/>
              </a:innerShdw>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smtClean="0">
                  <a:solidFill>
                    <a:srgbClr val="01020B"/>
                  </a:solidFill>
                </a:rPr>
                <a:t>Output</a:t>
              </a:r>
              <a:endParaRPr lang="en-US" sz="1600" b="1" dirty="0">
                <a:solidFill>
                  <a:srgbClr val="01020B"/>
                </a:solidFill>
              </a:endParaRPr>
            </a:p>
          </p:txBody>
        </p:sp>
        <p:sp>
          <p:nvSpPr>
            <p:cNvPr id="46" name="Right Arrow 45"/>
            <p:cNvSpPr/>
            <p:nvPr/>
          </p:nvSpPr>
          <p:spPr bwMode="auto">
            <a:xfrm rot="5400000">
              <a:off x="4294879" y="5962645"/>
              <a:ext cx="352425" cy="285750"/>
            </a:xfrm>
            <a:prstGeom prst="rightArrow">
              <a:avLst/>
            </a:prstGeom>
            <a:solidFill>
              <a:srgbClr val="FFFF00"/>
            </a:solidFill>
            <a:ln w="635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a:solidFill>
                  <a:srgbClr val="01020B"/>
                </a:solidFill>
                <a:ea typeface="ＭＳ Ｐゴシック" charset="-128"/>
              </a:endParaRPr>
            </a:p>
          </p:txBody>
        </p:sp>
      </p:grpSp>
      <p:grpSp>
        <p:nvGrpSpPr>
          <p:cNvPr id="43" name="Group 42"/>
          <p:cNvGrpSpPr/>
          <p:nvPr/>
        </p:nvGrpSpPr>
        <p:grpSpPr>
          <a:xfrm>
            <a:off x="228602" y="1374246"/>
            <a:ext cx="1096720" cy="3197754"/>
            <a:chOff x="228602" y="1553526"/>
            <a:chExt cx="1096720" cy="2642658"/>
          </a:xfrm>
        </p:grpSpPr>
        <p:sp>
          <p:nvSpPr>
            <p:cNvPr id="37" name="TextBox 36"/>
            <p:cNvSpPr txBox="1"/>
            <p:nvPr/>
          </p:nvSpPr>
          <p:spPr>
            <a:xfrm rot="16200000">
              <a:off x="-114010" y="2460705"/>
              <a:ext cx="1270000" cy="584775"/>
            </a:xfrm>
            <a:prstGeom prst="rect">
              <a:avLst/>
            </a:prstGeom>
            <a:noFill/>
          </p:spPr>
          <p:txBody>
            <a:bodyPr wrap="square" rtlCol="0">
              <a:spAutoFit/>
            </a:bodyPr>
            <a:lstStyle/>
            <a:p>
              <a:pPr fontAlgn="base">
                <a:spcBef>
                  <a:spcPct val="0"/>
                </a:spcBef>
                <a:spcAft>
                  <a:spcPct val="0"/>
                </a:spcAft>
              </a:pPr>
              <a:r>
                <a:rPr lang="en-US" sz="3200" b="1" dirty="0" smtClean="0">
                  <a:solidFill>
                    <a:srgbClr val="FFFF00"/>
                  </a:solidFill>
                  <a:ea typeface="ＭＳ Ｐゴシック" charset="-128"/>
                </a:rPr>
                <a:t>MAP</a:t>
              </a:r>
            </a:p>
          </p:txBody>
        </p:sp>
        <p:sp>
          <p:nvSpPr>
            <p:cNvPr id="39" name="Left Brace 38"/>
            <p:cNvSpPr/>
            <p:nvPr/>
          </p:nvSpPr>
          <p:spPr bwMode="auto">
            <a:xfrm>
              <a:off x="813378" y="1553526"/>
              <a:ext cx="511944" cy="2642658"/>
            </a:xfrm>
            <a:prstGeom prst="leftBrace">
              <a:avLst/>
            </a:prstGeom>
            <a:noFill/>
            <a:ln w="1905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a:solidFill>
                  <a:prstClr val="black"/>
                </a:solidFill>
                <a:latin typeface="Tahoma" charset="0"/>
                <a:ea typeface="ＭＳ Ｐゴシック" charset="-128"/>
              </a:endParaRPr>
            </a:p>
          </p:txBody>
        </p:sp>
      </p:grpSp>
      <p:grpSp>
        <p:nvGrpSpPr>
          <p:cNvPr id="53" name="Group 52"/>
          <p:cNvGrpSpPr/>
          <p:nvPr/>
        </p:nvGrpSpPr>
        <p:grpSpPr>
          <a:xfrm>
            <a:off x="228602" y="4616912"/>
            <a:ext cx="1096720" cy="1953814"/>
            <a:chOff x="228602" y="4663942"/>
            <a:chExt cx="1096720" cy="1953814"/>
          </a:xfrm>
        </p:grpSpPr>
        <p:sp>
          <p:nvSpPr>
            <p:cNvPr id="51" name="TextBox 50"/>
            <p:cNvSpPr txBox="1"/>
            <p:nvPr/>
          </p:nvSpPr>
          <p:spPr>
            <a:xfrm rot="16200000">
              <a:off x="-455917" y="5348461"/>
              <a:ext cx="1953814" cy="584775"/>
            </a:xfrm>
            <a:prstGeom prst="rect">
              <a:avLst/>
            </a:prstGeom>
            <a:noFill/>
          </p:spPr>
          <p:txBody>
            <a:bodyPr wrap="square" rtlCol="0">
              <a:spAutoFit/>
            </a:bodyPr>
            <a:lstStyle/>
            <a:p>
              <a:pPr fontAlgn="base">
                <a:spcBef>
                  <a:spcPct val="0"/>
                </a:spcBef>
                <a:spcAft>
                  <a:spcPct val="0"/>
                </a:spcAft>
              </a:pPr>
              <a:r>
                <a:rPr lang="en-US" sz="3200" b="1" dirty="0" smtClean="0">
                  <a:solidFill>
                    <a:schemeClr val="accent3"/>
                  </a:solidFill>
                  <a:ea typeface="ＭＳ Ｐゴシック" charset="-128"/>
                </a:rPr>
                <a:t>REDUCE</a:t>
              </a:r>
            </a:p>
          </p:txBody>
        </p:sp>
        <p:sp>
          <p:nvSpPr>
            <p:cNvPr id="52" name="Left Brace 51"/>
            <p:cNvSpPr/>
            <p:nvPr/>
          </p:nvSpPr>
          <p:spPr bwMode="auto">
            <a:xfrm>
              <a:off x="813378" y="4767194"/>
              <a:ext cx="511944" cy="1747308"/>
            </a:xfrm>
            <a:prstGeom prst="leftBrace">
              <a:avLst/>
            </a:prstGeom>
            <a:no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a:solidFill>
                  <a:schemeClr val="accent3"/>
                </a:solidFill>
                <a:latin typeface="Tahoma" charset="0"/>
                <a:ea typeface="ＭＳ Ｐゴシック" charset="-128"/>
              </a:endParaRPr>
            </a:p>
          </p:txBody>
        </p:sp>
      </p:grpSp>
    </p:spTree>
    <p:extLst>
      <p:ext uri="{BB962C8B-B14F-4D97-AF65-F5344CB8AC3E}">
        <p14:creationId xmlns:p14="http://schemas.microsoft.com/office/powerpoint/2010/main" val="3922730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cCj_ouZTEiiA9idPOMaLQ"/>
</p:tagLst>
</file>

<file path=ppt/theme/theme1.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2.xml><?xml version="1.0" encoding="utf-8"?>
<a:theme xmlns:a="http://schemas.openxmlformats.org/drawingml/2006/main" name="Metro_Template_Light_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3.xml><?xml version="1.0" encoding="utf-8"?>
<a:theme xmlns:a="http://schemas.openxmlformats.org/drawingml/2006/main" name="1_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4.xml><?xml version="1.0" encoding="utf-8"?>
<a:theme xmlns:a="http://schemas.openxmlformats.org/drawingml/2006/main" name="2_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5.xml><?xml version="1.0" encoding="utf-8"?>
<a:theme xmlns:a="http://schemas.openxmlformats.org/drawingml/2006/main" name="2_SQL_2012_PPT_4-3_Light">
  <a:themeElements>
    <a:clrScheme name="SQL Denali">
      <a:dk1>
        <a:srgbClr val="3F3F3F"/>
      </a:dk1>
      <a:lt1>
        <a:srgbClr val="FFFFFF"/>
      </a:lt1>
      <a:dk2>
        <a:srgbClr val="3F3F3F"/>
      </a:dk2>
      <a:lt2>
        <a:srgbClr val="C2C2C2"/>
      </a:lt2>
      <a:accent1>
        <a:srgbClr val="FF8B00"/>
      </a:accent1>
      <a:accent2>
        <a:srgbClr val="4DC8ED"/>
      </a:accent2>
      <a:accent3>
        <a:srgbClr val="B5D331"/>
      </a:accent3>
      <a:accent4>
        <a:srgbClr val="85151B"/>
      </a:accent4>
      <a:accent5>
        <a:srgbClr val="C3372B"/>
      </a:accent5>
      <a:accent6>
        <a:srgbClr val="C3372B"/>
      </a:accent6>
      <a:hlink>
        <a:srgbClr val="0000FF"/>
      </a:hlink>
      <a:folHlink>
        <a:srgbClr val="800080"/>
      </a:folHlink>
    </a:clrScheme>
    <a:fontScheme name="SQL Theme">
      <a:majorFont>
        <a:latin typeface="Segoe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QL_2012_PPT_4-3_Light">
  <a:themeElements>
    <a:clrScheme name="SQL Denali">
      <a:dk1>
        <a:srgbClr val="3F3F3F"/>
      </a:dk1>
      <a:lt1>
        <a:srgbClr val="FFFFFF"/>
      </a:lt1>
      <a:dk2>
        <a:srgbClr val="3F3F3F"/>
      </a:dk2>
      <a:lt2>
        <a:srgbClr val="C2C2C2"/>
      </a:lt2>
      <a:accent1>
        <a:srgbClr val="FF8B00"/>
      </a:accent1>
      <a:accent2>
        <a:srgbClr val="4DC8ED"/>
      </a:accent2>
      <a:accent3>
        <a:srgbClr val="B5D331"/>
      </a:accent3>
      <a:accent4>
        <a:srgbClr val="85151B"/>
      </a:accent4>
      <a:accent5>
        <a:srgbClr val="C3372B"/>
      </a:accent5>
      <a:accent6>
        <a:srgbClr val="C3372B"/>
      </a:accent6>
      <a:hlink>
        <a:srgbClr val="0000FF"/>
      </a:hlink>
      <a:folHlink>
        <a:srgbClr val="800080"/>
      </a:folHlink>
    </a:clrScheme>
    <a:fontScheme name="SQL Theme">
      <a:majorFont>
        <a:latin typeface="Segoe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 Template Dark 4x3</Template>
  <TotalTime>40382</TotalTime>
  <Words>6786</Words>
  <Application>Microsoft Office PowerPoint</Application>
  <PresentationFormat>On-screen Show (4:3)</PresentationFormat>
  <Paragraphs>1301</Paragraphs>
  <Slides>60</Slides>
  <Notes>8</Notes>
  <HiddenSlides>19</HiddenSlides>
  <MMClips>0</MMClips>
  <ScaleCrop>false</ScaleCrop>
  <HeadingPairs>
    <vt:vector size="4" baseType="variant">
      <vt:variant>
        <vt:lpstr>Theme</vt:lpstr>
      </vt:variant>
      <vt:variant>
        <vt:i4>6</vt:i4>
      </vt:variant>
      <vt:variant>
        <vt:lpstr>Slide Titles</vt:lpstr>
      </vt:variant>
      <vt:variant>
        <vt:i4>60</vt:i4>
      </vt:variant>
    </vt:vector>
  </HeadingPairs>
  <TitlesOfParts>
    <vt:vector size="66" baseType="lpstr">
      <vt:lpstr>Metro Template Colored Titles Segoe UI 16x9</vt:lpstr>
      <vt:lpstr>Metro_Template_Light_16x9</vt:lpstr>
      <vt:lpstr>1_Metro Template Colored Titles Segoe UI 16x9</vt:lpstr>
      <vt:lpstr>2_Metro Template Colored Titles Segoe UI 16x9</vt:lpstr>
      <vt:lpstr>2_SQL_2012_PPT_4-3_Light</vt:lpstr>
      <vt:lpstr>3_SQL_2012_PPT_4-3_Light</vt:lpstr>
      <vt:lpstr>PowerPoint Presentation</vt:lpstr>
      <vt:lpstr>PowerPoint Presentation</vt:lpstr>
      <vt:lpstr>Disclaimer</vt:lpstr>
      <vt:lpstr>Talk Outline</vt:lpstr>
      <vt:lpstr>The Hadoop Ecosystem</vt:lpstr>
      <vt:lpstr>HDFS – Hadoop Distributed File System</vt:lpstr>
      <vt:lpstr>HDFS Node Types</vt:lpstr>
      <vt:lpstr>Hadoop MapReduce (MR)</vt:lpstr>
      <vt:lpstr>MapReduce 101</vt:lpstr>
      <vt:lpstr>MapReduce Components</vt:lpstr>
      <vt:lpstr>Hive</vt:lpstr>
      <vt:lpstr>Hadoop Summary So Far</vt:lpstr>
      <vt:lpstr>Sqoop Use Case #1 – As a Load/Unload Utility</vt:lpstr>
      <vt:lpstr>Sqoop Use Case #2 - As a DB Connector</vt:lpstr>
      <vt:lpstr>Sqoop’s Limitations as a DB Connector</vt:lpstr>
      <vt:lpstr>Hadoop Summary</vt:lpstr>
      <vt:lpstr>PowerPoint Presentation</vt:lpstr>
      <vt:lpstr>Sqoop</vt:lpstr>
      <vt:lpstr>Alternative #1 - Sqoop</vt:lpstr>
      <vt:lpstr>Polybase – A Superior Alternative</vt:lpstr>
      <vt:lpstr>Polybase Assumptions</vt:lpstr>
      <vt:lpstr>Polybase “Phases”</vt:lpstr>
      <vt:lpstr>Polybase Phase 1</vt:lpstr>
      <vt:lpstr>Challenge #1 – Parallel Data Transfers</vt:lpstr>
      <vt:lpstr>PowerPoint Presentation</vt:lpstr>
      <vt:lpstr>DMS Role #1 - Shuffling</vt:lpstr>
      <vt:lpstr>DMS Role #2 – Loading</vt:lpstr>
      <vt:lpstr>HDFS Bridge in Polybase</vt:lpstr>
      <vt:lpstr>Reading HDFS Files in Parallel</vt:lpstr>
      <vt:lpstr>Phase 1 Technical Challenges</vt:lpstr>
      <vt:lpstr>Challenge #3 – Imposing Structure</vt:lpstr>
      <vt:lpstr>Phase 2 Syntax Example </vt:lpstr>
      <vt:lpstr>Polybase Phase 1 - Example #1</vt:lpstr>
      <vt:lpstr>Polybase Phase 1 - Example #2</vt:lpstr>
      <vt:lpstr>Polybase Phase 1 - Example #3</vt:lpstr>
      <vt:lpstr>Polybase Phase 1 - Limitations</vt:lpstr>
      <vt:lpstr>Polybase “Phases”</vt:lpstr>
      <vt:lpstr>PowerPoint Presentation</vt:lpstr>
      <vt:lpstr>Polybase Phase 2 Query Execution </vt:lpstr>
      <vt:lpstr>Phase 2 Challenge – Semantic Equivalence</vt:lpstr>
      <vt:lpstr>Polybase Phase 2 - Example #1</vt:lpstr>
      <vt:lpstr>PowerPoint Presentation</vt:lpstr>
      <vt:lpstr>The MR Job in a Little More Detail</vt:lpstr>
      <vt:lpstr>Polybase Phase 2 - Example #1</vt:lpstr>
      <vt:lpstr>Polybase Phase 2 - Example #2</vt:lpstr>
      <vt:lpstr>PowerPoint Presentation</vt:lpstr>
      <vt:lpstr>Test Configuration</vt:lpstr>
      <vt:lpstr>Test Database</vt:lpstr>
      <vt:lpstr>Selection on HDFS table</vt:lpstr>
      <vt:lpstr>Join HDFS Table with PDW Table</vt:lpstr>
      <vt:lpstr>Join Two HDFS Tables</vt:lpstr>
      <vt:lpstr>PowerPoint Presentation</vt:lpstr>
      <vt:lpstr>Polybase “Phases”</vt:lpstr>
      <vt:lpstr>PowerPoint Presentation</vt:lpstr>
      <vt:lpstr>PowerPoint Presentation</vt:lpstr>
      <vt:lpstr>Some Polybase Phase 3 Musings</vt:lpstr>
      <vt:lpstr>PowerPoint Presentation</vt:lpstr>
      <vt:lpstr>PowerPoint Presentation</vt:lpstr>
      <vt:lpstr>PowerPoint Presentation</vt:lpstr>
      <vt:lpstr>Thanks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Polybase Project Update</dc:title>
  <dc:creator>Rimma Nehme</dc:creator>
  <cp:lastModifiedBy>Karthik Ramachandra</cp:lastModifiedBy>
  <cp:revision>1995</cp:revision>
  <cp:lastPrinted>2012-10-18T21:06:33Z</cp:lastPrinted>
  <dcterms:created xsi:type="dcterms:W3CDTF">2011-12-01T16:16:48Z</dcterms:created>
  <dcterms:modified xsi:type="dcterms:W3CDTF">2013-03-25T12:09:34Z</dcterms:modified>
</cp:coreProperties>
</file>