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y="6858000" cx="9144000"/>
  <p:notesSz cx="6858000" cy="9237650"/>
  <p:embeddedFontLst>
    <p:embeddedFont>
      <p:font typeface="Tahoma"/>
      <p:regular r:id="rId52"/>
      <p:bold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0CC7486-E853-46B6-BE94-90BDE24169EB}">
  <a:tblStyle styleId="{00CC7486-E853-46B6-BE94-90BDE24169E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font" Target="fonts/Tahoma-bold.fntdata"/><Relationship Id="rId52" Type="http://schemas.openxmlformats.org/officeDocument/2006/relationships/font" Target="fonts/Tahoma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1143225" y="692800"/>
            <a:ext cx="4572300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87875"/>
            <a:ext cx="5486400" cy="41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“cites” link weights &gt;  “writes” link weights</a:t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changed to</a:t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2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“cites” link weight greater than  “writes” link weight</a:t>
            </a:r>
            <a:endParaRPr b="0" sz="12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87875"/>
            <a:ext cx="5486400" cy="41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>
            <p:ph idx="2" type="sldImg"/>
          </p:nvPr>
        </p:nvSpPr>
        <p:spPr>
          <a:xfrm>
            <a:off x="1143225" y="692800"/>
            <a:ext cx="4572300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87875"/>
            <a:ext cx="5486400" cy="41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1143225" y="692800"/>
            <a:ext cx="4572300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idx="1" type="body"/>
          </p:nvPr>
        </p:nvSpPr>
        <p:spPr>
          <a:xfrm>
            <a:off x="685800" y="4387875"/>
            <a:ext cx="5486400" cy="41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/>
          <p:nvPr>
            <p:ph idx="2" type="sldImg"/>
          </p:nvPr>
        </p:nvSpPr>
        <p:spPr>
          <a:xfrm>
            <a:off x="1143225" y="692800"/>
            <a:ext cx="4572300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Shape 448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Shape 487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Shape 494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Shape 530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Shape 537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Shape 543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Shape 544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Shape 551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Shape 552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Shape 559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Shape 567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Shape 582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Shape 590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/>
          <p:nvPr>
            <p:ph idx="2" type="sldImg"/>
          </p:nvPr>
        </p:nvSpPr>
        <p:spPr>
          <a:xfrm>
            <a:off x="1143225" y="692800"/>
            <a:ext cx="4572300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Shape 597"/>
          <p:cNvSpPr txBox="1"/>
          <p:nvPr>
            <p:ph idx="1" type="body"/>
          </p:nvPr>
        </p:nvSpPr>
        <p:spPr>
          <a:xfrm>
            <a:off x="685800" y="4387875"/>
            <a:ext cx="5486400" cy="41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Shape 604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Shape 605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/>
          <p:nvPr>
            <p:ph idx="2" type="sldImg"/>
          </p:nvPr>
        </p:nvSpPr>
        <p:spPr>
          <a:xfrm>
            <a:off x="1143225" y="692800"/>
            <a:ext cx="4572300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Shape 612"/>
          <p:cNvSpPr txBox="1"/>
          <p:nvPr>
            <p:ph idx="1" type="body"/>
          </p:nvPr>
        </p:nvSpPr>
        <p:spPr>
          <a:xfrm>
            <a:off x="685800" y="4387875"/>
            <a:ext cx="5486400" cy="41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/>
          <p:nvPr>
            <p:ph idx="2" type="sldImg"/>
          </p:nvPr>
        </p:nvSpPr>
        <p:spPr>
          <a:xfrm>
            <a:off x="1143225" y="692800"/>
            <a:ext cx="4572300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Shape 619"/>
          <p:cNvSpPr txBox="1"/>
          <p:nvPr>
            <p:ph idx="1" type="body"/>
          </p:nvPr>
        </p:nvSpPr>
        <p:spPr>
          <a:xfrm>
            <a:off x="685800" y="4387875"/>
            <a:ext cx="5486400" cy="41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1143225" y="692800"/>
            <a:ext cx="4572300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87875"/>
            <a:ext cx="5486400" cy="41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>
            <p:ph idx="2" type="sldImg"/>
          </p:nvPr>
        </p:nvSpPr>
        <p:spPr>
          <a:xfrm>
            <a:off x="1143225" y="692800"/>
            <a:ext cx="4572300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Shape 626"/>
          <p:cNvSpPr txBox="1"/>
          <p:nvPr>
            <p:ph idx="1" type="body"/>
          </p:nvPr>
        </p:nvSpPr>
        <p:spPr>
          <a:xfrm>
            <a:off x="685800" y="4387875"/>
            <a:ext cx="5486400" cy="41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/>
          <p:nvPr>
            <p:ph idx="2" type="sldImg"/>
          </p:nvPr>
        </p:nvSpPr>
        <p:spPr>
          <a:xfrm>
            <a:off x="1143225" y="692800"/>
            <a:ext cx="4572300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Shape 636"/>
          <p:cNvSpPr txBox="1"/>
          <p:nvPr>
            <p:ph idx="1" type="body"/>
          </p:nvPr>
        </p:nvSpPr>
        <p:spPr>
          <a:xfrm>
            <a:off x="685800" y="4387875"/>
            <a:ext cx="5486400" cy="41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/>
          <p:nvPr>
            <p:ph idx="2" type="sldImg"/>
          </p:nvPr>
        </p:nvSpPr>
        <p:spPr>
          <a:xfrm>
            <a:off x="1143225" y="692800"/>
            <a:ext cx="4572300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Shape 643"/>
          <p:cNvSpPr txBox="1"/>
          <p:nvPr>
            <p:ph idx="1" type="body"/>
          </p:nvPr>
        </p:nvSpPr>
        <p:spPr>
          <a:xfrm>
            <a:off x="685800" y="4387875"/>
            <a:ext cx="5486400" cy="41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/>
          <p:nvPr>
            <p:ph idx="2" type="sldImg"/>
          </p:nvPr>
        </p:nvSpPr>
        <p:spPr>
          <a:xfrm>
            <a:off x="1143225" y="692800"/>
            <a:ext cx="4572300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Shape 650"/>
          <p:cNvSpPr txBox="1"/>
          <p:nvPr>
            <p:ph idx="1" type="body"/>
          </p:nvPr>
        </p:nvSpPr>
        <p:spPr>
          <a:xfrm>
            <a:off x="685800" y="4387875"/>
            <a:ext cx="5486400" cy="41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/>
          <p:nvPr>
            <p:ph idx="2" type="sldImg"/>
          </p:nvPr>
        </p:nvSpPr>
        <p:spPr>
          <a:xfrm>
            <a:off x="1143225" y="692800"/>
            <a:ext cx="4572300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Shape 657"/>
          <p:cNvSpPr txBox="1"/>
          <p:nvPr>
            <p:ph idx="1" type="body"/>
          </p:nvPr>
        </p:nvSpPr>
        <p:spPr>
          <a:xfrm>
            <a:off x="685800" y="4387875"/>
            <a:ext cx="5486400" cy="415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Shape 664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Shape 665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914400" y="4387320"/>
            <a:ext cx="5029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87875"/>
            <a:ext cx="5486400" cy="415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225" y="692800"/>
            <a:ext cx="4572225" cy="3464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" name="Shape 28"/>
          <p:cNvSpPr txBox="1"/>
          <p:nvPr>
            <p:ph idx="1" type="subTitle"/>
          </p:nvPr>
        </p:nvSpPr>
        <p:spPr>
          <a:xfrm>
            <a:off x="2209680" y="38862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2209680" y="3886200"/>
            <a:ext cx="640080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2209680" y="4802040"/>
            <a:ext cx="640080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2209680" y="388620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5489640" y="388620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4" name="Shape 74"/>
          <p:cNvSpPr txBox="1"/>
          <p:nvPr>
            <p:ph idx="3" type="body"/>
          </p:nvPr>
        </p:nvSpPr>
        <p:spPr>
          <a:xfrm>
            <a:off x="5489640" y="480204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5" name="Shape 75"/>
          <p:cNvSpPr txBox="1"/>
          <p:nvPr>
            <p:ph idx="4" type="body"/>
          </p:nvPr>
        </p:nvSpPr>
        <p:spPr>
          <a:xfrm>
            <a:off x="2209680" y="480204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2209680" y="38862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2209680" y="38862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1" name="Shape 81"/>
          <p:cNvSpPr/>
          <p:nvPr/>
        </p:nvSpPr>
        <p:spPr>
          <a:xfrm>
            <a:off x="2209680" y="3886200"/>
            <a:ext cx="6400800" cy="175248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Shape 82"/>
          <p:cNvSpPr/>
          <p:nvPr/>
        </p:nvSpPr>
        <p:spPr>
          <a:xfrm>
            <a:off x="2209680" y="3886200"/>
            <a:ext cx="6400800" cy="175248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2209680" y="38862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2209680" y="3886200"/>
            <a:ext cx="640080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2" name="Shape 112"/>
          <p:cNvSpPr txBox="1"/>
          <p:nvPr>
            <p:ph idx="2" type="body"/>
          </p:nvPr>
        </p:nvSpPr>
        <p:spPr>
          <a:xfrm>
            <a:off x="2209680" y="4802040"/>
            <a:ext cx="640080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Shape 118"/>
          <p:cNvSpPr txBox="1"/>
          <p:nvPr>
            <p:ph idx="1" type="subTitle"/>
          </p:nvPr>
        </p:nvSpPr>
        <p:spPr>
          <a:xfrm>
            <a:off x="2209680" y="38862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2209680" y="3886200"/>
            <a:ext cx="3123360" cy="175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5489640" y="3886200"/>
            <a:ext cx="3123360" cy="175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subTitle"/>
          </p:nvPr>
        </p:nvSpPr>
        <p:spPr>
          <a:xfrm>
            <a:off x="685800" y="2057040"/>
            <a:ext cx="7772400" cy="5299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2209680" y="388620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1" name="Shape 131"/>
          <p:cNvSpPr txBox="1"/>
          <p:nvPr>
            <p:ph idx="2" type="body"/>
          </p:nvPr>
        </p:nvSpPr>
        <p:spPr>
          <a:xfrm>
            <a:off x="2209680" y="480204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2" name="Shape 132"/>
          <p:cNvSpPr txBox="1"/>
          <p:nvPr>
            <p:ph idx="3" type="body"/>
          </p:nvPr>
        </p:nvSpPr>
        <p:spPr>
          <a:xfrm>
            <a:off x="5489640" y="3886200"/>
            <a:ext cx="3123360" cy="175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2209680" y="3886200"/>
            <a:ext cx="3123360" cy="175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7" name="Shape 137"/>
          <p:cNvSpPr txBox="1"/>
          <p:nvPr>
            <p:ph idx="2" type="body"/>
          </p:nvPr>
        </p:nvSpPr>
        <p:spPr>
          <a:xfrm>
            <a:off x="5489640" y="388620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8" name="Shape 138"/>
          <p:cNvSpPr txBox="1"/>
          <p:nvPr>
            <p:ph idx="3" type="body"/>
          </p:nvPr>
        </p:nvSpPr>
        <p:spPr>
          <a:xfrm>
            <a:off x="5489640" y="480204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2209680" y="388620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3" name="Shape 143"/>
          <p:cNvSpPr txBox="1"/>
          <p:nvPr>
            <p:ph idx="2" type="body"/>
          </p:nvPr>
        </p:nvSpPr>
        <p:spPr>
          <a:xfrm>
            <a:off x="5489640" y="388620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4" name="Shape 144"/>
          <p:cNvSpPr txBox="1"/>
          <p:nvPr>
            <p:ph idx="3" type="body"/>
          </p:nvPr>
        </p:nvSpPr>
        <p:spPr>
          <a:xfrm>
            <a:off x="2209680" y="4802040"/>
            <a:ext cx="640080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2209680" y="388620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49" name="Shape 149"/>
          <p:cNvSpPr txBox="1"/>
          <p:nvPr>
            <p:ph idx="2" type="body"/>
          </p:nvPr>
        </p:nvSpPr>
        <p:spPr>
          <a:xfrm>
            <a:off x="5489640" y="388620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0" name="Shape 150"/>
          <p:cNvSpPr txBox="1"/>
          <p:nvPr>
            <p:ph idx="3" type="body"/>
          </p:nvPr>
        </p:nvSpPr>
        <p:spPr>
          <a:xfrm>
            <a:off x="5489640" y="480204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1" name="Shape 151"/>
          <p:cNvSpPr txBox="1"/>
          <p:nvPr>
            <p:ph idx="4" type="body"/>
          </p:nvPr>
        </p:nvSpPr>
        <p:spPr>
          <a:xfrm>
            <a:off x="2209680" y="480204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2209680" y="38862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6" name="Shape 156"/>
          <p:cNvSpPr txBox="1"/>
          <p:nvPr>
            <p:ph idx="2" type="body"/>
          </p:nvPr>
        </p:nvSpPr>
        <p:spPr>
          <a:xfrm>
            <a:off x="2209680" y="38862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7" name="Shape 157"/>
          <p:cNvSpPr/>
          <p:nvPr/>
        </p:nvSpPr>
        <p:spPr>
          <a:xfrm>
            <a:off x="2209680" y="3886200"/>
            <a:ext cx="6400800" cy="175248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Shape 158"/>
          <p:cNvSpPr/>
          <p:nvPr/>
        </p:nvSpPr>
        <p:spPr>
          <a:xfrm>
            <a:off x="2209680" y="3886200"/>
            <a:ext cx="6400800" cy="175248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 algn="r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2209680" y="38862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2209680" y="3886200"/>
            <a:ext cx="3123360" cy="175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5489640" y="3886200"/>
            <a:ext cx="3123360" cy="175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subTitle"/>
          </p:nvPr>
        </p:nvSpPr>
        <p:spPr>
          <a:xfrm>
            <a:off x="685800" y="2057040"/>
            <a:ext cx="7772400" cy="5299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2209680" y="388620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2209680" y="480204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x="5489640" y="3886200"/>
            <a:ext cx="3123360" cy="175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2209680" y="3886200"/>
            <a:ext cx="3123360" cy="175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5489640" y="388620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Shape 57"/>
          <p:cNvSpPr txBox="1"/>
          <p:nvPr>
            <p:ph idx="3" type="body"/>
          </p:nvPr>
        </p:nvSpPr>
        <p:spPr>
          <a:xfrm>
            <a:off x="5489640" y="480204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2209680" y="388620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5489640" y="3886200"/>
            <a:ext cx="312336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Shape 63"/>
          <p:cNvSpPr txBox="1"/>
          <p:nvPr>
            <p:ph idx="3" type="body"/>
          </p:nvPr>
        </p:nvSpPr>
        <p:spPr>
          <a:xfrm>
            <a:off x="2209680" y="4802040"/>
            <a:ext cx="6400800" cy="835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>
            <a:lvl1pPr lv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0" type="dt"/>
          </p:nvPr>
        </p:nvSpPr>
        <p:spPr>
          <a:xfrm>
            <a:off x="685800" y="6324480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3124080" y="632448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553080" y="6324480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5997600"/>
            <a:ext cx="914400" cy="86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hape 10"/>
          <p:cNvCxnSpPr/>
          <p:nvPr/>
        </p:nvCxnSpPr>
        <p:spPr>
          <a:xfrm rot="10800000">
            <a:off x="838080" y="914400"/>
            <a:ext cx="8382240" cy="0"/>
          </a:xfrm>
          <a:prstGeom prst="straightConnector1">
            <a:avLst/>
          </a:prstGeom>
          <a:noFill/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1" name="Shape 11"/>
          <p:cNvSpPr/>
          <p:nvPr/>
        </p:nvSpPr>
        <p:spPr>
          <a:xfrm>
            <a:off x="304920" y="1371600"/>
            <a:ext cx="152280" cy="152280"/>
          </a:xfrm>
          <a:prstGeom prst="ellipse">
            <a:avLst/>
          </a:prstGeom>
          <a:solidFill>
            <a:srgbClr val="A5E2E7"/>
          </a:solidFill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380880" y="1523880"/>
            <a:ext cx="0" cy="4343400"/>
          </a:xfrm>
          <a:prstGeom prst="straightConnector1">
            <a:avLst/>
          </a:prstGeom>
          <a:noFill/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3" name="Shape 13"/>
          <p:cNvSpPr/>
          <p:nvPr/>
        </p:nvSpPr>
        <p:spPr>
          <a:xfrm>
            <a:off x="685800" y="838080"/>
            <a:ext cx="152280" cy="152640"/>
          </a:xfrm>
          <a:prstGeom prst="ellipse">
            <a:avLst/>
          </a:prstGeom>
          <a:solidFill>
            <a:srgbClr val="A5E2E7"/>
          </a:solidFill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304920" y="380880"/>
            <a:ext cx="152280" cy="152640"/>
          </a:xfrm>
          <a:prstGeom prst="ellipse">
            <a:avLst/>
          </a:prstGeom>
          <a:solidFill>
            <a:srgbClr val="A5E2E7"/>
          </a:solidFill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" name="Shape 15"/>
          <p:cNvCxnSpPr/>
          <p:nvPr/>
        </p:nvCxnSpPr>
        <p:spPr>
          <a:xfrm flipH="1" rot="10800000">
            <a:off x="380520" y="1002960"/>
            <a:ext cx="381900" cy="356400"/>
          </a:xfrm>
          <a:prstGeom prst="curvedConnector3">
            <a:avLst>
              <a:gd fmla="val 50000" name="adj1"/>
            </a:avLst>
          </a:prstGeom>
          <a:noFill/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6" name="Shape 16"/>
          <p:cNvCxnSpPr/>
          <p:nvPr/>
        </p:nvCxnSpPr>
        <p:spPr>
          <a:xfrm rot="10800000">
            <a:off x="205500" y="904560"/>
            <a:ext cx="467700" cy="10200"/>
          </a:xfrm>
          <a:prstGeom prst="curvedConnector3">
            <a:avLst>
              <a:gd fmla="val 50000" name="adj1"/>
            </a:avLst>
          </a:prstGeom>
          <a:noFill/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7" name="Shape 17"/>
          <p:cNvCxnSpPr/>
          <p:nvPr/>
        </p:nvCxnSpPr>
        <p:spPr>
          <a:xfrm rot="10800000">
            <a:off x="434220" y="523440"/>
            <a:ext cx="327900" cy="302400"/>
          </a:xfrm>
          <a:prstGeom prst="curvedConnector3">
            <a:avLst>
              <a:gd fmla="val 50000" name="adj1"/>
            </a:avLst>
          </a:prstGeom>
          <a:noFill/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8" name="Shape 18"/>
          <p:cNvSpPr/>
          <p:nvPr/>
        </p:nvSpPr>
        <p:spPr>
          <a:xfrm>
            <a:off x="914400" y="380880"/>
            <a:ext cx="152280" cy="152640"/>
          </a:xfrm>
          <a:prstGeom prst="ellipse">
            <a:avLst/>
          </a:prstGeom>
          <a:solidFill>
            <a:srgbClr val="FFFFFF"/>
          </a:solidFill>
          <a:ln cap="flat" cmpd="sng" w="25550">
            <a:solidFill>
              <a:srgbClr val="C0C0C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457200" y="1981080"/>
            <a:ext cx="152280" cy="152640"/>
          </a:xfrm>
          <a:prstGeom prst="ellipse">
            <a:avLst/>
          </a:prstGeom>
          <a:solidFill>
            <a:srgbClr val="FFFFFF"/>
          </a:solidFill>
          <a:ln cap="flat" cmpd="sng" w="25550">
            <a:solidFill>
              <a:srgbClr val="C0C0C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" name="Shape 20"/>
          <p:cNvCxnSpPr/>
          <p:nvPr/>
        </p:nvCxnSpPr>
        <p:spPr>
          <a:xfrm rot="-5400000">
            <a:off x="736740" y="659700"/>
            <a:ext cx="369000" cy="140400"/>
          </a:xfrm>
          <a:prstGeom prst="curvedConnector3">
            <a:avLst>
              <a:gd fmla="val 50000" name="adj1"/>
            </a:avLst>
          </a:prstGeom>
          <a:noFill/>
          <a:ln cap="flat" cmpd="sng" w="28425">
            <a:solidFill>
              <a:srgbClr val="C0C0C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1" name="Shape 21"/>
          <p:cNvCxnSpPr/>
          <p:nvPr/>
        </p:nvCxnSpPr>
        <p:spPr>
          <a:xfrm flipH="1" rot="5400000">
            <a:off x="63210" y="1675650"/>
            <a:ext cx="610200" cy="153300"/>
          </a:xfrm>
          <a:prstGeom prst="curvedConnector3">
            <a:avLst>
              <a:gd fmla="val 50000" name="adj1"/>
            </a:avLst>
          </a:prstGeom>
          <a:noFill/>
          <a:ln cap="flat" cmpd="sng" w="28425">
            <a:solidFill>
              <a:srgbClr val="C0C0C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2" name="Shape 22"/>
          <p:cNvCxnSpPr/>
          <p:nvPr/>
        </p:nvCxnSpPr>
        <p:spPr>
          <a:xfrm rot="5400000">
            <a:off x="37410" y="556170"/>
            <a:ext cx="354600" cy="154500"/>
          </a:xfrm>
          <a:prstGeom prst="curvedConnector3">
            <a:avLst>
              <a:gd fmla="val 50000" name="adj1"/>
            </a:avLst>
          </a:prstGeom>
          <a:noFill/>
          <a:ln cap="flat" cmpd="sng" w="25550">
            <a:solidFill>
              <a:srgbClr val="C0C0C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23" name="Shape 23"/>
          <p:cNvSpPr txBox="1"/>
          <p:nvPr>
            <p:ph type="title"/>
          </p:nvPr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Shape 24"/>
          <p:cNvSpPr/>
          <p:nvPr/>
        </p:nvSpPr>
        <p:spPr>
          <a:xfrm>
            <a:off x="61920" y="824040"/>
            <a:ext cx="152280" cy="152280"/>
          </a:xfrm>
          <a:prstGeom prst="ellipse">
            <a:avLst/>
          </a:prstGeom>
          <a:solidFill>
            <a:srgbClr val="FFFFFF"/>
          </a:solidFill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837720" y="1447920"/>
            <a:ext cx="800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609480" y="6400800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2971440" y="6324480"/>
            <a:ext cx="289548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858000" y="6400800"/>
            <a:ext cx="19051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2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685800" cy="6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0" y="985680"/>
            <a:ext cx="152280" cy="152640"/>
          </a:xfrm>
          <a:prstGeom prst="ellipse">
            <a:avLst/>
          </a:prstGeom>
          <a:solidFill>
            <a:srgbClr val="A5E2E7"/>
          </a:solidFill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" name="Shape 92"/>
          <p:cNvCxnSpPr/>
          <p:nvPr/>
        </p:nvCxnSpPr>
        <p:spPr>
          <a:xfrm rot="10800000">
            <a:off x="761760" y="1066680"/>
            <a:ext cx="8381880" cy="0"/>
          </a:xfrm>
          <a:prstGeom prst="straightConnector1">
            <a:avLst/>
          </a:prstGeom>
          <a:noFill/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93" name="Shape 93"/>
          <p:cNvSpPr/>
          <p:nvPr/>
        </p:nvSpPr>
        <p:spPr>
          <a:xfrm>
            <a:off x="228600" y="1523880"/>
            <a:ext cx="152280" cy="152640"/>
          </a:xfrm>
          <a:prstGeom prst="ellipse">
            <a:avLst/>
          </a:prstGeom>
          <a:solidFill>
            <a:srgbClr val="A5E2E7"/>
          </a:solidFill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4" name="Shape 94"/>
          <p:cNvCxnSpPr/>
          <p:nvPr/>
        </p:nvCxnSpPr>
        <p:spPr>
          <a:xfrm>
            <a:off x="304920" y="1676520"/>
            <a:ext cx="0" cy="228600"/>
          </a:xfrm>
          <a:prstGeom prst="straightConnector1">
            <a:avLst/>
          </a:prstGeom>
          <a:noFill/>
          <a:ln cap="flat" cmpd="sng" w="28425">
            <a:solidFill>
              <a:srgbClr val="777777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95" name="Shape 95"/>
          <p:cNvSpPr/>
          <p:nvPr/>
        </p:nvSpPr>
        <p:spPr>
          <a:xfrm>
            <a:off x="609480" y="990720"/>
            <a:ext cx="152640" cy="152280"/>
          </a:xfrm>
          <a:prstGeom prst="ellipse">
            <a:avLst/>
          </a:prstGeom>
          <a:solidFill>
            <a:srgbClr val="A5E2E7"/>
          </a:solidFill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152280" y="685800"/>
            <a:ext cx="152640" cy="152280"/>
          </a:xfrm>
          <a:prstGeom prst="ellipse">
            <a:avLst/>
          </a:prstGeom>
          <a:solidFill>
            <a:srgbClr val="A5E2E7"/>
          </a:solidFill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7" name="Shape 97"/>
          <p:cNvCxnSpPr/>
          <p:nvPr/>
        </p:nvCxnSpPr>
        <p:spPr>
          <a:xfrm flipH="1" rot="10800000">
            <a:off x="304920" y="1155240"/>
            <a:ext cx="381600" cy="356400"/>
          </a:xfrm>
          <a:prstGeom prst="curvedConnector3">
            <a:avLst>
              <a:gd fmla="val 50000" name="adj1"/>
            </a:avLst>
          </a:prstGeom>
          <a:noFill/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98" name="Shape 98"/>
          <p:cNvCxnSpPr/>
          <p:nvPr/>
        </p:nvCxnSpPr>
        <p:spPr>
          <a:xfrm flipH="1">
            <a:off x="129840" y="1066680"/>
            <a:ext cx="467400" cy="62700"/>
          </a:xfrm>
          <a:prstGeom prst="curvedConnector3">
            <a:avLst>
              <a:gd fmla="val 50000" name="adj1"/>
            </a:avLst>
          </a:prstGeom>
          <a:noFill/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99" name="Shape 99"/>
          <p:cNvCxnSpPr/>
          <p:nvPr/>
        </p:nvCxnSpPr>
        <p:spPr>
          <a:xfrm rot="10800000">
            <a:off x="282360" y="828420"/>
            <a:ext cx="403800" cy="149700"/>
          </a:xfrm>
          <a:prstGeom prst="curvedConnector3">
            <a:avLst>
              <a:gd fmla="val 50000" name="adj1"/>
            </a:avLst>
          </a:prstGeom>
          <a:noFill/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00" name="Shape 100"/>
          <p:cNvSpPr/>
          <p:nvPr/>
        </p:nvSpPr>
        <p:spPr>
          <a:xfrm>
            <a:off x="228600" y="1905120"/>
            <a:ext cx="152280" cy="152280"/>
          </a:xfrm>
          <a:prstGeom prst="ellipse">
            <a:avLst/>
          </a:prstGeom>
          <a:solidFill>
            <a:srgbClr val="FFFFFF"/>
          </a:solidFill>
          <a:ln cap="flat" cmpd="sng" w="25550">
            <a:solidFill>
              <a:srgbClr val="C0C0C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1" name="Shape 101"/>
          <p:cNvCxnSpPr/>
          <p:nvPr/>
        </p:nvCxnSpPr>
        <p:spPr>
          <a:xfrm flipH="1" rot="5400000">
            <a:off x="387300" y="679260"/>
            <a:ext cx="369000" cy="228000"/>
          </a:xfrm>
          <a:prstGeom prst="curvedConnector3">
            <a:avLst>
              <a:gd fmla="val 50000" name="adj1"/>
            </a:avLst>
          </a:prstGeom>
          <a:noFill/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cse.iitb.ac.in/banks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en.wikipedia.org/wiki/Algorithm" TargetMode="External"/><Relationship Id="rId4" Type="http://schemas.openxmlformats.org/officeDocument/2006/relationships/hyperlink" Target="https://en.wikipedia.org/wiki/Google_Search" TargetMode="External"/><Relationship Id="rId5" Type="http://schemas.openxmlformats.org/officeDocument/2006/relationships/hyperlink" Target="https://en.wikipedia.org/wiki/Websites" TargetMode="External"/><Relationship Id="rId6" Type="http://schemas.openxmlformats.org/officeDocument/2006/relationships/hyperlink" Target="https://en.wikipedia.org/wiki/Search_engine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en.wikipedia.org/wiki/Steiner_tree_problem" TargetMode="External"/><Relationship Id="rId4" Type="http://schemas.openxmlformats.org/officeDocument/2006/relationships/hyperlink" Target="http://homepage.divms.uiowa.edu/~hzhang/c145/notes/chap22.pdf" TargetMode="External"/><Relationship Id="rId5" Type="http://schemas.openxmlformats.org/officeDocument/2006/relationships/hyperlink" Target="https://www.cse.iitb.ac.in/~sudarsha/db-book/slide-dir/ch19.pdf" TargetMode="External"/><Relationship Id="rId6" Type="http://schemas.openxmlformats.org/officeDocument/2006/relationships/hyperlink" Target="http://codex.cs.yale.edu/avi/db-book/db6/slide-dir/index.html" TargetMode="External"/><Relationship Id="rId7" Type="http://schemas.openxmlformats.org/officeDocument/2006/relationships/hyperlink" Target="https://en.wikipedia.org/wiki/PageRank" TargetMode="External"/><Relationship Id="rId8" Type="http://schemas.openxmlformats.org/officeDocument/2006/relationships/hyperlink" Target="http://www.dcs.bbk.ac.uk/~dell/teaching/ir/examples/pr_example.pdf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533525" y="992750"/>
            <a:ext cx="8229600" cy="19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4000" u="none" cap="none" strike="noStrike">
                <a:solidFill>
                  <a:srgbClr val="000000"/>
                </a:solidFill>
              </a:rPr>
              <a:t>Keyword Searching </a:t>
            </a:r>
            <a:r>
              <a:rPr b="1" lang="en-IN" sz="4000"/>
              <a:t>and Browsing in Databases using BANKS</a:t>
            </a:r>
            <a:r>
              <a:rPr b="1" i="0" lang="en-IN" sz="4000" u="none" cap="none" strike="noStrike">
                <a:solidFill>
                  <a:srgbClr val="000000"/>
                </a:solidFill>
              </a:rPr>
              <a:t> </a:t>
            </a:r>
            <a:endParaRPr b="1" i="0" sz="4000" u="none" cap="none" strike="noStrike">
              <a:solidFill>
                <a:srgbClr val="000000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4952880" y="2666880"/>
            <a:ext cx="350532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1559235" y="2895338"/>
            <a:ext cx="5839182" cy="119124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i="0" lang="en-IN" sz="1800" u="none" cap="none" strike="noStrike">
                <a:solidFill>
                  <a:srgbClr val="3366CC"/>
                </a:solidFill>
              </a:rPr>
              <a:t>S. Sudarshan, Soumen Chakrabarti, Gaurav Bhalotia, </a:t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IN" sz="1800" u="none" cap="none" strike="noStrike">
                <a:solidFill>
                  <a:srgbClr val="3366CC"/>
                </a:solidFill>
              </a:rPr>
              <a:t>Charuta Nakhe</a:t>
            </a:r>
            <a:r>
              <a:rPr lang="en-IN" sz="1800">
                <a:solidFill>
                  <a:srgbClr val="3366CC"/>
                </a:solidFill>
              </a:rPr>
              <a:t>,</a:t>
            </a:r>
            <a:r>
              <a:rPr i="0" lang="en-IN" sz="1800" u="none" cap="none" strike="noStrike">
                <a:solidFill>
                  <a:srgbClr val="3366CC"/>
                </a:solidFill>
              </a:rPr>
              <a:t> and Arvind Hulgeri</a:t>
            </a:r>
            <a:endParaRPr i="0" sz="18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2880000" y="5904000"/>
            <a:ext cx="1440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IN" sz="1800" u="none" cap="none" strike="noStrike">
                <a:solidFill>
                  <a:srgbClr val="000000"/>
                </a:solidFill>
              </a:rPr>
              <a:t>-Presented by </a:t>
            </a:r>
            <a:endParaRPr sz="1800" strike="noStrike">
              <a:solidFill>
                <a:srgbClr val="000000"/>
              </a:solidFill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3296880" y="6268680"/>
            <a:ext cx="361512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strike="noStrike">
                <a:solidFill>
                  <a:srgbClr val="000000"/>
                </a:solidFill>
              </a:rPr>
              <a:t>A</a:t>
            </a:r>
            <a:r>
              <a:rPr lang="en-IN" sz="1800"/>
              <a:t>arti Sharma</a:t>
            </a:r>
            <a:r>
              <a:rPr lang="en-IN" sz="1800" strike="noStrike">
                <a:solidFill>
                  <a:srgbClr val="000000"/>
                </a:solidFill>
              </a:rPr>
              <a:t>(1</a:t>
            </a:r>
            <a:r>
              <a:rPr lang="en-IN" sz="1800"/>
              <a:t>7</a:t>
            </a:r>
            <a:r>
              <a:rPr lang="en-IN" sz="1800" strike="noStrike">
                <a:solidFill>
                  <a:srgbClr val="000000"/>
                </a:solidFill>
              </a:rPr>
              <a:t>305</a:t>
            </a:r>
            <a:r>
              <a:rPr lang="en-IN" sz="1800"/>
              <a:t>3001</a:t>
            </a:r>
            <a:r>
              <a:rPr lang="en-IN" sz="1800" strike="noStrike">
                <a:solidFill>
                  <a:srgbClr val="000000"/>
                </a:solidFill>
              </a:rPr>
              <a:t>)</a:t>
            </a:r>
            <a:endParaRPr sz="1800" strike="noStrike">
              <a:solidFill>
                <a:srgbClr val="000000"/>
              </a:solidFill>
            </a:endParaRPr>
          </a:p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Outline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837720" y="1447920"/>
            <a:ext cx="800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3200" strike="noStrike">
                <a:solidFill>
                  <a:srgbClr val="777777"/>
                </a:solidFill>
                <a:latin typeface="Tahoma"/>
                <a:ea typeface="Tahoma"/>
                <a:cs typeface="Tahoma"/>
                <a:sym typeface="Tahoma"/>
              </a:rPr>
              <a:t>Motivation and Graph Data Model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3200" strike="noStrike">
                <a:solidFill>
                  <a:srgbClr val="990000"/>
                </a:solidFill>
                <a:latin typeface="Tahoma"/>
                <a:ea typeface="Tahoma"/>
                <a:cs typeface="Tahoma"/>
                <a:sym typeface="Tahoma"/>
              </a:rPr>
              <a:t>Query/Answer models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820"/>
              <a:buFont typeface="Noto Sans Symbols"/>
              <a:buChar char="■"/>
            </a:pPr>
            <a:r>
              <a:rPr b="0" i="0" lang="en-IN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Tree answer model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3200" strike="noStrike">
                <a:solidFill>
                  <a:srgbClr val="777777"/>
                </a:solidFill>
                <a:latin typeface="Tahoma"/>
                <a:ea typeface="Tahoma"/>
                <a:cs typeface="Tahoma"/>
                <a:sym typeface="Tahoma"/>
              </a:rPr>
              <a:t>Graph Search Algorithms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820"/>
              <a:buFont typeface="Noto Sans Symbols"/>
              <a:buChar char="■"/>
            </a:pPr>
            <a:r>
              <a:rPr b="0" i="0" lang="en-IN" sz="2800" u="none" cap="none" strike="noStrike">
                <a:solidFill>
                  <a:srgbClr val="777777"/>
                </a:solidFill>
                <a:latin typeface="Tahoma"/>
                <a:ea typeface="Tahoma"/>
                <a:cs typeface="Tahoma"/>
                <a:sym typeface="Tahoma"/>
              </a:rPr>
              <a:t>Backward Expanding Search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19" lvl="0" marL="342719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3200" strike="noStrike">
                <a:solidFill>
                  <a:srgbClr val="777777"/>
                </a:solidFill>
                <a:latin typeface="Tahoma"/>
                <a:ea typeface="Tahoma"/>
                <a:cs typeface="Tahoma"/>
                <a:sym typeface="Tahoma"/>
              </a:rPr>
              <a:t>Browsing</a:t>
            </a:r>
            <a:endParaRPr b="0" sz="3200" strike="noStrike">
              <a:solidFill>
                <a:srgbClr val="77777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519" lvl="0" marL="342719" marR="0" rtl="0" algn="l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3200"/>
              <a:buFont typeface="Tahoma"/>
              <a:buChar char="■"/>
            </a:pPr>
            <a:r>
              <a:rPr lang="en-IN" sz="3200">
                <a:solidFill>
                  <a:srgbClr val="777777"/>
                </a:solidFill>
                <a:latin typeface="Tahoma"/>
                <a:ea typeface="Tahoma"/>
                <a:cs typeface="Tahoma"/>
                <a:sym typeface="Tahoma"/>
              </a:rPr>
              <a:t>Conclusions</a:t>
            </a:r>
            <a:endParaRPr sz="3200">
              <a:solidFill>
                <a:srgbClr val="77777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19" lvl="0" marL="342719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lang="en-IN" sz="3200">
                <a:solidFill>
                  <a:srgbClr val="777777"/>
                </a:solidFill>
                <a:latin typeface="Tahoma"/>
                <a:ea typeface="Tahoma"/>
                <a:cs typeface="Tahoma"/>
                <a:sym typeface="Tahoma"/>
              </a:rPr>
              <a:t>Limitations and LaterWork</a:t>
            </a:r>
            <a:endParaRPr sz="3200">
              <a:solidFill>
                <a:srgbClr val="77777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519" lvl="0" marL="342719" marR="0" rtl="0" algn="l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3200"/>
              <a:buFont typeface="Tahoma"/>
              <a:buChar char="■"/>
            </a:pPr>
            <a:r>
              <a:rPr lang="en-IN" sz="3200">
                <a:solidFill>
                  <a:srgbClr val="777777"/>
                </a:solidFill>
                <a:latin typeface="Tahoma"/>
                <a:ea typeface="Tahoma"/>
                <a:cs typeface="Tahoma"/>
                <a:sym typeface="Tahoma"/>
              </a:rPr>
              <a:t>Conclusions</a:t>
            </a:r>
            <a:endParaRPr sz="3200">
              <a:solidFill>
                <a:srgbClr val="77777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5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3200"/>
              <a:buFont typeface="Tahoma"/>
              <a:buChar char="■"/>
            </a:pPr>
            <a:r>
              <a:rPr lang="en-IN" sz="3200">
                <a:solidFill>
                  <a:srgbClr val="777777"/>
                </a:solidFill>
                <a:latin typeface="Tahoma"/>
                <a:ea typeface="Tahoma"/>
                <a:cs typeface="Tahoma"/>
                <a:sym typeface="Tahoma"/>
              </a:rPr>
              <a:t>Limitations and Later Work</a:t>
            </a:r>
            <a:endParaRPr sz="3200">
              <a:solidFill>
                <a:srgbClr val="77777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Query/Answer Models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685800" y="1447920"/>
            <a:ext cx="815328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Basic query model: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820"/>
              <a:buFont typeface="Noto Sans Symbols"/>
              <a:buChar char="■"/>
            </a:pPr>
            <a:r>
              <a:rPr b="0" i="0" lang="en-IN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Keywords match node text/labels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rgbClr val="A5E2E7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Can extend query model with attribute specification, path specifications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3" marL="1600200" marR="0" rtl="0" algn="l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400"/>
              <a:buFont typeface="Noto Sans Symbols"/>
              <a:buChar char="■"/>
            </a:pPr>
            <a:r>
              <a:rPr b="0" i="0" lang="en-IN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e.g. paper(year &lt; 2005, title:xquery), 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Alternative answer models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820"/>
              <a:buFont typeface="Noto Sans Symbols"/>
              <a:buChar char="■"/>
            </a:pPr>
            <a:r>
              <a:rPr b="0" i="0" lang="en-IN" sz="2800" u="none" cap="none" strike="noStrike">
                <a:solidFill>
                  <a:srgbClr val="990000"/>
                </a:solidFill>
                <a:latin typeface="Tahoma"/>
                <a:ea typeface="Tahoma"/>
                <a:cs typeface="Tahoma"/>
                <a:sym typeface="Tahoma"/>
              </a:rPr>
              <a:t>tree connecting nodes</a:t>
            </a:r>
            <a:r>
              <a:rPr b="0" i="0" lang="en-IN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matching query keywords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79" lvl="1" marL="742679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820"/>
              <a:buFont typeface="Noto Sans Symbols"/>
              <a:buChar char="■"/>
            </a:pPr>
            <a:r>
              <a:rPr b="0" i="0" lang="en-IN" sz="2800" u="none" cap="none" strike="noStrike">
                <a:solidFill>
                  <a:srgbClr val="990000"/>
                </a:solidFill>
                <a:latin typeface="Tahoma"/>
                <a:ea typeface="Tahoma"/>
                <a:cs typeface="Tahoma"/>
                <a:sym typeface="Tahoma"/>
              </a:rPr>
              <a:t>nodes in proximity</a:t>
            </a:r>
            <a:r>
              <a:rPr b="0" i="0" lang="en-IN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to (near) query keywords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Tree Answer Model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837725" y="1106874"/>
            <a:ext cx="4372200" cy="53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100"/>
              <a:buFont typeface="Noto Sans Symbols"/>
              <a:buChar char="■"/>
            </a:pPr>
            <a:r>
              <a:rPr b="0" lang="en-IN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Answer: </a:t>
            </a:r>
            <a:r>
              <a:rPr b="0" lang="en-IN" sz="2800" strike="noStrike">
                <a:solidFill>
                  <a:srgbClr val="990000"/>
                </a:solidFill>
                <a:latin typeface="Tahoma"/>
                <a:ea typeface="Tahoma"/>
                <a:cs typeface="Tahoma"/>
                <a:sym typeface="Tahoma"/>
              </a:rPr>
              <a:t>Rooted, directed tree</a:t>
            </a:r>
            <a:r>
              <a:rPr b="0" lang="en-IN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connecting keyword nodes (can relax it according to query)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 general, a Steiner tree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100"/>
              <a:buFont typeface="Noto Sans Symbols"/>
              <a:buChar char="■"/>
            </a:pPr>
            <a:r>
              <a:rPr b="0" lang="en-IN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Multiple answers possible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Answer relevance computed from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rgbClr val="A5E2E7"/>
              </a:buClr>
              <a:buSzPts val="1300"/>
              <a:buFont typeface="Noto Sans Symbols"/>
              <a:buChar char="■"/>
            </a:pPr>
            <a:r>
              <a:rPr b="0" i="0" lang="en-IN" sz="2000" u="none" cap="none" strike="noStrike">
                <a:solidFill>
                  <a:srgbClr val="990000"/>
                </a:solidFill>
                <a:latin typeface="Tahoma"/>
                <a:ea typeface="Tahoma"/>
                <a:cs typeface="Tahoma"/>
                <a:sym typeface="Tahoma"/>
              </a:rPr>
              <a:t>answer edge score(inverse effect with edge weights)</a:t>
            </a:r>
            <a:br>
              <a:rPr b="0" i="0" lang="en-IN" sz="2000" u="none" cap="none" strike="noStrike">
                <a:solidFill>
                  <a:srgbClr val="409BCE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IN" sz="2000" u="none" cap="none" strike="noStrike">
                <a:solidFill>
                  <a:srgbClr val="409BCE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IN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combined with 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rgbClr val="A5E2E7"/>
              </a:buClr>
              <a:buSzPts val="1300"/>
              <a:buFont typeface="Noto Sans Symbols"/>
              <a:buChar char="■"/>
            </a:pPr>
            <a:r>
              <a:rPr b="0" i="0" lang="en-IN" sz="2000" u="none" cap="none" strike="noStrike">
                <a:solidFill>
                  <a:srgbClr val="990000"/>
                </a:solidFill>
                <a:latin typeface="Tahoma"/>
                <a:ea typeface="Tahoma"/>
                <a:cs typeface="Tahoma"/>
                <a:sym typeface="Tahoma"/>
              </a:rPr>
              <a:t>answer node score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N" sz="2000" u="none" cap="none" strike="noStrike">
                <a:solidFill>
                  <a:srgbClr val="99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4479840" y="2556000"/>
            <a:ext cx="3749760" cy="4572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Shape 295"/>
          <p:cNvSpPr/>
          <p:nvPr/>
        </p:nvSpPr>
        <p:spPr>
          <a:xfrm>
            <a:off x="5562720" y="2362320"/>
            <a:ext cx="302868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Focused Crawling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5173560" y="5040360"/>
            <a:ext cx="170820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Soumen C.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7589880" y="5029200"/>
            <a:ext cx="155412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Byron Dom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5562720" y="3809880"/>
            <a:ext cx="931680" cy="3970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</p:sp>
      <p:sp>
        <p:nvSpPr>
          <p:cNvPr id="299" name="Shape 299"/>
          <p:cNvSpPr/>
          <p:nvPr/>
        </p:nvSpPr>
        <p:spPr>
          <a:xfrm>
            <a:off x="7900920" y="3886200"/>
            <a:ext cx="932040" cy="39672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</p:sp>
      <p:cxnSp>
        <p:nvCxnSpPr>
          <p:cNvPr id="300" name="Shape 300"/>
          <p:cNvCxnSpPr>
            <a:stCxn id="299" idx="2"/>
            <a:endCxn id="297" idx="0"/>
          </p:cNvCxnSpPr>
          <p:nvPr/>
        </p:nvCxnSpPr>
        <p:spPr>
          <a:xfrm>
            <a:off x="8366760" y="4282920"/>
            <a:ext cx="300" cy="746700"/>
          </a:xfrm>
          <a:prstGeom prst="straightConnector1">
            <a:avLst/>
          </a:prstGeom>
          <a:noFill/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301" name="Shape 301"/>
          <p:cNvCxnSpPr>
            <a:stCxn id="295" idx="2"/>
            <a:endCxn id="299" idx="0"/>
          </p:cNvCxnSpPr>
          <p:nvPr/>
        </p:nvCxnSpPr>
        <p:spPr>
          <a:xfrm>
            <a:off x="7076880" y="2761200"/>
            <a:ext cx="1290300" cy="1125300"/>
          </a:xfrm>
          <a:prstGeom prst="straightConnector1">
            <a:avLst/>
          </a:prstGeom>
          <a:noFill/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302" name="Shape 302"/>
          <p:cNvCxnSpPr>
            <a:stCxn id="295" idx="2"/>
            <a:endCxn id="298" idx="0"/>
          </p:cNvCxnSpPr>
          <p:nvPr/>
        </p:nvCxnSpPr>
        <p:spPr>
          <a:xfrm flipH="1">
            <a:off x="6028440" y="2761200"/>
            <a:ext cx="1048800" cy="1049100"/>
          </a:xfrm>
          <a:prstGeom prst="straightConnector1">
            <a:avLst/>
          </a:prstGeom>
          <a:noFill/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303" name="Shape 303"/>
          <p:cNvSpPr/>
          <p:nvPr/>
        </p:nvSpPr>
        <p:spPr>
          <a:xfrm>
            <a:off x="5181480" y="3429000"/>
            <a:ext cx="91980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FF9966"/>
                </a:solidFill>
                <a:latin typeface="Tahoma"/>
                <a:ea typeface="Tahoma"/>
                <a:cs typeface="Tahoma"/>
                <a:sym typeface="Tahoma"/>
              </a:rPr>
              <a:t>writes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7391520" y="3505320"/>
            <a:ext cx="91980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FF9966"/>
                </a:solidFill>
                <a:latin typeface="Tahoma"/>
                <a:ea typeface="Tahoma"/>
                <a:cs typeface="Tahoma"/>
                <a:sym typeface="Tahoma"/>
              </a:rPr>
              <a:t>writes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4952880" y="4648320"/>
            <a:ext cx="97488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FF9966"/>
                </a:solidFill>
                <a:latin typeface="Tahoma"/>
                <a:ea typeface="Tahoma"/>
                <a:cs typeface="Tahoma"/>
                <a:sym typeface="Tahoma"/>
              </a:rPr>
              <a:t>author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7391520" y="4648320"/>
            <a:ext cx="97488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FF9966"/>
                </a:solidFill>
                <a:latin typeface="Tahoma"/>
                <a:ea typeface="Tahoma"/>
                <a:cs typeface="Tahoma"/>
                <a:sym typeface="Tahoma"/>
              </a:rPr>
              <a:t>author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5562720" y="1981080"/>
            <a:ext cx="87264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FF9966"/>
                </a:solidFill>
                <a:latin typeface="Tahoma"/>
                <a:ea typeface="Tahoma"/>
                <a:cs typeface="Tahoma"/>
                <a:sym typeface="Tahoma"/>
              </a:rPr>
              <a:t>paper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8" name="Shape 308"/>
          <p:cNvCxnSpPr>
            <a:stCxn id="298" idx="2"/>
            <a:endCxn id="296" idx="0"/>
          </p:cNvCxnSpPr>
          <p:nvPr/>
        </p:nvCxnSpPr>
        <p:spPr>
          <a:xfrm flipH="1">
            <a:off x="6027420" y="4206960"/>
            <a:ext cx="1500" cy="833700"/>
          </a:xfrm>
          <a:prstGeom prst="straightConnector1">
            <a:avLst/>
          </a:prstGeom>
          <a:noFill/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309" name="Shape 309"/>
          <p:cNvSpPr/>
          <p:nvPr/>
        </p:nvSpPr>
        <p:spPr>
          <a:xfrm>
            <a:off x="5486400" y="5867280"/>
            <a:ext cx="2250360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Eg. “</a:t>
            </a:r>
            <a:r>
              <a:rPr b="0" lang="en-IN" sz="1800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Soumen Byron</a:t>
            </a:r>
            <a:r>
              <a:rPr b="0" lang="en-I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685800" y="48690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/>
              <a:t>Steiner Trees</a:t>
            </a:r>
            <a:endParaRPr b="1" sz="4000"/>
          </a:p>
        </p:txBody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838075" y="1399875"/>
            <a:ext cx="7772400" cy="49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-IN" sz="2100">
                <a:highlight>
                  <a:srgbClr val="FFFFFF"/>
                </a:highlight>
              </a:rPr>
              <a:t>Steiner Tree</a:t>
            </a:r>
            <a:r>
              <a:rPr lang="en-IN" sz="2100">
                <a:highlight>
                  <a:srgbClr val="FFFFFF"/>
                </a:highlight>
              </a:rPr>
              <a:t>(named after Jacob Steiner) is a tree in a graph which spans a given subset of vertices (terminals) with the minimum total edge weight</a:t>
            </a:r>
            <a:endParaRPr sz="2100">
              <a:highlight>
                <a:srgbClr val="FFFFFF"/>
              </a:highlight>
            </a:endParaRPr>
          </a:p>
          <a:p>
            <a:pPr indent="-361950" lvl="1" marL="914400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IN" sz="2100">
                <a:highlight>
                  <a:srgbClr val="FFFFFF"/>
                </a:highlight>
              </a:rPr>
              <a:t>The tree may contain vertices that are not terminal vertices</a:t>
            </a:r>
            <a:endParaRPr sz="2100">
              <a:highlight>
                <a:srgbClr val="FFFFFF"/>
              </a:highlight>
            </a:endParaRPr>
          </a:p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IN" sz="2100">
                <a:highlight>
                  <a:srgbClr val="FFFFFF"/>
                </a:highlight>
              </a:rPr>
              <a:t>Minimum Steiner tree used in network design and wiring layout problems.</a:t>
            </a:r>
            <a:endParaRPr sz="2100">
              <a:highlight>
                <a:srgbClr val="FFFFFF"/>
              </a:highlight>
            </a:endParaRPr>
          </a:p>
        </p:txBody>
      </p:sp>
      <p:sp>
        <p:nvSpPr>
          <p:cNvPr id="317" name="Shape 31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927" y="3849075"/>
            <a:ext cx="504415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Example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324" name="Shape 324"/>
          <p:cNvGraphicFramePr/>
          <p:nvPr/>
        </p:nvGraphicFramePr>
        <p:xfrm>
          <a:off x="837720" y="14479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{00CC7486-E853-46B6-BE94-90BDE24169EB}</a:tableStyleId>
              </a:tblPr>
              <a:tblGrid>
                <a:gridCol w="2666875"/>
                <a:gridCol w="2666875"/>
                <a:gridCol w="2667250"/>
              </a:tblGrid>
              <a:tr h="856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ChakrabortySD98</a:t>
                      </a:r>
                      <a:endParaRPr b="0" sz="1800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Mining Surprising Patterns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.........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5" name="Shape 325"/>
          <p:cNvGraphicFramePr/>
          <p:nvPr/>
        </p:nvGraphicFramePr>
        <p:xfrm>
          <a:off x="791640" y="30934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{00CC7486-E853-46B6-BE94-90BDE24169EB}</a:tableStyleId>
              </a:tblPr>
              <a:tblGrid>
                <a:gridCol w="1450075"/>
                <a:gridCol w="1449725"/>
              </a:tblGrid>
              <a:tr h="642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SoumenC</a:t>
                      </a:r>
                      <a:endParaRPr b="0" sz="1800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ChakrabortySD98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6" name="Shape 326"/>
          <p:cNvGraphicFramePr/>
          <p:nvPr/>
        </p:nvGraphicFramePr>
        <p:xfrm>
          <a:off x="4542120" y="31017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{00CC7486-E853-46B6-BE94-90BDE24169EB}</a:tableStyleId>
              </a:tblPr>
              <a:tblGrid>
                <a:gridCol w="1450450"/>
                <a:gridCol w="1450075"/>
              </a:tblGrid>
              <a:tr h="642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SunitaS</a:t>
                      </a:r>
                      <a:endParaRPr b="0" sz="1800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ChakrabortySD98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7" name="Shape 327"/>
          <p:cNvGraphicFramePr/>
          <p:nvPr/>
        </p:nvGraphicFramePr>
        <p:xfrm>
          <a:off x="833760" y="52351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{00CC7486-E853-46B6-BE94-90BDE24169EB}</a:tableStyleId>
              </a:tblPr>
              <a:tblGrid>
                <a:gridCol w="1450450"/>
                <a:gridCol w="1450075"/>
              </a:tblGrid>
              <a:tr h="916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SoumenC</a:t>
                      </a:r>
                      <a:endParaRPr b="0" sz="1800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Soumen Chakraborty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8" name="Shape 328"/>
          <p:cNvGraphicFramePr/>
          <p:nvPr/>
        </p:nvGraphicFramePr>
        <p:xfrm>
          <a:off x="4644360" y="52203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{00CC7486-E853-46B6-BE94-90BDE24169EB}</a:tableStyleId>
              </a:tblPr>
              <a:tblGrid>
                <a:gridCol w="1450800"/>
                <a:gridCol w="1450450"/>
              </a:tblGrid>
              <a:tr h="643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SunitaS</a:t>
                      </a:r>
                      <a:endParaRPr b="0" sz="1800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Sunita Sarawagi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cxnSp>
        <p:nvCxnSpPr>
          <p:cNvPr id="329" name="Shape 329"/>
          <p:cNvCxnSpPr/>
          <p:nvPr/>
        </p:nvCxnSpPr>
        <p:spPr>
          <a:xfrm>
            <a:off x="1368000" y="3693240"/>
            <a:ext cx="0" cy="163476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0" name="Shape 330"/>
          <p:cNvCxnSpPr/>
          <p:nvPr/>
        </p:nvCxnSpPr>
        <p:spPr>
          <a:xfrm>
            <a:off x="5472000" y="3621240"/>
            <a:ext cx="0" cy="163476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1" name="Shape 331"/>
          <p:cNvCxnSpPr/>
          <p:nvPr/>
        </p:nvCxnSpPr>
        <p:spPr>
          <a:xfrm rot="10800000">
            <a:off x="2520000" y="2303640"/>
            <a:ext cx="0" cy="78984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2" name="Shape 332"/>
          <p:cNvCxnSpPr/>
          <p:nvPr/>
        </p:nvCxnSpPr>
        <p:spPr>
          <a:xfrm rot="10800000">
            <a:off x="3024000" y="2303640"/>
            <a:ext cx="3240000" cy="79812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3" name="Shape 333"/>
          <p:cNvSpPr txBox="1"/>
          <p:nvPr/>
        </p:nvSpPr>
        <p:spPr>
          <a:xfrm>
            <a:off x="355320" y="2236680"/>
            <a:ext cx="20926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Paper tuple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7344000" y="3307320"/>
            <a:ext cx="18766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Writes tuple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7483320" y="5400000"/>
            <a:ext cx="223668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 tuple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000" y="1440000"/>
            <a:ext cx="9576000" cy="47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Answer Ranking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685800" y="1066320"/>
            <a:ext cx="8153280" cy="53341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61769" lvl="0" marL="34271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</a:pP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Naïve model: answers ranked by number of edges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-361769" lvl="0" marL="34271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</a:pP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Problem: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-338819" lvl="1" marL="74267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</a:pP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Some tuples are connected to many other tuples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-298450" lvl="2" marL="1143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</a:pP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E.g. highly cited papers, popular web sites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-338819" lvl="1" marL="74267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</a:pP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Highly connected tuples create misleading shortcuts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-338819" lvl="1" marL="74267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</a:pP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E.g. every student would be closely linked with every other student via the department/university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-361769" lvl="0" marL="34271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</a:pP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Solution: use directed edges with edge weights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-338819" lvl="1" marL="74267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</a:pP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Define different forward and backward edge weights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-338819" lvl="1" marL="74267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■"/>
            </a:pP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Forward edges: In the direction of the foreign key reference (e.g. paper to author path)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-338819" lvl="1" marL="74267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</a:pP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allow answer tree to have backward edge u→v if original graph has v→u, but at higher cost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1" name="Shape 35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Edge Weight Model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837720" y="1447920"/>
            <a:ext cx="8077320" cy="266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99869" lvl="0" marL="342719" rtl="0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Arial"/>
              <a:buChar char="■"/>
            </a:pPr>
            <a:r>
              <a:rPr lang="en-IN" sz="2400">
                <a:solidFill>
                  <a:schemeClr val="dk1"/>
                </a:solidFill>
              </a:rPr>
              <a:t>Weight of forward edge based on schema</a:t>
            </a:r>
            <a:endParaRPr sz="2400">
              <a:solidFill>
                <a:schemeClr val="dk1"/>
              </a:solidFill>
            </a:endParaRPr>
          </a:p>
          <a:p>
            <a:pPr indent="-363584" lvl="1" marL="742679" rtl="0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400"/>
              <a:buFont typeface="Arial"/>
              <a:buChar char="■"/>
            </a:pPr>
            <a:r>
              <a:rPr lang="en-IN" sz="2400">
                <a:solidFill>
                  <a:schemeClr val="dk1"/>
                </a:solidFill>
              </a:rPr>
              <a:t>e.g. citation link weights &gt;  writes link weights</a:t>
            </a:r>
            <a:endParaRPr sz="2400">
              <a:solidFill>
                <a:schemeClr val="dk1"/>
              </a:solidFill>
            </a:endParaRPr>
          </a:p>
          <a:p>
            <a:pPr indent="-363584" lvl="1" marL="742679" rtl="0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400"/>
              <a:buFont typeface="Arial"/>
              <a:buChar char="■"/>
            </a:pPr>
            <a:r>
              <a:rPr lang="en-IN" sz="2400">
                <a:solidFill>
                  <a:schemeClr val="dk1"/>
                </a:solidFill>
              </a:rPr>
              <a:t>Reflects the strength of proximity</a:t>
            </a:r>
            <a:endParaRPr sz="2400">
              <a:solidFill>
                <a:schemeClr val="dk1"/>
              </a:solidFill>
            </a:endParaRPr>
          </a:p>
          <a:p>
            <a:pPr indent="-363584" lvl="1" marL="742679" rtl="0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400"/>
              <a:buFont typeface="Arial"/>
              <a:buChar char="■"/>
            </a:pPr>
            <a:r>
              <a:rPr lang="en-IN" sz="2400">
                <a:solidFill>
                  <a:schemeClr val="dk1"/>
                </a:solidFill>
              </a:rPr>
              <a:t>By default set to 1</a:t>
            </a:r>
            <a:endParaRPr sz="2400">
              <a:solidFill>
                <a:schemeClr val="dk1"/>
              </a:solidFill>
            </a:endParaRPr>
          </a:p>
          <a:p>
            <a:pPr indent="-399869" lvl="0" marL="342719" rtl="0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Arial"/>
              <a:buChar char="■"/>
            </a:pP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Create extra </a:t>
            </a:r>
            <a:r>
              <a:rPr b="0" lang="en-IN" sz="2400" strike="noStrike">
                <a:solidFill>
                  <a:srgbClr val="990000"/>
                </a:solidFill>
                <a:latin typeface="Tahoma"/>
                <a:ea typeface="Tahoma"/>
                <a:cs typeface="Tahoma"/>
                <a:sym typeface="Tahoma"/>
              </a:rPr>
              <a:t>backward</a:t>
            </a: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edges v</a:t>
            </a:r>
            <a:r>
              <a:rPr b="0" lang="en-IN" sz="2400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 for each edge u</a:t>
            </a:r>
            <a:r>
              <a:rPr b="0" lang="en-IN" sz="2400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 present in data</a:t>
            </a:r>
            <a:endParaRPr b="0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3584" lvl="1" marL="742679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400"/>
              <a:buFont typeface="Noto Sans Symbols"/>
              <a:buChar char="■"/>
            </a:pP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Backward </a:t>
            </a: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Edge weight </a:t>
            </a: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proportional to </a:t>
            </a: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#edges pointing to v</a:t>
            </a: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 (indegree of v)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-399870" lvl="0" marL="3427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If both forward and backward edge exists from a node v to a node u, then weight should be </a:t>
            </a:r>
            <a:r>
              <a:rPr b="0" lang="en-IN" sz="2400" strike="noStrike">
                <a:solidFill>
                  <a:srgbClr val="990000"/>
                </a:solidFill>
                <a:latin typeface="Tahoma"/>
                <a:ea typeface="Tahoma"/>
                <a:cs typeface="Tahoma"/>
                <a:sym typeface="Tahoma"/>
              </a:rPr>
              <a:t>minimum</a:t>
            </a: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of the two.</a:t>
            </a:r>
            <a:endParaRPr b="0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9870" lvl="0" marL="3427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Overall </a:t>
            </a:r>
            <a:r>
              <a:rPr b="0" lang="en-IN" sz="2400" strike="noStrike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Answer-tree Edge Score</a:t>
            </a: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</a:t>
            </a:r>
            <a:r>
              <a:rPr b="0" baseline="-2500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= 1/ (</a:t>
            </a:r>
            <a:r>
              <a:rPr b="0" lang="en-IN" sz="2400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edge weights)</a:t>
            </a:r>
            <a:endParaRPr b="0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63585" lvl="1" marL="7426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40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Higher score </a:t>
            </a:r>
            <a:r>
              <a:rPr b="0" i="0" lang="en-IN" sz="24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➔</a:t>
            </a: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better result (higher proximity)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9" name="Shape 35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</a:rPr>
              <a:t>Edge Weight</a:t>
            </a:r>
            <a:endParaRPr b="1" sz="4000" strike="noStrike">
              <a:solidFill>
                <a:srgbClr val="000000"/>
              </a:solidFill>
            </a:endParaRPr>
          </a:p>
        </p:txBody>
      </p:sp>
      <p:sp>
        <p:nvSpPr>
          <p:cNvPr id="365" name="Shape 365"/>
          <p:cNvSpPr txBox="1"/>
          <p:nvPr/>
        </p:nvSpPr>
        <p:spPr>
          <a:xfrm>
            <a:off x="837720" y="1447920"/>
            <a:ext cx="800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19" lvl="0" marL="342719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Example: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2376000" y="4426200"/>
            <a:ext cx="761700" cy="685800"/>
          </a:xfrm>
          <a:prstGeom prst="ellipse">
            <a:avLst/>
          </a:prstGeom>
          <a:solidFill>
            <a:srgbClr val="00E4A8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2376000" y="3435480"/>
            <a:ext cx="838200" cy="762000"/>
          </a:xfrm>
          <a:prstGeom prst="ellipse">
            <a:avLst/>
          </a:prstGeom>
          <a:solidFill>
            <a:srgbClr val="00E4A8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2376000" y="2444760"/>
            <a:ext cx="838200" cy="762000"/>
          </a:xfrm>
          <a:prstGeom prst="ellipse">
            <a:avLst/>
          </a:prstGeom>
          <a:solidFill>
            <a:srgbClr val="00E4A8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5576400" y="3435480"/>
            <a:ext cx="838200" cy="762000"/>
          </a:xfrm>
          <a:prstGeom prst="ellipse">
            <a:avLst/>
          </a:prstGeom>
          <a:solidFill>
            <a:srgbClr val="00E4A8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0" name="Shape 370"/>
          <p:cNvCxnSpPr/>
          <p:nvPr/>
        </p:nvCxnSpPr>
        <p:spPr>
          <a:xfrm>
            <a:off x="3214080" y="3816360"/>
            <a:ext cx="23622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371" name="Shape 371"/>
          <p:cNvCxnSpPr/>
          <p:nvPr/>
        </p:nvCxnSpPr>
        <p:spPr>
          <a:xfrm>
            <a:off x="3183675" y="3012500"/>
            <a:ext cx="2468700" cy="575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372" name="Shape 372"/>
          <p:cNvCxnSpPr/>
          <p:nvPr/>
        </p:nvCxnSpPr>
        <p:spPr>
          <a:xfrm flipH="1" rot="10800000">
            <a:off x="3035325" y="4178075"/>
            <a:ext cx="2755800" cy="785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373" name="Shape 373"/>
          <p:cNvSpPr/>
          <p:nvPr/>
        </p:nvSpPr>
        <p:spPr>
          <a:xfrm>
            <a:off x="3575535" y="2802085"/>
            <a:ext cx="331560" cy="39889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4123800" y="3495960"/>
            <a:ext cx="331560" cy="39889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4551250" y="4425175"/>
            <a:ext cx="331560" cy="39889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3243960" y="2167200"/>
            <a:ext cx="331560" cy="39889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3655570" y="4175160"/>
            <a:ext cx="331560" cy="39889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3415110" y="3311500"/>
            <a:ext cx="331560" cy="39889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79" name="Shape 379"/>
          <p:cNvCxnSpPr/>
          <p:nvPr/>
        </p:nvCxnSpPr>
        <p:spPr>
          <a:xfrm>
            <a:off x="6624000" y="2016000"/>
            <a:ext cx="1080000" cy="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0" name="Shape 380"/>
          <p:cNvCxnSpPr/>
          <p:nvPr/>
        </p:nvCxnSpPr>
        <p:spPr>
          <a:xfrm>
            <a:off x="6624000" y="2825750"/>
            <a:ext cx="1152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1" name="Shape 381"/>
          <p:cNvSpPr txBox="1"/>
          <p:nvPr/>
        </p:nvSpPr>
        <p:spPr>
          <a:xfrm>
            <a:off x="6624000" y="1447925"/>
            <a:ext cx="17061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ward </a:t>
            </a: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edge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Shape 382"/>
          <p:cNvSpPr txBox="1"/>
          <p:nvPr/>
        </p:nvSpPr>
        <p:spPr>
          <a:xfrm>
            <a:off x="6414600" y="2269925"/>
            <a:ext cx="22146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Forward-edge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2448000" y="2592000"/>
            <a:ext cx="7920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R[i]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Shape 384"/>
          <p:cNvSpPr txBox="1"/>
          <p:nvPr/>
        </p:nvSpPr>
        <p:spPr>
          <a:xfrm>
            <a:off x="2376000" y="4511880"/>
            <a:ext cx="7920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R[k]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Shape 385"/>
          <p:cNvSpPr txBox="1"/>
          <p:nvPr/>
        </p:nvSpPr>
        <p:spPr>
          <a:xfrm>
            <a:off x="2448000" y="3528000"/>
            <a:ext cx="7920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R[j]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Shape 386"/>
          <p:cNvSpPr txBox="1"/>
          <p:nvPr/>
        </p:nvSpPr>
        <p:spPr>
          <a:xfrm>
            <a:off x="5688000" y="3528000"/>
            <a:ext cx="7920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Q[v]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Shape 387"/>
          <p:cNvSpPr txBox="1"/>
          <p:nvPr/>
        </p:nvSpPr>
        <p:spPr>
          <a:xfrm rot="-923069">
            <a:off x="3116286" y="5021279"/>
            <a:ext cx="1410129" cy="37802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Foreign-Key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Shape 388"/>
          <p:cNvSpPr txBox="1"/>
          <p:nvPr/>
        </p:nvSpPr>
        <p:spPr>
          <a:xfrm rot="-922034">
            <a:off x="4759372" y="4645228"/>
            <a:ext cx="1425257" cy="35502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Primary-Key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89" name="Shape 389"/>
          <p:cNvGraphicFramePr/>
          <p:nvPr/>
        </p:nvGraphicFramePr>
        <p:xfrm>
          <a:off x="1206720" y="553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{00CC7486-E853-46B6-BE94-90BDE24169EB}</a:tableStyleId>
              </a:tblPr>
              <a:tblGrid>
                <a:gridCol w="957600"/>
                <a:gridCol w="686875"/>
                <a:gridCol w="822250"/>
              </a:tblGrid>
              <a:tr h="642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Aarti</a:t>
                      </a:r>
                      <a:endParaRPr b="0" sz="1800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CSE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....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0" name="Shape 390"/>
          <p:cNvGraphicFramePr/>
          <p:nvPr/>
        </p:nvGraphicFramePr>
        <p:xfrm>
          <a:off x="4964400" y="55303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{00CC7486-E853-46B6-BE94-90BDE24169EB}</a:tableStyleId>
              </a:tblPr>
              <a:tblGrid>
                <a:gridCol w="1107000"/>
                <a:gridCol w="1107000"/>
              </a:tblGrid>
              <a:tr h="527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....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cxnSp>
        <p:nvCxnSpPr>
          <p:cNvPr id="391" name="Shape 391"/>
          <p:cNvCxnSpPr/>
          <p:nvPr/>
        </p:nvCxnSpPr>
        <p:spPr>
          <a:xfrm>
            <a:off x="2376000" y="6040080"/>
            <a:ext cx="0" cy="223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2" name="Shape 392"/>
          <p:cNvCxnSpPr/>
          <p:nvPr/>
        </p:nvCxnSpPr>
        <p:spPr>
          <a:xfrm>
            <a:off x="2376000" y="6264000"/>
            <a:ext cx="3096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3" name="Shape 393"/>
          <p:cNvCxnSpPr/>
          <p:nvPr/>
        </p:nvCxnSpPr>
        <p:spPr>
          <a:xfrm rot="10800000">
            <a:off x="5472000" y="6057600"/>
            <a:ext cx="0" cy="206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94" name="Shape 394"/>
          <p:cNvSpPr txBox="1"/>
          <p:nvPr/>
        </p:nvSpPr>
        <p:spPr>
          <a:xfrm>
            <a:off x="432000" y="5544000"/>
            <a:ext cx="6480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R[i]: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3888000" y="5611320"/>
            <a:ext cx="936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Q[v]: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Shape 39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cxnSp>
        <p:nvCxnSpPr>
          <p:cNvPr id="397" name="Shape 397"/>
          <p:cNvCxnSpPr/>
          <p:nvPr/>
        </p:nvCxnSpPr>
        <p:spPr>
          <a:xfrm rot="10800000">
            <a:off x="3115923" y="2657052"/>
            <a:ext cx="2682600" cy="9012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8" name="Shape 398"/>
          <p:cNvCxnSpPr/>
          <p:nvPr/>
        </p:nvCxnSpPr>
        <p:spPr>
          <a:xfrm rot="10800000">
            <a:off x="3171175" y="3589350"/>
            <a:ext cx="2448000" cy="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9" name="Shape 399"/>
          <p:cNvCxnSpPr>
            <a:endCxn id="384" idx="3"/>
          </p:cNvCxnSpPr>
          <p:nvPr/>
        </p:nvCxnSpPr>
        <p:spPr>
          <a:xfrm flipH="1">
            <a:off x="3168000" y="4073580"/>
            <a:ext cx="2514600" cy="6207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/>
        </p:nvSpPr>
        <p:spPr>
          <a:xfrm>
            <a:off x="1023480" y="151920"/>
            <a:ext cx="78153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/>
              <a:t>Tree Edge Score</a:t>
            </a:r>
            <a:endParaRPr b="1" sz="4000" strike="noStrike">
              <a:solidFill>
                <a:srgbClr val="000000"/>
              </a:solidFill>
            </a:endParaRPr>
          </a:p>
        </p:txBody>
      </p:sp>
      <p:sp>
        <p:nvSpPr>
          <p:cNvPr id="405" name="Shape 405"/>
          <p:cNvSpPr txBox="1"/>
          <p:nvPr/>
        </p:nvSpPr>
        <p:spPr>
          <a:xfrm>
            <a:off x="609480" y="152352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19" lvl="0" marL="342719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Arial"/>
              <a:buChar char="■"/>
            </a:pPr>
            <a:r>
              <a:rPr lang="en-IN" sz="3200" strike="noStrike">
                <a:solidFill>
                  <a:srgbClr val="000000"/>
                </a:solidFill>
              </a:rPr>
              <a:t>Problem: Some backward edges have unduly large weights</a:t>
            </a:r>
            <a:endParaRPr sz="3200" strike="noStrike">
              <a:solidFill>
                <a:srgbClr val="000000"/>
              </a:solidFill>
            </a:endParaRPr>
          </a:p>
          <a:p>
            <a:pPr indent="-285479" lvl="1" marL="742679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820"/>
              <a:buFont typeface="Arial"/>
              <a:buChar char="■"/>
            </a:pPr>
            <a:r>
              <a:rPr i="0" lang="en-IN" sz="2800" u="none" cap="none" strike="noStrike">
                <a:solidFill>
                  <a:srgbClr val="000000"/>
                </a:solidFill>
              </a:rPr>
              <a:t>Scale backward edge weights by using log(1+raw-edge-weight)</a:t>
            </a:r>
            <a:endParaRPr i="0" sz="2800" u="none" cap="none" strike="noStrike">
              <a:solidFill>
                <a:srgbClr val="000000"/>
              </a:solidFill>
            </a:endParaRPr>
          </a:p>
          <a:p>
            <a:pPr indent="-368119" lvl="0" marL="342719" rtl="0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800"/>
              <a:buFont typeface="Noto Sans Symbols"/>
              <a:buChar char="■"/>
            </a:pPr>
            <a:r>
              <a:rPr lang="en-IN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Overall tree edge score</a:t>
            </a:r>
            <a:endParaRPr sz="2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7709" lvl="1" marL="742679" rtl="0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800"/>
              <a:buFont typeface="Noto Sans Symbols"/>
              <a:buChar char="■"/>
            </a:pPr>
            <a:r>
              <a:rPr lang="en-IN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Escore=1/(1+</a:t>
            </a:r>
            <a:r>
              <a:rPr lang="en-IN" sz="28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baseline="-25000" lang="en-IN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n-IN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Escore(e))</a:t>
            </a:r>
            <a:endParaRPr sz="2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406" name="Shape 40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</a:rPr>
              <a:t>Outline</a:t>
            </a:r>
            <a:endParaRPr b="1" sz="4000" strike="noStrike">
              <a:solidFill>
                <a:srgbClr val="000000"/>
              </a:solidFill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837720" y="1447920"/>
            <a:ext cx="800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Arial"/>
              <a:buChar char="■"/>
            </a:pPr>
            <a:r>
              <a:rPr lang="en-IN" sz="3200" strike="noStrike">
                <a:solidFill>
                  <a:srgbClr val="990000"/>
                </a:solidFill>
              </a:rPr>
              <a:t>Motivation and Graph Data Model</a:t>
            </a:r>
            <a:endParaRPr sz="3200" strike="noStrike">
              <a:solidFill>
                <a:srgbClr val="000000"/>
              </a:solidFill>
            </a:endParaRPr>
          </a:p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Arial"/>
              <a:buChar char="■"/>
            </a:pPr>
            <a:r>
              <a:rPr lang="en-IN" sz="3200" strike="noStrike">
                <a:solidFill>
                  <a:srgbClr val="000000"/>
                </a:solidFill>
              </a:rPr>
              <a:t>Query/Answer models</a:t>
            </a:r>
            <a:endParaRPr sz="3200" strike="noStrike">
              <a:solidFill>
                <a:srgbClr val="000000"/>
              </a:solidFill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820"/>
              <a:buFont typeface="Arial"/>
              <a:buChar char="■"/>
            </a:pPr>
            <a:r>
              <a:rPr i="0" lang="en-IN" sz="2800" u="none" cap="none" strike="noStrike">
                <a:solidFill>
                  <a:srgbClr val="000000"/>
                </a:solidFill>
              </a:rPr>
              <a:t>Tree answer model</a:t>
            </a:r>
            <a:endParaRPr i="0" sz="2800" u="none" cap="none" strike="noStrike">
              <a:solidFill>
                <a:srgbClr val="000000"/>
              </a:solidFill>
            </a:endParaRPr>
          </a:p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Arial"/>
              <a:buChar char="■"/>
            </a:pPr>
            <a:r>
              <a:rPr lang="en-IN" sz="3200" strike="noStrike">
                <a:solidFill>
                  <a:srgbClr val="000000"/>
                </a:solidFill>
              </a:rPr>
              <a:t>Graph Search Algorithms</a:t>
            </a:r>
            <a:endParaRPr sz="3200" strike="noStrike">
              <a:solidFill>
                <a:srgbClr val="000000"/>
              </a:solidFill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820"/>
              <a:buFont typeface="Arial"/>
              <a:buChar char="■"/>
            </a:pPr>
            <a:r>
              <a:rPr i="0" lang="en-IN" sz="2800" u="none" cap="none" strike="noStrike">
                <a:solidFill>
                  <a:srgbClr val="000000"/>
                </a:solidFill>
              </a:rPr>
              <a:t>Backward Expanding Search(in BANKS)</a:t>
            </a:r>
            <a:endParaRPr i="0" sz="2800" u="none" cap="none" strike="noStrike">
              <a:solidFill>
                <a:srgbClr val="000000"/>
              </a:solidFill>
            </a:endParaRPr>
          </a:p>
          <a:p>
            <a:pPr indent="-342719" lvl="0" marL="342719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Arial"/>
              <a:buChar char="■"/>
            </a:pPr>
            <a:r>
              <a:rPr lang="en-IN" sz="3200" strike="noStrike">
                <a:solidFill>
                  <a:srgbClr val="000000"/>
                </a:solidFill>
              </a:rPr>
              <a:t>Browsing</a:t>
            </a:r>
            <a:endParaRPr sz="3200" strike="noStrike">
              <a:solidFill>
                <a:srgbClr val="000000"/>
              </a:solidFill>
            </a:endParaRPr>
          </a:p>
          <a:p>
            <a:pPr indent="-393519" lvl="0" marL="342719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3200"/>
              <a:buFont typeface="Noto Sans Symbols"/>
              <a:buChar char="■"/>
            </a:pPr>
            <a:r>
              <a:rPr lang="en-IN" sz="3200"/>
              <a:t>Conclusions</a:t>
            </a:r>
            <a:endParaRPr sz="3200"/>
          </a:p>
          <a:p>
            <a:pPr indent="-342719" lvl="0" marL="342719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Arial"/>
              <a:buChar char="■"/>
            </a:pPr>
            <a:r>
              <a:rPr lang="en-IN" sz="3200"/>
              <a:t>Limitations and LaterWork</a:t>
            </a:r>
            <a:endParaRPr sz="3200"/>
          </a:p>
          <a:p>
            <a:pPr indent="-393519" lvl="0" marL="342719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3200"/>
              <a:buFont typeface="Noto Sans Symbols"/>
              <a:buChar char="■"/>
            </a:pPr>
            <a:r>
              <a:rPr lang="en-IN" sz="3200"/>
              <a:t>Conclusion</a:t>
            </a:r>
            <a:endParaRPr sz="3200"/>
          </a:p>
          <a:p>
            <a:pPr indent="-3935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3200"/>
              <a:buFont typeface="Noto Sans Symbols"/>
              <a:buChar char="■"/>
            </a:pPr>
            <a:r>
              <a:rPr lang="en-IN" sz="3200"/>
              <a:t>Limitations and Later Work</a:t>
            </a:r>
            <a:endParaRPr sz="3200"/>
          </a:p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Node Weight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3" name="Shape 413"/>
          <p:cNvSpPr txBox="1"/>
          <p:nvPr/>
        </p:nvSpPr>
        <p:spPr>
          <a:xfrm>
            <a:off x="685800" y="1066680"/>
            <a:ext cx="8229600" cy="518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Node prestige based on indegree</a:t>
            </a:r>
            <a:endParaRPr b="0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2309" lvl="1" marL="742679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40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More incoming edges </a:t>
            </a:r>
            <a:r>
              <a:rPr b="0" i="0" lang="en-IN" sz="24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→</a:t>
            </a: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higher prestige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2309" lvl="1" marL="742679" rtl="0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Set node weight = in-degree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2309" lvl="1" marL="742679" rtl="0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Problem: Nodes with many in-edges result in skewed answers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1939" lvl="2" marL="1143000" rtl="0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400"/>
              <a:buFont typeface="Noto Sans Symbols"/>
              <a:buChar char="■"/>
            </a:pPr>
            <a:r>
              <a:rPr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Subdue extreme node weights by using log(1+in-degree)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-322309" lvl="1" marL="742679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400"/>
              <a:buFont typeface="Noto Sans Symbols"/>
              <a:buChar char="■"/>
            </a:pP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(Implemented in later paper) </a:t>
            </a: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PageRank style transfer of prestige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Node weight: function of node prestige</a:t>
            </a:r>
            <a:endParaRPr b="0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4" name="Shape 4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/>
        </p:nvSpPr>
        <p:spPr>
          <a:xfrm>
            <a:off x="792000" y="93600"/>
            <a:ext cx="83437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>
                <a:latin typeface="Tahoma"/>
                <a:ea typeface="Tahoma"/>
                <a:cs typeface="Tahoma"/>
                <a:sym typeface="Tahoma"/>
              </a:rPr>
              <a:t>Answer Tree Node Score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837720" y="1447920"/>
            <a:ext cx="800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05799" lvl="1" marL="285479" rtl="0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Normalized node score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4169" lvl="2" marL="914400" rtl="0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820"/>
              <a:buFont typeface="Noto Sans Symbols"/>
              <a:buChar char="■"/>
            </a:pPr>
            <a:r>
              <a:rPr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Nscore(v) = N(v)/Nmax 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9144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 	        = log(1+N(v)/Nmax)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05799" lvl="1" marL="285479" rtl="0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lang="en-IN" sz="2400">
                <a:solidFill>
                  <a:srgbClr val="000099"/>
                </a:solidFill>
                <a:latin typeface="Tahoma"/>
                <a:ea typeface="Tahoma"/>
                <a:cs typeface="Tahoma"/>
                <a:sym typeface="Tahoma"/>
              </a:rPr>
              <a:t>Answer-tree Node score</a:t>
            </a:r>
            <a:r>
              <a:rPr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N</a:t>
            </a:r>
            <a:r>
              <a:rPr baseline="-25000"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= root node weight + </a:t>
            </a:r>
            <a:br>
              <a:rPr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</a:t>
            </a:r>
            <a:r>
              <a:rPr lang="en-IN" sz="2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leaf node weights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05799" lvl="1" marL="285479" rtl="0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Node scores of intermediate nodes not included to avoid meaningless inclusion of high prestige nodes into an answer tree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1" name="Shape 4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/>
        </p:nvSpPr>
        <p:spPr>
          <a:xfrm>
            <a:off x="1023480" y="151920"/>
            <a:ext cx="78153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Combining Scores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7" name="Shape 427"/>
          <p:cNvSpPr txBox="1"/>
          <p:nvPr/>
        </p:nvSpPr>
        <p:spPr>
          <a:xfrm>
            <a:off x="609480" y="1523520"/>
            <a:ext cx="83823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19" lvl="0" marL="342719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Overall score of answer tree A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2309" lvl="1" marL="742679" rtl="0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400"/>
              <a:buFont typeface="Noto Sans Symbols"/>
              <a:buChar char="■"/>
            </a:pPr>
            <a:r>
              <a:rPr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combine tree edge and node scores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2309" lvl="1" marL="742679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400"/>
              <a:buFont typeface="Noto Sans Symbols"/>
              <a:buChar char="■"/>
            </a:pPr>
            <a:r>
              <a:rPr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Final query result will be shown sorted in the decreasing order of overall tree relevance score.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2309" lvl="1" marL="742679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lang="en-IN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Top k results will be shown</a:t>
            </a:r>
            <a:endParaRPr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19" lvl="0" marL="342719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Problem: how to combine two independent metrics: node weight and edge weight</a:t>
            </a:r>
            <a:endParaRPr b="0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2309" lvl="1" marL="742679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40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Normalize each to 0-1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2309" lvl="1" marL="742679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40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Combine using weighting factor </a:t>
            </a:r>
            <a:r>
              <a:rPr b="0" i="0" lang="en-IN" sz="24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1939" lvl="2" marL="1143000" marR="0" rtl="0" algn="l">
              <a:spcBef>
                <a:spcPts val="0"/>
              </a:spcBef>
              <a:spcAft>
                <a:spcPts val="0"/>
              </a:spcAft>
              <a:buClr>
                <a:srgbClr val="A5E2E7"/>
              </a:buClr>
              <a:buSzPts val="240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Additive: (1- </a:t>
            </a:r>
            <a:r>
              <a:rPr b="0" i="0" lang="en-IN" sz="24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E + </a:t>
            </a:r>
            <a:r>
              <a:rPr b="0" i="0" lang="en-IN" sz="24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1939" lvl="2" marL="1143000" marR="0" rtl="0" algn="l">
              <a:spcBef>
                <a:spcPts val="0"/>
              </a:spcBef>
              <a:spcAft>
                <a:spcPts val="0"/>
              </a:spcAft>
              <a:buClr>
                <a:srgbClr val="A5E2E7"/>
              </a:buClr>
              <a:buSzPts val="240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Multiplicative:   E N</a:t>
            </a:r>
            <a:r>
              <a:rPr b="0" baseline="30000" i="0" lang="en-IN" sz="24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19" lvl="0" marL="342719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Performance study to compare alternatives and to find reasonable values for </a:t>
            </a:r>
            <a:r>
              <a:rPr b="0" lang="en-IN" sz="2400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endParaRPr b="0" sz="24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8" name="Shape 42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Outline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5" name="Shape 435"/>
          <p:cNvSpPr txBox="1"/>
          <p:nvPr/>
        </p:nvSpPr>
        <p:spPr>
          <a:xfrm>
            <a:off x="837720" y="1447920"/>
            <a:ext cx="800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3200" strike="noStrike">
                <a:solidFill>
                  <a:srgbClr val="777777"/>
                </a:solidFill>
                <a:latin typeface="Tahoma"/>
                <a:ea typeface="Tahoma"/>
                <a:cs typeface="Tahoma"/>
                <a:sym typeface="Tahoma"/>
              </a:rPr>
              <a:t>Motivation and Graph Data Model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3200" strike="noStrike">
                <a:solidFill>
                  <a:srgbClr val="777777"/>
                </a:solidFill>
                <a:latin typeface="Tahoma"/>
                <a:ea typeface="Tahoma"/>
                <a:cs typeface="Tahoma"/>
                <a:sym typeface="Tahoma"/>
              </a:rPr>
              <a:t>Query/Answer models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820"/>
              <a:buFont typeface="Noto Sans Symbols"/>
              <a:buChar char="■"/>
            </a:pPr>
            <a:r>
              <a:rPr b="0" i="0" lang="en-IN" sz="2800" u="none" cap="none" strike="noStrike">
                <a:solidFill>
                  <a:srgbClr val="777777"/>
                </a:solidFill>
                <a:latin typeface="Tahoma"/>
                <a:ea typeface="Tahoma"/>
                <a:cs typeface="Tahoma"/>
                <a:sym typeface="Tahoma"/>
              </a:rPr>
              <a:t>Tree answer model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Graph Search Algorithms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820"/>
              <a:buFont typeface="Noto Sans Symbols"/>
              <a:buChar char="■"/>
            </a:pPr>
            <a:r>
              <a:rPr b="0" i="0" lang="en-IN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Backward Expanding Search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19" lvl="0" marL="342719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3200" strike="noStrike">
                <a:solidFill>
                  <a:srgbClr val="777777"/>
                </a:solidFill>
                <a:latin typeface="Tahoma"/>
                <a:ea typeface="Tahoma"/>
                <a:cs typeface="Tahoma"/>
                <a:sym typeface="Tahoma"/>
              </a:rPr>
              <a:t>Browsing</a:t>
            </a:r>
            <a:endParaRPr b="0" sz="3200" strike="noStrike">
              <a:solidFill>
                <a:srgbClr val="77777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519" lvl="0" marL="342719" marR="0" rtl="0" algn="l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3200"/>
              <a:buFont typeface="Tahoma"/>
              <a:buChar char="■"/>
            </a:pPr>
            <a:r>
              <a:rPr lang="en-IN" sz="3200">
                <a:solidFill>
                  <a:srgbClr val="777777"/>
                </a:solidFill>
                <a:latin typeface="Tahoma"/>
                <a:ea typeface="Tahoma"/>
                <a:cs typeface="Tahoma"/>
                <a:sym typeface="Tahoma"/>
              </a:rPr>
              <a:t>Conclusions</a:t>
            </a:r>
            <a:endParaRPr sz="3200">
              <a:solidFill>
                <a:srgbClr val="777777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935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3200"/>
              <a:buFont typeface="Tahoma"/>
              <a:buChar char="■"/>
            </a:pPr>
            <a:r>
              <a:rPr lang="en-IN" sz="3200">
                <a:solidFill>
                  <a:srgbClr val="777777"/>
                </a:solidFill>
                <a:latin typeface="Tahoma"/>
                <a:ea typeface="Tahoma"/>
                <a:cs typeface="Tahoma"/>
                <a:sym typeface="Tahoma"/>
              </a:rPr>
              <a:t>Limitations and Later Work</a:t>
            </a:r>
            <a:endParaRPr sz="3200">
              <a:solidFill>
                <a:srgbClr val="77777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6" name="Shape 43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Finding Answer Trees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3" name="Shape 443"/>
          <p:cNvSpPr txBox="1"/>
          <p:nvPr/>
        </p:nvSpPr>
        <p:spPr>
          <a:xfrm>
            <a:off x="837720" y="1447920"/>
            <a:ext cx="800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100"/>
              <a:buFont typeface="Noto Sans Symbols"/>
              <a:buChar char="■"/>
            </a:pPr>
            <a:r>
              <a:rPr b="0" lang="en-IN" sz="2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Backward Expanding Search Algorithm (Bhalotia et al, ICDE02):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Intuition: find vertices from which a forward path exists to at least one node from each S</a:t>
            </a:r>
            <a:r>
              <a:rPr b="0" i="0" lang="en-IN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i.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Run </a:t>
            </a:r>
            <a:r>
              <a:rPr b="0" i="0" lang="en-IN" sz="2400" u="none" cap="none" strike="noStrike">
                <a:solidFill>
                  <a:srgbClr val="990000"/>
                </a:solidFill>
                <a:latin typeface="Tahoma"/>
                <a:ea typeface="Tahoma"/>
                <a:cs typeface="Tahoma"/>
                <a:sym typeface="Tahoma"/>
              </a:rPr>
              <a:t>concurrent</a:t>
            </a: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IN" sz="2400" u="none" cap="none" strike="noStrike">
                <a:solidFill>
                  <a:srgbClr val="CC6600"/>
                </a:solidFill>
                <a:latin typeface="Tahoma"/>
                <a:ea typeface="Tahoma"/>
                <a:cs typeface="Tahoma"/>
                <a:sym typeface="Tahoma"/>
              </a:rPr>
              <a:t>single source shortest path</a:t>
            </a: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algorithm from each node matching a keyword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rgbClr val="A5E2E7"/>
              </a:buClr>
              <a:buSzPts val="1300"/>
              <a:buFont typeface="Noto Sans Symbols"/>
              <a:buChar char="■"/>
            </a:pPr>
            <a:r>
              <a:rPr b="0" i="0" lang="en-IN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Create an iterator for each node matching a keyword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3" marL="1600200" marR="0" rtl="0" algn="l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260"/>
              <a:buFont typeface="Noto Sans Symbols"/>
              <a:buChar char="■"/>
            </a:pPr>
            <a:r>
              <a:rPr b="0" i="0" lang="en-IN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Traverse the graph edges in reverse direction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3" marL="1600200" marR="0" rtl="0" algn="l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260"/>
              <a:buFont typeface="Noto Sans Symbols"/>
              <a:buChar char="■"/>
            </a:pPr>
            <a:r>
              <a:rPr b="0" i="0" lang="en-IN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Output next nearest node on each get-next() call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rgbClr val="A5E2E7"/>
              </a:buClr>
              <a:buSzPts val="1300"/>
              <a:buFont typeface="Noto Sans Symbols"/>
              <a:buChar char="■"/>
            </a:pPr>
            <a:r>
              <a:rPr b="0" i="0" lang="en-IN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 best-first search across iterators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rgbClr val="A5E2E7"/>
              </a:buClr>
              <a:buSzPts val="1300"/>
              <a:buFont typeface="Noto Sans Symbols"/>
              <a:buChar char="■"/>
            </a:pPr>
            <a:r>
              <a:rPr b="0" i="0" lang="en-IN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Output an answer when its root has been reached from each keyword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3" marL="1600200" marR="0" rtl="0" algn="l">
              <a:spcBef>
                <a:spcPts val="0"/>
              </a:spcBef>
              <a:spcAft>
                <a:spcPts val="0"/>
              </a:spcAft>
              <a:buClr>
                <a:srgbClr val="B2B2B2"/>
              </a:buClr>
              <a:buSzPts val="1260"/>
              <a:buFont typeface="Noto Sans Symbols"/>
              <a:buChar char="■"/>
            </a:pPr>
            <a:r>
              <a:rPr b="0" i="0" lang="en-IN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Answer heap to collect and output results in score order 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4" name="Shape 44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Backward Expanding Search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2590920" y="5638680"/>
            <a:ext cx="2133360" cy="609840"/>
          </a:xfrm>
          <a:prstGeom prst="rect">
            <a:avLst/>
          </a:prstGeom>
          <a:solidFill>
            <a:srgbClr val="A5E2E7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Soumen C.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5715000" y="5638680"/>
            <a:ext cx="1905120" cy="609840"/>
          </a:xfrm>
          <a:prstGeom prst="rect">
            <a:avLst/>
          </a:prstGeom>
          <a:solidFill>
            <a:srgbClr val="A5E2E7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Byron Dom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593640" y="5748480"/>
            <a:ext cx="996120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authors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3276720" y="2133720"/>
            <a:ext cx="3429000" cy="609600"/>
          </a:xfrm>
          <a:prstGeom prst="rect">
            <a:avLst/>
          </a:prstGeom>
          <a:solidFill>
            <a:srgbClr val="A5E2E7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Focused Crawling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762120" y="2133720"/>
            <a:ext cx="799560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paper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974880" y="1328760"/>
            <a:ext cx="2437920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Query: soumen byron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746280" y="3995640"/>
            <a:ext cx="843840" cy="3682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writes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3200400" y="4114800"/>
            <a:ext cx="762120" cy="457200"/>
          </a:xfrm>
          <a:prstGeom prst="rect">
            <a:avLst/>
          </a:prstGeom>
          <a:solidFill>
            <a:srgbClr val="A5E2E7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6324480" y="4114800"/>
            <a:ext cx="609840" cy="457200"/>
          </a:xfrm>
          <a:prstGeom prst="rect">
            <a:avLst/>
          </a:prstGeom>
          <a:solidFill>
            <a:srgbClr val="A5E2E7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7848720" y="4191120"/>
            <a:ext cx="761760" cy="380880"/>
          </a:xfrm>
          <a:prstGeom prst="rect">
            <a:avLst/>
          </a:prstGeom>
          <a:solidFill>
            <a:srgbClr val="A5E2E7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4724280" y="4191120"/>
            <a:ext cx="685800" cy="380880"/>
          </a:xfrm>
          <a:prstGeom prst="rect">
            <a:avLst/>
          </a:prstGeom>
          <a:solidFill>
            <a:srgbClr val="A5E2E7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7924680" y="5791320"/>
            <a:ext cx="304920" cy="304560"/>
          </a:xfrm>
          <a:prstGeom prst="ellipse">
            <a:avLst/>
          </a:prstGeom>
          <a:solidFill>
            <a:srgbClr val="CC0099"/>
          </a:solidFill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5029200" y="5791320"/>
            <a:ext cx="304800" cy="304500"/>
          </a:xfrm>
          <a:prstGeom prst="ellipse">
            <a:avLst/>
          </a:prstGeom>
          <a:solidFill>
            <a:srgbClr val="FF9900"/>
          </a:solidFill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8839080" y="4191120"/>
            <a:ext cx="304920" cy="304560"/>
          </a:xfrm>
          <a:prstGeom prst="ellipse">
            <a:avLst/>
          </a:prstGeom>
          <a:solidFill>
            <a:srgbClr val="CC0099"/>
          </a:solidFill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7112160" y="4191120"/>
            <a:ext cx="304560" cy="304560"/>
          </a:xfrm>
          <a:prstGeom prst="ellipse">
            <a:avLst/>
          </a:prstGeom>
          <a:solidFill>
            <a:srgbClr val="CC0099"/>
          </a:solidFill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/>
        </p:nvSpPr>
        <p:spPr>
          <a:xfrm>
            <a:off x="5638680" y="4191120"/>
            <a:ext cx="304920" cy="304560"/>
          </a:xfrm>
          <a:prstGeom prst="ellipse">
            <a:avLst/>
          </a:prstGeom>
          <a:solidFill>
            <a:srgbClr val="FF9900"/>
          </a:solidFill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4140360" y="4191120"/>
            <a:ext cx="304560" cy="304560"/>
          </a:xfrm>
          <a:prstGeom prst="ellipse">
            <a:avLst/>
          </a:prstGeom>
          <a:solidFill>
            <a:srgbClr val="FF9900"/>
          </a:solidFill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4648320" y="2971800"/>
            <a:ext cx="304560" cy="304920"/>
          </a:xfrm>
          <a:prstGeom prst="ellipse">
            <a:avLst/>
          </a:prstGeom>
          <a:solidFill>
            <a:srgbClr val="FF9900"/>
          </a:solidFill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6400800" y="2971800"/>
            <a:ext cx="304920" cy="304920"/>
          </a:xfrm>
          <a:prstGeom prst="ellipse">
            <a:avLst/>
          </a:prstGeom>
          <a:solidFill>
            <a:srgbClr val="CC0099"/>
          </a:solidFill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0" name="Shape 470"/>
          <p:cNvCxnSpPr>
            <a:stCxn id="463" idx="1"/>
            <a:endCxn id="467" idx="5"/>
          </p:cNvCxnSpPr>
          <p:nvPr/>
        </p:nvCxnSpPr>
        <p:spPr>
          <a:xfrm rot="10800000">
            <a:off x="4400337" y="4451113"/>
            <a:ext cx="673500" cy="138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1" name="Shape 471"/>
          <p:cNvCxnSpPr>
            <a:stCxn id="463" idx="7"/>
            <a:endCxn id="466" idx="4"/>
          </p:cNvCxnSpPr>
          <p:nvPr/>
        </p:nvCxnSpPr>
        <p:spPr>
          <a:xfrm flipH="1" rot="10800000">
            <a:off x="5289363" y="4495813"/>
            <a:ext cx="501900" cy="134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2" name="Shape 472"/>
          <p:cNvCxnSpPr>
            <a:stCxn id="462" idx="0"/>
            <a:endCxn id="465" idx="5"/>
          </p:cNvCxnSpPr>
          <p:nvPr/>
        </p:nvCxnSpPr>
        <p:spPr>
          <a:xfrm rot="10800000">
            <a:off x="7372140" y="4451220"/>
            <a:ext cx="705000" cy="134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3" name="Shape 473"/>
          <p:cNvCxnSpPr>
            <a:stCxn id="462" idx="7"/>
            <a:endCxn id="464" idx="4"/>
          </p:cNvCxnSpPr>
          <p:nvPr/>
        </p:nvCxnSpPr>
        <p:spPr>
          <a:xfrm flipH="1" rot="10800000">
            <a:off x="8184945" y="4495822"/>
            <a:ext cx="806700" cy="134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4" name="Shape 474"/>
          <p:cNvCxnSpPr>
            <a:stCxn id="467" idx="7"/>
            <a:endCxn id="468" idx="4"/>
          </p:cNvCxnSpPr>
          <p:nvPr/>
        </p:nvCxnSpPr>
        <p:spPr>
          <a:xfrm flipH="1" rot="10800000">
            <a:off x="4400318" y="3276622"/>
            <a:ext cx="400200" cy="95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5" name="Shape 475"/>
          <p:cNvCxnSpPr>
            <a:stCxn id="465" idx="0"/>
            <a:endCxn id="469" idx="5"/>
          </p:cNvCxnSpPr>
          <p:nvPr/>
        </p:nvCxnSpPr>
        <p:spPr>
          <a:xfrm rot="10800000">
            <a:off x="6661140" y="3232020"/>
            <a:ext cx="603300" cy="95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6" name="Shape 47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cxnSp>
        <p:nvCxnSpPr>
          <p:cNvPr id="477" name="Shape 477"/>
          <p:cNvCxnSpPr>
            <a:stCxn id="454" idx="2"/>
            <a:endCxn id="458" idx="0"/>
          </p:cNvCxnSpPr>
          <p:nvPr/>
        </p:nvCxnSpPr>
        <p:spPr>
          <a:xfrm flipH="1">
            <a:off x="3581520" y="2743320"/>
            <a:ext cx="1409700" cy="137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8" name="Shape 478"/>
          <p:cNvCxnSpPr>
            <a:endCxn id="461" idx="0"/>
          </p:cNvCxnSpPr>
          <p:nvPr/>
        </p:nvCxnSpPr>
        <p:spPr>
          <a:xfrm>
            <a:off x="2281980" y="2830020"/>
            <a:ext cx="2785200" cy="136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9" name="Shape 479"/>
          <p:cNvCxnSpPr>
            <a:stCxn id="454" idx="2"/>
            <a:endCxn id="459" idx="0"/>
          </p:cNvCxnSpPr>
          <p:nvPr/>
        </p:nvCxnSpPr>
        <p:spPr>
          <a:xfrm>
            <a:off x="4991220" y="2743320"/>
            <a:ext cx="1638300" cy="137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0" name="Shape 480"/>
          <p:cNvCxnSpPr/>
          <p:nvPr/>
        </p:nvCxnSpPr>
        <p:spPr>
          <a:xfrm flipH="1">
            <a:off x="8184850" y="2533250"/>
            <a:ext cx="498900" cy="160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1" name="Shape 481"/>
          <p:cNvCxnSpPr>
            <a:stCxn id="458" idx="2"/>
            <a:endCxn id="451" idx="0"/>
          </p:cNvCxnSpPr>
          <p:nvPr/>
        </p:nvCxnSpPr>
        <p:spPr>
          <a:xfrm>
            <a:off x="3581460" y="4572000"/>
            <a:ext cx="76200" cy="10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2" name="Shape 482"/>
          <p:cNvCxnSpPr>
            <a:stCxn id="461" idx="2"/>
            <a:endCxn id="451" idx="0"/>
          </p:cNvCxnSpPr>
          <p:nvPr/>
        </p:nvCxnSpPr>
        <p:spPr>
          <a:xfrm flipH="1">
            <a:off x="3657480" y="4572000"/>
            <a:ext cx="1409700" cy="10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3" name="Shape 483"/>
          <p:cNvCxnSpPr>
            <a:stCxn id="459" idx="2"/>
            <a:endCxn id="452" idx="0"/>
          </p:cNvCxnSpPr>
          <p:nvPr/>
        </p:nvCxnSpPr>
        <p:spPr>
          <a:xfrm>
            <a:off x="6629400" y="4572000"/>
            <a:ext cx="38100" cy="10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4" name="Shape 484"/>
          <p:cNvCxnSpPr>
            <a:stCxn id="460" idx="2"/>
            <a:endCxn id="452" idx="0"/>
          </p:cNvCxnSpPr>
          <p:nvPr/>
        </p:nvCxnSpPr>
        <p:spPr>
          <a:xfrm flipH="1">
            <a:off x="6667500" y="4572000"/>
            <a:ext cx="1562100" cy="10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/>
        </p:nvSpPr>
        <p:spPr>
          <a:xfrm>
            <a:off x="1023480" y="151920"/>
            <a:ext cx="7815240" cy="83844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Finding Answer Tress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609480" y="1523520"/>
            <a:ext cx="8382240" cy="487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For each vertex visited, maintain a nodelist v.Li for each search term ti.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Update the ith nodelist when the search starting  from a vertex  reaches the vertex v.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new result tre</a:t>
            </a:r>
            <a:r>
              <a:rPr lang="en-IN" sz="3200">
                <a:latin typeface="Tahoma"/>
                <a:ea typeface="Tahoma"/>
                <a:cs typeface="Tahoma"/>
                <a:sym typeface="Tahoma"/>
              </a:rPr>
              <a:t>es</a:t>
            </a:r>
            <a:r>
              <a:rPr b="0" lang="en-IN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produced correspond to the nodelists  :  {u × </a:t>
            </a:r>
            <a:r>
              <a:rPr lang="en-IN" sz="3200">
                <a:latin typeface="Tahoma"/>
                <a:ea typeface="Tahoma"/>
                <a:cs typeface="Tahoma"/>
                <a:sym typeface="Tahoma"/>
              </a:rPr>
              <a:t>π</a:t>
            </a:r>
            <a:r>
              <a:rPr baseline="-25000" lang="en-IN" sz="3200">
                <a:latin typeface="Tahoma"/>
                <a:ea typeface="Tahoma"/>
                <a:cs typeface="Tahoma"/>
                <a:sym typeface="Tahoma"/>
              </a:rPr>
              <a:t>i ≠ j</a:t>
            </a:r>
            <a:r>
              <a:rPr lang="en-IN" sz="3200">
                <a:latin typeface="Tahoma"/>
                <a:ea typeface="Tahoma"/>
                <a:cs typeface="Tahoma"/>
                <a:sym typeface="Tahoma"/>
              </a:rPr>
              <a:t>v.Li}</a:t>
            </a:r>
            <a:r>
              <a:rPr b="0" lang="en-IN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                    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1" name="Shape 49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Example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97" name="Shape 497"/>
          <p:cNvGraphicFramePr/>
          <p:nvPr/>
        </p:nvGraphicFramePr>
        <p:xfrm>
          <a:off x="6386050" y="43946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{00CC7486-E853-46B6-BE94-90BDE24169EB}</a:tableStyleId>
              </a:tblPr>
              <a:tblGrid>
                <a:gridCol w="630350"/>
                <a:gridCol w="846350"/>
                <a:gridCol w="737650"/>
              </a:tblGrid>
              <a:tr h="366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</a:t>
                      </a:r>
                      <a:endParaRPr b="0" sz="1800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Pooja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CSE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8" name="Shape 498"/>
          <p:cNvGraphicFramePr/>
          <p:nvPr/>
        </p:nvGraphicFramePr>
        <p:xfrm>
          <a:off x="1457632" y="57360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{00CC7486-E853-46B6-BE94-90BDE24169EB}</a:tableStyleId>
              </a:tblPr>
              <a:tblGrid>
                <a:gridCol w="540725"/>
                <a:gridCol w="936000"/>
                <a:gridCol w="737650"/>
              </a:tblGrid>
              <a:tr h="36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endParaRPr b="0" sz="1800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Anshi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CSE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9" name="Shape 499"/>
          <p:cNvGraphicFramePr/>
          <p:nvPr/>
        </p:nvGraphicFramePr>
        <p:xfrm>
          <a:off x="185325" y="41635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{00CC7486-E853-46B6-BE94-90BDE24169EB}</a:tableStyleId>
              </a:tblPr>
              <a:tblGrid>
                <a:gridCol w="834850"/>
                <a:gridCol w="1001875"/>
                <a:gridCol w="668150"/>
              </a:tblGrid>
              <a:tr h="36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34</a:t>
                      </a:r>
                      <a:endParaRPr b="0" sz="1800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Aarti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CSE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0" name="Shape 500"/>
          <p:cNvGraphicFramePr/>
          <p:nvPr/>
        </p:nvGraphicFramePr>
        <p:xfrm>
          <a:off x="3739320" y="27925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{00CC7486-E853-46B6-BE94-90BDE24169EB}</a:tableStyleId>
              </a:tblPr>
              <a:tblGrid>
                <a:gridCol w="738350"/>
                <a:gridCol w="738350"/>
                <a:gridCol w="738350"/>
              </a:tblGrid>
              <a:tr h="366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CSE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.....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....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sp>
        <p:nvSpPr>
          <p:cNvPr id="501" name="Shape 501"/>
          <p:cNvSpPr txBox="1"/>
          <p:nvPr/>
        </p:nvSpPr>
        <p:spPr>
          <a:xfrm>
            <a:off x="936000" y="1440000"/>
            <a:ext cx="259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Searched Keyword: “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Aarti Anshi Pooja</a:t>
            </a: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2" name="Shape 502"/>
          <p:cNvSpPr txBox="1"/>
          <p:nvPr/>
        </p:nvSpPr>
        <p:spPr>
          <a:xfrm>
            <a:off x="2304000" y="2808000"/>
            <a:ext cx="13680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Dept :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185325" y="3604670"/>
            <a:ext cx="13680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 :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1089525" y="4670375"/>
            <a:ext cx="4638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S1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5" name="Shape 505"/>
          <p:cNvSpPr txBox="1"/>
          <p:nvPr/>
        </p:nvSpPr>
        <p:spPr>
          <a:xfrm>
            <a:off x="2194175" y="6288675"/>
            <a:ext cx="4638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S2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6" name="Shape 506"/>
          <p:cNvSpPr txBox="1"/>
          <p:nvPr/>
        </p:nvSpPr>
        <p:spPr>
          <a:xfrm>
            <a:off x="7177400" y="4929600"/>
            <a:ext cx="4638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S3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7" name="Shape 507"/>
          <p:cNvSpPr txBox="1"/>
          <p:nvPr/>
        </p:nvSpPr>
        <p:spPr>
          <a:xfrm>
            <a:off x="4824000" y="1512000"/>
            <a:ext cx="11520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v.L1={}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8" name="Shape 508"/>
          <p:cNvSpPr txBox="1"/>
          <p:nvPr/>
        </p:nvSpPr>
        <p:spPr>
          <a:xfrm>
            <a:off x="4824000" y="2011320"/>
            <a:ext cx="11520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v.L2={}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9" name="Shape 509"/>
          <p:cNvSpPr txBox="1"/>
          <p:nvPr/>
        </p:nvSpPr>
        <p:spPr>
          <a:xfrm>
            <a:off x="4802040" y="2427840"/>
            <a:ext cx="11520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v.L3={}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51125" y="4434443"/>
            <a:ext cx="360000" cy="288000"/>
          </a:xfrm>
          <a:prstGeom prst="ellipse">
            <a:avLst/>
          </a:prstGeom>
          <a:solidFill>
            <a:srgbClr val="FF333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Shape 511"/>
          <p:cNvSpPr txBox="1"/>
          <p:nvPr/>
        </p:nvSpPr>
        <p:spPr>
          <a:xfrm>
            <a:off x="4802052" y="2427850"/>
            <a:ext cx="15840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v.L3=</a:t>
            </a: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{S</a:t>
            </a: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3,S4</a:t>
            </a: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}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2" name="Shape 512"/>
          <p:cNvSpPr txBox="1"/>
          <p:nvPr/>
        </p:nvSpPr>
        <p:spPr>
          <a:xfrm>
            <a:off x="5472000" y="3240000"/>
            <a:ext cx="3600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3" name="Shape 513"/>
          <p:cNvSpPr/>
          <p:nvPr/>
        </p:nvSpPr>
        <p:spPr>
          <a:xfrm>
            <a:off x="3739325" y="5776213"/>
            <a:ext cx="360000" cy="288000"/>
          </a:xfrm>
          <a:prstGeom prst="ellipse">
            <a:avLst/>
          </a:prstGeom>
          <a:solidFill>
            <a:srgbClr val="FF333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Shape 514"/>
          <p:cNvSpPr txBox="1"/>
          <p:nvPr/>
        </p:nvSpPr>
        <p:spPr>
          <a:xfrm>
            <a:off x="4802040" y="2016000"/>
            <a:ext cx="15840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v.L2={S2}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2756650" y="4203688"/>
            <a:ext cx="360000" cy="288000"/>
          </a:xfrm>
          <a:prstGeom prst="ellipse">
            <a:avLst/>
          </a:prstGeom>
          <a:solidFill>
            <a:srgbClr val="FF333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Shape 516"/>
          <p:cNvSpPr txBox="1"/>
          <p:nvPr/>
        </p:nvSpPr>
        <p:spPr>
          <a:xfrm>
            <a:off x="4824000" y="1512000"/>
            <a:ext cx="15840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v.L1={S1}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Shape 517"/>
          <p:cNvSpPr txBox="1"/>
          <p:nvPr/>
        </p:nvSpPr>
        <p:spPr>
          <a:xfrm>
            <a:off x="6480000" y="1728000"/>
            <a:ext cx="2160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S1 X {v.L2 , v.L3}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8" name="Shape 518"/>
          <p:cNvSpPr txBox="1"/>
          <p:nvPr/>
        </p:nvSpPr>
        <p:spPr>
          <a:xfrm>
            <a:off x="6480000" y="2448000"/>
            <a:ext cx="15840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Leaf nodes: &lt;S1,S2,S3&gt;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&lt;S1,S2,S4&gt;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Shape 519"/>
          <p:cNvSpPr txBox="1"/>
          <p:nvPr/>
        </p:nvSpPr>
        <p:spPr>
          <a:xfrm>
            <a:off x="6912000" y="1219320"/>
            <a:ext cx="648000" cy="36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0" name="Shape 52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cxnSp>
        <p:nvCxnSpPr>
          <p:cNvPr id="521" name="Shape 521"/>
          <p:cNvCxnSpPr/>
          <p:nvPr/>
        </p:nvCxnSpPr>
        <p:spPr>
          <a:xfrm flipH="1" rot="10800000">
            <a:off x="1911850" y="2883300"/>
            <a:ext cx="1852500" cy="129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2" name="Shape 522"/>
          <p:cNvCxnSpPr/>
          <p:nvPr/>
        </p:nvCxnSpPr>
        <p:spPr>
          <a:xfrm flipH="1" rot="10800000">
            <a:off x="2614925" y="3170025"/>
            <a:ext cx="1652700" cy="259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3" name="Shape 523"/>
          <p:cNvCxnSpPr/>
          <p:nvPr/>
        </p:nvCxnSpPr>
        <p:spPr>
          <a:xfrm rot="10800000">
            <a:off x="4514325" y="3194425"/>
            <a:ext cx="1134900" cy="260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524" name="Shape 524"/>
          <p:cNvGraphicFramePr/>
          <p:nvPr/>
        </p:nvGraphicFramePr>
        <p:xfrm>
          <a:off x="4802050" y="57846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{00CC7486-E853-46B6-BE94-90BDE24169EB}</a:tableStyleId>
              </a:tblPr>
              <a:tblGrid>
                <a:gridCol w="578000"/>
                <a:gridCol w="898700"/>
                <a:gridCol w="737650"/>
              </a:tblGrid>
              <a:tr h="366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r>
                        <a:rPr lang="en-I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b="0" sz="1800" strike="noStrik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Pooja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IN" sz="1800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CSE</a:t>
                      </a:r>
                      <a:endParaRPr b="0" sz="1800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0000" marL="9000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B3B3"/>
                    </a:solidFill>
                  </a:tcPr>
                </a:tc>
              </a:tr>
            </a:tbl>
          </a:graphicData>
        </a:graphic>
      </p:graphicFrame>
      <p:sp>
        <p:nvSpPr>
          <p:cNvPr id="525" name="Shape 525"/>
          <p:cNvSpPr txBox="1"/>
          <p:nvPr/>
        </p:nvSpPr>
        <p:spPr>
          <a:xfrm>
            <a:off x="5540400" y="6288675"/>
            <a:ext cx="4638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latin typeface="Times New Roman"/>
                <a:ea typeface="Times New Roman"/>
                <a:cs typeface="Times New Roman"/>
                <a:sym typeface="Times New Roman"/>
              </a:rPr>
              <a:t>S4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7056000" y="5824505"/>
            <a:ext cx="360000" cy="288000"/>
          </a:xfrm>
          <a:prstGeom prst="ellipse">
            <a:avLst/>
          </a:prstGeom>
          <a:solidFill>
            <a:srgbClr val="FF3333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7" name="Shape 527"/>
          <p:cNvCxnSpPr/>
          <p:nvPr/>
        </p:nvCxnSpPr>
        <p:spPr>
          <a:xfrm rot="10800000">
            <a:off x="4946200" y="3169875"/>
            <a:ext cx="1517100" cy="124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/>
        </p:nvSpPr>
        <p:spPr>
          <a:xfrm>
            <a:off x="887660" y="110945"/>
            <a:ext cx="78153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 Ordering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380880" y="1523520"/>
            <a:ext cx="8382240" cy="495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Answer trees may not be generated in relevance order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Solution: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820"/>
              <a:buFont typeface="Noto Sans Symbols"/>
              <a:buChar char="■"/>
            </a:pPr>
            <a:r>
              <a:rPr b="0" i="0" lang="en-IN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Best-first search across all iterators, based on path length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820"/>
              <a:buFont typeface="Noto Sans Symbols"/>
              <a:buChar char="■"/>
            </a:pPr>
            <a:r>
              <a:rPr b="0" i="0" lang="en-IN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Output answers to a buffer 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820"/>
              <a:buFont typeface="Noto Sans Symbols"/>
              <a:buChar char="■"/>
            </a:pPr>
            <a:r>
              <a:rPr b="0" i="0" lang="en-IN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Eliminate duplicates: Isomorphic Trees 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820"/>
              <a:buFont typeface="Noto Sans Symbols"/>
              <a:buChar char="■"/>
            </a:pPr>
            <a:r>
              <a:rPr b="0" i="0" lang="en-IN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Output highest ranked answer from buffer to user when buffer is full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4" name="Shape 53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Shape 5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6000" y="72000"/>
            <a:ext cx="5760000" cy="66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Shape 54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 strike="noStrike">
                <a:solidFill>
                  <a:srgbClr val="000000"/>
                </a:solidFill>
              </a:rPr>
              <a:t>Keyword Search on </a:t>
            </a:r>
            <a:br>
              <a:rPr b="1" lang="en-IN" sz="3200" strike="noStrike">
                <a:solidFill>
                  <a:srgbClr val="000000"/>
                </a:solidFill>
              </a:rPr>
            </a:br>
            <a:r>
              <a:rPr b="1" lang="en-IN" sz="3200" strike="noStrike">
                <a:solidFill>
                  <a:srgbClr val="000000"/>
                </a:solidFill>
              </a:rPr>
              <a:t>Semi-Structured Data</a:t>
            </a:r>
            <a:endParaRPr b="1" sz="4000" strike="noStrike">
              <a:solidFill>
                <a:srgbClr val="000000"/>
              </a:solidFill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837720" y="1447920"/>
            <a:ext cx="800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19" lvl="0" marL="34271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Arial"/>
              <a:buChar char="■"/>
            </a:pPr>
            <a:r>
              <a:rPr lang="en-IN" sz="2400" strike="noStrike">
                <a:solidFill>
                  <a:srgbClr val="000000"/>
                </a:solidFill>
              </a:rPr>
              <a:t>Keyword search of documents on the Web has been enormously successful</a:t>
            </a:r>
            <a:endParaRPr sz="2400">
              <a:solidFill>
                <a:srgbClr val="2C3E50"/>
              </a:solidFill>
            </a:endParaRPr>
          </a:p>
          <a:p>
            <a:pPr indent="-322309" lvl="1" marL="74267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400"/>
              <a:buFont typeface="Arial"/>
              <a:buChar char="■"/>
            </a:pPr>
            <a:r>
              <a:rPr lang="en-IN" sz="2400">
                <a:solidFill>
                  <a:srgbClr val="2C3E50"/>
                </a:solidFill>
              </a:rPr>
              <a:t>Simple and intuitive, no need to learn any query language</a:t>
            </a:r>
            <a:endParaRPr sz="2400">
              <a:solidFill>
                <a:srgbClr val="2C3E50"/>
              </a:solidFill>
            </a:endParaRPr>
          </a:p>
          <a:p>
            <a:pPr indent="-342719" lvl="0" marL="34271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400"/>
              <a:buFont typeface="Arial"/>
              <a:buChar char="■"/>
            </a:pPr>
            <a:r>
              <a:rPr lang="en-IN" sz="2400">
                <a:solidFill>
                  <a:srgbClr val="2C3E50"/>
                </a:solidFill>
              </a:rPr>
              <a:t>Database querying using keywords is desirable</a:t>
            </a:r>
            <a:endParaRPr sz="2400">
              <a:solidFill>
                <a:srgbClr val="2C3E50"/>
              </a:solidFill>
            </a:endParaRPr>
          </a:p>
          <a:p>
            <a:pPr indent="-322309" lvl="1" marL="74267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400"/>
              <a:buFont typeface="Arial"/>
              <a:buChar char="■"/>
            </a:pPr>
            <a:r>
              <a:rPr lang="en-IN" sz="2400">
                <a:solidFill>
                  <a:srgbClr val="2C3E50"/>
                </a:solidFill>
              </a:rPr>
              <a:t>SQL is not appropriate for casual users</a:t>
            </a:r>
            <a:endParaRPr sz="2400">
              <a:solidFill>
                <a:srgbClr val="2C3E50"/>
              </a:solidFill>
            </a:endParaRPr>
          </a:p>
          <a:p>
            <a:pPr indent="-322309" lvl="1" marL="74267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400"/>
              <a:buFont typeface="Arial"/>
              <a:buChar char="■"/>
            </a:pPr>
            <a:r>
              <a:rPr lang="en-IN" sz="2400">
                <a:solidFill>
                  <a:srgbClr val="2C3E50"/>
                </a:solidFill>
              </a:rPr>
              <a:t>Form interfaces cumbersome:</a:t>
            </a:r>
            <a:endParaRPr sz="2400">
              <a:solidFill>
                <a:srgbClr val="2C3E50"/>
              </a:solidFill>
            </a:endParaRPr>
          </a:p>
          <a:p>
            <a: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400"/>
              <a:buChar char="■"/>
            </a:pPr>
            <a:r>
              <a:rPr lang="en-IN" sz="2400">
                <a:solidFill>
                  <a:srgbClr val="2C3E50"/>
                </a:solidFill>
              </a:rPr>
              <a:t>Require separate form for each type of query – confusing for casual users of Web information systems</a:t>
            </a:r>
            <a:endParaRPr sz="2400">
              <a:solidFill>
                <a:srgbClr val="2C3E50"/>
              </a:solidFill>
            </a:endParaRPr>
          </a:p>
          <a:p>
            <a: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400"/>
              <a:buChar char="■"/>
            </a:pPr>
            <a:r>
              <a:rPr lang="en-IN" sz="2400">
                <a:solidFill>
                  <a:srgbClr val="2C3E50"/>
                </a:solidFill>
              </a:rPr>
              <a:t>Not suitable for ad hoc queries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Performance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7" name="Shape 547"/>
          <p:cNvSpPr txBox="1"/>
          <p:nvPr/>
        </p:nvSpPr>
        <p:spPr>
          <a:xfrm>
            <a:off x="837720" y="1447920"/>
            <a:ext cx="800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20" lvl="0" marL="3427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1950"/>
              <a:buFont typeface="Noto Sans Symbols"/>
              <a:buChar char="■"/>
            </a:pPr>
            <a:r>
              <a:rPr b="1" lang="en-IN" sz="26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Anectodes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For query “Mohan” on DBLP database, C.Mohan, Mohan Ahuja, Mohan Kamat were the top responses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766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Due to prestige conferred by writes relation, has many tuples for these authors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Query “computer engineering” on IITB </a:t>
            </a: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ETD database </a:t>
            </a: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returned the Computer Science and Engineering department with a higher relevance t</a:t>
            </a: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han other node types (e.g. thesis nodes) containing these keywords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2766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larger number of references to the department gave it a higher node weight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8" name="Shape 54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Performance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5" name="Shape 555"/>
          <p:cNvSpPr txBox="1"/>
          <p:nvPr/>
        </p:nvSpPr>
        <p:spPr>
          <a:xfrm>
            <a:off x="837720" y="1447920"/>
            <a:ext cx="800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20" lvl="0" marL="3427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1800"/>
              <a:buFont typeface="Noto Sans Symbols"/>
              <a:buChar char="■"/>
            </a:pPr>
            <a:r>
              <a:rPr b="1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Space and Time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For bibliographic database with 100K nodes and 300K edges, memory utilization was 120MB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Graph takes initially 2 min to load, with most time spent in Java structure creation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After that queries take few seconds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79" lvl="1" marL="742679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Feasible to use for moderately large databases with proper Java/C implementation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6" name="Shape 55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Performance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62" name="Shape 5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6000" y="1584000"/>
            <a:ext cx="5976000" cy="47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Shape 563"/>
          <p:cNvSpPr txBox="1"/>
          <p:nvPr/>
        </p:nvSpPr>
        <p:spPr>
          <a:xfrm>
            <a:off x="1008000" y="1368000"/>
            <a:ext cx="4536000" cy="45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216000" lvl="0" marL="216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■"/>
            </a:pPr>
            <a:r>
              <a:rPr b="1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Effects of Parameters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4" name="Shape 56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BANKS System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0" name="Shape 570"/>
          <p:cNvSpPr txBox="1"/>
          <p:nvPr/>
        </p:nvSpPr>
        <p:spPr>
          <a:xfrm>
            <a:off x="533160" y="2742840"/>
            <a:ext cx="8381880" cy="35053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20" lvl="0" marL="3427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1800"/>
              <a:buFont typeface="Noto Sans Symbols"/>
              <a:buChar char="■"/>
            </a:pP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Available on the web, with DBLP, IMDB and IITB ETD data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300"/>
              <a:buFont typeface="Noto Sans Symbols"/>
              <a:buChar char="■"/>
            </a:pPr>
            <a:r>
              <a:rPr b="0" i="0" lang="en-IN" sz="2000" u="sng" cap="none" strike="noStrik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http://www.cse.iitb.ac.in/banks/</a:t>
            </a:r>
            <a:r>
              <a:rPr b="0" i="0" lang="en-IN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20" lvl="0" marL="3427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1800"/>
              <a:buFont typeface="Noto Sans Symbols"/>
              <a:buChar char="■"/>
            </a:pP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 programming needed for customization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300"/>
              <a:buFont typeface="Noto Sans Symbols"/>
              <a:buChar char="■"/>
            </a:pPr>
            <a:r>
              <a:rPr b="0" i="0" lang="en-IN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Minimal preprocessing to create indices and give weights to links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20" lvl="0" marL="3427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1800"/>
              <a:buFont typeface="Noto Sans Symbols"/>
              <a:buChar char="■"/>
            </a:pP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Provides keyword search coupled with extensive browsing features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300"/>
              <a:buFont typeface="Noto Sans Symbols"/>
              <a:buChar char="■"/>
            </a:pPr>
            <a:r>
              <a:rPr b="0" i="0" lang="en-IN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Schema browsing + data browsing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300"/>
              <a:buFont typeface="Noto Sans Symbols"/>
              <a:buChar char="■"/>
            </a:pPr>
            <a:r>
              <a:rPr b="0" i="0" lang="en-IN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Hyperlinks are automatically added to all displayed results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300"/>
              <a:buFont typeface="Noto Sans Symbols"/>
              <a:buChar char="■"/>
            </a:pPr>
            <a:r>
              <a:rPr b="0" i="0" lang="en-IN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Browsing data by grouping and creating crosstabs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300"/>
              <a:buFont typeface="Noto Sans Symbols"/>
              <a:buChar char="■"/>
            </a:pPr>
            <a:r>
              <a:rPr b="0" i="0" lang="en-IN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Graphical display of data: bar charts, pie charts, etc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1" name="Shape 571"/>
          <p:cNvSpPr/>
          <p:nvPr/>
        </p:nvSpPr>
        <p:spPr>
          <a:xfrm>
            <a:off x="3809880" y="1371600"/>
            <a:ext cx="1143000" cy="914400"/>
          </a:xfrm>
          <a:prstGeom prst="rect">
            <a:avLst/>
          </a:prstGeom>
          <a:solidFill>
            <a:srgbClr val="FFCC99">
              <a:alpha val="49803"/>
            </a:srgbClr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BANKS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2" name="Shape 572"/>
          <p:cNvSpPr/>
          <p:nvPr/>
        </p:nvSpPr>
        <p:spPr>
          <a:xfrm>
            <a:off x="914400" y="1371600"/>
            <a:ext cx="914400" cy="914400"/>
          </a:xfrm>
          <a:prstGeom prst="ellipse">
            <a:avLst/>
          </a:prstGeom>
          <a:solidFill>
            <a:srgbClr val="99CCFF">
              <a:alpha val="49803"/>
            </a:srgbClr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User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3" name="Shape 573"/>
          <p:cNvSpPr/>
          <p:nvPr/>
        </p:nvSpPr>
        <p:spPr>
          <a:xfrm>
            <a:off x="5445122" y="1332925"/>
            <a:ext cx="1143018" cy="39889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JDBC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4" name="Shape 574"/>
          <p:cNvSpPr/>
          <p:nvPr/>
        </p:nvSpPr>
        <p:spPr>
          <a:xfrm>
            <a:off x="2088000" y="1295280"/>
            <a:ext cx="121716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HTTP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5" name="Shape 575"/>
          <p:cNvSpPr/>
          <p:nvPr/>
        </p:nvSpPr>
        <p:spPr>
          <a:xfrm>
            <a:off x="3124080" y="2286000"/>
            <a:ext cx="271368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Web Server + Servlets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6" name="Shape 576"/>
          <p:cNvSpPr/>
          <p:nvPr/>
        </p:nvSpPr>
        <p:spPr>
          <a:xfrm>
            <a:off x="6858000" y="1295280"/>
            <a:ext cx="1447920" cy="1067040"/>
          </a:xfrm>
          <a:prstGeom prst="flowChartMagneticDisk">
            <a:avLst/>
          </a:prstGeom>
          <a:solidFill>
            <a:srgbClr val="99CCFF"/>
          </a:solidFill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Database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77" name="Shape 577"/>
          <p:cNvCxnSpPr>
            <a:stCxn id="571" idx="3"/>
            <a:endCxn id="576" idx="2"/>
          </p:cNvCxnSpPr>
          <p:nvPr/>
        </p:nvCxnSpPr>
        <p:spPr>
          <a:xfrm>
            <a:off x="4952880" y="1828800"/>
            <a:ext cx="1905000" cy="0"/>
          </a:xfrm>
          <a:prstGeom prst="straightConnector1">
            <a:avLst/>
          </a:prstGeom>
          <a:noFill/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578" name="Shape 578"/>
          <p:cNvCxnSpPr>
            <a:stCxn id="571" idx="1"/>
            <a:endCxn id="572" idx="6"/>
          </p:cNvCxnSpPr>
          <p:nvPr/>
        </p:nvCxnSpPr>
        <p:spPr>
          <a:xfrm rot="10800000">
            <a:off x="1828680" y="1828800"/>
            <a:ext cx="1981200" cy="0"/>
          </a:xfrm>
          <a:prstGeom prst="straightConnector1">
            <a:avLst/>
          </a:prstGeom>
          <a:noFill/>
          <a:ln cap="flat" cmpd="sng" w="2555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79" name="Shape 57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Screenshot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837720" y="1066320"/>
            <a:ext cx="8001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3200" strike="noStrike">
                <a:solidFill>
                  <a:srgbClr val="0033CC"/>
                </a:solidFill>
                <a:latin typeface="Tahoma"/>
                <a:ea typeface="Tahoma"/>
                <a:cs typeface="Tahoma"/>
                <a:sym typeface="Tahoma"/>
              </a:rPr>
              <a:t>author (near recovery)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86" name="Shape 586"/>
          <p:cNvPicPr preferRelativeResize="0"/>
          <p:nvPr/>
        </p:nvPicPr>
        <p:blipFill rotWithShape="1">
          <a:blip r:embed="rId3">
            <a:alphaModFix/>
          </a:blip>
          <a:srcRect b="6251" l="0" r="6304" t="14583"/>
          <a:stretch/>
        </p:blipFill>
        <p:spPr>
          <a:xfrm>
            <a:off x="685800" y="1676520"/>
            <a:ext cx="7924680" cy="502272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Shape 58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/>
          <p:nvPr/>
        </p:nvSpPr>
        <p:spPr>
          <a:xfrm>
            <a:off x="864000" y="76320"/>
            <a:ext cx="81277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Browsing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3" name="Shape 593"/>
          <p:cNvSpPr txBox="1"/>
          <p:nvPr/>
        </p:nvSpPr>
        <p:spPr>
          <a:xfrm>
            <a:off x="837720" y="1447920"/>
            <a:ext cx="800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19" lvl="0" marL="342719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1800"/>
              <a:buFont typeface="Noto Sans Symbols"/>
              <a:buChar char="■"/>
            </a:pP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Generates browsable views of database relations and query results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19" lvl="0" marL="342719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1800"/>
              <a:buFont typeface="Noto Sans Symbols"/>
              <a:buChar char="■"/>
            </a:pP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Every displayed foreign key attribute value becomes hyperlink to the referenced tuple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719" lvl="0" marL="342719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1800"/>
              <a:buFont typeface="Noto Sans Symbols"/>
              <a:buChar char="■"/>
            </a:pP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Each table display comes with different tools :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79" lvl="1" marL="742679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Columns can be projected away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79" lvl="1" marL="742679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Selections can be imposed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79" lvl="1" marL="742679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For Foreign key columns, clicking on “join” results in the referenced table being joined in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79" lvl="1" marL="742679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Results can be grouped by on a column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4" name="Shape 59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>
            <p:ph type="title"/>
          </p:nvPr>
        </p:nvSpPr>
        <p:spPr>
          <a:xfrm>
            <a:off x="838075" y="-1"/>
            <a:ext cx="7772400" cy="9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/>
              <a:t>Conclusions</a:t>
            </a:r>
            <a:endParaRPr b="1" sz="4000"/>
          </a:p>
        </p:txBody>
      </p:sp>
      <p:sp>
        <p:nvSpPr>
          <p:cNvPr id="600" name="Shape 600"/>
          <p:cNvSpPr txBox="1"/>
          <p:nvPr>
            <p:ph idx="1" type="body"/>
          </p:nvPr>
        </p:nvSpPr>
        <p:spPr>
          <a:xfrm>
            <a:off x="673250" y="1289450"/>
            <a:ext cx="7937100" cy="50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IN" sz="2400"/>
              <a:t>BANKS system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IN" sz="2400"/>
              <a:t>provides an integrated browsing and keyword querying system for relational databases</a:t>
            </a:r>
            <a:endParaRPr sz="2400"/>
          </a:p>
          <a:p>
            <a: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IN" sz="2400"/>
              <a:t>allows users with no knowledge of database system or schema to query and browse relational database with ease</a:t>
            </a:r>
            <a:endParaRPr sz="2400"/>
          </a:p>
        </p:txBody>
      </p:sp>
      <p:sp>
        <p:nvSpPr>
          <p:cNvPr id="601" name="Shape 60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Backward Exp. Search Limitations &amp;</a:t>
            </a:r>
            <a:r>
              <a:rPr b="1" lang="en-IN" sz="3000">
                <a:latin typeface="Tahoma"/>
                <a:ea typeface="Tahoma"/>
                <a:cs typeface="Tahoma"/>
                <a:sym typeface="Tahoma"/>
              </a:rPr>
              <a:t> Later Work (not in ICDE 2012 paper)</a:t>
            </a:r>
            <a:endParaRPr b="1" sz="3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8" name="Shape 608"/>
          <p:cNvSpPr txBox="1"/>
          <p:nvPr/>
        </p:nvSpPr>
        <p:spPr>
          <a:xfrm>
            <a:off x="837720" y="1447920"/>
            <a:ext cx="800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19" lvl="0" marL="342719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1800"/>
              <a:buFont typeface="Noto Sans Symbols"/>
              <a:buChar char="■"/>
            </a:pPr>
            <a:r>
              <a:rPr lang="en-IN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Backward search can perform poorly if some keyword match many nodes, or some has very large degree.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-317229" lvl="1" marL="74267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1800"/>
              <a:buFont typeface="Noto Sans Symbols"/>
              <a:buChar char="■"/>
            </a:pP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Reason: </a:t>
            </a: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Too many iterators (one per keyword node)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300"/>
              <a:buFont typeface="Noto Sans Symbols"/>
              <a:buChar char="■"/>
            </a:pPr>
            <a:r>
              <a:rPr b="0" i="0" lang="en-IN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Solution: single iterator per keyword (SI-Bkwd search)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E2E7"/>
              </a:buClr>
              <a:buSzPts val="1170"/>
              <a:buFont typeface="Noto Sans Symbols"/>
              <a:buChar char="■"/>
            </a:pPr>
            <a:r>
              <a:rPr b="0" i="0" lang="en-IN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tracks shortest path from node to keyword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300"/>
              <a:buFont typeface="Noto Sans Symbols"/>
              <a:buChar char="■"/>
            </a:pPr>
            <a:r>
              <a:rPr b="0" i="0" lang="en-IN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Changes answer set slightly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E2E7"/>
              </a:buClr>
              <a:buSzPts val="1170"/>
              <a:buFont typeface="Noto Sans Symbols"/>
              <a:buChar char="■"/>
            </a:pPr>
            <a:r>
              <a:rPr b="0" i="0" lang="en-IN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Different justifications for same root may be lost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E2E7"/>
              </a:buClr>
              <a:buSzPts val="1170"/>
              <a:buFont typeface="Noto Sans Symbols"/>
              <a:buChar char="■"/>
            </a:pPr>
            <a:r>
              <a:rPr b="0" i="0" lang="en-IN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 a big problem in practice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374469" lvl="0" marL="34271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000"/>
              <a:buFont typeface="Tahoma"/>
              <a:buChar char="■"/>
            </a:pPr>
            <a:r>
              <a:rPr lang="en-IN" sz="2000">
                <a:latin typeface="Tahoma"/>
                <a:ea typeface="Tahoma"/>
                <a:cs typeface="Tahoma"/>
                <a:sym typeface="Tahoma"/>
              </a:rPr>
              <a:t>Backward search may explore one keyword more than another due to its prioritization, delaying answer generation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329929" lvl="1" marL="74267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000"/>
              <a:buFont typeface="Tahoma"/>
              <a:buChar char="■"/>
            </a:pPr>
            <a:r>
              <a:rPr lang="en-IN" sz="2000">
                <a:latin typeface="Tahoma"/>
                <a:ea typeface="Tahoma"/>
                <a:cs typeface="Tahoma"/>
                <a:sym typeface="Tahoma"/>
              </a:rPr>
              <a:t>Solution: Balanced Backward Search performs one exploration step for a keyword, then moves to next keyword in round-robin fashion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  <a:p>
            <a:pPr indent="-329929" lvl="1" marL="74267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000"/>
              <a:buFont typeface="Tahoma"/>
              <a:buChar char="■"/>
            </a:pPr>
            <a:r>
              <a:rPr lang="en-IN" sz="2000">
                <a:latin typeface="Tahoma"/>
                <a:ea typeface="Tahoma"/>
                <a:cs typeface="Tahoma"/>
                <a:sym typeface="Tahoma"/>
              </a:rPr>
              <a:t>Shown to return results faster</a:t>
            </a:r>
            <a:endParaRPr sz="2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9" name="Shape 60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/>
          <p:nvPr>
            <p:ph type="title"/>
          </p:nvPr>
        </p:nvSpPr>
        <p:spPr>
          <a:xfrm>
            <a:off x="685800" y="60115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/>
              <a:t>Basic Idea about Information Retrieval </a:t>
            </a:r>
            <a:endParaRPr b="1" sz="3200"/>
          </a:p>
        </p:txBody>
      </p:sp>
      <p:sp>
        <p:nvSpPr>
          <p:cNvPr id="615" name="Shape 615"/>
          <p:cNvSpPr txBox="1"/>
          <p:nvPr>
            <p:ph idx="1" type="body"/>
          </p:nvPr>
        </p:nvSpPr>
        <p:spPr>
          <a:xfrm>
            <a:off x="609600" y="1380725"/>
            <a:ext cx="7924800" cy="51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IN" sz="2400"/>
              <a:t>Information retrieval (IR) systems use a simpler data model than database systems 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IN" sz="2400"/>
              <a:t>Information organized as a collection of documents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IN" sz="2400"/>
              <a:t>Documents are unstructured, no schema 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IN" sz="2400"/>
              <a:t>Information retrieval locates relevant documents, on the basis of user input such as keywords 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IN" sz="2400"/>
              <a:t>e.g., find documents containing the words “database systems” 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-IN" sz="2400"/>
              <a:t>Web search engines are the most familiar example of IR systems</a:t>
            </a:r>
            <a:endParaRPr sz="2400"/>
          </a:p>
        </p:txBody>
      </p:sp>
      <p:sp>
        <p:nvSpPr>
          <p:cNvPr id="616" name="Shape 61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>
            <p:ph type="title"/>
          </p:nvPr>
        </p:nvSpPr>
        <p:spPr>
          <a:xfrm>
            <a:off x="838075" y="82948"/>
            <a:ext cx="7772400" cy="9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/>
              <a:t>Keyword Search</a:t>
            </a:r>
            <a:endParaRPr b="1" sz="4000"/>
          </a:p>
        </p:txBody>
      </p:sp>
      <p:sp>
        <p:nvSpPr>
          <p:cNvPr id="622" name="Shape 622"/>
          <p:cNvSpPr txBox="1"/>
          <p:nvPr>
            <p:ph idx="1" type="body"/>
          </p:nvPr>
        </p:nvSpPr>
        <p:spPr>
          <a:xfrm>
            <a:off x="838075" y="1278025"/>
            <a:ext cx="7772400" cy="49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IN">
                <a:solidFill>
                  <a:schemeClr val="dk1"/>
                </a:solidFill>
              </a:rPr>
              <a:t>Information-retrieval systems typically allow query expressions formed using keywords and the logical connectives </a:t>
            </a:r>
            <a:r>
              <a:rPr i="1" lang="en-IN">
                <a:solidFill>
                  <a:schemeClr val="dk1"/>
                </a:solidFill>
              </a:rPr>
              <a:t>and, or, </a:t>
            </a:r>
            <a:r>
              <a:rPr lang="en-IN">
                <a:solidFill>
                  <a:schemeClr val="dk1"/>
                </a:solidFill>
              </a:rPr>
              <a:t>and</a:t>
            </a:r>
            <a:r>
              <a:rPr i="1" lang="en-IN">
                <a:solidFill>
                  <a:schemeClr val="dk1"/>
                </a:solidFill>
              </a:rPr>
              <a:t> not</a:t>
            </a:r>
            <a:endParaRPr i="1">
              <a:solidFill>
                <a:schemeClr val="dk1"/>
              </a:solidFill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i="1" lang="en-IN">
                <a:solidFill>
                  <a:schemeClr val="dk1"/>
                </a:solidFill>
              </a:rPr>
              <a:t>And</a:t>
            </a:r>
            <a:r>
              <a:rPr lang="en-IN">
                <a:solidFill>
                  <a:schemeClr val="dk1"/>
                </a:solidFill>
              </a:rPr>
              <a:t>s are implicit, even if not explicitly specified</a:t>
            </a:r>
            <a:endParaRPr>
              <a:solidFill>
                <a:schemeClr val="dk1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IN">
                <a:solidFill>
                  <a:schemeClr val="dk1"/>
                </a:solidFill>
              </a:rPr>
              <a:t>Ranking of documents on the basis of estimated relevance to a query is critical</a:t>
            </a:r>
            <a:endParaRPr>
              <a:solidFill>
                <a:schemeClr val="dk1"/>
              </a:solidFill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IN">
                <a:solidFill>
                  <a:schemeClr val="dk1"/>
                </a:solidFill>
              </a:rPr>
              <a:t>Relevance ranking is based on factors such as</a:t>
            </a:r>
            <a:endParaRPr>
              <a:solidFill>
                <a:schemeClr val="dk1"/>
              </a:solidFill>
            </a:endParaRP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IN">
                <a:solidFill>
                  <a:schemeClr val="dk1"/>
                </a:solidFill>
              </a:rPr>
              <a:t>Term frequency</a:t>
            </a:r>
            <a:endParaRPr>
              <a:solidFill>
                <a:schemeClr val="dk1"/>
              </a:solidFill>
            </a:endParaRPr>
          </a:p>
          <a:p>
            <a: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IN">
                <a:solidFill>
                  <a:schemeClr val="dk1"/>
                </a:solidFill>
              </a:rPr>
              <a:t>Frequency of occurrence of query keyword in document</a:t>
            </a:r>
            <a:endParaRPr>
              <a:solidFill>
                <a:schemeClr val="dk1"/>
              </a:solidFill>
            </a:endParaRP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IN">
                <a:solidFill>
                  <a:schemeClr val="dk1"/>
                </a:solidFill>
              </a:rPr>
              <a:t>Inverse document frequency</a:t>
            </a:r>
            <a:endParaRPr>
              <a:solidFill>
                <a:schemeClr val="dk1"/>
              </a:solidFill>
            </a:endParaRPr>
          </a:p>
          <a:p>
            <a: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IN">
                <a:solidFill>
                  <a:schemeClr val="dk1"/>
                </a:solidFill>
              </a:rPr>
              <a:t>How many documents the query keyword occurs in </a:t>
            </a:r>
            <a:endParaRPr>
              <a:solidFill>
                <a:schemeClr val="dk1"/>
              </a:solidFill>
            </a:endParaRPr>
          </a:p>
          <a:p>
            <a: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IN">
                <a:solidFill>
                  <a:schemeClr val="dk1"/>
                </a:solidFill>
              </a:rPr>
              <a:t>Fewer ➔ give more importance to keyword</a:t>
            </a:r>
            <a:endParaRPr>
              <a:solidFill>
                <a:schemeClr val="dk1"/>
              </a:solidFill>
            </a:endParaRPr>
          </a:p>
          <a:p>
            <a: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IN">
                <a:solidFill>
                  <a:schemeClr val="dk1"/>
                </a:solidFill>
              </a:rPr>
              <a:t>Hyperlinks to documents</a:t>
            </a:r>
            <a:endParaRPr>
              <a:solidFill>
                <a:schemeClr val="dk1"/>
              </a:solidFill>
            </a:endParaRPr>
          </a:p>
          <a:p>
            <a: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-IN">
                <a:solidFill>
                  <a:schemeClr val="dk1"/>
                </a:solidFill>
              </a:rPr>
              <a:t>More links to a document ➔ document is more important</a:t>
            </a:r>
            <a:endParaRPr/>
          </a:p>
        </p:txBody>
      </p:sp>
      <p:sp>
        <p:nvSpPr>
          <p:cNvPr id="623" name="Shape 62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704350" y="205400"/>
            <a:ext cx="7772400" cy="130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IN" sz="3200">
                <a:solidFill>
                  <a:schemeClr val="dk1"/>
                </a:solidFill>
              </a:rPr>
              <a:t>Keyword Search on </a:t>
            </a:r>
            <a:br>
              <a:rPr b="1" lang="en-IN" sz="3200">
                <a:solidFill>
                  <a:schemeClr val="dk1"/>
                </a:solidFill>
              </a:rPr>
            </a:br>
            <a:r>
              <a:rPr b="1" lang="en-IN" sz="3200">
                <a:solidFill>
                  <a:schemeClr val="dk1"/>
                </a:solidFill>
              </a:rPr>
              <a:t>Semi-Structured Data</a:t>
            </a:r>
            <a:endParaRPr b="1" sz="40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570550" y="1506200"/>
            <a:ext cx="8040000" cy="40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719" lvl="0" marL="342719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Arial"/>
              <a:buChar char="■"/>
            </a:pPr>
            <a:r>
              <a:rPr lang="en-IN" sz="2400">
                <a:solidFill>
                  <a:schemeClr val="dk1"/>
                </a:solidFill>
              </a:rPr>
              <a:t>Much data is resident in databases</a:t>
            </a:r>
            <a:endParaRPr sz="2400">
              <a:solidFill>
                <a:schemeClr val="dk1"/>
              </a:solidFill>
            </a:endParaRPr>
          </a:p>
          <a:p>
            <a:pPr indent="-322309" lvl="1" marL="742679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400"/>
              <a:buFont typeface="Arial"/>
              <a:buChar char="■"/>
            </a:pPr>
            <a:r>
              <a:rPr lang="en-IN" sz="2400">
                <a:solidFill>
                  <a:schemeClr val="dk1"/>
                </a:solidFill>
              </a:rPr>
              <a:t>Organizational, government, scientific, medical data, bibliographic database</a:t>
            </a:r>
            <a:endParaRPr sz="2400">
              <a:solidFill>
                <a:schemeClr val="dk1"/>
              </a:solidFill>
            </a:endParaRPr>
          </a:p>
          <a:p>
            <a:pPr indent="-322309" lvl="1" marL="742679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400"/>
              <a:buFont typeface="Arial"/>
              <a:buChar char="■"/>
            </a:pPr>
            <a:r>
              <a:rPr lang="en-IN" sz="2400">
                <a:solidFill>
                  <a:schemeClr val="dk1"/>
                </a:solidFill>
              </a:rPr>
              <a:t>Deep web</a:t>
            </a:r>
            <a:endParaRPr sz="2400">
              <a:solidFill>
                <a:schemeClr val="dk1"/>
              </a:solidFill>
            </a:endParaRPr>
          </a:p>
          <a:p>
            <a:pPr indent="-342719" lvl="0" marL="342719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Arial"/>
              <a:buChar char="■"/>
            </a:pPr>
            <a:r>
              <a:rPr lang="en-IN" sz="2400">
                <a:solidFill>
                  <a:schemeClr val="dk1"/>
                </a:solidFill>
              </a:rPr>
              <a:t>Goal: querying of data from multiple data sources, with different data models </a:t>
            </a:r>
            <a:endParaRPr sz="2400">
              <a:solidFill>
                <a:schemeClr val="dk1"/>
              </a:solidFill>
            </a:endParaRPr>
          </a:p>
          <a:p>
            <a:pPr indent="-322309" lvl="1" marL="742679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400"/>
              <a:buFont typeface="Arial"/>
              <a:buChar char="■"/>
            </a:pPr>
            <a:r>
              <a:rPr lang="en-IN" sz="2400">
                <a:solidFill>
                  <a:schemeClr val="dk1"/>
                </a:solidFill>
              </a:rPr>
              <a:t>Often with no schema or partially defined schema </a:t>
            </a:r>
            <a:endParaRPr sz="2400">
              <a:solidFill>
                <a:schemeClr val="dk1"/>
              </a:solidFill>
            </a:endParaRPr>
          </a:p>
          <a:p>
            <a:pPr indent="-322309" lvl="1" marL="742679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2400"/>
              <a:buFont typeface="Arial"/>
              <a:buChar char="■"/>
            </a:pPr>
            <a:r>
              <a:rPr lang="en-IN" sz="2400">
                <a:solidFill>
                  <a:schemeClr val="dk1"/>
                </a:solidFill>
              </a:rPr>
              <a:t>Without having a detailed knowledge of query languages</a:t>
            </a:r>
            <a:endParaRPr sz="2400"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/>
          <p:nvPr>
            <p:ph type="title"/>
          </p:nvPr>
        </p:nvSpPr>
        <p:spPr>
          <a:xfrm>
            <a:off x="617350" y="60124"/>
            <a:ext cx="77724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600"/>
              <a:t>Term Frequency and Inverse Document Frequency</a:t>
            </a:r>
            <a:endParaRPr b="1" sz="3600"/>
          </a:p>
        </p:txBody>
      </p:sp>
      <p:sp>
        <p:nvSpPr>
          <p:cNvPr id="629" name="Shape 629"/>
          <p:cNvSpPr txBox="1"/>
          <p:nvPr>
            <p:ph idx="1" type="body"/>
          </p:nvPr>
        </p:nvSpPr>
        <p:spPr>
          <a:xfrm>
            <a:off x="838075" y="1220975"/>
            <a:ext cx="7772400" cy="51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IN">
                <a:solidFill>
                  <a:schemeClr val="dk1"/>
                </a:solidFill>
              </a:rPr>
              <a:t>TF-IDF</a:t>
            </a:r>
            <a:r>
              <a:rPr i="1" lang="en-IN">
                <a:solidFill>
                  <a:schemeClr val="dk1"/>
                </a:solidFill>
              </a:rPr>
              <a:t> </a:t>
            </a:r>
            <a:r>
              <a:rPr lang="en-IN">
                <a:solidFill>
                  <a:schemeClr val="dk1"/>
                </a:solidFill>
              </a:rPr>
              <a:t>(Term frequency/Inverse Document frequency) ranking:</a:t>
            </a:r>
            <a:endParaRPr>
              <a:solidFill>
                <a:schemeClr val="dk1"/>
              </a:solidFill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IN">
                <a:solidFill>
                  <a:schemeClr val="dk1"/>
                </a:solidFill>
              </a:rPr>
              <a:t>Let </a:t>
            </a:r>
            <a:r>
              <a:rPr i="1" lang="en-IN">
                <a:solidFill>
                  <a:schemeClr val="dk1"/>
                </a:solidFill>
              </a:rPr>
              <a:t>n</a:t>
            </a:r>
            <a:r>
              <a:rPr lang="en-IN">
                <a:solidFill>
                  <a:schemeClr val="dk1"/>
                </a:solidFill>
              </a:rPr>
              <a:t>(</a:t>
            </a:r>
            <a:r>
              <a:rPr i="1" lang="en-IN">
                <a:solidFill>
                  <a:schemeClr val="dk1"/>
                </a:solidFill>
              </a:rPr>
              <a:t>d</a:t>
            </a:r>
            <a:r>
              <a:rPr lang="en-IN">
                <a:solidFill>
                  <a:schemeClr val="dk1"/>
                </a:solidFill>
              </a:rPr>
              <a:t>) = number of terms in the document </a:t>
            </a:r>
            <a:r>
              <a:rPr i="1" lang="en-IN">
                <a:solidFill>
                  <a:schemeClr val="dk1"/>
                </a:solidFill>
              </a:rPr>
              <a:t>d</a:t>
            </a:r>
            <a:endParaRPr i="1">
              <a:solidFill>
                <a:schemeClr val="dk1"/>
              </a:solidFill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i="1" lang="en-IN">
                <a:solidFill>
                  <a:schemeClr val="dk1"/>
                </a:solidFill>
              </a:rPr>
              <a:t>n</a:t>
            </a:r>
            <a:r>
              <a:rPr lang="en-IN">
                <a:solidFill>
                  <a:schemeClr val="dk1"/>
                </a:solidFill>
              </a:rPr>
              <a:t>(</a:t>
            </a:r>
            <a:r>
              <a:rPr i="1" lang="en-IN">
                <a:solidFill>
                  <a:schemeClr val="dk1"/>
                </a:solidFill>
              </a:rPr>
              <a:t>d</a:t>
            </a:r>
            <a:r>
              <a:rPr lang="en-IN">
                <a:solidFill>
                  <a:schemeClr val="dk1"/>
                </a:solidFill>
              </a:rPr>
              <a:t>, </a:t>
            </a:r>
            <a:r>
              <a:rPr i="1" lang="en-IN">
                <a:solidFill>
                  <a:schemeClr val="dk1"/>
                </a:solidFill>
              </a:rPr>
              <a:t>t</a:t>
            </a:r>
            <a:r>
              <a:rPr lang="en-IN">
                <a:solidFill>
                  <a:schemeClr val="dk1"/>
                </a:solidFill>
              </a:rPr>
              <a:t>) = number of occurrences of term </a:t>
            </a:r>
            <a:r>
              <a:rPr i="1" lang="en-IN">
                <a:solidFill>
                  <a:schemeClr val="dk1"/>
                </a:solidFill>
              </a:rPr>
              <a:t>t </a:t>
            </a:r>
            <a:r>
              <a:rPr lang="en-IN">
                <a:solidFill>
                  <a:schemeClr val="dk1"/>
                </a:solidFill>
              </a:rPr>
              <a:t>in the document </a:t>
            </a:r>
            <a:r>
              <a:rPr i="1" lang="en-IN">
                <a:solidFill>
                  <a:schemeClr val="dk1"/>
                </a:solidFill>
              </a:rPr>
              <a:t>d</a:t>
            </a:r>
            <a:r>
              <a:rPr lang="en-I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IN">
                <a:solidFill>
                  <a:schemeClr val="dk1"/>
                </a:solidFill>
              </a:rPr>
              <a:t>Relevance of a document </a:t>
            </a:r>
            <a:r>
              <a:rPr i="1" lang="en-IN">
                <a:solidFill>
                  <a:schemeClr val="dk1"/>
                </a:solidFill>
              </a:rPr>
              <a:t>d</a:t>
            </a:r>
            <a:r>
              <a:rPr lang="en-IN">
                <a:solidFill>
                  <a:schemeClr val="dk1"/>
                </a:solidFill>
              </a:rPr>
              <a:t> to a </a:t>
            </a:r>
            <a:r>
              <a:rPr i="1" lang="en-IN">
                <a:solidFill>
                  <a:schemeClr val="dk1"/>
                </a:solidFill>
              </a:rPr>
              <a:t>term</a:t>
            </a:r>
            <a:r>
              <a:rPr lang="en-IN">
                <a:solidFill>
                  <a:schemeClr val="dk1"/>
                </a:solidFill>
              </a:rPr>
              <a:t> </a:t>
            </a:r>
            <a:r>
              <a:rPr i="1" lang="en-IN">
                <a:solidFill>
                  <a:schemeClr val="dk1"/>
                </a:solidFill>
              </a:rPr>
              <a:t>t</a:t>
            </a:r>
            <a:r>
              <a:rPr lang="en-I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IN"/>
              <a:t>TF (d, t) = log 1 +  n(d, t)</a:t>
            </a:r>
            <a:endParaRPr/>
          </a:p>
          <a:p>
            <a:pPr indent="457200" lvl="0" marL="13716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                 n(d)</a:t>
            </a:r>
            <a:endParaRPr/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IN"/>
              <a:t>The log factor is to avoid excessive weight to frequent terms</a:t>
            </a:r>
            <a:endParaRPr/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IN"/>
              <a:t>TF definition usually extended to give more weight to title and words at beginning of document</a:t>
            </a:r>
            <a:endParaRPr/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IN">
                <a:solidFill>
                  <a:schemeClr val="dk1"/>
                </a:solidFill>
              </a:rPr>
              <a:t>IDF(t) = 1/ n(t), where n(t) denotes the number of documents (among those indexed by the system) that contain the term </a:t>
            </a:r>
            <a:r>
              <a:rPr i="1" lang="en-IN">
                <a:solidFill>
                  <a:schemeClr val="dk1"/>
                </a:solidFill>
              </a:rPr>
              <a:t>t</a:t>
            </a:r>
            <a:endParaRPr>
              <a:solidFill>
                <a:schemeClr val="dk1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IN">
                <a:solidFill>
                  <a:schemeClr val="dk1"/>
                </a:solidFill>
              </a:rPr>
              <a:t>Relevance of document d to </a:t>
            </a:r>
            <a:r>
              <a:rPr i="1" lang="en-IN">
                <a:solidFill>
                  <a:schemeClr val="dk1"/>
                </a:solidFill>
              </a:rPr>
              <a:t>query</a:t>
            </a:r>
            <a:r>
              <a:rPr lang="en-IN">
                <a:solidFill>
                  <a:schemeClr val="dk1"/>
                </a:solidFill>
              </a:rPr>
              <a:t> </a:t>
            </a:r>
            <a:r>
              <a:rPr i="1" lang="en-IN">
                <a:solidFill>
                  <a:schemeClr val="dk1"/>
                </a:solidFill>
              </a:rPr>
              <a:t>Q</a:t>
            </a:r>
            <a:endParaRPr i="1">
              <a:solidFill>
                <a:schemeClr val="dk1"/>
              </a:solidFill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IN"/>
              <a:t>r (d, Q) = ∑  TF (d, t) * IDF(t)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			t∈Q  </a:t>
            </a:r>
            <a:endParaRPr b="1"/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IN">
                <a:solidFill>
                  <a:schemeClr val="dk1"/>
                </a:solidFill>
              </a:rPr>
              <a:t>Proximity</a:t>
            </a:r>
            <a:r>
              <a:rPr lang="en-IN">
                <a:solidFill>
                  <a:schemeClr val="dk1"/>
                </a:solidFill>
              </a:rPr>
              <a:t>: if keywords in query occur close together in the document, the document has higher importance than if they occur far apart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0" name="Shape 6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850" y="2856825"/>
            <a:ext cx="680625" cy="3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Shape 6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3375" y="2477799"/>
            <a:ext cx="1809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Shape 6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1950" y="2473049"/>
            <a:ext cx="209550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Shape 63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/>
          <p:nvPr>
            <p:ph type="title"/>
          </p:nvPr>
        </p:nvSpPr>
        <p:spPr>
          <a:xfrm>
            <a:off x="685800" y="48698"/>
            <a:ext cx="7772400" cy="9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/>
              <a:t>What is PageRank?</a:t>
            </a:r>
            <a:endParaRPr b="1" sz="4000"/>
          </a:p>
        </p:txBody>
      </p:sp>
      <p:sp>
        <p:nvSpPr>
          <p:cNvPr id="639" name="Shape 639"/>
          <p:cNvSpPr txBox="1"/>
          <p:nvPr>
            <p:ph idx="1" type="body"/>
          </p:nvPr>
        </p:nvSpPr>
        <p:spPr>
          <a:xfrm>
            <a:off x="685800" y="1517650"/>
            <a:ext cx="7924800" cy="49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IN" sz="2400">
                <a:highlight>
                  <a:srgbClr val="FFFFFF"/>
                </a:highlight>
              </a:rPr>
              <a:t>PageRank</a:t>
            </a:r>
            <a:r>
              <a:rPr lang="en-IN" sz="2400">
                <a:highlight>
                  <a:srgbClr val="FFFFFF"/>
                </a:highlight>
              </a:rPr>
              <a:t> (</a:t>
            </a:r>
            <a:r>
              <a:rPr b="1" lang="en-IN" sz="2400">
                <a:highlight>
                  <a:srgbClr val="FFFFFF"/>
                </a:highlight>
              </a:rPr>
              <a:t>PR</a:t>
            </a:r>
            <a:r>
              <a:rPr lang="en-IN" sz="2400">
                <a:highlight>
                  <a:srgbClr val="FFFFFF"/>
                </a:highlight>
              </a:rPr>
              <a:t>) is an </a:t>
            </a:r>
            <a:r>
              <a:rPr lang="en-IN" sz="2400">
                <a:highlight>
                  <a:srgbClr val="FFFFFF"/>
                </a:highlight>
                <a:uFill>
                  <a:noFill/>
                </a:uFill>
                <a:hlinkClick r:id="rId3"/>
              </a:rPr>
              <a:t>algorithm</a:t>
            </a:r>
            <a:r>
              <a:rPr lang="en-IN" sz="2400">
                <a:highlight>
                  <a:srgbClr val="FFFFFF"/>
                </a:highlight>
              </a:rPr>
              <a:t> used by </a:t>
            </a:r>
            <a:r>
              <a:rPr lang="en-IN" sz="2400">
                <a:highlight>
                  <a:srgbClr val="FFFFFF"/>
                </a:highlight>
                <a:uFill>
                  <a:noFill/>
                </a:uFill>
                <a:hlinkClick r:id="rId4"/>
              </a:rPr>
              <a:t>Google Search</a:t>
            </a:r>
            <a:r>
              <a:rPr lang="en-IN" sz="2400">
                <a:highlight>
                  <a:srgbClr val="FFFFFF"/>
                </a:highlight>
              </a:rPr>
              <a:t> to rank </a:t>
            </a:r>
            <a:r>
              <a:rPr lang="en-IN" sz="2400">
                <a:highlight>
                  <a:srgbClr val="FFFFFF"/>
                </a:highlight>
                <a:uFill>
                  <a:noFill/>
                </a:uFill>
                <a:hlinkClick r:id="rId5"/>
              </a:rPr>
              <a:t>websites</a:t>
            </a:r>
            <a:r>
              <a:rPr lang="en-IN" sz="2400">
                <a:highlight>
                  <a:srgbClr val="FFFFFF"/>
                </a:highlight>
              </a:rPr>
              <a:t> in their </a:t>
            </a:r>
            <a:r>
              <a:rPr lang="en-IN" sz="2400">
                <a:highlight>
                  <a:srgbClr val="FFFFFF"/>
                </a:highlight>
                <a:uFill>
                  <a:noFill/>
                </a:uFill>
                <a:hlinkClick r:id="rId6"/>
              </a:rPr>
              <a:t>search engine</a:t>
            </a:r>
            <a:r>
              <a:rPr lang="en-IN" sz="2400">
                <a:highlight>
                  <a:srgbClr val="FFFFFF"/>
                </a:highlight>
              </a:rPr>
              <a:t> results</a:t>
            </a:r>
            <a:endParaRPr sz="2400">
              <a:highlight>
                <a:srgbClr val="FFFFFF"/>
              </a:highlight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IN" sz="2400">
                <a:solidFill>
                  <a:srgbClr val="222222"/>
                </a:solidFill>
                <a:highlight>
                  <a:srgbClr val="FFFFFF"/>
                </a:highlight>
              </a:rPr>
              <a:t>PageRank is a way of measuring the importance of website pages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n-IN" sz="2400">
                <a:solidFill>
                  <a:srgbClr val="222222"/>
                </a:solidFill>
                <a:highlight>
                  <a:srgbClr val="FFFFFF"/>
                </a:highlight>
              </a:rPr>
              <a:t>PageRank works by counting the number and quality of links to a page to determine a rough estimate of how important the website is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n-IN" sz="2400">
                <a:solidFill>
                  <a:srgbClr val="222222"/>
                </a:solidFill>
                <a:highlight>
                  <a:srgbClr val="FFFFFF"/>
                </a:highlight>
              </a:rPr>
              <a:t>Assuming that more important websites are likely to receive more links from other websites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●"/>
            </a:pPr>
            <a:r>
              <a:rPr lang="en-IN" sz="2400">
                <a:solidFill>
                  <a:srgbClr val="222222"/>
                </a:solidFill>
                <a:highlight>
                  <a:srgbClr val="FFFFFF"/>
                </a:highlight>
              </a:rPr>
              <a:t>The numerical weight that it assigns to any given element </a:t>
            </a:r>
            <a:r>
              <a:rPr i="1" lang="en-IN" sz="2400">
                <a:solidFill>
                  <a:srgbClr val="222222"/>
                </a:solidFill>
                <a:highlight>
                  <a:srgbClr val="FFFFFF"/>
                </a:highlight>
              </a:rPr>
              <a:t>E</a:t>
            </a:r>
            <a:r>
              <a:rPr lang="en-IN" sz="2400">
                <a:solidFill>
                  <a:srgbClr val="222222"/>
                </a:solidFill>
                <a:highlight>
                  <a:srgbClr val="FFFFFF"/>
                </a:highlight>
              </a:rPr>
              <a:t> is referred to as the </a:t>
            </a:r>
            <a:r>
              <a:rPr i="1" lang="en-IN" sz="2400">
                <a:solidFill>
                  <a:srgbClr val="222222"/>
                </a:solidFill>
                <a:highlight>
                  <a:srgbClr val="FFFFFF"/>
                </a:highlight>
              </a:rPr>
              <a:t>PageRank of E</a:t>
            </a:r>
            <a:r>
              <a:rPr lang="en-IN" sz="2400">
                <a:solidFill>
                  <a:srgbClr val="222222"/>
                </a:solidFill>
                <a:highlight>
                  <a:srgbClr val="FFFFFF"/>
                </a:highlight>
              </a:rPr>
              <a:t> and denoted by PR(E)</a:t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640" name="Shape 64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/>
          <p:nvPr>
            <p:ph type="title"/>
          </p:nvPr>
        </p:nvSpPr>
        <p:spPr>
          <a:xfrm>
            <a:off x="838075" y="162823"/>
            <a:ext cx="7772400" cy="9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/>
              <a:t>Page Ranking Algorithm</a:t>
            </a:r>
            <a:endParaRPr b="1" sz="4000"/>
          </a:p>
        </p:txBody>
      </p:sp>
      <p:sp>
        <p:nvSpPr>
          <p:cNvPr id="646" name="Shape 646"/>
          <p:cNvSpPr txBox="1"/>
          <p:nvPr>
            <p:ph idx="1" type="body"/>
          </p:nvPr>
        </p:nvSpPr>
        <p:spPr>
          <a:xfrm>
            <a:off x="838075" y="1426375"/>
            <a:ext cx="7772400" cy="52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IN" sz="2400"/>
              <a:t>PR(A) = (1-d) + d (PR(T1)/C(T1) + ...+PR(Tn)/C(Tn)) 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/>
              <a:t>where: 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IN" sz="2400"/>
              <a:t>PR(A) is the PageRank of page A,  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IN" sz="2400"/>
              <a:t>PR(Ti) is the PageRank of pages Ti which link to page A,  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IN" sz="2400"/>
              <a:t>C(Ti) is the number of outbound links on page Ti  d is a damping factor which can be set between 0 and 1.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IN" sz="2400"/>
              <a:t>PR can be computed iteratively by giving initial value to PR.</a:t>
            </a:r>
            <a:endParaRPr sz="2400"/>
          </a:p>
        </p:txBody>
      </p:sp>
      <p:sp>
        <p:nvSpPr>
          <p:cNvPr id="647" name="Shape 64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653" name="Shape 6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8075" y="1175325"/>
            <a:ext cx="4632875" cy="55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Shape 654"/>
          <p:cNvSpPr txBox="1"/>
          <p:nvPr/>
        </p:nvSpPr>
        <p:spPr>
          <a:xfrm>
            <a:off x="1163925" y="171175"/>
            <a:ext cx="70407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/>
              <a:t>PageRank Example</a:t>
            </a:r>
            <a:endParaRPr b="1" sz="4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/>
          <p:nvPr>
            <p:ph type="title"/>
          </p:nvPr>
        </p:nvSpPr>
        <p:spPr>
          <a:xfrm>
            <a:off x="685800" y="60115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/>
              <a:t>References</a:t>
            </a:r>
            <a:endParaRPr b="1" sz="4000"/>
          </a:p>
        </p:txBody>
      </p:sp>
      <p:sp>
        <p:nvSpPr>
          <p:cNvPr id="660" name="Shape 660"/>
          <p:cNvSpPr txBox="1"/>
          <p:nvPr>
            <p:ph idx="1" type="body"/>
          </p:nvPr>
        </p:nvSpPr>
        <p:spPr>
          <a:xfrm>
            <a:off x="685800" y="1380725"/>
            <a:ext cx="7924800" cy="42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IN" u="sng">
                <a:solidFill>
                  <a:schemeClr val="hlink"/>
                </a:solidFill>
                <a:hlinkClick r:id="rId3"/>
              </a:rPr>
              <a:t>https://en.wikipedia.org/wiki/Steiner_tree_problem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IN" u="sng">
                <a:solidFill>
                  <a:schemeClr val="hlink"/>
                </a:solidFill>
                <a:hlinkClick r:id="rId4"/>
              </a:rPr>
              <a:t>http://homepage.divms.uiowa.edu/~hzhang/c145/notes/chap22.pdf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IN" u="sng">
                <a:solidFill>
                  <a:schemeClr val="hlink"/>
                </a:solidFill>
                <a:hlinkClick r:id="rId5"/>
              </a:rPr>
              <a:t>https://www.cse.iitb.ac.in/~sudarsha/db-book/slide-dir/ch19.pdf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IN" u="sng">
                <a:solidFill>
                  <a:schemeClr val="hlink"/>
                </a:solidFill>
                <a:hlinkClick r:id="rId6"/>
              </a:rPr>
              <a:t>http://codex.cs.yale.edu/avi/db-book/db6/slide-dir/index.html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IN" u="sng">
                <a:solidFill>
                  <a:schemeClr val="hlink"/>
                </a:solidFill>
                <a:hlinkClick r:id="rId7"/>
              </a:rPr>
              <a:t>https://en.wikipedia.org/wiki/PageRank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IN" u="sng">
                <a:solidFill>
                  <a:schemeClr val="hlink"/>
                </a:solidFill>
                <a:hlinkClick r:id="rId8"/>
              </a:rPr>
              <a:t>http://www.dcs.bbk.ac.uk/~dell/teaching/ir/examples/pr_example.pdf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Shape 66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/>
          <p:nvPr/>
        </p:nvSpPr>
        <p:spPr>
          <a:xfrm>
            <a:off x="685800" y="205704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Thanks!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8" name="Shape 668"/>
          <p:cNvSpPr txBox="1"/>
          <p:nvPr/>
        </p:nvSpPr>
        <p:spPr>
          <a:xfrm>
            <a:off x="2209680" y="38862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9" name="Shape 66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1219320" y="-720"/>
            <a:ext cx="7772400" cy="1068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 strike="noStrike">
                <a:solidFill>
                  <a:srgbClr val="000000"/>
                </a:solidFill>
              </a:rPr>
              <a:t>Keyword Search on </a:t>
            </a:r>
            <a:br>
              <a:rPr b="1" lang="en-IN" sz="3200" strike="noStrike">
                <a:solidFill>
                  <a:srgbClr val="000000"/>
                </a:solidFill>
              </a:rPr>
            </a:br>
            <a:r>
              <a:rPr b="1" lang="en-IN" sz="3200" strike="noStrike">
                <a:solidFill>
                  <a:srgbClr val="000000"/>
                </a:solidFill>
              </a:rPr>
              <a:t>Semi-Structured Data</a:t>
            </a:r>
            <a:endParaRPr b="1" sz="4000" strike="noStrike">
              <a:solidFill>
                <a:srgbClr val="000000"/>
              </a:solidFill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837720" y="1447920"/>
            <a:ext cx="800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19" lvl="0" marL="342719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Arial"/>
              <a:buChar char="■"/>
            </a:pPr>
            <a:r>
              <a:rPr lang="en-IN" sz="3200" strike="noStrike">
                <a:solidFill>
                  <a:srgbClr val="000000"/>
                </a:solidFill>
              </a:rPr>
              <a:t>Many websites provide </a:t>
            </a:r>
            <a:r>
              <a:rPr lang="en-IN" sz="3200" u="sng" strike="noStrike">
                <a:solidFill>
                  <a:srgbClr val="000000"/>
                </a:solidFill>
              </a:rPr>
              <a:t>forms</a:t>
            </a:r>
            <a:r>
              <a:rPr lang="en-IN" sz="3200" strike="noStrike">
                <a:solidFill>
                  <a:srgbClr val="000000"/>
                </a:solidFill>
              </a:rPr>
              <a:t> to carry out limited types of queries which is </a:t>
            </a:r>
            <a:r>
              <a:rPr lang="en-IN" sz="3200" u="sng" strike="noStrike">
                <a:solidFill>
                  <a:srgbClr val="000000"/>
                </a:solidFill>
              </a:rPr>
              <a:t>laborious</a:t>
            </a:r>
            <a:r>
              <a:rPr lang="en-IN" sz="3200" strike="noStrike">
                <a:solidFill>
                  <a:srgbClr val="000000"/>
                </a:solidFill>
              </a:rPr>
              <a:t> and confusing</a:t>
            </a:r>
            <a:endParaRPr sz="3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Arial"/>
              <a:buChar char="■"/>
            </a:pPr>
            <a:r>
              <a:rPr lang="en-IN" sz="3200" strike="noStrike">
                <a:solidFill>
                  <a:srgbClr val="000000"/>
                </a:solidFill>
              </a:rPr>
              <a:t>Another approach is to export data from databases to web pages</a:t>
            </a:r>
            <a:endParaRPr sz="3200" strike="noStrike">
              <a:solidFill>
                <a:srgbClr val="000000"/>
              </a:solidFill>
            </a:endParaRPr>
          </a:p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Arial"/>
              <a:buChar char="■"/>
            </a:pPr>
            <a:r>
              <a:rPr lang="en-IN" sz="3200" strike="noStrike">
                <a:solidFill>
                  <a:srgbClr val="000000"/>
                </a:solidFill>
              </a:rPr>
              <a:t>-&gt; results in duplication</a:t>
            </a:r>
            <a:endParaRPr sz="3200" strike="noStrike">
              <a:solidFill>
                <a:srgbClr val="000000"/>
              </a:solidFill>
            </a:endParaRPr>
          </a:p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Arial"/>
              <a:buChar char="■"/>
            </a:pPr>
            <a:r>
              <a:rPr lang="en-IN" sz="3200" strike="noStrike">
                <a:solidFill>
                  <a:srgbClr val="000000"/>
                </a:solidFill>
              </a:rPr>
              <a:t>-&gt; overhead of updation</a:t>
            </a:r>
            <a:endParaRPr sz="3200" strike="noStrike">
              <a:solidFill>
                <a:srgbClr val="000000"/>
              </a:solidFill>
            </a:endParaRPr>
          </a:p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</a:rPr>
              <a:t>Graph Data Model</a:t>
            </a:r>
            <a:endParaRPr b="1" sz="4000" strike="noStrike">
              <a:solidFill>
                <a:srgbClr val="000000"/>
              </a:solidFill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685800" y="1447920"/>
            <a:ext cx="815328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20" lvl="0" marL="34272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100"/>
              <a:buFont typeface="Arial"/>
              <a:buChar char="■"/>
            </a:pPr>
            <a:r>
              <a:rPr lang="en-IN" sz="2800" strike="noStrike">
                <a:solidFill>
                  <a:srgbClr val="000000"/>
                </a:solidFill>
              </a:rPr>
              <a:t>Lowest common denominator across many data models</a:t>
            </a:r>
            <a:endParaRPr sz="3200" strike="noStrike">
              <a:solidFill>
                <a:srgbClr val="000000"/>
              </a:solidFill>
            </a:endParaRPr>
          </a:p>
          <a:p>
            <a:pPr indent="-285480" lvl="1" marL="7426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Arial"/>
              <a:buChar char="■"/>
            </a:pPr>
            <a:r>
              <a:rPr i="0" lang="en-IN" sz="2400" u="none" cap="none" strike="noStrike">
                <a:solidFill>
                  <a:srgbClr val="000000"/>
                </a:solidFill>
              </a:rPr>
              <a:t>Relational</a:t>
            </a:r>
            <a:endParaRPr i="0" sz="2800" u="none" cap="none" strike="noStrike">
              <a:solidFill>
                <a:srgbClr val="000000"/>
              </a:solidFill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5E2E7"/>
              </a:buClr>
              <a:buSzPts val="1300"/>
              <a:buFont typeface="Arial"/>
              <a:buChar char="■"/>
            </a:pPr>
            <a:r>
              <a:rPr i="0" lang="en-IN" sz="2000" u="none" cap="none" strike="noStrike">
                <a:solidFill>
                  <a:srgbClr val="000000"/>
                </a:solidFill>
              </a:rPr>
              <a:t>node = tuple, edge = foreign key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285480" lvl="1" marL="7426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Arial"/>
              <a:buChar char="■"/>
            </a:pPr>
            <a:r>
              <a:rPr i="0" lang="en-IN" sz="2400" u="none" cap="none" strike="noStrike">
                <a:solidFill>
                  <a:srgbClr val="000000"/>
                </a:solidFill>
              </a:rPr>
              <a:t>XML</a:t>
            </a:r>
            <a:endParaRPr i="0" sz="2800" u="none" cap="none" strike="noStrike">
              <a:solidFill>
                <a:srgbClr val="000000"/>
              </a:solidFill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5E2E7"/>
              </a:buClr>
              <a:buSzPts val="1300"/>
              <a:buFont typeface="Arial"/>
              <a:buChar char="■"/>
            </a:pPr>
            <a:r>
              <a:rPr i="0" lang="en-IN" sz="2000" u="none" cap="none" strike="noStrike">
                <a:solidFill>
                  <a:srgbClr val="000000"/>
                </a:solidFill>
              </a:rPr>
              <a:t>Node = element, edge = containment/idref/keyref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285480" lvl="1" marL="7426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Arial"/>
              <a:buChar char="■"/>
            </a:pPr>
            <a:r>
              <a:rPr i="0" lang="en-IN" sz="2400" u="none" cap="none" strike="noStrike">
                <a:solidFill>
                  <a:srgbClr val="000000"/>
                </a:solidFill>
              </a:rPr>
              <a:t>HTML</a:t>
            </a:r>
            <a:endParaRPr i="0" sz="2800" u="none" cap="none" strike="noStrike">
              <a:solidFill>
                <a:srgbClr val="000000"/>
              </a:solidFill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5E2E7"/>
              </a:buClr>
              <a:buSzPts val="1300"/>
              <a:buFont typeface="Arial"/>
              <a:buChar char="■"/>
            </a:pPr>
            <a:r>
              <a:rPr i="0" lang="en-IN" sz="2000" u="none" cap="none" strike="noStrike">
                <a:solidFill>
                  <a:srgbClr val="000000"/>
                </a:solidFill>
              </a:rPr>
              <a:t>node = page, edge = hyperlink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285480" lvl="1" marL="7426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Arial"/>
              <a:buChar char="■"/>
            </a:pPr>
            <a:r>
              <a:rPr i="0" lang="en-IN" sz="2400" u="none" cap="none" strike="noStrike">
                <a:solidFill>
                  <a:srgbClr val="000000"/>
                </a:solidFill>
              </a:rPr>
              <a:t>Knowledge representation</a:t>
            </a:r>
            <a:endParaRPr i="0" sz="2800" u="none" cap="none" strike="noStrike">
              <a:solidFill>
                <a:srgbClr val="000000"/>
              </a:solidFill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5E2E7"/>
              </a:buClr>
              <a:buSzPts val="1300"/>
              <a:buFont typeface="Arial"/>
              <a:buChar char="■"/>
            </a:pPr>
            <a:r>
              <a:rPr i="0" lang="en-IN" sz="2000" u="none" cap="none" strike="noStrike">
                <a:solidFill>
                  <a:srgbClr val="000000"/>
                </a:solidFill>
              </a:rPr>
              <a:t>node = entity, edge = relationship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285480" lvl="1" marL="7426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Arial"/>
              <a:buChar char="■"/>
            </a:pPr>
            <a:r>
              <a:rPr i="0" lang="en-IN" sz="2400" u="none" cap="none" strike="noStrike">
                <a:solidFill>
                  <a:srgbClr val="000000"/>
                </a:solidFill>
              </a:rPr>
              <a:t>Network data </a:t>
            </a:r>
            <a:endParaRPr i="0" sz="2800" u="none" cap="none" strike="noStrike">
              <a:solidFill>
                <a:srgbClr val="000000"/>
              </a:solidFill>
            </a:endParaRPr>
          </a:p>
          <a:p>
            <a:pPr indent="-228600" lvl="2" marL="1143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5E2E7"/>
              </a:buClr>
              <a:buSzPts val="1300"/>
              <a:buFont typeface="Arial"/>
              <a:buChar char="■"/>
            </a:pPr>
            <a:r>
              <a:rPr i="0" lang="en-IN" sz="2000" u="none" cap="none" strike="noStrike">
                <a:solidFill>
                  <a:srgbClr val="000000"/>
                </a:solidFill>
              </a:rPr>
              <a:t>e.g. social networks, communication networks</a:t>
            </a:r>
            <a:endParaRPr i="0" sz="2400" u="none" cap="none" strike="noStrike">
              <a:solidFill>
                <a:srgbClr val="000000"/>
              </a:solidFill>
            </a:endParaRPr>
          </a:p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1219320" y="76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</a:rPr>
              <a:t>Graph Data Model (Cont)</a:t>
            </a:r>
            <a:endParaRPr b="1" sz="4000" strike="noStrike">
              <a:solidFill>
                <a:srgbClr val="000000"/>
              </a:solidFill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837720" y="1447920"/>
            <a:ext cx="8001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Arial"/>
              <a:buChar char="■"/>
            </a:pPr>
            <a:r>
              <a:rPr lang="en-IN" sz="3200" strike="noStrike">
                <a:solidFill>
                  <a:srgbClr val="000000"/>
                </a:solidFill>
              </a:rPr>
              <a:t>Nodes can have </a:t>
            </a:r>
            <a:endParaRPr sz="3200" strike="noStrike">
              <a:solidFill>
                <a:srgbClr val="000000"/>
              </a:solidFill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820"/>
              <a:buFont typeface="Arial"/>
              <a:buChar char="■"/>
            </a:pPr>
            <a:r>
              <a:rPr i="0" lang="en-IN" sz="2800" u="none" cap="none" strike="noStrike">
                <a:solidFill>
                  <a:srgbClr val="000000"/>
                </a:solidFill>
              </a:rPr>
              <a:t>labels </a:t>
            </a:r>
            <a:endParaRPr i="0" sz="2800" u="none" cap="none" strike="noStrike">
              <a:solidFill>
                <a:srgbClr val="000000"/>
              </a:solidFill>
            </a:endParaRPr>
          </a:p>
          <a:p>
            <a:pPr indent="-228600" lvl="2" marL="1143000" marR="0" rtl="0" algn="l">
              <a:spcBef>
                <a:spcPts val="0"/>
              </a:spcBef>
              <a:spcAft>
                <a:spcPts val="0"/>
              </a:spcAft>
              <a:buClr>
                <a:srgbClr val="A5E2E7"/>
              </a:buClr>
              <a:buSzPts val="1560"/>
              <a:buFont typeface="Arial"/>
              <a:buChar char="■"/>
            </a:pPr>
            <a:r>
              <a:rPr i="0" lang="en-IN" sz="2400" u="none" cap="none" strike="noStrike">
                <a:solidFill>
                  <a:srgbClr val="000000"/>
                </a:solidFill>
              </a:rPr>
              <a:t>E.g. relation name, or XML tag</a:t>
            </a:r>
            <a:endParaRPr i="0" sz="2400" u="none" cap="none" strike="noStrike">
              <a:solidFill>
                <a:srgbClr val="000000"/>
              </a:solidFill>
            </a:endParaRPr>
          </a:p>
          <a:p>
            <a:pPr indent="-285480" lvl="1" marL="742680" marR="0" rtl="0" algn="l"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820"/>
              <a:buFont typeface="Arial"/>
              <a:buChar char="■"/>
            </a:pPr>
            <a:r>
              <a:rPr i="0" lang="en-IN" sz="2800" u="none" cap="none" strike="noStrike">
                <a:solidFill>
                  <a:srgbClr val="000000"/>
                </a:solidFill>
              </a:rPr>
              <a:t>textual or structured (attribute-value) data</a:t>
            </a:r>
            <a:endParaRPr i="0" sz="2800" u="none" cap="none" strike="noStrike">
              <a:solidFill>
                <a:srgbClr val="000000"/>
              </a:solidFill>
            </a:endParaRPr>
          </a:p>
          <a:p>
            <a:pPr indent="-342720" lvl="0" marL="342720" marR="0" rtl="0" algn="l"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Arial"/>
              <a:buChar char="■"/>
            </a:pPr>
            <a:r>
              <a:rPr lang="en-IN" sz="3200" strike="noStrike">
                <a:solidFill>
                  <a:srgbClr val="000000"/>
                </a:solidFill>
              </a:rPr>
              <a:t>Edges can have labels</a:t>
            </a:r>
            <a:endParaRPr sz="3200" strike="noStrike">
              <a:solidFill>
                <a:srgbClr val="000000"/>
              </a:solidFill>
            </a:endParaRPr>
          </a:p>
        </p:txBody>
      </p:sp>
      <p:sp>
        <p:nvSpPr>
          <p:cNvPr id="216" name="Shape 21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914040" y="0"/>
            <a:ext cx="80773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Keyword Search on </a:t>
            </a:r>
            <a:br>
              <a:rPr b="1" lang="en-IN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lang="en-IN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Structured/Semi-Structured Data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837720" y="1447560"/>
            <a:ext cx="8001000" cy="281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42720" lvl="0" marL="34272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9BCE"/>
              </a:buClr>
              <a:buSzPts val="2400"/>
              <a:buFont typeface="Noto Sans Symbols"/>
              <a:buChar char="■"/>
            </a:pPr>
            <a:r>
              <a:rPr b="0" lang="en-IN" sz="32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Key differences from IR/Web Search:</a:t>
            </a:r>
            <a:endParaRPr b="0" sz="32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Normalization (implicit/explicit) splits related data across multiple tuples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480" lvl="1" marL="7426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2D"/>
              </a:buClr>
              <a:buSzPts val="1560"/>
              <a:buFont typeface="Noto Sans Symbols"/>
              <a:buChar char="■"/>
            </a:pPr>
            <a:r>
              <a:rPr b="0" i="0" lang="en-IN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 answer a keyword query we need to find</a:t>
            </a:r>
            <a:r>
              <a:rPr b="0" i="0" lang="en-IN" sz="2400" u="none" cap="none" strike="noStrike">
                <a:solidFill>
                  <a:srgbClr val="800000"/>
                </a:solidFill>
                <a:latin typeface="Tahoma"/>
                <a:ea typeface="Tahoma"/>
                <a:cs typeface="Tahoma"/>
                <a:sym typeface="Tahoma"/>
              </a:rPr>
              <a:t> a (closely) connected set of entities (via relationships) that together match all given keywords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E2E7"/>
              </a:buClr>
              <a:buSzPts val="1300"/>
              <a:buFont typeface="Noto Sans Symbols"/>
              <a:buChar char="■"/>
            </a:pPr>
            <a:r>
              <a:rPr b="0" i="0" lang="en-IN" sz="2000" u="none" cap="none" strike="noStrik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soumen crawling</a:t>
            </a:r>
            <a:r>
              <a:rPr b="0" i="0" lang="en-IN" sz="2000" u="none" cap="none" strike="noStrike">
                <a:solidFill>
                  <a:srgbClr val="800000"/>
                </a:solidFill>
                <a:latin typeface="Tahoma"/>
                <a:ea typeface="Tahoma"/>
                <a:cs typeface="Tahoma"/>
                <a:sym typeface="Tahoma"/>
              </a:rPr>
              <a:t>     or      </a:t>
            </a:r>
            <a:r>
              <a:rPr b="0" i="0" lang="en-IN" sz="2000" u="none" cap="none" strike="noStrike">
                <a:solidFill>
                  <a:srgbClr val="006600"/>
                </a:solidFill>
                <a:latin typeface="Tahoma"/>
                <a:ea typeface="Tahoma"/>
                <a:cs typeface="Tahoma"/>
                <a:sym typeface="Tahoma"/>
              </a:rPr>
              <a:t>soumen byron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380880" y="6019920"/>
            <a:ext cx="8458200" cy="609480"/>
          </a:xfrm>
          <a:custGeom>
            <a:pathLst>
              <a:path extrusionOk="0" h="1695" w="23496">
                <a:moveTo>
                  <a:pt x="282" y="0"/>
                </a:moveTo>
                <a:cubicBezTo>
                  <a:pt x="141" y="0"/>
                  <a:pt x="0" y="141"/>
                  <a:pt x="0" y="282"/>
                </a:cubicBezTo>
                <a:lnTo>
                  <a:pt x="0" y="1411"/>
                </a:lnTo>
                <a:cubicBezTo>
                  <a:pt x="0" y="1552"/>
                  <a:pt x="141" y="1694"/>
                  <a:pt x="282" y="1694"/>
                </a:cubicBezTo>
                <a:lnTo>
                  <a:pt x="23213" y="1694"/>
                </a:lnTo>
                <a:cubicBezTo>
                  <a:pt x="23354" y="1694"/>
                  <a:pt x="23495" y="1552"/>
                  <a:pt x="23495" y="1411"/>
                </a:cubicBezTo>
                <a:lnTo>
                  <a:pt x="23495" y="282"/>
                </a:lnTo>
                <a:cubicBezTo>
                  <a:pt x="23495" y="141"/>
                  <a:pt x="23354" y="0"/>
                  <a:pt x="23213" y="0"/>
                </a:cubicBezTo>
                <a:lnTo>
                  <a:pt x="282" y="0"/>
                </a:lnTo>
              </a:path>
            </a:pathLst>
          </a:custGeom>
          <a:solidFill>
            <a:srgbClr val="DDDDDD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457200" y="5181480"/>
            <a:ext cx="8381880" cy="627120"/>
          </a:xfrm>
          <a:custGeom>
            <a:pathLst>
              <a:path extrusionOk="0" h="1744" w="23285">
                <a:moveTo>
                  <a:pt x="290" y="0"/>
                </a:moveTo>
                <a:cubicBezTo>
                  <a:pt x="145" y="0"/>
                  <a:pt x="0" y="145"/>
                  <a:pt x="0" y="290"/>
                </a:cubicBezTo>
                <a:lnTo>
                  <a:pt x="0" y="1452"/>
                </a:lnTo>
                <a:cubicBezTo>
                  <a:pt x="0" y="1597"/>
                  <a:pt x="145" y="1743"/>
                  <a:pt x="290" y="1743"/>
                </a:cubicBezTo>
                <a:lnTo>
                  <a:pt x="22993" y="1743"/>
                </a:lnTo>
                <a:cubicBezTo>
                  <a:pt x="23138" y="1743"/>
                  <a:pt x="23284" y="1597"/>
                  <a:pt x="23284" y="1452"/>
                </a:cubicBezTo>
                <a:lnTo>
                  <a:pt x="23284" y="290"/>
                </a:lnTo>
                <a:cubicBezTo>
                  <a:pt x="23284" y="145"/>
                  <a:pt x="23138" y="0"/>
                  <a:pt x="22993" y="0"/>
                </a:cubicBezTo>
                <a:lnTo>
                  <a:pt x="290" y="0"/>
                </a:lnTo>
              </a:path>
            </a:pathLst>
          </a:custGeom>
          <a:solidFill>
            <a:srgbClr val="DDDDDD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457200" y="4343400"/>
            <a:ext cx="8381880" cy="609480"/>
          </a:xfrm>
          <a:custGeom>
            <a:pathLst>
              <a:path extrusionOk="0" h="1695" w="23285">
                <a:moveTo>
                  <a:pt x="282" y="0"/>
                </a:moveTo>
                <a:cubicBezTo>
                  <a:pt x="141" y="0"/>
                  <a:pt x="0" y="141"/>
                  <a:pt x="0" y="282"/>
                </a:cubicBezTo>
                <a:lnTo>
                  <a:pt x="0" y="1411"/>
                </a:lnTo>
                <a:cubicBezTo>
                  <a:pt x="0" y="1552"/>
                  <a:pt x="141" y="1694"/>
                  <a:pt x="282" y="1694"/>
                </a:cubicBezTo>
                <a:lnTo>
                  <a:pt x="23001" y="1694"/>
                </a:lnTo>
                <a:cubicBezTo>
                  <a:pt x="23142" y="1694"/>
                  <a:pt x="23284" y="1552"/>
                  <a:pt x="23284" y="1411"/>
                </a:cubicBezTo>
                <a:lnTo>
                  <a:pt x="23284" y="282"/>
                </a:lnTo>
                <a:cubicBezTo>
                  <a:pt x="23284" y="141"/>
                  <a:pt x="23142" y="0"/>
                  <a:pt x="23001" y="0"/>
                </a:cubicBezTo>
                <a:lnTo>
                  <a:pt x="282" y="0"/>
                </a:lnTo>
              </a:path>
            </a:pathLst>
          </a:custGeom>
          <a:solidFill>
            <a:srgbClr val="DDDDDD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4189320" y="4419720"/>
            <a:ext cx="302904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5E2E7"/>
          </a:solidFill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Focused Crawling …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2863800" y="6154560"/>
            <a:ext cx="170820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5E2E7"/>
          </a:solidFill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Soumen C.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6094440" y="6154560"/>
            <a:ext cx="155412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5E2E7"/>
          </a:solidFill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Byron Dom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4054320" y="5257800"/>
            <a:ext cx="932040" cy="4158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5E2E7"/>
          </a:solidFill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1" name="Shape 231"/>
          <p:cNvSpPr/>
          <p:nvPr/>
        </p:nvSpPr>
        <p:spPr>
          <a:xfrm>
            <a:off x="6399360" y="5257800"/>
            <a:ext cx="931680" cy="4158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5E2E7"/>
          </a:solidFill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2" name="Shape 232"/>
          <p:cNvSpPr/>
          <p:nvPr/>
        </p:nvSpPr>
        <p:spPr>
          <a:xfrm>
            <a:off x="7848720" y="5267160"/>
            <a:ext cx="91980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writes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7846920" y="6164280"/>
            <a:ext cx="97488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author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7848720" y="4419720"/>
            <a:ext cx="87264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paper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35" name="Shape 235"/>
          <p:cNvCxnSpPr>
            <a:stCxn id="230" idx="0"/>
            <a:endCxn id="227" idx="2"/>
          </p:cNvCxnSpPr>
          <p:nvPr/>
        </p:nvCxnSpPr>
        <p:spPr>
          <a:xfrm flipH="1" rot="10800000">
            <a:off x="4520160" y="4818660"/>
            <a:ext cx="1184100" cy="439500"/>
          </a:xfrm>
          <a:prstGeom prst="straightConnector1">
            <a:avLst/>
          </a:prstGeom>
          <a:noFill/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36" name="Shape 236"/>
          <p:cNvCxnSpPr>
            <a:stCxn id="231" idx="0"/>
            <a:endCxn id="227" idx="2"/>
          </p:cNvCxnSpPr>
          <p:nvPr/>
        </p:nvCxnSpPr>
        <p:spPr>
          <a:xfrm rot="10800000">
            <a:off x="5703960" y="4818660"/>
            <a:ext cx="1161600" cy="439500"/>
          </a:xfrm>
          <a:prstGeom prst="straightConnector1">
            <a:avLst/>
          </a:prstGeom>
          <a:noFill/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237" name="Shape 237"/>
          <p:cNvSpPr/>
          <p:nvPr/>
        </p:nvSpPr>
        <p:spPr>
          <a:xfrm>
            <a:off x="457200" y="6154560"/>
            <a:ext cx="170820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5E2E7"/>
          </a:solidFill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Sudarshan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609480" y="5257800"/>
            <a:ext cx="932040" cy="4158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5E2E7"/>
          </a:solidFill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9" name="Shape 239"/>
          <p:cNvSpPr/>
          <p:nvPr/>
        </p:nvSpPr>
        <p:spPr>
          <a:xfrm>
            <a:off x="2286000" y="5257800"/>
            <a:ext cx="932040" cy="4158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5E2E7"/>
          </a:solidFill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0" name="Shape 240"/>
          <p:cNvSpPr/>
          <p:nvPr/>
        </p:nvSpPr>
        <p:spPr>
          <a:xfrm>
            <a:off x="685800" y="4419720"/>
            <a:ext cx="3124080" cy="7038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5E2E7"/>
          </a:solidFill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BANKS: Keyword search…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1" name="Shape 241"/>
          <p:cNvCxnSpPr>
            <a:stCxn id="238" idx="0"/>
            <a:endCxn id="240" idx="2"/>
          </p:cNvCxnSpPr>
          <p:nvPr/>
        </p:nvCxnSpPr>
        <p:spPr>
          <a:xfrm flipH="1" rot="10800000">
            <a:off x="1075320" y="5123460"/>
            <a:ext cx="1173000" cy="134700"/>
          </a:xfrm>
          <a:prstGeom prst="straightConnector1">
            <a:avLst/>
          </a:prstGeom>
          <a:noFill/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42" name="Shape 242"/>
          <p:cNvCxnSpPr>
            <a:stCxn id="239" idx="0"/>
            <a:endCxn id="240" idx="2"/>
          </p:cNvCxnSpPr>
          <p:nvPr/>
        </p:nvCxnSpPr>
        <p:spPr>
          <a:xfrm rot="10800000">
            <a:off x="2247900" y="5123460"/>
            <a:ext cx="504300" cy="134700"/>
          </a:xfrm>
          <a:prstGeom prst="straightConnector1">
            <a:avLst/>
          </a:prstGeom>
          <a:noFill/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43" name="Shape 243"/>
          <p:cNvCxnSpPr>
            <a:stCxn id="239" idx="2"/>
            <a:endCxn id="228" idx="0"/>
          </p:cNvCxnSpPr>
          <p:nvPr/>
        </p:nvCxnSpPr>
        <p:spPr>
          <a:xfrm>
            <a:off x="2751840" y="5673600"/>
            <a:ext cx="966300" cy="481200"/>
          </a:xfrm>
          <a:prstGeom prst="straightConnector1">
            <a:avLst/>
          </a:prstGeom>
          <a:noFill/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44" name="Shape 244"/>
          <p:cNvCxnSpPr>
            <a:stCxn id="230" idx="2"/>
            <a:endCxn id="228" idx="0"/>
          </p:cNvCxnSpPr>
          <p:nvPr/>
        </p:nvCxnSpPr>
        <p:spPr>
          <a:xfrm flipH="1">
            <a:off x="3717720" y="5673600"/>
            <a:ext cx="802800" cy="481200"/>
          </a:xfrm>
          <a:prstGeom prst="straightConnector1">
            <a:avLst/>
          </a:prstGeom>
          <a:noFill/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45" name="Shape 245"/>
          <p:cNvCxnSpPr>
            <a:stCxn id="238" idx="2"/>
            <a:endCxn id="237" idx="0"/>
          </p:cNvCxnSpPr>
          <p:nvPr/>
        </p:nvCxnSpPr>
        <p:spPr>
          <a:xfrm>
            <a:off x="1075320" y="5673600"/>
            <a:ext cx="236100" cy="481200"/>
          </a:xfrm>
          <a:prstGeom prst="straightConnector1">
            <a:avLst/>
          </a:prstGeom>
          <a:noFill/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46" name="Shape 246"/>
          <p:cNvCxnSpPr>
            <a:stCxn id="231" idx="2"/>
            <a:endCxn id="229" idx="0"/>
          </p:cNvCxnSpPr>
          <p:nvPr/>
        </p:nvCxnSpPr>
        <p:spPr>
          <a:xfrm>
            <a:off x="6865200" y="5673600"/>
            <a:ext cx="6600" cy="481200"/>
          </a:xfrm>
          <a:prstGeom prst="straightConnector1">
            <a:avLst/>
          </a:prstGeom>
          <a:noFill/>
          <a:ln cap="flat" cmpd="sng" w="28425">
            <a:solidFill>
              <a:srgbClr val="00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247" name="Shape 24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1023480" y="151920"/>
            <a:ext cx="7815240" cy="83844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Answer Example</a:t>
            </a:r>
            <a:endParaRPr b="1" sz="4000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781560" y="1481040"/>
            <a:ext cx="3276000" cy="45972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4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Query:  sudarshan roy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3200400" y="2209680"/>
            <a:ext cx="3029040" cy="7038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MultiQuery Optimization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2091900" y="4372775"/>
            <a:ext cx="1708182" cy="39889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S. Sudarshan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4495680" y="4372688"/>
            <a:ext cx="1554120" cy="39889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Prasan Roy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2487950" y="3259432"/>
            <a:ext cx="932040" cy="4158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8" name="Shape 258"/>
          <p:cNvSpPr/>
          <p:nvPr/>
        </p:nvSpPr>
        <p:spPr>
          <a:xfrm>
            <a:off x="4727657" y="3297205"/>
            <a:ext cx="931662" cy="41617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90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259" name="Shape 259"/>
          <p:cNvCxnSpPr/>
          <p:nvPr/>
        </p:nvCxnSpPr>
        <p:spPr>
          <a:xfrm flipH="1">
            <a:off x="2867625" y="3697150"/>
            <a:ext cx="179100" cy="750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260" name="Shape 260"/>
          <p:cNvCxnSpPr/>
          <p:nvPr/>
        </p:nvCxnSpPr>
        <p:spPr>
          <a:xfrm>
            <a:off x="4998000" y="3697150"/>
            <a:ext cx="333000" cy="724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261" name="Shape 261"/>
          <p:cNvCxnSpPr>
            <a:stCxn id="254" idx="2"/>
          </p:cNvCxnSpPr>
          <p:nvPr/>
        </p:nvCxnSpPr>
        <p:spPr>
          <a:xfrm>
            <a:off x="4714920" y="2913480"/>
            <a:ext cx="431400" cy="4185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miter lim="8000"/>
            <a:headEnd len="sm" w="sm" type="none"/>
            <a:tailEnd len="lg" w="lg" type="triangle"/>
          </a:ln>
        </p:spPr>
      </p:cxnSp>
      <p:cxnSp>
        <p:nvCxnSpPr>
          <p:cNvPr id="262" name="Shape 262"/>
          <p:cNvCxnSpPr>
            <a:stCxn id="254" idx="2"/>
          </p:cNvCxnSpPr>
          <p:nvPr/>
        </p:nvCxnSpPr>
        <p:spPr>
          <a:xfrm flipH="1">
            <a:off x="3035280" y="2913480"/>
            <a:ext cx="1680000" cy="338700"/>
          </a:xfrm>
          <a:prstGeom prst="straightConnector1">
            <a:avLst/>
          </a:prstGeom>
          <a:noFill/>
          <a:ln cap="flat" cmpd="sng" w="9525">
            <a:solidFill>
              <a:srgbClr val="4A86E8"/>
            </a:solidFill>
            <a:prstDash val="solid"/>
            <a:miter lim="8000"/>
            <a:headEnd len="sm" w="sm" type="none"/>
            <a:tailEnd len="lg" w="lg" type="triangle"/>
          </a:ln>
        </p:spPr>
      </p:cxnSp>
      <p:sp>
        <p:nvSpPr>
          <p:cNvPr id="263" name="Shape 263"/>
          <p:cNvSpPr/>
          <p:nvPr/>
        </p:nvSpPr>
        <p:spPr>
          <a:xfrm>
            <a:off x="1568160" y="2895480"/>
            <a:ext cx="91980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writes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5682960" y="2895480"/>
            <a:ext cx="91980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writes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023480" y="4132800"/>
            <a:ext cx="974862" cy="39889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author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6172205" y="4076632"/>
            <a:ext cx="974862" cy="398898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author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6223320" y="1981080"/>
            <a:ext cx="872640" cy="39888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2000" strike="noStrike">
                <a:solidFill>
                  <a:srgbClr val="993300"/>
                </a:solidFill>
                <a:latin typeface="Tahoma"/>
                <a:ea typeface="Tahoma"/>
                <a:cs typeface="Tahoma"/>
                <a:sym typeface="Tahoma"/>
              </a:rPr>
              <a:t>paper</a:t>
            </a:r>
            <a:endParaRPr b="0" sz="24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576000" y="2160000"/>
            <a:ext cx="2088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IN" sz="18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node :</a:t>
            </a:r>
            <a:endParaRPr b="0" sz="180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575975" y="5257800"/>
            <a:ext cx="7434504" cy="838404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Note: Edge from Paper to Writes is a backward edge and is denoted by </a:t>
            </a:r>
            <a:r>
              <a:rPr lang="en-IN" sz="2400">
                <a:solidFill>
                  <a:srgbClr val="4A86E8"/>
                </a:solidFill>
                <a:latin typeface="Tahoma"/>
                <a:ea typeface="Tahoma"/>
                <a:cs typeface="Tahoma"/>
                <a:sym typeface="Tahoma"/>
              </a:rPr>
              <a:t>blue</a:t>
            </a:r>
            <a:r>
              <a:rPr lang="en-IN" sz="2400">
                <a:latin typeface="Tahoma"/>
                <a:ea typeface="Tahoma"/>
                <a:cs typeface="Tahoma"/>
                <a:sym typeface="Tahoma"/>
              </a:rPr>
              <a:t> color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