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48" r:id="rId2"/>
  </p:sldMasterIdLst>
  <p:notesMasterIdLst>
    <p:notesMasterId r:id="rId19"/>
  </p:notesMasterIdLst>
  <p:sldIdLst>
    <p:sldId id="256" r:id="rId3"/>
    <p:sldId id="271" r:id="rId4"/>
    <p:sldId id="272" r:id="rId5"/>
    <p:sldId id="263" r:id="rId6"/>
    <p:sldId id="257" r:id="rId7"/>
    <p:sldId id="260" r:id="rId8"/>
    <p:sldId id="261" r:id="rId9"/>
    <p:sldId id="264" r:id="rId10"/>
    <p:sldId id="267" r:id="rId11"/>
    <p:sldId id="268" r:id="rId12"/>
    <p:sldId id="258" r:id="rId13"/>
    <p:sldId id="269" r:id="rId14"/>
    <p:sldId id="265" r:id="rId15"/>
    <p:sldId id="266" r:id="rId16"/>
    <p:sldId id="26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053CD-BF0D-49BF-88EA-AD9747B0A858}" type="datetimeFigureOut">
              <a:rPr lang="en-IN" smtClean="0"/>
              <a:t>04-07-2018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57687-317A-46F4-A96C-2DFD5742A4D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524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165304"/>
            <a:ext cx="2847975" cy="55617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47" r:id="rId3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D730A5-19C2-4201-935D-2B615CF28BA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etricForOOD_ChidamberKemerer94.pdf" TargetMode="External"/><Relationship Id="rId7" Type="http://schemas.openxmlformats.org/officeDocument/2006/relationships/image" Target="../media/image3.jpeg"/><Relationship Id="rId2" Type="http://schemas.openxmlformats.org/officeDocument/2006/relationships/hyperlink" Target="clonecloud_eurosys2011.pdf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ExtendingAppInstallableMemoryinAndroidSmartophones%20.pdf" TargetMode="External"/><Relationship Id="rId5" Type="http://schemas.openxmlformats.org/officeDocument/2006/relationships/hyperlink" Target="Property9-TSE2006.pdf" TargetMode="External"/><Relationship Id="rId4" Type="http://schemas.openxmlformats.org/officeDocument/2006/relationships/hyperlink" Target="Concept%20Analysis%20for%20Class%20Cohesion%20-%20CSMR09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035423"/>
          </a:xfrm>
        </p:spPr>
        <p:txBody>
          <a:bodyPr/>
          <a:lstStyle/>
          <a:p>
            <a:r>
              <a:rPr lang="en-IN" dirty="0" smtClean="0"/>
              <a:t>Paper Reading and </a:t>
            </a:r>
            <a:r>
              <a:rPr lang="en-IN" dirty="0" smtClean="0"/>
              <a:t>Writing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3717032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 smtClean="0"/>
              <a:t>Dr.</a:t>
            </a:r>
            <a:r>
              <a:rPr lang="en-IN" dirty="0" smtClean="0"/>
              <a:t> </a:t>
            </a:r>
            <a:r>
              <a:rPr lang="en-IN" dirty="0" err="1" smtClean="0"/>
              <a:t>Padmaja</a:t>
            </a:r>
            <a:r>
              <a:rPr lang="en-IN" dirty="0" smtClean="0"/>
              <a:t> Joshi</a:t>
            </a:r>
          </a:p>
          <a:p>
            <a:r>
              <a:rPr lang="en-IN" dirty="0" smtClean="0"/>
              <a:t>Associate Director</a:t>
            </a:r>
          </a:p>
          <a:p>
            <a:r>
              <a:rPr lang="en-IN" dirty="0" smtClean="0"/>
              <a:t>C-DAC Mumbai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893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solidFill>
                  <a:srgbClr val="0070C0"/>
                </a:solidFill>
              </a:rPr>
              <a:t>ABSTRACT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Gist of the paper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Shortest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b="1" dirty="0">
                <a:solidFill>
                  <a:srgbClr val="0070C0"/>
                </a:solidFill>
              </a:rPr>
              <a:t>CONCLUSION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Conclusions extracted from the work, experimentation analysis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Do not conclude something that is not proven in your paper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Should cover all points discussed in the paper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112635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10</a:t>
            </a:fld>
            <a:endParaRPr lang="en-IN"/>
          </a:p>
        </p:txBody>
      </p:sp>
      <p:pic>
        <p:nvPicPr>
          <p:cNvPr id="6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94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IN" dirty="0" smtClean="0"/>
              <a:t>Literature Survey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Relevance to the topic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Comparison with your concept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IN" sz="2400" dirty="0" smtClean="0"/>
              <a:t>How different is your concept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Base paper details if extended further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896611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11</a:t>
            </a:fld>
            <a:endParaRPr lang="en-IN"/>
          </a:p>
        </p:txBody>
      </p:sp>
      <p:pic>
        <p:nvPicPr>
          <p:cNvPr id="7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95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34076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dirty="0" err="1" smtClean="0">
                <a:latin typeface="+mj-lt"/>
                <a:hlinkClick r:id="rId2" action="ppaction://hlinkfile"/>
              </a:rPr>
              <a:t>CloneCloud</a:t>
            </a:r>
            <a:endParaRPr lang="en-IN" sz="2400" i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116900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dirty="0">
                <a:latin typeface="+mj-lt"/>
                <a:hlinkClick r:id="rId3" action="ppaction://hlinkfile"/>
              </a:rPr>
              <a:t>OOD Metric Suite</a:t>
            </a:r>
            <a:endParaRPr lang="en-IN" sz="2400" i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3039343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dirty="0">
                <a:latin typeface="+mj-lt"/>
                <a:hlinkClick r:id="rId4" action="ppaction://hlinkfile"/>
              </a:rPr>
              <a:t>Concept Lattice</a:t>
            </a:r>
            <a:endParaRPr lang="en-IN" sz="2400" i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378904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dirty="0">
                <a:latin typeface="+mj-lt"/>
                <a:hlinkClick r:id="rId5" action="ppaction://hlinkfile"/>
              </a:rPr>
              <a:t>Property 9</a:t>
            </a:r>
            <a:endParaRPr lang="en-IN" sz="2400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132" y="4725144"/>
            <a:ext cx="3704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i="1" dirty="0">
                <a:latin typeface="+mj-lt"/>
                <a:hlinkClick r:id="rId6" action="ppaction://hlinkfile"/>
              </a:rPr>
              <a:t>Extending App Memory</a:t>
            </a:r>
            <a:endParaRPr lang="en-IN" sz="2400" i="1" dirty="0">
              <a:latin typeface="+mj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968619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12</a:t>
            </a:fld>
            <a:endParaRPr lang="en-IN"/>
          </a:p>
        </p:txBody>
      </p:sp>
      <p:pic>
        <p:nvPicPr>
          <p:cNvPr id="10" name="Picture 2" descr="C:\Users\admin\Pictures\Logos\cdac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32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Standard for mentioning references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Journal: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[].Author(s), year published, </a:t>
            </a:r>
            <a:r>
              <a:rPr lang="en-IN" i="1" dirty="0" smtClean="0"/>
              <a:t>Article Title, Journal Name, Volume(Issue)</a:t>
            </a:r>
            <a:r>
              <a:rPr lang="en-IN" dirty="0" smtClean="0"/>
              <a:t>, pp. </a:t>
            </a:r>
            <a:r>
              <a:rPr lang="en-IN" dirty="0" err="1" smtClean="0"/>
              <a:t>doi</a:t>
            </a:r>
            <a:r>
              <a:rPr lang="en-IN" dirty="0" smtClean="0"/>
              <a:t>#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Book: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[].Author(s).Publication year . Article, Edition, Place of </a:t>
            </a:r>
            <a:r>
              <a:rPr lang="en-IN" dirty="0" err="1" smtClean="0"/>
              <a:t>Publication:Publisher</a:t>
            </a:r>
            <a:r>
              <a:rPr lang="en-IN" dirty="0" smtClean="0"/>
              <a:t>, Extent, Notes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896611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13</a:t>
            </a:fld>
            <a:endParaRPr lang="en-IN"/>
          </a:p>
        </p:txBody>
      </p:sp>
      <p:pic>
        <p:nvPicPr>
          <p:cNvPr id="7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21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IN" dirty="0" smtClean="0"/>
              <a:t>Figures and Tables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365104"/>
            <a:ext cx="8219256" cy="17610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/>
              <a:t>Every figure, table should be numbered.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Every Figure, Table should be referred.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88" y="1700808"/>
            <a:ext cx="391171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2" y="1556792"/>
            <a:ext cx="408766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824603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14</a:t>
            </a:fld>
            <a:endParaRPr lang="en-IN"/>
          </a:p>
        </p:txBody>
      </p:sp>
      <p:pic>
        <p:nvPicPr>
          <p:cNvPr id="9" name="Picture 2" descr="C:\Users\admin\Pictures\Logos\cda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711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99176" cy="1196752"/>
          </a:xfrm>
        </p:spPr>
        <p:txBody>
          <a:bodyPr/>
          <a:lstStyle/>
          <a:p>
            <a:r>
              <a:rPr lang="en-IN" dirty="0" smtClean="0"/>
              <a:t>Should Not be Ignored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Grammatical Errors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Spelling Mistakes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Incomplete Sentences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Unreferenced Figures/ Tables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Orphan Sentence, Paragraph, Section </a:t>
            </a:r>
            <a:r>
              <a:rPr lang="en-IN" dirty="0"/>
              <a:t>H</a:t>
            </a:r>
            <a:r>
              <a:rPr lang="en-IN" dirty="0" smtClean="0"/>
              <a:t>eading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Uncited Copy-Paste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Incorrect </a:t>
            </a:r>
            <a:r>
              <a:rPr lang="en-IN" dirty="0"/>
              <a:t>citations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896611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15</a:t>
            </a:fld>
            <a:endParaRPr lang="en-IN"/>
          </a:p>
        </p:txBody>
      </p:sp>
      <p:pic>
        <p:nvPicPr>
          <p:cNvPr id="7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452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112635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16</a:t>
            </a:fld>
            <a:endParaRPr lang="en-IN"/>
          </a:p>
        </p:txBody>
      </p:sp>
      <p:pic>
        <p:nvPicPr>
          <p:cNvPr id="9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5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Reading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IN" b="1" dirty="0" smtClean="0"/>
              <a:t>Journal Papers</a:t>
            </a:r>
          </a:p>
          <a:p>
            <a:pPr>
              <a:lnSpc>
                <a:spcPct val="250000"/>
              </a:lnSpc>
            </a:pPr>
            <a:r>
              <a:rPr lang="en-IN" b="1" dirty="0" smtClean="0"/>
              <a:t>Conference Papers</a:t>
            </a:r>
          </a:p>
          <a:p>
            <a:pPr>
              <a:lnSpc>
                <a:spcPct val="250000"/>
              </a:lnSpc>
            </a:pPr>
            <a:r>
              <a:rPr lang="en-IN" b="1" dirty="0" smtClean="0"/>
              <a:t>Books</a:t>
            </a:r>
          </a:p>
          <a:p>
            <a:pPr>
              <a:lnSpc>
                <a:spcPct val="250000"/>
              </a:lnSpc>
            </a:pPr>
            <a:r>
              <a:rPr lang="en-IN" b="1" dirty="0" smtClean="0"/>
              <a:t>Reports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8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IN" dirty="0" smtClean="0"/>
              <a:t>Reading Abstract and Conclusion</a:t>
            </a:r>
          </a:p>
          <a:p>
            <a:pPr>
              <a:lnSpc>
                <a:spcPct val="300000"/>
              </a:lnSpc>
            </a:pPr>
            <a:r>
              <a:rPr lang="en-IN" dirty="0" smtClean="0"/>
              <a:t>‘Understanding through referred literature</a:t>
            </a:r>
          </a:p>
          <a:p>
            <a:pPr>
              <a:lnSpc>
                <a:spcPct val="300000"/>
              </a:lnSpc>
            </a:pPr>
            <a:r>
              <a:rPr lang="en-IN" dirty="0" smtClean="0"/>
              <a:t>Understanding Results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697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5652120" y="1394272"/>
            <a:ext cx="20665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Survey Paper</a:t>
            </a:r>
            <a:endParaRPr lang="en-IN" sz="2400" dirty="0"/>
          </a:p>
        </p:txBody>
      </p:sp>
      <p:sp>
        <p:nvSpPr>
          <p:cNvPr id="5" name="Oval 4"/>
          <p:cNvSpPr/>
          <p:nvPr/>
        </p:nvSpPr>
        <p:spPr>
          <a:xfrm>
            <a:off x="899592" y="1412776"/>
            <a:ext cx="208823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White Paper</a:t>
            </a:r>
            <a:endParaRPr lang="en-IN" sz="2400" dirty="0"/>
          </a:p>
        </p:txBody>
      </p:sp>
      <p:sp>
        <p:nvSpPr>
          <p:cNvPr id="6" name="Oval 5"/>
          <p:cNvSpPr/>
          <p:nvPr/>
        </p:nvSpPr>
        <p:spPr>
          <a:xfrm>
            <a:off x="3707904" y="2996952"/>
            <a:ext cx="2376264" cy="889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Concept</a:t>
            </a:r>
            <a:r>
              <a:rPr lang="en-IN" dirty="0" smtClean="0"/>
              <a:t> </a:t>
            </a:r>
            <a:r>
              <a:rPr lang="en-IN" sz="2400" dirty="0" smtClean="0"/>
              <a:t>Paper</a:t>
            </a:r>
            <a:endParaRPr lang="en-IN" sz="2400" dirty="0"/>
          </a:p>
        </p:txBody>
      </p:sp>
      <p:sp>
        <p:nvSpPr>
          <p:cNvPr id="7" name="Oval 6"/>
          <p:cNvSpPr/>
          <p:nvPr/>
        </p:nvSpPr>
        <p:spPr>
          <a:xfrm>
            <a:off x="1259632" y="4293096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Experience</a:t>
            </a:r>
            <a:r>
              <a:rPr lang="en-IN" dirty="0" smtClean="0"/>
              <a:t> </a:t>
            </a:r>
            <a:r>
              <a:rPr lang="en-IN" sz="2400" dirty="0" smtClean="0"/>
              <a:t>Paper</a:t>
            </a:r>
            <a:endParaRPr lang="en-IN" sz="2400" dirty="0"/>
          </a:p>
        </p:txBody>
      </p:sp>
      <p:sp>
        <p:nvSpPr>
          <p:cNvPr id="8" name="Oval 7"/>
          <p:cNvSpPr/>
          <p:nvPr/>
        </p:nvSpPr>
        <p:spPr>
          <a:xfrm>
            <a:off x="5961158" y="4293096"/>
            <a:ext cx="2448272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/>
              <a:t>Research</a:t>
            </a:r>
          </a:p>
          <a:p>
            <a:pPr algn="ctr"/>
            <a:r>
              <a:rPr lang="en-IN" sz="2400" dirty="0" smtClean="0"/>
              <a:t>Paper</a:t>
            </a:r>
            <a:endParaRPr lang="en-IN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932615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4</a:t>
            </a:fld>
            <a:endParaRPr lang="en-IN"/>
          </a:p>
        </p:txBody>
      </p:sp>
      <p:pic>
        <p:nvPicPr>
          <p:cNvPr id="1026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15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IN" dirty="0" smtClean="0"/>
              <a:t>What is required?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Concept/ Contribution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Motivation / Need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/>
              <a:t>Literature survey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Completeness of the concept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Empirical validation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Conclusion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 marL="457200" lvl="1" indent="0"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040627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5</a:t>
            </a:fld>
            <a:endParaRPr lang="en-IN"/>
          </a:p>
        </p:txBody>
      </p:sp>
      <p:pic>
        <p:nvPicPr>
          <p:cNvPr id="7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9685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Identification of the uniqueness in contribution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Explain what the problem statement is  or what is addressed in the paper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What is the motivation of choosing the statement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Originality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Explain in your own words rather than copy paste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Maintaining the flow while writing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Bring completeness</a:t>
            </a:r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968619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6</a:t>
            </a:fld>
            <a:endParaRPr lang="en-IN"/>
          </a:p>
        </p:txBody>
      </p:sp>
      <p:pic>
        <p:nvPicPr>
          <p:cNvPr id="6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0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 smtClean="0"/>
              <a:t>Abstract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 smtClean="0"/>
              <a:t>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 smtClean="0"/>
              <a:t>Background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 smtClean="0"/>
              <a:t>Literature Survey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 smtClean="0"/>
              <a:t>Approach/ concept</a:t>
            </a:r>
          </a:p>
          <a:p>
            <a:endParaRPr lang="en-IN" sz="2800" dirty="0" smtClean="0"/>
          </a:p>
          <a:p>
            <a:endParaRPr lang="en-IN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/>
              <a:t>Concept Detailing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/>
              <a:t>Experimentation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/>
              <a:t>Analysis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/>
              <a:t>Conclusion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800" dirty="0"/>
              <a:t>References</a:t>
            </a:r>
          </a:p>
          <a:p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1619787"/>
            <a:ext cx="33843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+mj-lt"/>
              </a:rPr>
              <a:t>Title &amp; Authors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968619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7</a:t>
            </a:fld>
            <a:endParaRPr lang="en-IN"/>
          </a:p>
        </p:txBody>
      </p:sp>
      <p:pic>
        <p:nvPicPr>
          <p:cNvPr id="9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26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IN" dirty="0" smtClean="0"/>
              <a:t>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580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Decide the problem statement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Create Outline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Do identify the work done in the domain- include papers, thesis, reports, patents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Bring out the concept well with the necessary background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dirty="0" smtClean="0"/>
              <a:t>Test and provide mathematical or empirical support through validations</a:t>
            </a:r>
          </a:p>
          <a:p>
            <a:pPr>
              <a:lnSpc>
                <a:spcPct val="150000"/>
              </a:lnSpc>
            </a:pPr>
            <a:endParaRPr lang="en-IN" dirty="0" smtClean="0"/>
          </a:p>
          <a:p>
            <a:pPr>
              <a:lnSpc>
                <a:spcPct val="150000"/>
              </a:lnSpc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896611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8</a:t>
            </a:fld>
            <a:endParaRPr lang="en-IN"/>
          </a:p>
        </p:txBody>
      </p:sp>
      <p:pic>
        <p:nvPicPr>
          <p:cNvPr id="7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0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836712"/>
            <a:ext cx="6285384" cy="3256384"/>
          </a:xfrm>
        </p:spPr>
        <p:txBody>
          <a:bodyPr/>
          <a:lstStyle/>
          <a:p>
            <a:pPr algn="l"/>
            <a:r>
              <a:rPr lang="en-IN" dirty="0" smtClean="0"/>
              <a:t>Abstract </a:t>
            </a:r>
            <a:br>
              <a:rPr lang="en-IN" dirty="0" smtClean="0"/>
            </a:br>
            <a:r>
              <a:rPr lang="en-IN" dirty="0" smtClean="0"/>
              <a:t>Introduction</a:t>
            </a:r>
            <a:br>
              <a:rPr lang="en-IN" dirty="0" smtClean="0"/>
            </a:br>
            <a:r>
              <a:rPr lang="en-IN" dirty="0" smtClean="0"/>
              <a:t>&amp;</a:t>
            </a:r>
            <a:br>
              <a:rPr lang="en-IN" dirty="0" smtClean="0"/>
            </a:br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07-07-2018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1968619" cy="365125"/>
          </a:xfrm>
        </p:spPr>
        <p:txBody>
          <a:bodyPr/>
          <a:lstStyle/>
          <a:p>
            <a:r>
              <a:rPr lang="en-IN" smtClean="0"/>
              <a:t>Paper Reading &amp; Writing            Grand  Cohort 2018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730A5-19C2-4201-935D-2B615CF28BAA}" type="slidenum">
              <a:rPr lang="en-IN" smtClean="0"/>
              <a:t>9</a:t>
            </a:fld>
            <a:endParaRPr lang="en-IN"/>
          </a:p>
        </p:txBody>
      </p:sp>
      <p:pic>
        <p:nvPicPr>
          <p:cNvPr id="6" name="Picture 2" descr="C:\Users\admin\Pictures\Logos\cda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543" y="116632"/>
            <a:ext cx="1263774" cy="942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454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Executive</vt:lpstr>
      <vt:lpstr>1_Executive</vt:lpstr>
      <vt:lpstr>Paper Reading and Writing</vt:lpstr>
      <vt:lpstr>Reading</vt:lpstr>
      <vt:lpstr>PowerPoint Presentation</vt:lpstr>
      <vt:lpstr>PowerPoint Presentation</vt:lpstr>
      <vt:lpstr>What is required?</vt:lpstr>
      <vt:lpstr>PowerPoint Presentation</vt:lpstr>
      <vt:lpstr>Structure</vt:lpstr>
      <vt:lpstr>Process</vt:lpstr>
      <vt:lpstr>Abstract  Introduction &amp; Conclusion</vt:lpstr>
      <vt:lpstr>PowerPoint Presentation</vt:lpstr>
      <vt:lpstr>Literature Survey</vt:lpstr>
      <vt:lpstr>PowerPoint Presentation</vt:lpstr>
      <vt:lpstr>References</vt:lpstr>
      <vt:lpstr>Figures and Tables</vt:lpstr>
      <vt:lpstr>Should Not be Ignored</vt:lpstr>
      <vt:lpstr>THANK YOU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</cp:revision>
  <dcterms:created xsi:type="dcterms:W3CDTF">2018-02-02T14:13:06Z</dcterms:created>
  <dcterms:modified xsi:type="dcterms:W3CDTF">2018-07-04T17:02:57Z</dcterms:modified>
</cp:coreProperties>
</file>