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4" r:id="rId1"/>
    <p:sldMasterId id="2147483748" r:id="rId2"/>
  </p:sldMasterIdLst>
  <p:notesMasterIdLst>
    <p:notesMasterId r:id="rId19"/>
  </p:notesMasterIdLst>
  <p:sldIdLst>
    <p:sldId id="256" r:id="rId3"/>
    <p:sldId id="271" r:id="rId4"/>
    <p:sldId id="272" r:id="rId5"/>
    <p:sldId id="263" r:id="rId6"/>
    <p:sldId id="257" r:id="rId7"/>
    <p:sldId id="260" r:id="rId8"/>
    <p:sldId id="261" r:id="rId9"/>
    <p:sldId id="264" r:id="rId10"/>
    <p:sldId id="267" r:id="rId11"/>
    <p:sldId id="268" r:id="rId12"/>
    <p:sldId id="258" r:id="rId13"/>
    <p:sldId id="269" r:id="rId14"/>
    <p:sldId id="265" r:id="rId15"/>
    <p:sldId id="266" r:id="rId16"/>
    <p:sldId id="262" r:id="rId17"/>
    <p:sldId id="270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1494" y="-1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6053CD-BF0D-49BF-88EA-AD9747B0A858}" type="datetimeFigureOut">
              <a:rPr lang="en-IN" smtClean="0"/>
              <a:t>04-07-2018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E57687-317A-46F4-A96C-2DFD5742A4D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952425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07-07-2018</a:t>
            </a:r>
            <a:endParaRPr lang="en-IN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AD730A5-19C2-4201-935D-2B615CF28BAA}" type="slidenum">
              <a:rPr lang="en-IN" smtClean="0"/>
              <a:t>‹#›</a:t>
            </a:fld>
            <a:endParaRPr lang="en-IN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IN" smtClean="0"/>
              <a:t>Paper Reading &amp; Writing            Grand  Cohort 2018</a:t>
            </a:r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07-07-2018</a:t>
            </a:r>
            <a:endParaRPr lang="en-IN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Paper Reading &amp; Writing            Grand  Cohort 2018</a:t>
            </a: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730A5-19C2-4201-935D-2B615CF28BAA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07-07-2018</a:t>
            </a:r>
            <a:endParaRPr lang="en-I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Paper Reading &amp; Writing            Grand  Cohort 2018</a:t>
            </a:r>
            <a:endParaRPr lang="en-IN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730A5-19C2-4201-935D-2B615CF28BAA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07-07-2018</a:t>
            </a:r>
            <a:endParaRPr lang="en-I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Paper Reading &amp; Writing            Grand  Cohort 2018</a:t>
            </a:r>
            <a:endParaRPr lang="en-IN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730A5-19C2-4201-935D-2B615CF28BAA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07-07-2018</a:t>
            </a:r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Paper Reading &amp; Writing            Grand  Cohort 2018</a:t>
            </a:r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730A5-19C2-4201-935D-2B615CF28BAA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07-07-2018</a:t>
            </a:r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Paper Reading &amp; Writing            Grand  Cohort 2018</a:t>
            </a:r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730A5-19C2-4201-935D-2B615CF28BAA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07-07-2018</a:t>
            </a:r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Paper Reading &amp; Writing            Grand  Cohort 2018</a:t>
            </a:r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730A5-19C2-4201-935D-2B615CF28BAA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07-07-2018</a:t>
            </a:r>
            <a:endParaRPr lang="en-IN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Paper Reading &amp; Writing            Grand  Cohort 2018</a:t>
            </a:r>
            <a:endParaRPr lang="en-IN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730A5-19C2-4201-935D-2B615CF28BAA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07-07-2018</a:t>
            </a:r>
            <a:endParaRPr lang="en-IN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AD730A5-19C2-4201-935D-2B615CF28BAA}" type="slidenum">
              <a:rPr lang="en-IN" smtClean="0"/>
              <a:t>‹#›</a:t>
            </a:fld>
            <a:endParaRPr lang="en-IN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IN" smtClean="0"/>
              <a:t>Paper Reading &amp; Writing            Grand  Cohort 2018</a:t>
            </a:r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07-07-2018</a:t>
            </a:r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Paper Reading &amp; Writing            Grand  Cohort 2018</a:t>
            </a:r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730A5-19C2-4201-935D-2B615CF28BAA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07-07-2018</a:t>
            </a:r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Paper Reading &amp; Writing            Grand  Cohort 2018</a:t>
            </a:r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730A5-19C2-4201-935D-2B615CF28BAA}" type="slidenum">
              <a:rPr lang="en-IN" smtClean="0"/>
              <a:t>‹#›</a:t>
            </a:fld>
            <a:endParaRPr lang="en-IN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07-07-2018</a:t>
            </a:r>
            <a:endParaRPr lang="en-I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Paper Reading &amp; Writing            Grand  Cohort 2018</a:t>
            </a:r>
            <a:endParaRPr lang="en-IN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730A5-19C2-4201-935D-2B615CF28BAA}" type="slidenum">
              <a:rPr lang="en-IN" smtClean="0"/>
              <a:t>‹#›</a:t>
            </a:fld>
            <a:endParaRPr lang="en-IN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07-07-2018</a:t>
            </a:r>
            <a:endParaRPr lang="en-IN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Paper Reading &amp; Writing            Grand  Cohort 2018</a:t>
            </a:r>
            <a:endParaRPr lang="en-IN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730A5-19C2-4201-935D-2B615CF28BAA}" type="slidenum">
              <a:rPr lang="en-IN" smtClean="0"/>
              <a:t>‹#›</a:t>
            </a:fld>
            <a:endParaRPr lang="en-IN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07-07-2018</a:t>
            </a:r>
            <a:endParaRPr lang="en-IN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Paper Reading &amp; Writing            Grand  Cohort 2018</a:t>
            </a:r>
            <a:endParaRPr lang="en-IN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730A5-19C2-4201-935D-2B615CF28BAA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.xml"/><Relationship Id="rId3" Type="http://schemas.openxmlformats.org/officeDocument/2006/relationships/slideLayout" Target="../slideLayouts/slideLayout6.xml"/><Relationship Id="rId7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4.xml"/><Relationship Id="rId5" Type="http://schemas.openxmlformats.org/officeDocument/2006/relationships/slideLayout" Target="../slideLayouts/slideLayout8.xml"/><Relationship Id="rId10" Type="http://schemas.openxmlformats.org/officeDocument/2006/relationships/slideLayout" Target="../slideLayouts/slideLayout13.xml"/><Relationship Id="rId4" Type="http://schemas.openxmlformats.org/officeDocument/2006/relationships/slideLayout" Target="../slideLayouts/slideLayout7.xml"/><Relationship Id="rId9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r>
              <a:rPr lang="en-US" smtClean="0"/>
              <a:t>07-07-2018</a:t>
            </a:r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165304"/>
            <a:ext cx="2847975" cy="556171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r>
              <a:rPr lang="en-IN" smtClean="0"/>
              <a:t>Paper Reading &amp; Writing            Grand  Cohort 2018</a:t>
            </a:r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5AD730A5-19C2-4201-935D-2B615CF28BAA}" type="slidenum">
              <a:rPr lang="en-IN" smtClean="0"/>
              <a:t>‹#›</a:t>
            </a:fld>
            <a:endParaRPr lang="en-IN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747" r:id="rId3"/>
  </p:sldLayoutIdLst>
  <p:hf hdr="0"/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r>
              <a:rPr lang="en-US" smtClean="0"/>
              <a:t>07-07-2018</a:t>
            </a:r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r>
              <a:rPr lang="en-IN" smtClean="0"/>
              <a:t>Paper Reading &amp; Writing            Grand  Cohort 2018</a:t>
            </a:r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5AD730A5-19C2-4201-935D-2B615CF28BAA}" type="slidenum">
              <a:rPr lang="en-IN" smtClean="0"/>
              <a:t>‹#›</a:t>
            </a:fld>
            <a:endParaRPr lang="en-IN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9" r:id="rId1"/>
    <p:sldLayoutId id="2147483750" r:id="rId2"/>
    <p:sldLayoutId id="2147483751" r:id="rId3"/>
    <p:sldLayoutId id="2147483752" r:id="rId4"/>
    <p:sldLayoutId id="2147483753" r:id="rId5"/>
    <p:sldLayoutId id="2147483754" r:id="rId6"/>
    <p:sldLayoutId id="2147483755" r:id="rId7"/>
    <p:sldLayoutId id="2147483756" r:id="rId8"/>
    <p:sldLayoutId id="2147483757" r:id="rId9"/>
    <p:sldLayoutId id="2147483758" r:id="rId10"/>
    <p:sldLayoutId id="2147483759" r:id="rId11"/>
  </p:sldLayoutIdLst>
  <p:hf hdr="0"/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MetricForOOD_ChidamberKemerer94.pdf" TargetMode="External"/><Relationship Id="rId7" Type="http://schemas.openxmlformats.org/officeDocument/2006/relationships/image" Target="../media/image3.jpeg"/><Relationship Id="rId2" Type="http://schemas.openxmlformats.org/officeDocument/2006/relationships/hyperlink" Target="clonecloud_eurosys2011.pdf" TargetMode="External"/><Relationship Id="rId1" Type="http://schemas.openxmlformats.org/officeDocument/2006/relationships/slideLayout" Target="../slideLayouts/slideLayout10.xml"/><Relationship Id="rId6" Type="http://schemas.openxmlformats.org/officeDocument/2006/relationships/hyperlink" Target="ExtendingAppInstallableMemoryinAndroidSmartophones%20.pdf" TargetMode="External"/><Relationship Id="rId5" Type="http://schemas.openxmlformats.org/officeDocument/2006/relationships/hyperlink" Target="Property9-TSE2006.pdf" TargetMode="External"/><Relationship Id="rId4" Type="http://schemas.openxmlformats.org/officeDocument/2006/relationships/hyperlink" Target="Concept%20Analysis%20for%20Class%20Cohesion%20-%20CSMR09.pdf" TargetMode="Externa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3.jpe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3035423"/>
          </a:xfrm>
        </p:spPr>
        <p:txBody>
          <a:bodyPr/>
          <a:lstStyle/>
          <a:p>
            <a:r>
              <a:rPr lang="en-IN" dirty="0" smtClean="0"/>
              <a:t>Paper Reading and </a:t>
            </a:r>
            <a:r>
              <a:rPr lang="en-IN" dirty="0" smtClean="0"/>
              <a:t>Writing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51720" y="3717032"/>
            <a:ext cx="6400800" cy="1219200"/>
          </a:xfrm>
        </p:spPr>
        <p:txBody>
          <a:bodyPr>
            <a:normAutofit fontScale="92500" lnSpcReduction="10000"/>
          </a:bodyPr>
          <a:lstStyle/>
          <a:p>
            <a:r>
              <a:rPr lang="en-IN" dirty="0" err="1" smtClean="0"/>
              <a:t>Dr.</a:t>
            </a:r>
            <a:r>
              <a:rPr lang="en-IN" dirty="0" smtClean="0"/>
              <a:t> </a:t>
            </a:r>
            <a:r>
              <a:rPr lang="en-IN" dirty="0" err="1" smtClean="0"/>
              <a:t>Padmaja</a:t>
            </a:r>
            <a:r>
              <a:rPr lang="en-IN" dirty="0" smtClean="0"/>
              <a:t> Joshi</a:t>
            </a:r>
          </a:p>
          <a:p>
            <a:r>
              <a:rPr lang="en-IN" dirty="0" smtClean="0"/>
              <a:t>Associate Director</a:t>
            </a:r>
          </a:p>
          <a:p>
            <a:r>
              <a:rPr lang="en-IN" dirty="0" smtClean="0"/>
              <a:t>C-DAC Mumbai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5789332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/>
          <a:lstStyle/>
          <a:p>
            <a:pPr marL="0" indent="0">
              <a:buNone/>
            </a:pPr>
            <a:r>
              <a:rPr lang="en-IN" b="1" dirty="0" smtClean="0">
                <a:solidFill>
                  <a:srgbClr val="0070C0"/>
                </a:solidFill>
              </a:rPr>
              <a:t>ABSTRACT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IN" dirty="0" smtClean="0"/>
              <a:t>Gist of the paper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IN" dirty="0" smtClean="0"/>
              <a:t>Shortest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IN" b="1" dirty="0">
                <a:solidFill>
                  <a:srgbClr val="0070C0"/>
                </a:solidFill>
              </a:rPr>
              <a:t>CONCLUSION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IN" dirty="0" smtClean="0"/>
              <a:t>Conclusions extracted from the work, experimentation analysis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IN" dirty="0" smtClean="0"/>
              <a:t>Do not conclude something that is not proven in your paper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IN" dirty="0" smtClean="0"/>
              <a:t>Should cover all points discussed in the paper</a:t>
            </a:r>
          </a:p>
          <a:p>
            <a:pPr marL="0" indent="0">
              <a:buNone/>
            </a:pPr>
            <a:endParaRPr lang="en-IN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07-07-2018</a:t>
            </a:r>
            <a:endParaRPr lang="en-IN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59165" y="6356350"/>
            <a:ext cx="2112635" cy="365125"/>
          </a:xfrm>
        </p:spPr>
        <p:txBody>
          <a:bodyPr/>
          <a:lstStyle/>
          <a:p>
            <a:r>
              <a:rPr lang="en-IN" smtClean="0"/>
              <a:t>Paper Reading &amp; Writing            Grand  Cohort 2018</a:t>
            </a:r>
            <a:endParaRPr lang="en-IN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730A5-19C2-4201-935D-2B615CF28BAA}" type="slidenum">
              <a:rPr lang="en-IN" smtClean="0"/>
              <a:t>10</a:t>
            </a:fld>
            <a:endParaRPr lang="en-IN"/>
          </a:p>
        </p:txBody>
      </p:sp>
      <p:pic>
        <p:nvPicPr>
          <p:cNvPr id="6" name="Picture 2" descr="C:\Users\admin\Pictures\Logos\cdac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7543" y="116632"/>
            <a:ext cx="1263774" cy="942086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849418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340768"/>
          </a:xfrm>
        </p:spPr>
        <p:txBody>
          <a:bodyPr/>
          <a:lstStyle/>
          <a:p>
            <a:r>
              <a:rPr lang="en-IN" dirty="0" smtClean="0"/>
              <a:t>Literature Survey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IN" dirty="0" smtClean="0"/>
              <a:t>Relevance to the topic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IN" dirty="0" smtClean="0"/>
              <a:t>Comparison with your concept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IN" sz="2400" dirty="0" smtClean="0"/>
              <a:t>How different is your concept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IN" dirty="0" smtClean="0"/>
              <a:t>Base paper details if extended further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en-IN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07-07-2018</a:t>
            </a:r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59165" y="6356350"/>
            <a:ext cx="1896611" cy="365125"/>
          </a:xfrm>
        </p:spPr>
        <p:txBody>
          <a:bodyPr/>
          <a:lstStyle/>
          <a:p>
            <a:r>
              <a:rPr lang="en-IN" smtClean="0"/>
              <a:t>Paper Reading &amp; Writing            Grand  Cohort 2018</a:t>
            </a:r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730A5-19C2-4201-935D-2B615CF28BAA}" type="slidenum">
              <a:rPr lang="en-IN" smtClean="0"/>
              <a:t>11</a:t>
            </a:fld>
            <a:endParaRPr lang="en-IN"/>
          </a:p>
        </p:txBody>
      </p:sp>
      <p:pic>
        <p:nvPicPr>
          <p:cNvPr id="7" name="Picture 2" descr="C:\Users\admin\Pictures\Logos\cdac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7543" y="116632"/>
            <a:ext cx="1263774" cy="942086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4195062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55576" y="1340768"/>
            <a:ext cx="29523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400" i="1" dirty="0" err="1" smtClean="0">
                <a:latin typeface="+mj-lt"/>
                <a:hlinkClick r:id="rId2" action="ppaction://hlinkfile"/>
              </a:rPr>
              <a:t>CloneCloud</a:t>
            </a:r>
            <a:endParaRPr lang="en-IN" sz="2400" i="1" dirty="0">
              <a:latin typeface="+mj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55576" y="2116900"/>
            <a:ext cx="37444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400" i="1" dirty="0">
                <a:latin typeface="+mj-lt"/>
                <a:hlinkClick r:id="rId3" action="ppaction://hlinkfile"/>
              </a:rPr>
              <a:t>OOD Metric Suite</a:t>
            </a:r>
            <a:endParaRPr lang="en-IN" sz="2400" i="1" dirty="0">
              <a:latin typeface="+mj-lt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755576" y="3039343"/>
            <a:ext cx="33843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400" i="1" dirty="0">
                <a:latin typeface="+mj-lt"/>
                <a:hlinkClick r:id="rId4" action="ppaction://hlinkfile"/>
              </a:rPr>
              <a:t>Concept Lattice</a:t>
            </a:r>
            <a:endParaRPr lang="en-IN" sz="2400" i="1" dirty="0">
              <a:latin typeface="+mj-lt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55576" y="3789040"/>
            <a:ext cx="24482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400" i="1" dirty="0">
                <a:latin typeface="+mj-lt"/>
                <a:hlinkClick r:id="rId5" action="ppaction://hlinkfile"/>
              </a:rPr>
              <a:t>Property 9</a:t>
            </a:r>
            <a:endParaRPr lang="en-IN" sz="2400" i="1" dirty="0">
              <a:latin typeface="+mj-l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95132" y="4725144"/>
            <a:ext cx="37048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2400" i="1" dirty="0">
                <a:latin typeface="+mj-lt"/>
                <a:hlinkClick r:id="rId6" action="ppaction://hlinkfile"/>
              </a:rPr>
              <a:t>Extending App Memory</a:t>
            </a:r>
            <a:endParaRPr lang="en-IN" sz="2400" i="1" dirty="0">
              <a:latin typeface="+mj-lt"/>
            </a:endParaRP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07-07-2018</a:t>
            </a:r>
            <a:endParaRPr lang="en-IN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659165" y="6356350"/>
            <a:ext cx="1968619" cy="365125"/>
          </a:xfrm>
        </p:spPr>
        <p:txBody>
          <a:bodyPr/>
          <a:lstStyle/>
          <a:p>
            <a:r>
              <a:rPr lang="en-IN" smtClean="0"/>
              <a:t>Paper Reading &amp; Writing            Grand  Cohort 2018</a:t>
            </a:r>
            <a:endParaRPr lang="en-IN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730A5-19C2-4201-935D-2B615CF28BAA}" type="slidenum">
              <a:rPr lang="en-IN" smtClean="0"/>
              <a:t>12</a:t>
            </a:fld>
            <a:endParaRPr lang="en-IN"/>
          </a:p>
        </p:txBody>
      </p:sp>
      <p:pic>
        <p:nvPicPr>
          <p:cNvPr id="10" name="Picture 2" descr="C:\Users\admin\Pictures\Logos\cdac.jp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7543" y="116632"/>
            <a:ext cx="1263774" cy="942086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543285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80728"/>
          </a:xfrm>
        </p:spPr>
        <p:txBody>
          <a:bodyPr/>
          <a:lstStyle/>
          <a:p>
            <a:r>
              <a:rPr lang="en-IN" dirty="0" smtClean="0"/>
              <a:t>References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en-IN" dirty="0" smtClean="0"/>
              <a:t>Standard for mentioning references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IN" dirty="0" smtClean="0"/>
              <a:t>Journal: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IN" dirty="0" smtClean="0"/>
              <a:t>[].Author(s), year published, </a:t>
            </a:r>
            <a:r>
              <a:rPr lang="en-IN" i="1" dirty="0" smtClean="0"/>
              <a:t>Article Title, Journal Name, Volume(Issue)</a:t>
            </a:r>
            <a:r>
              <a:rPr lang="en-IN" dirty="0" smtClean="0"/>
              <a:t>, pp. </a:t>
            </a:r>
            <a:r>
              <a:rPr lang="en-IN" dirty="0" err="1" smtClean="0"/>
              <a:t>doi</a:t>
            </a:r>
            <a:r>
              <a:rPr lang="en-IN" dirty="0" smtClean="0"/>
              <a:t>#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IN" dirty="0" smtClean="0"/>
              <a:t>Book: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IN" dirty="0" smtClean="0"/>
              <a:t>[].Author(s).Publication year . Article, Edition, Place of </a:t>
            </a:r>
            <a:r>
              <a:rPr lang="en-IN" dirty="0" err="1" smtClean="0"/>
              <a:t>Publication:Publisher</a:t>
            </a:r>
            <a:r>
              <a:rPr lang="en-IN" dirty="0" smtClean="0"/>
              <a:t>, Extent, Notes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en-IN" dirty="0" smtClean="0"/>
          </a:p>
          <a:p>
            <a:endParaRPr lang="en-IN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07-07-2018</a:t>
            </a:r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59165" y="6356350"/>
            <a:ext cx="1896611" cy="365125"/>
          </a:xfrm>
        </p:spPr>
        <p:txBody>
          <a:bodyPr/>
          <a:lstStyle/>
          <a:p>
            <a:r>
              <a:rPr lang="en-IN" smtClean="0"/>
              <a:t>Paper Reading &amp; Writing            Grand  Cohort 2018</a:t>
            </a:r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730A5-19C2-4201-935D-2B615CF28BAA}" type="slidenum">
              <a:rPr lang="en-IN" smtClean="0"/>
              <a:t>13</a:t>
            </a:fld>
            <a:endParaRPr lang="en-IN"/>
          </a:p>
        </p:txBody>
      </p:sp>
      <p:pic>
        <p:nvPicPr>
          <p:cNvPr id="7" name="Picture 2" descr="C:\Users\admin\Pictures\Logos\cdac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7543" y="116632"/>
            <a:ext cx="1263774" cy="942086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572167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24744"/>
          </a:xfrm>
        </p:spPr>
        <p:txBody>
          <a:bodyPr/>
          <a:lstStyle/>
          <a:p>
            <a:r>
              <a:rPr lang="en-IN" dirty="0" smtClean="0"/>
              <a:t>Figures and Tables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4365104"/>
            <a:ext cx="8219256" cy="1761059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IN" dirty="0" smtClean="0"/>
              <a:t>Every figure, table should be numbered.</a:t>
            </a:r>
          </a:p>
          <a:p>
            <a:pPr>
              <a:lnSpc>
                <a:spcPct val="150000"/>
              </a:lnSpc>
            </a:pPr>
            <a:r>
              <a:rPr lang="en-IN" dirty="0" smtClean="0"/>
              <a:t>Every Figure, Table should be referred.</a:t>
            </a:r>
            <a:endParaRPr lang="en-IN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4588" y="1700808"/>
            <a:ext cx="3911716" cy="20162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4292" y="1556792"/>
            <a:ext cx="4087668" cy="23762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07-07-2018</a:t>
            </a:r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59165" y="6356350"/>
            <a:ext cx="1824603" cy="365125"/>
          </a:xfrm>
        </p:spPr>
        <p:txBody>
          <a:bodyPr/>
          <a:lstStyle/>
          <a:p>
            <a:r>
              <a:rPr lang="en-IN" smtClean="0"/>
              <a:t>Paper Reading &amp; Writing            Grand  Cohort 2018</a:t>
            </a:r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730A5-19C2-4201-935D-2B615CF28BAA}" type="slidenum">
              <a:rPr lang="en-IN" smtClean="0"/>
              <a:t>14</a:t>
            </a:fld>
            <a:endParaRPr lang="en-IN"/>
          </a:p>
        </p:txBody>
      </p:sp>
      <p:pic>
        <p:nvPicPr>
          <p:cNvPr id="9" name="Picture 2" descr="C:\Users\admin\Pictures\Logos\cdac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7543" y="116632"/>
            <a:ext cx="1263774" cy="942086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5671113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7499176" cy="1196752"/>
          </a:xfrm>
        </p:spPr>
        <p:txBody>
          <a:bodyPr/>
          <a:lstStyle/>
          <a:p>
            <a:r>
              <a:rPr lang="en-IN" dirty="0" smtClean="0"/>
              <a:t>Should Not be Ignored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IN" dirty="0" smtClean="0"/>
              <a:t>Grammatical Errors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IN" dirty="0" smtClean="0"/>
              <a:t>Spelling Mistakes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IN" dirty="0" smtClean="0"/>
              <a:t>Incomplete Sentences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IN" dirty="0" smtClean="0"/>
              <a:t>Unreferenced Figures/ Tables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IN" dirty="0" smtClean="0"/>
              <a:t>Orphan Sentence, Paragraph, Section </a:t>
            </a:r>
            <a:r>
              <a:rPr lang="en-IN" dirty="0"/>
              <a:t>H</a:t>
            </a:r>
            <a:r>
              <a:rPr lang="en-IN" dirty="0" smtClean="0"/>
              <a:t>eading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IN" dirty="0" smtClean="0"/>
              <a:t>Uncited Copy-Paste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IN" dirty="0" smtClean="0"/>
              <a:t>Incorrect </a:t>
            </a:r>
            <a:r>
              <a:rPr lang="en-IN" dirty="0"/>
              <a:t>citations</a:t>
            </a:r>
          </a:p>
          <a:p>
            <a:endParaRPr lang="en-IN" dirty="0"/>
          </a:p>
          <a:p>
            <a:endParaRPr lang="en-IN" dirty="0" smtClean="0"/>
          </a:p>
          <a:p>
            <a:endParaRPr lang="en-IN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07-07-2018</a:t>
            </a:r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59165" y="6356350"/>
            <a:ext cx="1896611" cy="365125"/>
          </a:xfrm>
        </p:spPr>
        <p:txBody>
          <a:bodyPr/>
          <a:lstStyle/>
          <a:p>
            <a:r>
              <a:rPr lang="en-IN" smtClean="0"/>
              <a:t>Paper Reading &amp; Writing            Grand  Cohort 2018</a:t>
            </a:r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730A5-19C2-4201-935D-2B615CF28BAA}" type="slidenum">
              <a:rPr lang="en-IN" smtClean="0"/>
              <a:t>15</a:t>
            </a:fld>
            <a:endParaRPr lang="en-IN"/>
          </a:p>
        </p:txBody>
      </p:sp>
      <p:pic>
        <p:nvPicPr>
          <p:cNvPr id="7" name="Picture 2" descr="C:\Users\admin\Pictures\Logos\cdac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7543" y="116632"/>
            <a:ext cx="1263774" cy="942086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6545204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THANK YOU</a:t>
            </a:r>
            <a:endParaRPr lang="en-IN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07-07-2018</a:t>
            </a:r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59165" y="6356350"/>
            <a:ext cx="2112635" cy="365125"/>
          </a:xfrm>
        </p:spPr>
        <p:txBody>
          <a:bodyPr/>
          <a:lstStyle/>
          <a:p>
            <a:r>
              <a:rPr lang="en-IN" smtClean="0"/>
              <a:t>Paper Reading &amp; Writing            Grand  Cohort 2018</a:t>
            </a:r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730A5-19C2-4201-935D-2B615CF28BAA}" type="slidenum">
              <a:rPr lang="en-IN" smtClean="0"/>
              <a:t>16</a:t>
            </a:fld>
            <a:endParaRPr lang="en-IN"/>
          </a:p>
        </p:txBody>
      </p:sp>
      <p:pic>
        <p:nvPicPr>
          <p:cNvPr id="9" name="Picture 2" descr="C:\Users\admin\Pictures\Logos\cdac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7543" y="116632"/>
            <a:ext cx="1263774" cy="942086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38547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Reading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250000"/>
              </a:lnSpc>
            </a:pPr>
            <a:r>
              <a:rPr lang="en-IN" b="1" dirty="0" smtClean="0"/>
              <a:t>Journal Papers</a:t>
            </a:r>
          </a:p>
          <a:p>
            <a:pPr>
              <a:lnSpc>
                <a:spcPct val="250000"/>
              </a:lnSpc>
            </a:pPr>
            <a:r>
              <a:rPr lang="en-IN" b="1" dirty="0" smtClean="0"/>
              <a:t>Conference Papers</a:t>
            </a:r>
          </a:p>
          <a:p>
            <a:pPr>
              <a:lnSpc>
                <a:spcPct val="250000"/>
              </a:lnSpc>
            </a:pPr>
            <a:r>
              <a:rPr lang="en-IN" b="1" dirty="0" smtClean="0"/>
              <a:t>Books</a:t>
            </a:r>
          </a:p>
          <a:p>
            <a:pPr>
              <a:lnSpc>
                <a:spcPct val="250000"/>
              </a:lnSpc>
            </a:pPr>
            <a:r>
              <a:rPr lang="en-IN" b="1" dirty="0" smtClean="0"/>
              <a:t>Reports</a:t>
            </a:r>
          </a:p>
          <a:p>
            <a:endParaRPr lang="en-IN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07-07-2018</a:t>
            </a:r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Paper Reading &amp; Writing            Grand  Cohort 2018</a:t>
            </a:r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730A5-19C2-4201-935D-2B615CF28BAA}" type="slidenum">
              <a:rPr lang="en-IN" smtClean="0"/>
              <a:t>2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71821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300000"/>
              </a:lnSpc>
            </a:pPr>
            <a:r>
              <a:rPr lang="en-IN" dirty="0" smtClean="0"/>
              <a:t>Reading Abstract and Conclusion</a:t>
            </a:r>
          </a:p>
          <a:p>
            <a:pPr>
              <a:lnSpc>
                <a:spcPct val="300000"/>
              </a:lnSpc>
            </a:pPr>
            <a:r>
              <a:rPr lang="en-IN" dirty="0" smtClean="0"/>
              <a:t>‘Understanding through referred literature</a:t>
            </a:r>
          </a:p>
          <a:p>
            <a:pPr>
              <a:lnSpc>
                <a:spcPct val="300000"/>
              </a:lnSpc>
            </a:pPr>
            <a:r>
              <a:rPr lang="en-IN" dirty="0" smtClean="0"/>
              <a:t>Understanding Results</a:t>
            </a:r>
          </a:p>
          <a:p>
            <a:endParaRPr lang="en-IN" dirty="0" smtClean="0"/>
          </a:p>
          <a:p>
            <a:endParaRPr lang="en-IN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07-07-2018</a:t>
            </a:r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Paper Reading &amp; Writing            Grand  Cohort 2018</a:t>
            </a:r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730A5-19C2-4201-935D-2B615CF28BAA}" type="slidenum">
              <a:rPr lang="en-IN" smtClean="0"/>
              <a:t>3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6976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/>
          <a:lstStyle/>
          <a:p>
            <a:pPr marL="0" indent="0">
              <a:buNone/>
            </a:pPr>
            <a:endParaRPr lang="en-IN" dirty="0" smtClean="0"/>
          </a:p>
          <a:p>
            <a:endParaRPr lang="en-IN" dirty="0"/>
          </a:p>
        </p:txBody>
      </p:sp>
      <p:sp>
        <p:nvSpPr>
          <p:cNvPr id="4" name="Oval 3"/>
          <p:cNvSpPr/>
          <p:nvPr/>
        </p:nvSpPr>
        <p:spPr>
          <a:xfrm>
            <a:off x="5652120" y="1394272"/>
            <a:ext cx="2066528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400" dirty="0" smtClean="0"/>
              <a:t>Survey Paper</a:t>
            </a:r>
            <a:endParaRPr lang="en-IN" sz="2400" dirty="0"/>
          </a:p>
        </p:txBody>
      </p:sp>
      <p:sp>
        <p:nvSpPr>
          <p:cNvPr id="5" name="Oval 4"/>
          <p:cNvSpPr/>
          <p:nvPr/>
        </p:nvSpPr>
        <p:spPr>
          <a:xfrm>
            <a:off x="899592" y="1412776"/>
            <a:ext cx="2088232" cy="93610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400" dirty="0" smtClean="0"/>
              <a:t>White Paper</a:t>
            </a:r>
            <a:endParaRPr lang="en-IN" sz="2400" dirty="0"/>
          </a:p>
        </p:txBody>
      </p:sp>
      <p:sp>
        <p:nvSpPr>
          <p:cNvPr id="6" name="Oval 5"/>
          <p:cNvSpPr/>
          <p:nvPr/>
        </p:nvSpPr>
        <p:spPr>
          <a:xfrm>
            <a:off x="3707904" y="2996952"/>
            <a:ext cx="2376264" cy="8892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400" dirty="0" smtClean="0"/>
              <a:t>Concept</a:t>
            </a:r>
            <a:r>
              <a:rPr lang="en-IN" dirty="0" smtClean="0"/>
              <a:t> </a:t>
            </a:r>
            <a:r>
              <a:rPr lang="en-IN" sz="2400" dirty="0" smtClean="0"/>
              <a:t>Paper</a:t>
            </a:r>
            <a:endParaRPr lang="en-IN" sz="2400" dirty="0"/>
          </a:p>
        </p:txBody>
      </p:sp>
      <p:sp>
        <p:nvSpPr>
          <p:cNvPr id="7" name="Oval 6"/>
          <p:cNvSpPr/>
          <p:nvPr/>
        </p:nvSpPr>
        <p:spPr>
          <a:xfrm>
            <a:off x="1259632" y="4293096"/>
            <a:ext cx="2664296" cy="93610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400" dirty="0" smtClean="0"/>
              <a:t>Experience</a:t>
            </a:r>
            <a:r>
              <a:rPr lang="en-IN" dirty="0" smtClean="0"/>
              <a:t> </a:t>
            </a:r>
            <a:r>
              <a:rPr lang="en-IN" sz="2400" dirty="0" smtClean="0"/>
              <a:t>Paper</a:t>
            </a:r>
            <a:endParaRPr lang="en-IN" sz="2400" dirty="0"/>
          </a:p>
        </p:txBody>
      </p:sp>
      <p:sp>
        <p:nvSpPr>
          <p:cNvPr id="8" name="Oval 7"/>
          <p:cNvSpPr/>
          <p:nvPr/>
        </p:nvSpPr>
        <p:spPr>
          <a:xfrm>
            <a:off x="5961158" y="4293096"/>
            <a:ext cx="2448272" cy="1152128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400" dirty="0" smtClean="0"/>
              <a:t>Research</a:t>
            </a:r>
          </a:p>
          <a:p>
            <a:pPr algn="ctr"/>
            <a:r>
              <a:rPr lang="en-IN" sz="2400" dirty="0" smtClean="0"/>
              <a:t>Paper</a:t>
            </a:r>
            <a:endParaRPr lang="en-IN" sz="240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07-07-2018</a:t>
            </a:r>
            <a:endParaRPr lang="en-IN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659165" y="6356350"/>
            <a:ext cx="1932615" cy="365125"/>
          </a:xfrm>
        </p:spPr>
        <p:txBody>
          <a:bodyPr/>
          <a:lstStyle/>
          <a:p>
            <a:r>
              <a:rPr lang="en-IN" smtClean="0"/>
              <a:t>Paper Reading &amp; Writing            Grand  Cohort 2018</a:t>
            </a:r>
            <a:endParaRPr lang="en-IN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730A5-19C2-4201-935D-2B615CF28BAA}" type="slidenum">
              <a:rPr lang="en-IN" smtClean="0"/>
              <a:t>4</a:t>
            </a:fld>
            <a:endParaRPr lang="en-IN"/>
          </a:p>
        </p:txBody>
      </p:sp>
      <p:pic>
        <p:nvPicPr>
          <p:cNvPr id="1026" name="Picture 2" descr="C:\Users\admin\Pictures\Logos\cdac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7543" y="116632"/>
            <a:ext cx="1263774" cy="942086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601562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96752"/>
          </a:xfrm>
        </p:spPr>
        <p:txBody>
          <a:bodyPr/>
          <a:lstStyle/>
          <a:p>
            <a:r>
              <a:rPr lang="en-IN" dirty="0" smtClean="0"/>
              <a:t>What is required?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IN" dirty="0" smtClean="0"/>
              <a:t>Concept/ Contribution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IN" dirty="0" smtClean="0"/>
              <a:t>Motivation / Need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IN" dirty="0"/>
              <a:t>Literature survey 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IN" dirty="0" smtClean="0"/>
              <a:t>Completeness of the concept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IN" dirty="0" smtClean="0"/>
              <a:t>Empirical validation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IN" dirty="0" smtClean="0"/>
              <a:t>Conclusion</a:t>
            </a:r>
          </a:p>
          <a:p>
            <a:pPr>
              <a:lnSpc>
                <a:spcPct val="150000"/>
              </a:lnSpc>
            </a:pPr>
            <a:endParaRPr lang="en-IN" dirty="0" smtClean="0"/>
          </a:p>
          <a:p>
            <a:pPr marL="457200" lvl="1" indent="0">
              <a:buNone/>
            </a:pPr>
            <a:endParaRPr lang="en-IN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07-07-2018</a:t>
            </a:r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59165" y="6356350"/>
            <a:ext cx="2040627" cy="365125"/>
          </a:xfrm>
        </p:spPr>
        <p:txBody>
          <a:bodyPr/>
          <a:lstStyle/>
          <a:p>
            <a:r>
              <a:rPr lang="en-IN" smtClean="0"/>
              <a:t>Paper Reading &amp; Writing            Grand  Cohort 2018</a:t>
            </a:r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730A5-19C2-4201-935D-2B615CF28BAA}" type="slidenum">
              <a:rPr lang="en-IN" smtClean="0"/>
              <a:t>5</a:t>
            </a:fld>
            <a:endParaRPr lang="en-IN"/>
          </a:p>
        </p:txBody>
      </p:sp>
      <p:pic>
        <p:nvPicPr>
          <p:cNvPr id="7" name="Picture 2" descr="C:\Users\admin\Pictures\Logos\cdac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7543" y="116632"/>
            <a:ext cx="1263774" cy="942086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7563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80729"/>
            <a:ext cx="8229600" cy="4968551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IN" dirty="0" smtClean="0"/>
              <a:t>Identification of the uniqueness in contribution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IN" dirty="0" smtClean="0"/>
              <a:t>Explain what the problem statement is  or what is addressed in the paper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IN" dirty="0" smtClean="0"/>
              <a:t>What is the motivation of choosing the statement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IN" dirty="0" smtClean="0"/>
              <a:t>Originality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IN" dirty="0" smtClean="0"/>
              <a:t>Explain in your own words rather than copy paste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IN" dirty="0" smtClean="0"/>
              <a:t>Maintaining the flow while writing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IN" dirty="0" smtClean="0"/>
              <a:t>Bring completeness</a:t>
            </a:r>
            <a:endParaRPr lang="en-IN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07-07-2018</a:t>
            </a:r>
            <a:endParaRPr lang="en-IN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59165" y="6356350"/>
            <a:ext cx="1968619" cy="365125"/>
          </a:xfrm>
        </p:spPr>
        <p:txBody>
          <a:bodyPr/>
          <a:lstStyle/>
          <a:p>
            <a:r>
              <a:rPr lang="en-IN" smtClean="0"/>
              <a:t>Paper Reading &amp; Writing            Grand  Cohort 2018</a:t>
            </a:r>
            <a:endParaRPr lang="en-IN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730A5-19C2-4201-935D-2B615CF28BAA}" type="slidenum">
              <a:rPr lang="en-IN" smtClean="0"/>
              <a:t>6</a:t>
            </a:fld>
            <a:endParaRPr lang="en-IN"/>
          </a:p>
        </p:txBody>
      </p:sp>
      <p:pic>
        <p:nvPicPr>
          <p:cNvPr id="6" name="Picture 2" descr="C:\Users\admin\Pictures\Logos\cdac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7543" y="116632"/>
            <a:ext cx="1263774" cy="942086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51009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Structure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IN" sz="2800" dirty="0" smtClean="0"/>
              <a:t>Abstract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IN" sz="2800" dirty="0" smtClean="0"/>
              <a:t>Introduction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IN" sz="2800" dirty="0" smtClean="0"/>
              <a:t>Background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IN" sz="2800" dirty="0" smtClean="0"/>
              <a:t>Literature Survey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IN" sz="2800" dirty="0" smtClean="0"/>
              <a:t>Approach/ concept</a:t>
            </a:r>
          </a:p>
          <a:p>
            <a:endParaRPr lang="en-IN" sz="2800" dirty="0" smtClean="0"/>
          </a:p>
          <a:p>
            <a:endParaRPr lang="en-IN" sz="2800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4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IN" sz="2800" dirty="0"/>
              <a:t>Concept Detailing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IN" sz="2800" dirty="0"/>
              <a:t>Experimentation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IN" sz="2800" dirty="0"/>
              <a:t>Analysis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IN" sz="2800" dirty="0"/>
              <a:t>Conclusion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IN" sz="2800" dirty="0"/>
              <a:t>References</a:t>
            </a:r>
          </a:p>
          <a:p>
            <a:endParaRPr lang="en-IN" sz="2800" dirty="0"/>
          </a:p>
        </p:txBody>
      </p:sp>
      <p:sp>
        <p:nvSpPr>
          <p:cNvPr id="7" name="TextBox 6"/>
          <p:cNvSpPr txBox="1"/>
          <p:nvPr/>
        </p:nvSpPr>
        <p:spPr>
          <a:xfrm>
            <a:off x="3131840" y="1619787"/>
            <a:ext cx="3384376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800" dirty="0">
                <a:latin typeface="+mj-lt"/>
              </a:rPr>
              <a:t>Title &amp; Authors</a:t>
            </a:r>
          </a:p>
          <a:p>
            <a:endParaRPr lang="en-IN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07-07-2018</a:t>
            </a:r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59165" y="6356350"/>
            <a:ext cx="1968619" cy="365125"/>
          </a:xfrm>
        </p:spPr>
        <p:txBody>
          <a:bodyPr/>
          <a:lstStyle/>
          <a:p>
            <a:r>
              <a:rPr lang="en-IN" smtClean="0"/>
              <a:t>Paper Reading &amp; Writing            Grand  Cohort 2018</a:t>
            </a:r>
            <a:endParaRPr lang="en-IN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730A5-19C2-4201-935D-2B615CF28BAA}" type="slidenum">
              <a:rPr lang="en-IN" smtClean="0"/>
              <a:t>7</a:t>
            </a:fld>
            <a:endParaRPr lang="en-IN"/>
          </a:p>
        </p:txBody>
      </p:sp>
      <p:pic>
        <p:nvPicPr>
          <p:cNvPr id="9" name="Picture 2" descr="C:\Users\admin\Pictures\Logos\cdac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7543" y="116632"/>
            <a:ext cx="1263774" cy="942086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652610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52736"/>
          </a:xfrm>
        </p:spPr>
        <p:txBody>
          <a:bodyPr/>
          <a:lstStyle/>
          <a:p>
            <a:r>
              <a:rPr lang="en-IN" dirty="0" smtClean="0"/>
              <a:t>Process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124744"/>
            <a:ext cx="8229600" cy="4958011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IN" dirty="0" smtClean="0"/>
              <a:t>Decide the problem statement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IN" dirty="0" smtClean="0"/>
              <a:t>Create Outline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IN" dirty="0" smtClean="0"/>
              <a:t>Do identify the work done in the domain- include papers, thesis, reports, patents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IN" dirty="0" smtClean="0"/>
              <a:t>Bring out the concept well with the necessary background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IN" dirty="0" smtClean="0"/>
              <a:t>Test and provide mathematical or empirical support through validations</a:t>
            </a:r>
          </a:p>
          <a:p>
            <a:pPr>
              <a:lnSpc>
                <a:spcPct val="150000"/>
              </a:lnSpc>
            </a:pPr>
            <a:endParaRPr lang="en-IN" dirty="0" smtClean="0"/>
          </a:p>
          <a:p>
            <a:pPr>
              <a:lnSpc>
                <a:spcPct val="150000"/>
              </a:lnSpc>
            </a:pPr>
            <a:endParaRPr lang="en-IN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07-07-2018</a:t>
            </a:r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59165" y="6356350"/>
            <a:ext cx="1896611" cy="365125"/>
          </a:xfrm>
        </p:spPr>
        <p:txBody>
          <a:bodyPr/>
          <a:lstStyle/>
          <a:p>
            <a:r>
              <a:rPr lang="en-IN" smtClean="0"/>
              <a:t>Paper Reading &amp; Writing            Grand  Cohort 2018</a:t>
            </a:r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730A5-19C2-4201-935D-2B615CF28BAA}" type="slidenum">
              <a:rPr lang="en-IN" smtClean="0"/>
              <a:t>8</a:t>
            </a:fld>
            <a:endParaRPr lang="en-IN"/>
          </a:p>
        </p:txBody>
      </p:sp>
      <p:pic>
        <p:nvPicPr>
          <p:cNvPr id="7" name="Picture 2" descr="C:\Users\admin\Pictures\Logos\cdac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7543" y="116632"/>
            <a:ext cx="1263774" cy="942086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75067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39752" y="836712"/>
            <a:ext cx="6285384" cy="3256384"/>
          </a:xfrm>
        </p:spPr>
        <p:txBody>
          <a:bodyPr/>
          <a:lstStyle/>
          <a:p>
            <a:pPr algn="l"/>
            <a:r>
              <a:rPr lang="en-IN" dirty="0" smtClean="0"/>
              <a:t>Abstract </a:t>
            </a:r>
            <a:br>
              <a:rPr lang="en-IN" dirty="0" smtClean="0"/>
            </a:br>
            <a:r>
              <a:rPr lang="en-IN" dirty="0" smtClean="0"/>
              <a:t>Introduction</a:t>
            </a:r>
            <a:br>
              <a:rPr lang="en-IN" dirty="0" smtClean="0"/>
            </a:br>
            <a:r>
              <a:rPr lang="en-IN" dirty="0" smtClean="0"/>
              <a:t>&amp;</a:t>
            </a:r>
            <a:br>
              <a:rPr lang="en-IN" dirty="0" smtClean="0"/>
            </a:br>
            <a:r>
              <a:rPr lang="en-IN" dirty="0" smtClean="0"/>
              <a:t>Conclusion</a:t>
            </a:r>
            <a:endParaRPr lang="en-IN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07-07-2018</a:t>
            </a:r>
            <a:endParaRPr lang="en-IN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59165" y="6356350"/>
            <a:ext cx="1968619" cy="365125"/>
          </a:xfrm>
        </p:spPr>
        <p:txBody>
          <a:bodyPr/>
          <a:lstStyle/>
          <a:p>
            <a:r>
              <a:rPr lang="en-IN" smtClean="0"/>
              <a:t>Paper Reading &amp; Writing            Grand  Cohort 2018</a:t>
            </a:r>
            <a:endParaRPr lang="en-IN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730A5-19C2-4201-935D-2B615CF28BAA}" type="slidenum">
              <a:rPr lang="en-IN" smtClean="0"/>
              <a:t>9</a:t>
            </a:fld>
            <a:endParaRPr lang="en-IN"/>
          </a:p>
        </p:txBody>
      </p:sp>
      <p:pic>
        <p:nvPicPr>
          <p:cNvPr id="6" name="Picture 2" descr="C:\Users\admin\Pictures\Logos\cdac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7543" y="116632"/>
            <a:ext cx="1263774" cy="942086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7292309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Executive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Pape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2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Executive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cuti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719</TotalTime>
  <Words>454</Words>
  <Application>Microsoft Office PowerPoint</Application>
  <PresentationFormat>On-screen Show (4:3)</PresentationFormat>
  <Paragraphs>132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16</vt:i4>
      </vt:variant>
    </vt:vector>
  </HeadingPairs>
  <TitlesOfParts>
    <vt:vector size="18" baseType="lpstr">
      <vt:lpstr>Executive</vt:lpstr>
      <vt:lpstr>1_Executive</vt:lpstr>
      <vt:lpstr>Paper Reading and Writing</vt:lpstr>
      <vt:lpstr>Reading</vt:lpstr>
      <vt:lpstr>PowerPoint Presentation</vt:lpstr>
      <vt:lpstr>PowerPoint Presentation</vt:lpstr>
      <vt:lpstr>What is required?</vt:lpstr>
      <vt:lpstr>PowerPoint Presentation</vt:lpstr>
      <vt:lpstr>Structure</vt:lpstr>
      <vt:lpstr>Process</vt:lpstr>
      <vt:lpstr>Abstract  Introduction &amp; Conclusion</vt:lpstr>
      <vt:lpstr>PowerPoint Presentation</vt:lpstr>
      <vt:lpstr>Literature Survey</vt:lpstr>
      <vt:lpstr>PowerPoint Presentation</vt:lpstr>
      <vt:lpstr>References</vt:lpstr>
      <vt:lpstr>Figures and Tables</vt:lpstr>
      <vt:lpstr>Should Not be Ignored</vt:lpstr>
      <vt:lpstr>THANK YOU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45</cp:revision>
  <dcterms:created xsi:type="dcterms:W3CDTF">2018-02-02T14:13:06Z</dcterms:created>
  <dcterms:modified xsi:type="dcterms:W3CDTF">2018-07-04T17:02:57Z</dcterms:modified>
</cp:coreProperties>
</file>