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1958-1157-4A96-BDC8-C7C2285B1F37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D51-0374-4371-A4E5-FCA99E4C78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BD51-0374-4371-A4E5-FCA99E4C787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BD51-0374-4371-A4E5-FCA99E4C787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EA32-F175-464B-942F-7EA80A28442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08DC-A305-4717-A064-D8C1659BD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MTech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PhD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Shruti</a:t>
            </a:r>
            <a:r>
              <a:rPr lang="en-US" dirty="0" smtClean="0"/>
              <a:t> </a:t>
            </a:r>
            <a:r>
              <a:rPr lang="en-US" dirty="0" err="1" smtClean="0"/>
              <a:t>Kunde</a:t>
            </a:r>
            <a:endParaRPr lang="en-US" dirty="0" smtClean="0"/>
          </a:p>
          <a:p>
            <a:r>
              <a:rPr lang="en-US" dirty="0" smtClean="0"/>
              <a:t>TCS Research, Mumbai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Once you are at the boundary, you focus!</a:t>
            </a:r>
            <a:endParaRPr lang="en-US" dirty="0"/>
          </a:p>
        </p:txBody>
      </p:sp>
      <p:pic>
        <p:nvPicPr>
          <p:cNvPr id="5" name="Picture 4" descr="imag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524000"/>
            <a:ext cx="6400800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You push at the boundary for a few years, until the boundary gives away</a:t>
            </a:r>
            <a:endParaRPr lang="en-US" dirty="0"/>
          </a:p>
        </p:txBody>
      </p:sp>
      <p:pic>
        <p:nvPicPr>
          <p:cNvPr id="4" name="Picture 3" descr="image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297800"/>
            <a:ext cx="3962400" cy="4645800"/>
          </a:xfrm>
          <a:prstGeom prst="rect">
            <a:avLst/>
          </a:prstGeom>
        </p:spPr>
      </p:pic>
      <p:pic>
        <p:nvPicPr>
          <p:cNvPr id="5" name="Picture 4" descr="image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295400"/>
            <a:ext cx="4114800" cy="464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761999"/>
          </a:xfrm>
        </p:spPr>
        <p:txBody>
          <a:bodyPr/>
          <a:lstStyle/>
          <a:p>
            <a:r>
              <a:rPr lang="en-US" dirty="0" smtClean="0"/>
              <a:t>And the dent that you’ve made, is the PhD</a:t>
            </a:r>
            <a:endParaRPr lang="en-US" dirty="0"/>
          </a:p>
        </p:txBody>
      </p:sp>
      <p:pic>
        <p:nvPicPr>
          <p:cNvPr id="4" name="Picture 3" descr="image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914400"/>
            <a:ext cx="6934200" cy="5200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Of course, the world looks different to you now.</a:t>
            </a:r>
            <a:endParaRPr lang="en-US" dirty="0"/>
          </a:p>
        </p:txBody>
      </p:sp>
      <p:pic>
        <p:nvPicPr>
          <p:cNvPr id="4" name="Picture 3" descr="imag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990600"/>
            <a:ext cx="7010400" cy="525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But don’t forget the big picture.</a:t>
            </a:r>
            <a:endParaRPr lang="en-US" dirty="0"/>
          </a:p>
        </p:txBody>
      </p:sp>
      <p:pic>
        <p:nvPicPr>
          <p:cNvPr id="4" name="Picture 3" descr="image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295400"/>
            <a:ext cx="64008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1752600"/>
          </a:xfrm>
        </p:spPr>
        <p:txBody>
          <a:bodyPr/>
          <a:lstStyle/>
          <a:p>
            <a:r>
              <a:rPr lang="en-US" i="1" u="sng" dirty="0">
                <a:solidFill>
                  <a:srgbClr val="FF0000"/>
                </a:solidFill>
              </a:rPr>
              <a:t>Extending this boundary of human knowledge</a:t>
            </a:r>
            <a:r>
              <a:rPr lang="en-US" i="1" dirty="0">
                <a:solidFill>
                  <a:srgbClr val="FF0000"/>
                </a:solidFill>
              </a:rPr>
              <a:t> gives you a number of other skills apart from the knowledge gained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MTech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Ability to work independently</a:t>
            </a:r>
          </a:p>
          <a:p>
            <a:pPr lvl="1"/>
            <a:r>
              <a:rPr lang="en-US" dirty="0" smtClean="0"/>
              <a:t>Ideas must originate from degree holder</a:t>
            </a:r>
          </a:p>
          <a:p>
            <a:pPr lvl="1"/>
            <a:r>
              <a:rPr lang="en-US" dirty="0" smtClean="0"/>
              <a:t>Degree not conferred till candidate is able to prove to experts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Critical Thought</a:t>
            </a:r>
          </a:p>
          <a:p>
            <a:pPr lvl="1"/>
            <a:r>
              <a:rPr lang="en-US" dirty="0" smtClean="0"/>
              <a:t>Extending state of the art cannot be achieved without understanding the current state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MTech</a:t>
            </a:r>
            <a:r>
              <a:rPr lang="en-US" dirty="0" smtClean="0"/>
              <a:t>  </a:t>
            </a:r>
            <a:r>
              <a:rPr lang="en-US" dirty="0" err="1" smtClean="0"/>
              <a:t>vs</a:t>
            </a:r>
            <a:r>
              <a:rPr lang="en-US" dirty="0" smtClean="0"/>
              <a:t>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Perseverance</a:t>
            </a:r>
          </a:p>
          <a:p>
            <a:pPr lvl="1"/>
            <a:r>
              <a:rPr lang="en-US" dirty="0" smtClean="0"/>
              <a:t>Journey for getting the degree is long and arduous.</a:t>
            </a:r>
          </a:p>
          <a:p>
            <a:pPr lvl="1"/>
            <a:r>
              <a:rPr lang="en-US" dirty="0" smtClean="0"/>
              <a:t>Meaningfully extend the boundary of human knowledge.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Ability to work with poorly defined goals</a:t>
            </a:r>
          </a:p>
          <a:p>
            <a:pPr lvl="1"/>
            <a:r>
              <a:rPr lang="en-US" dirty="0" smtClean="0"/>
              <a:t>May not have a clear goal</a:t>
            </a:r>
          </a:p>
          <a:p>
            <a:pPr lvl="1"/>
            <a:r>
              <a:rPr lang="en-US" dirty="0" smtClean="0"/>
              <a:t>May not have well defined tasks on a day to day basis.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Mtech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Cogency</a:t>
            </a:r>
          </a:p>
          <a:p>
            <a:pPr lvl="1"/>
            <a:r>
              <a:rPr lang="en-US" i="1" dirty="0" smtClean="0"/>
              <a:t>Science is as much an act of persuasion as it is an act of discovery.</a:t>
            </a:r>
          </a:p>
          <a:p>
            <a:pPr lvl="1"/>
            <a:r>
              <a:rPr lang="en-US" dirty="0" smtClean="0"/>
              <a:t>Ability to clearly and forcefully articulate ideas</a:t>
            </a:r>
          </a:p>
          <a:p>
            <a:pPr lvl="1"/>
            <a:r>
              <a:rPr lang="en-US" dirty="0" smtClean="0"/>
              <a:t>Persuade experts that  you hav</a:t>
            </a:r>
            <a:r>
              <a:rPr lang="en-US" dirty="0" smtClean="0"/>
              <a:t>e made a legitimate and meaningful contribution</a:t>
            </a:r>
          </a:p>
          <a:p>
            <a:pPr lvl="1"/>
            <a:r>
              <a:rPr lang="en-US" dirty="0" smtClean="0"/>
              <a:t>Capability of writing compelling abstracts and introductions, motivating a particular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after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masters degree equips you to </a:t>
            </a:r>
            <a:r>
              <a:rPr lang="en-US" dirty="0" smtClean="0"/>
              <a:t>come up with</a:t>
            </a:r>
            <a:r>
              <a:rPr lang="en-US" dirty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designs</a:t>
            </a:r>
            <a:r>
              <a:rPr lang="en-US" b="1" dirty="0" smtClean="0"/>
              <a:t>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complex engineering problems</a:t>
            </a:r>
            <a:r>
              <a:rPr lang="en-US" dirty="0"/>
              <a:t> and </a:t>
            </a:r>
            <a:r>
              <a:rPr lang="en-US" u="sng" dirty="0"/>
              <a:t>potentially </a:t>
            </a:r>
            <a:r>
              <a:rPr lang="en-US" u="sng" dirty="0" smtClean="0"/>
              <a:t>lead software </a:t>
            </a:r>
            <a:r>
              <a:rPr lang="en-US" u="sng" dirty="0"/>
              <a:t>engineering teams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 PhD degree equips you to do </a:t>
            </a:r>
            <a:r>
              <a:rPr lang="en-US" b="1" dirty="0">
                <a:solidFill>
                  <a:srgbClr val="FF0000"/>
                </a:solidFill>
              </a:rPr>
              <a:t>original research</a:t>
            </a:r>
            <a:r>
              <a:rPr lang="en-US" dirty="0"/>
              <a:t> and </a:t>
            </a:r>
            <a:r>
              <a:rPr lang="en-US" u="sng" dirty="0"/>
              <a:t>potentially lead R&amp;D teams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does a PhD / Masters Program mean?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a PhD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a PhD </a:t>
            </a:r>
            <a:r>
              <a:rPr lang="en-US" dirty="0" err="1" smtClean="0"/>
              <a:t>vs</a:t>
            </a:r>
            <a:r>
              <a:rPr lang="en-US" dirty="0" smtClean="0"/>
              <a:t> Masters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after </a:t>
            </a:r>
            <a:r>
              <a:rPr lang="en-US" dirty="0" smtClean="0"/>
              <a:t>PhD / Masters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PhD </a:t>
            </a:r>
          </a:p>
          <a:p>
            <a:pPr lvl="1"/>
            <a:r>
              <a:rPr lang="en-US" dirty="0" smtClean="0"/>
              <a:t>Immediately after a Master’s</a:t>
            </a:r>
            <a:endParaRPr lang="en-US" dirty="0"/>
          </a:p>
          <a:p>
            <a:pPr lvl="1"/>
            <a:r>
              <a:rPr lang="en-US" dirty="0" smtClean="0"/>
              <a:t>Master’s degree with work experience</a:t>
            </a:r>
          </a:p>
          <a:p>
            <a:pPr lvl="1"/>
            <a:r>
              <a:rPr lang="en-US" dirty="0" smtClean="0"/>
              <a:t>Immediately after a Bachelor’s</a:t>
            </a:r>
          </a:p>
          <a:p>
            <a:pPr lvl="1"/>
            <a:r>
              <a:rPr lang="en-US" dirty="0" smtClean="0"/>
              <a:t>Bachelor’s degree with work experience</a:t>
            </a:r>
          </a:p>
          <a:p>
            <a:pPr lvl="1"/>
            <a:endParaRPr lang="en-US" dirty="0"/>
          </a:p>
          <a:p>
            <a:r>
              <a:rPr lang="en-US" dirty="0" err="1" smtClean="0"/>
              <a:t>Mtech</a:t>
            </a:r>
            <a:endParaRPr lang="en-US" dirty="0" smtClean="0"/>
          </a:p>
          <a:p>
            <a:pPr lvl="1"/>
            <a:r>
              <a:rPr lang="en-US" dirty="0" smtClean="0"/>
              <a:t>Immediately after a Bachelor’s</a:t>
            </a:r>
          </a:p>
          <a:p>
            <a:pPr lvl="1"/>
            <a:r>
              <a:rPr lang="en-US" dirty="0" smtClean="0"/>
              <a:t>Bachelor’s degree with work experience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Why PhD ?</a:t>
            </a:r>
            <a:endParaRPr lang="en-US" dirty="0"/>
          </a:p>
        </p:txBody>
      </p:sp>
      <p:pic>
        <p:nvPicPr>
          <p:cNvPr id="4" name="Picture 3" descr="MotivationForP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838200"/>
            <a:ext cx="55626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Shruti.kunde@tcs.com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PhD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 graduate degree that requires a significant amount of time.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178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MTech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038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graduate degree that requires a significantly lesser amount of time compared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 PhD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/>
              <a:t>Imagine a circle that contains all of human knowledge</a:t>
            </a:r>
            <a:endParaRPr lang="en-US" dirty="0"/>
          </a:p>
        </p:txBody>
      </p:sp>
      <p:pic>
        <p:nvPicPr>
          <p:cNvPr id="4" name="Picture 3" descr="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95400"/>
            <a:ext cx="67056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77000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By the time you finish elementary school you know a little</a:t>
            </a:r>
            <a:endParaRPr lang="en-US" dirty="0"/>
          </a:p>
        </p:txBody>
      </p:sp>
      <p:pic>
        <p:nvPicPr>
          <p:cNvPr id="4" name="Picture 3" descr="imag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67056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By the time you finish high school, you know a bit more</a:t>
            </a:r>
            <a:endParaRPr lang="en-US" dirty="0"/>
          </a:p>
        </p:txBody>
      </p:sp>
      <p:pic>
        <p:nvPicPr>
          <p:cNvPr id="4" name="Picture 3" descr="imag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400" y="1371600"/>
            <a:ext cx="6426200" cy="4819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r>
              <a:rPr lang="en-US" dirty="0" smtClean="0"/>
              <a:t>With a bachelor’s degree, you gain some specialty</a:t>
            </a:r>
            <a:endParaRPr lang="en-US" dirty="0"/>
          </a:p>
        </p:txBody>
      </p:sp>
      <p:pic>
        <p:nvPicPr>
          <p:cNvPr id="4" name="Picture 3" descr="imag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371600"/>
            <a:ext cx="7010400" cy="525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A master’s degree deepens that specialty</a:t>
            </a:r>
            <a:endParaRPr lang="en-US" dirty="0"/>
          </a:p>
        </p:txBody>
      </p:sp>
      <p:pic>
        <p:nvPicPr>
          <p:cNvPr id="4" name="Picture 3" descr="imag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8400" y="1371600"/>
            <a:ext cx="6527800" cy="4895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1219200"/>
          </a:xfrm>
        </p:spPr>
        <p:txBody>
          <a:bodyPr/>
          <a:lstStyle/>
          <a:p>
            <a:r>
              <a:rPr lang="en-US" dirty="0" smtClean="0"/>
              <a:t>Reading research papers takes you to the edge of human knowledge</a:t>
            </a:r>
            <a:endParaRPr lang="en-US" dirty="0"/>
          </a:p>
        </p:txBody>
      </p:sp>
      <p:pic>
        <p:nvPicPr>
          <p:cNvPr id="4" name="Picture 3" descr="imag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5638800" cy="4229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3575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http://matt.might.net/articles/phd-school-in-pictures/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434</Words>
  <Application>Microsoft Office PowerPoint</Application>
  <PresentationFormat>On-screen Show (4:3)</PresentationFormat>
  <Paragraphs>77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MTech vs PhD</vt:lpstr>
      <vt:lpstr>Agenda</vt:lpstr>
      <vt:lpstr>What is a PhD 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PhD</vt:lpstr>
      <vt:lpstr>MTech  vs PhD</vt:lpstr>
      <vt:lpstr>MTech  vs PhD</vt:lpstr>
      <vt:lpstr>Mtech vs PhD</vt:lpstr>
      <vt:lpstr>What after ?</vt:lpstr>
      <vt:lpstr>When ?</vt:lpstr>
      <vt:lpstr>Why PhD ?</vt:lpstr>
      <vt:lpstr>Thank you!</vt:lpstr>
    </vt:vector>
  </TitlesOfParts>
  <Company>TCS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MTech vs PhD</dc:title>
  <dc:creator>TCS</dc:creator>
  <cp:lastModifiedBy>TCS</cp:lastModifiedBy>
  <cp:revision>32</cp:revision>
  <dcterms:created xsi:type="dcterms:W3CDTF">2018-07-05T06:41:41Z</dcterms:created>
  <dcterms:modified xsi:type="dcterms:W3CDTF">2018-07-05T17:36:40Z</dcterms:modified>
</cp:coreProperties>
</file>