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1" r:id="rId3"/>
    <p:sldId id="309" r:id="rId4"/>
    <p:sldId id="295" r:id="rId5"/>
    <p:sldId id="296" r:id="rId6"/>
    <p:sldId id="297" r:id="rId7"/>
    <p:sldId id="299" r:id="rId8"/>
    <p:sldId id="302" r:id="rId9"/>
    <p:sldId id="303" r:id="rId10"/>
    <p:sldId id="304" r:id="rId11"/>
    <p:sldId id="305" r:id="rId12"/>
    <p:sldId id="306" r:id="rId13"/>
    <p:sldId id="30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57" r:id="rId24"/>
    <p:sldId id="275" r:id="rId25"/>
    <p:sldId id="276" r:id="rId26"/>
    <p:sldId id="277" r:id="rId27"/>
    <p:sldId id="278" r:id="rId28"/>
    <p:sldId id="279" r:id="rId29"/>
    <p:sldId id="280" r:id="rId30"/>
    <p:sldId id="294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6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7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9DBA-3D97-4330-9C88-231FF5C0AE9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98FCE-89A1-485A-9ED1-3262D7683CA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1DF7-AF73-42BF-8ADD-7A26DDF4BDF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96E1-4D78-4809-A22E-BAFC39036EE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0350-AEBA-4D8F-B355-2615262D08C6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A89B9-D593-428F-8ACA-505B011C9F56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32B9-4624-439E-92CC-384E35C86B86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6982-73FA-4207-9546-354AE17B3F2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EABD-E8C5-46ED-8B46-1BB8B518B24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D7FB-3AF5-4253-897C-CAF914FC59D9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A97E-1745-4EBA-AB03-44F4A10743E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9655-B3E7-480B-936B-CD29108DC93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03C4-1D9A-489A-9840-4B45776AB2C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B854-3670-4C8C-A7C0-1870AB19BFC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2412-6FD4-48E5-99BC-2D9E78284132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0143-E44E-499C-B5D2-62D8D82CFFA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2AA1-723A-4F51-A83A-276F444AD5C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F695-04B5-404C-8330-3A59FD22958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0D10-3A84-4D58-BC32-EF46E76EA52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05EC-B455-4CBB-9FD8-66B1EBD7A2C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3FE4-7F9E-48D8-AD95-8041AC2A27A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68CC-E7E5-461C-881B-5C0D502668F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4679C-2D3B-480E-A05A-74D6BAF7F23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C330-4315-483F-A3F9-94FF431E307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18-02-2016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Applications of Text Analytics: Drunk-texting and Sarcasm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7848872" cy="1752600"/>
          </a:xfrm>
        </p:spPr>
        <p:txBody>
          <a:bodyPr>
            <a:noAutofit/>
          </a:bodyPr>
          <a:lstStyle/>
          <a:p>
            <a:pPr algn="l"/>
            <a:r>
              <a:rPr lang="en-IN" sz="2800" b="1" dirty="0">
                <a:solidFill>
                  <a:schemeClr val="bg1"/>
                </a:solidFill>
              </a:rPr>
              <a:t>Aditya </a:t>
            </a:r>
            <a:r>
              <a:rPr lang="en-IN" sz="2800" b="1" dirty="0" smtClean="0">
                <a:solidFill>
                  <a:schemeClr val="bg1"/>
                </a:solidFill>
              </a:rPr>
              <a:t>Joshi</a:t>
            </a:r>
          </a:p>
          <a:p>
            <a:pPr algn="l"/>
            <a:r>
              <a:rPr lang="en-IN" sz="2800" b="1" dirty="0" smtClean="0">
                <a:solidFill>
                  <a:schemeClr val="bg1"/>
                </a:solidFill>
              </a:rPr>
              <a:t>IITB-</a:t>
            </a:r>
            <a:r>
              <a:rPr lang="en-IN" sz="2800" b="1" dirty="0" err="1" smtClean="0">
                <a:solidFill>
                  <a:schemeClr val="bg1"/>
                </a:solidFill>
              </a:rPr>
              <a:t>Monash</a:t>
            </a:r>
            <a:r>
              <a:rPr lang="en-IN" sz="2800" b="1" dirty="0" smtClean="0">
                <a:solidFill>
                  <a:schemeClr val="bg1"/>
                </a:solidFill>
              </a:rPr>
              <a:t> Research Academy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4653136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prstClr val="white"/>
                </a:solidFill>
              </a:rPr>
              <a:t>Joint work with </a:t>
            </a:r>
            <a:r>
              <a:rPr lang="en-IN" dirty="0" err="1" smtClean="0">
                <a:solidFill>
                  <a:prstClr val="white"/>
                </a:solidFill>
              </a:rPr>
              <a:t>Abhijit</a:t>
            </a:r>
            <a:r>
              <a:rPr lang="en-IN" dirty="0" smtClean="0">
                <a:solidFill>
                  <a:prstClr val="white"/>
                </a:solidFill>
              </a:rPr>
              <a:t> </a:t>
            </a:r>
            <a:r>
              <a:rPr lang="en-IN" dirty="0" err="1" smtClean="0">
                <a:solidFill>
                  <a:prstClr val="white"/>
                </a:solidFill>
              </a:rPr>
              <a:t>Mishra</a:t>
            </a:r>
            <a:r>
              <a:rPr lang="en-IN" dirty="0" smtClean="0">
                <a:solidFill>
                  <a:prstClr val="white"/>
                </a:solidFill>
              </a:rPr>
              <a:t>, Vinita Sharma, </a:t>
            </a:r>
            <a:r>
              <a:rPr lang="en-IN" dirty="0" err="1" smtClean="0">
                <a:solidFill>
                  <a:prstClr val="white"/>
                </a:solidFill>
              </a:rPr>
              <a:t>Balamurali</a:t>
            </a:r>
            <a:r>
              <a:rPr lang="en-IN" dirty="0" smtClean="0">
                <a:solidFill>
                  <a:prstClr val="white"/>
                </a:solidFill>
              </a:rPr>
              <a:t> AR,</a:t>
            </a:r>
          </a:p>
          <a:p>
            <a:r>
              <a:rPr lang="en-IN" dirty="0">
                <a:solidFill>
                  <a:prstClr val="white"/>
                </a:solidFill>
              </a:rPr>
              <a:t>	 </a:t>
            </a:r>
            <a:r>
              <a:rPr lang="en-IN" dirty="0" smtClean="0">
                <a:solidFill>
                  <a:prstClr val="white"/>
                </a:solidFill>
              </a:rPr>
              <a:t>          Prof. Pushpak Bhattacharyya, Prof. Mark James Carman</a:t>
            </a: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white"/>
                </a:solidFill>
              </a:rPr>
              <a:pPr/>
              <a:t>1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5661248"/>
            <a:ext cx="4857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prstClr val="white"/>
                </a:solidFill>
              </a:rPr>
              <a:t>Contact email: adityaj@cse.iitb.ac.in </a:t>
            </a:r>
          </a:p>
          <a:p>
            <a:endParaRPr lang="en-IN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 typical ML pipeline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2699792" y="2564904"/>
            <a:ext cx="388843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 smtClean="0"/>
              <a:t>Machine learning algorithm</a:t>
            </a:r>
            <a:endParaRPr lang="en-IN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827584" y="3068960"/>
            <a:ext cx="12241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Training Data</a:t>
            </a:r>
            <a:endParaRPr lang="en-IN" dirty="0"/>
          </a:p>
        </p:txBody>
      </p:sp>
      <p:sp>
        <p:nvSpPr>
          <p:cNvPr id="6" name="Right Arrow 5"/>
          <p:cNvSpPr/>
          <p:nvPr/>
        </p:nvSpPr>
        <p:spPr>
          <a:xfrm>
            <a:off x="2267744" y="3284984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7164288" y="3140968"/>
            <a:ext cx="12241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 machine that has “learned”</a:t>
            </a:r>
            <a:endParaRPr lang="en-IN" dirty="0"/>
          </a:p>
        </p:txBody>
      </p:sp>
      <p:sp>
        <p:nvSpPr>
          <p:cNvPr id="8" name="Right Arrow 7"/>
          <p:cNvSpPr/>
          <p:nvPr/>
        </p:nvSpPr>
        <p:spPr>
          <a:xfrm>
            <a:off x="6732240" y="3356992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Two types of learning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N" dirty="0" smtClean="0"/>
              <a:t>“Supervised learning”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 smtClean="0"/>
              <a:t>Input: “</a:t>
            </a:r>
            <a:r>
              <a:rPr lang="en-IN" dirty="0" err="1" smtClean="0"/>
              <a:t>Labeled</a:t>
            </a:r>
            <a:r>
              <a:rPr lang="en-IN" dirty="0" smtClean="0"/>
              <a:t>” data set </a:t>
            </a:r>
          </a:p>
          <a:p>
            <a:endParaRPr lang="en-IN" dirty="0"/>
          </a:p>
          <a:p>
            <a:pPr>
              <a:buNone/>
            </a:pPr>
            <a:r>
              <a:rPr lang="en-IN" dirty="0" smtClean="0"/>
              <a:t>e.g. “Australia won the Cricket World Cup”: “Sports”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 smtClean="0"/>
              <a:t>D: (</a:t>
            </a:r>
            <a:r>
              <a:rPr lang="en-IN" dirty="0" err="1" smtClean="0"/>
              <a:t>x,y</a:t>
            </a:r>
            <a:r>
              <a:rPr lang="en-IN" dirty="0" smtClean="0"/>
              <a:t>)  x: data, y: label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 smtClean="0"/>
              <a:t>y is a member of set of output labels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N" dirty="0" smtClean="0"/>
              <a:t>“Unsupervised learning”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 smtClean="0"/>
              <a:t>Input: Unlabeled data set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 smtClean="0"/>
              <a:t>e.g. Set of Times of India Articles from 2011-2014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 smtClean="0"/>
              <a:t>D: (x)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at - Photo #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5962"/>
            <a:ext cx="1907704" cy="119231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Classification</a:t>
            </a:r>
            <a:endParaRPr lang="en-IN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Predicting an output label, giving input data</a:t>
            </a:r>
          </a:p>
        </p:txBody>
      </p:sp>
      <p:pic>
        <p:nvPicPr>
          <p:cNvPr id="7" name="Content Placeholder 6" descr="ForEnglishCatLovers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645024"/>
            <a:ext cx="1275744" cy="980728"/>
          </a:xfrm>
          <a:prstGeom prst="rect">
            <a:avLst/>
          </a:prstGeom>
        </p:spPr>
      </p:pic>
      <p:pic>
        <p:nvPicPr>
          <p:cNvPr id="8" name="Picture 2" descr="https://s-media-cache-ak0.pinimg.com/originals/3d/19/e2/3d19e22f8fc92cdbd53337558220e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24944"/>
            <a:ext cx="1440160" cy="810330"/>
          </a:xfrm>
          <a:prstGeom prst="rect">
            <a:avLst/>
          </a:prstGeom>
          <a:noFill/>
        </p:spPr>
      </p:pic>
      <p:pic>
        <p:nvPicPr>
          <p:cNvPr id="10" name="Picture 6" descr="http://www.picturesof.net/_images_300/A_Black_and_White_Cartoon_Cat_with_Spooky_Eyes_Royalty_Free_Clipart_Picture_101026-025767-169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1152128" cy="11175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9592" y="5301208"/>
            <a:ext cx="171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Training dataset</a:t>
            </a:r>
            <a:endParaRPr lang="en-IN" b="1" dirty="0"/>
          </a:p>
        </p:txBody>
      </p:sp>
      <p:pic>
        <p:nvPicPr>
          <p:cNvPr id="12" name="Picture 4" descr="https://www.australiazoo.com.au/conservation/projects/wombats/images/chis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157192"/>
            <a:ext cx="1224136" cy="81772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635896" y="2996952"/>
            <a:ext cx="18002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A “cat” classifier</a:t>
            </a:r>
            <a:endParaRPr lang="en-IN" sz="2400" dirty="0"/>
          </a:p>
        </p:txBody>
      </p:sp>
      <p:sp>
        <p:nvSpPr>
          <p:cNvPr id="14" name="Right Arrow 13"/>
          <p:cNvSpPr/>
          <p:nvPr/>
        </p:nvSpPr>
        <p:spPr>
          <a:xfrm>
            <a:off x="3059832" y="3501008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3923928" y="6021288"/>
            <a:ext cx="142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Test example</a:t>
            </a:r>
            <a:endParaRPr lang="en-IN" b="1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4283968" y="4653136"/>
            <a:ext cx="504056" cy="47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ight Arrow 16"/>
          <p:cNvSpPr/>
          <p:nvPr/>
        </p:nvSpPr>
        <p:spPr>
          <a:xfrm>
            <a:off x="5580112" y="3789040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4" descr="https://www.australiazoo.com.au/conservation/projects/wombats/images/chis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429000"/>
            <a:ext cx="1224136" cy="81772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300192" y="3501008"/>
            <a:ext cx="73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Is this</a:t>
            </a:r>
          </a:p>
          <a:p>
            <a:r>
              <a:rPr lang="en-IN" dirty="0" smtClean="0"/>
              <a:t>a cat?</a:t>
            </a:r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5868144" y="4869160"/>
            <a:ext cx="309634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Lesson 1:</a:t>
            </a:r>
          </a:p>
          <a:p>
            <a:pPr marL="342900" indent="-342900" algn="ctr">
              <a:buAutoNum type="arabicParenR"/>
            </a:pPr>
            <a:r>
              <a:rPr lang="en-IN" dirty="0" smtClean="0"/>
              <a:t>Identify your data</a:t>
            </a:r>
          </a:p>
          <a:p>
            <a:pPr marL="342900" indent="-342900" algn="ctr">
              <a:buAutoNum type="arabicParenR"/>
            </a:pPr>
            <a:r>
              <a:rPr lang="en-IN" dirty="0" smtClean="0"/>
              <a:t>Identify your output labels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A Computational Approach to </a:t>
            </a:r>
            <a:r>
              <a:rPr lang="en-IN" sz="4900" b="1" dirty="0">
                <a:solidFill>
                  <a:schemeClr val="bg1"/>
                </a:solidFill>
              </a:rPr>
              <a:t>Automatic Prediction of </a:t>
            </a:r>
            <a:r>
              <a:rPr lang="en-IN" sz="4900" b="1" dirty="0" smtClean="0">
                <a:solidFill>
                  <a:schemeClr val="bg1"/>
                </a:solidFill>
              </a:rPr>
              <a:t/>
            </a:r>
            <a:br>
              <a:rPr lang="en-IN" sz="4900" b="1" dirty="0" smtClean="0">
                <a:solidFill>
                  <a:schemeClr val="bg1"/>
                </a:solidFill>
              </a:rPr>
            </a:br>
            <a:r>
              <a:rPr lang="en-IN" sz="6000" b="1" dirty="0" smtClean="0">
                <a:solidFill>
                  <a:schemeClr val="bg1"/>
                </a:solidFill>
              </a:rPr>
              <a:t>Drunk-Texting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7848872" cy="1752600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Aditya </a:t>
            </a:r>
            <a:r>
              <a:rPr lang="en-IN" sz="2800" b="1" dirty="0" smtClean="0">
                <a:solidFill>
                  <a:schemeClr val="bg1"/>
                </a:solidFill>
              </a:rPr>
              <a:t>Joshi</a:t>
            </a:r>
            <a:endParaRPr lang="en-IN" sz="2800" b="1" baseline="30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white"/>
                </a:solidFill>
              </a:rPr>
              <a:pPr/>
              <a:t>13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5661248"/>
            <a:ext cx="5357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</a:rPr>
              <a:t>First presented at ACL 2015, Beijing, 2015</a:t>
            </a:r>
            <a:endParaRPr lang="en-IN" sz="2400" dirty="0">
              <a:solidFill>
                <a:prstClr val="white"/>
              </a:solidFill>
            </a:endParaRPr>
          </a:p>
          <a:p>
            <a:endParaRPr lang="en-IN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A50021"/>
                </a:solidFill>
              </a:rPr>
              <a:t>Goal</a:t>
            </a:r>
            <a:endParaRPr lang="en-IN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Given a tweet, </a:t>
            </a:r>
          </a:p>
          <a:p>
            <a:pPr>
              <a:buNone/>
            </a:pPr>
            <a:r>
              <a:rPr lang="en-IN" dirty="0" smtClean="0"/>
              <a:t>We wish to </a:t>
            </a:r>
            <a:r>
              <a:rPr lang="en-IN" i="1" dirty="0" smtClean="0"/>
              <a:t>automatically identify if it was written under the influence of alcohol. 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Our work presents </a:t>
            </a:r>
            <a:r>
              <a:rPr lang="en-IN" dirty="0" smtClean="0">
                <a:solidFill>
                  <a:srgbClr val="A50021"/>
                </a:solidFill>
              </a:rPr>
              <a:t>the </a:t>
            </a:r>
            <a:r>
              <a:rPr lang="en-IN" b="1" dirty="0" smtClean="0">
                <a:solidFill>
                  <a:srgbClr val="A50021"/>
                </a:solidFill>
              </a:rPr>
              <a:t>first quantitative evidence that text contains signals that can be exploited to detect drunk-texting.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A50021"/>
                </a:solidFill>
              </a:rPr>
              <a:t>Motivation</a:t>
            </a:r>
            <a:endParaRPr lang="en-IN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N" b="1" dirty="0" smtClean="0">
                <a:solidFill>
                  <a:srgbClr val="A50021"/>
                </a:solidFill>
              </a:rPr>
              <a:t>Is this really useful? </a:t>
            </a:r>
          </a:p>
          <a:p>
            <a:pPr>
              <a:buNone/>
            </a:pPr>
            <a:endParaRPr lang="en-IN" b="1" dirty="0">
              <a:solidFill>
                <a:srgbClr val="A50021"/>
              </a:solidFill>
            </a:endParaRPr>
          </a:p>
          <a:p>
            <a:pPr>
              <a:buNone/>
            </a:pPr>
            <a:r>
              <a:rPr lang="en-IN" dirty="0" smtClean="0"/>
              <a:t>Alcohol abuse may lead to unsociable behaviour such as aggression </a:t>
            </a:r>
            <a:r>
              <a:rPr lang="en-IN" sz="1800" dirty="0" smtClean="0"/>
              <a:t>(Bushman and Cooper, 1990)</a:t>
            </a:r>
            <a:r>
              <a:rPr lang="en-IN" dirty="0" smtClean="0"/>
              <a:t>, crime </a:t>
            </a:r>
            <a:r>
              <a:rPr lang="en-IN" sz="1800" dirty="0" smtClean="0"/>
              <a:t>(Carpenter, </a:t>
            </a:r>
            <a:r>
              <a:rPr lang="fr-FR" sz="1800" dirty="0" smtClean="0"/>
              <a:t>2007)</a:t>
            </a:r>
            <a:r>
              <a:rPr lang="fr-FR" dirty="0" smtClean="0"/>
              <a:t>, suicide </a:t>
            </a:r>
            <a:r>
              <a:rPr lang="fr-FR" dirty="0" err="1" smtClean="0"/>
              <a:t>attempts</a:t>
            </a:r>
            <a:r>
              <a:rPr lang="fr-FR" dirty="0" smtClean="0"/>
              <a:t> </a:t>
            </a:r>
            <a:r>
              <a:rPr lang="fr-FR" sz="1800" dirty="0" smtClean="0"/>
              <a:t>(Merrill et al., 1992)</a:t>
            </a:r>
            <a:r>
              <a:rPr lang="fr-FR" dirty="0" smtClean="0"/>
              <a:t>, </a:t>
            </a:r>
            <a:r>
              <a:rPr lang="en-IN" dirty="0" smtClean="0"/>
              <a:t>drunk driving </a:t>
            </a:r>
            <a:r>
              <a:rPr lang="en-IN" sz="1800" dirty="0" smtClean="0"/>
              <a:t>(Loomis and West, 1958)</a:t>
            </a:r>
            <a:r>
              <a:rPr lang="en-IN" dirty="0" smtClean="0"/>
              <a:t>, and risky </a:t>
            </a:r>
            <a:r>
              <a:rPr lang="da-DK" dirty="0" smtClean="0"/>
              <a:t>sexual behaviour </a:t>
            </a:r>
            <a:r>
              <a:rPr lang="da-DK" sz="1800" dirty="0" smtClean="0"/>
              <a:t>(Bryan et al., 2005)</a:t>
            </a:r>
            <a:r>
              <a:rPr lang="da-DK" dirty="0"/>
              <a:t> </a:t>
            </a:r>
            <a:r>
              <a:rPr lang="da-DK" dirty="0" smtClean="0"/>
              <a:t>and privacy leaks.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Applications:</a:t>
            </a:r>
          </a:p>
          <a:p>
            <a:pPr lvl="1"/>
            <a:r>
              <a:rPr lang="en-IN" dirty="0" smtClean="0"/>
              <a:t>Investigation following an alcohol abuse incident</a:t>
            </a:r>
          </a:p>
          <a:p>
            <a:pPr lvl="1"/>
            <a:r>
              <a:rPr lang="en-IN" dirty="0" smtClean="0"/>
              <a:t>NLP-based techniques to prevent regretful drunk-texting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A50021"/>
                </a:solidFill>
              </a:rPr>
              <a:t>Methodology</a:t>
            </a:r>
            <a:endParaRPr lang="en-IN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We use a set of n-gram and stylistic features in a SVM-based classifier</a:t>
            </a:r>
            <a:endParaRPr lang="en-IN" dirty="0"/>
          </a:p>
        </p:txBody>
      </p:sp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7537233" cy="3677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A50021"/>
                </a:solidFill>
              </a:rPr>
              <a:t>Experiment Setup</a:t>
            </a:r>
            <a:endParaRPr lang="en-IN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Obtaining </a:t>
            </a:r>
            <a:r>
              <a:rPr lang="en-IN" dirty="0" err="1" smtClean="0"/>
              <a:t>labeled</a:t>
            </a:r>
            <a:r>
              <a:rPr lang="en-IN" dirty="0" smtClean="0"/>
              <a:t> examples was a challenge. We use </a:t>
            </a:r>
            <a:r>
              <a:rPr lang="en-IN" b="1" dirty="0" smtClean="0">
                <a:solidFill>
                  <a:srgbClr val="A50021"/>
                </a:solidFill>
              </a:rPr>
              <a:t>distant supervision using hashtags</a:t>
            </a:r>
            <a:r>
              <a:rPr lang="en-IN" b="1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Two datasets were created:</a:t>
            </a:r>
          </a:p>
          <a:p>
            <a:pPr lvl="1"/>
            <a:r>
              <a:rPr lang="nl-NL" dirty="0" smtClean="0"/>
              <a:t>Dataset 1 (2435 drunk, 762 sober): </a:t>
            </a:r>
            <a:r>
              <a:rPr lang="en-IN" dirty="0" smtClean="0"/>
              <a:t>Tweets containing </a:t>
            </a:r>
            <a:r>
              <a:rPr lang="de-DE" dirty="0" smtClean="0"/>
              <a:t>hashtags #drunk, etc</a:t>
            </a:r>
            <a:r>
              <a:rPr lang="en-IN" dirty="0" smtClean="0"/>
              <a:t>, and those with #</a:t>
            </a:r>
            <a:r>
              <a:rPr lang="en-IN" dirty="0" err="1" smtClean="0"/>
              <a:t>notdrunk</a:t>
            </a:r>
            <a:r>
              <a:rPr lang="en-IN" dirty="0" smtClean="0"/>
              <a:t>, etc.</a:t>
            </a:r>
          </a:p>
          <a:p>
            <a:pPr lvl="1"/>
            <a:r>
              <a:rPr lang="en-IN" dirty="0" smtClean="0"/>
              <a:t>Dataset 2 (2435 drunk, 5644 sober): The drunk tweets are downloaded using drunk hashtags, as above. Other tweets by same users are sober tweets.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A50021"/>
                </a:solidFill>
              </a:rPr>
              <a:t>Results (1/2): Which features work best?</a:t>
            </a:r>
            <a:endParaRPr lang="en-IN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585411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A50021"/>
                </a:solidFill>
              </a:rPr>
              <a:t>Results (2/2): What are the top stylistic features for drunk texting?</a:t>
            </a:r>
            <a:endParaRPr lang="en-IN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64061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Text Analytics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Learning from text</a:t>
            </a:r>
          </a:p>
          <a:p>
            <a:endParaRPr lang="en-IN" dirty="0" smtClean="0"/>
          </a:p>
          <a:p>
            <a:r>
              <a:rPr lang="en-IN" dirty="0" smtClean="0"/>
              <a:t>Outline for today:</a:t>
            </a:r>
          </a:p>
          <a:p>
            <a:pPr lvl="1"/>
            <a:r>
              <a:rPr lang="en-IN" dirty="0" smtClean="0"/>
              <a:t>Introduction</a:t>
            </a:r>
          </a:p>
          <a:p>
            <a:pPr lvl="1"/>
            <a:r>
              <a:rPr lang="en-IN" dirty="0" smtClean="0"/>
              <a:t>Drunk-texting prediction</a:t>
            </a:r>
          </a:p>
          <a:p>
            <a:pPr lvl="1"/>
            <a:r>
              <a:rPr lang="en-IN" dirty="0" smtClean="0"/>
              <a:t>Sarcasm prediction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A50021"/>
                </a:solidFill>
              </a:rPr>
              <a:t>A human evaluation</a:t>
            </a:r>
            <a:endParaRPr lang="en-IN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We asked three </a:t>
            </a:r>
            <a:r>
              <a:rPr lang="en-IN" b="1" dirty="0" smtClean="0">
                <a:solidFill>
                  <a:srgbClr val="A50021"/>
                </a:solidFill>
              </a:rPr>
              <a:t>human annotators </a:t>
            </a:r>
            <a:r>
              <a:rPr lang="en-IN" dirty="0" smtClean="0"/>
              <a:t>to predict drunk texts on a held-out dataset.</a:t>
            </a:r>
          </a:p>
          <a:p>
            <a:pPr>
              <a:buNone/>
            </a:pPr>
            <a:r>
              <a:rPr lang="en-IN" dirty="0" smtClean="0"/>
              <a:t>Humans do it with an accuracy of 68.8%, our (automatic) classifiers do the same with 64% accuracy!</a:t>
            </a:r>
          </a:p>
          <a:p>
            <a:endParaRPr lang="en-IN" dirty="0"/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61048"/>
            <a:ext cx="5690752" cy="257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A50021"/>
                </a:solidFill>
              </a:rPr>
              <a:t>Conclusion</a:t>
            </a:r>
            <a:endParaRPr lang="en-IN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Our drunk prediction system obtains a best accuracy of </a:t>
            </a:r>
            <a:r>
              <a:rPr lang="en-IN" b="1" dirty="0" smtClean="0">
                <a:solidFill>
                  <a:srgbClr val="A50021"/>
                </a:solidFill>
              </a:rPr>
              <a:t>78.1</a:t>
            </a:r>
            <a:r>
              <a:rPr lang="en-IN" dirty="0" smtClean="0"/>
              <a:t>%. </a:t>
            </a:r>
          </a:p>
          <a:p>
            <a:r>
              <a:rPr lang="en-IN" dirty="0" smtClean="0"/>
              <a:t>While human annotators achieve an accuracy of </a:t>
            </a:r>
            <a:r>
              <a:rPr lang="en-IN" b="1" dirty="0" smtClean="0">
                <a:solidFill>
                  <a:srgbClr val="A50021"/>
                </a:solidFill>
              </a:rPr>
              <a:t>68.8</a:t>
            </a:r>
            <a:r>
              <a:rPr lang="en-IN" dirty="0" smtClean="0"/>
              <a:t>%, our system reaches </a:t>
            </a:r>
            <a:r>
              <a:rPr lang="en-IN" b="1" dirty="0" smtClean="0">
                <a:solidFill>
                  <a:srgbClr val="A50021"/>
                </a:solidFill>
              </a:rPr>
              <a:t>64</a:t>
            </a:r>
            <a:r>
              <a:rPr lang="en-IN" dirty="0" smtClean="0"/>
              <a:t>%.</a:t>
            </a:r>
          </a:p>
          <a:p>
            <a:r>
              <a:rPr lang="en-IN" dirty="0" smtClean="0"/>
              <a:t>We, thus, make a case for drunk-texting prediction as a useful and feasible NLP application.</a:t>
            </a:r>
          </a:p>
          <a:p>
            <a:r>
              <a:rPr lang="en-IN" sz="2600" i="1" dirty="0" smtClean="0"/>
              <a:t>Refer the paper for a detailed description of drunk-texting prediction, and error analysis of our results</a:t>
            </a:r>
            <a:endParaRPr lang="en-IN" i="1" dirty="0" smtClean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16530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i="1" u="sng" dirty="0">
                <a:solidFill>
                  <a:prstClr val="black"/>
                </a:solidFill>
              </a:rPr>
              <a:t>For dataset and other questions, please contact: adityaj@cse.iitb.ac.in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B979-3E74-4730-91FA-57FA6C6F4D8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Computational Sarcasm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11560" y="3140968"/>
            <a:ext cx="7848872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IN" sz="2800" b="1" dirty="0">
                <a:solidFill>
                  <a:prstClr val="white"/>
                </a:solidFill>
              </a:rPr>
              <a:t>Aditya </a:t>
            </a:r>
            <a:r>
              <a:rPr lang="en-IN" sz="2800" b="1" dirty="0" smtClean="0">
                <a:solidFill>
                  <a:prstClr val="white"/>
                </a:solidFill>
              </a:rPr>
              <a:t>Joshi</a:t>
            </a:r>
            <a:endParaRPr lang="en-IN" sz="2800" b="1" baseline="30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301208"/>
            <a:ext cx="7255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prstClr val="white"/>
                </a:solidFill>
              </a:rPr>
              <a:t>First presented at ACL 2015, Beijing, 2015, and WASSA at</a:t>
            </a:r>
          </a:p>
          <a:p>
            <a:r>
              <a:rPr lang="en-IN" sz="2400" dirty="0" smtClean="0">
                <a:solidFill>
                  <a:prstClr val="white"/>
                </a:solidFill>
              </a:rPr>
              <a:t>EMNLP 2015</a:t>
            </a:r>
            <a:r>
              <a:rPr lang="en-IN" sz="2400" smtClean="0">
                <a:solidFill>
                  <a:prstClr val="white"/>
                </a:solidFill>
              </a:rPr>
              <a:t>, Lisbon, 2015</a:t>
            </a:r>
            <a:endParaRPr lang="en-IN" sz="24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white"/>
                </a:solidFill>
              </a:rPr>
              <a:pPr/>
              <a:t>22</a:t>
            </a:fld>
            <a:endParaRPr lang="en-IN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tx1"/>
                </a:solidFill>
                <a:effectLst/>
              </a:rPr>
              <a:t>Motivation (1/3)</a:t>
            </a:r>
            <a:endParaRPr lang="en-IN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Sarcasm is popular on social media like twitter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5176749" cy="2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1800" y="35814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Source; Hashtags.org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036839"/>
            <a:ext cx="4486275" cy="182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tx1"/>
                </a:solidFill>
                <a:effectLst/>
              </a:rPr>
              <a:t>Motivation (2/3)</a:t>
            </a:r>
            <a:endParaRPr lang="en-IN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Sarcasm understanding is necessary for a successful Turing Test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52800" y="411480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Human: “You are fast, just like a snail”</a:t>
            </a:r>
          </a:p>
          <a:p>
            <a:r>
              <a:rPr lang="en-IN" dirty="0" smtClean="0"/>
              <a:t>----------------------</a:t>
            </a:r>
          </a:p>
          <a:p>
            <a:r>
              <a:rPr lang="en-IN" dirty="0" smtClean="0"/>
              <a:t>ALICE: “Thank you for telling me I am fast like a snail”</a:t>
            </a:r>
          </a:p>
          <a:p>
            <a:r>
              <a:rPr lang="en-IN" dirty="0" smtClean="0"/>
              <a:t>Assistant.ai: “A good assistant is whatever their boss needs them to be”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3622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Human: “You are slow, just like a snail”</a:t>
            </a:r>
          </a:p>
          <a:p>
            <a:r>
              <a:rPr lang="en-IN" dirty="0" smtClean="0"/>
              <a:t>------------------</a:t>
            </a:r>
          </a:p>
          <a:p>
            <a:r>
              <a:rPr lang="en-IN" dirty="0" smtClean="0"/>
              <a:t>ALICE: “There is a lot of network traffic right now”</a:t>
            </a:r>
          </a:p>
          <a:p>
            <a:r>
              <a:rPr lang="en-IN" dirty="0" smtClean="0"/>
              <a:t>Assistant.ai: “A good assistant is whatever their boss needs them to be”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tx1"/>
                </a:solidFill>
                <a:effectLst/>
              </a:rPr>
              <a:t>Motivation (3/3)</a:t>
            </a:r>
            <a:endParaRPr lang="en-IN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Sarcasm detection is a challenge to existing sentiment analysis systems</a:t>
            </a:r>
          </a:p>
          <a:p>
            <a:pPr lvl="1"/>
            <a:r>
              <a:rPr lang="en-IN" sz="2000" dirty="0" smtClean="0"/>
              <a:t>Linguistic Perspective</a:t>
            </a:r>
          </a:p>
          <a:p>
            <a:pPr lvl="1"/>
            <a:r>
              <a:rPr lang="en-IN" sz="2000" dirty="0" smtClean="0"/>
              <a:t>Computational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1"/>
                </a:solidFill>
                <a:effectLst/>
              </a:rPr>
              <a:t>Is sarcasm really a challenge?: Linguistic perspective</a:t>
            </a:r>
            <a:endParaRPr lang="en-IN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400" b="1" dirty="0" smtClean="0"/>
              <a:t>Four types </a:t>
            </a:r>
            <a:r>
              <a:rPr lang="en-IN" sz="1900" i="1" dirty="0" smtClean="0"/>
              <a:t>Camp (2012)</a:t>
            </a:r>
            <a:endParaRPr lang="en-IN" sz="2400" i="1" dirty="0" smtClean="0"/>
          </a:p>
          <a:p>
            <a:r>
              <a:rPr lang="en-IN" sz="2400" b="1" dirty="0" smtClean="0"/>
              <a:t>Propositional</a:t>
            </a:r>
            <a:r>
              <a:rPr lang="en-IN" sz="2400" dirty="0" smtClean="0"/>
              <a:t>: </a:t>
            </a:r>
            <a:r>
              <a:rPr lang="en-IN" sz="2000" dirty="0" smtClean="0"/>
              <a:t> “Your shirt would totally suit a 5 year old.”</a:t>
            </a:r>
          </a:p>
          <a:p>
            <a:endParaRPr lang="en-IN" sz="2000" dirty="0" smtClean="0"/>
          </a:p>
          <a:p>
            <a:endParaRPr lang="en-IN" sz="2400" dirty="0" smtClean="0"/>
          </a:p>
          <a:p>
            <a:endParaRPr lang="en-IN" sz="2400" b="1" dirty="0" smtClean="0"/>
          </a:p>
          <a:p>
            <a:r>
              <a:rPr lang="en-IN" sz="2400" b="1" dirty="0" smtClean="0"/>
              <a:t>Lexical</a:t>
            </a:r>
            <a:r>
              <a:rPr lang="en-IN" sz="2400" dirty="0" smtClean="0"/>
              <a:t>: </a:t>
            </a:r>
            <a:r>
              <a:rPr lang="en-IN" sz="2000" dirty="0" smtClean="0"/>
              <a:t>“Being stranded in traffic on a Monday morning is the </a:t>
            </a:r>
            <a:r>
              <a:rPr lang="en-IN" sz="2000" u="sng" dirty="0" smtClean="0"/>
              <a:t>best</a:t>
            </a:r>
            <a:r>
              <a:rPr lang="en-IN" sz="2000" dirty="0" smtClean="0"/>
              <a:t> way to start the week.”</a:t>
            </a:r>
          </a:p>
          <a:p>
            <a:endParaRPr lang="en-IN" sz="2400" b="1" dirty="0" smtClean="0"/>
          </a:p>
          <a:p>
            <a:endParaRPr lang="en-IN" sz="2400" b="1" dirty="0" smtClean="0"/>
          </a:p>
          <a:p>
            <a:endParaRPr lang="en-IN" sz="2400" b="1" dirty="0" smtClean="0"/>
          </a:p>
          <a:p>
            <a:r>
              <a:rPr lang="en-IN" sz="2400" b="1" dirty="0" smtClean="0"/>
              <a:t>Like-prefixed</a:t>
            </a:r>
            <a:r>
              <a:rPr lang="en-IN" sz="2400" dirty="0" smtClean="0"/>
              <a:t>: </a:t>
            </a:r>
            <a:r>
              <a:rPr lang="en-IN" sz="2000" dirty="0" smtClean="0"/>
              <a:t>“As if that’s a good idea!”</a:t>
            </a:r>
            <a:endParaRPr lang="en-IN" sz="2400" dirty="0" smtClean="0"/>
          </a:p>
          <a:p>
            <a:r>
              <a:rPr lang="en-IN" sz="2400" b="1" dirty="0" smtClean="0"/>
              <a:t>Illocutionary</a:t>
            </a:r>
            <a:r>
              <a:rPr lang="en-IN" sz="2400" dirty="0" smtClean="0"/>
              <a:t>: </a:t>
            </a:r>
            <a:r>
              <a:rPr lang="en-IN" sz="2000" dirty="0" smtClean="0"/>
              <a:t>“Thanks for holding the door” (when someone did not)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209800"/>
            <a:ext cx="5801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Context: 5 year olds generally have typical shirts.</a:t>
            </a:r>
          </a:p>
          <a:p>
            <a:r>
              <a:rPr lang="en-IN" dirty="0" smtClean="0"/>
              <a:t>Literal Proposition: Your shirt would totally suit a 5 year old.</a:t>
            </a:r>
          </a:p>
          <a:p>
            <a:r>
              <a:rPr lang="en-IN" dirty="0" smtClean="0"/>
              <a:t>Intended Proposition: Your shirt does not suit you.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766788" y="3962400"/>
            <a:ext cx="7377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Context: People do not generally like to get stranded in traffic.</a:t>
            </a:r>
          </a:p>
          <a:p>
            <a:r>
              <a:rPr lang="en-IN" dirty="0" smtClean="0"/>
              <a:t>Literal Proposition: Being stranded in traffic on Monday is the best way....</a:t>
            </a:r>
          </a:p>
          <a:p>
            <a:r>
              <a:rPr lang="en-IN" dirty="0" smtClean="0"/>
              <a:t>Intended Proposition: Being stranded in traffic on Monday is the worst way....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143000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chemeClr val="tx1"/>
                </a:solidFill>
                <a:effectLst/>
              </a:rPr>
              <a:t>Is sarcasm really a challenge?: Computational perspective</a:t>
            </a:r>
            <a:endParaRPr lang="en-IN" sz="32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924337"/>
              </p:ext>
            </p:extLst>
          </p:nvPr>
        </p:nvGraphicFramePr>
        <p:xfrm>
          <a:off x="2209800" y="1600200"/>
          <a:ext cx="5715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617"/>
                <a:gridCol w="3154383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Approach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Precision</a:t>
                      </a:r>
                      <a:r>
                        <a:rPr lang="en-IN" sz="1600" baseline="0" dirty="0" smtClean="0"/>
                        <a:t> (%)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chemeClr val="bg1"/>
                          </a:solidFill>
                        </a:rPr>
                        <a:t>Dialogues (283 sarcastic sentences)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err="1" smtClean="0"/>
                        <a:t>MeaningCloud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20.14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NLTK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38.86</a:t>
                      </a:r>
                      <a:endParaRPr lang="en-IN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chemeClr val="bg1"/>
                          </a:solidFill>
                        </a:rPr>
                        <a:t>Tweets by</a:t>
                      </a:r>
                      <a:r>
                        <a:rPr lang="en-IN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chemeClr val="bg1"/>
                          </a:solidFill>
                        </a:rPr>
                        <a:t>Riloff</a:t>
                      </a:r>
                      <a:r>
                        <a:rPr lang="en-IN" sz="1600" b="1" baseline="0" dirty="0" smtClean="0">
                          <a:solidFill>
                            <a:schemeClr val="bg1"/>
                          </a:solidFill>
                        </a:rPr>
                        <a:t> et al (2013) (506 sarcastic tweets)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1600" b="0" dirty="0" err="1" smtClean="0"/>
                        <a:t>MeaningCloud</a:t>
                      </a:r>
                      <a:endParaRPr lang="en-IN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b="0" dirty="0" smtClean="0"/>
                        <a:t>17.58</a:t>
                      </a:r>
                      <a:endParaRPr lang="en-IN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1600" b="0" dirty="0" smtClean="0"/>
                        <a:t>NLTK</a:t>
                      </a:r>
                      <a:endParaRPr lang="en-IN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b="0" dirty="0" smtClean="0"/>
                        <a:t>35.17</a:t>
                      </a:r>
                      <a:endParaRPr lang="en-IN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4648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Precision of a sentiment classifier for sarcastic sentences i.e. % of sarcastic sentences correctly </a:t>
            </a:r>
            <a:r>
              <a:rPr lang="en-IN" dirty="0" err="1" smtClean="0"/>
              <a:t>labeled</a:t>
            </a:r>
            <a:r>
              <a:rPr lang="en-IN" dirty="0" smtClean="0"/>
              <a:t> as negative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562600"/>
            <a:ext cx="7611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Bouazizi</a:t>
            </a:r>
            <a:r>
              <a:rPr lang="en-IN" dirty="0" smtClean="0"/>
              <a:t> et al (2015) observe an improvement of 4% in sentiment analysis when</a:t>
            </a:r>
          </a:p>
          <a:p>
            <a:r>
              <a:rPr lang="en-IN" dirty="0" smtClean="0"/>
              <a:t>sarcasm classification was performed as a prior step.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tx1"/>
                </a:solidFill>
                <a:effectLst/>
              </a:rPr>
              <a:t>What is computational sarcasm?</a:t>
            </a:r>
            <a:endParaRPr lang="en-IN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Computational sarcasm refers to computational techniques pertaining to sarcasm</a:t>
            </a:r>
          </a:p>
          <a:p>
            <a:endParaRPr lang="en-IN" sz="2800" dirty="0" smtClean="0"/>
          </a:p>
          <a:p>
            <a:r>
              <a:rPr lang="en-IN" sz="2800" b="1" dirty="0" smtClean="0"/>
              <a:t>Goal: </a:t>
            </a:r>
            <a:r>
              <a:rPr lang="en-IN" sz="2800" dirty="0" smtClean="0"/>
              <a:t>To use computational techniques to: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Understand the phenomenon in humans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Detect sarcasm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Generate sarcasm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84080" cy="1143000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chemeClr val="tx1"/>
                </a:solidFill>
                <a:effectLst/>
              </a:rPr>
              <a:t>Literature Survey in sarcasm detection</a:t>
            </a:r>
            <a:endParaRPr lang="en-IN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40827"/>
            <a:ext cx="5295900" cy="37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4474627"/>
            <a:ext cx="5486400" cy="238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Humans learn all the time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We learn to drive a car</a:t>
            </a:r>
          </a:p>
          <a:p>
            <a:r>
              <a:rPr lang="en-IN" dirty="0" smtClean="0"/>
              <a:t>We learn to cook </a:t>
            </a:r>
            <a:r>
              <a:rPr lang="en-IN" dirty="0" err="1" smtClean="0"/>
              <a:t>Maggi</a:t>
            </a:r>
            <a:endParaRPr lang="en-IN" dirty="0" smtClean="0"/>
          </a:p>
          <a:p>
            <a:r>
              <a:rPr lang="en-IN" dirty="0" smtClean="0"/>
              <a:t>We learn to speak</a:t>
            </a:r>
          </a:p>
          <a:p>
            <a:endParaRPr lang="en-IN" dirty="0"/>
          </a:p>
          <a:p>
            <a:r>
              <a:rPr lang="en-IN" dirty="0" smtClean="0"/>
              <a:t>How does a child learn language?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Goal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/>
              <a:t>The relationship between context </a:t>
            </a:r>
            <a:r>
              <a:rPr lang="en-IN" dirty="0" smtClean="0"/>
              <a:t>incongruity and </a:t>
            </a:r>
            <a:r>
              <a:rPr lang="en-IN" dirty="0"/>
              <a:t>sarcasm has been studied in linguistics.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We </a:t>
            </a:r>
            <a:r>
              <a:rPr lang="en-IN" dirty="0"/>
              <a:t>present a </a:t>
            </a:r>
            <a:r>
              <a:rPr lang="en-IN" dirty="0" smtClean="0"/>
              <a:t>statistical system that </a:t>
            </a:r>
            <a:r>
              <a:rPr lang="en-IN" dirty="0"/>
              <a:t>harnesses context incongruity as </a:t>
            </a:r>
            <a:r>
              <a:rPr lang="en-IN" dirty="0" smtClean="0"/>
              <a:t>a basis </a:t>
            </a:r>
            <a:r>
              <a:rPr lang="en-IN" dirty="0"/>
              <a:t>for sarcasm </a:t>
            </a:r>
            <a:r>
              <a:rPr lang="en-IN" dirty="0" smtClean="0"/>
              <a:t>detection in the form of </a:t>
            </a:r>
            <a:r>
              <a:rPr lang="en-IN" b="1" dirty="0" smtClean="0">
                <a:solidFill>
                  <a:srgbClr val="C00000"/>
                </a:solidFill>
              </a:rPr>
              <a:t>two kinds of </a:t>
            </a:r>
            <a:r>
              <a:rPr lang="en-IN" b="1" dirty="0">
                <a:solidFill>
                  <a:srgbClr val="C00000"/>
                </a:solidFill>
              </a:rPr>
              <a:t>incongruity features: explicit and implicit</a:t>
            </a:r>
            <a:r>
              <a:rPr lang="en-IN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Context Incongruity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Incongruity is defined as </a:t>
            </a:r>
            <a:r>
              <a:rPr lang="en-IN" i="1" dirty="0"/>
              <a:t>‘the state of being </a:t>
            </a:r>
            <a:r>
              <a:rPr lang="en-IN" i="1" dirty="0" smtClean="0"/>
              <a:t>not in </a:t>
            </a:r>
            <a:r>
              <a:rPr lang="en-IN" i="1" dirty="0"/>
              <a:t>agreement, as with principles</a:t>
            </a:r>
            <a:r>
              <a:rPr lang="en-IN" i="1" dirty="0" smtClean="0"/>
              <a:t>’.</a:t>
            </a:r>
          </a:p>
          <a:p>
            <a:r>
              <a:rPr lang="en-IN" dirty="0" err="1"/>
              <a:t>Ivanko</a:t>
            </a:r>
            <a:r>
              <a:rPr lang="en-IN" dirty="0"/>
              <a:t> and </a:t>
            </a:r>
            <a:r>
              <a:rPr lang="en-IN" dirty="0" err="1"/>
              <a:t>Pexman</a:t>
            </a:r>
            <a:r>
              <a:rPr lang="en-IN" dirty="0"/>
              <a:t> (2003</a:t>
            </a:r>
            <a:r>
              <a:rPr lang="en-IN" dirty="0" smtClean="0"/>
              <a:t>) state </a:t>
            </a:r>
            <a:r>
              <a:rPr lang="en-IN" dirty="0"/>
              <a:t>that the sarcasm processing time (time </a:t>
            </a:r>
            <a:r>
              <a:rPr lang="en-IN" dirty="0" smtClean="0"/>
              <a:t>taken by </a:t>
            </a:r>
            <a:r>
              <a:rPr lang="en-IN" dirty="0"/>
              <a:t>humans to understand sarcasm) depends on </a:t>
            </a:r>
            <a:r>
              <a:rPr lang="en-IN" dirty="0" smtClean="0"/>
              <a:t>the </a:t>
            </a:r>
            <a:r>
              <a:rPr lang="en-IN" b="1" dirty="0" smtClean="0">
                <a:solidFill>
                  <a:srgbClr val="C00000"/>
                </a:solidFill>
              </a:rPr>
              <a:t>degree </a:t>
            </a:r>
            <a:r>
              <a:rPr lang="en-IN" b="1" dirty="0">
                <a:solidFill>
                  <a:srgbClr val="C00000"/>
                </a:solidFill>
              </a:rPr>
              <a:t>of context incongruity </a:t>
            </a:r>
            <a:r>
              <a:rPr lang="en-IN" dirty="0"/>
              <a:t>between the </a:t>
            </a:r>
            <a:r>
              <a:rPr lang="en-IN" dirty="0" smtClean="0"/>
              <a:t>statement and </a:t>
            </a:r>
            <a:r>
              <a:rPr lang="en-IN" dirty="0"/>
              <a:t>the context.</a:t>
            </a:r>
            <a:endParaRPr lang="en-IN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Two ‘degrees’ of incongruity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Explicit incongruity</a:t>
            </a:r>
          </a:p>
          <a:p>
            <a:pPr lvl="1"/>
            <a:r>
              <a:rPr lang="en-IN" dirty="0" smtClean="0"/>
              <a:t>Overtly expressed through sentiment words of both polarities</a:t>
            </a:r>
          </a:p>
          <a:p>
            <a:pPr lvl="1"/>
            <a:r>
              <a:rPr lang="en-IN" dirty="0" smtClean="0"/>
              <a:t>Contribute to almost 11% of sarcasm instances</a:t>
            </a:r>
          </a:p>
          <a:p>
            <a:pPr lvl="2">
              <a:buNone/>
            </a:pPr>
            <a:r>
              <a:rPr lang="en-IN" dirty="0" smtClean="0"/>
              <a:t> </a:t>
            </a:r>
            <a:r>
              <a:rPr lang="en-IN" i="1" dirty="0" smtClean="0"/>
              <a:t>‘I </a:t>
            </a:r>
            <a:r>
              <a:rPr lang="en-IN" i="1" u="sng" dirty="0" smtClean="0"/>
              <a:t>love</a:t>
            </a:r>
            <a:r>
              <a:rPr lang="en-IN" i="1" dirty="0" smtClean="0"/>
              <a:t> being </a:t>
            </a:r>
            <a:r>
              <a:rPr lang="en-IN" i="1" u="sng" dirty="0" smtClean="0"/>
              <a:t>ignored</a:t>
            </a:r>
            <a:r>
              <a:rPr lang="en-IN" i="1" dirty="0" smtClean="0"/>
              <a:t>’</a:t>
            </a:r>
          </a:p>
          <a:p>
            <a:r>
              <a:rPr lang="en-IN" b="1" dirty="0" smtClean="0">
                <a:solidFill>
                  <a:srgbClr val="C00000"/>
                </a:solidFill>
              </a:rPr>
              <a:t>Implicit incongruity</a:t>
            </a:r>
          </a:p>
          <a:p>
            <a:pPr lvl="1"/>
            <a:r>
              <a:rPr lang="en-IN" dirty="0" smtClean="0"/>
              <a:t>Covertly expressed through </a:t>
            </a:r>
            <a:r>
              <a:rPr lang="en-IN" dirty="0"/>
              <a:t>phrases of implied </a:t>
            </a:r>
            <a:r>
              <a:rPr lang="en-IN" dirty="0" smtClean="0"/>
              <a:t>sentiment</a:t>
            </a:r>
          </a:p>
          <a:p>
            <a:pPr lvl="2">
              <a:buNone/>
            </a:pPr>
            <a:r>
              <a:rPr lang="en-IN" i="1" dirty="0" smtClean="0"/>
              <a:t>‘I </a:t>
            </a:r>
            <a:r>
              <a:rPr lang="en-IN" i="1" u="sng" dirty="0" smtClean="0"/>
              <a:t>love</a:t>
            </a:r>
            <a:r>
              <a:rPr lang="en-IN" i="1" dirty="0" smtClean="0"/>
              <a:t> </a:t>
            </a:r>
            <a:r>
              <a:rPr lang="en-IN" i="1" dirty="0"/>
              <a:t>this paper so much </a:t>
            </a:r>
            <a:r>
              <a:rPr lang="en-IN" i="1" dirty="0" smtClean="0"/>
              <a:t>that I </a:t>
            </a:r>
            <a:r>
              <a:rPr lang="en-IN" i="1" u="sng" dirty="0"/>
              <a:t>made a doggy bag out of</a:t>
            </a:r>
            <a:r>
              <a:rPr lang="en-IN" i="1" dirty="0"/>
              <a:t> </a:t>
            </a:r>
            <a:r>
              <a:rPr lang="en-IN" i="1" dirty="0" smtClean="0"/>
              <a:t>it’</a:t>
            </a:r>
            <a:endParaRPr lang="en-IN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Feature Set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0375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3501008"/>
            <a:ext cx="259228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prstClr val="white"/>
                </a:solidFill>
              </a:rPr>
              <a:t>(Based on </a:t>
            </a:r>
            <a:r>
              <a:rPr lang="en-IN" sz="1600" dirty="0" err="1">
                <a:solidFill>
                  <a:prstClr val="white"/>
                </a:solidFill>
              </a:rPr>
              <a:t>Riloff</a:t>
            </a:r>
            <a:r>
              <a:rPr lang="en-IN" sz="1600" dirty="0">
                <a:solidFill>
                  <a:prstClr val="white"/>
                </a:solidFill>
              </a:rPr>
              <a:t> et al (2013)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4293096"/>
            <a:ext cx="288032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prstClr val="white"/>
                </a:solidFill>
              </a:rPr>
              <a:t>(Based on </a:t>
            </a:r>
            <a:r>
              <a:rPr lang="en-IN" sz="1600" dirty="0" err="1">
                <a:solidFill>
                  <a:prstClr val="white"/>
                </a:solidFill>
              </a:rPr>
              <a:t>Ramteke</a:t>
            </a:r>
            <a:r>
              <a:rPr lang="en-IN" sz="1600" dirty="0">
                <a:solidFill>
                  <a:prstClr val="white"/>
                </a:solidFill>
              </a:rPr>
              <a:t> et al (2013) 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Datasets</a:t>
            </a:r>
            <a:endParaRPr lang="en-IN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600" cy="311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Text-form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Method of </a:t>
                      </a:r>
                      <a:r>
                        <a:rPr lang="en-IN" dirty="0" err="1" smtClean="0"/>
                        <a:t>labeling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Statistics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Tweet-A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Tweets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Using sarcasm-based hashtags as labels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5208</a:t>
                      </a:r>
                      <a:r>
                        <a:rPr lang="en-IN" baseline="0" dirty="0" smtClean="0"/>
                        <a:t> total, 4170 sarcastic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Tweet-B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Tweets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Manually </a:t>
                      </a:r>
                      <a:r>
                        <a:rPr lang="en-IN" dirty="0" err="1" smtClean="0"/>
                        <a:t>labeled</a:t>
                      </a:r>
                      <a:endParaRPr lang="en-IN" dirty="0" smtClean="0"/>
                    </a:p>
                    <a:p>
                      <a:r>
                        <a:rPr lang="en-IN" dirty="0" smtClean="0"/>
                        <a:t>(Given by </a:t>
                      </a:r>
                      <a:r>
                        <a:rPr lang="en-IN" dirty="0" err="1" smtClean="0"/>
                        <a:t>Riloff</a:t>
                      </a:r>
                      <a:r>
                        <a:rPr lang="en-IN" dirty="0" smtClean="0"/>
                        <a:t> et al(2013))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2278 total, 506 sarcastic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Discussion-A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Discussion forum posts (IAC Corpus)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Manually </a:t>
                      </a:r>
                      <a:r>
                        <a:rPr lang="en-IN" dirty="0" err="1" smtClean="0"/>
                        <a:t>labeled</a:t>
                      </a:r>
                      <a:endParaRPr lang="en-IN" dirty="0" smtClean="0"/>
                    </a:p>
                    <a:p>
                      <a:r>
                        <a:rPr lang="en-IN" dirty="0" smtClean="0"/>
                        <a:t>(Given by Walker</a:t>
                      </a:r>
                      <a:r>
                        <a:rPr lang="en-IN" baseline="0" dirty="0" smtClean="0"/>
                        <a:t> et al (2012))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1502 total, 752 sarcastic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Results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b="1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3"/>
            <a:ext cx="425243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7704" y="4005064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Tweet-A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4067944" cy="189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28184" y="3356992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Tweet-B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509120"/>
            <a:ext cx="46386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35896" y="6093296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Discussion-A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Inter-sentential incongruity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Incongruity may be expressed between sentences.</a:t>
            </a:r>
          </a:p>
          <a:p>
            <a:r>
              <a:rPr lang="en-IN" dirty="0" smtClean="0"/>
              <a:t>We extend our classifier for Discussion-A by considering posts before the target post. These posts are ‘elicitor posts’.</a:t>
            </a:r>
          </a:p>
          <a:p>
            <a:endParaRPr lang="en-IN" dirty="0"/>
          </a:p>
          <a:p>
            <a:r>
              <a:rPr lang="en-IN" dirty="0" smtClean="0"/>
              <a:t>Precision rises </a:t>
            </a:r>
            <a:r>
              <a:rPr lang="en-IN" dirty="0"/>
              <a:t>to 0.705 but the recall falls to 0.274.</a:t>
            </a:r>
            <a:r>
              <a:rPr lang="en-IN" dirty="0" smtClean="0"/>
              <a:t> </a:t>
            </a:r>
          </a:p>
          <a:p>
            <a:pPr lvl="1"/>
            <a:r>
              <a:rPr lang="en-IN" dirty="0" smtClean="0"/>
              <a:t>Possible reason: Features become sparse since only 15% posts have elicitor posts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23" y="1985554"/>
            <a:ext cx="4878867" cy="43752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There may not always be ‘incongruity’ in the target tweet!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227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117"/>
            <a:ext cx="9144000" cy="1400530"/>
          </a:xfrm>
        </p:spPr>
        <p:txBody>
          <a:bodyPr/>
          <a:lstStyle/>
          <a:p>
            <a:pPr algn="ctr"/>
            <a:r>
              <a:rPr lang="en-US" sz="4400" dirty="0" smtClean="0">
                <a:cs typeface="Andalus" panose="02020603050405020304" pitchFamily="18" charset="-78"/>
              </a:rPr>
              <a:t>How we do it?</a:t>
            </a:r>
            <a:endParaRPr lang="en-US" sz="4400" dirty="0">
              <a:cs typeface="Andalus" panose="02020603050405020304" pitchFamily="18" charset="-78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994077" y="1896647"/>
            <a:ext cx="6975750" cy="43378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A tweet is sarcastic if:</a:t>
            </a:r>
          </a:p>
          <a:p>
            <a:pPr>
              <a:buNone/>
            </a:pPr>
            <a:r>
              <a:rPr lang="en-US" sz="2800" dirty="0" smtClean="0"/>
              <a:t>1. There is contrast in</a:t>
            </a:r>
            <a:r>
              <a:rPr lang="en-US" sz="2800" b="1" dirty="0" smtClean="0"/>
              <a:t> target tweet</a:t>
            </a:r>
          </a:p>
          <a:p>
            <a:pPr>
              <a:buNone/>
            </a:pPr>
            <a:r>
              <a:rPr lang="en-US" sz="2800" dirty="0" smtClean="0"/>
              <a:t>2. There is incompatibility between sentiment in this tweet, and towards </a:t>
            </a:r>
            <a:r>
              <a:rPr lang="en-US" sz="2800" b="1" dirty="0" smtClean="0"/>
              <a:t>historical tweets</a:t>
            </a:r>
            <a:r>
              <a:rPr lang="en-US" sz="2800" dirty="0" smtClean="0"/>
              <a:t> in the past that contain the entity in the target tweet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5753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484"/>
            <a:ext cx="9144000" cy="1060092"/>
          </a:xfrm>
        </p:spPr>
        <p:txBody>
          <a:bodyPr/>
          <a:lstStyle/>
          <a:p>
            <a:pPr algn="ctr"/>
            <a:r>
              <a:rPr lang="en-US" sz="4400" b="1" dirty="0" smtClean="0"/>
              <a:t>Architecture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50" y="1285576"/>
            <a:ext cx="4093369" cy="5353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41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The story of my year-old nephew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According to a baby, the first meaning of their name is...?*</a:t>
            </a:r>
          </a:p>
          <a:p>
            <a:r>
              <a:rPr lang="en-IN" dirty="0" smtClean="0"/>
              <a:t>The Kaka anecdote</a:t>
            </a:r>
          </a:p>
          <a:p>
            <a:endParaRPr lang="en-IN" dirty="0" smtClean="0"/>
          </a:p>
        </p:txBody>
      </p:sp>
      <p:pic>
        <p:nvPicPr>
          <p:cNvPr id="4" name="Picture 3" descr="10_INR_Obs_L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429000"/>
            <a:ext cx="4883043" cy="2232248"/>
          </a:xfrm>
          <a:prstGeom prst="rect">
            <a:avLst/>
          </a:prstGeom>
        </p:spPr>
      </p:pic>
      <p:pic>
        <p:nvPicPr>
          <p:cNvPr id="5" name="Picture 4" descr="10915155_10155119284625022_21809610216639592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356992"/>
            <a:ext cx="2592288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3836" y="6488668"/>
            <a:ext cx="411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* : Child language Acquisition; Jean Piaget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725" y="1635371"/>
            <a:ext cx="7362551" cy="466578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Contrast of sentiments in the same tweet is a very strong indication of sarcasm.</a:t>
            </a:r>
          </a:p>
          <a:p>
            <a:r>
              <a:rPr lang="en-US" sz="2800" dirty="0" smtClean="0">
                <a:latin typeface="+mn-lt"/>
              </a:rPr>
              <a:t>Explicit - When words from wordlist with opposite sentiment are present in the same target tweet, then we mark it as sarcastic. </a:t>
            </a:r>
            <a:endParaRPr lang="en-US" sz="2800" dirty="0" smtClean="0"/>
          </a:p>
          <a:p>
            <a:r>
              <a:rPr lang="en-US" sz="2800" dirty="0" smtClean="0">
                <a:latin typeface="+mn-lt"/>
              </a:rPr>
              <a:t>Implicit -</a:t>
            </a:r>
            <a:r>
              <a:rPr lang="en-US" sz="2800" dirty="0" smtClean="0"/>
              <a:t>We find these phrases by the bootstrap algorithm described in </a:t>
            </a:r>
            <a:r>
              <a:rPr lang="en-US" sz="2800" dirty="0" err="1" smtClean="0"/>
              <a:t>Tsur</a:t>
            </a:r>
            <a:r>
              <a:rPr lang="en-US" sz="2800" dirty="0" smtClean="0"/>
              <a:t> et al. (2010) </a:t>
            </a:r>
            <a:r>
              <a:rPr lang="en-US" sz="2800" dirty="0" err="1" smtClean="0"/>
              <a:t>Davidov</a:t>
            </a:r>
            <a:r>
              <a:rPr lang="en-US" sz="2800" dirty="0" smtClean="0"/>
              <a:t> et al.(2010) (based on sentiment hashtags in tweets and commonly occurring phrases)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25165"/>
            <a:ext cx="91440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Contrast Based Predictor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9296"/>
            <a:ext cx="9144000" cy="842304"/>
          </a:xfrm>
        </p:spPr>
        <p:txBody>
          <a:bodyPr/>
          <a:lstStyle/>
          <a:p>
            <a:pPr algn="ctr"/>
            <a:r>
              <a:rPr lang="en-US" sz="4400" dirty="0" smtClean="0"/>
              <a:t>Historical Tweets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047" y="1929827"/>
            <a:ext cx="7293906" cy="4195481"/>
          </a:xfrm>
        </p:spPr>
        <p:txBody>
          <a:bodyPr anchor="t">
            <a:normAutofit/>
          </a:bodyPr>
          <a:lstStyle/>
          <a:p>
            <a:r>
              <a:rPr lang="en-US" sz="2800" dirty="0" smtClean="0">
                <a:latin typeface="+mn-lt"/>
              </a:rPr>
              <a:t>We run POS- tagger on target tweet.</a:t>
            </a:r>
          </a:p>
          <a:p>
            <a:r>
              <a:rPr lang="en-US" sz="2800" dirty="0" smtClean="0">
                <a:latin typeface="+mn-lt"/>
              </a:rPr>
              <a:t>Get tweets from user’s timeline which have NNP sequence as in the target tweet.</a:t>
            </a:r>
          </a:p>
          <a:p>
            <a:r>
              <a:rPr lang="en-US" sz="2800" dirty="0" smtClean="0">
                <a:latin typeface="+mn-lt"/>
              </a:rPr>
              <a:t>These tweets are termed Historical tweets.</a:t>
            </a:r>
          </a:p>
          <a:p>
            <a:r>
              <a:rPr lang="en-US" sz="2800" dirty="0" smtClean="0">
                <a:latin typeface="+mn-lt"/>
              </a:rPr>
              <a:t>This way our approach extends the past work by considering sentiment contrasts beyond the target tweet. </a:t>
            </a:r>
          </a:p>
        </p:txBody>
      </p:sp>
    </p:spTree>
    <p:extLst>
      <p:ext uri="{BB962C8B-B14F-4D97-AF65-F5344CB8AC3E}">
        <p14:creationId xmlns="" xmlns:p14="http://schemas.microsoft.com/office/powerpoint/2010/main" val="17162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048" y="1781665"/>
            <a:ext cx="7245904" cy="3704734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Historical text is taken as the users view about the subject (NNP). Why only NNP?</a:t>
            </a:r>
          </a:p>
          <a:p>
            <a:r>
              <a:rPr lang="en-US" sz="2800" dirty="0"/>
              <a:t>Sentiment of all the historical tweets in averaged to get the users </a:t>
            </a:r>
            <a:r>
              <a:rPr lang="en-US" sz="2800" dirty="0" smtClean="0"/>
              <a:t>views.</a:t>
            </a:r>
          </a:p>
          <a:p>
            <a:r>
              <a:rPr lang="en-US" sz="2800" dirty="0" smtClean="0"/>
              <a:t>Sentiment is calculated using a simple rule-based engine that looks up lexicon and rules for negation and conjunctions</a:t>
            </a:r>
          </a:p>
          <a:p>
            <a:r>
              <a:rPr lang="en-US" sz="2800" dirty="0" smtClean="0"/>
              <a:t>If the target tweet sentiment is in contrast to the historical sentiment then target tweet is classified as sarcastic else non- sarcastic.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17884"/>
            <a:ext cx="91440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Historical Tweet Based Predictor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8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pPr algn="ctr"/>
            <a:r>
              <a:rPr lang="en-US" dirty="0" smtClean="0"/>
              <a:t>Integrator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combine the results of our prediction of tweets as sarcastic and non-sarcastic from the contrast based predictor and historical tweet based predictor in three ways :-</a:t>
            </a:r>
          </a:p>
          <a:p>
            <a:r>
              <a:rPr lang="en-US" dirty="0" smtClean="0"/>
              <a:t>1. OR – A tweet is sarcastic if predicted as sarcastic by at least one 			     predictor. </a:t>
            </a:r>
          </a:p>
          <a:p>
            <a:r>
              <a:rPr lang="en-US" dirty="0" smtClean="0"/>
              <a:t>2,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– A tweet is sarcastic if predicted as sarcastic by </a:t>
            </a:r>
            <a:r>
              <a:rPr lang="en-US" dirty="0" smtClean="0"/>
              <a:t>both the  </a:t>
            </a:r>
            <a:r>
              <a:rPr lang="en-US" dirty="0"/>
              <a:t>			     </a:t>
            </a:r>
            <a:r>
              <a:rPr lang="en-US" dirty="0" smtClean="0"/>
              <a:t>predictors. </a:t>
            </a:r>
            <a:endParaRPr lang="en-US" dirty="0"/>
          </a:p>
          <a:p>
            <a:r>
              <a:rPr lang="en-US" dirty="0" smtClean="0"/>
              <a:t>3. Relaxed AND </a:t>
            </a:r>
            <a:r>
              <a:rPr lang="en-US" dirty="0"/>
              <a:t>– A tweet is sarcastic if predicted as sarcastic </a:t>
            </a:r>
            <a:r>
              <a:rPr lang="en-US" dirty="0" smtClean="0"/>
              <a:t>by both or if the historical tweets are not found then the result of contrast based predictor is considered.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02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452718"/>
            <a:ext cx="9144000" cy="1400530"/>
          </a:xfrm>
        </p:spPr>
        <p:txBody>
          <a:bodyPr/>
          <a:lstStyle/>
          <a:p>
            <a:pPr algn="ctr"/>
            <a:r>
              <a:rPr lang="en-US" sz="4400" dirty="0" smtClean="0"/>
              <a:t>Experimental Setup</a:t>
            </a: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7104" y="1455042"/>
            <a:ext cx="7992207" cy="51743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Test </a:t>
            </a:r>
            <a:r>
              <a:rPr lang="en-US" sz="2800" dirty="0"/>
              <a:t>tweets </a:t>
            </a:r>
            <a:r>
              <a:rPr lang="en-US" sz="2800" dirty="0" smtClean="0"/>
              <a:t> from  </a:t>
            </a:r>
            <a:r>
              <a:rPr lang="en-US" sz="2800" dirty="0" err="1"/>
              <a:t>Riloff</a:t>
            </a:r>
            <a:r>
              <a:rPr lang="en-US" sz="2800" dirty="0"/>
              <a:t> et al</a:t>
            </a:r>
            <a:r>
              <a:rPr lang="en-US" sz="2800" dirty="0" smtClean="0"/>
              <a:t>. (2013):  </a:t>
            </a:r>
            <a:r>
              <a:rPr lang="en-US" sz="2800" dirty="0"/>
              <a:t>total tweets , 506- Sarcastic tweets, 1771 - non-sarcastic tweets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For contrast-based predictor: Extracted </a:t>
            </a:r>
            <a:r>
              <a:rPr lang="en-US" sz="2800" dirty="0"/>
              <a:t>from 8000 ‘#sarcastic’ tweets.  442 phrases with implicit negative sentiment (no implicit  positive sentiment phrases because we extracted phrases from sarcastic </a:t>
            </a:r>
            <a:r>
              <a:rPr lang="en-US" sz="2800" dirty="0" smtClean="0"/>
              <a:t>tweets</a:t>
            </a:r>
          </a:p>
          <a:p>
            <a:endParaRPr lang="en-US" sz="2800" dirty="0" smtClean="0"/>
          </a:p>
          <a:p>
            <a:r>
              <a:rPr lang="en-US" sz="2800" dirty="0" smtClean="0"/>
              <a:t>For historical sentiment-based predictor: Wordlists from Pang et al (2004) and Mohammad et al (2013)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9099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452718"/>
            <a:ext cx="914400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Results (1/2)</a:t>
            </a:r>
            <a:endParaRPr lang="en-US" sz="4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1134785"/>
              </p:ext>
            </p:extLst>
          </p:nvPr>
        </p:nvGraphicFramePr>
        <p:xfrm>
          <a:off x="789709" y="2133407"/>
          <a:ext cx="7096991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286"/>
                <a:gridCol w="1526235"/>
                <a:gridCol w="1526235"/>
                <a:gridCol w="1526235"/>
              </a:tblGrid>
              <a:tr h="147935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rgbClr val="ABC9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Precision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rgbClr val="ABC9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Recall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rgbClr val="ABC9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F- Score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rgbClr val="ABC9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Best Reported value by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Riloff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et al(2013)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0.62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Only Historical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Tweet-based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0.791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0.8315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0.756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0.617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Relaxed – 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0.8435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0.826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16972" y="1427010"/>
            <a:ext cx="5902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Using Pang and Lee (2004) wordlist </a:t>
            </a:r>
            <a:endParaRPr lang="en-US" sz="2800" u="sng" dirty="0"/>
          </a:p>
        </p:txBody>
      </p:sp>
    </p:spTree>
    <p:extLst>
      <p:ext uri="{BB962C8B-B14F-4D97-AF65-F5344CB8AC3E}">
        <p14:creationId xmlns="" xmlns:p14="http://schemas.microsoft.com/office/powerpoint/2010/main" val="19974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452718"/>
            <a:ext cx="914400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smtClean="0"/>
              <a:t>Results (2/2)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732560" y="1433238"/>
            <a:ext cx="7678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Using Mohammad and Turney (2013) wordlist </a:t>
            </a:r>
            <a:endParaRPr lang="en-US" sz="2800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5318898"/>
              </p:ext>
            </p:extLst>
          </p:nvPr>
        </p:nvGraphicFramePr>
        <p:xfrm>
          <a:off x="789709" y="2133407"/>
          <a:ext cx="7096991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286"/>
                <a:gridCol w="1526235"/>
                <a:gridCol w="1526235"/>
                <a:gridCol w="1526235"/>
              </a:tblGrid>
              <a:tr h="147935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rgbClr val="ABC9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Precision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rgbClr val="ABC9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Recall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rgbClr val="ABC9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F- Score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rgbClr val="ABC9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Best Reported value by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Riloff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et al(2013)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0.62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Only Historical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Tweet-based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0.496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0.497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0.842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0.927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0.882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0.779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0.627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Relaxed – 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0.880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0.884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0.882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289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914" y="364795"/>
            <a:ext cx="3237578" cy="830959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Discussion (1/2)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7104" y="1195754"/>
            <a:ext cx="7992207" cy="5433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As the target phrases in our approach are NNP sequence  we were able to predict sarcasm in the following instances:- </a:t>
            </a:r>
          </a:p>
          <a:p>
            <a:r>
              <a:rPr lang="en-US" sz="2800" dirty="0" smtClean="0"/>
              <a:t>Tweets addressed to other users. By historical tweets we were able to find the relation between users and therefore sarcasm.</a:t>
            </a:r>
          </a:p>
          <a:p>
            <a:r>
              <a:rPr lang="en-US" sz="2800" dirty="0" smtClean="0"/>
              <a:t>Tweets referring to companies or organizations. </a:t>
            </a:r>
            <a:br>
              <a:rPr lang="en-US" sz="2800" dirty="0" smtClean="0"/>
            </a:br>
            <a:r>
              <a:rPr lang="en-US" sz="2800" dirty="0" smtClean="0"/>
              <a:t>Ex. Target tweet - “because Fox’s is well-balanced and objective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 smtClean="0"/>
              <a:t>”.    Historical Tweet – “Fox’s World cup streaming options are terrible.”</a:t>
            </a:r>
            <a:endParaRPr lang="en-US" sz="2800" dirty="0"/>
          </a:p>
          <a:p>
            <a:r>
              <a:rPr lang="en-US" sz="2800" dirty="0" smtClean="0"/>
              <a:t>Informal words and expressions were tagged as NNPs and thus from historical tweets we could extract the sentiment associated with it and hence predict sarcasm.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622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626"/>
            <a:ext cx="9144000" cy="1400530"/>
          </a:xfrm>
        </p:spPr>
        <p:txBody>
          <a:bodyPr/>
          <a:lstStyle/>
          <a:p>
            <a:pPr algn="ctr"/>
            <a:r>
              <a:rPr lang="en-US" sz="4400" dirty="0" smtClean="0"/>
              <a:t>Discussion (2/2)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861" y="1525379"/>
            <a:ext cx="6709906" cy="4594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Limitation of our approach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assumption that our historical tweet-based predictor makes is that the author has not been sarcastic about a target phrase </a:t>
            </a:r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dirty="0" smtClean="0"/>
              <a:t>past.</a:t>
            </a:r>
          </a:p>
          <a:p>
            <a:r>
              <a:rPr lang="en-US" sz="2800" dirty="0"/>
              <a:t> A twitter timeline may be </a:t>
            </a:r>
            <a:r>
              <a:rPr lang="en-US" sz="2800" dirty="0" smtClean="0"/>
              <a:t>private or twitter </a:t>
            </a:r>
            <a:r>
              <a:rPr lang="en-US" sz="2800" dirty="0"/>
              <a:t>handle name </a:t>
            </a:r>
            <a:r>
              <a:rPr lang="en-US" sz="2800" dirty="0" smtClean="0"/>
              <a:t>was changed or account </a:t>
            </a:r>
            <a:r>
              <a:rPr lang="en-US" sz="2800" dirty="0"/>
              <a:t>was </a:t>
            </a:r>
            <a:r>
              <a:rPr lang="en-US" sz="2800" dirty="0" smtClean="0"/>
              <a:t>deactivated.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976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Conclusion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We present a sarcasm detection approach based on a linguistic theory: context incongruity</a:t>
            </a:r>
          </a:p>
          <a:p>
            <a:r>
              <a:rPr lang="en-IN" dirty="0" smtClean="0"/>
              <a:t>Our features perform 5% over a baseline of unigrams for tweets, and 8% for discussion forum posts.</a:t>
            </a:r>
          </a:p>
          <a:p>
            <a:r>
              <a:rPr lang="en-IN" dirty="0" smtClean="0"/>
              <a:t>We also outperform two past works substantially.</a:t>
            </a:r>
          </a:p>
          <a:p>
            <a:r>
              <a:rPr lang="en-IN" dirty="0" smtClean="0"/>
              <a:t>We introduce the concept of</a:t>
            </a:r>
            <a:r>
              <a:rPr lang="en-IN" i="1" dirty="0" smtClean="0"/>
              <a:t> ‘looking beyond target text’ </a:t>
            </a:r>
            <a:r>
              <a:rPr lang="en-IN" dirty="0" smtClean="0"/>
              <a:t>for sarcasm detection using inter-sentential incongruity. </a:t>
            </a:r>
            <a:r>
              <a:rPr lang="en-IN" b="1" dirty="0" smtClean="0">
                <a:solidFill>
                  <a:srgbClr val="C00000"/>
                </a:solidFill>
              </a:rPr>
              <a:t>This promises to be an exciting future 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82F0-A562-47BA-A26B-270CA5266B4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How did we learn things?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The first time we turned a computer on</a:t>
            </a:r>
          </a:p>
          <a:p>
            <a:pPr lvl="1"/>
            <a:r>
              <a:rPr lang="en-IN" dirty="0" smtClean="0"/>
              <a:t>A teacher told me exactly which switch to press, the first time.</a:t>
            </a:r>
          </a:p>
          <a:p>
            <a:pPr lvl="1"/>
            <a:r>
              <a:rPr lang="en-IN" dirty="0" smtClean="0"/>
              <a:t>Later...?</a:t>
            </a:r>
            <a:endParaRPr lang="en-IN" dirty="0"/>
          </a:p>
          <a:p>
            <a:r>
              <a:rPr lang="en-IN" dirty="0" smtClean="0"/>
              <a:t>The first time I came to </a:t>
            </a:r>
            <a:r>
              <a:rPr lang="en-IN" dirty="0" err="1" smtClean="0"/>
              <a:t>Wagholi</a:t>
            </a:r>
            <a:r>
              <a:rPr lang="en-IN" dirty="0" smtClean="0"/>
              <a:t> </a:t>
            </a:r>
          </a:p>
          <a:p>
            <a:pPr>
              <a:buNone/>
            </a:pPr>
            <a:r>
              <a:rPr lang="en-IN" dirty="0" smtClean="0"/>
              <a:t>(in </a:t>
            </a:r>
            <a:r>
              <a:rPr lang="en-IN" dirty="0" smtClean="0"/>
              <a:t>2012)</a:t>
            </a:r>
          </a:p>
          <a:p>
            <a:pPr lvl="1"/>
            <a:r>
              <a:rPr lang="en-IN" dirty="0" smtClean="0"/>
              <a:t>Google maps or ...?</a:t>
            </a:r>
            <a:endParaRPr lang="en-IN" dirty="0"/>
          </a:p>
          <a:p>
            <a:r>
              <a:rPr lang="en-IN" dirty="0" smtClean="0"/>
              <a:t>The first time my father used Internet banking</a:t>
            </a:r>
          </a:p>
          <a:p>
            <a:pPr lvl="1"/>
            <a:r>
              <a:rPr lang="en-IN" dirty="0" smtClean="0"/>
              <a:t>Step-by-step: one feature at a time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796136" y="2492896"/>
            <a:ext cx="20882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30427" y="3356992"/>
            <a:ext cx="24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Tell me exactly what to do:</a:t>
            </a:r>
          </a:p>
          <a:p>
            <a:r>
              <a:rPr lang="en-IN" dirty="0" smtClean="0"/>
              <a:t>              </a:t>
            </a:r>
            <a:r>
              <a:rPr lang="en-IN" b="1" dirty="0" smtClean="0"/>
              <a:t>Programming</a:t>
            </a:r>
            <a:endParaRPr lang="en-IN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72000" y="4077072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52120" y="4077072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 will do a task based on</a:t>
            </a:r>
          </a:p>
          <a:p>
            <a:r>
              <a:rPr lang="en-IN" dirty="0" smtClean="0"/>
              <a:t>Similar tasks in the past: </a:t>
            </a:r>
            <a:r>
              <a:rPr lang="en-IN" b="1" dirty="0" smtClean="0"/>
              <a:t>Learning!</a:t>
            </a:r>
            <a:endParaRPr lang="en-IN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580112" y="5373216"/>
            <a:ext cx="20882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52120" y="6211669"/>
            <a:ext cx="318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I will learn each time I do</a:t>
            </a:r>
          </a:p>
          <a:p>
            <a:r>
              <a:rPr lang="en-IN" dirty="0" smtClean="0"/>
              <a:t>Something new: </a:t>
            </a:r>
            <a:r>
              <a:rPr lang="en-IN" b="1" dirty="0" smtClean="0"/>
              <a:t>Online learning!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Machine Learning: Definition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A </a:t>
            </a:r>
            <a:r>
              <a:rPr lang="en-IN" dirty="0"/>
              <a:t>set of methods that </a:t>
            </a:r>
            <a:r>
              <a:rPr lang="en-IN" dirty="0" smtClean="0"/>
              <a:t>can </a:t>
            </a:r>
            <a:r>
              <a:rPr lang="en-IN" b="1" dirty="0" smtClean="0"/>
              <a:t>automatically </a:t>
            </a:r>
            <a:r>
              <a:rPr lang="en-IN" b="1" dirty="0"/>
              <a:t>detect patterns </a:t>
            </a:r>
            <a:r>
              <a:rPr lang="en-IN" dirty="0"/>
              <a:t>in data, and then </a:t>
            </a:r>
            <a:r>
              <a:rPr lang="en-IN" b="1" dirty="0"/>
              <a:t>use the uncovered patterns to predict </a:t>
            </a:r>
            <a:r>
              <a:rPr lang="en-IN" b="1" dirty="0" smtClean="0"/>
              <a:t>future </a:t>
            </a:r>
            <a:r>
              <a:rPr lang="en-IN" dirty="0" smtClean="0"/>
              <a:t>data</a:t>
            </a:r>
            <a:r>
              <a:rPr lang="en-IN" dirty="0"/>
              <a:t>, or to </a:t>
            </a:r>
            <a:r>
              <a:rPr lang="en-IN" b="1" dirty="0"/>
              <a:t>perform other kinds of decision making</a:t>
            </a:r>
            <a:r>
              <a:rPr lang="en-IN" dirty="0"/>
              <a:t> under </a:t>
            </a:r>
            <a:r>
              <a:rPr lang="en-IN" dirty="0" smtClean="0"/>
              <a:t>uncertainty</a:t>
            </a:r>
          </a:p>
          <a:p>
            <a:pPr lvl="1"/>
            <a:r>
              <a:rPr lang="en-IN" dirty="0" smtClean="0"/>
              <a:t>Predict whether a given piece of news is related to Sports, Politics or </a:t>
            </a:r>
            <a:r>
              <a:rPr lang="en-IN" dirty="0" err="1" smtClean="0"/>
              <a:t>Bollywood</a:t>
            </a:r>
            <a:endParaRPr lang="en-IN" dirty="0" smtClean="0"/>
          </a:p>
          <a:p>
            <a:pPr lvl="1"/>
            <a:r>
              <a:rPr lang="en-IN" dirty="0" smtClean="0"/>
              <a:t>Decide whether you want to cross the traffic</a:t>
            </a:r>
          </a:p>
          <a:p>
            <a:endParaRPr lang="en-IN" dirty="0"/>
          </a:p>
          <a:p>
            <a:r>
              <a:rPr lang="en-IN" dirty="0" smtClean="0"/>
              <a:t>Can machines do what humans do, seamlessly?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Whose picture is this?</a:t>
            </a:r>
            <a:endParaRPr lang="en-IN" b="1" dirty="0"/>
          </a:p>
        </p:txBody>
      </p:sp>
      <p:pic>
        <p:nvPicPr>
          <p:cNvPr id="7" name="Content Placeholder 6" descr="ForEnglishCatLovers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4509120"/>
            <a:ext cx="2803164" cy="2154932"/>
          </a:xfrm>
        </p:spPr>
      </p:pic>
      <p:pic>
        <p:nvPicPr>
          <p:cNvPr id="1026" name="Picture 2" descr="https://s-media-cache-ak0.pinimg.com/originals/3d/19/e2/3d19e22f8fc92cdbd53337558220e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528392" cy="1985309"/>
          </a:xfrm>
          <a:prstGeom prst="rect">
            <a:avLst/>
          </a:prstGeom>
          <a:noFill/>
        </p:spPr>
      </p:pic>
      <p:pic>
        <p:nvPicPr>
          <p:cNvPr id="1028" name="Picture 4" descr="Cat - Photo #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4139952" cy="2587470"/>
          </a:xfrm>
          <a:prstGeom prst="rect">
            <a:avLst/>
          </a:prstGeom>
          <a:noFill/>
        </p:spPr>
      </p:pic>
      <p:pic>
        <p:nvPicPr>
          <p:cNvPr id="1030" name="Picture 6" descr="http://www.picturesof.net/_images_300/A_Black_and_White_Cartoon_Cat_with_Spooky_Eyes_Royalty_Free_Clipart_Picture_101026-025767-169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293096"/>
            <a:ext cx="2337855" cy="226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Whose picture is this?</a:t>
            </a:r>
            <a:endParaRPr lang="en-IN" b="1" dirty="0"/>
          </a:p>
        </p:txBody>
      </p:sp>
      <p:pic>
        <p:nvPicPr>
          <p:cNvPr id="24578" name="Picture 2" descr="http://www.thomryng.com/wp-content/uploads/2012/10/Common-Womb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4261149" cy="2130575"/>
          </a:xfrm>
          <a:prstGeom prst="rect">
            <a:avLst/>
          </a:prstGeom>
          <a:noFill/>
        </p:spPr>
      </p:pic>
      <p:pic>
        <p:nvPicPr>
          <p:cNvPr id="24580" name="Picture 4" descr="https://www.australiazoo.com.au/conservation/projects/wombats/images/chi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25144"/>
            <a:ext cx="2381250" cy="1590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16216" y="2204864"/>
            <a:ext cx="173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A “wombat”</a:t>
            </a:r>
            <a:endParaRPr lang="en-IN" sz="2400" dirty="0"/>
          </a:p>
        </p:txBody>
      </p:sp>
      <p:pic>
        <p:nvPicPr>
          <p:cNvPr id="24582" name="Picture 6" descr="http://static1.squarespace.com/static/5005afd7e4b0a6953320bf3f/t/528cfce6e4b0c1452601a558/1384971527352/4651364311_f505cc3cc3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221088"/>
            <a:ext cx="1758877" cy="23488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422108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A</a:t>
            </a:r>
            <a:endParaRPr lang="en-IN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4221088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Observed examples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We recognize an animal, when we have seen one!</a:t>
            </a:r>
            <a:endParaRPr lang="en-IN" sz="2800" u="sng" dirty="0" smtClean="0"/>
          </a:p>
          <a:p>
            <a:r>
              <a:rPr lang="en-IN" dirty="0" smtClean="0"/>
              <a:t>The basic source of information for any machine learning application: </a:t>
            </a:r>
            <a:r>
              <a:rPr lang="en-IN" b="1" dirty="0" smtClean="0"/>
              <a:t>“Training instances”</a:t>
            </a:r>
          </a:p>
          <a:p>
            <a:endParaRPr lang="en-IN" b="1" dirty="0" smtClean="0"/>
          </a:p>
          <a:p>
            <a:r>
              <a:rPr lang="en-IN" b="1" dirty="0" smtClean="0"/>
              <a:t>Example: </a:t>
            </a:r>
            <a:r>
              <a:rPr lang="en-IN" dirty="0" smtClean="0"/>
              <a:t>Text categorization</a:t>
            </a:r>
            <a:endParaRPr lang="en-IN" b="1" dirty="0" smtClean="0"/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pPr lvl="1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67544" y="4221088"/>
            <a:ext cx="244827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The Leader of Opposition slammed the current policy of the Government.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619672" y="5589240"/>
            <a:ext cx="1584176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Politics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4221088"/>
            <a:ext cx="244827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Australia won the Cricket World Cup in Melbourne this morning.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355976" y="5589240"/>
            <a:ext cx="1584176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Sports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2160" y="4221088"/>
            <a:ext cx="244827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/>
              <a:t>Kangana</a:t>
            </a:r>
            <a:r>
              <a:rPr lang="en-IN" dirty="0" smtClean="0"/>
              <a:t> </a:t>
            </a:r>
            <a:r>
              <a:rPr lang="en-IN" dirty="0" err="1" smtClean="0"/>
              <a:t>Ranaut</a:t>
            </a:r>
            <a:r>
              <a:rPr lang="en-IN" dirty="0" smtClean="0"/>
              <a:t> won the award for the Best Female Actor last week.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7164288" y="5589240"/>
            <a:ext cx="1584176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>
                <a:solidFill>
                  <a:schemeClr val="tx1"/>
                </a:solidFill>
              </a:rPr>
              <a:t>Bollywood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2221</Words>
  <Application>Microsoft Office PowerPoint</Application>
  <PresentationFormat>On-screen Show (4:3)</PresentationFormat>
  <Paragraphs>365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1_Office Theme</vt:lpstr>
      <vt:lpstr>2_Office Theme</vt:lpstr>
      <vt:lpstr>Applications of Text Analytics: Drunk-texting and Sarcasm</vt:lpstr>
      <vt:lpstr>Text Analytics</vt:lpstr>
      <vt:lpstr>Humans learn all the time</vt:lpstr>
      <vt:lpstr>The story of my year-old nephew</vt:lpstr>
      <vt:lpstr>How did we learn things?</vt:lpstr>
      <vt:lpstr>Machine Learning: Definition</vt:lpstr>
      <vt:lpstr>Whose picture is this?</vt:lpstr>
      <vt:lpstr>Whose picture is this?</vt:lpstr>
      <vt:lpstr>Observed examples</vt:lpstr>
      <vt:lpstr>A typical ML pipeline</vt:lpstr>
      <vt:lpstr>Two types of learning</vt:lpstr>
      <vt:lpstr>Classification</vt:lpstr>
      <vt:lpstr>A Computational Approach to Automatic Prediction of  Drunk-Texting</vt:lpstr>
      <vt:lpstr>Goal</vt:lpstr>
      <vt:lpstr>Motivation</vt:lpstr>
      <vt:lpstr>Methodology</vt:lpstr>
      <vt:lpstr>Experiment Setup</vt:lpstr>
      <vt:lpstr>Results (1/2): Which features work best?</vt:lpstr>
      <vt:lpstr>Results (2/2): What are the top stylistic features for drunk texting?</vt:lpstr>
      <vt:lpstr>A human evaluation</vt:lpstr>
      <vt:lpstr>Conclusion</vt:lpstr>
      <vt:lpstr>Computational Sarcasm</vt:lpstr>
      <vt:lpstr>Motivation (1/3)</vt:lpstr>
      <vt:lpstr>Motivation (2/3)</vt:lpstr>
      <vt:lpstr>Motivation (3/3)</vt:lpstr>
      <vt:lpstr>Is sarcasm really a challenge?: Linguistic perspective</vt:lpstr>
      <vt:lpstr>Is sarcasm really a challenge?: Computational perspective</vt:lpstr>
      <vt:lpstr>What is computational sarcasm?</vt:lpstr>
      <vt:lpstr>Literature Survey in sarcasm detection</vt:lpstr>
      <vt:lpstr>Goal</vt:lpstr>
      <vt:lpstr>Context Incongruity</vt:lpstr>
      <vt:lpstr>Two ‘degrees’ of incongruity</vt:lpstr>
      <vt:lpstr>Feature Set</vt:lpstr>
      <vt:lpstr>Datasets</vt:lpstr>
      <vt:lpstr>Results</vt:lpstr>
      <vt:lpstr>Inter-sentential incongruity</vt:lpstr>
      <vt:lpstr>There may not always be ‘incongruity’ in the target tweet!</vt:lpstr>
      <vt:lpstr>How we do it?</vt:lpstr>
      <vt:lpstr>Architecture</vt:lpstr>
      <vt:lpstr>Slide 40</vt:lpstr>
      <vt:lpstr>Historical Tweets</vt:lpstr>
      <vt:lpstr>Slide 42</vt:lpstr>
      <vt:lpstr>Integrator</vt:lpstr>
      <vt:lpstr>Experimental Setup</vt:lpstr>
      <vt:lpstr>Slide 45</vt:lpstr>
      <vt:lpstr>Slide 46</vt:lpstr>
      <vt:lpstr>Discussion (1/2)</vt:lpstr>
      <vt:lpstr>Discussion (2/2)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Joshi</dc:creator>
  <cp:lastModifiedBy>Joshi</cp:lastModifiedBy>
  <cp:revision>5</cp:revision>
  <dcterms:created xsi:type="dcterms:W3CDTF">2016-02-14T17:22:30Z</dcterms:created>
  <dcterms:modified xsi:type="dcterms:W3CDTF">2016-02-17T19:19:23Z</dcterms:modified>
</cp:coreProperties>
</file>