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2" r:id="rId5"/>
    <p:sldId id="261" r:id="rId6"/>
    <p:sldId id="260" r:id="rId7"/>
    <p:sldId id="263" r:id="rId8"/>
    <p:sldId id="264" r:id="rId9"/>
    <p:sldId id="265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4" autoAdjust="0"/>
    <p:restoredTop sz="94343" autoAdjust="0"/>
  </p:normalViewPr>
  <p:slideViewPr>
    <p:cSldViewPr snapToGrid="0">
      <p:cViewPr>
        <p:scale>
          <a:sx n="66" d="100"/>
          <a:sy n="66" d="100"/>
        </p:scale>
        <p:origin x="834" y="132"/>
      </p:cViewPr>
      <p:guideLst/>
    </p:cSldViewPr>
  </p:slideViewPr>
  <p:outlineViewPr>
    <p:cViewPr>
      <p:scale>
        <a:sx n="33" d="100"/>
        <a:sy n="33" d="100"/>
      </p:scale>
      <p:origin x="0" y="-502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6361D-5F00-4C2A-AED8-9398706CE833}" type="datetimeFigureOut">
              <a:rPr lang="en-IN" smtClean="0"/>
              <a:t>09-02-2021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CBA8DF-BAB0-4F81-AB51-2391D90A65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2682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BA8DF-BAB0-4F81-AB51-2391D90A6590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5022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BA8DF-BAB0-4F81-AB51-2391D90A6590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2952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BA8DF-BAB0-4F81-AB51-2391D90A6590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309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BA8DF-BAB0-4F81-AB51-2391D90A6590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3994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BA8DF-BAB0-4F81-AB51-2391D90A6590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95583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BA8DF-BAB0-4F81-AB51-2391D90A6590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01128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BA8DF-BAB0-4F81-AB51-2391D90A6590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4847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BA8DF-BAB0-4F81-AB51-2391D90A6590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3715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1B65-9910-44C9-9727-8C6A7E7959F9}" type="datetimeFigureOut">
              <a:rPr lang="en-IN" smtClean="0"/>
              <a:t>09-02-2021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7B03-B3DC-4A75-9C47-ECC1CE46A5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2947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1B65-9910-44C9-9727-8C6A7E7959F9}" type="datetimeFigureOut">
              <a:rPr lang="en-IN" smtClean="0"/>
              <a:t>09-02-2021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7B03-B3DC-4A75-9C47-ECC1CE46A5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4513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1B65-9910-44C9-9727-8C6A7E7959F9}" type="datetimeFigureOut">
              <a:rPr lang="en-IN" smtClean="0"/>
              <a:t>09-02-2021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7B03-B3DC-4A75-9C47-ECC1CE46A5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8658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1B65-9910-44C9-9727-8C6A7E7959F9}" type="datetimeFigureOut">
              <a:rPr lang="en-IN" smtClean="0"/>
              <a:t>09-02-2021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7B03-B3DC-4A75-9C47-ECC1CE46A5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2432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1B65-9910-44C9-9727-8C6A7E7959F9}" type="datetimeFigureOut">
              <a:rPr lang="en-IN" smtClean="0"/>
              <a:t>09-02-2021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7B03-B3DC-4A75-9C47-ECC1CE46A5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5096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1B65-9910-44C9-9727-8C6A7E7959F9}" type="datetimeFigureOut">
              <a:rPr lang="en-IN" smtClean="0"/>
              <a:t>09-02-2021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7B03-B3DC-4A75-9C47-ECC1CE46A5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8618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1B65-9910-44C9-9727-8C6A7E7959F9}" type="datetimeFigureOut">
              <a:rPr lang="en-IN" smtClean="0"/>
              <a:t>09-02-2021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7B03-B3DC-4A75-9C47-ECC1CE46A5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0408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1B65-9910-44C9-9727-8C6A7E7959F9}" type="datetimeFigureOut">
              <a:rPr lang="en-IN" smtClean="0"/>
              <a:t>09-02-2021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7B03-B3DC-4A75-9C47-ECC1CE46A5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209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1B65-9910-44C9-9727-8C6A7E7959F9}" type="datetimeFigureOut">
              <a:rPr lang="en-IN" smtClean="0"/>
              <a:t>09-02-2021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7B03-B3DC-4A75-9C47-ECC1CE46A5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4992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1B65-9910-44C9-9727-8C6A7E7959F9}" type="datetimeFigureOut">
              <a:rPr lang="en-IN" smtClean="0"/>
              <a:t>09-02-2021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7B03-B3DC-4A75-9C47-ECC1CE46A5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1801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1B65-9910-44C9-9727-8C6A7E7959F9}" type="datetimeFigureOut">
              <a:rPr lang="en-IN" smtClean="0"/>
              <a:t>09-02-2021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7B03-B3DC-4A75-9C47-ECC1CE46A5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7048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31B65-9910-44C9-9727-8C6A7E7959F9}" type="datetimeFigureOut">
              <a:rPr lang="en-IN" smtClean="0"/>
              <a:t>09-02-2021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57B03-B3DC-4A75-9C47-ECC1CE46A5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696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s.csail.mit.edu/tds/papers/Jensen/burnspaper.pdf" TargetMode="External"/><Relationship Id="rId2" Type="http://schemas.openxmlformats.org/officeDocument/2006/relationships/hyperlink" Target="https://ocw.mit.edu/courses/electrical-engineering-and-computer-science/6-852j-distributed-algorithms-fall-2009/lecture-notes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1932" y="0"/>
            <a:ext cx="9144000" cy="1315403"/>
          </a:xfrm>
        </p:spPr>
        <p:txBody>
          <a:bodyPr/>
          <a:lstStyle/>
          <a:p>
            <a:r>
              <a:rPr lang="en-IN" dirty="0" smtClean="0">
                <a:solidFill>
                  <a:srgbClr val="FF0000"/>
                </a:solidFill>
                <a:latin typeface="Algerian" panose="04020705040A02060702" pitchFamily="82" charset="0"/>
              </a:rPr>
              <a:t>Burns' algorithm</a:t>
            </a:r>
            <a:endParaRPr lang="en-IN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1052" y="1689666"/>
            <a:ext cx="979278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 smtClean="0"/>
              <a:t>			Presented By:</a:t>
            </a:r>
          </a:p>
          <a:p>
            <a:r>
              <a:rPr lang="en-IN" sz="2800" b="1" dirty="0" smtClean="0">
                <a:solidFill>
                  <a:schemeClr val="accent1">
                    <a:lumMod val="50000"/>
                  </a:schemeClr>
                </a:solidFill>
              </a:rPr>
              <a:t>		   Shubham Raju Chaudhari</a:t>
            </a:r>
          </a:p>
          <a:p>
            <a:r>
              <a:rPr lang="en-IN" sz="28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IN" sz="2800" dirty="0" smtClean="0">
                <a:solidFill>
                  <a:schemeClr val="accent1">
                    <a:lumMod val="50000"/>
                  </a:schemeClr>
                </a:solidFill>
              </a:rPr>
              <a:t>		  </a:t>
            </a:r>
            <a:r>
              <a:rPr lang="en-IN" sz="2800" dirty="0" smtClean="0">
                <a:solidFill>
                  <a:srgbClr val="92D050"/>
                </a:solidFill>
              </a:rPr>
              <a:t>203050093</a:t>
            </a:r>
            <a:endParaRPr lang="en-IN" sz="2800" dirty="0">
              <a:solidFill>
                <a:srgbClr val="92D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01932" y="3696789"/>
            <a:ext cx="98406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 smtClean="0"/>
              <a:t>      CS 766 Analysis of Concurrent Programs</a:t>
            </a:r>
            <a:endParaRPr lang="en-IN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4049486" y="4765193"/>
            <a:ext cx="3840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	</a:t>
            </a:r>
            <a:r>
              <a:rPr lang="en-IN" sz="2800" b="1" dirty="0" smtClean="0"/>
              <a:t>Instructor</a:t>
            </a:r>
          </a:p>
          <a:p>
            <a:r>
              <a:rPr lang="en-IN" sz="2800" b="1" dirty="0" smtClean="0"/>
              <a:t>Prof.  Ashutosh Gupta</a:t>
            </a:r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val="258326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931"/>
            <a:ext cx="5181600" cy="679904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Bounded waiting:-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68" y="1198607"/>
            <a:ext cx="3929018" cy="533282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sz="2400" dirty="0" smtClean="0"/>
              <a:t>Process 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rgbClr val="FF0000"/>
                </a:solidFill>
              </a:rPr>
              <a:t>L</a:t>
            </a:r>
            <a:r>
              <a:rPr lang="en-IN" sz="2400" dirty="0" smtClean="0"/>
              <a:t>: flag(</a:t>
            </a:r>
            <a:r>
              <a:rPr lang="en-IN" sz="2400" dirty="0" err="1" smtClean="0"/>
              <a:t>i</a:t>
            </a:r>
            <a:r>
              <a:rPr lang="en-IN" sz="2400" dirty="0" smtClean="0"/>
              <a:t>) := 0 </a:t>
            </a:r>
          </a:p>
          <a:p>
            <a:pPr marL="0" indent="0">
              <a:buNone/>
            </a:pPr>
            <a:r>
              <a:rPr lang="en-IN" sz="2400" dirty="0" smtClean="0"/>
              <a:t>for j in {1,..,i-1} do </a:t>
            </a:r>
          </a:p>
          <a:p>
            <a:pPr marL="0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if flag(j) = 1 then </a:t>
            </a:r>
            <a:r>
              <a:rPr lang="en-IN" sz="2400" dirty="0" smtClean="0">
                <a:solidFill>
                  <a:srgbClr val="FF0000"/>
                </a:solidFill>
              </a:rPr>
              <a:t>go to L </a:t>
            </a:r>
          </a:p>
          <a:p>
            <a:pPr marL="0" indent="0">
              <a:buNone/>
            </a:pPr>
            <a:r>
              <a:rPr lang="en-IN" sz="2400" dirty="0" smtClean="0"/>
              <a:t>flag(</a:t>
            </a:r>
            <a:r>
              <a:rPr lang="en-IN" sz="2400" dirty="0" err="1" smtClean="0"/>
              <a:t>i</a:t>
            </a:r>
            <a:r>
              <a:rPr lang="en-IN" sz="2400" dirty="0" smtClean="0"/>
              <a:t>) := 1</a:t>
            </a:r>
          </a:p>
          <a:p>
            <a:pPr marL="0" indent="0">
              <a:buNone/>
            </a:pPr>
            <a:r>
              <a:rPr lang="en-IN" sz="2400" dirty="0" smtClean="0"/>
              <a:t>for j in {1,…,i-1} do </a:t>
            </a:r>
          </a:p>
          <a:p>
            <a:pPr marL="0" indent="0">
              <a:buNone/>
            </a:pPr>
            <a:r>
              <a:rPr lang="en-IN" sz="2400" dirty="0" smtClean="0"/>
              <a:t>      if flag(j) = 1 then </a:t>
            </a:r>
            <a:r>
              <a:rPr lang="en-IN" sz="2400" dirty="0" smtClean="0">
                <a:solidFill>
                  <a:srgbClr val="FF0000"/>
                </a:solidFill>
              </a:rPr>
              <a:t>go to L 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rgbClr val="FF0000"/>
                </a:solidFill>
              </a:rPr>
              <a:t>M</a:t>
            </a:r>
            <a:r>
              <a:rPr lang="en-IN" sz="2400" dirty="0" smtClean="0"/>
              <a:t>: for j {i+1,…,n} do</a:t>
            </a:r>
          </a:p>
          <a:p>
            <a:pPr marL="0" indent="0">
              <a:buNone/>
            </a:pPr>
            <a:r>
              <a:rPr lang="en-IN" sz="2400" dirty="0" smtClean="0"/>
              <a:t>        if flag(j) = 1 then </a:t>
            </a:r>
            <a:r>
              <a:rPr lang="en-IN" sz="2400" dirty="0" smtClean="0">
                <a:solidFill>
                  <a:srgbClr val="FF0000"/>
                </a:solidFill>
              </a:rPr>
              <a:t>go to M 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FF0000"/>
                </a:solidFill>
              </a:rPr>
              <a:t>	</a:t>
            </a:r>
            <a:endParaRPr lang="en-IN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2400" dirty="0">
                <a:solidFill>
                  <a:srgbClr val="FF0000"/>
                </a:solidFill>
              </a:rPr>
              <a:t>	</a:t>
            </a:r>
            <a:r>
              <a:rPr lang="en-IN" sz="2400" dirty="0" err="1" smtClean="0">
                <a:solidFill>
                  <a:srgbClr val="FF0000"/>
                </a:solidFill>
              </a:rPr>
              <a:t>Crit</a:t>
            </a:r>
            <a:r>
              <a:rPr lang="en-IN" sz="2400" dirty="0" smtClean="0">
                <a:solidFill>
                  <a:srgbClr val="FF0000"/>
                </a:solidFill>
              </a:rPr>
              <a:t>(</a:t>
            </a:r>
            <a:r>
              <a:rPr lang="en-IN" sz="2400" dirty="0" err="1" smtClean="0">
                <a:solidFill>
                  <a:srgbClr val="FF0000"/>
                </a:solidFill>
              </a:rPr>
              <a:t>i</a:t>
            </a:r>
            <a:r>
              <a:rPr lang="en-IN" sz="2400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rgbClr val="FF0000"/>
                </a:solidFill>
              </a:rPr>
              <a:t>Exit(</a:t>
            </a:r>
            <a:r>
              <a:rPr lang="en-IN" sz="2400" dirty="0" err="1" smtClean="0">
                <a:solidFill>
                  <a:srgbClr val="FF0000"/>
                </a:solidFill>
              </a:rPr>
              <a:t>i</a:t>
            </a:r>
            <a:r>
              <a:rPr lang="en-IN" sz="2400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FF0000"/>
                </a:solidFill>
              </a:rPr>
              <a:t>	</a:t>
            </a:r>
            <a:r>
              <a:rPr lang="en-IN" sz="2400" dirty="0" smtClean="0"/>
              <a:t>Flag(</a:t>
            </a:r>
            <a:r>
              <a:rPr lang="en-IN" sz="2400" dirty="0" err="1" smtClean="0"/>
              <a:t>i</a:t>
            </a:r>
            <a:r>
              <a:rPr lang="en-IN" sz="2400" dirty="0" smtClean="0"/>
              <a:t>)=0</a:t>
            </a:r>
          </a:p>
          <a:p>
            <a:pPr marL="0" indent="0">
              <a:buNone/>
            </a:pPr>
            <a:endParaRPr lang="en-IN" sz="2400" dirty="0" smtClean="0"/>
          </a:p>
          <a:p>
            <a:pPr marL="0" indent="0">
              <a:buNone/>
            </a:pPr>
            <a:endParaRPr lang="en-IN" sz="2400" dirty="0">
              <a:solidFill>
                <a:srgbClr val="FF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962400" y="769382"/>
            <a:ext cx="0" cy="55742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324350" y="552450"/>
            <a:ext cx="691515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Suppose P1 ,P2 ,P3 are contenders.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P1 set its flag=1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Since P2,P3 gets stuck at L only with flag =0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Suppose P1 came out and set its flag=0 now P2 will enter into CS.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Now suppose P1 comes again and set its flag =1 , P3 again stuck and go back to L.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P3 starve here.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endParaRPr lang="en-IN" dirty="0" smtClean="0"/>
          </a:p>
          <a:p>
            <a:pPr marL="342900" indent="-342900">
              <a:buAutoNum type="arabicPeriod"/>
            </a:pPr>
            <a:endParaRPr lang="en-IN" dirty="0"/>
          </a:p>
          <a:p>
            <a:endParaRPr lang="en-IN" sz="2800" b="1" i="1" dirty="0" smtClean="0">
              <a:solidFill>
                <a:srgbClr val="FF0000"/>
              </a:solidFill>
            </a:endParaRPr>
          </a:p>
          <a:p>
            <a:r>
              <a:rPr lang="en-IN" sz="2800" b="1" i="1" dirty="0" smtClean="0">
                <a:solidFill>
                  <a:srgbClr val="FF0000"/>
                </a:solidFill>
              </a:rPr>
              <a:t>Bounded Waiting not possible……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endParaRPr lang="en-IN" dirty="0" smtClean="0"/>
          </a:p>
          <a:p>
            <a:r>
              <a:rPr lang="en-IN" dirty="0" smtClean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6504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7700" y="971550"/>
            <a:ext cx="1083945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b="1" dirty="0" smtClean="0">
                <a:solidFill>
                  <a:srgbClr val="FF0000"/>
                </a:solidFill>
              </a:rPr>
              <a:t>References:-</a:t>
            </a:r>
          </a:p>
          <a:p>
            <a:endParaRPr lang="en-IN" sz="3600" b="1" dirty="0">
              <a:solidFill>
                <a:srgbClr val="FF000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IN" sz="2800" dirty="0" smtClean="0">
                <a:hlinkClick r:id="rId2"/>
              </a:rPr>
              <a:t>https://ocw.mit.edu/courses/electrical-engineering-and-computer-science/6-852j-distributed-algorithms-fall-2009/lecture-notes/</a:t>
            </a:r>
            <a:endParaRPr lang="en-IN" sz="2800" dirty="0" smtClean="0"/>
          </a:p>
          <a:p>
            <a:pPr marL="742950" indent="-742950">
              <a:buFont typeface="+mj-lt"/>
              <a:buAutoNum type="arabicPeriod"/>
            </a:pPr>
            <a:endParaRPr lang="en-IN" sz="2800" dirty="0"/>
          </a:p>
          <a:p>
            <a:pPr marL="742950" indent="-742950">
              <a:buFont typeface="+mj-lt"/>
              <a:buAutoNum type="arabicPeriod"/>
            </a:pPr>
            <a:r>
              <a:rPr lang="en-IN" sz="2800" dirty="0" smtClean="0">
                <a:hlinkClick r:id="rId3"/>
              </a:rPr>
              <a:t>http://groups.csail.mit.edu/tds/papers/Jensen/burnspaper.pdf</a:t>
            </a:r>
            <a:endParaRPr lang="en-IN" sz="2800" dirty="0" smtClean="0"/>
          </a:p>
          <a:p>
            <a:pPr marL="742950" indent="-742950">
              <a:buFont typeface="+mj-lt"/>
              <a:buAutoNum type="arabicPeriod"/>
            </a:pP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85828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0450" y="2762250"/>
            <a:ext cx="96202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6000" b="1" i="1" dirty="0" smtClean="0"/>
              <a:t>Thank  You!!!</a:t>
            </a:r>
            <a:endParaRPr lang="en-IN" sz="6000" b="1" i="1" dirty="0"/>
          </a:p>
        </p:txBody>
      </p:sp>
    </p:spTree>
    <p:extLst>
      <p:ext uri="{BB962C8B-B14F-4D97-AF65-F5344CB8AC3E}">
        <p14:creationId xmlns:p14="http://schemas.microsoft.com/office/powerpoint/2010/main" val="403339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Plan:-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79232"/>
          </a:xfrm>
        </p:spPr>
        <p:txBody>
          <a:bodyPr/>
          <a:lstStyle/>
          <a:p>
            <a:r>
              <a:rPr lang="en-IN" dirty="0" smtClean="0"/>
              <a:t>Burns Algorithm</a:t>
            </a:r>
          </a:p>
          <a:p>
            <a:pPr lvl="1"/>
            <a:r>
              <a:rPr lang="en-IN" dirty="0" smtClean="0"/>
              <a:t>Correctness of algorithm (Mutual Exclusion)</a:t>
            </a:r>
          </a:p>
          <a:p>
            <a:pPr lvl="1"/>
            <a:r>
              <a:rPr lang="en-IN" dirty="0" smtClean="0"/>
              <a:t>Progress</a:t>
            </a:r>
          </a:p>
          <a:p>
            <a:pPr lvl="1"/>
            <a:r>
              <a:rPr lang="en-IN" dirty="0" smtClean="0"/>
              <a:t> Deadlock</a:t>
            </a:r>
          </a:p>
          <a:p>
            <a:pPr lvl="1"/>
            <a:r>
              <a:rPr lang="en-IN" dirty="0" smtClean="0">
                <a:solidFill>
                  <a:srgbClr val="FF0000"/>
                </a:solidFill>
              </a:rPr>
              <a:t>Limitation</a:t>
            </a:r>
          </a:p>
          <a:p>
            <a:pPr lvl="2"/>
            <a:r>
              <a:rPr lang="en-IN" sz="2400" dirty="0" smtClean="0">
                <a:solidFill>
                  <a:schemeClr val="accent1">
                    <a:lumMod val="50000"/>
                  </a:schemeClr>
                </a:solidFill>
              </a:rPr>
              <a:t>No Lockout freedom</a:t>
            </a:r>
          </a:p>
          <a:p>
            <a:pPr lvl="2"/>
            <a:r>
              <a:rPr lang="en-IN" sz="2400" smtClean="0">
                <a:solidFill>
                  <a:schemeClr val="accent1">
                    <a:lumMod val="50000"/>
                  </a:schemeClr>
                </a:solidFill>
              </a:rPr>
              <a:t>Bounded waiting</a:t>
            </a:r>
            <a:endParaRPr lang="en-IN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7100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931"/>
            <a:ext cx="10515600" cy="679904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Algorithm:-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68" y="1198607"/>
            <a:ext cx="10515600" cy="533282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sz="2400" dirty="0" smtClean="0"/>
              <a:t>Process 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rgbClr val="FF0000"/>
                </a:solidFill>
              </a:rPr>
              <a:t>L</a:t>
            </a:r>
            <a:r>
              <a:rPr lang="en-IN" sz="2400" dirty="0" smtClean="0"/>
              <a:t>: flag(</a:t>
            </a:r>
            <a:r>
              <a:rPr lang="en-IN" sz="2400" dirty="0" err="1" smtClean="0"/>
              <a:t>i</a:t>
            </a:r>
            <a:r>
              <a:rPr lang="en-IN" sz="2400" dirty="0" smtClean="0"/>
              <a:t>) := 0 </a:t>
            </a:r>
          </a:p>
          <a:p>
            <a:pPr marL="0" indent="0">
              <a:buNone/>
            </a:pPr>
            <a:r>
              <a:rPr lang="en-IN" sz="2400" dirty="0" smtClean="0"/>
              <a:t>for j in {1,..,i-1} do </a:t>
            </a:r>
          </a:p>
          <a:p>
            <a:pPr marL="0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if flag(j) = 1 then </a:t>
            </a:r>
            <a:r>
              <a:rPr lang="en-IN" sz="2400" dirty="0" smtClean="0">
                <a:solidFill>
                  <a:srgbClr val="FF0000"/>
                </a:solidFill>
              </a:rPr>
              <a:t>go to L </a:t>
            </a:r>
          </a:p>
          <a:p>
            <a:pPr marL="0" indent="0">
              <a:buNone/>
            </a:pPr>
            <a:r>
              <a:rPr lang="en-IN" sz="2400" dirty="0" smtClean="0"/>
              <a:t>flag(</a:t>
            </a:r>
            <a:r>
              <a:rPr lang="en-IN" sz="2400" dirty="0" err="1" smtClean="0"/>
              <a:t>i</a:t>
            </a:r>
            <a:r>
              <a:rPr lang="en-IN" sz="2400" dirty="0" smtClean="0"/>
              <a:t>) := 1</a:t>
            </a:r>
          </a:p>
          <a:p>
            <a:pPr marL="0" indent="0">
              <a:buNone/>
            </a:pPr>
            <a:r>
              <a:rPr lang="en-IN" sz="2400" dirty="0" smtClean="0"/>
              <a:t>for j in {1,…,i-1} do </a:t>
            </a:r>
          </a:p>
          <a:p>
            <a:pPr marL="0" indent="0">
              <a:buNone/>
            </a:pPr>
            <a:r>
              <a:rPr lang="en-IN" sz="2400" dirty="0" smtClean="0"/>
              <a:t>      if flag(j) = 1 then </a:t>
            </a:r>
            <a:r>
              <a:rPr lang="en-IN" sz="2400" dirty="0" smtClean="0">
                <a:solidFill>
                  <a:srgbClr val="FF0000"/>
                </a:solidFill>
              </a:rPr>
              <a:t>go to L 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rgbClr val="FF0000"/>
                </a:solidFill>
              </a:rPr>
              <a:t>M</a:t>
            </a:r>
            <a:r>
              <a:rPr lang="en-IN" sz="2400" dirty="0" smtClean="0"/>
              <a:t>: for j {i+1,…,n} do</a:t>
            </a:r>
          </a:p>
          <a:p>
            <a:pPr marL="0" indent="0">
              <a:buNone/>
            </a:pPr>
            <a:r>
              <a:rPr lang="en-IN" sz="2400" dirty="0" smtClean="0"/>
              <a:t>        if flag(j) = 1 then </a:t>
            </a:r>
            <a:r>
              <a:rPr lang="en-IN" sz="2400" dirty="0" smtClean="0">
                <a:solidFill>
                  <a:srgbClr val="FF0000"/>
                </a:solidFill>
              </a:rPr>
              <a:t>go to M 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FF0000"/>
                </a:solidFill>
              </a:rPr>
              <a:t>	</a:t>
            </a:r>
            <a:endParaRPr lang="en-IN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2400" dirty="0">
                <a:solidFill>
                  <a:srgbClr val="FF0000"/>
                </a:solidFill>
              </a:rPr>
              <a:t>	</a:t>
            </a:r>
            <a:r>
              <a:rPr lang="en-IN" sz="2400" dirty="0" err="1" smtClean="0">
                <a:solidFill>
                  <a:srgbClr val="FF0000"/>
                </a:solidFill>
              </a:rPr>
              <a:t>Crit</a:t>
            </a:r>
            <a:r>
              <a:rPr lang="en-IN" sz="2400" dirty="0" smtClean="0">
                <a:solidFill>
                  <a:srgbClr val="FF0000"/>
                </a:solidFill>
              </a:rPr>
              <a:t>(</a:t>
            </a:r>
            <a:r>
              <a:rPr lang="en-IN" sz="2400" dirty="0" err="1" smtClean="0">
                <a:solidFill>
                  <a:srgbClr val="FF0000"/>
                </a:solidFill>
              </a:rPr>
              <a:t>i</a:t>
            </a:r>
            <a:r>
              <a:rPr lang="en-IN" sz="2400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rgbClr val="FF0000"/>
                </a:solidFill>
              </a:rPr>
              <a:t>Exit(</a:t>
            </a:r>
            <a:r>
              <a:rPr lang="en-IN" sz="2400" dirty="0" err="1" smtClean="0">
                <a:solidFill>
                  <a:srgbClr val="FF0000"/>
                </a:solidFill>
              </a:rPr>
              <a:t>i</a:t>
            </a:r>
            <a:r>
              <a:rPr lang="en-IN" sz="2400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FF0000"/>
                </a:solidFill>
              </a:rPr>
              <a:t>	</a:t>
            </a:r>
            <a:r>
              <a:rPr lang="en-IN" sz="2400" dirty="0" smtClean="0"/>
              <a:t>Flag(</a:t>
            </a:r>
            <a:r>
              <a:rPr lang="en-IN" sz="2400" dirty="0" err="1" smtClean="0"/>
              <a:t>i</a:t>
            </a:r>
            <a:r>
              <a:rPr lang="en-IN" sz="2400" dirty="0" smtClean="0"/>
              <a:t>)=0</a:t>
            </a:r>
          </a:p>
          <a:p>
            <a:pPr marL="0" indent="0">
              <a:buNone/>
            </a:pPr>
            <a:endParaRPr lang="en-IN" sz="2400" dirty="0" smtClean="0"/>
          </a:p>
          <a:p>
            <a:pPr marL="0" indent="0">
              <a:buNone/>
            </a:pPr>
            <a:endParaRPr lang="en-IN" sz="24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80114" y="1088571"/>
            <a:ext cx="692331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Each process goes through 3 loops, sequentially: </a:t>
            </a:r>
          </a:p>
          <a:p>
            <a:r>
              <a:rPr lang="en-IN" sz="2400" dirty="0" smtClean="0"/>
              <a:t>1. Check flags of processes with smaller indices. </a:t>
            </a:r>
          </a:p>
          <a:p>
            <a:endParaRPr lang="en-IN" sz="2400" dirty="0" smtClean="0"/>
          </a:p>
          <a:p>
            <a:r>
              <a:rPr lang="en-IN" sz="2400" dirty="0" smtClean="0"/>
              <a:t>2. Check flags of processes with smaller indices. </a:t>
            </a:r>
          </a:p>
          <a:p>
            <a:endParaRPr lang="en-IN" sz="2400" dirty="0"/>
          </a:p>
          <a:p>
            <a:r>
              <a:rPr lang="en-IN" sz="2400" dirty="0" smtClean="0"/>
              <a:t>3. Check flags of processes with larger indices.</a:t>
            </a:r>
          </a:p>
          <a:p>
            <a:endParaRPr lang="en-IN" sz="2400" dirty="0"/>
          </a:p>
          <a:p>
            <a:r>
              <a:rPr lang="en-IN" sz="2400" dirty="0" smtClean="0"/>
              <a:t> • If it passes all tests  </a:t>
            </a:r>
            <a:r>
              <a:rPr lang="en-IN" sz="2400" dirty="0" smtClean="0">
                <a:sym typeface="Wingdings" panose="05000000000000000000" pitchFamily="2" charset="2"/>
              </a:rPr>
              <a:t></a:t>
            </a:r>
            <a:r>
              <a:rPr lang="en-IN" sz="2400" dirty="0" smtClean="0"/>
              <a:t> C. </a:t>
            </a:r>
          </a:p>
          <a:p>
            <a:endParaRPr lang="en-IN" sz="2400" dirty="0"/>
          </a:p>
          <a:p>
            <a:r>
              <a:rPr lang="en-IN" sz="2400" dirty="0" smtClean="0"/>
              <a:t>  • Otherwise, drops back: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151086" y="609600"/>
            <a:ext cx="29028" cy="57621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877300" y="3695700"/>
            <a:ext cx="2705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	</a:t>
            </a:r>
            <a:endParaRPr lang="en-IN" dirty="0"/>
          </a:p>
        </p:txBody>
      </p:sp>
      <p:sp>
        <p:nvSpPr>
          <p:cNvPr id="11" name="Oval 10"/>
          <p:cNvSpPr/>
          <p:nvPr/>
        </p:nvSpPr>
        <p:spPr>
          <a:xfrm>
            <a:off x="10058400" y="4539661"/>
            <a:ext cx="247650" cy="2359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Oval 11"/>
          <p:cNvSpPr/>
          <p:nvPr/>
        </p:nvSpPr>
        <p:spPr>
          <a:xfrm>
            <a:off x="10058400" y="5230861"/>
            <a:ext cx="247650" cy="2359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Oval 12"/>
          <p:cNvSpPr/>
          <p:nvPr/>
        </p:nvSpPr>
        <p:spPr>
          <a:xfrm>
            <a:off x="10058400" y="5885477"/>
            <a:ext cx="247650" cy="2359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Oval 15"/>
          <p:cNvSpPr/>
          <p:nvPr/>
        </p:nvSpPr>
        <p:spPr>
          <a:xfrm>
            <a:off x="10058400" y="3865017"/>
            <a:ext cx="247650" cy="2359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8" name="Straight Arrow Connector 17"/>
          <p:cNvCxnSpPr>
            <a:stCxn id="16" idx="4"/>
            <a:endCxn id="11" idx="0"/>
          </p:cNvCxnSpPr>
          <p:nvPr/>
        </p:nvCxnSpPr>
        <p:spPr>
          <a:xfrm>
            <a:off x="10182225" y="4100999"/>
            <a:ext cx="0" cy="438662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0182225" y="4792199"/>
            <a:ext cx="0" cy="438662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0182225" y="5466843"/>
            <a:ext cx="0" cy="438662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Curved Connector 24"/>
          <p:cNvCxnSpPr>
            <a:stCxn id="11" idx="6"/>
            <a:endCxn id="16" idx="6"/>
          </p:cNvCxnSpPr>
          <p:nvPr/>
        </p:nvCxnSpPr>
        <p:spPr>
          <a:xfrm flipV="1">
            <a:off x="10306050" y="3983008"/>
            <a:ext cx="12700" cy="674644"/>
          </a:xfrm>
          <a:prstGeom prst="curvedConnector3">
            <a:avLst>
              <a:gd name="adj1" fmla="val 1800000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12" idx="6"/>
            <a:endCxn id="16" idx="6"/>
          </p:cNvCxnSpPr>
          <p:nvPr/>
        </p:nvCxnSpPr>
        <p:spPr>
          <a:xfrm flipV="1">
            <a:off x="10306050" y="3983008"/>
            <a:ext cx="12700" cy="1365844"/>
          </a:xfrm>
          <a:prstGeom prst="curvedConnector3">
            <a:avLst>
              <a:gd name="adj1" fmla="val 5850000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9476606" y="3777130"/>
            <a:ext cx="41052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N" sz="2400" b="1" dirty="0" smtClean="0"/>
              <a:t>L</a:t>
            </a:r>
            <a:endParaRPr lang="en-IN" sz="24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9475470" y="5118019"/>
            <a:ext cx="43433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N" sz="2400" b="1" dirty="0"/>
              <a:t>M</a:t>
            </a:r>
            <a:endParaRPr lang="en-IN" sz="2400" b="1" dirty="0"/>
          </a:p>
        </p:txBody>
      </p:sp>
      <p:cxnSp>
        <p:nvCxnSpPr>
          <p:cNvPr id="49" name="Curved Connector 48"/>
          <p:cNvCxnSpPr>
            <a:stCxn id="13" idx="5"/>
            <a:endCxn id="12" idx="6"/>
          </p:cNvCxnSpPr>
          <p:nvPr/>
        </p:nvCxnSpPr>
        <p:spPr>
          <a:xfrm rot="5400000" flipH="1" flipV="1">
            <a:off x="9918892" y="5699742"/>
            <a:ext cx="738048" cy="36268"/>
          </a:xfrm>
          <a:prstGeom prst="curvedConnector4">
            <a:avLst>
              <a:gd name="adj1" fmla="val 8223"/>
              <a:gd name="adj2" fmla="val 2148500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7467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931"/>
            <a:ext cx="10515600" cy="679904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Algorithm:-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68" y="1198607"/>
            <a:ext cx="10515600" cy="53328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dirty="0" smtClean="0"/>
              <a:t>Process 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rgbClr val="FF0000"/>
                </a:solidFill>
              </a:rPr>
              <a:t>L</a:t>
            </a:r>
            <a:r>
              <a:rPr lang="en-IN" sz="2400" dirty="0" smtClean="0"/>
              <a:t>: flag(</a:t>
            </a:r>
            <a:r>
              <a:rPr lang="en-IN" sz="2400" dirty="0" err="1" smtClean="0"/>
              <a:t>i</a:t>
            </a:r>
            <a:r>
              <a:rPr lang="en-IN" sz="2400" dirty="0" smtClean="0"/>
              <a:t>) := 0 </a:t>
            </a:r>
          </a:p>
          <a:p>
            <a:pPr marL="0" indent="0">
              <a:buNone/>
            </a:pPr>
            <a:r>
              <a:rPr lang="en-IN" sz="2400" dirty="0" smtClean="0"/>
              <a:t>for j in {1,..,i-1} do </a:t>
            </a:r>
          </a:p>
          <a:p>
            <a:pPr marL="0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if flag(j) = 1 then </a:t>
            </a:r>
            <a:r>
              <a:rPr lang="en-IN" sz="2400" dirty="0" smtClean="0">
                <a:solidFill>
                  <a:srgbClr val="FF0000"/>
                </a:solidFill>
              </a:rPr>
              <a:t>go to L </a:t>
            </a:r>
          </a:p>
          <a:p>
            <a:pPr marL="0" indent="0">
              <a:buNone/>
            </a:pPr>
            <a:r>
              <a:rPr lang="en-IN" sz="2400" dirty="0" smtClean="0"/>
              <a:t>flag(</a:t>
            </a:r>
            <a:r>
              <a:rPr lang="en-IN" sz="2400" dirty="0" err="1" smtClean="0"/>
              <a:t>i</a:t>
            </a:r>
            <a:r>
              <a:rPr lang="en-IN" sz="2400" dirty="0" smtClean="0"/>
              <a:t>) := 1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rgbClr val="FF0000"/>
                </a:solidFill>
              </a:rPr>
              <a:t>M</a:t>
            </a:r>
            <a:r>
              <a:rPr lang="en-IN" sz="2400" dirty="0" smtClean="0"/>
              <a:t>: for j {i+1,…,n} do</a:t>
            </a:r>
          </a:p>
          <a:p>
            <a:pPr marL="0" indent="0">
              <a:buNone/>
            </a:pPr>
            <a:r>
              <a:rPr lang="en-IN" sz="2400" dirty="0" smtClean="0"/>
              <a:t>        if flag(j) = 1 then </a:t>
            </a:r>
            <a:r>
              <a:rPr lang="en-IN" sz="2400" dirty="0" smtClean="0">
                <a:solidFill>
                  <a:srgbClr val="FF0000"/>
                </a:solidFill>
              </a:rPr>
              <a:t>go to M 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FF0000"/>
                </a:solidFill>
              </a:rPr>
              <a:t>	</a:t>
            </a:r>
            <a:endParaRPr lang="en-IN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2400" dirty="0">
                <a:solidFill>
                  <a:srgbClr val="FF0000"/>
                </a:solidFill>
              </a:rPr>
              <a:t>	</a:t>
            </a:r>
            <a:r>
              <a:rPr lang="en-IN" sz="2400" dirty="0" err="1" smtClean="0">
                <a:solidFill>
                  <a:srgbClr val="FF0000"/>
                </a:solidFill>
              </a:rPr>
              <a:t>Crit</a:t>
            </a:r>
            <a:r>
              <a:rPr lang="en-IN" sz="2400" dirty="0" smtClean="0">
                <a:solidFill>
                  <a:srgbClr val="FF0000"/>
                </a:solidFill>
              </a:rPr>
              <a:t>(</a:t>
            </a:r>
            <a:r>
              <a:rPr lang="en-IN" sz="2400" dirty="0" err="1" smtClean="0">
                <a:solidFill>
                  <a:srgbClr val="FF0000"/>
                </a:solidFill>
              </a:rPr>
              <a:t>i</a:t>
            </a:r>
            <a:r>
              <a:rPr lang="en-IN" sz="2400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rgbClr val="FF0000"/>
                </a:solidFill>
              </a:rPr>
              <a:t>Exit(</a:t>
            </a:r>
            <a:r>
              <a:rPr lang="en-IN" sz="2400" dirty="0" err="1" smtClean="0">
                <a:solidFill>
                  <a:srgbClr val="FF0000"/>
                </a:solidFill>
              </a:rPr>
              <a:t>i</a:t>
            </a:r>
            <a:r>
              <a:rPr lang="en-IN" sz="2400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FF0000"/>
                </a:solidFill>
              </a:rPr>
              <a:t>	</a:t>
            </a:r>
            <a:r>
              <a:rPr lang="en-IN" sz="2400" dirty="0" smtClean="0"/>
              <a:t>Flag(</a:t>
            </a:r>
            <a:r>
              <a:rPr lang="en-IN" sz="2400" dirty="0" err="1" smtClean="0"/>
              <a:t>i</a:t>
            </a:r>
            <a:r>
              <a:rPr lang="en-IN" sz="2400" dirty="0" smtClean="0"/>
              <a:t>)=0</a:t>
            </a:r>
          </a:p>
          <a:p>
            <a:pPr marL="0" indent="0">
              <a:buNone/>
            </a:pPr>
            <a:endParaRPr lang="en-IN" sz="2400" dirty="0" smtClean="0"/>
          </a:p>
          <a:p>
            <a:pPr marL="0" indent="0">
              <a:buNone/>
            </a:pPr>
            <a:endParaRPr lang="en-IN" sz="2400" dirty="0">
              <a:solidFill>
                <a:srgbClr val="FF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151086" y="609600"/>
            <a:ext cx="29028" cy="57621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877300" y="3695700"/>
            <a:ext cx="2705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	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4991100" y="796835"/>
            <a:ext cx="62674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Why double Checking for Smaller indices???</a:t>
            </a:r>
          </a:p>
          <a:p>
            <a:endParaRPr lang="en-IN" sz="2000" b="1" dirty="0" smtClean="0"/>
          </a:p>
          <a:p>
            <a:endParaRPr lang="en-IN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476750" y="1600200"/>
            <a:ext cx="72771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P1 and P2 are two process want critical region, take following scenario</a:t>
            </a:r>
          </a:p>
          <a:p>
            <a:r>
              <a:rPr lang="en-IN" dirty="0"/>
              <a:t> </a:t>
            </a:r>
            <a:endParaRPr lang="en-IN" dirty="0" smtClean="0"/>
          </a:p>
          <a:p>
            <a:r>
              <a:rPr lang="en-IN" sz="2400" dirty="0" smtClean="0"/>
              <a:t> 1.Suppose P2 wants to enter first so it will check 1</a:t>
            </a:r>
            <a:r>
              <a:rPr lang="en-IN" sz="2400" baseline="30000" dirty="0" smtClean="0"/>
              <a:t>st</a:t>
            </a:r>
            <a:r>
              <a:rPr lang="en-IN" sz="2400" dirty="0" smtClean="0"/>
              <a:t> for loop.</a:t>
            </a:r>
          </a:p>
          <a:p>
            <a:r>
              <a:rPr lang="en-IN" sz="2400" dirty="0" smtClean="0"/>
              <a:t> 2.After 1</a:t>
            </a:r>
            <a:r>
              <a:rPr lang="en-IN" sz="2400" baseline="30000" dirty="0" smtClean="0"/>
              <a:t>st</a:t>
            </a:r>
            <a:r>
              <a:rPr lang="en-IN" sz="2400" dirty="0" smtClean="0"/>
              <a:t> for loop executed p2 will now set its flag value=1. But before setting it got prompted.</a:t>
            </a:r>
          </a:p>
          <a:p>
            <a:r>
              <a:rPr lang="en-IN" sz="2400" dirty="0" smtClean="0"/>
              <a:t>3. Now p1 comes in picture , and execute first for loop successfully and it will direct to </a:t>
            </a:r>
            <a:r>
              <a:rPr lang="en-IN" sz="2400" b="1" dirty="0" smtClean="0"/>
              <a:t>M.</a:t>
            </a:r>
          </a:p>
          <a:p>
            <a:r>
              <a:rPr lang="en-IN" sz="2400" dirty="0" smtClean="0"/>
              <a:t>4.Since p2 flag=0 p1 can successfully enters to critical section.</a:t>
            </a:r>
          </a:p>
          <a:p>
            <a:r>
              <a:rPr lang="en-IN" sz="2400" dirty="0" smtClean="0"/>
              <a:t>5.Again p2 woke-up  set its flag =1 and it will also get CS area.</a:t>
            </a:r>
          </a:p>
          <a:p>
            <a:endParaRPr lang="en-IN" sz="2400" dirty="0"/>
          </a:p>
          <a:p>
            <a:r>
              <a:rPr lang="en-IN" sz="2400" dirty="0" smtClean="0">
                <a:solidFill>
                  <a:srgbClr val="FF0000"/>
                </a:solidFill>
              </a:rPr>
              <a:t>ME not Guaranteed…</a:t>
            </a:r>
          </a:p>
          <a:p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225809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931"/>
            <a:ext cx="10515600" cy="679904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Algorithm:-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68" y="1198607"/>
            <a:ext cx="10515600" cy="533282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sz="2400" dirty="0" smtClean="0"/>
              <a:t>Process 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rgbClr val="FF0000"/>
                </a:solidFill>
              </a:rPr>
              <a:t>L</a:t>
            </a:r>
            <a:r>
              <a:rPr lang="en-IN" sz="2400" dirty="0" smtClean="0"/>
              <a:t>: flag(</a:t>
            </a:r>
            <a:r>
              <a:rPr lang="en-IN" sz="2400" dirty="0" err="1" smtClean="0"/>
              <a:t>i</a:t>
            </a:r>
            <a:r>
              <a:rPr lang="en-IN" sz="2400" dirty="0" smtClean="0"/>
              <a:t>) := 0 </a:t>
            </a:r>
          </a:p>
          <a:p>
            <a:pPr marL="0" indent="0">
              <a:buNone/>
            </a:pPr>
            <a:r>
              <a:rPr lang="en-IN" sz="2400" dirty="0" smtClean="0"/>
              <a:t>for j in {1,..,i-1} do </a:t>
            </a:r>
          </a:p>
          <a:p>
            <a:pPr marL="0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if flag(j) = 1 then </a:t>
            </a:r>
            <a:r>
              <a:rPr lang="en-IN" sz="2400" dirty="0" smtClean="0">
                <a:solidFill>
                  <a:srgbClr val="FF0000"/>
                </a:solidFill>
              </a:rPr>
              <a:t>go to L </a:t>
            </a:r>
          </a:p>
          <a:p>
            <a:pPr marL="0" indent="0">
              <a:buNone/>
            </a:pPr>
            <a:r>
              <a:rPr lang="en-IN" sz="2400" dirty="0" smtClean="0"/>
              <a:t>flag(</a:t>
            </a:r>
            <a:r>
              <a:rPr lang="en-IN" sz="2400" dirty="0" err="1" smtClean="0"/>
              <a:t>i</a:t>
            </a:r>
            <a:r>
              <a:rPr lang="en-IN" sz="2400" dirty="0" smtClean="0"/>
              <a:t>) := 1</a:t>
            </a:r>
          </a:p>
          <a:p>
            <a:pPr marL="0" indent="0">
              <a:buNone/>
            </a:pPr>
            <a:r>
              <a:rPr lang="en-IN" sz="2400" dirty="0" smtClean="0"/>
              <a:t>for j in {1,…,i-1} do </a:t>
            </a:r>
          </a:p>
          <a:p>
            <a:pPr marL="0" indent="0">
              <a:buNone/>
            </a:pPr>
            <a:r>
              <a:rPr lang="en-IN" sz="2400" dirty="0" smtClean="0"/>
              <a:t>      if flag(j) = 1 then </a:t>
            </a:r>
            <a:r>
              <a:rPr lang="en-IN" sz="2400" dirty="0" smtClean="0">
                <a:solidFill>
                  <a:srgbClr val="FF0000"/>
                </a:solidFill>
              </a:rPr>
              <a:t>go to L 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rgbClr val="FF0000"/>
                </a:solidFill>
              </a:rPr>
              <a:t>M</a:t>
            </a:r>
            <a:r>
              <a:rPr lang="en-IN" sz="2400" dirty="0" smtClean="0"/>
              <a:t>: for j {i+1,…,n} do</a:t>
            </a:r>
          </a:p>
          <a:p>
            <a:pPr marL="0" indent="0">
              <a:buNone/>
            </a:pPr>
            <a:r>
              <a:rPr lang="en-IN" sz="2400" dirty="0" smtClean="0"/>
              <a:t>        if flag(j) = 1 then </a:t>
            </a:r>
            <a:r>
              <a:rPr lang="en-IN" sz="2400" dirty="0" smtClean="0">
                <a:solidFill>
                  <a:srgbClr val="FF0000"/>
                </a:solidFill>
              </a:rPr>
              <a:t>go to M 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FF0000"/>
                </a:solidFill>
              </a:rPr>
              <a:t>	</a:t>
            </a:r>
            <a:endParaRPr lang="en-IN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2400" dirty="0">
                <a:solidFill>
                  <a:srgbClr val="FF0000"/>
                </a:solidFill>
              </a:rPr>
              <a:t>	</a:t>
            </a:r>
            <a:r>
              <a:rPr lang="en-IN" sz="2400" dirty="0" err="1" smtClean="0">
                <a:solidFill>
                  <a:srgbClr val="FF0000"/>
                </a:solidFill>
              </a:rPr>
              <a:t>Crit</a:t>
            </a:r>
            <a:r>
              <a:rPr lang="en-IN" sz="2400" dirty="0" smtClean="0">
                <a:solidFill>
                  <a:srgbClr val="FF0000"/>
                </a:solidFill>
              </a:rPr>
              <a:t>(</a:t>
            </a:r>
            <a:r>
              <a:rPr lang="en-IN" sz="2400" dirty="0" err="1" smtClean="0">
                <a:solidFill>
                  <a:srgbClr val="FF0000"/>
                </a:solidFill>
              </a:rPr>
              <a:t>i</a:t>
            </a:r>
            <a:r>
              <a:rPr lang="en-IN" sz="2400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rgbClr val="FF0000"/>
                </a:solidFill>
              </a:rPr>
              <a:t>Exit(</a:t>
            </a:r>
            <a:r>
              <a:rPr lang="en-IN" sz="2400" dirty="0" err="1" smtClean="0">
                <a:solidFill>
                  <a:srgbClr val="FF0000"/>
                </a:solidFill>
              </a:rPr>
              <a:t>i</a:t>
            </a:r>
            <a:r>
              <a:rPr lang="en-IN" sz="2400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FF0000"/>
                </a:solidFill>
              </a:rPr>
              <a:t>	</a:t>
            </a:r>
            <a:r>
              <a:rPr lang="en-IN" sz="2400" dirty="0" smtClean="0"/>
              <a:t>Flag(</a:t>
            </a:r>
            <a:r>
              <a:rPr lang="en-IN" sz="2400" dirty="0" err="1" smtClean="0"/>
              <a:t>i</a:t>
            </a:r>
            <a:r>
              <a:rPr lang="en-IN" sz="2400" dirty="0" smtClean="0"/>
              <a:t>)=0</a:t>
            </a:r>
          </a:p>
          <a:p>
            <a:pPr marL="0" indent="0">
              <a:buNone/>
            </a:pPr>
            <a:endParaRPr lang="en-IN" sz="2400" dirty="0" smtClean="0"/>
          </a:p>
          <a:p>
            <a:pPr marL="0" indent="0">
              <a:buNone/>
            </a:pPr>
            <a:endParaRPr lang="en-IN" sz="2400" dirty="0">
              <a:solidFill>
                <a:srgbClr val="FF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151086" y="609600"/>
            <a:ext cx="29028" cy="57621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306050" y="5516145"/>
            <a:ext cx="2705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	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4476750" y="609600"/>
            <a:ext cx="72390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Mutual exclusion:</a:t>
            </a:r>
          </a:p>
          <a:p>
            <a:r>
              <a:rPr lang="en-IN" sz="2000" b="1" dirty="0" smtClean="0"/>
              <a:t>  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 smtClean="0"/>
              <a:t>Assume that two process are in critical section.</a:t>
            </a:r>
          </a:p>
          <a:p>
            <a:endParaRPr lang="en-IN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 smtClean="0"/>
              <a:t>If processes </a:t>
            </a:r>
            <a:r>
              <a:rPr lang="en-IN" sz="2000" dirty="0" err="1" smtClean="0"/>
              <a:t>i</a:t>
            </a:r>
            <a:r>
              <a:rPr lang="en-IN" sz="2000" dirty="0" smtClean="0"/>
              <a:t> and j are ever in C simultaneously, both must have set their flags := 1.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 smtClean="0"/>
              <a:t>Assume that process </a:t>
            </a:r>
            <a:r>
              <a:rPr lang="en-IN" sz="2000" dirty="0" err="1" smtClean="0"/>
              <a:t>i</a:t>
            </a:r>
            <a:r>
              <a:rPr lang="en-IN" sz="2000" dirty="0" smtClean="0"/>
              <a:t> sets flag(</a:t>
            </a:r>
            <a:r>
              <a:rPr lang="en-IN" sz="2000" dirty="0" err="1" smtClean="0"/>
              <a:t>i</a:t>
            </a:r>
            <a:r>
              <a:rPr lang="en-IN" sz="2000" dirty="0" smtClean="0"/>
              <a:t>) := 1  first.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 smtClean="0"/>
              <a:t>Keeps flag(</a:t>
            </a:r>
            <a:r>
              <a:rPr lang="en-IN" sz="2000" dirty="0" err="1" smtClean="0"/>
              <a:t>i</a:t>
            </a:r>
            <a:r>
              <a:rPr lang="en-IN" sz="2000" dirty="0" smtClean="0"/>
              <a:t>) = 1 until process </a:t>
            </a:r>
            <a:r>
              <a:rPr lang="en-IN" sz="2000" dirty="0" err="1" smtClean="0"/>
              <a:t>i</a:t>
            </a:r>
            <a:r>
              <a:rPr lang="en-IN" sz="2000" dirty="0" smtClean="0"/>
              <a:t> leaves 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 smtClean="0"/>
              <a:t>After flag(</a:t>
            </a:r>
            <a:r>
              <a:rPr lang="en-IN" sz="2000" dirty="0" err="1" smtClean="0"/>
              <a:t>i</a:t>
            </a:r>
            <a:r>
              <a:rPr lang="en-IN" sz="2000" dirty="0" smtClean="0"/>
              <a:t>) := 1, must have flag(j) := 1, then j must see flag(</a:t>
            </a:r>
            <a:r>
              <a:rPr lang="en-IN" sz="2000" dirty="0" err="1" smtClean="0"/>
              <a:t>i</a:t>
            </a:r>
            <a:r>
              <a:rPr lang="en-IN" sz="2000" dirty="0" smtClean="0"/>
              <a:t>) = 0, before j </a:t>
            </a:r>
            <a:r>
              <a:rPr lang="en-IN" sz="2000" dirty="0" smtClean="0">
                <a:sym typeface="Wingdings" panose="05000000000000000000" pitchFamily="2" charset="2"/>
              </a:rPr>
              <a:t> </a:t>
            </a:r>
            <a:r>
              <a:rPr lang="en-IN" sz="2000" dirty="0" smtClean="0"/>
              <a:t>C.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 smtClean="0">
                <a:solidFill>
                  <a:srgbClr val="FF0000"/>
                </a:solidFill>
              </a:rPr>
              <a:t>Impossible!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 smtClean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800" b="1" i="1" dirty="0" smtClean="0">
                <a:solidFill>
                  <a:srgbClr val="FF0000"/>
                </a:solidFill>
              </a:rPr>
              <a:t>So Mutual Exclusion is Guaranteed…</a:t>
            </a:r>
          </a:p>
          <a:p>
            <a:endParaRPr lang="en-IN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45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931"/>
            <a:ext cx="5181600" cy="679904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Correctness Algorithm :-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68" y="1198607"/>
            <a:ext cx="3929018" cy="533282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sz="2400" dirty="0" smtClean="0"/>
              <a:t>Process 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rgbClr val="FF0000"/>
                </a:solidFill>
              </a:rPr>
              <a:t>L</a:t>
            </a:r>
            <a:r>
              <a:rPr lang="en-IN" sz="2400" dirty="0" smtClean="0"/>
              <a:t>: flag(</a:t>
            </a:r>
            <a:r>
              <a:rPr lang="en-IN" sz="2400" dirty="0" err="1" smtClean="0"/>
              <a:t>i</a:t>
            </a:r>
            <a:r>
              <a:rPr lang="en-IN" sz="2400" dirty="0" smtClean="0"/>
              <a:t>) := 0 </a:t>
            </a:r>
          </a:p>
          <a:p>
            <a:pPr marL="0" indent="0">
              <a:buNone/>
            </a:pPr>
            <a:r>
              <a:rPr lang="en-IN" sz="2400" dirty="0" smtClean="0"/>
              <a:t>for j in {1,..,i-1} do </a:t>
            </a:r>
          </a:p>
          <a:p>
            <a:pPr marL="0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if flag(j) = 1 then </a:t>
            </a:r>
            <a:r>
              <a:rPr lang="en-IN" sz="2400" dirty="0" smtClean="0">
                <a:solidFill>
                  <a:srgbClr val="FF0000"/>
                </a:solidFill>
              </a:rPr>
              <a:t>go to L </a:t>
            </a:r>
          </a:p>
          <a:p>
            <a:pPr marL="0" indent="0">
              <a:buNone/>
            </a:pPr>
            <a:r>
              <a:rPr lang="en-IN" sz="2400" dirty="0" smtClean="0"/>
              <a:t>flag(</a:t>
            </a:r>
            <a:r>
              <a:rPr lang="en-IN" sz="2400" dirty="0" err="1" smtClean="0"/>
              <a:t>i</a:t>
            </a:r>
            <a:r>
              <a:rPr lang="en-IN" sz="2400" dirty="0" smtClean="0"/>
              <a:t>) := 1</a:t>
            </a:r>
          </a:p>
          <a:p>
            <a:pPr marL="0" indent="0">
              <a:buNone/>
            </a:pPr>
            <a:r>
              <a:rPr lang="en-IN" sz="2400" dirty="0" smtClean="0"/>
              <a:t>for j in {1,…,i-1} do s</a:t>
            </a:r>
          </a:p>
          <a:p>
            <a:pPr marL="0" indent="0">
              <a:buNone/>
            </a:pPr>
            <a:r>
              <a:rPr lang="en-IN" sz="2400" dirty="0" smtClean="0"/>
              <a:t>      if flag(j) = 1 then </a:t>
            </a:r>
            <a:r>
              <a:rPr lang="en-IN" sz="2400" dirty="0" smtClean="0">
                <a:solidFill>
                  <a:srgbClr val="FF0000"/>
                </a:solidFill>
              </a:rPr>
              <a:t>go to L 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rgbClr val="FF0000"/>
                </a:solidFill>
              </a:rPr>
              <a:t>M</a:t>
            </a:r>
            <a:r>
              <a:rPr lang="en-IN" sz="2400" dirty="0" smtClean="0"/>
              <a:t>: for j {i+1,…,n} do</a:t>
            </a:r>
          </a:p>
          <a:p>
            <a:pPr marL="0" indent="0">
              <a:buNone/>
            </a:pPr>
            <a:r>
              <a:rPr lang="en-IN" sz="2400" dirty="0" smtClean="0"/>
              <a:t>        if flag(j) = 1 then </a:t>
            </a:r>
            <a:r>
              <a:rPr lang="en-IN" sz="2400" dirty="0" smtClean="0">
                <a:solidFill>
                  <a:srgbClr val="FF0000"/>
                </a:solidFill>
              </a:rPr>
              <a:t>go to M 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FF0000"/>
                </a:solidFill>
              </a:rPr>
              <a:t>	</a:t>
            </a:r>
            <a:endParaRPr lang="en-IN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2400" dirty="0">
                <a:solidFill>
                  <a:srgbClr val="FF0000"/>
                </a:solidFill>
              </a:rPr>
              <a:t>	</a:t>
            </a:r>
            <a:r>
              <a:rPr lang="en-IN" sz="2400" dirty="0" err="1" smtClean="0">
                <a:solidFill>
                  <a:srgbClr val="FF0000"/>
                </a:solidFill>
              </a:rPr>
              <a:t>Crit</a:t>
            </a:r>
            <a:r>
              <a:rPr lang="en-IN" sz="2400" dirty="0" smtClean="0">
                <a:solidFill>
                  <a:srgbClr val="FF0000"/>
                </a:solidFill>
              </a:rPr>
              <a:t>(</a:t>
            </a:r>
            <a:r>
              <a:rPr lang="en-IN" sz="2400" dirty="0" err="1" smtClean="0">
                <a:solidFill>
                  <a:srgbClr val="FF0000"/>
                </a:solidFill>
              </a:rPr>
              <a:t>i</a:t>
            </a:r>
            <a:r>
              <a:rPr lang="en-IN" sz="2400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rgbClr val="FF0000"/>
                </a:solidFill>
              </a:rPr>
              <a:t>Exit(</a:t>
            </a:r>
            <a:r>
              <a:rPr lang="en-IN" sz="2400" dirty="0" err="1" smtClean="0">
                <a:solidFill>
                  <a:srgbClr val="FF0000"/>
                </a:solidFill>
              </a:rPr>
              <a:t>i</a:t>
            </a:r>
            <a:r>
              <a:rPr lang="en-IN" sz="2400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FF0000"/>
                </a:solidFill>
              </a:rPr>
              <a:t>	</a:t>
            </a:r>
            <a:r>
              <a:rPr lang="en-IN" sz="2400" dirty="0" smtClean="0"/>
              <a:t>Flag(</a:t>
            </a:r>
            <a:r>
              <a:rPr lang="en-IN" sz="2400" dirty="0" err="1" smtClean="0"/>
              <a:t>i</a:t>
            </a:r>
            <a:r>
              <a:rPr lang="en-IN" sz="2400" dirty="0" smtClean="0"/>
              <a:t>)=0</a:t>
            </a:r>
          </a:p>
          <a:p>
            <a:pPr marL="0" indent="0">
              <a:buNone/>
            </a:pPr>
            <a:endParaRPr lang="en-IN" sz="2400" dirty="0" smtClean="0"/>
          </a:p>
          <a:p>
            <a:pPr marL="0" indent="0">
              <a:buNone/>
            </a:pPr>
            <a:endParaRPr lang="en-IN" sz="2400" dirty="0">
              <a:solidFill>
                <a:srgbClr val="FF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122057" y="1198607"/>
            <a:ext cx="58057" cy="51731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586514" y="796835"/>
            <a:ext cx="3077029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Process P(a) </a:t>
            </a:r>
            <a:r>
              <a:rPr lang="en-IN" dirty="0" smtClean="0"/>
              <a:t>{</a:t>
            </a:r>
            <a:r>
              <a:rPr lang="en-IN" dirty="0" smtClean="0">
                <a:solidFill>
                  <a:srgbClr val="FF0000"/>
                </a:solidFill>
              </a:rPr>
              <a:t>Lower index</a:t>
            </a:r>
            <a:r>
              <a:rPr lang="en-IN" dirty="0" smtClean="0"/>
              <a:t>} 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/>
              <a:t>	</a:t>
            </a:r>
            <a:endParaRPr lang="en-IN" dirty="0" smtClean="0"/>
          </a:p>
          <a:p>
            <a:r>
              <a:rPr lang="en-IN" sz="2400" dirty="0"/>
              <a:t>	</a:t>
            </a:r>
            <a:r>
              <a:rPr lang="en-IN" sz="2400" dirty="0" smtClean="0"/>
              <a:t>W</a:t>
            </a:r>
            <a:r>
              <a:rPr lang="en-IN" sz="2000" dirty="0" smtClean="0"/>
              <a:t>af </a:t>
            </a:r>
            <a:r>
              <a:rPr lang="en-IN" sz="2400" dirty="0" smtClean="0"/>
              <a:t>= 0</a:t>
            </a:r>
          </a:p>
          <a:p>
            <a:r>
              <a:rPr lang="en-IN" sz="2400" dirty="0"/>
              <a:t>	</a:t>
            </a:r>
            <a:endParaRPr lang="en-IN" sz="2400" dirty="0" smtClean="0"/>
          </a:p>
          <a:p>
            <a:r>
              <a:rPr lang="en-IN" sz="2400" dirty="0"/>
              <a:t>	</a:t>
            </a:r>
            <a:endParaRPr lang="en-IN" sz="2400" dirty="0" smtClean="0"/>
          </a:p>
          <a:p>
            <a:r>
              <a:rPr lang="en-IN" sz="2400" dirty="0"/>
              <a:t>	</a:t>
            </a:r>
            <a:r>
              <a:rPr lang="en-IN" sz="2400" dirty="0" smtClean="0"/>
              <a:t>W</a:t>
            </a:r>
            <a:r>
              <a:rPr lang="en-IN" sz="2000" dirty="0" smtClean="0"/>
              <a:t>af =</a:t>
            </a:r>
            <a:r>
              <a:rPr lang="en-IN" sz="2400" dirty="0" smtClean="0"/>
              <a:t>1</a:t>
            </a:r>
          </a:p>
          <a:p>
            <a:endParaRPr lang="en-IN" sz="2400" dirty="0"/>
          </a:p>
          <a:p>
            <a:endParaRPr lang="en-IN" sz="2400" dirty="0" smtClean="0"/>
          </a:p>
          <a:p>
            <a:r>
              <a:rPr lang="en-IN" sz="2400" dirty="0"/>
              <a:t>	</a:t>
            </a:r>
            <a:r>
              <a:rPr lang="en-IN" sz="2400" dirty="0" smtClean="0"/>
              <a:t>R</a:t>
            </a:r>
            <a:r>
              <a:rPr lang="en-IN" sz="2000" dirty="0" smtClean="0"/>
              <a:t>bf = 0</a:t>
            </a:r>
          </a:p>
          <a:p>
            <a:endParaRPr lang="en-IN" sz="2000" dirty="0"/>
          </a:p>
          <a:p>
            <a:endParaRPr lang="en-IN" sz="2000" dirty="0" smtClean="0"/>
          </a:p>
          <a:p>
            <a:r>
              <a:rPr lang="en-IN" sz="2000" dirty="0" smtClean="0"/>
              <a:t>          </a:t>
            </a:r>
            <a:r>
              <a:rPr lang="en-IN" sz="2000" dirty="0" smtClean="0">
                <a:solidFill>
                  <a:srgbClr val="FF0000"/>
                </a:solidFill>
              </a:rPr>
              <a:t>Critical section</a:t>
            </a:r>
            <a:endParaRPr lang="en-IN" sz="2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9257" y="418389"/>
            <a:ext cx="3585027" cy="8032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Process P(b) {</a:t>
            </a:r>
            <a:r>
              <a:rPr lang="en-IN" dirty="0" smtClean="0">
                <a:solidFill>
                  <a:srgbClr val="FF0000"/>
                </a:solidFill>
              </a:rPr>
              <a:t>Higher index</a:t>
            </a:r>
            <a:r>
              <a:rPr lang="en-IN" sz="2000" b="1" dirty="0" smtClean="0"/>
              <a:t>}</a:t>
            </a:r>
          </a:p>
          <a:p>
            <a:endParaRPr lang="en-IN" sz="2000" b="1" dirty="0"/>
          </a:p>
          <a:p>
            <a:endParaRPr lang="en-IN" sz="2000" b="1" dirty="0" smtClean="0"/>
          </a:p>
          <a:p>
            <a:r>
              <a:rPr lang="en-IN" sz="2000" b="1" dirty="0" smtClean="0"/>
              <a:t>	</a:t>
            </a:r>
            <a:r>
              <a:rPr lang="en-IN" sz="2400" dirty="0" smtClean="0"/>
              <a:t>W</a:t>
            </a:r>
            <a:r>
              <a:rPr lang="en-IN" dirty="0" smtClean="0"/>
              <a:t>b</a:t>
            </a:r>
            <a:r>
              <a:rPr lang="en-IN" dirty="0" smtClean="0"/>
              <a:t>f </a:t>
            </a:r>
            <a:r>
              <a:rPr lang="en-IN" sz="2000" dirty="0" smtClean="0"/>
              <a:t>= 0</a:t>
            </a:r>
          </a:p>
          <a:p>
            <a:endParaRPr lang="en-IN" sz="2000" dirty="0"/>
          </a:p>
          <a:p>
            <a:endParaRPr lang="en-IN" sz="2000" dirty="0" smtClean="0"/>
          </a:p>
          <a:p>
            <a:r>
              <a:rPr lang="en-IN" sz="2000" dirty="0"/>
              <a:t>	</a:t>
            </a:r>
            <a:r>
              <a:rPr lang="en-IN" sz="2400" dirty="0" smtClean="0"/>
              <a:t>R</a:t>
            </a:r>
            <a:r>
              <a:rPr lang="en-IN" dirty="0" smtClean="0"/>
              <a:t>af </a:t>
            </a:r>
            <a:r>
              <a:rPr lang="en-IN" sz="2000" dirty="0" smtClean="0"/>
              <a:t>= 0</a:t>
            </a:r>
          </a:p>
          <a:p>
            <a:endParaRPr lang="en-IN" sz="2000" dirty="0"/>
          </a:p>
          <a:p>
            <a:endParaRPr lang="en-IN" sz="2000" dirty="0" smtClean="0"/>
          </a:p>
          <a:p>
            <a:r>
              <a:rPr lang="en-IN" sz="2000" dirty="0"/>
              <a:t>	</a:t>
            </a:r>
            <a:r>
              <a:rPr lang="en-IN" sz="2400" dirty="0" smtClean="0"/>
              <a:t>W</a:t>
            </a:r>
            <a:r>
              <a:rPr lang="en-IN" dirty="0" smtClean="0"/>
              <a:t>b</a:t>
            </a:r>
            <a:r>
              <a:rPr lang="en-IN" dirty="0" smtClean="0"/>
              <a:t>f </a:t>
            </a:r>
            <a:r>
              <a:rPr lang="en-IN" sz="2000" dirty="0" smtClean="0"/>
              <a:t>= 1</a:t>
            </a:r>
          </a:p>
          <a:p>
            <a:endParaRPr lang="en-IN" sz="2000" dirty="0" smtClean="0"/>
          </a:p>
          <a:p>
            <a:endParaRPr lang="en-IN" sz="2000" dirty="0" smtClean="0"/>
          </a:p>
          <a:p>
            <a:r>
              <a:rPr lang="en-IN" sz="2000" dirty="0" smtClean="0"/>
              <a:t>	</a:t>
            </a:r>
            <a:r>
              <a:rPr lang="en-IN" sz="2400" dirty="0" smtClean="0"/>
              <a:t>R</a:t>
            </a:r>
            <a:r>
              <a:rPr lang="en-IN" dirty="0" smtClean="0"/>
              <a:t>af </a:t>
            </a:r>
            <a:r>
              <a:rPr lang="en-IN" sz="2000" dirty="0" smtClean="0"/>
              <a:t>= 0</a:t>
            </a:r>
          </a:p>
          <a:p>
            <a:endParaRPr lang="en-IN" sz="2000" dirty="0"/>
          </a:p>
          <a:p>
            <a:r>
              <a:rPr lang="en-IN" sz="2000" dirty="0" smtClean="0"/>
              <a:t>	</a:t>
            </a:r>
          </a:p>
          <a:p>
            <a:r>
              <a:rPr lang="en-IN" sz="2000" dirty="0"/>
              <a:t>	</a:t>
            </a:r>
            <a:r>
              <a:rPr lang="en-IN" sz="2000" dirty="0" smtClean="0">
                <a:solidFill>
                  <a:srgbClr val="FF0000"/>
                </a:solidFill>
              </a:rPr>
              <a:t>Critical Section</a:t>
            </a:r>
            <a:endParaRPr lang="en-IN" sz="2000" dirty="0" smtClean="0">
              <a:solidFill>
                <a:srgbClr val="FF0000"/>
              </a:solidFill>
            </a:endParaRPr>
          </a:p>
          <a:p>
            <a:endParaRPr lang="en-IN" sz="2000" dirty="0" smtClean="0"/>
          </a:p>
          <a:p>
            <a:endParaRPr lang="en-IN" sz="2000" dirty="0" smtClean="0"/>
          </a:p>
          <a:p>
            <a:endParaRPr lang="en-IN" sz="2000" dirty="0" smtClean="0"/>
          </a:p>
          <a:p>
            <a:endParaRPr lang="en-IN" sz="2000" dirty="0" smtClean="0"/>
          </a:p>
          <a:p>
            <a:endParaRPr lang="en-IN" sz="2000" dirty="0"/>
          </a:p>
          <a:p>
            <a:endParaRPr lang="en-IN" sz="2000" dirty="0" smtClean="0"/>
          </a:p>
          <a:p>
            <a:endParaRPr lang="en-IN" sz="2000" dirty="0" smtClean="0"/>
          </a:p>
          <a:p>
            <a:endParaRPr lang="en-IN" sz="2000" b="1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965371" y="2365829"/>
            <a:ext cx="0" cy="74022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987142" y="3432629"/>
            <a:ext cx="0" cy="7402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972627" y="3432629"/>
            <a:ext cx="0" cy="7402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987142" y="4528457"/>
            <a:ext cx="0" cy="6241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965371" y="1385591"/>
            <a:ext cx="0" cy="6397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9681028" y="877591"/>
            <a:ext cx="29028" cy="508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9710057" y="1736325"/>
            <a:ext cx="14514" cy="616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9702800" y="2735943"/>
            <a:ext cx="14514" cy="616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9724571" y="3652650"/>
            <a:ext cx="14514" cy="616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9739085" y="4684939"/>
            <a:ext cx="14514" cy="625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502400" y="2206171"/>
            <a:ext cx="2786743" cy="261258"/>
          </a:xfrm>
          <a:prstGeom prst="straightConnector1">
            <a:avLst/>
          </a:prstGeom>
          <a:ln w="28575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524171" y="2206171"/>
            <a:ext cx="3050267" cy="2164837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6333215" y="1728839"/>
            <a:ext cx="2968172" cy="2611574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6241143" y="2467429"/>
            <a:ext cx="3113314" cy="63862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6443438" y="3178111"/>
            <a:ext cx="2932791" cy="125676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6386285" y="3352195"/>
            <a:ext cx="2989943" cy="101881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8892722" y="2098097"/>
            <a:ext cx="396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err="1" smtClean="0"/>
              <a:t>rf</a:t>
            </a:r>
            <a:endParaRPr lang="en-IN" sz="20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9309100" y="3940303"/>
            <a:ext cx="396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err="1" smtClean="0"/>
              <a:t>rf</a:t>
            </a:r>
            <a:endParaRPr lang="en-IN" sz="20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6188074" y="3847164"/>
            <a:ext cx="396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err="1" smtClean="0"/>
              <a:t>rf</a:t>
            </a:r>
            <a:endParaRPr lang="en-IN" sz="20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8892722" y="3076500"/>
            <a:ext cx="391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err="1" smtClean="0">
                <a:solidFill>
                  <a:srgbClr val="FF0000"/>
                </a:solidFill>
              </a:rPr>
              <a:t>fr</a:t>
            </a:r>
            <a:endParaRPr lang="en-IN" sz="2000" b="1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204856" y="2714136"/>
            <a:ext cx="391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err="1" smtClean="0">
                <a:solidFill>
                  <a:srgbClr val="FF0000"/>
                </a:solidFill>
              </a:rPr>
              <a:t>fr</a:t>
            </a:r>
            <a:endParaRPr lang="en-IN" sz="2000" b="1" dirty="0">
              <a:solidFill>
                <a:srgbClr val="FF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333215" y="3232574"/>
            <a:ext cx="391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err="1" smtClean="0">
                <a:solidFill>
                  <a:srgbClr val="FF0000"/>
                </a:solidFill>
              </a:rPr>
              <a:t>fr</a:t>
            </a:r>
            <a:endParaRPr lang="en-IN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18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9" grpId="0"/>
      <p:bldP spid="63" grpId="0"/>
      <p:bldP spid="64" grpId="0"/>
      <p:bldP spid="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931"/>
            <a:ext cx="5181600" cy="679904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Progress :-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68" y="1198607"/>
            <a:ext cx="3929018" cy="533282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sz="2400" dirty="0" smtClean="0"/>
              <a:t>Process 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rgbClr val="FF0000"/>
                </a:solidFill>
              </a:rPr>
              <a:t>L</a:t>
            </a:r>
            <a:r>
              <a:rPr lang="en-IN" sz="2400" dirty="0" smtClean="0"/>
              <a:t>: flag(</a:t>
            </a:r>
            <a:r>
              <a:rPr lang="en-IN" sz="2400" dirty="0" err="1" smtClean="0"/>
              <a:t>i</a:t>
            </a:r>
            <a:r>
              <a:rPr lang="en-IN" sz="2400" dirty="0" smtClean="0"/>
              <a:t>) := 0 </a:t>
            </a:r>
          </a:p>
          <a:p>
            <a:pPr marL="0" indent="0">
              <a:buNone/>
            </a:pPr>
            <a:r>
              <a:rPr lang="en-IN" sz="2400" dirty="0" smtClean="0"/>
              <a:t>for j in {1,..,i-1} do </a:t>
            </a:r>
          </a:p>
          <a:p>
            <a:pPr marL="0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if flag(j) = 1 then </a:t>
            </a:r>
            <a:r>
              <a:rPr lang="en-IN" sz="2400" dirty="0" smtClean="0">
                <a:solidFill>
                  <a:srgbClr val="FF0000"/>
                </a:solidFill>
              </a:rPr>
              <a:t>go to L </a:t>
            </a:r>
          </a:p>
          <a:p>
            <a:pPr marL="0" indent="0">
              <a:buNone/>
            </a:pPr>
            <a:r>
              <a:rPr lang="en-IN" sz="2400" dirty="0" smtClean="0"/>
              <a:t>flag(</a:t>
            </a:r>
            <a:r>
              <a:rPr lang="en-IN" sz="2400" dirty="0" err="1" smtClean="0"/>
              <a:t>i</a:t>
            </a:r>
            <a:r>
              <a:rPr lang="en-IN" sz="2400" dirty="0" smtClean="0"/>
              <a:t>) := 1</a:t>
            </a:r>
          </a:p>
          <a:p>
            <a:pPr marL="0" indent="0">
              <a:buNone/>
            </a:pPr>
            <a:r>
              <a:rPr lang="en-IN" sz="2400" dirty="0" smtClean="0"/>
              <a:t>for j in {1,…,i-1} do </a:t>
            </a:r>
          </a:p>
          <a:p>
            <a:pPr marL="0" indent="0">
              <a:buNone/>
            </a:pPr>
            <a:r>
              <a:rPr lang="en-IN" sz="2400" dirty="0" smtClean="0"/>
              <a:t>      if flag(j) = 1 then </a:t>
            </a:r>
            <a:r>
              <a:rPr lang="en-IN" sz="2400" dirty="0" smtClean="0">
                <a:solidFill>
                  <a:srgbClr val="FF0000"/>
                </a:solidFill>
              </a:rPr>
              <a:t>go to L 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rgbClr val="FF0000"/>
                </a:solidFill>
              </a:rPr>
              <a:t>M</a:t>
            </a:r>
            <a:r>
              <a:rPr lang="en-IN" sz="2400" dirty="0" smtClean="0"/>
              <a:t>: for j {i+1,…,n} do</a:t>
            </a:r>
          </a:p>
          <a:p>
            <a:pPr marL="0" indent="0">
              <a:buNone/>
            </a:pPr>
            <a:r>
              <a:rPr lang="en-IN" sz="2400" dirty="0" smtClean="0"/>
              <a:t>        if flag(j) = 1 then </a:t>
            </a:r>
            <a:r>
              <a:rPr lang="en-IN" sz="2400" dirty="0" smtClean="0">
                <a:solidFill>
                  <a:srgbClr val="FF0000"/>
                </a:solidFill>
              </a:rPr>
              <a:t>go to M 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FF0000"/>
                </a:solidFill>
              </a:rPr>
              <a:t>	</a:t>
            </a:r>
            <a:endParaRPr lang="en-IN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2400" dirty="0">
                <a:solidFill>
                  <a:srgbClr val="FF0000"/>
                </a:solidFill>
              </a:rPr>
              <a:t>	</a:t>
            </a:r>
            <a:r>
              <a:rPr lang="en-IN" sz="2400" dirty="0" err="1" smtClean="0">
                <a:solidFill>
                  <a:srgbClr val="FF0000"/>
                </a:solidFill>
              </a:rPr>
              <a:t>Crit</a:t>
            </a:r>
            <a:r>
              <a:rPr lang="en-IN" sz="2400" dirty="0" smtClean="0">
                <a:solidFill>
                  <a:srgbClr val="FF0000"/>
                </a:solidFill>
              </a:rPr>
              <a:t>(</a:t>
            </a:r>
            <a:r>
              <a:rPr lang="en-IN" sz="2400" dirty="0" err="1" smtClean="0">
                <a:solidFill>
                  <a:srgbClr val="FF0000"/>
                </a:solidFill>
              </a:rPr>
              <a:t>i</a:t>
            </a:r>
            <a:r>
              <a:rPr lang="en-IN" sz="2400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rgbClr val="FF0000"/>
                </a:solidFill>
              </a:rPr>
              <a:t>Exit(</a:t>
            </a:r>
            <a:r>
              <a:rPr lang="en-IN" sz="2400" dirty="0" err="1" smtClean="0">
                <a:solidFill>
                  <a:srgbClr val="FF0000"/>
                </a:solidFill>
              </a:rPr>
              <a:t>i</a:t>
            </a:r>
            <a:r>
              <a:rPr lang="en-IN" sz="2400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FF0000"/>
                </a:solidFill>
              </a:rPr>
              <a:t>	</a:t>
            </a:r>
            <a:r>
              <a:rPr lang="en-IN" sz="2400" dirty="0" smtClean="0"/>
              <a:t>Flag(</a:t>
            </a:r>
            <a:r>
              <a:rPr lang="en-IN" sz="2400" dirty="0" err="1" smtClean="0"/>
              <a:t>i</a:t>
            </a:r>
            <a:r>
              <a:rPr lang="en-IN" sz="2400" dirty="0" smtClean="0"/>
              <a:t>)=0</a:t>
            </a:r>
          </a:p>
          <a:p>
            <a:pPr marL="0" indent="0">
              <a:buNone/>
            </a:pPr>
            <a:endParaRPr lang="en-IN" sz="2400" dirty="0" smtClean="0"/>
          </a:p>
          <a:p>
            <a:pPr marL="0" indent="0">
              <a:buNone/>
            </a:pPr>
            <a:endParaRPr lang="en-IN" sz="2400" dirty="0">
              <a:solidFill>
                <a:srgbClr val="FF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962400" y="769382"/>
            <a:ext cx="0" cy="55742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174218" y="796835"/>
            <a:ext cx="7878536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 smtClean="0"/>
              <a:t>Consider fair execution </a:t>
            </a:r>
            <a:r>
              <a:rPr lang="el-GR" sz="2000" dirty="0" smtClean="0"/>
              <a:t>α</a:t>
            </a:r>
            <a:r>
              <a:rPr lang="en-IN" sz="2000" dirty="0" smtClean="0"/>
              <a:t> (each process keeps taking steps)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 smtClean="0"/>
              <a:t>Assume for contradiction that, after some point  some process is in T, no one is in C, and no one </a:t>
            </a:r>
            <a:r>
              <a:rPr lang="en-IN" sz="2000" dirty="0" smtClean="0">
                <a:sym typeface="Wingdings" panose="05000000000000000000" pitchFamily="2" charset="2"/>
              </a:rPr>
              <a:t></a:t>
            </a:r>
            <a:r>
              <a:rPr lang="en-IN" sz="2000" dirty="0" smtClean="0"/>
              <a:t> C later.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 smtClean="0"/>
              <a:t>Call the processes in T the contenders.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 smtClean="0"/>
              <a:t>Divide the contenders into two sets:</a:t>
            </a:r>
          </a:p>
          <a:p>
            <a:r>
              <a:rPr lang="en-IN" sz="2000" dirty="0" smtClean="0"/>
              <a:t>	&gt;&gt;P, the contenders that reach label M, and </a:t>
            </a:r>
          </a:p>
          <a:p>
            <a:r>
              <a:rPr lang="en-IN" sz="2000" dirty="0"/>
              <a:t>	</a:t>
            </a:r>
            <a:r>
              <a:rPr lang="en-IN" sz="2000" dirty="0" smtClean="0"/>
              <a:t>&gt;&gt;Q, the contenders that never reach 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 smtClean="0"/>
              <a:t>Claim P contains at least one process:</a:t>
            </a:r>
          </a:p>
          <a:p>
            <a:r>
              <a:rPr lang="en-IN" sz="2000" dirty="0"/>
              <a:t>	</a:t>
            </a:r>
            <a:r>
              <a:rPr lang="en-IN" sz="2000" dirty="0" smtClean="0"/>
              <a:t>&gt;&gt; Process with the lowest index among all the contenders is not blocked from reaching M.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 smtClean="0"/>
              <a:t>Let </a:t>
            </a:r>
            <a:r>
              <a:rPr lang="en-IN" sz="2000" dirty="0" err="1" smtClean="0"/>
              <a:t>i</a:t>
            </a:r>
            <a:r>
              <a:rPr lang="en-IN" sz="2000" dirty="0" smtClean="0"/>
              <a:t> = largest index of a process in 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 smtClean="0"/>
              <a:t>Claim process </a:t>
            </a:r>
            <a:r>
              <a:rPr lang="en-IN" sz="2000" dirty="0" err="1" smtClean="0"/>
              <a:t>i</a:t>
            </a:r>
            <a:r>
              <a:rPr lang="en-IN" sz="2000" dirty="0" smtClean="0"/>
              <a:t> eventually  </a:t>
            </a:r>
            <a:r>
              <a:rPr lang="en-IN" sz="2000" dirty="0" smtClean="0">
                <a:sym typeface="Wingdings" panose="05000000000000000000" pitchFamily="2" charset="2"/>
              </a:rPr>
              <a:t></a:t>
            </a:r>
            <a:r>
              <a:rPr lang="en-IN" sz="2000" dirty="0" smtClean="0"/>
              <a:t>C: All others with larger indices eventually see a smaller-index contender and drop back to L, setting their flags := 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 smtClean="0"/>
              <a:t>So </a:t>
            </a:r>
            <a:r>
              <a:rPr lang="en-IN" sz="2000" dirty="0" err="1" smtClean="0"/>
              <a:t>i</a:t>
            </a:r>
            <a:r>
              <a:rPr lang="en-IN" sz="2000" dirty="0" smtClean="0"/>
              <a:t> eventually sees all these = 0 and </a:t>
            </a:r>
            <a:r>
              <a:rPr lang="en-IN" sz="2000" dirty="0" smtClean="0">
                <a:sym typeface="Wingdings" panose="05000000000000000000" pitchFamily="2" charset="2"/>
              </a:rPr>
              <a:t></a:t>
            </a:r>
            <a:r>
              <a:rPr lang="en-IN" sz="2000" dirty="0" smtClean="0"/>
              <a:t>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 smtClean="0">
                <a:solidFill>
                  <a:srgbClr val="FF0000"/>
                </a:solidFill>
              </a:rPr>
              <a:t>Contradiction.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b="1" i="1" dirty="0" smtClean="0">
                <a:solidFill>
                  <a:srgbClr val="FF0000"/>
                </a:solidFill>
              </a:rPr>
              <a:t>Progress Guaranteed……….</a:t>
            </a:r>
            <a:endParaRPr lang="en-IN" sz="2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77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931"/>
            <a:ext cx="5181600" cy="679904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Deadlock:-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68" y="1198607"/>
            <a:ext cx="3929018" cy="533282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sz="2400" dirty="0" smtClean="0"/>
              <a:t>Process 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rgbClr val="FF0000"/>
                </a:solidFill>
              </a:rPr>
              <a:t>L</a:t>
            </a:r>
            <a:r>
              <a:rPr lang="en-IN" sz="2400" dirty="0" smtClean="0"/>
              <a:t>: flag(</a:t>
            </a:r>
            <a:r>
              <a:rPr lang="en-IN" sz="2400" dirty="0" err="1" smtClean="0"/>
              <a:t>i</a:t>
            </a:r>
            <a:r>
              <a:rPr lang="en-IN" sz="2400" dirty="0" smtClean="0"/>
              <a:t>) := 0 </a:t>
            </a:r>
          </a:p>
          <a:p>
            <a:pPr marL="0" indent="0">
              <a:buNone/>
            </a:pPr>
            <a:r>
              <a:rPr lang="en-IN" sz="2400" dirty="0" smtClean="0"/>
              <a:t>for j in {1,..,i-1} do </a:t>
            </a:r>
          </a:p>
          <a:p>
            <a:pPr marL="0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if flag(j) = 1 then </a:t>
            </a:r>
            <a:r>
              <a:rPr lang="en-IN" sz="2400" dirty="0" smtClean="0">
                <a:solidFill>
                  <a:srgbClr val="FF0000"/>
                </a:solidFill>
              </a:rPr>
              <a:t>go to L </a:t>
            </a:r>
          </a:p>
          <a:p>
            <a:pPr marL="0" indent="0">
              <a:buNone/>
            </a:pPr>
            <a:r>
              <a:rPr lang="en-IN" sz="2400" dirty="0" smtClean="0"/>
              <a:t>flag(</a:t>
            </a:r>
            <a:r>
              <a:rPr lang="en-IN" sz="2400" dirty="0" err="1" smtClean="0"/>
              <a:t>i</a:t>
            </a:r>
            <a:r>
              <a:rPr lang="en-IN" sz="2400" dirty="0" smtClean="0"/>
              <a:t>) := 1</a:t>
            </a:r>
          </a:p>
          <a:p>
            <a:pPr marL="0" indent="0">
              <a:buNone/>
            </a:pPr>
            <a:r>
              <a:rPr lang="en-IN" sz="2400" dirty="0" smtClean="0"/>
              <a:t>for j in {1,…,i-1} do </a:t>
            </a:r>
          </a:p>
          <a:p>
            <a:pPr marL="0" indent="0">
              <a:buNone/>
            </a:pPr>
            <a:r>
              <a:rPr lang="en-IN" sz="2400" dirty="0" smtClean="0"/>
              <a:t>      if flag(j) = 1 then </a:t>
            </a:r>
            <a:r>
              <a:rPr lang="en-IN" sz="2400" dirty="0" smtClean="0">
                <a:solidFill>
                  <a:srgbClr val="FF0000"/>
                </a:solidFill>
              </a:rPr>
              <a:t>go to L 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rgbClr val="FF0000"/>
                </a:solidFill>
              </a:rPr>
              <a:t>M</a:t>
            </a:r>
            <a:r>
              <a:rPr lang="en-IN" sz="2400" dirty="0" smtClean="0"/>
              <a:t>: for j {i+1,…,n} do</a:t>
            </a:r>
          </a:p>
          <a:p>
            <a:pPr marL="0" indent="0">
              <a:buNone/>
            </a:pPr>
            <a:r>
              <a:rPr lang="en-IN" sz="2400" dirty="0" smtClean="0"/>
              <a:t>        if flag(j) = 1 then </a:t>
            </a:r>
            <a:r>
              <a:rPr lang="en-IN" sz="2400" dirty="0" smtClean="0">
                <a:solidFill>
                  <a:srgbClr val="FF0000"/>
                </a:solidFill>
              </a:rPr>
              <a:t>go to M 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FF0000"/>
                </a:solidFill>
              </a:rPr>
              <a:t>	</a:t>
            </a:r>
            <a:endParaRPr lang="en-IN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2400" dirty="0">
                <a:solidFill>
                  <a:srgbClr val="FF0000"/>
                </a:solidFill>
              </a:rPr>
              <a:t>	</a:t>
            </a:r>
            <a:r>
              <a:rPr lang="en-IN" sz="2400" dirty="0" err="1" smtClean="0">
                <a:solidFill>
                  <a:srgbClr val="FF0000"/>
                </a:solidFill>
              </a:rPr>
              <a:t>Crit</a:t>
            </a:r>
            <a:r>
              <a:rPr lang="en-IN" sz="2400" dirty="0" smtClean="0">
                <a:solidFill>
                  <a:srgbClr val="FF0000"/>
                </a:solidFill>
              </a:rPr>
              <a:t>(</a:t>
            </a:r>
            <a:r>
              <a:rPr lang="en-IN" sz="2400" dirty="0" err="1" smtClean="0">
                <a:solidFill>
                  <a:srgbClr val="FF0000"/>
                </a:solidFill>
              </a:rPr>
              <a:t>i</a:t>
            </a:r>
            <a:r>
              <a:rPr lang="en-IN" sz="2400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rgbClr val="FF0000"/>
                </a:solidFill>
              </a:rPr>
              <a:t>Exit(</a:t>
            </a:r>
            <a:r>
              <a:rPr lang="en-IN" sz="2400" dirty="0" err="1" smtClean="0">
                <a:solidFill>
                  <a:srgbClr val="FF0000"/>
                </a:solidFill>
              </a:rPr>
              <a:t>i</a:t>
            </a:r>
            <a:r>
              <a:rPr lang="en-IN" sz="2400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FF0000"/>
                </a:solidFill>
              </a:rPr>
              <a:t>	</a:t>
            </a:r>
            <a:r>
              <a:rPr lang="en-IN" sz="2400" dirty="0" smtClean="0"/>
              <a:t>Flag(</a:t>
            </a:r>
            <a:r>
              <a:rPr lang="en-IN" sz="2400" dirty="0" err="1" smtClean="0"/>
              <a:t>i</a:t>
            </a:r>
            <a:r>
              <a:rPr lang="en-IN" sz="2400" dirty="0" smtClean="0"/>
              <a:t>)=0</a:t>
            </a:r>
          </a:p>
          <a:p>
            <a:pPr marL="0" indent="0">
              <a:buNone/>
            </a:pPr>
            <a:endParaRPr lang="en-IN" sz="2400" dirty="0" smtClean="0"/>
          </a:p>
          <a:p>
            <a:pPr marL="0" indent="0">
              <a:buNone/>
            </a:pPr>
            <a:endParaRPr lang="en-IN" sz="2400" dirty="0">
              <a:solidFill>
                <a:srgbClr val="FF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962400" y="769382"/>
            <a:ext cx="0" cy="55742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151086" y="514350"/>
            <a:ext cx="7183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/>
              <a:t>For Deadlock four condition has to be true</a:t>
            </a:r>
          </a:p>
          <a:p>
            <a:r>
              <a:rPr lang="en-IN" sz="2000" dirty="0"/>
              <a:t> </a:t>
            </a:r>
            <a:r>
              <a:rPr lang="en-IN" sz="2000" dirty="0" smtClean="0"/>
              <a:t>ME , Hold and wait , Non-</a:t>
            </a:r>
            <a:r>
              <a:rPr lang="en-IN" sz="2000" dirty="0" err="1" smtClean="0"/>
              <a:t>Premption</a:t>
            </a:r>
            <a:r>
              <a:rPr lang="en-IN" sz="2000" dirty="0" smtClean="0"/>
              <a:t>, Circular wait</a:t>
            </a:r>
            <a:endParaRPr lang="en-IN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400550" y="1752600"/>
            <a:ext cx="657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Assume                                                          Holds true……</a:t>
            </a:r>
            <a:endParaRPr lang="en-IN" dirty="0"/>
          </a:p>
        </p:txBody>
      </p:sp>
      <p:sp>
        <p:nvSpPr>
          <p:cNvPr id="10" name="Oval 9"/>
          <p:cNvSpPr/>
          <p:nvPr/>
        </p:nvSpPr>
        <p:spPr>
          <a:xfrm>
            <a:off x="5543550" y="1809750"/>
            <a:ext cx="590550" cy="457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P1</a:t>
            </a:r>
            <a:endParaRPr lang="en-IN" dirty="0"/>
          </a:p>
        </p:txBody>
      </p:sp>
      <p:sp>
        <p:nvSpPr>
          <p:cNvPr id="11" name="Oval 10"/>
          <p:cNvSpPr/>
          <p:nvPr/>
        </p:nvSpPr>
        <p:spPr>
          <a:xfrm>
            <a:off x="7200900" y="1809750"/>
            <a:ext cx="590550" cy="457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P2</a:t>
            </a:r>
            <a:endParaRPr lang="en-IN" dirty="0"/>
          </a:p>
        </p:txBody>
      </p:sp>
      <p:cxnSp>
        <p:nvCxnSpPr>
          <p:cNvPr id="13" name="Curved Connector 12"/>
          <p:cNvCxnSpPr/>
          <p:nvPr/>
        </p:nvCxnSpPr>
        <p:spPr>
          <a:xfrm rot="5400000" flipH="1" flipV="1">
            <a:off x="6661150" y="981075"/>
            <a:ext cx="12700" cy="1657350"/>
          </a:xfrm>
          <a:prstGeom prst="curvedConnector3">
            <a:avLst>
              <a:gd name="adj1" fmla="val 40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170136" y="3009900"/>
            <a:ext cx="69931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IN" dirty="0" smtClean="0"/>
              <a:t>So P1 depends upon P2 only when P1 stuck at </a:t>
            </a:r>
            <a:r>
              <a:rPr lang="en-IN" dirty="0" smtClean="0">
                <a:solidFill>
                  <a:srgbClr val="FF0000"/>
                </a:solidFill>
              </a:rPr>
              <a:t>M </a:t>
            </a:r>
            <a:r>
              <a:rPr lang="en-IN" dirty="0" smtClean="0"/>
              <a:t>and flag(P2)=</a:t>
            </a:r>
            <a:r>
              <a:rPr lang="en-IN" dirty="0" smtClean="0">
                <a:solidFill>
                  <a:srgbClr val="FF0000"/>
                </a:solidFill>
              </a:rPr>
              <a:t>1, </a:t>
            </a:r>
            <a:r>
              <a:rPr lang="en-IN" dirty="0" smtClean="0"/>
              <a:t>flag(P1)=</a:t>
            </a:r>
            <a:r>
              <a:rPr lang="en-IN" dirty="0" smtClean="0">
                <a:solidFill>
                  <a:srgbClr val="FF0000"/>
                </a:solidFill>
              </a:rPr>
              <a:t>1.</a:t>
            </a:r>
          </a:p>
          <a:p>
            <a:pPr marL="342900" indent="-342900">
              <a:buAutoNum type="arabicPeriod"/>
            </a:pPr>
            <a:endParaRPr lang="en-IN" dirty="0">
              <a:solidFill>
                <a:srgbClr val="FF0000"/>
              </a:solidFill>
            </a:endParaRPr>
          </a:p>
          <a:p>
            <a:r>
              <a:rPr lang="en-IN" dirty="0" smtClean="0"/>
              <a:t>2. Since Stuck just before the 2</a:t>
            </a:r>
            <a:r>
              <a:rPr lang="en-IN" baseline="30000" dirty="0" smtClean="0"/>
              <a:t>nd</a:t>
            </a:r>
            <a:r>
              <a:rPr lang="en-IN" dirty="0" smtClean="0"/>
              <a:t> for loop and next step it is depends upon P1.</a:t>
            </a:r>
          </a:p>
          <a:p>
            <a:endParaRPr lang="en-IN" dirty="0"/>
          </a:p>
          <a:p>
            <a:r>
              <a:rPr lang="en-IN" dirty="0" smtClean="0"/>
              <a:t>3. Since </a:t>
            </a:r>
            <a:r>
              <a:rPr lang="en-IN" dirty="0" smtClean="0"/>
              <a:t>flag(P1)=</a:t>
            </a:r>
            <a:r>
              <a:rPr lang="en-IN" dirty="0" smtClean="0">
                <a:solidFill>
                  <a:srgbClr val="FF0000"/>
                </a:solidFill>
              </a:rPr>
              <a:t>1 , </a:t>
            </a:r>
            <a:r>
              <a:rPr lang="en-IN" dirty="0" smtClean="0"/>
              <a:t>P2 will go back to L state and Flag(P2)=</a:t>
            </a:r>
            <a:r>
              <a:rPr lang="en-IN" dirty="0" smtClean="0">
                <a:solidFill>
                  <a:srgbClr val="FF0000"/>
                </a:solidFill>
              </a:rPr>
              <a:t>0</a:t>
            </a:r>
            <a:endParaRPr lang="en-IN" dirty="0" smtClean="0"/>
          </a:p>
          <a:p>
            <a:endParaRPr lang="en-IN" dirty="0"/>
          </a:p>
          <a:p>
            <a:r>
              <a:rPr lang="en-IN" dirty="0" smtClean="0"/>
              <a:t>4.Now P1 in no more dependent upon P2 so our assumption is wrong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sz="2400" b="1" i="1" dirty="0" smtClean="0">
                <a:solidFill>
                  <a:srgbClr val="FF0000"/>
                </a:solidFill>
              </a:rPr>
              <a:t>5.Deadlock is not possible…</a:t>
            </a:r>
            <a:endParaRPr lang="en-IN" sz="2400" b="1" i="1" dirty="0" smtClean="0">
              <a:solidFill>
                <a:srgbClr val="FF0000"/>
              </a:solidFill>
            </a:endParaRPr>
          </a:p>
          <a:p>
            <a:endParaRPr lang="en-IN" dirty="0"/>
          </a:p>
        </p:txBody>
      </p:sp>
      <p:cxnSp>
        <p:nvCxnSpPr>
          <p:cNvPr id="23" name="Curved Connector 22"/>
          <p:cNvCxnSpPr>
            <a:stCxn id="11" idx="4"/>
          </p:cNvCxnSpPr>
          <p:nvPr/>
        </p:nvCxnSpPr>
        <p:spPr>
          <a:xfrm rot="5400000">
            <a:off x="6667500" y="1438275"/>
            <a:ext cx="12700" cy="1657350"/>
          </a:xfrm>
          <a:prstGeom prst="curvedConnector4">
            <a:avLst>
              <a:gd name="adj1" fmla="val 4800000"/>
              <a:gd name="adj2" fmla="val 9339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94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931"/>
            <a:ext cx="5181600" cy="679904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Lockout freedom:-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68" y="1198607"/>
            <a:ext cx="3929018" cy="533282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sz="2400" dirty="0" smtClean="0"/>
              <a:t>Process 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rgbClr val="FF0000"/>
                </a:solidFill>
              </a:rPr>
              <a:t>L</a:t>
            </a:r>
            <a:r>
              <a:rPr lang="en-IN" sz="2400" dirty="0" smtClean="0"/>
              <a:t>: flag(</a:t>
            </a:r>
            <a:r>
              <a:rPr lang="en-IN" sz="2400" dirty="0" err="1" smtClean="0"/>
              <a:t>i</a:t>
            </a:r>
            <a:r>
              <a:rPr lang="en-IN" sz="2400" dirty="0" smtClean="0"/>
              <a:t>) := 0 </a:t>
            </a:r>
          </a:p>
          <a:p>
            <a:pPr marL="0" indent="0">
              <a:buNone/>
            </a:pPr>
            <a:r>
              <a:rPr lang="en-IN" sz="2400" dirty="0" smtClean="0"/>
              <a:t>for j in {1,..,i-1} do </a:t>
            </a:r>
          </a:p>
          <a:p>
            <a:pPr marL="0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if flag(j) = 1 then </a:t>
            </a:r>
            <a:r>
              <a:rPr lang="en-IN" sz="2400" dirty="0" smtClean="0">
                <a:solidFill>
                  <a:srgbClr val="FF0000"/>
                </a:solidFill>
              </a:rPr>
              <a:t>go to L </a:t>
            </a:r>
          </a:p>
          <a:p>
            <a:pPr marL="0" indent="0">
              <a:buNone/>
            </a:pPr>
            <a:r>
              <a:rPr lang="en-IN" sz="2400" dirty="0" smtClean="0"/>
              <a:t>flag(</a:t>
            </a:r>
            <a:r>
              <a:rPr lang="en-IN" sz="2400" dirty="0" err="1" smtClean="0"/>
              <a:t>i</a:t>
            </a:r>
            <a:r>
              <a:rPr lang="en-IN" sz="2400" dirty="0" smtClean="0"/>
              <a:t>) := 1</a:t>
            </a:r>
          </a:p>
          <a:p>
            <a:pPr marL="0" indent="0">
              <a:buNone/>
            </a:pPr>
            <a:r>
              <a:rPr lang="en-IN" sz="2400" dirty="0" smtClean="0"/>
              <a:t>for j in {1,…,i-1} do </a:t>
            </a:r>
          </a:p>
          <a:p>
            <a:pPr marL="0" indent="0">
              <a:buNone/>
            </a:pPr>
            <a:r>
              <a:rPr lang="en-IN" sz="2400" dirty="0" smtClean="0"/>
              <a:t>      if flag(j) = 1 then </a:t>
            </a:r>
            <a:r>
              <a:rPr lang="en-IN" sz="2400" dirty="0" smtClean="0">
                <a:solidFill>
                  <a:srgbClr val="FF0000"/>
                </a:solidFill>
              </a:rPr>
              <a:t>go to L 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rgbClr val="FF0000"/>
                </a:solidFill>
              </a:rPr>
              <a:t>M</a:t>
            </a:r>
            <a:r>
              <a:rPr lang="en-IN" sz="2400" dirty="0" smtClean="0"/>
              <a:t>: for j {i+1,…,n} do</a:t>
            </a:r>
          </a:p>
          <a:p>
            <a:pPr marL="0" indent="0">
              <a:buNone/>
            </a:pPr>
            <a:r>
              <a:rPr lang="en-IN" sz="2400" dirty="0" smtClean="0"/>
              <a:t>        if flag(j) = 1 then </a:t>
            </a:r>
            <a:r>
              <a:rPr lang="en-IN" sz="2400" dirty="0" smtClean="0">
                <a:solidFill>
                  <a:srgbClr val="FF0000"/>
                </a:solidFill>
              </a:rPr>
              <a:t>go to M 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FF0000"/>
                </a:solidFill>
              </a:rPr>
              <a:t>	</a:t>
            </a:r>
            <a:endParaRPr lang="en-IN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2400" dirty="0">
                <a:solidFill>
                  <a:srgbClr val="FF0000"/>
                </a:solidFill>
              </a:rPr>
              <a:t>	</a:t>
            </a:r>
            <a:r>
              <a:rPr lang="en-IN" sz="2400" dirty="0" err="1" smtClean="0">
                <a:solidFill>
                  <a:srgbClr val="FF0000"/>
                </a:solidFill>
              </a:rPr>
              <a:t>Crit</a:t>
            </a:r>
            <a:r>
              <a:rPr lang="en-IN" sz="2400" dirty="0" smtClean="0">
                <a:solidFill>
                  <a:srgbClr val="FF0000"/>
                </a:solidFill>
              </a:rPr>
              <a:t>(</a:t>
            </a:r>
            <a:r>
              <a:rPr lang="en-IN" sz="2400" dirty="0" err="1" smtClean="0">
                <a:solidFill>
                  <a:srgbClr val="FF0000"/>
                </a:solidFill>
              </a:rPr>
              <a:t>i</a:t>
            </a:r>
            <a:r>
              <a:rPr lang="en-IN" sz="2400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rgbClr val="FF0000"/>
                </a:solidFill>
              </a:rPr>
              <a:t>Exit(</a:t>
            </a:r>
            <a:r>
              <a:rPr lang="en-IN" sz="2400" dirty="0" err="1" smtClean="0">
                <a:solidFill>
                  <a:srgbClr val="FF0000"/>
                </a:solidFill>
              </a:rPr>
              <a:t>i</a:t>
            </a:r>
            <a:r>
              <a:rPr lang="en-IN" sz="2400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FF0000"/>
                </a:solidFill>
              </a:rPr>
              <a:t>	</a:t>
            </a:r>
            <a:r>
              <a:rPr lang="en-IN" sz="2400" dirty="0" smtClean="0"/>
              <a:t>Flag(</a:t>
            </a:r>
            <a:r>
              <a:rPr lang="en-IN" sz="2400" dirty="0" err="1" smtClean="0"/>
              <a:t>i</a:t>
            </a:r>
            <a:r>
              <a:rPr lang="en-IN" sz="2400" dirty="0" smtClean="0"/>
              <a:t>)=0</a:t>
            </a:r>
          </a:p>
          <a:p>
            <a:pPr marL="0" indent="0">
              <a:buNone/>
            </a:pPr>
            <a:endParaRPr lang="en-IN" sz="2400" dirty="0" smtClean="0"/>
          </a:p>
          <a:p>
            <a:pPr marL="0" indent="0">
              <a:buNone/>
            </a:pPr>
            <a:endParaRPr lang="en-IN" sz="2400" dirty="0">
              <a:solidFill>
                <a:srgbClr val="FF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962400" y="769382"/>
            <a:ext cx="0" cy="55742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454979" y="1036082"/>
            <a:ext cx="731701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1.Suppose P2 after setting its flap(P2)=</a:t>
            </a:r>
            <a:r>
              <a:rPr lang="en-IN" dirty="0" smtClean="0">
                <a:solidFill>
                  <a:srgbClr val="FF0000"/>
                </a:solidFill>
              </a:rPr>
              <a:t>1 </a:t>
            </a:r>
            <a:r>
              <a:rPr lang="en-IN" dirty="0" smtClean="0"/>
              <a:t>got prompted.</a:t>
            </a:r>
          </a:p>
          <a:p>
            <a:endParaRPr lang="en-IN" dirty="0"/>
          </a:p>
          <a:p>
            <a:r>
              <a:rPr lang="en-IN" dirty="0" smtClean="0"/>
              <a:t>2. Now P1 comes and it will execute 1</a:t>
            </a:r>
            <a:r>
              <a:rPr lang="en-IN" baseline="30000" dirty="0" smtClean="0"/>
              <a:t>st</a:t>
            </a:r>
            <a:r>
              <a:rPr lang="en-IN" dirty="0" smtClean="0"/>
              <a:t> two for loop successfully but it will stuck at </a:t>
            </a:r>
            <a:r>
              <a:rPr lang="en-IN" dirty="0" smtClean="0">
                <a:solidFill>
                  <a:srgbClr val="FF0000"/>
                </a:solidFill>
              </a:rPr>
              <a:t>M.</a:t>
            </a:r>
          </a:p>
          <a:p>
            <a:endParaRPr lang="en-IN" dirty="0">
              <a:solidFill>
                <a:srgbClr val="FF0000"/>
              </a:solidFill>
            </a:endParaRPr>
          </a:p>
          <a:p>
            <a:r>
              <a:rPr lang="en-IN" dirty="0" smtClean="0"/>
              <a:t>3. CS is free but P1 is not able to go into that.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sz="2800" b="1" i="1" dirty="0" smtClean="0">
                <a:solidFill>
                  <a:srgbClr val="FF0000"/>
                </a:solidFill>
              </a:rPr>
              <a:t>No Lockout freedom….</a:t>
            </a:r>
          </a:p>
          <a:p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347496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1154</Words>
  <Application>Microsoft Office PowerPoint</Application>
  <PresentationFormat>Widescreen</PresentationFormat>
  <Paragraphs>279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Algerian</vt:lpstr>
      <vt:lpstr>Arial</vt:lpstr>
      <vt:lpstr>Calibri</vt:lpstr>
      <vt:lpstr>Calibri Light</vt:lpstr>
      <vt:lpstr>Wingdings</vt:lpstr>
      <vt:lpstr>Office Theme</vt:lpstr>
      <vt:lpstr>Burns' algorithm</vt:lpstr>
      <vt:lpstr>Plan:-</vt:lpstr>
      <vt:lpstr>Algorithm:-</vt:lpstr>
      <vt:lpstr>Algorithm:-</vt:lpstr>
      <vt:lpstr>Algorithm:-</vt:lpstr>
      <vt:lpstr>Correctness Algorithm :-</vt:lpstr>
      <vt:lpstr>Progress :-</vt:lpstr>
      <vt:lpstr>Deadlock:-</vt:lpstr>
      <vt:lpstr>Lockout freedom:-</vt:lpstr>
      <vt:lpstr>Bounded waiting:-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Burns</dc:title>
  <dc:creator>Lenovo</dc:creator>
  <cp:lastModifiedBy>Lenovo</cp:lastModifiedBy>
  <cp:revision>30</cp:revision>
  <dcterms:created xsi:type="dcterms:W3CDTF">2021-02-08T23:32:11Z</dcterms:created>
  <dcterms:modified xsi:type="dcterms:W3CDTF">2021-02-09T12:33:23Z</dcterms:modified>
</cp:coreProperties>
</file>