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7" r:id="rId7"/>
    <p:sldId id="278" r:id="rId8"/>
    <p:sldId id="279" r:id="rId9"/>
    <p:sldId id="280" r:id="rId10"/>
    <p:sldId id="281" r:id="rId11"/>
    <p:sldId id="262" r:id="rId12"/>
    <p:sldId id="275" r:id="rId13"/>
    <p:sldId id="264" r:id="rId14"/>
    <p:sldId id="263" r:id="rId15"/>
    <p:sldId id="276" r:id="rId16"/>
    <p:sldId id="266" r:id="rId17"/>
    <p:sldId id="26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0E50-D860-4C90-AFE7-98E532CCD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0"/>
            <a:ext cx="8676222" cy="4635673"/>
          </a:xfrm>
        </p:spPr>
        <p:txBody>
          <a:bodyPr>
            <a:normAutofit/>
          </a:bodyPr>
          <a:lstStyle/>
          <a:p>
            <a:r>
              <a:rPr lang="en-US" dirty="0"/>
              <a:t>Lazy set and Linearizability WITH HINDSIGHT</a:t>
            </a:r>
            <a:br>
              <a:rPr lang="en-US" dirty="0"/>
            </a:br>
            <a:r>
              <a:rPr lang="en-US" dirty="0"/>
              <a:t>BY-</a:t>
            </a:r>
            <a:br>
              <a:rPr lang="en-US" dirty="0"/>
            </a:br>
            <a:r>
              <a:rPr lang="en-US" sz="2200" dirty="0"/>
              <a:t>AYUSH SHARMA(203050029)</a:t>
            </a:r>
            <a:br>
              <a:rPr lang="en-US" sz="2200" dirty="0"/>
            </a:br>
            <a:r>
              <a:rPr lang="en-US" sz="2200" dirty="0"/>
              <a:t>AVIRAL SINGH(203050119)</a:t>
            </a:r>
          </a:p>
        </p:txBody>
      </p:sp>
    </p:spTree>
    <p:extLst>
      <p:ext uri="{BB962C8B-B14F-4D97-AF65-F5344CB8AC3E}">
        <p14:creationId xmlns:p14="http://schemas.microsoft.com/office/powerpoint/2010/main" val="30369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F38481-97EC-4A31-8AFD-ADFD2557B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9DEA2-2612-448B-883B-658F443A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assumptions for our new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3558-1640-4CC5-8092-F58AB0566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Represent set as a sorted linked list.</a:t>
            </a:r>
          </a:p>
          <a:p>
            <a:r>
              <a:rPr lang="en-US"/>
              <a:t>We use optimistic approach:- while searching without acquiring any locks.</a:t>
            </a:r>
          </a:p>
          <a:p>
            <a:r>
              <a:rPr lang="en-US"/>
              <a:t>Advantage of optimistic approach.</a:t>
            </a:r>
          </a:p>
        </p:txBody>
      </p:sp>
    </p:spTree>
    <p:extLst>
      <p:ext uri="{BB962C8B-B14F-4D97-AF65-F5344CB8AC3E}">
        <p14:creationId xmlns:p14="http://schemas.microsoft.com/office/powerpoint/2010/main" val="28916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823459-03AD-4238-B085-BF10CDE6D9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78149"/>
              </p:ext>
            </p:extLst>
          </p:nvPr>
        </p:nvGraphicFramePr>
        <p:xfrm>
          <a:off x="1141412" y="2667000"/>
          <a:ext cx="8827218" cy="299685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403965">
                  <a:extLst>
                    <a:ext uri="{9D8B030D-6E8A-4147-A177-3AD203B41FA5}">
                      <a16:colId xmlns:a16="http://schemas.microsoft.com/office/drawing/2014/main" val="26253422"/>
                    </a:ext>
                  </a:extLst>
                </a:gridCol>
                <a:gridCol w="4423253">
                  <a:extLst>
                    <a:ext uri="{9D8B030D-6E8A-4147-A177-3AD203B41FA5}">
                      <a16:colId xmlns:a16="http://schemas.microsoft.com/office/drawing/2014/main" val="1911579667"/>
                    </a:ext>
                  </a:extLst>
                </a:gridCol>
              </a:tblGrid>
              <a:tr h="694151">
                <a:tc>
                  <a:txBody>
                    <a:bodyPr/>
                    <a:lstStyle/>
                    <a:p>
                      <a:r>
                        <a:rPr lang="en-US"/>
                        <a:t>LOCK FREEDOM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WAIT FREEDOM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373510"/>
                  </a:ext>
                </a:extLst>
              </a:tr>
              <a:tr h="694151">
                <a:tc>
                  <a:txBody>
                    <a:bodyPr/>
                    <a:lstStyle/>
                    <a:p>
                      <a:r>
                        <a:rPr lang="en-US"/>
                        <a:t>1. SOME THREAD IS DOING PROGRESS.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 SOME THREAD PROVIDED WITH A TIME SLICE WILL SATISFY PROGRESS AND EVENTUALY COMPLETE.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391662"/>
                  </a:ext>
                </a:extLst>
              </a:tr>
              <a:tr h="694151">
                <a:tc>
                  <a:txBody>
                    <a:bodyPr/>
                    <a:lstStyle/>
                    <a:p>
                      <a:r>
                        <a:rPr lang="en-US"/>
                        <a:t>2. IT MAY TAKE INFINITE AMOUNT OF OPEATION THEORITICALLY.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 NUMBER OF STEPS IS FINITE THEORITICALLY.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189113"/>
                  </a:ext>
                </a:extLst>
              </a:tr>
              <a:tr h="694151">
                <a:tc>
                  <a:txBody>
                    <a:bodyPr/>
                    <a:lstStyle/>
                    <a:p>
                      <a:r>
                        <a:rPr lang="en-US"/>
                        <a:t>3. BUT IN PRACTISE , IT TKES A SHORT AMOUNT OF OPERATIONS.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 BUT IN PRACTISE IT TAKES A LARGE AMOUNT OF OPERATIONS.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79413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9DFC48-314A-4A7F-8E41-72FE9A6B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 freedom vs wait freedom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0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5615-EC95-4CC1-B5FB-5F61D7ED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67532-8B3E-4E11-A6FA-9010E7C11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It’s a standard correctness conditions for concurrent data structures.</a:t>
            </a:r>
          </a:p>
          <a:p>
            <a:r>
              <a:rPr lang="en-US"/>
              <a:t>What is linearization point?</a:t>
            </a:r>
          </a:p>
          <a:p>
            <a:pPr lvl="1"/>
            <a:r>
              <a:rPr lang="en-US"/>
              <a:t>All function call have a linearization point at some instant between their invocation and response.</a:t>
            </a:r>
          </a:p>
          <a:p>
            <a:pPr lvl="1"/>
            <a:r>
              <a:rPr lang="en-US" sz="1600"/>
              <a:t>SINGLE OPERATION WHEN THE METHOD CALL “TAKES EFFECT”</a:t>
            </a: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850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F464-6006-4A2C-8DE6-2549BB00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new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6947-83F8-4715-9DBB-DA1B999A1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represent the concurrent linked list implementation in the context of a list based set object.</a:t>
            </a:r>
          </a:p>
          <a:p>
            <a:r>
              <a:rPr lang="en-US"/>
              <a:t>Set provides three methods:-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Remove method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ADD  method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Contains method</a:t>
            </a:r>
          </a:p>
        </p:txBody>
      </p:sp>
    </p:spTree>
    <p:extLst>
      <p:ext uri="{BB962C8B-B14F-4D97-AF65-F5344CB8AC3E}">
        <p14:creationId xmlns:p14="http://schemas.microsoft.com/office/powerpoint/2010/main" val="16185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D82A7942-5631-47FC-9908-0E14371AE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20720"/>
            <a:ext cx="10928687" cy="5593813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A5EE2E-AC2F-46E8-B888-7C65C8C22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44" y="1874365"/>
            <a:ext cx="9960933" cy="30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77C4-9610-4413-BCDA-513813C2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Remove method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5111BBD-563A-4308-886E-97C6D0BC7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40" y="3162985"/>
            <a:ext cx="4971091" cy="173919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E2DC902-31B0-4AC5-95E5-E2054997B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270" y="311399"/>
            <a:ext cx="5411892" cy="62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2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8B68-05D3-4544-AD7B-6D58920F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method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FED79D-DA13-44F0-AD17-2C7627448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589" y="2514600"/>
            <a:ext cx="4492195" cy="19050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AC6C370-C457-45AB-A15E-0170BFA7B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001" y="79547"/>
            <a:ext cx="4786609" cy="66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806ABAF8-A5F0-4E99-AB6D-67BFBB982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BAA42-2943-4EEF-AEA5-1BCD6B1A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339" y="517591"/>
            <a:ext cx="2753117" cy="1869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Contains method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5F7833E7-6A14-4F78-A2DD-5640A4F6C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6884079" cy="5597200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17A8B8-1E1E-4A65-BD02-2B099AAE0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44" y="2006978"/>
            <a:ext cx="5915570" cy="2824684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0090E27-3218-476F-97AA-38F5B349C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669" y="2494194"/>
            <a:ext cx="4686331" cy="18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42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FC88-30D1-483C-935F-EEA6403D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Linearizability WITH </a:t>
            </a:r>
            <a:r>
              <a:rPr lang="en-US" sz="2800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HindSight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08E927-A0B9-4E04-86B6-5AA36E528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1713153"/>
          </a:xfrm>
        </p:spPr>
        <p:txBody>
          <a:bodyPr anchor="t">
            <a:normAutofit/>
          </a:bodyPr>
          <a:lstStyle/>
          <a:p>
            <a:r>
              <a:rPr lang="en-US" sz="1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Replace lock with atomic block.</a:t>
            </a:r>
          </a:p>
          <a:p>
            <a:pPr>
              <a:buClr>
                <a:srgbClr val="FFFFFF"/>
              </a:buClr>
            </a:pPr>
            <a:r>
              <a:rPr lang="en-US" sz="1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Such that in atomic block either whole block will run or nothing.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4B260F6-6EB2-4A81-9AB6-D17F28D7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94" y="1520628"/>
            <a:ext cx="7062769" cy="337144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572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10B8-18DD-4960-981C-DC415D92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70FA-C73A-43AF-AA4E-33CDBA285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lazy set.</a:t>
            </a:r>
          </a:p>
          <a:p>
            <a:r>
              <a:rPr lang="en-US" dirty="0"/>
              <a:t>The new algorithm.</a:t>
            </a:r>
          </a:p>
          <a:p>
            <a:r>
              <a:rPr lang="en-US" dirty="0"/>
              <a:t>Some terminologies.</a:t>
            </a:r>
          </a:p>
          <a:p>
            <a:r>
              <a:rPr lang="en-US" dirty="0"/>
              <a:t>Hindsight lemma.</a:t>
            </a:r>
          </a:p>
          <a:p>
            <a:r>
              <a:rPr lang="en-US" dirty="0"/>
              <a:t>Linearizability proof by hindsight.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1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5F70-D1D7-4596-9433-63B4BCD6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Sample Set</a:t>
            </a:r>
            <a:endParaRPr lang="en-US" sz="28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A79389-B035-447F-B28E-6DE9232EB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1493948"/>
          </a:xfrm>
        </p:spPr>
        <p:txBody>
          <a:bodyPr anchor="t">
            <a:normAutofit/>
          </a:bodyPr>
          <a:lstStyle/>
          <a:p>
            <a:r>
              <a:rPr lang="en-US" sz="1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Node 5 is deleted, and the gray part tells that node 5 is logically deleted and by removing the link it is also physically removed.</a:t>
            </a:r>
            <a:endParaRPr lang="en-US" sz="180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5A2C48B-5B2F-41F0-AB7D-F59A16A12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94" y="2006694"/>
            <a:ext cx="6916633" cy="252457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489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17AF-67E6-4C9B-B9CE-B9898CD2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75987"/>
          </a:xfrm>
        </p:spPr>
        <p:txBody>
          <a:bodyPr/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Some terminology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C98CB-4C91-452B-9EB3-93FF74657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17109"/>
            <a:ext cx="9905998" cy="4074091"/>
          </a:xfrm>
        </p:spPr>
        <p:txBody>
          <a:bodyPr/>
          <a:lstStyle/>
          <a:p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Backbone Node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:- A node is backbone node in state </a:t>
            </a:r>
            <a:r>
              <a:rPr lang="en-IN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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if it is reachable from head node.</a:t>
            </a:r>
          </a:p>
          <a:p>
            <a:pPr>
              <a:buClr>
                <a:srgbClr val="FFFFFF"/>
              </a:buClr>
            </a:pPr>
            <a:r>
              <a:rPr lang="en-US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Backbone link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:- A link </a:t>
            </a:r>
            <a:r>
              <a:rPr lang="en-US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u.n</a:t>
            </a:r>
            <a:r>
              <a:rPr lang="en-US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→ v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in </a:t>
            </a:r>
            <a:r>
              <a:rPr lang="en-IN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 is a backbone link in  if u is backbone node in .</a:t>
            </a:r>
          </a:p>
          <a:p>
            <a:pPr>
              <a:buClr>
                <a:srgbClr val="FFFFFF"/>
              </a:buClr>
            </a:pPr>
            <a:r>
              <a:rPr lang="en-IN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Transition</a:t>
            </a:r>
            <a:r>
              <a:rPr lang="en-IN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:- A transition →&lt;</a:t>
            </a:r>
            <a:r>
              <a:rPr lang="en-IN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t,k</a:t>
            </a:r>
            <a:r>
              <a:rPr lang="en-IN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&gt;’ represents the fact that the source memory state </a:t>
            </a:r>
            <a:r>
              <a:rPr lang="en-IN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</a:t>
            </a:r>
            <a:r>
              <a:rPr lang="en-IN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can be transformed into the target memory ’ by thread </a:t>
            </a:r>
            <a:r>
              <a:rPr lang="en-IN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</a:t>
            </a:r>
            <a:r>
              <a:rPr lang="en-IN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executing computation step </a:t>
            </a:r>
            <a:r>
              <a:rPr lang="en-IN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</a:t>
            </a:r>
            <a:r>
              <a:rPr lang="en-IN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IN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Trace(</a:t>
            </a:r>
            <a:r>
              <a:rPr lang="el-GR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π</a:t>
            </a:r>
            <a:r>
              <a:rPr lang="en-IN" b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)</a:t>
            </a:r>
            <a:r>
              <a:rPr lang="en-IN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:-Is the sequence of states that occurs during </a:t>
            </a:r>
            <a:r>
              <a:rPr lang="el-GR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π</a:t>
            </a:r>
            <a:r>
              <a:rPr lang="en-IN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4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C6A9-2C00-433F-AAD9-13ABB6E2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88291"/>
          </a:xfrm>
        </p:spPr>
        <p:txBody>
          <a:bodyPr/>
          <a:lstStyle/>
          <a:p>
            <a:r>
              <a:rPr lang="en-US" dirty="0"/>
              <a:t>Hindsight 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0381A-EB67-4FFD-BCB0-CC73ED72D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81019"/>
            <a:ext cx="9905998" cy="4110182"/>
          </a:xfrm>
        </p:spPr>
        <p:txBody>
          <a:bodyPr/>
          <a:lstStyle/>
          <a:p>
            <a:r>
              <a:rPr lang="en-US" dirty="0"/>
              <a:t>The hindsight says that in every execution which satisfy the integrity shape properties, if the link </a:t>
            </a:r>
            <a:r>
              <a:rPr lang="en-US" i="1" dirty="0" err="1"/>
              <a:t>u.n→v</a:t>
            </a:r>
            <a:r>
              <a:rPr lang="en-US" i="1" dirty="0"/>
              <a:t> </a:t>
            </a:r>
            <a:r>
              <a:rPr lang="en-US" dirty="0"/>
              <a:t>is reachable from head node at a state </a:t>
            </a:r>
            <a:r>
              <a:rPr lang="en-IN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, and the link </a:t>
            </a:r>
            <a:r>
              <a:rPr lang="en-IN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v.n→w</a:t>
            </a:r>
            <a:r>
              <a:rPr lang="en-IN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with </a:t>
            </a:r>
            <a:r>
              <a:rPr lang="en-IN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</a:t>
            </a:r>
            <a:r>
              <a:rPr lang="en-IN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in common is a link in a latter state ’, then there is some state occurring between  and ’ in which the later link </a:t>
            </a:r>
            <a:r>
              <a:rPr lang="en-IN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v.n→w</a:t>
            </a:r>
            <a:r>
              <a:rPr lang="en-IN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is reachable from head node.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292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118A-7D71-40E7-8541-3FD92814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58982"/>
          </a:xfrm>
        </p:spPr>
        <p:txBody>
          <a:bodyPr/>
          <a:lstStyle/>
          <a:p>
            <a:r>
              <a:rPr lang="en-US" dirty="0"/>
              <a:t>Some important definitions.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468582"/>
            <a:ext cx="4915326" cy="1455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16" y="3783110"/>
            <a:ext cx="4839119" cy="1371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184" y="1468582"/>
            <a:ext cx="4961050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FA9B-D5FE-4EF7-9D24-47DADE3A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97527"/>
          </a:xfrm>
        </p:spPr>
        <p:txBody>
          <a:bodyPr/>
          <a:lstStyle/>
          <a:p>
            <a:r>
              <a:rPr lang="en-US" dirty="0"/>
              <a:t>Linearizability in terms of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98F87-1C18-4742-A550-626933EB9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07127"/>
            <a:ext cx="9905998" cy="4184073"/>
          </a:xfrm>
        </p:spPr>
        <p:txBody>
          <a:bodyPr/>
          <a:lstStyle/>
          <a:p>
            <a:r>
              <a:rPr lang="en-US" dirty="0"/>
              <a:t>A concurrent object is linearizable with respect to a </a:t>
            </a:r>
            <a:r>
              <a:rPr lang="en-US" dirty="0" err="1"/>
              <a:t>sequencial</a:t>
            </a:r>
            <a:r>
              <a:rPr lang="en-US" dirty="0"/>
              <a:t> specification if for every execution </a:t>
            </a:r>
            <a:r>
              <a:rPr lang="el-GR" dirty="0"/>
              <a:t>π</a:t>
            </a:r>
            <a:r>
              <a:rPr lang="en-IN" dirty="0"/>
              <a:t> of the concurrent object, the interaction between the threads and the concurrent object in </a:t>
            </a:r>
            <a:r>
              <a:rPr lang="el-GR" dirty="0"/>
              <a:t>π</a:t>
            </a:r>
            <a:r>
              <a:rPr lang="en-IN" dirty="0"/>
              <a:t> can be explained by a </a:t>
            </a:r>
            <a:r>
              <a:rPr lang="en-IN" dirty="0" err="1"/>
              <a:t>sequencial</a:t>
            </a:r>
            <a:r>
              <a:rPr lang="en-IN" dirty="0"/>
              <a:t> history Hs.</a:t>
            </a:r>
          </a:p>
          <a:p>
            <a:r>
              <a:rPr lang="en-IN" dirty="0"/>
              <a:t>In Hs, every thread performs the same sequence of invocations and responses as in H(</a:t>
            </a:r>
            <a:r>
              <a:rPr lang="el-GR" dirty="0"/>
              <a:t>π</a:t>
            </a:r>
            <a:r>
              <a:rPr lang="en-IN" dirty="0"/>
              <a:t>) and the real time precedence order between non overlapping operations in </a:t>
            </a:r>
            <a:r>
              <a:rPr lang="el-GR" dirty="0"/>
              <a:t>π</a:t>
            </a:r>
            <a:r>
              <a:rPr lang="en-IN" dirty="0"/>
              <a:t> is preserved in 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A2FC-F4D9-44AD-B555-C9531433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86691"/>
          </a:xfrm>
        </p:spPr>
        <p:txBody>
          <a:bodyPr/>
          <a:lstStyle/>
          <a:p>
            <a:r>
              <a:rPr lang="en-US" dirty="0"/>
              <a:t>Proving Linearizability with hindsight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579D2-0AA5-4C4D-A2D9-F11099956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88655"/>
            <a:ext cx="9905998" cy="4202545"/>
          </a:xfrm>
        </p:spPr>
        <p:txBody>
          <a:bodyPr/>
          <a:lstStyle/>
          <a:p>
            <a:r>
              <a:rPr lang="en-US" dirty="0"/>
              <a:t>IDEA:- The idea behind the hindsight lemma to define a function </a:t>
            </a:r>
            <a:r>
              <a:rPr lang="en-US" i="1" dirty="0"/>
              <a:t>f </a:t>
            </a:r>
            <a:r>
              <a:rPr lang="en-US" dirty="0"/>
              <a:t>which maps every </a:t>
            </a:r>
            <a:r>
              <a:rPr lang="en-US" i="1" dirty="0"/>
              <a:t>operation t </a:t>
            </a:r>
            <a:r>
              <a:rPr lang="en-US" dirty="0"/>
              <a:t>of </a:t>
            </a:r>
            <a:r>
              <a:rPr lang="el-GR" i="1" dirty="0"/>
              <a:t>π</a:t>
            </a:r>
            <a:r>
              <a:rPr lang="en-IN" dirty="0"/>
              <a:t> to a state which occurs in </a:t>
            </a:r>
            <a:r>
              <a:rPr lang="el-GR" i="1" dirty="0"/>
              <a:t>π</a:t>
            </a:r>
            <a:r>
              <a:rPr lang="en-IN" dirty="0"/>
              <a:t> between </a:t>
            </a:r>
            <a:r>
              <a:rPr lang="en-IN" i="1" dirty="0"/>
              <a:t>t’s</a:t>
            </a:r>
            <a:r>
              <a:rPr lang="en-IN" dirty="0"/>
              <a:t> invocation and response.</a:t>
            </a:r>
          </a:p>
          <a:p>
            <a:r>
              <a:rPr lang="en-IN" dirty="0"/>
              <a:t>We construct a sequential history </a:t>
            </a:r>
            <a:r>
              <a:rPr lang="en-IN" i="1" dirty="0"/>
              <a:t>Hs</a:t>
            </a:r>
            <a:r>
              <a:rPr lang="en-IN" dirty="0"/>
              <a:t> using an auxiliary function </a:t>
            </a:r>
            <a:r>
              <a:rPr lang="en-IN" i="1" dirty="0"/>
              <a:t>f </a:t>
            </a:r>
            <a:r>
              <a:rPr lang="en-IN" dirty="0"/>
              <a:t>and show that </a:t>
            </a:r>
            <a:r>
              <a:rPr lang="en-IN" i="1" dirty="0"/>
              <a:t>H(</a:t>
            </a:r>
            <a:r>
              <a:rPr lang="el-GR" i="1" dirty="0"/>
              <a:t>π</a:t>
            </a:r>
            <a:r>
              <a:rPr lang="en-IN" i="1" dirty="0"/>
              <a:t>) </a:t>
            </a:r>
            <a:r>
              <a:rPr lang="en-IN" dirty="0"/>
              <a:t>is linearizable with respect to </a:t>
            </a:r>
            <a:r>
              <a:rPr lang="en-IN" i="1" dirty="0"/>
              <a:t>Hs.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99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14400"/>
          </a:xfrm>
        </p:spPr>
        <p:txBody>
          <a:bodyPr/>
          <a:lstStyle/>
          <a:p>
            <a:r>
              <a:rPr lang="en-US" dirty="0"/>
              <a:t>Proving Linearizability with hindsight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24001"/>
            <a:ext cx="9905998" cy="426720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We now define function </a:t>
            </a:r>
            <a:r>
              <a:rPr lang="en-IN" i="1" dirty="0"/>
              <a:t>f </a:t>
            </a:r>
            <a:r>
              <a:rPr lang="en-IN" dirty="0"/>
              <a:t>and use it to construct a complete sequential history </a:t>
            </a:r>
            <a:r>
              <a:rPr lang="en-IN" i="1" dirty="0"/>
              <a:t>Hs </a:t>
            </a:r>
            <a:r>
              <a:rPr lang="en-IN" dirty="0"/>
              <a:t>which contains the same execution steps as </a:t>
            </a:r>
            <a:r>
              <a:rPr lang="en-IN" i="1" dirty="0"/>
              <a:t>H.</a:t>
            </a:r>
          </a:p>
          <a:p>
            <a:r>
              <a:rPr lang="en-IN" i="1" dirty="0"/>
              <a:t>F</a:t>
            </a:r>
            <a:r>
              <a:rPr lang="en-IN" dirty="0"/>
              <a:t> is defined as follows:-</a:t>
            </a:r>
          </a:p>
          <a:p>
            <a:pPr lvl="1"/>
            <a:r>
              <a:rPr lang="en-IN" dirty="0"/>
              <a:t>An </a:t>
            </a:r>
            <a:r>
              <a:rPr lang="en-IN" b="1" i="1" dirty="0"/>
              <a:t>add</a:t>
            </a:r>
            <a:r>
              <a:rPr lang="en-IN" i="1" dirty="0"/>
              <a:t> </a:t>
            </a:r>
            <a:r>
              <a:rPr lang="en-IN" dirty="0"/>
              <a:t>and </a:t>
            </a:r>
            <a:r>
              <a:rPr lang="en-IN" b="1" i="1" dirty="0"/>
              <a:t>remove</a:t>
            </a:r>
            <a:r>
              <a:rPr lang="en-IN" i="1" dirty="0"/>
              <a:t> </a:t>
            </a:r>
            <a:r>
              <a:rPr lang="en-IN" dirty="0"/>
              <a:t>operation </a:t>
            </a:r>
            <a:r>
              <a:rPr lang="en-IN" i="1" dirty="0"/>
              <a:t>t </a:t>
            </a:r>
            <a:r>
              <a:rPr lang="en-IN" dirty="0"/>
              <a:t>is associated with the source state of the transition in which </a:t>
            </a:r>
            <a:r>
              <a:rPr lang="en-IN" i="1" dirty="0"/>
              <a:t>t </a:t>
            </a:r>
            <a:r>
              <a:rPr lang="en-IN" dirty="0"/>
              <a:t>executes its atomic section.</a:t>
            </a:r>
          </a:p>
          <a:p>
            <a:pPr lvl="1"/>
            <a:r>
              <a:rPr lang="en-IN" dirty="0"/>
              <a:t>A </a:t>
            </a:r>
            <a:r>
              <a:rPr lang="en-IN" b="1" i="1" dirty="0"/>
              <a:t>contains</a:t>
            </a:r>
            <a:r>
              <a:rPr lang="en-IN" i="1" dirty="0"/>
              <a:t> </a:t>
            </a:r>
            <a:r>
              <a:rPr lang="en-IN" dirty="0"/>
              <a:t>operation </a:t>
            </a:r>
            <a:r>
              <a:rPr lang="en-IN" i="1" dirty="0"/>
              <a:t>t </a:t>
            </a:r>
            <a:r>
              <a:rPr lang="en-IN" dirty="0"/>
              <a:t>is associated with the last state occurring at or before the last </a:t>
            </a:r>
            <a:r>
              <a:rPr lang="en-IN" i="1" dirty="0"/>
              <a:t>crossing state </a:t>
            </a:r>
            <a:r>
              <a:rPr lang="en-IN" dirty="0"/>
              <a:t>in the </a:t>
            </a:r>
            <a:r>
              <a:rPr lang="en-IN" i="1" dirty="0"/>
              <a:t>traversal trail tail</a:t>
            </a:r>
            <a:r>
              <a:rPr lang="en-IN" dirty="0"/>
              <a:t> of </a:t>
            </a:r>
            <a:r>
              <a:rPr lang="en-IN" i="1" dirty="0"/>
              <a:t>t </a:t>
            </a:r>
            <a:r>
              <a:rPr lang="en-IN" dirty="0"/>
              <a:t>in which (last) crossed link is a </a:t>
            </a:r>
            <a:r>
              <a:rPr lang="en-IN" i="1" dirty="0"/>
              <a:t>backbone link</a:t>
            </a:r>
            <a:r>
              <a:rPr lang="en-IN" dirty="0"/>
              <a:t>.</a:t>
            </a:r>
          </a:p>
          <a:p>
            <a:r>
              <a:rPr lang="en-IN" i="1" dirty="0"/>
              <a:t>Hs</a:t>
            </a:r>
            <a:r>
              <a:rPr lang="en-IN" dirty="0"/>
              <a:t> is obtained by reordering the operations according to the partial order induced by </a:t>
            </a:r>
            <a:r>
              <a:rPr lang="en-IN" i="1" dirty="0"/>
              <a:t>f</a:t>
            </a:r>
            <a:r>
              <a:rPr lang="en-IN" dirty="0"/>
              <a:t>.</a:t>
            </a:r>
          </a:p>
          <a:p>
            <a:r>
              <a:rPr lang="en-IN" dirty="0"/>
              <a:t>Every operation starts with an invocation and does not execute any step after it responds. Thus, by construction of </a:t>
            </a:r>
            <a:r>
              <a:rPr lang="en-IN" i="1" dirty="0"/>
              <a:t>f, </a:t>
            </a:r>
            <a:r>
              <a:rPr lang="en-IN" dirty="0"/>
              <a:t>if the response of </a:t>
            </a:r>
            <a:r>
              <a:rPr lang="en-IN" i="1" dirty="0"/>
              <a:t>t1 </a:t>
            </a:r>
            <a:r>
              <a:rPr lang="en-IN" dirty="0"/>
              <a:t>precedes the invocation of </a:t>
            </a:r>
            <a:r>
              <a:rPr lang="en-IN" i="1" dirty="0"/>
              <a:t>t2 </a:t>
            </a:r>
            <a:r>
              <a:rPr lang="en-IN" dirty="0"/>
              <a:t>in </a:t>
            </a:r>
            <a:r>
              <a:rPr lang="en-IN" i="1" dirty="0"/>
              <a:t>H</a:t>
            </a:r>
            <a:r>
              <a:rPr lang="en-IN" dirty="0"/>
              <a:t> then </a:t>
            </a:r>
            <a:r>
              <a:rPr lang="en-IN" i="1" dirty="0"/>
              <a:t>f(t1) &lt; f(t2)</a:t>
            </a:r>
            <a:r>
              <a:rPr lang="en-IN" dirty="0"/>
              <a:t> and thus </a:t>
            </a:r>
            <a:r>
              <a:rPr lang="en-IN" i="1" dirty="0"/>
              <a:t>t1</a:t>
            </a:r>
            <a:r>
              <a:rPr lang="en-IN" dirty="0"/>
              <a:t> also precedes </a:t>
            </a:r>
            <a:r>
              <a:rPr lang="en-IN" i="1" dirty="0"/>
              <a:t>t2</a:t>
            </a:r>
            <a:r>
              <a:rPr lang="en-IN" dirty="0"/>
              <a:t> in </a:t>
            </a:r>
            <a:r>
              <a:rPr lang="en-IN" i="1" dirty="0"/>
              <a:t>Hs</a:t>
            </a:r>
            <a:r>
              <a:rPr lang="en-IN" dirty="0"/>
              <a:t>.</a:t>
            </a:r>
          </a:p>
          <a:p>
            <a:r>
              <a:rPr lang="en-IN" dirty="0"/>
              <a:t>By construction of </a:t>
            </a:r>
            <a:r>
              <a:rPr lang="en-IN" i="1" dirty="0"/>
              <a:t>Hs</a:t>
            </a:r>
            <a:r>
              <a:rPr lang="en-IN" dirty="0"/>
              <a:t>, it contains same execution steps in </a:t>
            </a:r>
            <a:r>
              <a:rPr lang="en-IN" i="1" dirty="0"/>
              <a:t>H’</a:t>
            </a:r>
            <a:r>
              <a:rPr lang="en-IN" dirty="0"/>
              <a:t> which is completion of </a:t>
            </a:r>
            <a:r>
              <a:rPr lang="en-IN" i="1" dirty="0"/>
              <a:t>H(</a:t>
            </a:r>
            <a:r>
              <a:rPr lang="el-GR" i="1" dirty="0"/>
              <a:t>π</a:t>
            </a:r>
            <a:r>
              <a:rPr lang="en-IN" i="1" dirty="0"/>
              <a:t>). </a:t>
            </a:r>
            <a:r>
              <a:rPr lang="en-IN" dirty="0"/>
              <a:t>It follows that </a:t>
            </a:r>
            <a:r>
              <a:rPr lang="en-IN" i="1" dirty="0"/>
              <a:t>H(</a:t>
            </a:r>
            <a:r>
              <a:rPr lang="el-GR" i="1" dirty="0"/>
              <a:t>π</a:t>
            </a:r>
            <a:r>
              <a:rPr lang="en-IN" i="1" dirty="0"/>
              <a:t>)</a:t>
            </a:r>
            <a:r>
              <a:rPr lang="en-IN" dirty="0"/>
              <a:t> is linearizable with respect to </a:t>
            </a:r>
            <a:r>
              <a:rPr lang="en-IN" i="1" dirty="0"/>
              <a:t>Hs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38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2936-D684-4AA6-B1A3-7BB24630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941" y="2371073"/>
            <a:ext cx="9905998" cy="1905000"/>
          </a:xfrm>
        </p:spPr>
        <p:txBody>
          <a:bodyPr>
            <a:normAutofit/>
          </a:bodyPr>
          <a:lstStyle/>
          <a:p>
            <a:r>
              <a:rPr lang="en-US" sz="10000" dirty="0"/>
              <a:t>   THANK you</a:t>
            </a:r>
          </a:p>
        </p:txBody>
      </p:sp>
    </p:spTree>
    <p:extLst>
      <p:ext uri="{BB962C8B-B14F-4D97-AF65-F5344CB8AC3E}">
        <p14:creationId xmlns:p14="http://schemas.microsoft.com/office/powerpoint/2010/main" val="399970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531D-16E2-483C-9DEF-2532933C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Lazy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1BFA7-2F25-4D00-A643-846A8D0CF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Coarse-grained locking</a:t>
            </a:r>
          </a:p>
          <a:p>
            <a:r>
              <a:rPr lang="en-US"/>
              <a:t>Lock coupling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F6BE4-5189-411F-8F8D-12F2D9181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Coarse grained 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B28D7-C906-45A0-9EC2-0BF6A45B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Uses a single lock</a:t>
            </a:r>
          </a:p>
        </p:txBody>
      </p:sp>
    </p:spTree>
    <p:extLst>
      <p:ext uri="{BB962C8B-B14F-4D97-AF65-F5344CB8AC3E}">
        <p14:creationId xmlns:p14="http://schemas.microsoft.com/office/powerpoint/2010/main" val="38729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BB1C8-6784-41D1-9747-455F33C5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0EC59-FD82-482A-BF76-357221CC1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Its is also known as hand-over-hand locking.</a:t>
            </a:r>
          </a:p>
          <a:p>
            <a:r>
              <a:rPr lang="en-US"/>
              <a:t>Lock for every entry before releasing its predecessor lock.  </a:t>
            </a:r>
          </a:p>
        </p:txBody>
      </p:sp>
    </p:spTree>
    <p:extLst>
      <p:ext uri="{BB962C8B-B14F-4D97-AF65-F5344CB8AC3E}">
        <p14:creationId xmlns:p14="http://schemas.microsoft.com/office/powerpoint/2010/main" val="41535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06B38C-021F-4CD1-943E-58E5BE364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695F9A-1B06-4FC3-B34A-6125B0F0B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8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342E2A7-563A-4BE5-8EB3-D21BDB84F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F32515-9322-44A5-8C72-4C7BFB46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17F13B-5021-454F-90E5-3AB2383BF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03E137-345D-4DDA-889B-B108AE4C6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729</Words>
  <Application>Microsoft Office PowerPoint</Application>
  <PresentationFormat>Widescreen</PresentationFormat>
  <Paragraphs>67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Mesh</vt:lpstr>
      <vt:lpstr>Lazy set and Linearizability WITH HINDSIGHT BY- AYUSH SHARMA(203050029) AVIRAL SINGH(203050119)</vt:lpstr>
      <vt:lpstr>Plan</vt:lpstr>
      <vt:lpstr>Lazy list</vt:lpstr>
      <vt:lpstr>Coarse grained locking</vt:lpstr>
      <vt:lpstr>Lock coupling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assumptions for our new algorithm</vt:lpstr>
      <vt:lpstr>Lock freedom vs wait freedom </vt:lpstr>
      <vt:lpstr>linearizability</vt:lpstr>
      <vt:lpstr>The new algorithm</vt:lpstr>
      <vt:lpstr>PowerPoint Presentation</vt:lpstr>
      <vt:lpstr>Remove method</vt:lpstr>
      <vt:lpstr>Add method</vt:lpstr>
      <vt:lpstr>Contains method</vt:lpstr>
      <vt:lpstr>Linearizability WITH HindSight</vt:lpstr>
      <vt:lpstr>Sample Set</vt:lpstr>
      <vt:lpstr>Some terminology</vt:lpstr>
      <vt:lpstr>Hindsight lemma</vt:lpstr>
      <vt:lpstr>Some important definitions.</vt:lpstr>
      <vt:lpstr>Linearizability in terms of history</vt:lpstr>
      <vt:lpstr>Proving Linearizability with hindsight</vt:lpstr>
      <vt:lpstr>Proving Linearizability with hindsight</vt:lpstr>
      <vt:lpstr>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Lazy set and Linearizability</dc:title>
  <dc:creator>Aviral Singh</dc:creator>
  <cp:lastModifiedBy>Aviral Singh</cp:lastModifiedBy>
  <cp:revision>14</cp:revision>
  <dcterms:created xsi:type="dcterms:W3CDTF">2021-02-14T15:14:40Z</dcterms:created>
  <dcterms:modified xsi:type="dcterms:W3CDTF">2021-02-16T14:16:17Z</dcterms:modified>
</cp:coreProperties>
</file>