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embeddedFontLst>
    <p:embeddedFont>
      <p:font typeface="Raleway"/>
      <p:regular r:id="rId23"/>
      <p:bold r:id="rId24"/>
      <p:italic r:id="rId25"/>
      <p:boldItalic r:id="rId26"/>
    </p:embeddedFont>
    <p:embeddedFont>
      <p:font typeface="Lato"/>
      <p:regular r:id="rId27"/>
      <p:bold r:id="rId28"/>
      <p:italic r:id="rId29"/>
      <p:boldItalic r:id="rId30"/>
    </p:embeddedFont>
    <p:embeddedFont>
      <p:font typeface="Spectral"/>
      <p:regular r:id="rId31"/>
      <p:bold r:id="rId32"/>
      <p:italic r:id="rId33"/>
      <p:boldItalic r:id="rId34"/>
    </p:embeddedFont>
    <p:embeddedFont>
      <p:font typeface="Merriweather"/>
      <p:regular r:id="rId35"/>
      <p:bold r:id="rId36"/>
      <p:italic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Raleway-bold.fntdata"/><Relationship Id="rId23" Type="http://schemas.openxmlformats.org/officeDocument/2006/relationships/font" Target="fonts/Raleway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aleway-boldItalic.fntdata"/><Relationship Id="rId25" Type="http://schemas.openxmlformats.org/officeDocument/2006/relationships/font" Target="fonts/Raleway-italic.fntdata"/><Relationship Id="rId28" Type="http://schemas.openxmlformats.org/officeDocument/2006/relationships/font" Target="fonts/Lato-bold.fntdata"/><Relationship Id="rId27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Spectral-regular.fntdata"/><Relationship Id="rId30" Type="http://schemas.openxmlformats.org/officeDocument/2006/relationships/font" Target="fonts/Lato-boldItalic.fntdata"/><Relationship Id="rId11" Type="http://schemas.openxmlformats.org/officeDocument/2006/relationships/slide" Target="slides/slide6.xml"/><Relationship Id="rId33" Type="http://schemas.openxmlformats.org/officeDocument/2006/relationships/font" Target="fonts/Spectral-italic.fntdata"/><Relationship Id="rId10" Type="http://schemas.openxmlformats.org/officeDocument/2006/relationships/slide" Target="slides/slide5.xml"/><Relationship Id="rId32" Type="http://schemas.openxmlformats.org/officeDocument/2006/relationships/font" Target="fonts/Spectral-bold.fntdata"/><Relationship Id="rId13" Type="http://schemas.openxmlformats.org/officeDocument/2006/relationships/slide" Target="slides/slide8.xml"/><Relationship Id="rId35" Type="http://schemas.openxmlformats.org/officeDocument/2006/relationships/font" Target="fonts/Merriweather-regular.fntdata"/><Relationship Id="rId12" Type="http://schemas.openxmlformats.org/officeDocument/2006/relationships/slide" Target="slides/slide7.xml"/><Relationship Id="rId34" Type="http://schemas.openxmlformats.org/officeDocument/2006/relationships/font" Target="fonts/Spectral-boldItalic.fntdata"/><Relationship Id="rId15" Type="http://schemas.openxmlformats.org/officeDocument/2006/relationships/slide" Target="slides/slide10.xml"/><Relationship Id="rId37" Type="http://schemas.openxmlformats.org/officeDocument/2006/relationships/font" Target="fonts/Merriweather-italic.fntdata"/><Relationship Id="rId14" Type="http://schemas.openxmlformats.org/officeDocument/2006/relationships/slide" Target="slides/slide9.xml"/><Relationship Id="rId36" Type="http://schemas.openxmlformats.org/officeDocument/2006/relationships/font" Target="fonts/Merriweather-bold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schemas.openxmlformats.org/officeDocument/2006/relationships/font" Target="fonts/Merriweather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c51ac991ca_0_2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c51ac991ca_0_2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c51ac991ca_0_2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c51ac991ca_0_2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c51ac991ca_0_3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c51ac991ca_0_3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c51ac991ca_0_3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c51ac991ca_0_3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c51ac991ca_0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c51ac991ca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c51ac991ca_0_3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c51ac991ca_0_3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c51ac991ca_0_3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c51ac991ca_0_3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c51ac9979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c51ac997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c51ac991ca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c51ac991ca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51ac991ca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c51ac991ca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c51ac991ca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c51ac991ca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c51ac991ca_0_3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c51ac991ca_0_3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c51ac991ca_0_4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c51ac991ca_0_4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c51ac991ca_0_4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c51ac991ca_0_4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c51ac991ca_0_4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c51ac991ca_0_4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c51ac991ca_0_2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c51ac991ca_0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72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Merriweather"/>
                <a:ea typeface="Merriweather"/>
                <a:cs typeface="Merriweather"/>
                <a:sym typeface="Merriweather"/>
              </a:rPr>
              <a:t>Non Blocking Michael Scott Queue</a:t>
            </a:r>
            <a:endParaRPr sz="3000"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            </a:t>
            </a:r>
            <a:endParaRPr sz="260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450" y="2464575"/>
            <a:ext cx="3648600" cy="114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Presented by :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Gurudatta Patil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203050062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2"/>
          <p:cNvSpPr txBox="1"/>
          <p:nvPr>
            <p:ph type="title"/>
          </p:nvPr>
        </p:nvSpPr>
        <p:spPr>
          <a:xfrm flipH="1" rot="10800000">
            <a:off x="729450" y="635900"/>
            <a:ext cx="7688700" cy="5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2"/>
          <p:cNvSpPr txBox="1"/>
          <p:nvPr>
            <p:ph idx="1" type="body"/>
          </p:nvPr>
        </p:nvSpPr>
        <p:spPr>
          <a:xfrm>
            <a:off x="57800" y="1165475"/>
            <a:ext cx="9449100" cy="390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void put (E item) {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Node&lt;E&gt; newnode = new Node&lt;&gt;(item, null);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 Boolean success;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  do{</a:t>
            </a:r>
            <a:endParaRPr b="1" sz="135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Node&lt;E&gt;curTail = tail.get();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Success = curTail.next.CAS(null,newnode); //true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tail.CAS(curTail , curTail.next.get()); //true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} while (!success);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}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231" name="Google Shape;231;p22"/>
          <p:cNvSpPr/>
          <p:nvPr/>
        </p:nvSpPr>
        <p:spPr>
          <a:xfrm>
            <a:off x="3944375" y="3135175"/>
            <a:ext cx="968100" cy="4191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>
                <a:solidFill>
                  <a:srgbClr val="FFFFFF"/>
                </a:solidFill>
              </a:rPr>
              <a:t>  head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2" name="Google Shape;232;p22"/>
          <p:cNvSpPr/>
          <p:nvPr/>
        </p:nvSpPr>
        <p:spPr>
          <a:xfrm>
            <a:off x="3901025" y="4074450"/>
            <a:ext cx="10548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2"/>
          <p:cNvSpPr/>
          <p:nvPr/>
        </p:nvSpPr>
        <p:spPr>
          <a:xfrm>
            <a:off x="3901025" y="4435550"/>
            <a:ext cx="10548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dummy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4" name="Google Shape;234;p22"/>
          <p:cNvSpPr/>
          <p:nvPr/>
        </p:nvSpPr>
        <p:spPr>
          <a:xfrm>
            <a:off x="5547988" y="4074450"/>
            <a:ext cx="8670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2"/>
          <p:cNvSpPr/>
          <p:nvPr/>
        </p:nvSpPr>
        <p:spPr>
          <a:xfrm>
            <a:off x="5548000" y="4435550"/>
            <a:ext cx="8670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</a:t>
            </a:r>
            <a:r>
              <a:rPr lang="en">
                <a:solidFill>
                  <a:srgbClr val="FFFFFF"/>
                </a:solidFill>
              </a:rPr>
              <a:t> 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6" name="Google Shape;236;p22"/>
          <p:cNvSpPr/>
          <p:nvPr/>
        </p:nvSpPr>
        <p:spPr>
          <a:xfrm>
            <a:off x="6805000" y="4074450"/>
            <a:ext cx="8670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</a:t>
            </a:r>
            <a:r>
              <a:rPr lang="en">
                <a:solidFill>
                  <a:srgbClr val="FFFFFF"/>
                </a:solidFill>
              </a:rPr>
              <a:t>curTail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7" name="Google Shape;237;p22"/>
          <p:cNvSpPr/>
          <p:nvPr/>
        </p:nvSpPr>
        <p:spPr>
          <a:xfrm>
            <a:off x="6805000" y="4435550"/>
            <a:ext cx="8670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</a:t>
            </a:r>
            <a:r>
              <a:rPr lang="en">
                <a:solidFill>
                  <a:srgbClr val="FFFFFF"/>
                </a:solidFill>
              </a:rPr>
              <a:t> 2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8" name="Google Shape;238;p22"/>
          <p:cNvSpPr/>
          <p:nvPr/>
        </p:nvSpPr>
        <p:spPr>
          <a:xfrm>
            <a:off x="8134275" y="4088800"/>
            <a:ext cx="9681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newNode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9" name="Google Shape;239;p22"/>
          <p:cNvSpPr/>
          <p:nvPr/>
        </p:nvSpPr>
        <p:spPr>
          <a:xfrm>
            <a:off x="8134275" y="4435550"/>
            <a:ext cx="9681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 item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40" name="Google Shape;240;p22"/>
          <p:cNvSpPr/>
          <p:nvPr/>
        </p:nvSpPr>
        <p:spPr>
          <a:xfrm>
            <a:off x="6703900" y="3164125"/>
            <a:ext cx="968100" cy="3612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</a:t>
            </a:r>
            <a:r>
              <a:rPr lang="en">
                <a:solidFill>
                  <a:srgbClr val="FFFFFF"/>
                </a:solidFill>
              </a:rPr>
              <a:t>  tail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241" name="Google Shape;241;p22"/>
          <p:cNvCxnSpPr>
            <a:stCxn id="231" idx="2"/>
            <a:endCxn id="232" idx="0"/>
          </p:cNvCxnSpPr>
          <p:nvPr/>
        </p:nvCxnSpPr>
        <p:spPr>
          <a:xfrm>
            <a:off x="4428425" y="3554275"/>
            <a:ext cx="0" cy="520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2" name="Google Shape;242;p22"/>
          <p:cNvCxnSpPr>
            <a:stCxn id="232" idx="3"/>
            <a:endCxn id="234" idx="1"/>
          </p:cNvCxnSpPr>
          <p:nvPr/>
        </p:nvCxnSpPr>
        <p:spPr>
          <a:xfrm>
            <a:off x="4955825" y="4255050"/>
            <a:ext cx="592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3" name="Google Shape;243;p22"/>
          <p:cNvCxnSpPr>
            <a:stCxn id="236" idx="3"/>
            <a:endCxn id="238" idx="1"/>
          </p:cNvCxnSpPr>
          <p:nvPr/>
        </p:nvCxnSpPr>
        <p:spPr>
          <a:xfrm>
            <a:off x="7672000" y="4255050"/>
            <a:ext cx="462300" cy="1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4" name="Google Shape;244;p22"/>
          <p:cNvCxnSpPr>
            <a:stCxn id="240" idx="3"/>
            <a:endCxn id="238" idx="0"/>
          </p:cNvCxnSpPr>
          <p:nvPr/>
        </p:nvCxnSpPr>
        <p:spPr>
          <a:xfrm>
            <a:off x="7672000" y="3344725"/>
            <a:ext cx="946200" cy="74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45" name="Google Shape;245;p22"/>
          <p:cNvSpPr txBox="1"/>
          <p:nvPr/>
        </p:nvSpPr>
        <p:spPr>
          <a:xfrm>
            <a:off x="3640900" y="2918500"/>
            <a:ext cx="5633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246" name="Google Shape;246;p22"/>
          <p:cNvCxnSpPr>
            <a:endCxn id="236" idx="1"/>
          </p:cNvCxnSpPr>
          <p:nvPr/>
        </p:nvCxnSpPr>
        <p:spPr>
          <a:xfrm>
            <a:off x="6429400" y="4247850"/>
            <a:ext cx="3756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3"/>
          <p:cNvSpPr txBox="1"/>
          <p:nvPr>
            <p:ph type="title"/>
          </p:nvPr>
        </p:nvSpPr>
        <p:spPr>
          <a:xfrm flipH="1" rot="10800000">
            <a:off x="729450" y="635900"/>
            <a:ext cx="7688700" cy="5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3"/>
          <p:cNvSpPr txBox="1"/>
          <p:nvPr>
            <p:ph idx="1" type="body"/>
          </p:nvPr>
        </p:nvSpPr>
        <p:spPr>
          <a:xfrm>
            <a:off x="57800" y="1165475"/>
            <a:ext cx="9449100" cy="390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void put (E item) {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Node&lt;E&gt; newnode = new Node&lt;&gt;(item, null);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 Boolean success;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  do{</a:t>
            </a:r>
            <a:endParaRPr b="1" sz="135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Node&lt;E&gt;curTail = tail.get();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Success = curTail.next.CAS(null,newnode); //true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tail.CAS(curTail , curTail.next.get()); //false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} while (!success);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}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253" name="Google Shape;253;p23"/>
          <p:cNvSpPr/>
          <p:nvPr/>
        </p:nvSpPr>
        <p:spPr>
          <a:xfrm>
            <a:off x="3944375" y="3135175"/>
            <a:ext cx="968100" cy="4191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>
                <a:solidFill>
                  <a:srgbClr val="FFFFFF"/>
                </a:solidFill>
              </a:rPr>
              <a:t>  head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54" name="Google Shape;254;p23"/>
          <p:cNvSpPr/>
          <p:nvPr/>
        </p:nvSpPr>
        <p:spPr>
          <a:xfrm>
            <a:off x="3901025" y="4074450"/>
            <a:ext cx="10548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3"/>
          <p:cNvSpPr/>
          <p:nvPr/>
        </p:nvSpPr>
        <p:spPr>
          <a:xfrm>
            <a:off x="3901025" y="4435550"/>
            <a:ext cx="10548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dummy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56" name="Google Shape;256;p23"/>
          <p:cNvSpPr/>
          <p:nvPr/>
        </p:nvSpPr>
        <p:spPr>
          <a:xfrm>
            <a:off x="5547988" y="4074450"/>
            <a:ext cx="8670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3"/>
          <p:cNvSpPr/>
          <p:nvPr/>
        </p:nvSpPr>
        <p:spPr>
          <a:xfrm>
            <a:off x="5548000" y="4435550"/>
            <a:ext cx="8670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</a:t>
            </a:r>
            <a:r>
              <a:rPr lang="en">
                <a:solidFill>
                  <a:srgbClr val="FFFFFF"/>
                </a:solidFill>
              </a:rPr>
              <a:t> 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58" name="Google Shape;258;p23"/>
          <p:cNvSpPr/>
          <p:nvPr/>
        </p:nvSpPr>
        <p:spPr>
          <a:xfrm>
            <a:off x="6805000" y="4074450"/>
            <a:ext cx="8670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CurTail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59" name="Google Shape;259;p23"/>
          <p:cNvSpPr/>
          <p:nvPr/>
        </p:nvSpPr>
        <p:spPr>
          <a:xfrm>
            <a:off x="6805000" y="4435550"/>
            <a:ext cx="8670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</a:t>
            </a:r>
            <a:r>
              <a:rPr lang="en">
                <a:solidFill>
                  <a:srgbClr val="FFFFFF"/>
                </a:solidFill>
              </a:rPr>
              <a:t> 2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60" name="Google Shape;260;p23"/>
          <p:cNvSpPr/>
          <p:nvPr/>
        </p:nvSpPr>
        <p:spPr>
          <a:xfrm>
            <a:off x="8134275" y="4088800"/>
            <a:ext cx="9681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newNode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61" name="Google Shape;261;p23"/>
          <p:cNvSpPr/>
          <p:nvPr/>
        </p:nvSpPr>
        <p:spPr>
          <a:xfrm>
            <a:off x="8134275" y="4435550"/>
            <a:ext cx="9681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 item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62" name="Google Shape;262;p23"/>
          <p:cNvSpPr/>
          <p:nvPr/>
        </p:nvSpPr>
        <p:spPr>
          <a:xfrm>
            <a:off x="6703900" y="3164125"/>
            <a:ext cx="968100" cy="3612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</a:t>
            </a:r>
            <a:r>
              <a:rPr lang="en">
                <a:solidFill>
                  <a:srgbClr val="FFFFFF"/>
                </a:solidFill>
              </a:rPr>
              <a:t>  tail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263" name="Google Shape;263;p23"/>
          <p:cNvCxnSpPr>
            <a:stCxn id="253" idx="2"/>
            <a:endCxn id="254" idx="0"/>
          </p:cNvCxnSpPr>
          <p:nvPr/>
        </p:nvCxnSpPr>
        <p:spPr>
          <a:xfrm>
            <a:off x="4428425" y="3554275"/>
            <a:ext cx="0" cy="520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4" name="Google Shape;264;p23"/>
          <p:cNvCxnSpPr>
            <a:stCxn id="254" idx="3"/>
            <a:endCxn id="256" idx="1"/>
          </p:cNvCxnSpPr>
          <p:nvPr/>
        </p:nvCxnSpPr>
        <p:spPr>
          <a:xfrm>
            <a:off x="4955825" y="4255050"/>
            <a:ext cx="592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5" name="Google Shape;265;p23"/>
          <p:cNvCxnSpPr>
            <a:stCxn id="258" idx="3"/>
            <a:endCxn id="260" idx="1"/>
          </p:cNvCxnSpPr>
          <p:nvPr/>
        </p:nvCxnSpPr>
        <p:spPr>
          <a:xfrm>
            <a:off x="7672000" y="4255050"/>
            <a:ext cx="462300" cy="1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66" name="Google Shape;266;p23"/>
          <p:cNvSpPr txBox="1"/>
          <p:nvPr/>
        </p:nvSpPr>
        <p:spPr>
          <a:xfrm>
            <a:off x="3640900" y="2918500"/>
            <a:ext cx="5633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267" name="Google Shape;267;p23"/>
          <p:cNvCxnSpPr>
            <a:endCxn id="258" idx="1"/>
          </p:cNvCxnSpPr>
          <p:nvPr/>
        </p:nvCxnSpPr>
        <p:spPr>
          <a:xfrm>
            <a:off x="6429400" y="4247850"/>
            <a:ext cx="3756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8" name="Google Shape;268;p23"/>
          <p:cNvCxnSpPr/>
          <p:nvPr/>
        </p:nvCxnSpPr>
        <p:spPr>
          <a:xfrm>
            <a:off x="7628550" y="3323050"/>
            <a:ext cx="1473600" cy="419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4"/>
          <p:cNvSpPr txBox="1"/>
          <p:nvPr>
            <p:ph type="title"/>
          </p:nvPr>
        </p:nvSpPr>
        <p:spPr>
          <a:xfrm flipH="1" rot="10800000">
            <a:off x="729450" y="635900"/>
            <a:ext cx="7688700" cy="5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24"/>
          <p:cNvSpPr txBox="1"/>
          <p:nvPr>
            <p:ph idx="1" type="body"/>
          </p:nvPr>
        </p:nvSpPr>
        <p:spPr>
          <a:xfrm>
            <a:off x="57800" y="1165475"/>
            <a:ext cx="9449100" cy="390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void put (E item) {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Node&lt;E&gt; newnode = new Node&lt;&gt;(item, null);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 Boolean success;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  do{</a:t>
            </a:r>
            <a:endParaRPr b="1" sz="135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Node&lt;E&gt;curTail = tail.get();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Success = curTail.next.CAS(null,newnode); //False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tail.CAS(curTail , curTail.next.get()); //False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} while (!success);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}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275" name="Google Shape;275;p24"/>
          <p:cNvSpPr/>
          <p:nvPr/>
        </p:nvSpPr>
        <p:spPr>
          <a:xfrm>
            <a:off x="3944375" y="3135175"/>
            <a:ext cx="968100" cy="4191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>
                <a:solidFill>
                  <a:srgbClr val="FFFFFF"/>
                </a:solidFill>
              </a:rPr>
              <a:t>  head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6" name="Google Shape;276;p24"/>
          <p:cNvSpPr/>
          <p:nvPr/>
        </p:nvSpPr>
        <p:spPr>
          <a:xfrm>
            <a:off x="3901025" y="4074450"/>
            <a:ext cx="10548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24"/>
          <p:cNvSpPr/>
          <p:nvPr/>
        </p:nvSpPr>
        <p:spPr>
          <a:xfrm>
            <a:off x="3901025" y="4435550"/>
            <a:ext cx="10548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dummy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8" name="Google Shape;278;p24"/>
          <p:cNvSpPr/>
          <p:nvPr/>
        </p:nvSpPr>
        <p:spPr>
          <a:xfrm>
            <a:off x="5547988" y="4074450"/>
            <a:ext cx="8670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24"/>
          <p:cNvSpPr/>
          <p:nvPr/>
        </p:nvSpPr>
        <p:spPr>
          <a:xfrm>
            <a:off x="5548000" y="4435550"/>
            <a:ext cx="8670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</a:t>
            </a:r>
            <a:r>
              <a:rPr lang="en">
                <a:solidFill>
                  <a:srgbClr val="FFFFFF"/>
                </a:solidFill>
              </a:rPr>
              <a:t> 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0" name="Google Shape;280;p24"/>
          <p:cNvSpPr/>
          <p:nvPr/>
        </p:nvSpPr>
        <p:spPr>
          <a:xfrm>
            <a:off x="6805000" y="4074450"/>
            <a:ext cx="8670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CurTail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1" name="Google Shape;281;p24"/>
          <p:cNvSpPr/>
          <p:nvPr/>
        </p:nvSpPr>
        <p:spPr>
          <a:xfrm>
            <a:off x="6805000" y="4435550"/>
            <a:ext cx="8670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</a:t>
            </a:r>
            <a:r>
              <a:rPr lang="en">
                <a:solidFill>
                  <a:srgbClr val="FFFFFF"/>
                </a:solidFill>
              </a:rPr>
              <a:t> 2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2" name="Google Shape;282;p24"/>
          <p:cNvSpPr/>
          <p:nvPr/>
        </p:nvSpPr>
        <p:spPr>
          <a:xfrm>
            <a:off x="8134275" y="4088800"/>
            <a:ext cx="9681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newNode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3" name="Google Shape;283;p24"/>
          <p:cNvSpPr/>
          <p:nvPr/>
        </p:nvSpPr>
        <p:spPr>
          <a:xfrm>
            <a:off x="8134275" y="4435550"/>
            <a:ext cx="9681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 item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4" name="Google Shape;284;p24"/>
          <p:cNvSpPr/>
          <p:nvPr/>
        </p:nvSpPr>
        <p:spPr>
          <a:xfrm>
            <a:off x="6703900" y="3164125"/>
            <a:ext cx="968100" cy="3612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</a:t>
            </a:r>
            <a:r>
              <a:rPr lang="en">
                <a:solidFill>
                  <a:srgbClr val="FFFFFF"/>
                </a:solidFill>
              </a:rPr>
              <a:t>  tail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285" name="Google Shape;285;p24"/>
          <p:cNvCxnSpPr>
            <a:stCxn id="275" idx="2"/>
            <a:endCxn id="276" idx="0"/>
          </p:cNvCxnSpPr>
          <p:nvPr/>
        </p:nvCxnSpPr>
        <p:spPr>
          <a:xfrm>
            <a:off x="4428425" y="3554275"/>
            <a:ext cx="0" cy="520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6" name="Google Shape;286;p24"/>
          <p:cNvCxnSpPr>
            <a:stCxn id="276" idx="3"/>
            <a:endCxn id="278" idx="1"/>
          </p:cNvCxnSpPr>
          <p:nvPr/>
        </p:nvCxnSpPr>
        <p:spPr>
          <a:xfrm>
            <a:off x="4955825" y="4255050"/>
            <a:ext cx="592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7" name="Google Shape;287;p24"/>
          <p:cNvCxnSpPr>
            <a:stCxn id="280" idx="3"/>
            <a:endCxn id="282" idx="1"/>
          </p:cNvCxnSpPr>
          <p:nvPr/>
        </p:nvCxnSpPr>
        <p:spPr>
          <a:xfrm>
            <a:off x="7672000" y="4255050"/>
            <a:ext cx="462300" cy="1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8" name="Google Shape;288;p24"/>
          <p:cNvCxnSpPr>
            <a:endCxn id="280" idx="1"/>
          </p:cNvCxnSpPr>
          <p:nvPr/>
        </p:nvCxnSpPr>
        <p:spPr>
          <a:xfrm>
            <a:off x="6429400" y="4247850"/>
            <a:ext cx="3756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9" name="Google Shape;289;p24"/>
          <p:cNvSpPr/>
          <p:nvPr/>
        </p:nvSpPr>
        <p:spPr>
          <a:xfrm>
            <a:off x="8148700" y="2672875"/>
            <a:ext cx="9681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r>
              <a:rPr lang="en">
                <a:solidFill>
                  <a:srgbClr val="FFFFFF"/>
                </a:solidFill>
              </a:rPr>
              <a:t>another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90" name="Google Shape;290;p24"/>
          <p:cNvSpPr/>
          <p:nvPr/>
        </p:nvSpPr>
        <p:spPr>
          <a:xfrm>
            <a:off x="8148700" y="3034075"/>
            <a:ext cx="968100" cy="2889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91" name="Google Shape;291;p24"/>
          <p:cNvCxnSpPr>
            <a:stCxn id="284" idx="3"/>
          </p:cNvCxnSpPr>
          <p:nvPr/>
        </p:nvCxnSpPr>
        <p:spPr>
          <a:xfrm flipH="1" rot="10800000">
            <a:off x="7672000" y="2889625"/>
            <a:ext cx="433500" cy="45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2" name="Google Shape;292;p24"/>
          <p:cNvCxnSpPr>
            <a:stCxn id="280" idx="0"/>
            <a:endCxn id="290" idx="1"/>
          </p:cNvCxnSpPr>
          <p:nvPr/>
        </p:nvCxnSpPr>
        <p:spPr>
          <a:xfrm flipH="1" rot="10800000">
            <a:off x="7238500" y="3178650"/>
            <a:ext cx="910200" cy="89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5"/>
          <p:cNvSpPr txBox="1"/>
          <p:nvPr>
            <p:ph type="title"/>
          </p:nvPr>
        </p:nvSpPr>
        <p:spPr>
          <a:xfrm flipH="1" rot="10800000">
            <a:off x="729450" y="635900"/>
            <a:ext cx="7688700" cy="5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5"/>
          <p:cNvSpPr txBox="1"/>
          <p:nvPr>
            <p:ph idx="1" type="body"/>
          </p:nvPr>
        </p:nvSpPr>
        <p:spPr>
          <a:xfrm>
            <a:off x="57800" y="1165475"/>
            <a:ext cx="9449100" cy="390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void put (E item) {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Node&lt;E&gt; newnode = new Node&lt;&gt;(item, null);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 Boolean success;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  do{</a:t>
            </a:r>
            <a:endParaRPr b="1" sz="135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Node&lt;E&gt;curTail = tail.get();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Success = curTail.next.CAS(null,newnode); //False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tail.CAS(curTail , curTail.next.get()); //True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} while (!success);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}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299" name="Google Shape;299;p25"/>
          <p:cNvSpPr/>
          <p:nvPr/>
        </p:nvSpPr>
        <p:spPr>
          <a:xfrm>
            <a:off x="3944375" y="3135175"/>
            <a:ext cx="968100" cy="4191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>
                <a:solidFill>
                  <a:srgbClr val="FFFFFF"/>
                </a:solidFill>
              </a:rPr>
              <a:t>  head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0" name="Google Shape;300;p25"/>
          <p:cNvSpPr/>
          <p:nvPr/>
        </p:nvSpPr>
        <p:spPr>
          <a:xfrm>
            <a:off x="3901025" y="4074450"/>
            <a:ext cx="10548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5"/>
          <p:cNvSpPr/>
          <p:nvPr/>
        </p:nvSpPr>
        <p:spPr>
          <a:xfrm>
            <a:off x="3901025" y="4435550"/>
            <a:ext cx="10548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dummy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2" name="Google Shape;302;p25"/>
          <p:cNvSpPr/>
          <p:nvPr/>
        </p:nvSpPr>
        <p:spPr>
          <a:xfrm>
            <a:off x="5547988" y="4074450"/>
            <a:ext cx="8670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5"/>
          <p:cNvSpPr/>
          <p:nvPr/>
        </p:nvSpPr>
        <p:spPr>
          <a:xfrm>
            <a:off x="5548000" y="4435550"/>
            <a:ext cx="8670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</a:t>
            </a:r>
            <a:r>
              <a:rPr lang="en">
                <a:solidFill>
                  <a:srgbClr val="FFFFFF"/>
                </a:solidFill>
              </a:rPr>
              <a:t> 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4" name="Google Shape;304;p25"/>
          <p:cNvSpPr/>
          <p:nvPr/>
        </p:nvSpPr>
        <p:spPr>
          <a:xfrm>
            <a:off x="6805000" y="4074450"/>
            <a:ext cx="8670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CurTail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5" name="Google Shape;305;p25"/>
          <p:cNvSpPr/>
          <p:nvPr/>
        </p:nvSpPr>
        <p:spPr>
          <a:xfrm>
            <a:off x="6805000" y="4435550"/>
            <a:ext cx="8670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</a:t>
            </a:r>
            <a:r>
              <a:rPr lang="en">
                <a:solidFill>
                  <a:srgbClr val="FFFFFF"/>
                </a:solidFill>
              </a:rPr>
              <a:t> 2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6" name="Google Shape;306;p25"/>
          <p:cNvSpPr/>
          <p:nvPr/>
        </p:nvSpPr>
        <p:spPr>
          <a:xfrm>
            <a:off x="8134275" y="4088800"/>
            <a:ext cx="9681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newNode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7" name="Google Shape;307;p25"/>
          <p:cNvSpPr/>
          <p:nvPr/>
        </p:nvSpPr>
        <p:spPr>
          <a:xfrm>
            <a:off x="8134275" y="4435550"/>
            <a:ext cx="9681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 item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8" name="Google Shape;308;p25"/>
          <p:cNvSpPr/>
          <p:nvPr/>
        </p:nvSpPr>
        <p:spPr>
          <a:xfrm>
            <a:off x="6703900" y="3164125"/>
            <a:ext cx="968100" cy="3612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</a:t>
            </a:r>
            <a:r>
              <a:rPr lang="en">
                <a:solidFill>
                  <a:srgbClr val="FFFFFF"/>
                </a:solidFill>
              </a:rPr>
              <a:t>  tail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309" name="Google Shape;309;p25"/>
          <p:cNvCxnSpPr>
            <a:stCxn id="299" idx="2"/>
            <a:endCxn id="300" idx="0"/>
          </p:cNvCxnSpPr>
          <p:nvPr/>
        </p:nvCxnSpPr>
        <p:spPr>
          <a:xfrm>
            <a:off x="4428425" y="3554275"/>
            <a:ext cx="0" cy="520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10" name="Google Shape;310;p25"/>
          <p:cNvCxnSpPr>
            <a:stCxn id="300" idx="3"/>
            <a:endCxn id="302" idx="1"/>
          </p:cNvCxnSpPr>
          <p:nvPr/>
        </p:nvCxnSpPr>
        <p:spPr>
          <a:xfrm>
            <a:off x="4955825" y="4255050"/>
            <a:ext cx="592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11" name="Google Shape;311;p25"/>
          <p:cNvCxnSpPr>
            <a:stCxn id="304" idx="3"/>
            <a:endCxn id="306" idx="1"/>
          </p:cNvCxnSpPr>
          <p:nvPr/>
        </p:nvCxnSpPr>
        <p:spPr>
          <a:xfrm>
            <a:off x="7672000" y="4255050"/>
            <a:ext cx="462300" cy="1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12" name="Google Shape;312;p25"/>
          <p:cNvCxnSpPr>
            <a:endCxn id="304" idx="1"/>
          </p:cNvCxnSpPr>
          <p:nvPr/>
        </p:nvCxnSpPr>
        <p:spPr>
          <a:xfrm>
            <a:off x="6429400" y="4247850"/>
            <a:ext cx="3756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3" name="Google Shape;313;p25"/>
          <p:cNvSpPr/>
          <p:nvPr/>
        </p:nvSpPr>
        <p:spPr>
          <a:xfrm>
            <a:off x="8148700" y="2672875"/>
            <a:ext cx="9681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r>
              <a:rPr lang="en">
                <a:solidFill>
                  <a:srgbClr val="FFFFFF"/>
                </a:solidFill>
              </a:rPr>
              <a:t>another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14" name="Google Shape;314;p25"/>
          <p:cNvSpPr/>
          <p:nvPr/>
        </p:nvSpPr>
        <p:spPr>
          <a:xfrm>
            <a:off x="8148700" y="3034075"/>
            <a:ext cx="968100" cy="2889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15" name="Google Shape;315;p25"/>
          <p:cNvCxnSpPr>
            <a:stCxn id="304" idx="0"/>
            <a:endCxn id="314" idx="1"/>
          </p:cNvCxnSpPr>
          <p:nvPr/>
        </p:nvCxnSpPr>
        <p:spPr>
          <a:xfrm flipH="1" rot="10800000">
            <a:off x="7238500" y="3178650"/>
            <a:ext cx="910200" cy="89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16" name="Google Shape;316;p25"/>
          <p:cNvCxnSpPr>
            <a:stCxn id="308" idx="2"/>
            <a:endCxn id="304" idx="0"/>
          </p:cNvCxnSpPr>
          <p:nvPr/>
        </p:nvCxnSpPr>
        <p:spPr>
          <a:xfrm>
            <a:off x="7187950" y="3525325"/>
            <a:ext cx="50700" cy="54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Synchronization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322" name="Google Shape;322;p2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0000"/>
                </a:solidFill>
                <a:latin typeface="Spectral"/>
                <a:ea typeface="Spectral"/>
                <a:cs typeface="Spectral"/>
                <a:sym typeface="Spectral"/>
              </a:rPr>
              <a:t>Blocking                                                   Non-Blocking</a:t>
            </a:r>
            <a:endParaRPr sz="1700">
              <a:solidFill>
                <a:srgbClr val="FF0000"/>
              </a:solidFill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0000"/>
                </a:solidFill>
                <a:latin typeface="Spectral"/>
                <a:ea typeface="Spectral"/>
                <a:cs typeface="Spectral"/>
                <a:sym typeface="Spectral"/>
              </a:rPr>
              <a:t>Lock</a:t>
            </a:r>
            <a:r>
              <a:rPr lang="en" sz="1700">
                <a:latin typeface="Spectral"/>
                <a:ea typeface="Spectral"/>
                <a:cs typeface="Spectral"/>
                <a:sym typeface="Spectral"/>
              </a:rPr>
              <a:t> based                                                </a:t>
            </a:r>
            <a:r>
              <a:rPr lang="en" sz="1700">
                <a:solidFill>
                  <a:srgbClr val="FF0000"/>
                </a:solidFill>
                <a:latin typeface="Spectral"/>
                <a:ea typeface="Spectral"/>
                <a:cs typeface="Spectral"/>
                <a:sym typeface="Spectral"/>
              </a:rPr>
              <a:t>CAS</a:t>
            </a:r>
            <a:r>
              <a:rPr lang="en" sz="1700">
                <a:latin typeface="Spectral"/>
                <a:ea typeface="Spectral"/>
                <a:cs typeface="Spectral"/>
                <a:sym typeface="Spectral"/>
              </a:rPr>
              <a:t> based</a:t>
            </a:r>
            <a:endParaRPr sz="170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>
                <a:latin typeface="Spectral"/>
                <a:ea typeface="Spectral"/>
                <a:cs typeface="Spectral"/>
                <a:sym typeface="Spectral"/>
              </a:rPr>
              <a:t>Lock + Unlock                                           CAS loop</a:t>
            </a:r>
            <a:endParaRPr sz="170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700">
                <a:solidFill>
                  <a:srgbClr val="FF0000"/>
                </a:solidFill>
                <a:latin typeface="Spectral"/>
                <a:ea typeface="Spectral"/>
                <a:cs typeface="Spectral"/>
                <a:sym typeface="Spectral"/>
              </a:rPr>
              <a:t>Invarient</a:t>
            </a:r>
            <a:r>
              <a:rPr lang="en" sz="1700">
                <a:latin typeface="Spectral"/>
                <a:ea typeface="Spectral"/>
                <a:cs typeface="Spectral"/>
                <a:sym typeface="Spectral"/>
              </a:rPr>
              <a:t> : before &amp; After                      </a:t>
            </a:r>
            <a:r>
              <a:rPr lang="en" sz="1700">
                <a:solidFill>
                  <a:srgbClr val="FF0000"/>
                </a:solidFill>
                <a:latin typeface="Spectral"/>
                <a:ea typeface="Spectral"/>
                <a:cs typeface="Spectral"/>
                <a:sym typeface="Spectral"/>
              </a:rPr>
              <a:t>  Semi</a:t>
            </a:r>
            <a:r>
              <a:rPr lang="en" sz="1700">
                <a:latin typeface="Spectral"/>
                <a:ea typeface="Spectral"/>
                <a:cs typeface="Spectral"/>
                <a:sym typeface="Spectral"/>
              </a:rPr>
              <a:t>-Invarient</a:t>
            </a:r>
            <a:endParaRPr sz="1700">
              <a:latin typeface="Spectral"/>
              <a:ea typeface="Spectral"/>
              <a:cs typeface="Spectral"/>
              <a:sym typeface="Spectr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7"/>
          <p:cNvSpPr txBox="1"/>
          <p:nvPr>
            <p:ph type="title"/>
          </p:nvPr>
        </p:nvSpPr>
        <p:spPr>
          <a:xfrm>
            <a:off x="527175" y="0"/>
            <a:ext cx="7688700" cy="34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27"/>
          <p:cNvSpPr txBox="1"/>
          <p:nvPr>
            <p:ph idx="1" type="body"/>
          </p:nvPr>
        </p:nvSpPr>
        <p:spPr>
          <a:xfrm>
            <a:off x="144475" y="809100"/>
            <a:ext cx="8273700" cy="433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98">
                <a:latin typeface="Spectral"/>
                <a:ea typeface="Spectral"/>
                <a:cs typeface="Spectral"/>
                <a:sym typeface="Spectral"/>
              </a:rPr>
              <a:t>Public void put(E item) {</a:t>
            </a:r>
            <a:endParaRPr b="1" sz="2598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598">
                <a:latin typeface="Spectral"/>
                <a:ea typeface="Spectral"/>
                <a:cs typeface="Spectral"/>
                <a:sym typeface="Spectral"/>
              </a:rPr>
              <a:t>      Node&lt;E&gt; newNode = new Node&lt;&gt;(item, null);</a:t>
            </a:r>
            <a:endParaRPr b="1" sz="2598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598">
                <a:latin typeface="Spectral"/>
                <a:ea typeface="Spectral"/>
                <a:cs typeface="Spectral"/>
                <a:sym typeface="Spectral"/>
              </a:rPr>
              <a:t>      While (true) {</a:t>
            </a:r>
            <a:endParaRPr b="1" sz="2598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598">
                <a:latin typeface="Spectral"/>
                <a:ea typeface="Spectral"/>
                <a:cs typeface="Spectral"/>
                <a:sym typeface="Spectral"/>
              </a:rPr>
              <a:t>           Node&lt;E&gt; currentTail = tail.get();</a:t>
            </a:r>
            <a:endParaRPr b="1" sz="2598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598">
                <a:latin typeface="Spectral"/>
                <a:ea typeface="Spectral"/>
                <a:cs typeface="Spectral"/>
                <a:sym typeface="Spectral"/>
              </a:rPr>
              <a:t>          Node&lt;E&gt; tailNext = currenttail.next.get();</a:t>
            </a:r>
            <a:endParaRPr b="1" sz="2598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598">
                <a:latin typeface="Spectral"/>
                <a:ea typeface="Spectral"/>
                <a:cs typeface="Spectral"/>
                <a:sym typeface="Spectral"/>
              </a:rPr>
              <a:t>         if(currentTail == tail.get() {</a:t>
            </a:r>
            <a:endParaRPr b="1" sz="2598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598">
                <a:latin typeface="Spectral"/>
                <a:ea typeface="Spectral"/>
                <a:cs typeface="Spectral"/>
                <a:sym typeface="Spectral"/>
              </a:rPr>
              <a:t>             If (tailNext != null) {</a:t>
            </a:r>
            <a:endParaRPr b="1" sz="2598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598">
                <a:latin typeface="Spectral"/>
                <a:ea typeface="Spectral"/>
                <a:cs typeface="Spectral"/>
                <a:sym typeface="Spectral"/>
              </a:rPr>
              <a:t>                  tail.compareAndset(currentTail, tailNext);</a:t>
            </a:r>
            <a:endParaRPr b="1" sz="2598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598">
                <a:latin typeface="Spectral"/>
                <a:ea typeface="Spectral"/>
                <a:cs typeface="Spectral"/>
                <a:sym typeface="Spectral"/>
              </a:rPr>
              <a:t>} else{</a:t>
            </a:r>
            <a:endParaRPr b="1" sz="2598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598">
                <a:latin typeface="Spectral"/>
                <a:ea typeface="Spectral"/>
                <a:cs typeface="Spectral"/>
                <a:sym typeface="Spectral"/>
              </a:rPr>
              <a:t>      If (currentTail.next.compareAndset(null, newNode)) {</a:t>
            </a:r>
            <a:endParaRPr b="1" sz="2598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598">
                <a:latin typeface="Spectral"/>
                <a:ea typeface="Spectral"/>
                <a:cs typeface="Spectral"/>
                <a:sym typeface="Spectral"/>
              </a:rPr>
              <a:t>          tail.compareAndset(currentTail,newNode);</a:t>
            </a:r>
            <a:endParaRPr b="1" sz="2598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598">
                <a:latin typeface="Spectral"/>
                <a:ea typeface="Spectral"/>
                <a:cs typeface="Spectral"/>
                <a:sym typeface="Spectral"/>
              </a:rPr>
              <a:t>Return;</a:t>
            </a:r>
            <a:endParaRPr b="1" sz="2598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63"/>
              <a:t>}}}}}</a:t>
            </a:r>
            <a:endParaRPr sz="2563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Summary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334" name="Google Shape;334;p2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Spectral"/>
              <a:buChar char="❏"/>
            </a:pPr>
            <a:r>
              <a:rPr b="1" lang="en" sz="1500">
                <a:latin typeface="Spectral"/>
                <a:ea typeface="Spectral"/>
                <a:cs typeface="Spectral"/>
                <a:sym typeface="Spectral"/>
              </a:rPr>
              <a:t>Based on CAS-like operations</a:t>
            </a:r>
            <a:endParaRPr b="1" sz="1500">
              <a:latin typeface="Spectral"/>
              <a:ea typeface="Spectral"/>
              <a:cs typeface="Spectral"/>
              <a:sym typeface="Spectral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Spectral"/>
              <a:buChar char="❏"/>
            </a:pPr>
            <a:r>
              <a:rPr b="1" lang="en" sz="1500">
                <a:latin typeface="Spectral"/>
                <a:ea typeface="Spectral"/>
                <a:cs typeface="Spectral"/>
                <a:sym typeface="Spectral"/>
              </a:rPr>
              <a:t>Use CAS-loop pattern</a:t>
            </a:r>
            <a:endParaRPr b="1" sz="1500">
              <a:latin typeface="Spectral"/>
              <a:ea typeface="Spectral"/>
              <a:cs typeface="Spectral"/>
              <a:sym typeface="Spectral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Spectral"/>
              <a:buChar char="❏"/>
            </a:pPr>
            <a:r>
              <a:rPr b="1" lang="en" sz="1500">
                <a:latin typeface="Spectral"/>
                <a:ea typeface="Spectral"/>
                <a:cs typeface="Spectral"/>
                <a:sym typeface="Spectral"/>
              </a:rPr>
              <a:t>Threads help one another</a:t>
            </a:r>
            <a:endParaRPr b="1" sz="1500">
              <a:latin typeface="Spectral"/>
              <a:ea typeface="Spectral"/>
              <a:cs typeface="Spectral"/>
              <a:sym typeface="Spectr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9"/>
          <p:cNvSpPr txBox="1"/>
          <p:nvPr>
            <p:ph idx="1" type="body"/>
          </p:nvPr>
        </p:nvSpPr>
        <p:spPr>
          <a:xfrm>
            <a:off x="729450" y="1853850"/>
            <a:ext cx="7688700" cy="24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                  </a:t>
            </a:r>
            <a:endParaRPr sz="2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600"/>
              <a:t>                                         </a:t>
            </a:r>
            <a:r>
              <a:rPr lang="en" sz="2900">
                <a:latin typeface="Spectral"/>
                <a:ea typeface="Spectral"/>
                <a:cs typeface="Spectral"/>
                <a:sym typeface="Spectral"/>
              </a:rPr>
              <a:t>  </a:t>
            </a:r>
            <a:r>
              <a:rPr lang="en" sz="3000">
                <a:latin typeface="Spectral"/>
                <a:ea typeface="Spectral"/>
                <a:cs typeface="Spectral"/>
                <a:sym typeface="Spectral"/>
              </a:rPr>
              <a:t>Thank You !</a:t>
            </a:r>
            <a:endParaRPr sz="3000">
              <a:latin typeface="Spectral"/>
              <a:ea typeface="Spectral"/>
              <a:cs typeface="Spectral"/>
              <a:sym typeface="Spectr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Michael and Scott Queue [1996]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1900">
                <a:latin typeface="Spectral"/>
                <a:ea typeface="Spectral"/>
                <a:cs typeface="Spectral"/>
                <a:sym typeface="Spectral"/>
              </a:rPr>
              <a:t>Threads help each other</a:t>
            </a:r>
            <a:endParaRPr b="1" sz="1900">
              <a:latin typeface="Spectral"/>
              <a:ea typeface="Spectral"/>
              <a:cs typeface="Spectral"/>
              <a:sym typeface="Spectr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76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Michael &amp; Scott Queue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7650" y="1853850"/>
            <a:ext cx="7688700" cy="251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Spectral"/>
              <a:buChar char="★"/>
            </a:pPr>
            <a:r>
              <a:rPr b="1" lang="en" sz="1700">
                <a:latin typeface="Spectral"/>
                <a:ea typeface="Spectral"/>
                <a:cs typeface="Spectral"/>
                <a:sym typeface="Spectral"/>
              </a:rPr>
              <a:t>Empty queue consist of head and tail pointers to a dummy node.</a:t>
            </a:r>
            <a:r>
              <a:rPr lang="en" sz="1700">
                <a:latin typeface="Spectral"/>
                <a:ea typeface="Spectral"/>
                <a:cs typeface="Spectral"/>
                <a:sym typeface="Spectral"/>
              </a:rPr>
              <a:t> </a:t>
            </a:r>
            <a:endParaRPr sz="170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5"/>
          <p:cNvSpPr/>
          <p:nvPr/>
        </p:nvSpPr>
        <p:spPr>
          <a:xfrm>
            <a:off x="1148100" y="2724200"/>
            <a:ext cx="1117500" cy="4593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  </a:t>
            </a:r>
            <a:r>
              <a:rPr lang="en" sz="1800"/>
              <a:t>Head</a:t>
            </a:r>
            <a:endParaRPr sz="1800"/>
          </a:p>
        </p:txBody>
      </p:sp>
      <p:sp>
        <p:nvSpPr>
          <p:cNvPr id="101" name="Google Shape;101;p15"/>
          <p:cNvSpPr/>
          <p:nvPr/>
        </p:nvSpPr>
        <p:spPr>
          <a:xfrm>
            <a:off x="3168775" y="2754800"/>
            <a:ext cx="1178700" cy="4593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    </a:t>
            </a:r>
            <a:r>
              <a:rPr lang="en" sz="1900"/>
              <a:t>Tail</a:t>
            </a:r>
            <a:endParaRPr sz="1900"/>
          </a:p>
        </p:txBody>
      </p:sp>
      <p:sp>
        <p:nvSpPr>
          <p:cNvPr id="102" name="Google Shape;102;p15"/>
          <p:cNvSpPr/>
          <p:nvPr/>
        </p:nvSpPr>
        <p:spPr>
          <a:xfrm>
            <a:off x="2112500" y="3689225"/>
            <a:ext cx="1285800" cy="5352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    </a:t>
            </a:r>
            <a:r>
              <a:rPr lang="en" sz="3500"/>
              <a:t>-</a:t>
            </a:r>
            <a:endParaRPr sz="3500"/>
          </a:p>
        </p:txBody>
      </p:sp>
      <p:cxnSp>
        <p:nvCxnSpPr>
          <p:cNvPr id="103" name="Google Shape;103;p15"/>
          <p:cNvCxnSpPr>
            <a:endCxn id="102" idx="0"/>
          </p:cNvCxnSpPr>
          <p:nvPr/>
        </p:nvCxnSpPr>
        <p:spPr>
          <a:xfrm>
            <a:off x="1699100" y="3184025"/>
            <a:ext cx="1056300" cy="505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4" name="Google Shape;104;p15"/>
          <p:cNvCxnSpPr>
            <a:endCxn id="102" idx="0"/>
          </p:cNvCxnSpPr>
          <p:nvPr/>
        </p:nvCxnSpPr>
        <p:spPr>
          <a:xfrm flipH="1">
            <a:off x="2755400" y="3229925"/>
            <a:ext cx="1010400" cy="459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5" name="Google Shape;105;p15"/>
          <p:cNvCxnSpPr/>
          <p:nvPr/>
        </p:nvCxnSpPr>
        <p:spPr>
          <a:xfrm>
            <a:off x="3398375" y="3949475"/>
            <a:ext cx="228000" cy="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15"/>
          <p:cNvCxnSpPr/>
          <p:nvPr/>
        </p:nvCxnSpPr>
        <p:spPr>
          <a:xfrm flipH="1" rot="10800000">
            <a:off x="3626450" y="3828700"/>
            <a:ext cx="14400" cy="26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5"/>
          <p:cNvCxnSpPr/>
          <p:nvPr/>
        </p:nvCxnSpPr>
        <p:spPr>
          <a:xfrm>
            <a:off x="3698700" y="3915425"/>
            <a:ext cx="0" cy="11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/>
          <p:nvPr>
            <p:ph type="title"/>
          </p:nvPr>
        </p:nvSpPr>
        <p:spPr>
          <a:xfrm>
            <a:off x="727650" y="96175"/>
            <a:ext cx="7688700" cy="1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6"/>
          <p:cNvSpPr txBox="1"/>
          <p:nvPr>
            <p:ph idx="1" type="body"/>
          </p:nvPr>
        </p:nvSpPr>
        <p:spPr>
          <a:xfrm>
            <a:off x="729450" y="1358125"/>
            <a:ext cx="7688700" cy="349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Spectral"/>
              <a:buChar char="★"/>
            </a:pPr>
            <a:r>
              <a:rPr b="1" lang="en" sz="1400">
                <a:latin typeface="Spectral"/>
                <a:ea typeface="Spectral"/>
                <a:cs typeface="Spectral"/>
                <a:sym typeface="Spectral"/>
              </a:rPr>
              <a:t>If nonempty, first node is still dummy.</a:t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Spectral"/>
              <a:buChar char="★"/>
            </a:pPr>
            <a:r>
              <a:rPr b="1" lang="en" sz="1400">
                <a:latin typeface="Spectral"/>
                <a:ea typeface="Spectral"/>
                <a:cs typeface="Spectral"/>
                <a:sym typeface="Spectral"/>
              </a:rPr>
              <a:t>Enqueue adds at tail; dequeue removes at head.</a:t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4" name="Google Shape;114;p16"/>
          <p:cNvSpPr/>
          <p:nvPr/>
        </p:nvSpPr>
        <p:spPr>
          <a:xfrm>
            <a:off x="1964925" y="2340575"/>
            <a:ext cx="1170300" cy="4191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   </a:t>
            </a:r>
            <a:r>
              <a:rPr lang="en" sz="1700"/>
              <a:t>head</a:t>
            </a:r>
            <a:endParaRPr sz="1700"/>
          </a:p>
        </p:txBody>
      </p:sp>
      <p:sp>
        <p:nvSpPr>
          <p:cNvPr id="115" name="Google Shape;115;p16"/>
          <p:cNvSpPr/>
          <p:nvPr/>
        </p:nvSpPr>
        <p:spPr>
          <a:xfrm>
            <a:off x="4059900" y="2364450"/>
            <a:ext cx="1170300" cy="4191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     </a:t>
            </a:r>
            <a:r>
              <a:rPr lang="en" sz="1700"/>
              <a:t>tail</a:t>
            </a:r>
            <a:endParaRPr sz="1700"/>
          </a:p>
        </p:txBody>
      </p:sp>
      <p:sp>
        <p:nvSpPr>
          <p:cNvPr id="116" name="Google Shape;116;p16"/>
          <p:cNvSpPr/>
          <p:nvPr/>
        </p:nvSpPr>
        <p:spPr>
          <a:xfrm>
            <a:off x="1864333" y="3398838"/>
            <a:ext cx="693000" cy="4191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  </a:t>
            </a:r>
            <a:r>
              <a:rPr lang="en" sz="2900"/>
              <a:t>-</a:t>
            </a:r>
            <a:endParaRPr sz="2900"/>
          </a:p>
        </p:txBody>
      </p:sp>
      <p:sp>
        <p:nvSpPr>
          <p:cNvPr id="117" name="Google Shape;117;p16"/>
          <p:cNvSpPr/>
          <p:nvPr/>
        </p:nvSpPr>
        <p:spPr>
          <a:xfrm>
            <a:off x="3207475" y="3395250"/>
            <a:ext cx="1170300" cy="4191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       A(old)  </a:t>
            </a:r>
            <a:endParaRPr/>
          </a:p>
        </p:txBody>
      </p:sp>
      <p:sp>
        <p:nvSpPr>
          <p:cNvPr id="118" name="Google Shape;118;p16"/>
          <p:cNvSpPr/>
          <p:nvPr/>
        </p:nvSpPr>
        <p:spPr>
          <a:xfrm>
            <a:off x="5027925" y="3395250"/>
            <a:ext cx="837900" cy="4191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B(new)</a:t>
            </a:r>
            <a:endParaRPr/>
          </a:p>
        </p:txBody>
      </p:sp>
      <p:cxnSp>
        <p:nvCxnSpPr>
          <p:cNvPr id="119" name="Google Shape;119;p16"/>
          <p:cNvCxnSpPr>
            <a:stCxn id="114" idx="2"/>
            <a:endCxn id="116" idx="0"/>
          </p:cNvCxnSpPr>
          <p:nvPr/>
        </p:nvCxnSpPr>
        <p:spPr>
          <a:xfrm flipH="1">
            <a:off x="2210775" y="2759675"/>
            <a:ext cx="339300" cy="639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0" name="Google Shape;120;p16"/>
          <p:cNvCxnSpPr>
            <a:stCxn id="115" idx="2"/>
            <a:endCxn id="118" idx="0"/>
          </p:cNvCxnSpPr>
          <p:nvPr/>
        </p:nvCxnSpPr>
        <p:spPr>
          <a:xfrm>
            <a:off x="4645050" y="2783550"/>
            <a:ext cx="801900" cy="61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1" name="Google Shape;121;p16"/>
          <p:cNvCxnSpPr>
            <a:endCxn id="117" idx="1"/>
          </p:cNvCxnSpPr>
          <p:nvPr/>
        </p:nvCxnSpPr>
        <p:spPr>
          <a:xfrm flipH="1" rot="10800000">
            <a:off x="2499475" y="3604800"/>
            <a:ext cx="7080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2" name="Google Shape;122;p16"/>
          <p:cNvCxnSpPr>
            <a:stCxn id="117" idx="3"/>
            <a:endCxn id="118" idx="1"/>
          </p:cNvCxnSpPr>
          <p:nvPr/>
        </p:nvCxnSpPr>
        <p:spPr>
          <a:xfrm>
            <a:off x="4377775" y="3604800"/>
            <a:ext cx="650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3" name="Google Shape;123;p16"/>
          <p:cNvCxnSpPr>
            <a:stCxn id="118" idx="3"/>
          </p:cNvCxnSpPr>
          <p:nvPr/>
        </p:nvCxnSpPr>
        <p:spPr>
          <a:xfrm flipH="1" rot="10800000">
            <a:off x="5865825" y="3597600"/>
            <a:ext cx="2313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16"/>
          <p:cNvCxnSpPr/>
          <p:nvPr/>
        </p:nvCxnSpPr>
        <p:spPr>
          <a:xfrm rot="10800000">
            <a:off x="6097075" y="3539700"/>
            <a:ext cx="0" cy="15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16"/>
          <p:cNvCxnSpPr/>
          <p:nvPr/>
        </p:nvCxnSpPr>
        <p:spPr>
          <a:xfrm rot="10800000">
            <a:off x="6140450" y="3597550"/>
            <a:ext cx="14400" cy="86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Michel and Scott Queue : Enqueue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31" name="Google Shape;131;p17"/>
          <p:cNvSpPr txBox="1"/>
          <p:nvPr>
            <p:ph idx="1" type="body"/>
          </p:nvPr>
        </p:nvSpPr>
        <p:spPr>
          <a:xfrm>
            <a:off x="729450" y="2064425"/>
            <a:ext cx="7688700" cy="276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Spectral"/>
              <a:buAutoNum type="arabicParenR"/>
            </a:pPr>
            <a:r>
              <a:rPr b="1" lang="en" sz="1400">
                <a:solidFill>
                  <a:srgbClr val="FF0000"/>
                </a:solidFill>
                <a:latin typeface="Spectral"/>
                <a:ea typeface="Spectral"/>
                <a:cs typeface="Spectral"/>
                <a:sym typeface="Spectral"/>
              </a:rPr>
              <a:t>CAS next pointer of tail node to new node.</a:t>
            </a:r>
            <a:endParaRPr b="1" sz="1400">
              <a:solidFill>
                <a:srgbClr val="FF0000"/>
              </a:solidFill>
              <a:latin typeface="Spectral"/>
              <a:ea typeface="Spectral"/>
              <a:cs typeface="Spectral"/>
              <a:sym typeface="Spectral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Spectral"/>
              <a:buAutoNum type="arabicParenR"/>
            </a:pPr>
            <a:r>
              <a:rPr b="1" lang="en" sz="1400">
                <a:latin typeface="Spectral"/>
                <a:ea typeface="Spectral"/>
                <a:cs typeface="Spectral"/>
                <a:sym typeface="Spectral"/>
              </a:rPr>
              <a:t>Use CAS to swing tail pointer.</a:t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32" name="Google Shape;132;p17"/>
          <p:cNvSpPr/>
          <p:nvPr/>
        </p:nvSpPr>
        <p:spPr>
          <a:xfrm>
            <a:off x="2225000" y="2875150"/>
            <a:ext cx="1112400" cy="5352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</a:t>
            </a:r>
            <a:r>
              <a:rPr lang="en">
                <a:solidFill>
                  <a:srgbClr val="FFFFFF"/>
                </a:solidFill>
              </a:rPr>
              <a:t> Head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3" name="Google Shape;133;p17"/>
          <p:cNvSpPr/>
          <p:nvPr/>
        </p:nvSpPr>
        <p:spPr>
          <a:xfrm>
            <a:off x="3814300" y="2875150"/>
            <a:ext cx="1011300" cy="5352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</a:t>
            </a:r>
            <a:r>
              <a:rPr lang="en">
                <a:solidFill>
                  <a:srgbClr val="FFFFFF"/>
                </a:solidFill>
              </a:rPr>
              <a:t>Tail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4" name="Google Shape;134;p17"/>
          <p:cNvSpPr/>
          <p:nvPr/>
        </p:nvSpPr>
        <p:spPr>
          <a:xfrm>
            <a:off x="2976300" y="3987650"/>
            <a:ext cx="924600" cy="5352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</a:t>
            </a:r>
            <a:r>
              <a:rPr lang="en" sz="2600"/>
              <a:t> -</a:t>
            </a:r>
            <a:endParaRPr sz="2600"/>
          </a:p>
        </p:txBody>
      </p:sp>
      <p:sp>
        <p:nvSpPr>
          <p:cNvPr id="135" name="Google Shape;135;p17"/>
          <p:cNvSpPr/>
          <p:nvPr/>
        </p:nvSpPr>
        <p:spPr>
          <a:xfrm>
            <a:off x="5345775" y="3987650"/>
            <a:ext cx="939000" cy="5352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</a:t>
            </a:r>
            <a:endParaRPr/>
          </a:p>
        </p:txBody>
      </p:sp>
      <p:cxnSp>
        <p:nvCxnSpPr>
          <p:cNvPr id="136" name="Google Shape;136;p17"/>
          <p:cNvCxnSpPr/>
          <p:nvPr/>
        </p:nvCxnSpPr>
        <p:spPr>
          <a:xfrm>
            <a:off x="2788475" y="3395300"/>
            <a:ext cx="361200" cy="577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7" name="Google Shape;137;p17"/>
          <p:cNvCxnSpPr>
            <a:stCxn id="133" idx="2"/>
            <a:endCxn id="134" idx="0"/>
          </p:cNvCxnSpPr>
          <p:nvPr/>
        </p:nvCxnSpPr>
        <p:spPr>
          <a:xfrm flipH="1">
            <a:off x="3438550" y="3410350"/>
            <a:ext cx="881400" cy="57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8" name="Google Shape;138;p17"/>
          <p:cNvCxnSpPr>
            <a:stCxn id="134" idx="3"/>
            <a:endCxn id="135" idx="1"/>
          </p:cNvCxnSpPr>
          <p:nvPr/>
        </p:nvCxnSpPr>
        <p:spPr>
          <a:xfrm>
            <a:off x="3900900" y="4255250"/>
            <a:ext cx="1444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9" name="Google Shape;139;p17"/>
          <p:cNvCxnSpPr>
            <a:stCxn id="134" idx="3"/>
          </p:cNvCxnSpPr>
          <p:nvPr/>
        </p:nvCxnSpPr>
        <p:spPr>
          <a:xfrm>
            <a:off x="3900900" y="4255250"/>
            <a:ext cx="375600" cy="3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17"/>
          <p:cNvCxnSpPr/>
          <p:nvPr/>
        </p:nvCxnSpPr>
        <p:spPr>
          <a:xfrm>
            <a:off x="4276625" y="4291075"/>
            <a:ext cx="0" cy="11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" name="Google Shape;141;p17"/>
          <p:cNvCxnSpPr/>
          <p:nvPr/>
        </p:nvCxnSpPr>
        <p:spPr>
          <a:xfrm>
            <a:off x="4161025" y="4406650"/>
            <a:ext cx="260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" name="Google Shape;142;p17"/>
          <p:cNvCxnSpPr/>
          <p:nvPr/>
        </p:nvCxnSpPr>
        <p:spPr>
          <a:xfrm>
            <a:off x="4218825" y="4464450"/>
            <a:ext cx="173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3" name="Google Shape;143;p17"/>
          <p:cNvCxnSpPr/>
          <p:nvPr/>
        </p:nvCxnSpPr>
        <p:spPr>
          <a:xfrm flipH="1" rot="10800000">
            <a:off x="4103250" y="3857550"/>
            <a:ext cx="346800" cy="606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Michel and Scott Queue : Enqueue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49" name="Google Shape;149;p18"/>
          <p:cNvSpPr txBox="1"/>
          <p:nvPr>
            <p:ph idx="1" type="body"/>
          </p:nvPr>
        </p:nvSpPr>
        <p:spPr>
          <a:xfrm>
            <a:off x="729450" y="2064425"/>
            <a:ext cx="7688700" cy="307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pectral"/>
              <a:buAutoNum type="arabicParenR"/>
            </a:pPr>
            <a:r>
              <a:rPr b="1" lang="en" sz="1400">
                <a:solidFill>
                  <a:srgbClr val="000000"/>
                </a:solidFill>
                <a:latin typeface="Spectral"/>
                <a:ea typeface="Spectral"/>
                <a:cs typeface="Spectral"/>
                <a:sym typeface="Spectral"/>
              </a:rPr>
              <a:t>CAS next pointer of tail node to new node.</a:t>
            </a:r>
            <a:endParaRPr b="1" sz="1400">
              <a:solidFill>
                <a:srgbClr val="000000"/>
              </a:solidFill>
              <a:latin typeface="Spectral"/>
              <a:ea typeface="Spectral"/>
              <a:cs typeface="Spectral"/>
              <a:sym typeface="Spectral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Spectral"/>
              <a:buAutoNum type="arabicParenR"/>
            </a:pPr>
            <a:r>
              <a:rPr b="1" lang="en" sz="1400">
                <a:solidFill>
                  <a:srgbClr val="FF0000"/>
                </a:solidFill>
                <a:latin typeface="Spectral"/>
                <a:ea typeface="Spectral"/>
                <a:cs typeface="Spectral"/>
                <a:sym typeface="Spectral"/>
              </a:rPr>
              <a:t>Use CAS to swing tail pointer</a:t>
            </a:r>
            <a:r>
              <a:rPr b="1" lang="en" sz="1400">
                <a:latin typeface="Spectral"/>
                <a:ea typeface="Spectral"/>
                <a:cs typeface="Spectral"/>
                <a:sym typeface="Spectral"/>
              </a:rPr>
              <a:t> (any thread can help)</a:t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50" name="Google Shape;150;p18"/>
          <p:cNvSpPr/>
          <p:nvPr/>
        </p:nvSpPr>
        <p:spPr>
          <a:xfrm>
            <a:off x="2225000" y="2875150"/>
            <a:ext cx="1112400" cy="5352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</a:t>
            </a:r>
            <a:r>
              <a:rPr lang="en">
                <a:solidFill>
                  <a:srgbClr val="FFFFFF"/>
                </a:solidFill>
              </a:rPr>
              <a:t> Head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1" name="Google Shape;151;p18"/>
          <p:cNvSpPr/>
          <p:nvPr/>
        </p:nvSpPr>
        <p:spPr>
          <a:xfrm>
            <a:off x="3814300" y="2875150"/>
            <a:ext cx="1011300" cy="5352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</a:t>
            </a:r>
            <a:r>
              <a:rPr lang="en">
                <a:solidFill>
                  <a:srgbClr val="FFFFFF"/>
                </a:solidFill>
              </a:rPr>
              <a:t>Tail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2" name="Google Shape;152;p18"/>
          <p:cNvSpPr/>
          <p:nvPr/>
        </p:nvSpPr>
        <p:spPr>
          <a:xfrm>
            <a:off x="2976300" y="3987650"/>
            <a:ext cx="924600" cy="5352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</a:t>
            </a:r>
            <a:r>
              <a:rPr lang="en" sz="2600"/>
              <a:t> -</a:t>
            </a:r>
            <a:endParaRPr sz="2600"/>
          </a:p>
        </p:txBody>
      </p:sp>
      <p:sp>
        <p:nvSpPr>
          <p:cNvPr id="153" name="Google Shape;153;p18"/>
          <p:cNvSpPr/>
          <p:nvPr/>
        </p:nvSpPr>
        <p:spPr>
          <a:xfrm>
            <a:off x="5345775" y="3987650"/>
            <a:ext cx="939000" cy="5352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</a:t>
            </a:r>
            <a:endParaRPr/>
          </a:p>
        </p:txBody>
      </p:sp>
      <p:cxnSp>
        <p:nvCxnSpPr>
          <p:cNvPr id="154" name="Google Shape;154;p18"/>
          <p:cNvCxnSpPr/>
          <p:nvPr/>
        </p:nvCxnSpPr>
        <p:spPr>
          <a:xfrm>
            <a:off x="2788475" y="3395300"/>
            <a:ext cx="361200" cy="577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5" name="Google Shape;155;p18"/>
          <p:cNvCxnSpPr>
            <a:stCxn id="151" idx="2"/>
            <a:endCxn id="152" idx="0"/>
          </p:cNvCxnSpPr>
          <p:nvPr/>
        </p:nvCxnSpPr>
        <p:spPr>
          <a:xfrm flipH="1">
            <a:off x="3438550" y="3410350"/>
            <a:ext cx="881400" cy="57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6" name="Google Shape;156;p18"/>
          <p:cNvCxnSpPr>
            <a:stCxn id="152" idx="3"/>
            <a:endCxn id="153" idx="1"/>
          </p:cNvCxnSpPr>
          <p:nvPr/>
        </p:nvCxnSpPr>
        <p:spPr>
          <a:xfrm>
            <a:off x="3900900" y="4255250"/>
            <a:ext cx="1444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7" name="Google Shape;157;p18"/>
          <p:cNvCxnSpPr>
            <a:stCxn id="151" idx="2"/>
            <a:endCxn id="153" idx="0"/>
          </p:cNvCxnSpPr>
          <p:nvPr/>
        </p:nvCxnSpPr>
        <p:spPr>
          <a:xfrm>
            <a:off x="4319950" y="3410350"/>
            <a:ext cx="1495200" cy="57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8" name="Google Shape;158;p18"/>
          <p:cNvCxnSpPr/>
          <p:nvPr/>
        </p:nvCxnSpPr>
        <p:spPr>
          <a:xfrm flipH="1" rot="10800000">
            <a:off x="3481975" y="3539750"/>
            <a:ext cx="1704900" cy="173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9" name="Google Shape;159;p18"/>
          <p:cNvCxnSpPr>
            <a:stCxn id="153" idx="2"/>
          </p:cNvCxnSpPr>
          <p:nvPr/>
        </p:nvCxnSpPr>
        <p:spPr>
          <a:xfrm>
            <a:off x="5815275" y="4522850"/>
            <a:ext cx="7200" cy="259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0" name="Google Shape;160;p18"/>
          <p:cNvCxnSpPr/>
          <p:nvPr/>
        </p:nvCxnSpPr>
        <p:spPr>
          <a:xfrm>
            <a:off x="5721425" y="4782300"/>
            <a:ext cx="260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1" name="Google Shape;161;p18"/>
          <p:cNvCxnSpPr/>
          <p:nvPr/>
        </p:nvCxnSpPr>
        <p:spPr>
          <a:xfrm>
            <a:off x="5750325" y="4825650"/>
            <a:ext cx="159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"/>
          <p:cNvSpPr txBox="1"/>
          <p:nvPr>
            <p:ph type="title"/>
          </p:nvPr>
        </p:nvSpPr>
        <p:spPr>
          <a:xfrm>
            <a:off x="727650" y="1343675"/>
            <a:ext cx="7688700" cy="5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Michael &amp; Scott queue : dequeue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67" name="Google Shape;167;p19"/>
          <p:cNvSpPr txBox="1"/>
          <p:nvPr>
            <p:ph idx="1" type="body"/>
          </p:nvPr>
        </p:nvSpPr>
        <p:spPr>
          <a:xfrm>
            <a:off x="727650" y="1878275"/>
            <a:ext cx="7688700" cy="29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Font typeface="Spectral"/>
              <a:buAutoNum type="arabicParenR"/>
            </a:pPr>
            <a:r>
              <a:rPr b="1" lang="en" sz="1400">
                <a:latin typeface="Spectral"/>
                <a:ea typeface="Spectral"/>
                <a:cs typeface="Spectral"/>
                <a:sym typeface="Spectral"/>
              </a:rPr>
              <a:t>Read data in dummy’s next node</a:t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Spectral"/>
              <a:buAutoNum type="arabicParenR"/>
            </a:pPr>
            <a:r>
              <a:rPr b="1" lang="en" sz="1400">
                <a:latin typeface="Spectral"/>
                <a:ea typeface="Spectral"/>
                <a:cs typeface="Spectral"/>
                <a:sym typeface="Spectral"/>
              </a:rPr>
              <a:t>CAS head pointer to dummy’s next node.</a:t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68" name="Google Shape;168;p19"/>
          <p:cNvSpPr/>
          <p:nvPr/>
        </p:nvSpPr>
        <p:spPr>
          <a:xfrm>
            <a:off x="2037175" y="2268350"/>
            <a:ext cx="1170300" cy="4191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   head</a:t>
            </a:r>
            <a:endParaRPr sz="1700"/>
          </a:p>
        </p:txBody>
      </p:sp>
      <p:sp>
        <p:nvSpPr>
          <p:cNvPr id="169" name="Google Shape;169;p19"/>
          <p:cNvSpPr/>
          <p:nvPr/>
        </p:nvSpPr>
        <p:spPr>
          <a:xfrm>
            <a:off x="4059925" y="2268350"/>
            <a:ext cx="1170300" cy="4191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     tail</a:t>
            </a:r>
            <a:endParaRPr sz="1700"/>
          </a:p>
        </p:txBody>
      </p:sp>
      <p:sp>
        <p:nvSpPr>
          <p:cNvPr id="170" name="Google Shape;170;p19"/>
          <p:cNvSpPr/>
          <p:nvPr/>
        </p:nvSpPr>
        <p:spPr>
          <a:xfrm>
            <a:off x="1864333" y="3398838"/>
            <a:ext cx="693000" cy="4191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  -</a:t>
            </a:r>
            <a:endParaRPr sz="2900"/>
          </a:p>
        </p:txBody>
      </p:sp>
      <p:cxnSp>
        <p:nvCxnSpPr>
          <p:cNvPr id="171" name="Google Shape;171;p19"/>
          <p:cNvCxnSpPr>
            <a:stCxn id="168" idx="2"/>
            <a:endCxn id="170" idx="0"/>
          </p:cNvCxnSpPr>
          <p:nvPr/>
        </p:nvCxnSpPr>
        <p:spPr>
          <a:xfrm flipH="1">
            <a:off x="2210725" y="2687450"/>
            <a:ext cx="411600" cy="711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2" name="Google Shape;172;p19"/>
          <p:cNvCxnSpPr>
            <a:endCxn id="173" idx="1"/>
          </p:cNvCxnSpPr>
          <p:nvPr/>
        </p:nvCxnSpPr>
        <p:spPr>
          <a:xfrm flipH="1" rot="10800000">
            <a:off x="2499475" y="3604800"/>
            <a:ext cx="7080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4" name="Google Shape;174;p19"/>
          <p:cNvSpPr/>
          <p:nvPr/>
        </p:nvSpPr>
        <p:spPr>
          <a:xfrm>
            <a:off x="3207475" y="3337500"/>
            <a:ext cx="852300" cy="5346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A(old)</a:t>
            </a:r>
            <a:endParaRPr/>
          </a:p>
        </p:txBody>
      </p:sp>
      <p:sp>
        <p:nvSpPr>
          <p:cNvPr id="175" name="Google Shape;175;p19"/>
          <p:cNvSpPr/>
          <p:nvPr/>
        </p:nvSpPr>
        <p:spPr>
          <a:xfrm>
            <a:off x="4970125" y="3337500"/>
            <a:ext cx="895800" cy="5346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Z(New)</a:t>
            </a:r>
            <a:endParaRPr/>
          </a:p>
        </p:txBody>
      </p:sp>
      <p:cxnSp>
        <p:nvCxnSpPr>
          <p:cNvPr id="176" name="Google Shape;176;p19"/>
          <p:cNvCxnSpPr>
            <a:endCxn id="175" idx="1"/>
          </p:cNvCxnSpPr>
          <p:nvPr/>
        </p:nvCxnSpPr>
        <p:spPr>
          <a:xfrm flipH="1" rot="10800000">
            <a:off x="4059925" y="3604800"/>
            <a:ext cx="9102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7" name="Google Shape;177;p19"/>
          <p:cNvCxnSpPr>
            <a:endCxn id="174" idx="0"/>
          </p:cNvCxnSpPr>
          <p:nvPr/>
        </p:nvCxnSpPr>
        <p:spPr>
          <a:xfrm>
            <a:off x="2658325" y="2673000"/>
            <a:ext cx="975300" cy="66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8" name="Google Shape;178;p19"/>
          <p:cNvCxnSpPr>
            <a:stCxn id="169" idx="2"/>
            <a:endCxn id="175" idx="0"/>
          </p:cNvCxnSpPr>
          <p:nvPr/>
        </p:nvCxnSpPr>
        <p:spPr>
          <a:xfrm>
            <a:off x="4645075" y="2687450"/>
            <a:ext cx="773100" cy="65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9" name="Google Shape;179;p19"/>
          <p:cNvCxnSpPr/>
          <p:nvPr/>
        </p:nvCxnSpPr>
        <p:spPr>
          <a:xfrm flipH="1" rot="10800000">
            <a:off x="2109425" y="2875225"/>
            <a:ext cx="1430400" cy="288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0" name="Google Shape;180;p19"/>
          <p:cNvCxnSpPr>
            <a:stCxn id="175" idx="3"/>
          </p:cNvCxnSpPr>
          <p:nvPr/>
        </p:nvCxnSpPr>
        <p:spPr>
          <a:xfrm flipH="1" rot="10800000">
            <a:off x="5865925" y="3597600"/>
            <a:ext cx="2601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19"/>
          <p:cNvCxnSpPr/>
          <p:nvPr/>
        </p:nvCxnSpPr>
        <p:spPr>
          <a:xfrm>
            <a:off x="6097075" y="3438625"/>
            <a:ext cx="14400" cy="26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2" name="Google Shape;182;p19"/>
          <p:cNvCxnSpPr/>
          <p:nvPr/>
        </p:nvCxnSpPr>
        <p:spPr>
          <a:xfrm>
            <a:off x="6154850" y="3539775"/>
            <a:ext cx="14400" cy="10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0"/>
          <p:cNvSpPr txBox="1"/>
          <p:nvPr>
            <p:ph type="title"/>
          </p:nvPr>
        </p:nvSpPr>
        <p:spPr>
          <a:xfrm>
            <a:off x="727650" y="1343675"/>
            <a:ext cx="7688700" cy="5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Michael &amp; Scott queue : dequeue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88" name="Google Shape;188;p20"/>
          <p:cNvSpPr txBox="1"/>
          <p:nvPr>
            <p:ph idx="1" type="body"/>
          </p:nvPr>
        </p:nvSpPr>
        <p:spPr>
          <a:xfrm>
            <a:off x="727650" y="1878275"/>
            <a:ext cx="7688700" cy="29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0">
                <a:latin typeface="Spectral"/>
                <a:ea typeface="Spectral"/>
                <a:cs typeface="Spectral"/>
                <a:sym typeface="Spectral"/>
              </a:rPr>
              <a:t>3)  Discard old dummy node.</a:t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1400">
                <a:latin typeface="Spectral"/>
                <a:ea typeface="Spectral"/>
                <a:cs typeface="Spectral"/>
                <a:sym typeface="Spectral"/>
              </a:rPr>
              <a:t>          4) Node from which we read is new dummy.</a:t>
            </a:r>
            <a:endParaRPr b="1" sz="14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89" name="Google Shape;189;p20"/>
          <p:cNvSpPr/>
          <p:nvPr/>
        </p:nvSpPr>
        <p:spPr>
          <a:xfrm>
            <a:off x="2037175" y="2268350"/>
            <a:ext cx="1170300" cy="4191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   head</a:t>
            </a:r>
            <a:endParaRPr sz="1700"/>
          </a:p>
        </p:txBody>
      </p:sp>
      <p:sp>
        <p:nvSpPr>
          <p:cNvPr id="190" name="Google Shape;190;p20"/>
          <p:cNvSpPr/>
          <p:nvPr/>
        </p:nvSpPr>
        <p:spPr>
          <a:xfrm>
            <a:off x="4059925" y="2268350"/>
            <a:ext cx="1170300" cy="4191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     tail</a:t>
            </a:r>
            <a:endParaRPr sz="1700"/>
          </a:p>
        </p:txBody>
      </p:sp>
      <p:sp>
        <p:nvSpPr>
          <p:cNvPr id="191" name="Google Shape;191;p20"/>
          <p:cNvSpPr/>
          <p:nvPr/>
        </p:nvSpPr>
        <p:spPr>
          <a:xfrm>
            <a:off x="1864333" y="3398838"/>
            <a:ext cx="693000" cy="4191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  </a:t>
            </a:r>
            <a:endParaRPr sz="2900"/>
          </a:p>
        </p:txBody>
      </p:sp>
      <p:cxnSp>
        <p:nvCxnSpPr>
          <p:cNvPr id="192" name="Google Shape;192;p20"/>
          <p:cNvCxnSpPr>
            <a:endCxn id="193" idx="1"/>
          </p:cNvCxnSpPr>
          <p:nvPr/>
        </p:nvCxnSpPr>
        <p:spPr>
          <a:xfrm flipH="1" rot="10800000">
            <a:off x="2499475" y="3604800"/>
            <a:ext cx="7080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4" name="Google Shape;194;p20"/>
          <p:cNvSpPr/>
          <p:nvPr/>
        </p:nvSpPr>
        <p:spPr>
          <a:xfrm>
            <a:off x="3207475" y="3337500"/>
            <a:ext cx="852300" cy="5346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   -</a:t>
            </a:r>
            <a:endParaRPr sz="2700"/>
          </a:p>
        </p:txBody>
      </p:sp>
      <p:sp>
        <p:nvSpPr>
          <p:cNvPr id="195" name="Google Shape;195;p20"/>
          <p:cNvSpPr/>
          <p:nvPr/>
        </p:nvSpPr>
        <p:spPr>
          <a:xfrm>
            <a:off x="4970125" y="3337500"/>
            <a:ext cx="895800" cy="5346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Z(New)</a:t>
            </a:r>
            <a:endParaRPr/>
          </a:p>
        </p:txBody>
      </p:sp>
      <p:cxnSp>
        <p:nvCxnSpPr>
          <p:cNvPr id="196" name="Google Shape;196;p20"/>
          <p:cNvCxnSpPr>
            <a:endCxn id="195" idx="1"/>
          </p:cNvCxnSpPr>
          <p:nvPr/>
        </p:nvCxnSpPr>
        <p:spPr>
          <a:xfrm flipH="1" rot="10800000">
            <a:off x="4059925" y="3604800"/>
            <a:ext cx="9102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7" name="Google Shape;197;p20"/>
          <p:cNvCxnSpPr>
            <a:endCxn id="194" idx="0"/>
          </p:cNvCxnSpPr>
          <p:nvPr/>
        </p:nvCxnSpPr>
        <p:spPr>
          <a:xfrm>
            <a:off x="2658325" y="2673000"/>
            <a:ext cx="975300" cy="66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8" name="Google Shape;198;p20"/>
          <p:cNvCxnSpPr>
            <a:stCxn id="190" idx="2"/>
            <a:endCxn id="195" idx="0"/>
          </p:cNvCxnSpPr>
          <p:nvPr/>
        </p:nvCxnSpPr>
        <p:spPr>
          <a:xfrm>
            <a:off x="4645075" y="2687450"/>
            <a:ext cx="773100" cy="65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9" name="Google Shape;199;p20"/>
          <p:cNvCxnSpPr>
            <a:stCxn id="195" idx="3"/>
          </p:cNvCxnSpPr>
          <p:nvPr/>
        </p:nvCxnSpPr>
        <p:spPr>
          <a:xfrm flipH="1" rot="10800000">
            <a:off x="5865925" y="3597600"/>
            <a:ext cx="2601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0" name="Google Shape;200;p20"/>
          <p:cNvCxnSpPr/>
          <p:nvPr/>
        </p:nvCxnSpPr>
        <p:spPr>
          <a:xfrm>
            <a:off x="6097075" y="3438625"/>
            <a:ext cx="14400" cy="26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" name="Google Shape;201;p20"/>
          <p:cNvCxnSpPr/>
          <p:nvPr/>
        </p:nvCxnSpPr>
        <p:spPr>
          <a:xfrm>
            <a:off x="6154850" y="3539775"/>
            <a:ext cx="14400" cy="10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1"/>
          <p:cNvSpPr txBox="1"/>
          <p:nvPr>
            <p:ph type="title"/>
          </p:nvPr>
        </p:nvSpPr>
        <p:spPr>
          <a:xfrm flipH="1" rot="10800000">
            <a:off x="729450" y="635900"/>
            <a:ext cx="7688700" cy="5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1"/>
          <p:cNvSpPr txBox="1"/>
          <p:nvPr>
            <p:ph idx="1" type="body"/>
          </p:nvPr>
        </p:nvSpPr>
        <p:spPr>
          <a:xfrm>
            <a:off x="57800" y="1300325"/>
            <a:ext cx="9449100" cy="405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v</a:t>
            </a: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oid put (E item) {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Node&lt;E&gt; newnode = new Node&lt;&gt;(item, null);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 Boolean success;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        </a:t>
            </a: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d</a:t>
            </a: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o{</a:t>
            </a:r>
            <a:endParaRPr b="1" sz="1350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Node&lt;E&gt;curTail = tail.get();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Success = curTail.next.CAS(null,newnode);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tail.CAS(curTail , curTail.next.get());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} while (!success);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b="1" lang="en" sz="1302">
                <a:latin typeface="Spectral"/>
                <a:ea typeface="Spectral"/>
                <a:cs typeface="Spectral"/>
                <a:sym typeface="Spectral"/>
              </a:rPr>
              <a:t>}</a:t>
            </a:r>
            <a:endParaRPr b="1" sz="1302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208" name="Google Shape;208;p21"/>
          <p:cNvSpPr/>
          <p:nvPr/>
        </p:nvSpPr>
        <p:spPr>
          <a:xfrm>
            <a:off x="3727650" y="3120725"/>
            <a:ext cx="968100" cy="4191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>
                <a:solidFill>
                  <a:srgbClr val="FFFFFF"/>
                </a:solidFill>
              </a:rPr>
              <a:t>  head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9" name="Google Shape;209;p21"/>
          <p:cNvSpPr/>
          <p:nvPr/>
        </p:nvSpPr>
        <p:spPr>
          <a:xfrm>
            <a:off x="3727650" y="4074450"/>
            <a:ext cx="10548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1"/>
          <p:cNvSpPr/>
          <p:nvPr/>
        </p:nvSpPr>
        <p:spPr>
          <a:xfrm>
            <a:off x="3727650" y="4435550"/>
            <a:ext cx="10548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dummy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1" name="Google Shape;211;p21"/>
          <p:cNvSpPr/>
          <p:nvPr/>
        </p:nvSpPr>
        <p:spPr>
          <a:xfrm>
            <a:off x="5360225" y="4074450"/>
            <a:ext cx="8670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1"/>
          <p:cNvSpPr/>
          <p:nvPr/>
        </p:nvSpPr>
        <p:spPr>
          <a:xfrm>
            <a:off x="5360225" y="4435550"/>
            <a:ext cx="8670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</a:t>
            </a:r>
            <a:r>
              <a:rPr lang="en">
                <a:solidFill>
                  <a:srgbClr val="FFFFFF"/>
                </a:solidFill>
              </a:rPr>
              <a:t> 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3" name="Google Shape;213;p21"/>
          <p:cNvSpPr/>
          <p:nvPr/>
        </p:nvSpPr>
        <p:spPr>
          <a:xfrm>
            <a:off x="6805000" y="4074450"/>
            <a:ext cx="8670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</a:t>
            </a:r>
            <a:r>
              <a:rPr lang="en">
                <a:solidFill>
                  <a:srgbClr val="FFFFFF"/>
                </a:solidFill>
              </a:rPr>
              <a:t>curTail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4" name="Google Shape;214;p21"/>
          <p:cNvSpPr/>
          <p:nvPr/>
        </p:nvSpPr>
        <p:spPr>
          <a:xfrm>
            <a:off x="6805000" y="4435550"/>
            <a:ext cx="8670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</a:t>
            </a:r>
            <a:r>
              <a:rPr lang="en">
                <a:solidFill>
                  <a:srgbClr val="FFFFFF"/>
                </a:solidFill>
              </a:rPr>
              <a:t> 2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5" name="Google Shape;215;p21"/>
          <p:cNvSpPr/>
          <p:nvPr/>
        </p:nvSpPr>
        <p:spPr>
          <a:xfrm>
            <a:off x="8134275" y="4088800"/>
            <a:ext cx="968100" cy="36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newNode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6" name="Google Shape;216;p21"/>
          <p:cNvSpPr/>
          <p:nvPr/>
        </p:nvSpPr>
        <p:spPr>
          <a:xfrm>
            <a:off x="8134275" y="4435550"/>
            <a:ext cx="968100" cy="4191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 item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7" name="Google Shape;217;p21"/>
          <p:cNvSpPr/>
          <p:nvPr/>
        </p:nvSpPr>
        <p:spPr>
          <a:xfrm>
            <a:off x="6703900" y="3164125"/>
            <a:ext cx="968100" cy="3612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</a:t>
            </a:r>
            <a:r>
              <a:rPr lang="en">
                <a:solidFill>
                  <a:srgbClr val="FFFFFF"/>
                </a:solidFill>
              </a:rPr>
              <a:t>  tail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218" name="Google Shape;218;p21"/>
          <p:cNvCxnSpPr>
            <a:stCxn id="208" idx="2"/>
            <a:endCxn id="209" idx="0"/>
          </p:cNvCxnSpPr>
          <p:nvPr/>
        </p:nvCxnSpPr>
        <p:spPr>
          <a:xfrm>
            <a:off x="4211700" y="3539825"/>
            <a:ext cx="43500" cy="53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9" name="Google Shape;219;p21"/>
          <p:cNvCxnSpPr>
            <a:stCxn id="209" idx="3"/>
            <a:endCxn id="211" idx="1"/>
          </p:cNvCxnSpPr>
          <p:nvPr/>
        </p:nvCxnSpPr>
        <p:spPr>
          <a:xfrm>
            <a:off x="4782450" y="4255050"/>
            <a:ext cx="577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0" name="Google Shape;220;p21"/>
          <p:cNvCxnSpPr>
            <a:endCxn id="213" idx="1"/>
          </p:cNvCxnSpPr>
          <p:nvPr/>
        </p:nvCxnSpPr>
        <p:spPr>
          <a:xfrm>
            <a:off x="6227200" y="4255050"/>
            <a:ext cx="577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1" name="Google Shape;221;p21"/>
          <p:cNvCxnSpPr>
            <a:stCxn id="217" idx="2"/>
            <a:endCxn id="213" idx="0"/>
          </p:cNvCxnSpPr>
          <p:nvPr/>
        </p:nvCxnSpPr>
        <p:spPr>
          <a:xfrm>
            <a:off x="7187950" y="3525325"/>
            <a:ext cx="50700" cy="54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triangle"/>
          </a:ln>
        </p:spPr>
      </p:cxnSp>
      <p:cxnSp>
        <p:nvCxnSpPr>
          <p:cNvPr id="222" name="Google Shape;222;p21"/>
          <p:cNvCxnSpPr>
            <a:stCxn id="213" idx="3"/>
            <a:endCxn id="215" idx="1"/>
          </p:cNvCxnSpPr>
          <p:nvPr/>
        </p:nvCxnSpPr>
        <p:spPr>
          <a:xfrm>
            <a:off x="7672000" y="4255050"/>
            <a:ext cx="462300" cy="1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triangle"/>
          </a:ln>
        </p:spPr>
      </p:cxnSp>
      <p:cxnSp>
        <p:nvCxnSpPr>
          <p:cNvPr id="223" name="Google Shape;223;p21"/>
          <p:cNvCxnSpPr>
            <a:stCxn id="217" idx="3"/>
            <a:endCxn id="215" idx="0"/>
          </p:cNvCxnSpPr>
          <p:nvPr/>
        </p:nvCxnSpPr>
        <p:spPr>
          <a:xfrm>
            <a:off x="7672000" y="3344725"/>
            <a:ext cx="946200" cy="74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224" name="Google Shape;224;p21"/>
          <p:cNvSpPr txBox="1"/>
          <p:nvPr/>
        </p:nvSpPr>
        <p:spPr>
          <a:xfrm>
            <a:off x="3510875" y="1690425"/>
            <a:ext cx="5633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